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7"/>
  </p:notesMasterIdLst>
  <p:sldIdLst>
    <p:sldId id="307" r:id="rId3"/>
    <p:sldId id="265" r:id="rId4"/>
    <p:sldId id="267" r:id="rId5"/>
    <p:sldId id="266" r:id="rId6"/>
    <p:sldId id="268" r:id="rId7"/>
    <p:sldId id="269" r:id="rId8"/>
    <p:sldId id="270" r:id="rId9"/>
    <p:sldId id="271" r:id="rId10"/>
    <p:sldId id="273" r:id="rId11"/>
    <p:sldId id="274" r:id="rId12"/>
    <p:sldId id="275" r:id="rId13"/>
    <p:sldId id="272"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5" r:id="rId33"/>
    <p:sldId id="296" r:id="rId34"/>
    <p:sldId id="297" r:id="rId35"/>
    <p:sldId id="298" r:id="rId36"/>
    <p:sldId id="299" r:id="rId37"/>
    <p:sldId id="300" r:id="rId38"/>
    <p:sldId id="301" r:id="rId39"/>
    <p:sldId id="308" r:id="rId40"/>
    <p:sldId id="302" r:id="rId41"/>
    <p:sldId id="303" r:id="rId42"/>
    <p:sldId id="304" r:id="rId43"/>
    <p:sldId id="305" r:id="rId44"/>
    <p:sldId id="306" r:id="rId45"/>
    <p:sldId id="264" r:id="rId46"/>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F4B"/>
    <a:srgbClr val="F9FF0D"/>
    <a:srgbClr val="FF6600"/>
    <a:srgbClr val="FFFFFF"/>
    <a:srgbClr val="00C0A9"/>
    <a:srgbClr val="E96565"/>
    <a:srgbClr val="FF9933"/>
    <a:srgbClr val="DDE200"/>
    <a:srgbClr val="CCCC00"/>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57" autoAdjust="0"/>
    <p:restoredTop sz="94660"/>
  </p:normalViewPr>
  <p:slideViewPr>
    <p:cSldViewPr>
      <p:cViewPr varScale="1">
        <p:scale>
          <a:sx n="72" d="100"/>
          <a:sy n="72" d="100"/>
        </p:scale>
        <p:origin x="954" y="66"/>
      </p:cViewPr>
      <p:guideLst>
        <p:guide orient="horz" pos="2160"/>
        <p:guide pos="3840"/>
      </p:guideLst>
    </p:cSldViewPr>
  </p:slideViewPr>
  <p:notesTextViewPr>
    <p:cViewPr>
      <p:scale>
        <a:sx n="150" d="100"/>
        <a:sy n="150" d="100"/>
      </p:scale>
      <p:origin x="0" y="0"/>
    </p:cViewPr>
  </p:notesTextViewPr>
  <p:sorterViewPr>
    <p:cViewPr>
      <p:scale>
        <a:sx n="75" d="100"/>
        <a:sy n="75" d="100"/>
      </p:scale>
      <p:origin x="0" y="103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1FAED0-7D10-4239-9B56-C55805060B86}" type="datetimeFigureOut">
              <a:rPr lang="zh-CN" altLang="en-US" smtClean="0"/>
              <a:t>2017/5/13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147A23-5BA8-44CE-9215-79B767159C41}" type="slidenum">
              <a:rPr lang="zh-CN" altLang="en-US" smtClean="0"/>
              <a:t>‹#›</a:t>
            </a:fld>
            <a:endParaRPr lang="zh-CN" altLang="en-US"/>
          </a:p>
        </p:txBody>
      </p:sp>
    </p:spTree>
    <p:extLst>
      <p:ext uri="{BB962C8B-B14F-4D97-AF65-F5344CB8AC3E}">
        <p14:creationId xmlns:p14="http://schemas.microsoft.com/office/powerpoint/2010/main" val="3003537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a:t>
            </a:fld>
            <a:endParaRPr lang="zh-CN" altLang="en-US"/>
          </a:p>
        </p:txBody>
      </p:sp>
    </p:spTree>
    <p:extLst>
      <p:ext uri="{BB962C8B-B14F-4D97-AF65-F5344CB8AC3E}">
        <p14:creationId xmlns:p14="http://schemas.microsoft.com/office/powerpoint/2010/main" val="40848838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10</a:t>
            </a:fld>
            <a:endParaRPr lang="zh-CN" altLang="en-US"/>
          </a:p>
        </p:txBody>
      </p:sp>
    </p:spTree>
    <p:extLst>
      <p:ext uri="{BB962C8B-B14F-4D97-AF65-F5344CB8AC3E}">
        <p14:creationId xmlns:p14="http://schemas.microsoft.com/office/powerpoint/2010/main" val="2893534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11</a:t>
            </a:fld>
            <a:endParaRPr lang="zh-CN" altLang="en-US"/>
          </a:p>
        </p:txBody>
      </p:sp>
    </p:spTree>
    <p:extLst>
      <p:ext uri="{BB962C8B-B14F-4D97-AF65-F5344CB8AC3E}">
        <p14:creationId xmlns:p14="http://schemas.microsoft.com/office/powerpoint/2010/main" val="25780566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12</a:t>
            </a:fld>
            <a:endParaRPr lang="zh-CN" altLang="en-US"/>
          </a:p>
        </p:txBody>
      </p:sp>
    </p:spTree>
    <p:extLst>
      <p:ext uri="{BB962C8B-B14F-4D97-AF65-F5344CB8AC3E}">
        <p14:creationId xmlns:p14="http://schemas.microsoft.com/office/powerpoint/2010/main" val="40105076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13</a:t>
            </a:fld>
            <a:endParaRPr lang="zh-CN" altLang="en-US"/>
          </a:p>
        </p:txBody>
      </p:sp>
    </p:spTree>
    <p:extLst>
      <p:ext uri="{BB962C8B-B14F-4D97-AF65-F5344CB8AC3E}">
        <p14:creationId xmlns:p14="http://schemas.microsoft.com/office/powerpoint/2010/main" val="399104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14</a:t>
            </a:fld>
            <a:endParaRPr lang="zh-CN" altLang="en-US"/>
          </a:p>
        </p:txBody>
      </p:sp>
    </p:spTree>
    <p:extLst>
      <p:ext uri="{BB962C8B-B14F-4D97-AF65-F5344CB8AC3E}">
        <p14:creationId xmlns:p14="http://schemas.microsoft.com/office/powerpoint/2010/main" val="1639171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15</a:t>
            </a:fld>
            <a:endParaRPr lang="zh-CN" altLang="en-US"/>
          </a:p>
        </p:txBody>
      </p:sp>
    </p:spTree>
    <p:extLst>
      <p:ext uri="{BB962C8B-B14F-4D97-AF65-F5344CB8AC3E}">
        <p14:creationId xmlns:p14="http://schemas.microsoft.com/office/powerpoint/2010/main" val="3037204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16</a:t>
            </a:fld>
            <a:endParaRPr lang="zh-CN" altLang="en-US"/>
          </a:p>
        </p:txBody>
      </p:sp>
    </p:spTree>
    <p:extLst>
      <p:ext uri="{BB962C8B-B14F-4D97-AF65-F5344CB8AC3E}">
        <p14:creationId xmlns:p14="http://schemas.microsoft.com/office/powerpoint/2010/main" val="7953904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17</a:t>
            </a:fld>
            <a:endParaRPr lang="zh-CN" altLang="en-US"/>
          </a:p>
        </p:txBody>
      </p:sp>
    </p:spTree>
    <p:extLst>
      <p:ext uri="{BB962C8B-B14F-4D97-AF65-F5344CB8AC3E}">
        <p14:creationId xmlns:p14="http://schemas.microsoft.com/office/powerpoint/2010/main" val="19003405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18</a:t>
            </a:fld>
            <a:endParaRPr lang="zh-CN" altLang="en-US"/>
          </a:p>
        </p:txBody>
      </p:sp>
    </p:spTree>
    <p:extLst>
      <p:ext uri="{BB962C8B-B14F-4D97-AF65-F5344CB8AC3E}">
        <p14:creationId xmlns:p14="http://schemas.microsoft.com/office/powerpoint/2010/main" val="37753119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19</a:t>
            </a:fld>
            <a:endParaRPr lang="zh-CN" altLang="en-US"/>
          </a:p>
        </p:txBody>
      </p:sp>
    </p:spTree>
    <p:extLst>
      <p:ext uri="{BB962C8B-B14F-4D97-AF65-F5344CB8AC3E}">
        <p14:creationId xmlns:p14="http://schemas.microsoft.com/office/powerpoint/2010/main" val="2409319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a:t>
            </a:fld>
            <a:endParaRPr lang="zh-CN" altLang="en-US"/>
          </a:p>
        </p:txBody>
      </p:sp>
    </p:spTree>
    <p:extLst>
      <p:ext uri="{BB962C8B-B14F-4D97-AF65-F5344CB8AC3E}">
        <p14:creationId xmlns:p14="http://schemas.microsoft.com/office/powerpoint/2010/main" val="36519280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20</a:t>
            </a:fld>
            <a:endParaRPr lang="zh-CN" altLang="en-US"/>
          </a:p>
        </p:txBody>
      </p:sp>
    </p:spTree>
    <p:extLst>
      <p:ext uri="{BB962C8B-B14F-4D97-AF65-F5344CB8AC3E}">
        <p14:creationId xmlns:p14="http://schemas.microsoft.com/office/powerpoint/2010/main" val="32599249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21</a:t>
            </a:fld>
            <a:endParaRPr lang="zh-CN" altLang="en-US"/>
          </a:p>
        </p:txBody>
      </p:sp>
    </p:spTree>
    <p:extLst>
      <p:ext uri="{BB962C8B-B14F-4D97-AF65-F5344CB8AC3E}">
        <p14:creationId xmlns:p14="http://schemas.microsoft.com/office/powerpoint/2010/main" val="2367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22</a:t>
            </a:fld>
            <a:endParaRPr lang="zh-CN" altLang="en-US"/>
          </a:p>
        </p:txBody>
      </p:sp>
    </p:spTree>
    <p:extLst>
      <p:ext uri="{BB962C8B-B14F-4D97-AF65-F5344CB8AC3E}">
        <p14:creationId xmlns:p14="http://schemas.microsoft.com/office/powerpoint/2010/main" val="28016906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23</a:t>
            </a:fld>
            <a:endParaRPr lang="zh-CN" altLang="en-US"/>
          </a:p>
        </p:txBody>
      </p:sp>
    </p:spTree>
    <p:extLst>
      <p:ext uri="{BB962C8B-B14F-4D97-AF65-F5344CB8AC3E}">
        <p14:creationId xmlns:p14="http://schemas.microsoft.com/office/powerpoint/2010/main" val="34465999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24</a:t>
            </a:fld>
            <a:endParaRPr lang="zh-CN" altLang="en-US"/>
          </a:p>
        </p:txBody>
      </p:sp>
    </p:spTree>
    <p:extLst>
      <p:ext uri="{BB962C8B-B14F-4D97-AF65-F5344CB8AC3E}">
        <p14:creationId xmlns:p14="http://schemas.microsoft.com/office/powerpoint/2010/main" val="6655163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25</a:t>
            </a:fld>
            <a:endParaRPr lang="zh-CN" altLang="en-US"/>
          </a:p>
        </p:txBody>
      </p:sp>
    </p:spTree>
    <p:extLst>
      <p:ext uri="{BB962C8B-B14F-4D97-AF65-F5344CB8AC3E}">
        <p14:creationId xmlns:p14="http://schemas.microsoft.com/office/powerpoint/2010/main" val="10293351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26</a:t>
            </a:fld>
            <a:endParaRPr lang="zh-CN" altLang="en-US"/>
          </a:p>
        </p:txBody>
      </p:sp>
    </p:spTree>
    <p:extLst>
      <p:ext uri="{BB962C8B-B14F-4D97-AF65-F5344CB8AC3E}">
        <p14:creationId xmlns:p14="http://schemas.microsoft.com/office/powerpoint/2010/main" val="35928841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27</a:t>
            </a:fld>
            <a:endParaRPr lang="zh-CN" altLang="en-US"/>
          </a:p>
        </p:txBody>
      </p:sp>
    </p:spTree>
    <p:extLst>
      <p:ext uri="{BB962C8B-B14F-4D97-AF65-F5344CB8AC3E}">
        <p14:creationId xmlns:p14="http://schemas.microsoft.com/office/powerpoint/2010/main" val="37899087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28</a:t>
            </a:fld>
            <a:endParaRPr lang="zh-CN" altLang="en-US"/>
          </a:p>
        </p:txBody>
      </p:sp>
    </p:spTree>
    <p:extLst>
      <p:ext uri="{BB962C8B-B14F-4D97-AF65-F5344CB8AC3E}">
        <p14:creationId xmlns:p14="http://schemas.microsoft.com/office/powerpoint/2010/main" val="1832909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29</a:t>
            </a:fld>
            <a:endParaRPr lang="zh-CN" altLang="en-US"/>
          </a:p>
        </p:txBody>
      </p:sp>
    </p:spTree>
    <p:extLst>
      <p:ext uri="{BB962C8B-B14F-4D97-AF65-F5344CB8AC3E}">
        <p14:creationId xmlns:p14="http://schemas.microsoft.com/office/powerpoint/2010/main" val="79436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147A23-5BA8-44CE-9215-79B767159C41}" type="slidenum">
              <a:rPr lang="zh-CN" altLang="en-US" smtClean="0"/>
              <a:t>3</a:t>
            </a:fld>
            <a:endParaRPr lang="zh-CN" altLang="en-US"/>
          </a:p>
        </p:txBody>
      </p:sp>
    </p:spTree>
    <p:extLst>
      <p:ext uri="{BB962C8B-B14F-4D97-AF65-F5344CB8AC3E}">
        <p14:creationId xmlns:p14="http://schemas.microsoft.com/office/powerpoint/2010/main" val="15768428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30</a:t>
            </a:fld>
            <a:endParaRPr lang="zh-CN" altLang="en-US"/>
          </a:p>
        </p:txBody>
      </p:sp>
    </p:spTree>
    <p:extLst>
      <p:ext uri="{BB962C8B-B14F-4D97-AF65-F5344CB8AC3E}">
        <p14:creationId xmlns:p14="http://schemas.microsoft.com/office/powerpoint/2010/main" val="8179156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31</a:t>
            </a:fld>
            <a:endParaRPr lang="zh-CN" altLang="en-US"/>
          </a:p>
        </p:txBody>
      </p:sp>
    </p:spTree>
    <p:extLst>
      <p:ext uri="{BB962C8B-B14F-4D97-AF65-F5344CB8AC3E}">
        <p14:creationId xmlns:p14="http://schemas.microsoft.com/office/powerpoint/2010/main" val="41981327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32</a:t>
            </a:fld>
            <a:endParaRPr lang="zh-CN" altLang="en-US"/>
          </a:p>
        </p:txBody>
      </p:sp>
    </p:spTree>
    <p:extLst>
      <p:ext uri="{BB962C8B-B14F-4D97-AF65-F5344CB8AC3E}">
        <p14:creationId xmlns:p14="http://schemas.microsoft.com/office/powerpoint/2010/main" val="15935216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33</a:t>
            </a:fld>
            <a:endParaRPr lang="zh-CN" altLang="en-US"/>
          </a:p>
        </p:txBody>
      </p:sp>
    </p:spTree>
    <p:extLst>
      <p:ext uri="{BB962C8B-B14F-4D97-AF65-F5344CB8AC3E}">
        <p14:creationId xmlns:p14="http://schemas.microsoft.com/office/powerpoint/2010/main" val="16857818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34</a:t>
            </a:fld>
            <a:endParaRPr lang="zh-CN" altLang="en-US"/>
          </a:p>
        </p:txBody>
      </p:sp>
    </p:spTree>
    <p:extLst>
      <p:ext uri="{BB962C8B-B14F-4D97-AF65-F5344CB8AC3E}">
        <p14:creationId xmlns:p14="http://schemas.microsoft.com/office/powerpoint/2010/main" val="34464957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35</a:t>
            </a:fld>
            <a:endParaRPr lang="zh-CN" altLang="en-US"/>
          </a:p>
        </p:txBody>
      </p:sp>
    </p:spTree>
    <p:extLst>
      <p:ext uri="{BB962C8B-B14F-4D97-AF65-F5344CB8AC3E}">
        <p14:creationId xmlns:p14="http://schemas.microsoft.com/office/powerpoint/2010/main" val="22208799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36</a:t>
            </a:fld>
            <a:endParaRPr lang="zh-CN" altLang="en-US"/>
          </a:p>
        </p:txBody>
      </p:sp>
    </p:spTree>
    <p:extLst>
      <p:ext uri="{BB962C8B-B14F-4D97-AF65-F5344CB8AC3E}">
        <p14:creationId xmlns:p14="http://schemas.microsoft.com/office/powerpoint/2010/main" val="21223747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37</a:t>
            </a:fld>
            <a:endParaRPr lang="zh-CN" altLang="en-US"/>
          </a:p>
        </p:txBody>
      </p:sp>
    </p:spTree>
    <p:extLst>
      <p:ext uri="{BB962C8B-B14F-4D97-AF65-F5344CB8AC3E}">
        <p14:creationId xmlns:p14="http://schemas.microsoft.com/office/powerpoint/2010/main" val="41210994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38</a:t>
            </a:fld>
            <a:endParaRPr lang="zh-CN" altLang="en-US"/>
          </a:p>
        </p:txBody>
      </p:sp>
    </p:spTree>
    <p:extLst>
      <p:ext uri="{BB962C8B-B14F-4D97-AF65-F5344CB8AC3E}">
        <p14:creationId xmlns:p14="http://schemas.microsoft.com/office/powerpoint/2010/main" val="24522877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39</a:t>
            </a:fld>
            <a:endParaRPr lang="zh-CN" altLang="en-US"/>
          </a:p>
        </p:txBody>
      </p:sp>
    </p:spTree>
    <p:extLst>
      <p:ext uri="{BB962C8B-B14F-4D97-AF65-F5344CB8AC3E}">
        <p14:creationId xmlns:p14="http://schemas.microsoft.com/office/powerpoint/2010/main" val="481391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4</a:t>
            </a:fld>
            <a:endParaRPr lang="zh-CN" altLang="en-US"/>
          </a:p>
        </p:txBody>
      </p:sp>
    </p:spTree>
    <p:extLst>
      <p:ext uri="{BB962C8B-B14F-4D97-AF65-F5344CB8AC3E}">
        <p14:creationId xmlns:p14="http://schemas.microsoft.com/office/powerpoint/2010/main" val="13506335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40</a:t>
            </a:fld>
            <a:endParaRPr lang="zh-CN" altLang="en-US"/>
          </a:p>
        </p:txBody>
      </p:sp>
    </p:spTree>
    <p:extLst>
      <p:ext uri="{BB962C8B-B14F-4D97-AF65-F5344CB8AC3E}">
        <p14:creationId xmlns:p14="http://schemas.microsoft.com/office/powerpoint/2010/main" val="21207466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41</a:t>
            </a:fld>
            <a:endParaRPr lang="zh-CN" altLang="en-US"/>
          </a:p>
        </p:txBody>
      </p:sp>
    </p:spTree>
    <p:extLst>
      <p:ext uri="{BB962C8B-B14F-4D97-AF65-F5344CB8AC3E}">
        <p14:creationId xmlns:p14="http://schemas.microsoft.com/office/powerpoint/2010/main" val="14384560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42</a:t>
            </a:fld>
            <a:endParaRPr lang="zh-CN" altLang="en-US"/>
          </a:p>
        </p:txBody>
      </p:sp>
    </p:spTree>
    <p:extLst>
      <p:ext uri="{BB962C8B-B14F-4D97-AF65-F5344CB8AC3E}">
        <p14:creationId xmlns:p14="http://schemas.microsoft.com/office/powerpoint/2010/main" val="23862322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43</a:t>
            </a:fld>
            <a:endParaRPr lang="zh-CN" altLang="en-US"/>
          </a:p>
        </p:txBody>
      </p:sp>
    </p:spTree>
    <p:extLst>
      <p:ext uri="{BB962C8B-B14F-4D97-AF65-F5344CB8AC3E}">
        <p14:creationId xmlns:p14="http://schemas.microsoft.com/office/powerpoint/2010/main" val="32482021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44</a:t>
            </a:fld>
            <a:endParaRPr lang="zh-CN" altLang="en-US"/>
          </a:p>
        </p:txBody>
      </p:sp>
    </p:spTree>
    <p:extLst>
      <p:ext uri="{BB962C8B-B14F-4D97-AF65-F5344CB8AC3E}">
        <p14:creationId xmlns:p14="http://schemas.microsoft.com/office/powerpoint/2010/main" val="3646876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5</a:t>
            </a:fld>
            <a:endParaRPr lang="zh-CN" altLang="en-US"/>
          </a:p>
        </p:txBody>
      </p:sp>
    </p:spTree>
    <p:extLst>
      <p:ext uri="{BB962C8B-B14F-4D97-AF65-F5344CB8AC3E}">
        <p14:creationId xmlns:p14="http://schemas.microsoft.com/office/powerpoint/2010/main" val="3957063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6</a:t>
            </a:fld>
            <a:endParaRPr lang="zh-CN" altLang="en-US"/>
          </a:p>
        </p:txBody>
      </p:sp>
    </p:spTree>
    <p:extLst>
      <p:ext uri="{BB962C8B-B14F-4D97-AF65-F5344CB8AC3E}">
        <p14:creationId xmlns:p14="http://schemas.microsoft.com/office/powerpoint/2010/main" val="3349133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7</a:t>
            </a:fld>
            <a:endParaRPr lang="zh-CN" altLang="en-US"/>
          </a:p>
        </p:txBody>
      </p:sp>
    </p:spTree>
    <p:extLst>
      <p:ext uri="{BB962C8B-B14F-4D97-AF65-F5344CB8AC3E}">
        <p14:creationId xmlns:p14="http://schemas.microsoft.com/office/powerpoint/2010/main" val="747687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8</a:t>
            </a:fld>
            <a:endParaRPr lang="zh-CN" altLang="en-US"/>
          </a:p>
        </p:txBody>
      </p:sp>
    </p:spTree>
    <p:extLst>
      <p:ext uri="{BB962C8B-B14F-4D97-AF65-F5344CB8AC3E}">
        <p14:creationId xmlns:p14="http://schemas.microsoft.com/office/powerpoint/2010/main" val="2234406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t>9</a:t>
            </a:fld>
            <a:endParaRPr lang="zh-CN" altLang="en-US"/>
          </a:p>
        </p:txBody>
      </p:sp>
    </p:spTree>
    <p:extLst>
      <p:ext uri="{BB962C8B-B14F-4D97-AF65-F5344CB8AC3E}">
        <p14:creationId xmlns:p14="http://schemas.microsoft.com/office/powerpoint/2010/main" val="565746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t>2017/5/13</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2091337927"/>
      </p:ext>
    </p:extLst>
  </p:cSld>
  <p:clrMapOvr>
    <a:masterClrMapping/>
  </p:clrMapOvr>
  <p:transition spd="slow">
    <p:push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521" y="1600201"/>
            <a:ext cx="10971372"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t>2017/5/13</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978011464"/>
      </p:ext>
    </p:extLst>
  </p:cSld>
  <p:clrMapOvr>
    <a:masterClrMapping/>
  </p:clrMapOvr>
  <p:transition spd="slow">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694" y="274639"/>
            <a:ext cx="10768198"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t>2017/5/13</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3737315077"/>
      </p:ext>
    </p:extLst>
  </p:cSld>
  <p:clrMapOvr>
    <a:masterClrMapping/>
  </p:clrMapOvr>
  <p:transition spd="slow">
    <p:push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2081808" y="476672"/>
            <a:ext cx="4185761"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解</a:t>
            </a:r>
            <a:r>
              <a:rPr lang="zh-CN" altLang="zh-CN" sz="2400" b="1" dirty="0">
                <a:solidFill>
                  <a:schemeClr val="bg1"/>
                </a:solidFill>
                <a:latin typeface="微软雅黑" pitchFamily="34" charset="-122"/>
                <a:ea typeface="微软雅黑" pitchFamily="34" charset="-122"/>
              </a:rPr>
              <a:t>析“四讲四有”的深刻内涵</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1114886"/>
      </p:ext>
    </p:extLst>
  </p:cSld>
  <p:clrMapOvr>
    <a:masterClrMapping/>
  </p:clrMapOvr>
  <p:transition spd="slow">
    <p:push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1827684" y="476672"/>
            <a:ext cx="5416868"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做</a:t>
            </a:r>
            <a:r>
              <a:rPr lang="zh-CN" altLang="zh-CN" sz="2400" b="1" dirty="0">
                <a:solidFill>
                  <a:schemeClr val="bg1"/>
                </a:solidFill>
                <a:latin typeface="微软雅黑" pitchFamily="34" charset="-122"/>
                <a:ea typeface="微软雅黑" pitchFamily="34" charset="-122"/>
              </a:rPr>
              <a:t>“四讲四有”</a:t>
            </a:r>
            <a:r>
              <a:rPr lang="zh-CN" altLang="en-US" sz="2400" b="1" dirty="0">
                <a:solidFill>
                  <a:schemeClr val="bg1"/>
                </a:solidFill>
                <a:latin typeface="微软雅黑" pitchFamily="34" charset="-122"/>
                <a:ea typeface="微软雅黑" pitchFamily="34" charset="-122"/>
              </a:rPr>
              <a:t>合格党员</a:t>
            </a:r>
            <a:r>
              <a:rPr lang="zh-CN" altLang="zh-CN" sz="2400" b="1" dirty="0">
                <a:solidFill>
                  <a:schemeClr val="bg1"/>
                </a:solidFill>
                <a:latin typeface="微软雅黑" pitchFamily="34" charset="-122"/>
                <a:ea typeface="微软雅黑" pitchFamily="34" charset="-122"/>
              </a:rPr>
              <a:t>的</a:t>
            </a:r>
            <a:r>
              <a:rPr lang="zh-CN" altLang="en-US" sz="2400" b="1" dirty="0">
                <a:solidFill>
                  <a:schemeClr val="bg1"/>
                </a:solidFill>
                <a:latin typeface="微软雅黑" pitchFamily="34" charset="-122"/>
                <a:ea typeface="微软雅黑" pitchFamily="34" charset="-122"/>
              </a:rPr>
              <a:t>标志和特质</a:t>
            </a:r>
          </a:p>
        </p:txBody>
      </p:sp>
    </p:spTree>
    <p:extLst>
      <p:ext uri="{BB962C8B-B14F-4D97-AF65-F5344CB8AC3E}">
        <p14:creationId xmlns:p14="http://schemas.microsoft.com/office/powerpoint/2010/main" val="1607143675"/>
      </p:ext>
    </p:extLst>
  </p:cSld>
  <p:clrMapOvr>
    <a:masterClrMapping/>
  </p:clrMapOvr>
  <p:transition spd="slow">
    <p:push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1968678" y="476672"/>
            <a:ext cx="3262432"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如何践行</a:t>
            </a:r>
            <a:r>
              <a:rPr lang="zh-CN" altLang="zh-CN" sz="2400" b="1" dirty="0">
                <a:solidFill>
                  <a:schemeClr val="bg1"/>
                </a:solidFill>
                <a:latin typeface="微软雅黑" pitchFamily="34" charset="-122"/>
                <a:ea typeface="微软雅黑" pitchFamily="34" charset="-122"/>
              </a:rPr>
              <a:t>“四讲四有”</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025737235"/>
      </p:ext>
    </p:extLst>
  </p:cSld>
  <p:clrMapOvr>
    <a:masterClrMapping/>
  </p:clrMapOvr>
  <p:transition spd="slow">
    <p:push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矩形 7"/>
          <p:cNvSpPr/>
          <p:nvPr userDrawn="1"/>
        </p:nvSpPr>
        <p:spPr>
          <a:xfrm>
            <a:off x="1968678" y="476672"/>
            <a:ext cx="3570208"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如何做一名合格共产党员</a:t>
            </a:r>
          </a:p>
        </p:txBody>
      </p:sp>
    </p:spTree>
    <p:extLst>
      <p:ext uri="{BB962C8B-B14F-4D97-AF65-F5344CB8AC3E}">
        <p14:creationId xmlns:p14="http://schemas.microsoft.com/office/powerpoint/2010/main" val="1798900906"/>
      </p:ext>
    </p:extLst>
  </p:cSld>
  <p:clrMapOvr>
    <a:masterClrMapping/>
  </p:clrMapOvr>
  <p:transition spd="slow">
    <p:push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79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79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t>2017/5/13</a:t>
            </a:fld>
            <a:endParaRPr lang="zh-CN" altLang="en-US"/>
          </a:p>
        </p:txBody>
      </p:sp>
      <p:sp>
        <p:nvSpPr>
          <p:cNvPr id="8" name="页脚占位符 7"/>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t>‹#›</a:t>
            </a:fld>
            <a:endParaRPr lang="zh-CN" altLang="en-US"/>
          </a:p>
        </p:txBody>
      </p:sp>
    </p:spTree>
    <p:extLst>
      <p:ext uri="{BB962C8B-B14F-4D97-AF65-F5344CB8AC3E}">
        <p14:creationId xmlns:p14="http://schemas.microsoft.com/office/powerpoint/2010/main" val="2823847473"/>
      </p:ext>
    </p:extLst>
  </p:cSld>
  <p:clrMapOvr>
    <a:masterClrMapping/>
  </p:clrMapOvr>
  <p:transition spd="slow">
    <p:push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t>2017/5/13</a:t>
            </a:fld>
            <a:endParaRPr lang="zh-CN" altLang="en-US"/>
          </a:p>
        </p:txBody>
      </p:sp>
      <p:sp>
        <p:nvSpPr>
          <p:cNvPr id="4" name="页脚占位符 3"/>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t>‹#›</a:t>
            </a:fld>
            <a:endParaRPr lang="zh-CN" altLang="en-US"/>
          </a:p>
        </p:txBody>
      </p:sp>
    </p:spTree>
    <p:extLst>
      <p:ext uri="{BB962C8B-B14F-4D97-AF65-F5344CB8AC3E}">
        <p14:creationId xmlns:p14="http://schemas.microsoft.com/office/powerpoint/2010/main" val="1514577416"/>
      </p:ext>
    </p:extLst>
  </p:cSld>
  <p:clrMapOvr>
    <a:masterClrMapping/>
  </p:clrMapOvr>
  <p:transition spd="slow">
    <p:push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t>2017/5/13</a:t>
            </a:fld>
            <a:endParaRPr lang="zh-CN" altLang="en-US"/>
          </a:p>
        </p:txBody>
      </p:sp>
      <p:sp>
        <p:nvSpPr>
          <p:cNvPr id="3" name="页脚占位符 2"/>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t>‹#›</a:t>
            </a:fld>
            <a:endParaRPr lang="zh-CN" altLang="en-US"/>
          </a:p>
        </p:txBody>
      </p:sp>
    </p:spTree>
    <p:extLst>
      <p:ext uri="{BB962C8B-B14F-4D97-AF65-F5344CB8AC3E}">
        <p14:creationId xmlns:p14="http://schemas.microsoft.com/office/powerpoint/2010/main" val="1907531969"/>
      </p:ext>
    </p:extLst>
  </p:cSld>
  <p:clrMapOvr>
    <a:masterClrMapping/>
  </p:clrMapOvr>
  <p:transition spd="slow">
    <p:push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0025"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5675" y="273050"/>
            <a:ext cx="6815138"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002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t>2017/5/13</a:t>
            </a:fld>
            <a:endParaRPr lang="zh-CN" altLang="en-US"/>
          </a:p>
        </p:txBody>
      </p:sp>
      <p:sp>
        <p:nvSpPr>
          <p:cNvPr id="6" name="页脚占位符 5"/>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t>‹#›</a:t>
            </a:fld>
            <a:endParaRPr lang="zh-CN" altLang="en-US"/>
          </a:p>
        </p:txBody>
      </p:sp>
    </p:spTree>
    <p:extLst>
      <p:ext uri="{BB962C8B-B14F-4D97-AF65-F5344CB8AC3E}">
        <p14:creationId xmlns:p14="http://schemas.microsoft.com/office/powerpoint/2010/main" val="1814581599"/>
      </p:ext>
    </p:extLst>
  </p:cSld>
  <p:clrMapOvr>
    <a:masterClrMapping/>
  </p:clrMapOvr>
  <p:transition spd="slow">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521" y="1600201"/>
            <a:ext cx="10971372"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t>2017/5/13</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786847236"/>
      </p:ext>
    </p:extLst>
  </p:cSld>
  <p:clrMapOvr>
    <a:masterClrMapping/>
  </p:clrMapOvr>
  <p:transition spd="slow">
    <p:push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t>2017/5/13</a:t>
            </a:fld>
            <a:endParaRPr lang="zh-CN" altLang="en-US"/>
          </a:p>
        </p:txBody>
      </p:sp>
      <p:sp>
        <p:nvSpPr>
          <p:cNvPr id="6" name="页脚占位符 5"/>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t>‹#›</a:t>
            </a:fld>
            <a:endParaRPr lang="zh-CN" altLang="en-US"/>
          </a:p>
        </p:txBody>
      </p:sp>
    </p:spTree>
    <p:extLst>
      <p:ext uri="{BB962C8B-B14F-4D97-AF65-F5344CB8AC3E}">
        <p14:creationId xmlns:p14="http://schemas.microsoft.com/office/powerpoint/2010/main" val="4143025435"/>
      </p:ext>
    </p:extLst>
  </p:cSld>
  <p:clrMapOvr>
    <a:masterClrMapping/>
  </p:clrMapOvr>
  <p:transition spd="slow">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0"/>
            <a:ext cx="10971213"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t>2017/5/13</a:t>
            </a:fld>
            <a:endParaRPr lang="zh-CN" altLang="en-US"/>
          </a:p>
        </p:txBody>
      </p:sp>
      <p:sp>
        <p:nvSpPr>
          <p:cNvPr id="5" name="页脚占位符 4"/>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t>‹#›</a:t>
            </a:fld>
            <a:endParaRPr lang="zh-CN" altLang="en-US"/>
          </a:p>
        </p:txBody>
      </p:sp>
    </p:spTree>
    <p:extLst>
      <p:ext uri="{BB962C8B-B14F-4D97-AF65-F5344CB8AC3E}">
        <p14:creationId xmlns:p14="http://schemas.microsoft.com/office/powerpoint/2010/main" val="4227133672"/>
      </p:ext>
    </p:extLst>
  </p:cSld>
  <p:clrMapOvr>
    <a:masterClrMapping/>
  </p:clrMapOvr>
  <p:transition spd="slow">
    <p:push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1613"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0"/>
            <a:ext cx="2844800" cy="365125"/>
          </a:xfrm>
          <a:prstGeom prst="rect">
            <a:avLst/>
          </a:prstGeom>
        </p:spPr>
        <p:txBody>
          <a:bodyPr/>
          <a:lstStyle/>
          <a:p>
            <a:fld id="{36EC894D-09CB-4DE7-A121-44A8E704B94B}" type="datetimeFigureOut">
              <a:rPr lang="zh-CN" altLang="en-US" smtClean="0"/>
              <a:t>2017/5/13</a:t>
            </a:fld>
            <a:endParaRPr lang="zh-CN" altLang="en-US"/>
          </a:p>
        </p:txBody>
      </p:sp>
      <p:sp>
        <p:nvSpPr>
          <p:cNvPr id="5" name="页脚占位符 4"/>
          <p:cNvSpPr>
            <a:spLocks noGrp="1"/>
          </p:cNvSpPr>
          <p:nvPr>
            <p:ph type="ftr" sz="quarter" idx="11"/>
          </p:nvPr>
        </p:nvSpPr>
        <p:spPr>
          <a:xfrm>
            <a:off x="4165600" y="6356350"/>
            <a:ext cx="3859213"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013" y="6356350"/>
            <a:ext cx="2844800" cy="365125"/>
          </a:xfrm>
          <a:prstGeom prst="rect">
            <a:avLst/>
          </a:prstGeom>
        </p:spPr>
        <p:txBody>
          <a:bodyPr/>
          <a:lstStyle/>
          <a:p>
            <a:fld id="{FAB2F72D-0145-4728-BBF6-AFA599DFD9DE}" type="slidenum">
              <a:rPr lang="zh-CN" altLang="en-US" smtClean="0"/>
              <a:t>‹#›</a:t>
            </a:fld>
            <a:endParaRPr lang="zh-CN" altLang="en-US"/>
          </a:p>
        </p:txBody>
      </p:sp>
    </p:spTree>
    <p:extLst>
      <p:ext uri="{BB962C8B-B14F-4D97-AF65-F5344CB8AC3E}">
        <p14:creationId xmlns:p14="http://schemas.microsoft.com/office/powerpoint/2010/main" val="2601556678"/>
      </p:ext>
    </p:extLst>
  </p:cSld>
  <p:clrMapOvr>
    <a:masterClrMapping/>
  </p:clrMapOvr>
  <p:transition spd="slow">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t>2017/5/13</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4088263664"/>
      </p:ext>
    </p:extLst>
  </p:cSld>
  <p:clrMapOvr>
    <a:masterClrMapping/>
  </p:clrMapOvr>
  <p:transition spd="slow">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12695" y="1600201"/>
            <a:ext cx="7210545"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6413" y="1600201"/>
            <a:ext cx="7212661"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t>2017/5/13</a:t>
            </a:fld>
            <a:endParaRPr lang="zh-CN" altLang="en-US"/>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1115965895"/>
      </p:ext>
    </p:extLst>
  </p:cSld>
  <p:clrMapOvr>
    <a:masterClrMapping/>
  </p:clrMapOvr>
  <p:transition spd="slow">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t>2017/5/13</a:t>
            </a:fld>
            <a:endParaRPr lang="zh-CN" altLang="en-US"/>
          </a:p>
        </p:txBody>
      </p:sp>
      <p:sp>
        <p:nvSpPr>
          <p:cNvPr id="8" name="页脚占位符 7"/>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2175041460"/>
      </p:ext>
    </p:extLst>
  </p:cSld>
  <p:clrMapOvr>
    <a:masterClrMapping/>
  </p:clrMapOvr>
  <p:transition spd="slow">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t>2017/5/13</a:t>
            </a:fld>
            <a:endParaRPr lang="zh-CN" altLang="en-US"/>
          </a:p>
        </p:txBody>
      </p:sp>
      <p:sp>
        <p:nvSpPr>
          <p:cNvPr id="4" name="页脚占位符 3"/>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1423447671"/>
      </p:ext>
    </p:extLst>
  </p:cSld>
  <p:clrMapOvr>
    <a:masterClrMapping/>
  </p:clrMapOvr>
  <p:transition spd="slow">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t>2017/5/13</a:t>
            </a:fld>
            <a:endParaRPr lang="zh-CN" altLang="en-US"/>
          </a:p>
        </p:txBody>
      </p:sp>
      <p:sp>
        <p:nvSpPr>
          <p:cNvPr id="3" name="页脚占位符 2"/>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984719399"/>
      </p:ext>
    </p:extLst>
  </p:cSld>
  <p:clrMapOvr>
    <a:masterClrMapping/>
  </p:clrMapOvr>
  <p:transition spd="slow">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t>2017/5/13</a:t>
            </a:fld>
            <a:endParaRPr lang="zh-CN" altLang="en-US"/>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3617893476"/>
      </p:ext>
    </p:extLst>
  </p:cSld>
  <p:clrMapOvr>
    <a:masterClrMapping/>
  </p:clrMapOvr>
  <p:transition spd="slow">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A61B1FD8-8752-40A4-8FD5-E89685AB56BD}" type="datetimeFigureOut">
              <a:rPr lang="zh-CN" altLang="en-US" smtClean="0"/>
              <a:t>2017/5/13</a:t>
            </a:fld>
            <a:endParaRPr lang="zh-CN" altLang="en-US"/>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52DCD716-44A1-4A3E-9A48-2DB906ECEF8F}" type="slidenum">
              <a:rPr lang="zh-CN" altLang="en-US" smtClean="0"/>
              <a:t>‹#›</a:t>
            </a:fld>
            <a:endParaRPr lang="zh-CN" altLang="en-US"/>
          </a:p>
        </p:txBody>
      </p:sp>
    </p:spTree>
    <p:extLst>
      <p:ext uri="{BB962C8B-B14F-4D97-AF65-F5344CB8AC3E}">
        <p14:creationId xmlns:p14="http://schemas.microsoft.com/office/powerpoint/2010/main" val="3357770508"/>
      </p:ext>
    </p:extLst>
  </p:cSld>
  <p:clrMapOvr>
    <a:masterClrMapping/>
  </p:clrMapOvr>
  <p:transition spd="slow">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F:\PPT加油\5. PS素材\四讲四有\烈士简约背景 可用\素材中国-sccnn.jp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1903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074" name="Picture 2" descr="F:\PPT加油\5. PS素材\四讲四有\烈士简约背景 可用\素材中国-scc1nn.jp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b="10816"/>
          <a:stretch/>
        </p:blipFill>
        <p:spPr bwMode="auto">
          <a:xfrm>
            <a:off x="0" y="-1"/>
            <a:ext cx="12190413"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圆角矩形 2"/>
          <p:cNvSpPr/>
          <p:nvPr userDrawn="1"/>
        </p:nvSpPr>
        <p:spPr>
          <a:xfrm>
            <a:off x="1702717" y="354596"/>
            <a:ext cx="10487695"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latin typeface="微软雅黑" pitchFamily="34" charset="-122"/>
              <a:ea typeface="微软雅黑" pitchFamily="34" charset="-122"/>
            </a:endParaRPr>
          </a:p>
        </p:txBody>
      </p:sp>
      <p:pic>
        <p:nvPicPr>
          <p:cNvPr id="4" name="Picture 2"/>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406574" y="229383"/>
            <a:ext cx="995474" cy="967369"/>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矩形 5"/>
          <p:cNvSpPr/>
          <p:nvPr userDrawn="1"/>
        </p:nvSpPr>
        <p:spPr>
          <a:xfrm>
            <a:off x="8493496" y="496847"/>
            <a:ext cx="3816424" cy="646331"/>
          </a:xfrm>
          <a:prstGeom prst="rect">
            <a:avLst/>
          </a:prstGeom>
        </p:spPr>
        <p:txBody>
          <a:bodyPr wrap="square">
            <a:spAutoFit/>
          </a:bodyPr>
          <a:lstStyle/>
          <a:p>
            <a:r>
              <a:rPr lang="zh-CN" altLang="en-US" sz="1800" b="1" dirty="0">
                <a:solidFill>
                  <a:schemeClr val="bg1"/>
                </a:solidFill>
                <a:latin typeface="微软雅黑" pitchFamily="34" charset="-122"/>
                <a:ea typeface="微软雅黑" pitchFamily="34" charset="-122"/>
              </a:rPr>
              <a:t>践行“四讲四有” 争做合格党员</a:t>
            </a:r>
            <a:endParaRPr lang="en-US" altLang="zh-CN" sz="1800" b="1" dirty="0">
              <a:solidFill>
                <a:schemeClr val="bg1"/>
              </a:solidFill>
              <a:latin typeface="微软雅黑" pitchFamily="34" charset="-122"/>
              <a:ea typeface="微软雅黑" pitchFamily="34" charset="-122"/>
            </a:endParaRPr>
          </a:p>
          <a:p>
            <a:endParaRPr lang="zh-CN" altLang="en-US" sz="1800" b="1" dirty="0">
              <a:solidFill>
                <a:schemeClr val="tx1">
                  <a:lumMod val="95000"/>
                  <a:lumOff val="5000"/>
                </a:schemeClr>
              </a:solidFill>
              <a:latin typeface="微软雅黑" pitchFamily="34" charset="-122"/>
              <a:ea typeface="微软雅黑" pitchFamily="34" charset="-122"/>
            </a:endParaRPr>
          </a:p>
        </p:txBody>
      </p:sp>
      <p:sp>
        <p:nvSpPr>
          <p:cNvPr id="7" name="五角星 6"/>
          <p:cNvSpPr/>
          <p:nvPr userDrawn="1"/>
        </p:nvSpPr>
        <p:spPr>
          <a:xfrm>
            <a:off x="8149734" y="511358"/>
            <a:ext cx="327704" cy="327704"/>
          </a:xfrm>
          <a:prstGeom prst="star5">
            <a:avLst/>
          </a:prstGeom>
          <a:solidFill>
            <a:srgbClr val="F4EE00"/>
          </a:solidFill>
          <a:ln w="19050">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3428309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push dir="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6.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F:\PPT加油\5. PS素材\四讲四有\烈士简约背景 可用\PPT尺寸.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048" y="1"/>
            <a:ext cx="5325126" cy="212802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619988" y="2190764"/>
            <a:ext cx="9469259" cy="1107996"/>
          </a:xfrm>
          <a:prstGeom prst="rect">
            <a:avLst/>
          </a:prstGeom>
        </p:spPr>
        <p:txBody>
          <a:bodyPr wrap="none">
            <a:spAutoFit/>
          </a:bodyPr>
          <a:lstStyle/>
          <a:p>
            <a:r>
              <a:rPr lang="zh-CN" altLang="zh-CN" sz="4400" b="1" dirty="0">
                <a:solidFill>
                  <a:srgbClr val="C00000"/>
                </a:solidFill>
                <a:latin typeface="微软雅黑" pitchFamily="34" charset="-122"/>
                <a:ea typeface="微软雅黑" pitchFamily="34" charset="-122"/>
              </a:rPr>
              <a:t>践行</a:t>
            </a:r>
            <a:r>
              <a:rPr lang="zh-CN" altLang="zh-CN" sz="6600" b="1" dirty="0">
                <a:solidFill>
                  <a:srgbClr val="C00000"/>
                </a:solidFill>
                <a:latin typeface="微软雅黑" pitchFamily="34" charset="-122"/>
                <a:ea typeface="微软雅黑" pitchFamily="34" charset="-122"/>
              </a:rPr>
              <a:t>“四讲四有”</a:t>
            </a:r>
            <a:r>
              <a:rPr lang="zh-CN" altLang="zh-CN" sz="4400" b="1" dirty="0">
                <a:solidFill>
                  <a:srgbClr val="C00000"/>
                </a:solidFill>
                <a:latin typeface="微软雅黑" pitchFamily="34" charset="-122"/>
                <a:ea typeface="微软雅黑" pitchFamily="34" charset="-122"/>
              </a:rPr>
              <a:t>做合格党员</a:t>
            </a:r>
            <a:endParaRPr lang="zh-CN" altLang="en-US" sz="4400" b="1" dirty="0">
              <a:solidFill>
                <a:srgbClr val="C00000"/>
              </a:solidFill>
              <a:latin typeface="微软雅黑" pitchFamily="34" charset="-122"/>
              <a:ea typeface="微软雅黑" pitchFamily="34" charset="-122"/>
            </a:endParaRPr>
          </a:p>
        </p:txBody>
      </p:sp>
      <p:sp>
        <p:nvSpPr>
          <p:cNvPr id="10" name="圆角矩形 9"/>
          <p:cNvSpPr/>
          <p:nvPr/>
        </p:nvSpPr>
        <p:spPr>
          <a:xfrm>
            <a:off x="1774726" y="3432784"/>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讲政治</a:t>
            </a:r>
          </a:p>
        </p:txBody>
      </p:sp>
      <p:sp>
        <p:nvSpPr>
          <p:cNvPr id="14" name="圆角矩形 13"/>
          <p:cNvSpPr/>
          <p:nvPr/>
        </p:nvSpPr>
        <p:spPr>
          <a:xfrm>
            <a:off x="2895993" y="3432784"/>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有信念</a:t>
            </a:r>
          </a:p>
        </p:txBody>
      </p:sp>
      <p:sp>
        <p:nvSpPr>
          <p:cNvPr id="16" name="圆角矩形 15"/>
          <p:cNvSpPr/>
          <p:nvPr/>
        </p:nvSpPr>
        <p:spPr>
          <a:xfrm>
            <a:off x="4017260" y="3432784"/>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讲规矩</a:t>
            </a:r>
          </a:p>
        </p:txBody>
      </p:sp>
      <p:sp>
        <p:nvSpPr>
          <p:cNvPr id="17" name="圆角矩形 16"/>
          <p:cNvSpPr/>
          <p:nvPr/>
        </p:nvSpPr>
        <p:spPr>
          <a:xfrm>
            <a:off x="5138527" y="3432784"/>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有纪律</a:t>
            </a:r>
          </a:p>
        </p:txBody>
      </p:sp>
      <p:sp>
        <p:nvSpPr>
          <p:cNvPr id="18" name="圆角矩形 17"/>
          <p:cNvSpPr/>
          <p:nvPr/>
        </p:nvSpPr>
        <p:spPr>
          <a:xfrm>
            <a:off x="6259794" y="3432784"/>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讲道德</a:t>
            </a:r>
          </a:p>
        </p:txBody>
      </p:sp>
      <p:sp>
        <p:nvSpPr>
          <p:cNvPr id="19" name="圆角矩形 18"/>
          <p:cNvSpPr/>
          <p:nvPr/>
        </p:nvSpPr>
        <p:spPr>
          <a:xfrm>
            <a:off x="7381061" y="3432784"/>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有品行</a:t>
            </a:r>
          </a:p>
        </p:txBody>
      </p:sp>
      <p:sp>
        <p:nvSpPr>
          <p:cNvPr id="20" name="圆角矩形 19"/>
          <p:cNvSpPr/>
          <p:nvPr/>
        </p:nvSpPr>
        <p:spPr>
          <a:xfrm>
            <a:off x="8502328" y="3432784"/>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讲奉献</a:t>
            </a:r>
          </a:p>
        </p:txBody>
      </p:sp>
      <p:sp>
        <p:nvSpPr>
          <p:cNvPr id="21" name="圆角矩形 20"/>
          <p:cNvSpPr/>
          <p:nvPr/>
        </p:nvSpPr>
        <p:spPr>
          <a:xfrm>
            <a:off x="9623598" y="3432784"/>
            <a:ext cx="936104" cy="42826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有作为</a:t>
            </a:r>
          </a:p>
        </p:txBody>
      </p:sp>
      <p:pic>
        <p:nvPicPr>
          <p:cNvPr id="47"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8944562" y="739530"/>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2" name="电视台常用图片呈现背景音乐 (2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7562" y="4509120"/>
            <a:ext cx="609600" cy="609600"/>
          </a:xfrm>
          <a:prstGeom prst="rect">
            <a:avLst/>
          </a:prstGeom>
        </p:spPr>
      </p:pic>
    </p:spTree>
    <p:extLst>
      <p:ext uri="{BB962C8B-B14F-4D97-AF65-F5344CB8AC3E}">
        <p14:creationId xmlns:p14="http://schemas.microsoft.com/office/powerpoint/2010/main" val="4245355272"/>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1500" fill="hold"/>
                                        <p:tgtEl>
                                          <p:spTgt spid="1027"/>
                                        </p:tgtEl>
                                        <p:attrNameLst>
                                          <p:attrName>ppt_x</p:attrName>
                                        </p:attrNameLst>
                                      </p:cBhvr>
                                      <p:tavLst>
                                        <p:tav tm="0">
                                          <p:val>
                                            <p:strVal val="0-#ppt_w/2"/>
                                          </p:val>
                                        </p:tav>
                                        <p:tav tm="100000">
                                          <p:val>
                                            <p:strVal val="#ppt_x"/>
                                          </p:val>
                                        </p:tav>
                                      </p:tavLst>
                                    </p:anim>
                                    <p:anim calcmode="lin" valueType="num">
                                      <p:cBhvr additive="base">
                                        <p:cTn id="8" dur="1500" fill="hold"/>
                                        <p:tgtEl>
                                          <p:spTgt spid="102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6" presetClass="emph" presetSubtype="0" fill="hold" nodeType="afterEffect">
                                  <p:stCondLst>
                                    <p:cond delay="0"/>
                                  </p:stCondLst>
                                  <p:childTnLst>
                                    <p:animEffect transition="out" filter="fade">
                                      <p:cBhvr>
                                        <p:cTn id="11" dur="1000" tmFilter="0, 0; .2, .5; .8, .5; 1, 0"/>
                                        <p:tgtEl>
                                          <p:spTgt spid="1027"/>
                                        </p:tgtEl>
                                      </p:cBhvr>
                                    </p:animEffect>
                                    <p:animScale>
                                      <p:cBhvr>
                                        <p:cTn id="12" dur="500" autoRev="1" fill="hold"/>
                                        <p:tgtEl>
                                          <p:spTgt spid="1027"/>
                                        </p:tgtEl>
                                      </p:cBhvr>
                                      <p:by x="105000" y="105000"/>
                                    </p:animScale>
                                  </p:childTnLst>
                                </p:cTn>
                              </p:par>
                            </p:childTnLst>
                          </p:cTn>
                        </p:par>
                        <p:par>
                          <p:cTn id="13" fill="hold">
                            <p:stCondLst>
                              <p:cond delay="2500"/>
                            </p:stCondLst>
                            <p:childTnLst>
                              <p:par>
                                <p:cTn id="14" presetID="42" presetClass="entr" presetSubtype="0"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1000"/>
                                        <p:tgtEl>
                                          <p:spTgt spid="47"/>
                                        </p:tgtEl>
                                      </p:cBhvr>
                                    </p:animEffect>
                                    <p:anim calcmode="lin" valueType="num">
                                      <p:cBhvr>
                                        <p:cTn id="17" dur="1000" fill="hold"/>
                                        <p:tgtEl>
                                          <p:spTgt spid="47"/>
                                        </p:tgtEl>
                                        <p:attrNameLst>
                                          <p:attrName>ppt_x</p:attrName>
                                        </p:attrNameLst>
                                      </p:cBhvr>
                                      <p:tavLst>
                                        <p:tav tm="0">
                                          <p:val>
                                            <p:strVal val="#ppt_x"/>
                                          </p:val>
                                        </p:tav>
                                        <p:tav tm="100000">
                                          <p:val>
                                            <p:strVal val="#ppt_x"/>
                                          </p:val>
                                        </p:tav>
                                      </p:tavLst>
                                    </p:anim>
                                    <p:anim calcmode="lin" valueType="num">
                                      <p:cBhvr>
                                        <p:cTn id="18" dur="1000" fill="hold"/>
                                        <p:tgtEl>
                                          <p:spTgt spid="47"/>
                                        </p:tgtEl>
                                        <p:attrNameLst>
                                          <p:attrName>ppt_y</p:attrName>
                                        </p:attrNameLst>
                                      </p:cBhvr>
                                      <p:tavLst>
                                        <p:tav tm="0">
                                          <p:val>
                                            <p:strVal val="#ppt_y+.1"/>
                                          </p:val>
                                        </p:tav>
                                        <p:tav tm="100000">
                                          <p:val>
                                            <p:strVal val="#ppt_y"/>
                                          </p:val>
                                        </p:tav>
                                      </p:tavLst>
                                    </p:anim>
                                  </p:childTnLst>
                                </p:cTn>
                              </p:par>
                            </p:childTnLst>
                          </p:cTn>
                        </p:par>
                        <p:par>
                          <p:cTn id="19" fill="hold">
                            <p:stCondLst>
                              <p:cond delay="3500"/>
                            </p:stCondLst>
                            <p:childTnLst>
                              <p:par>
                                <p:cTn id="20" presetID="23" presetClass="entr" presetSubtype="528"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1250" fill="hold"/>
                                        <p:tgtEl>
                                          <p:spTgt spid="4"/>
                                        </p:tgtEl>
                                        <p:attrNameLst>
                                          <p:attrName>ppt_w</p:attrName>
                                        </p:attrNameLst>
                                      </p:cBhvr>
                                      <p:tavLst>
                                        <p:tav tm="0">
                                          <p:val>
                                            <p:fltVal val="0"/>
                                          </p:val>
                                        </p:tav>
                                        <p:tav tm="100000">
                                          <p:val>
                                            <p:strVal val="#ppt_w"/>
                                          </p:val>
                                        </p:tav>
                                      </p:tavLst>
                                    </p:anim>
                                    <p:anim calcmode="lin" valueType="num">
                                      <p:cBhvr>
                                        <p:cTn id="23" dur="1250" fill="hold"/>
                                        <p:tgtEl>
                                          <p:spTgt spid="4"/>
                                        </p:tgtEl>
                                        <p:attrNameLst>
                                          <p:attrName>ppt_h</p:attrName>
                                        </p:attrNameLst>
                                      </p:cBhvr>
                                      <p:tavLst>
                                        <p:tav tm="0">
                                          <p:val>
                                            <p:fltVal val="0"/>
                                          </p:val>
                                        </p:tav>
                                        <p:tav tm="100000">
                                          <p:val>
                                            <p:strVal val="#ppt_h"/>
                                          </p:val>
                                        </p:tav>
                                      </p:tavLst>
                                    </p:anim>
                                    <p:anim calcmode="lin" valueType="num">
                                      <p:cBhvr>
                                        <p:cTn id="24" dur="1250" fill="hold"/>
                                        <p:tgtEl>
                                          <p:spTgt spid="4"/>
                                        </p:tgtEl>
                                        <p:attrNameLst>
                                          <p:attrName>ppt_x</p:attrName>
                                        </p:attrNameLst>
                                      </p:cBhvr>
                                      <p:tavLst>
                                        <p:tav tm="0">
                                          <p:val>
                                            <p:fltVal val="0.5"/>
                                          </p:val>
                                        </p:tav>
                                        <p:tav tm="100000">
                                          <p:val>
                                            <p:strVal val="#ppt_x"/>
                                          </p:val>
                                        </p:tav>
                                      </p:tavLst>
                                    </p:anim>
                                    <p:anim calcmode="lin" valueType="num">
                                      <p:cBhvr>
                                        <p:cTn id="25" dur="1250" fill="hold"/>
                                        <p:tgtEl>
                                          <p:spTgt spid="4"/>
                                        </p:tgtEl>
                                        <p:attrNameLst>
                                          <p:attrName>ppt_y</p:attrName>
                                        </p:attrNameLst>
                                      </p:cBhvr>
                                      <p:tavLst>
                                        <p:tav tm="0">
                                          <p:val>
                                            <p:fltVal val="0.5"/>
                                          </p:val>
                                        </p:tav>
                                        <p:tav tm="100000">
                                          <p:val>
                                            <p:strVal val="#ppt_y"/>
                                          </p:val>
                                        </p:tav>
                                      </p:tavLst>
                                    </p:anim>
                                  </p:childTnLst>
                                </p:cTn>
                              </p:par>
                            </p:childTnLst>
                          </p:cTn>
                        </p:par>
                        <p:par>
                          <p:cTn id="26" fill="hold">
                            <p:stCondLst>
                              <p:cond delay="6250"/>
                            </p:stCondLst>
                            <p:childTnLst>
                              <p:par>
                                <p:cTn id="27" presetID="23" presetClass="entr" presetSubtype="36"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strVal val="(6*min(max(#ppt_w*#ppt_h,.3),1)-7.4)/-.7*#ppt_w"/>
                                          </p:val>
                                        </p:tav>
                                        <p:tav tm="100000">
                                          <p:val>
                                            <p:strVal val="#ppt_w"/>
                                          </p:val>
                                        </p:tav>
                                      </p:tavLst>
                                    </p:anim>
                                    <p:anim calcmode="lin" valueType="num">
                                      <p:cBhvr>
                                        <p:cTn id="30" dur="500" fill="hold"/>
                                        <p:tgtEl>
                                          <p:spTgt spid="10"/>
                                        </p:tgtEl>
                                        <p:attrNameLst>
                                          <p:attrName>ppt_h</p:attrName>
                                        </p:attrNameLst>
                                      </p:cBhvr>
                                      <p:tavLst>
                                        <p:tav tm="0">
                                          <p:val>
                                            <p:strVal val="(6*min(max(#ppt_w*#ppt_h,.3),1)-7.4)/-.7*#ppt_h"/>
                                          </p:val>
                                        </p:tav>
                                        <p:tav tm="100000">
                                          <p:val>
                                            <p:strVal val="#ppt_h"/>
                                          </p:val>
                                        </p:tav>
                                      </p:tavLst>
                                    </p:anim>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33" fill="hold">
                            <p:stCondLst>
                              <p:cond delay="6750"/>
                            </p:stCondLst>
                            <p:childTnLst>
                              <p:par>
                                <p:cTn id="34" presetID="23" presetClass="entr" presetSubtype="3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strVal val="(6*min(max(#ppt_w*#ppt_h,.3),1)-7.4)/-.7*#ppt_w"/>
                                          </p:val>
                                        </p:tav>
                                        <p:tav tm="100000">
                                          <p:val>
                                            <p:strVal val="#ppt_w"/>
                                          </p:val>
                                        </p:tav>
                                      </p:tavLst>
                                    </p:anim>
                                    <p:anim calcmode="lin" valueType="num">
                                      <p:cBhvr>
                                        <p:cTn id="37" dur="500" fill="hold"/>
                                        <p:tgtEl>
                                          <p:spTgt spid="14"/>
                                        </p:tgtEl>
                                        <p:attrNameLst>
                                          <p:attrName>ppt_h</p:attrName>
                                        </p:attrNameLst>
                                      </p:cBhvr>
                                      <p:tavLst>
                                        <p:tav tm="0">
                                          <p:val>
                                            <p:strVal val="(6*min(max(#ppt_w*#ppt_h,.3),1)-7.4)/-.7*#ppt_h"/>
                                          </p:val>
                                        </p:tav>
                                        <p:tav tm="100000">
                                          <p:val>
                                            <p:strVal val="#ppt_h"/>
                                          </p:val>
                                        </p:tav>
                                      </p:tavLst>
                                    </p:anim>
                                    <p:anim calcmode="lin" valueType="num">
                                      <p:cBhvr>
                                        <p:cTn id="38" dur="500" fill="hold"/>
                                        <p:tgtEl>
                                          <p:spTgt spid="14"/>
                                        </p:tgtEl>
                                        <p:attrNameLst>
                                          <p:attrName>ppt_x</p:attrName>
                                        </p:attrNameLst>
                                      </p:cBhvr>
                                      <p:tavLst>
                                        <p:tav tm="0">
                                          <p:val>
                                            <p:fltVal val="0.5"/>
                                          </p:val>
                                        </p:tav>
                                        <p:tav tm="100000">
                                          <p:val>
                                            <p:strVal val="#ppt_x"/>
                                          </p:val>
                                        </p:tav>
                                      </p:tavLst>
                                    </p:anim>
                                    <p:anim calcmode="lin" valueType="num">
                                      <p:cBhvr>
                                        <p:cTn id="39" dur="5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40" fill="hold">
                            <p:stCondLst>
                              <p:cond delay="7250"/>
                            </p:stCondLst>
                            <p:childTnLst>
                              <p:par>
                                <p:cTn id="41" presetID="23" presetClass="entr" presetSubtype="36"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strVal val="(6*min(max(#ppt_w*#ppt_h,.3),1)-7.4)/-.7*#ppt_w"/>
                                          </p:val>
                                        </p:tav>
                                        <p:tav tm="100000">
                                          <p:val>
                                            <p:strVal val="#ppt_w"/>
                                          </p:val>
                                        </p:tav>
                                      </p:tavLst>
                                    </p:anim>
                                    <p:anim calcmode="lin" valueType="num">
                                      <p:cBhvr>
                                        <p:cTn id="44" dur="500" fill="hold"/>
                                        <p:tgtEl>
                                          <p:spTgt spid="16"/>
                                        </p:tgtEl>
                                        <p:attrNameLst>
                                          <p:attrName>ppt_h</p:attrName>
                                        </p:attrNameLst>
                                      </p:cBhvr>
                                      <p:tavLst>
                                        <p:tav tm="0">
                                          <p:val>
                                            <p:strVal val="(6*min(max(#ppt_w*#ppt_h,.3),1)-7.4)/-.7*#ppt_h"/>
                                          </p:val>
                                        </p:tav>
                                        <p:tav tm="100000">
                                          <p:val>
                                            <p:strVal val="#ppt_h"/>
                                          </p:val>
                                        </p:tav>
                                      </p:tavLst>
                                    </p:anim>
                                    <p:anim calcmode="lin" valueType="num">
                                      <p:cBhvr>
                                        <p:cTn id="45" dur="500" fill="hold"/>
                                        <p:tgtEl>
                                          <p:spTgt spid="16"/>
                                        </p:tgtEl>
                                        <p:attrNameLst>
                                          <p:attrName>ppt_x</p:attrName>
                                        </p:attrNameLst>
                                      </p:cBhvr>
                                      <p:tavLst>
                                        <p:tav tm="0">
                                          <p:val>
                                            <p:fltVal val="0.5"/>
                                          </p:val>
                                        </p:tav>
                                        <p:tav tm="100000">
                                          <p:val>
                                            <p:strVal val="#ppt_x"/>
                                          </p:val>
                                        </p:tav>
                                      </p:tavLst>
                                    </p:anim>
                                    <p:anim calcmode="lin" valueType="num">
                                      <p:cBhvr>
                                        <p:cTn id="46" dur="50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47" fill="hold">
                            <p:stCondLst>
                              <p:cond delay="7750"/>
                            </p:stCondLst>
                            <p:childTnLst>
                              <p:par>
                                <p:cTn id="48" presetID="23" presetClass="entr" presetSubtype="36"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strVal val="(6*min(max(#ppt_w*#ppt_h,.3),1)-7.4)/-.7*#ppt_w"/>
                                          </p:val>
                                        </p:tav>
                                        <p:tav tm="100000">
                                          <p:val>
                                            <p:strVal val="#ppt_w"/>
                                          </p:val>
                                        </p:tav>
                                      </p:tavLst>
                                    </p:anim>
                                    <p:anim calcmode="lin" valueType="num">
                                      <p:cBhvr>
                                        <p:cTn id="51" dur="500" fill="hold"/>
                                        <p:tgtEl>
                                          <p:spTgt spid="17"/>
                                        </p:tgtEl>
                                        <p:attrNameLst>
                                          <p:attrName>ppt_h</p:attrName>
                                        </p:attrNameLst>
                                      </p:cBhvr>
                                      <p:tavLst>
                                        <p:tav tm="0">
                                          <p:val>
                                            <p:strVal val="(6*min(max(#ppt_w*#ppt_h,.3),1)-7.4)/-.7*#ppt_h"/>
                                          </p:val>
                                        </p:tav>
                                        <p:tav tm="100000">
                                          <p:val>
                                            <p:strVal val="#ppt_h"/>
                                          </p:val>
                                        </p:tav>
                                      </p:tavLst>
                                    </p:anim>
                                    <p:anim calcmode="lin" valueType="num">
                                      <p:cBhvr>
                                        <p:cTn id="52" dur="500" fill="hold"/>
                                        <p:tgtEl>
                                          <p:spTgt spid="17"/>
                                        </p:tgtEl>
                                        <p:attrNameLst>
                                          <p:attrName>ppt_x</p:attrName>
                                        </p:attrNameLst>
                                      </p:cBhvr>
                                      <p:tavLst>
                                        <p:tav tm="0">
                                          <p:val>
                                            <p:fltVal val="0.5"/>
                                          </p:val>
                                        </p:tav>
                                        <p:tav tm="100000">
                                          <p:val>
                                            <p:strVal val="#ppt_x"/>
                                          </p:val>
                                        </p:tav>
                                      </p:tavLst>
                                    </p:anim>
                                    <p:anim calcmode="lin" valueType="num">
                                      <p:cBhvr>
                                        <p:cTn id="53"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54" fill="hold">
                            <p:stCondLst>
                              <p:cond delay="8250"/>
                            </p:stCondLst>
                            <p:childTnLst>
                              <p:par>
                                <p:cTn id="55" presetID="23" presetClass="entr" presetSubtype="36"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strVal val="(6*min(max(#ppt_w*#ppt_h,.3),1)-7.4)/-.7*#ppt_w"/>
                                          </p:val>
                                        </p:tav>
                                        <p:tav tm="100000">
                                          <p:val>
                                            <p:strVal val="#ppt_w"/>
                                          </p:val>
                                        </p:tav>
                                      </p:tavLst>
                                    </p:anim>
                                    <p:anim calcmode="lin" valueType="num">
                                      <p:cBhvr>
                                        <p:cTn id="58" dur="500" fill="hold"/>
                                        <p:tgtEl>
                                          <p:spTgt spid="18"/>
                                        </p:tgtEl>
                                        <p:attrNameLst>
                                          <p:attrName>ppt_h</p:attrName>
                                        </p:attrNameLst>
                                      </p:cBhvr>
                                      <p:tavLst>
                                        <p:tav tm="0">
                                          <p:val>
                                            <p:strVal val="(6*min(max(#ppt_w*#ppt_h,.3),1)-7.4)/-.7*#ppt_h"/>
                                          </p:val>
                                        </p:tav>
                                        <p:tav tm="100000">
                                          <p:val>
                                            <p:strVal val="#ppt_h"/>
                                          </p:val>
                                        </p:tav>
                                      </p:tavLst>
                                    </p:anim>
                                    <p:anim calcmode="lin" valueType="num">
                                      <p:cBhvr>
                                        <p:cTn id="59" dur="500" fill="hold"/>
                                        <p:tgtEl>
                                          <p:spTgt spid="18"/>
                                        </p:tgtEl>
                                        <p:attrNameLst>
                                          <p:attrName>ppt_x</p:attrName>
                                        </p:attrNameLst>
                                      </p:cBhvr>
                                      <p:tavLst>
                                        <p:tav tm="0">
                                          <p:val>
                                            <p:fltVal val="0.5"/>
                                          </p:val>
                                        </p:tav>
                                        <p:tav tm="100000">
                                          <p:val>
                                            <p:strVal val="#ppt_x"/>
                                          </p:val>
                                        </p:tav>
                                      </p:tavLst>
                                    </p:anim>
                                    <p:anim calcmode="lin" valueType="num">
                                      <p:cBhvr>
                                        <p:cTn id="60" dur="500" fill="hold"/>
                                        <p:tgtEl>
                                          <p:spTgt spid="18"/>
                                        </p:tgtEl>
                                        <p:attrNameLst>
                                          <p:attrName>ppt_y</p:attrName>
                                        </p:attrNameLst>
                                      </p:cBhvr>
                                      <p:tavLst>
                                        <p:tav tm="0">
                                          <p:val>
                                            <p:strVal val="1+(6*min(max(#ppt_w*#ppt_h,.3),1)-7.4)/-.7*#ppt_h/2"/>
                                          </p:val>
                                        </p:tav>
                                        <p:tav tm="100000">
                                          <p:val>
                                            <p:strVal val="#ppt_y"/>
                                          </p:val>
                                        </p:tav>
                                      </p:tavLst>
                                    </p:anim>
                                  </p:childTnLst>
                                </p:cTn>
                              </p:par>
                            </p:childTnLst>
                          </p:cTn>
                        </p:par>
                        <p:par>
                          <p:cTn id="61" fill="hold">
                            <p:stCondLst>
                              <p:cond delay="8750"/>
                            </p:stCondLst>
                            <p:childTnLst>
                              <p:par>
                                <p:cTn id="62" presetID="23" presetClass="entr" presetSubtype="36"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strVal val="(6*min(max(#ppt_w*#ppt_h,.3),1)-7.4)/-.7*#ppt_w"/>
                                          </p:val>
                                        </p:tav>
                                        <p:tav tm="100000">
                                          <p:val>
                                            <p:strVal val="#ppt_w"/>
                                          </p:val>
                                        </p:tav>
                                      </p:tavLst>
                                    </p:anim>
                                    <p:anim calcmode="lin" valueType="num">
                                      <p:cBhvr>
                                        <p:cTn id="65" dur="500" fill="hold"/>
                                        <p:tgtEl>
                                          <p:spTgt spid="19"/>
                                        </p:tgtEl>
                                        <p:attrNameLst>
                                          <p:attrName>ppt_h</p:attrName>
                                        </p:attrNameLst>
                                      </p:cBhvr>
                                      <p:tavLst>
                                        <p:tav tm="0">
                                          <p:val>
                                            <p:strVal val="(6*min(max(#ppt_w*#ppt_h,.3),1)-7.4)/-.7*#ppt_h"/>
                                          </p:val>
                                        </p:tav>
                                        <p:tav tm="100000">
                                          <p:val>
                                            <p:strVal val="#ppt_h"/>
                                          </p:val>
                                        </p:tav>
                                      </p:tavLst>
                                    </p:anim>
                                    <p:anim calcmode="lin" valueType="num">
                                      <p:cBhvr>
                                        <p:cTn id="66" dur="500" fill="hold"/>
                                        <p:tgtEl>
                                          <p:spTgt spid="19"/>
                                        </p:tgtEl>
                                        <p:attrNameLst>
                                          <p:attrName>ppt_x</p:attrName>
                                        </p:attrNameLst>
                                      </p:cBhvr>
                                      <p:tavLst>
                                        <p:tav tm="0">
                                          <p:val>
                                            <p:fltVal val="0.5"/>
                                          </p:val>
                                        </p:tav>
                                        <p:tav tm="100000">
                                          <p:val>
                                            <p:strVal val="#ppt_x"/>
                                          </p:val>
                                        </p:tav>
                                      </p:tavLst>
                                    </p:anim>
                                    <p:anim calcmode="lin" valueType="num">
                                      <p:cBhvr>
                                        <p:cTn id="67"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68" fill="hold">
                            <p:stCondLst>
                              <p:cond delay="9250"/>
                            </p:stCondLst>
                            <p:childTnLst>
                              <p:par>
                                <p:cTn id="69" presetID="23" presetClass="entr" presetSubtype="36"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strVal val="(6*min(max(#ppt_w*#ppt_h,.3),1)-7.4)/-.7*#ppt_w"/>
                                          </p:val>
                                        </p:tav>
                                        <p:tav tm="100000">
                                          <p:val>
                                            <p:strVal val="#ppt_w"/>
                                          </p:val>
                                        </p:tav>
                                      </p:tavLst>
                                    </p:anim>
                                    <p:anim calcmode="lin" valueType="num">
                                      <p:cBhvr>
                                        <p:cTn id="72" dur="500" fill="hold"/>
                                        <p:tgtEl>
                                          <p:spTgt spid="20"/>
                                        </p:tgtEl>
                                        <p:attrNameLst>
                                          <p:attrName>ppt_h</p:attrName>
                                        </p:attrNameLst>
                                      </p:cBhvr>
                                      <p:tavLst>
                                        <p:tav tm="0">
                                          <p:val>
                                            <p:strVal val="(6*min(max(#ppt_w*#ppt_h,.3),1)-7.4)/-.7*#ppt_h"/>
                                          </p:val>
                                        </p:tav>
                                        <p:tav tm="100000">
                                          <p:val>
                                            <p:strVal val="#ppt_h"/>
                                          </p:val>
                                        </p:tav>
                                      </p:tavLst>
                                    </p:anim>
                                    <p:anim calcmode="lin" valueType="num">
                                      <p:cBhvr>
                                        <p:cTn id="73" dur="500" fill="hold"/>
                                        <p:tgtEl>
                                          <p:spTgt spid="20"/>
                                        </p:tgtEl>
                                        <p:attrNameLst>
                                          <p:attrName>ppt_x</p:attrName>
                                        </p:attrNameLst>
                                      </p:cBhvr>
                                      <p:tavLst>
                                        <p:tav tm="0">
                                          <p:val>
                                            <p:fltVal val="0.5"/>
                                          </p:val>
                                        </p:tav>
                                        <p:tav tm="100000">
                                          <p:val>
                                            <p:strVal val="#ppt_x"/>
                                          </p:val>
                                        </p:tav>
                                      </p:tavLst>
                                    </p:anim>
                                    <p:anim calcmode="lin" valueType="num">
                                      <p:cBhvr>
                                        <p:cTn id="74" dur="500" fill="hold"/>
                                        <p:tgtEl>
                                          <p:spTgt spid="20"/>
                                        </p:tgtEl>
                                        <p:attrNameLst>
                                          <p:attrName>ppt_y</p:attrName>
                                        </p:attrNameLst>
                                      </p:cBhvr>
                                      <p:tavLst>
                                        <p:tav tm="0">
                                          <p:val>
                                            <p:strVal val="1+(6*min(max(#ppt_w*#ppt_h,.3),1)-7.4)/-.7*#ppt_h/2"/>
                                          </p:val>
                                        </p:tav>
                                        <p:tav tm="100000">
                                          <p:val>
                                            <p:strVal val="#ppt_y"/>
                                          </p:val>
                                        </p:tav>
                                      </p:tavLst>
                                    </p:anim>
                                  </p:childTnLst>
                                </p:cTn>
                              </p:par>
                            </p:childTnLst>
                          </p:cTn>
                        </p:par>
                        <p:par>
                          <p:cTn id="75" fill="hold">
                            <p:stCondLst>
                              <p:cond delay="9750"/>
                            </p:stCondLst>
                            <p:childTnLst>
                              <p:par>
                                <p:cTn id="76" presetID="23" presetClass="entr" presetSubtype="36"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strVal val="(6*min(max(#ppt_w*#ppt_h,.3),1)-7.4)/-.7*#ppt_w"/>
                                          </p:val>
                                        </p:tav>
                                        <p:tav tm="100000">
                                          <p:val>
                                            <p:strVal val="#ppt_w"/>
                                          </p:val>
                                        </p:tav>
                                      </p:tavLst>
                                    </p:anim>
                                    <p:anim calcmode="lin" valueType="num">
                                      <p:cBhvr>
                                        <p:cTn id="79" dur="500" fill="hold"/>
                                        <p:tgtEl>
                                          <p:spTgt spid="21"/>
                                        </p:tgtEl>
                                        <p:attrNameLst>
                                          <p:attrName>ppt_h</p:attrName>
                                        </p:attrNameLst>
                                      </p:cBhvr>
                                      <p:tavLst>
                                        <p:tav tm="0">
                                          <p:val>
                                            <p:strVal val="(6*min(max(#ppt_w*#ppt_h,.3),1)-7.4)/-.7*#ppt_h"/>
                                          </p:val>
                                        </p:tav>
                                        <p:tav tm="100000">
                                          <p:val>
                                            <p:strVal val="#ppt_h"/>
                                          </p:val>
                                        </p:tav>
                                      </p:tavLst>
                                    </p:anim>
                                    <p:anim calcmode="lin" valueType="num">
                                      <p:cBhvr>
                                        <p:cTn id="80" dur="500" fill="hold"/>
                                        <p:tgtEl>
                                          <p:spTgt spid="21"/>
                                        </p:tgtEl>
                                        <p:attrNameLst>
                                          <p:attrName>ppt_x</p:attrName>
                                        </p:attrNameLst>
                                      </p:cBhvr>
                                      <p:tavLst>
                                        <p:tav tm="0">
                                          <p:val>
                                            <p:fltVal val="0.5"/>
                                          </p:val>
                                        </p:tav>
                                        <p:tav tm="100000">
                                          <p:val>
                                            <p:strVal val="#ppt_x"/>
                                          </p:val>
                                        </p:tav>
                                      </p:tavLst>
                                    </p:anim>
                                    <p:anim calcmode="lin" valueType="num">
                                      <p:cBhvr>
                                        <p:cTn id="81" dur="500" fill="hold"/>
                                        <p:tgtEl>
                                          <p:spTgt spid="21"/>
                                        </p:tgtEl>
                                        <p:attrNameLst>
                                          <p:attrName>ppt_y</p:attrName>
                                        </p:attrNameLst>
                                      </p:cBhvr>
                                      <p:tavLst>
                                        <p:tav tm="0">
                                          <p:val>
                                            <p:strVal val="1+(6*min(max(#ppt_w*#ppt_h,.3),1)-7.4)/-.7*#ppt_h/2"/>
                                          </p:val>
                                        </p:tav>
                                        <p:tav tm="100000">
                                          <p:val>
                                            <p:strVal val="#ppt_y"/>
                                          </p:val>
                                        </p:tav>
                                      </p:tavLst>
                                    </p:anim>
                                  </p:childTnLst>
                                </p:cTn>
                              </p:par>
                            </p:childTnLst>
                          </p:cTn>
                        </p:par>
                        <p:par>
                          <p:cTn id="82" fill="hold">
                            <p:stCondLst>
                              <p:cond delay="10250"/>
                            </p:stCondLst>
                            <p:childTnLst>
                              <p:par>
                                <p:cTn id="83" presetID="27" presetClass="emph" presetSubtype="0" repeatCount="2000" fill="remove" grpId="1" nodeType="afterEffect">
                                  <p:stCondLst>
                                    <p:cond delay="0"/>
                                  </p:stCondLst>
                                  <p:childTnLst>
                                    <p:animClr clrSpc="rgb" dir="cw">
                                      <p:cBhvr override="childStyle">
                                        <p:cTn id="84" dur="125" autoRev="1" fill="remove"/>
                                        <p:tgtEl>
                                          <p:spTgt spid="10"/>
                                        </p:tgtEl>
                                        <p:attrNameLst>
                                          <p:attrName>style.color</p:attrName>
                                        </p:attrNameLst>
                                      </p:cBhvr>
                                      <p:to>
                                        <a:schemeClr val="bg1"/>
                                      </p:to>
                                    </p:animClr>
                                    <p:animClr clrSpc="rgb" dir="cw">
                                      <p:cBhvr>
                                        <p:cTn id="85" dur="125" autoRev="1" fill="remove"/>
                                        <p:tgtEl>
                                          <p:spTgt spid="10"/>
                                        </p:tgtEl>
                                        <p:attrNameLst>
                                          <p:attrName>fillcolor</p:attrName>
                                        </p:attrNameLst>
                                      </p:cBhvr>
                                      <p:to>
                                        <a:schemeClr val="bg1"/>
                                      </p:to>
                                    </p:animClr>
                                    <p:set>
                                      <p:cBhvr>
                                        <p:cTn id="86" dur="125" autoRev="1" fill="remove"/>
                                        <p:tgtEl>
                                          <p:spTgt spid="10"/>
                                        </p:tgtEl>
                                        <p:attrNameLst>
                                          <p:attrName>fill.type</p:attrName>
                                        </p:attrNameLst>
                                      </p:cBhvr>
                                      <p:to>
                                        <p:strVal val="solid"/>
                                      </p:to>
                                    </p:set>
                                    <p:set>
                                      <p:cBhvr>
                                        <p:cTn id="87" dur="125" autoRev="1" fill="remove"/>
                                        <p:tgtEl>
                                          <p:spTgt spid="10"/>
                                        </p:tgtEl>
                                        <p:attrNameLst>
                                          <p:attrName>fill.on</p:attrName>
                                        </p:attrNameLst>
                                      </p:cBhvr>
                                      <p:to>
                                        <p:strVal val="true"/>
                                      </p:to>
                                    </p:set>
                                  </p:childTnLst>
                                </p:cTn>
                              </p:par>
                            </p:childTnLst>
                          </p:cTn>
                        </p:par>
                        <p:par>
                          <p:cTn id="88" fill="hold">
                            <p:stCondLst>
                              <p:cond delay="10750"/>
                            </p:stCondLst>
                            <p:childTnLst>
                              <p:par>
                                <p:cTn id="89" presetID="27" presetClass="emph" presetSubtype="0" repeatCount="2000" fill="remove" grpId="1" nodeType="afterEffect">
                                  <p:stCondLst>
                                    <p:cond delay="0"/>
                                  </p:stCondLst>
                                  <p:childTnLst>
                                    <p:animClr clrSpc="rgb" dir="cw">
                                      <p:cBhvr override="childStyle">
                                        <p:cTn id="90" dur="125" autoRev="1" fill="remove"/>
                                        <p:tgtEl>
                                          <p:spTgt spid="14"/>
                                        </p:tgtEl>
                                        <p:attrNameLst>
                                          <p:attrName>style.color</p:attrName>
                                        </p:attrNameLst>
                                      </p:cBhvr>
                                      <p:to>
                                        <a:schemeClr val="bg1"/>
                                      </p:to>
                                    </p:animClr>
                                    <p:animClr clrSpc="rgb" dir="cw">
                                      <p:cBhvr>
                                        <p:cTn id="91" dur="125" autoRev="1" fill="remove"/>
                                        <p:tgtEl>
                                          <p:spTgt spid="14"/>
                                        </p:tgtEl>
                                        <p:attrNameLst>
                                          <p:attrName>fillcolor</p:attrName>
                                        </p:attrNameLst>
                                      </p:cBhvr>
                                      <p:to>
                                        <a:schemeClr val="bg1"/>
                                      </p:to>
                                    </p:animClr>
                                    <p:set>
                                      <p:cBhvr>
                                        <p:cTn id="92" dur="125" autoRev="1" fill="remove"/>
                                        <p:tgtEl>
                                          <p:spTgt spid="14"/>
                                        </p:tgtEl>
                                        <p:attrNameLst>
                                          <p:attrName>fill.type</p:attrName>
                                        </p:attrNameLst>
                                      </p:cBhvr>
                                      <p:to>
                                        <p:strVal val="solid"/>
                                      </p:to>
                                    </p:set>
                                    <p:set>
                                      <p:cBhvr>
                                        <p:cTn id="93" dur="125" autoRev="1" fill="remove"/>
                                        <p:tgtEl>
                                          <p:spTgt spid="14"/>
                                        </p:tgtEl>
                                        <p:attrNameLst>
                                          <p:attrName>fill.on</p:attrName>
                                        </p:attrNameLst>
                                      </p:cBhvr>
                                      <p:to>
                                        <p:strVal val="true"/>
                                      </p:to>
                                    </p:set>
                                  </p:childTnLst>
                                </p:cTn>
                              </p:par>
                            </p:childTnLst>
                          </p:cTn>
                        </p:par>
                        <p:par>
                          <p:cTn id="94" fill="hold">
                            <p:stCondLst>
                              <p:cond delay="11250"/>
                            </p:stCondLst>
                            <p:childTnLst>
                              <p:par>
                                <p:cTn id="95" presetID="27" presetClass="emph" presetSubtype="0" repeatCount="2000" fill="remove" grpId="1" nodeType="afterEffect">
                                  <p:stCondLst>
                                    <p:cond delay="0"/>
                                  </p:stCondLst>
                                  <p:childTnLst>
                                    <p:animClr clrSpc="rgb" dir="cw">
                                      <p:cBhvr override="childStyle">
                                        <p:cTn id="96" dur="125" autoRev="1" fill="remove"/>
                                        <p:tgtEl>
                                          <p:spTgt spid="16"/>
                                        </p:tgtEl>
                                        <p:attrNameLst>
                                          <p:attrName>style.color</p:attrName>
                                        </p:attrNameLst>
                                      </p:cBhvr>
                                      <p:to>
                                        <a:schemeClr val="bg1"/>
                                      </p:to>
                                    </p:animClr>
                                    <p:animClr clrSpc="rgb" dir="cw">
                                      <p:cBhvr>
                                        <p:cTn id="97" dur="125" autoRev="1" fill="remove"/>
                                        <p:tgtEl>
                                          <p:spTgt spid="16"/>
                                        </p:tgtEl>
                                        <p:attrNameLst>
                                          <p:attrName>fillcolor</p:attrName>
                                        </p:attrNameLst>
                                      </p:cBhvr>
                                      <p:to>
                                        <a:schemeClr val="bg1"/>
                                      </p:to>
                                    </p:animClr>
                                    <p:set>
                                      <p:cBhvr>
                                        <p:cTn id="98" dur="125" autoRev="1" fill="remove"/>
                                        <p:tgtEl>
                                          <p:spTgt spid="16"/>
                                        </p:tgtEl>
                                        <p:attrNameLst>
                                          <p:attrName>fill.type</p:attrName>
                                        </p:attrNameLst>
                                      </p:cBhvr>
                                      <p:to>
                                        <p:strVal val="solid"/>
                                      </p:to>
                                    </p:set>
                                    <p:set>
                                      <p:cBhvr>
                                        <p:cTn id="99" dur="125" autoRev="1" fill="remove"/>
                                        <p:tgtEl>
                                          <p:spTgt spid="16"/>
                                        </p:tgtEl>
                                        <p:attrNameLst>
                                          <p:attrName>fill.on</p:attrName>
                                        </p:attrNameLst>
                                      </p:cBhvr>
                                      <p:to>
                                        <p:strVal val="true"/>
                                      </p:to>
                                    </p:set>
                                  </p:childTnLst>
                                </p:cTn>
                              </p:par>
                            </p:childTnLst>
                          </p:cTn>
                        </p:par>
                        <p:par>
                          <p:cTn id="100" fill="hold">
                            <p:stCondLst>
                              <p:cond delay="11750"/>
                            </p:stCondLst>
                            <p:childTnLst>
                              <p:par>
                                <p:cTn id="101" presetID="27" presetClass="emph" presetSubtype="0" repeatCount="2000" fill="remove" grpId="1" nodeType="afterEffect">
                                  <p:stCondLst>
                                    <p:cond delay="0"/>
                                  </p:stCondLst>
                                  <p:childTnLst>
                                    <p:animClr clrSpc="rgb" dir="cw">
                                      <p:cBhvr override="childStyle">
                                        <p:cTn id="102" dur="125" autoRev="1" fill="remove"/>
                                        <p:tgtEl>
                                          <p:spTgt spid="17"/>
                                        </p:tgtEl>
                                        <p:attrNameLst>
                                          <p:attrName>style.color</p:attrName>
                                        </p:attrNameLst>
                                      </p:cBhvr>
                                      <p:to>
                                        <a:schemeClr val="bg1"/>
                                      </p:to>
                                    </p:animClr>
                                    <p:animClr clrSpc="rgb" dir="cw">
                                      <p:cBhvr>
                                        <p:cTn id="103" dur="125" autoRev="1" fill="remove"/>
                                        <p:tgtEl>
                                          <p:spTgt spid="17"/>
                                        </p:tgtEl>
                                        <p:attrNameLst>
                                          <p:attrName>fillcolor</p:attrName>
                                        </p:attrNameLst>
                                      </p:cBhvr>
                                      <p:to>
                                        <a:schemeClr val="bg1"/>
                                      </p:to>
                                    </p:animClr>
                                    <p:set>
                                      <p:cBhvr>
                                        <p:cTn id="104" dur="125" autoRev="1" fill="remove"/>
                                        <p:tgtEl>
                                          <p:spTgt spid="17"/>
                                        </p:tgtEl>
                                        <p:attrNameLst>
                                          <p:attrName>fill.type</p:attrName>
                                        </p:attrNameLst>
                                      </p:cBhvr>
                                      <p:to>
                                        <p:strVal val="solid"/>
                                      </p:to>
                                    </p:set>
                                    <p:set>
                                      <p:cBhvr>
                                        <p:cTn id="105" dur="125" autoRev="1" fill="remove"/>
                                        <p:tgtEl>
                                          <p:spTgt spid="17"/>
                                        </p:tgtEl>
                                        <p:attrNameLst>
                                          <p:attrName>fill.on</p:attrName>
                                        </p:attrNameLst>
                                      </p:cBhvr>
                                      <p:to>
                                        <p:strVal val="true"/>
                                      </p:to>
                                    </p:set>
                                  </p:childTnLst>
                                </p:cTn>
                              </p:par>
                            </p:childTnLst>
                          </p:cTn>
                        </p:par>
                        <p:par>
                          <p:cTn id="106" fill="hold">
                            <p:stCondLst>
                              <p:cond delay="12250"/>
                            </p:stCondLst>
                            <p:childTnLst>
                              <p:par>
                                <p:cTn id="107" presetID="27" presetClass="emph" presetSubtype="0" repeatCount="2000" fill="remove" grpId="1" nodeType="afterEffect">
                                  <p:stCondLst>
                                    <p:cond delay="0"/>
                                  </p:stCondLst>
                                  <p:childTnLst>
                                    <p:animClr clrSpc="rgb" dir="cw">
                                      <p:cBhvr override="childStyle">
                                        <p:cTn id="108" dur="125" autoRev="1" fill="remove"/>
                                        <p:tgtEl>
                                          <p:spTgt spid="18"/>
                                        </p:tgtEl>
                                        <p:attrNameLst>
                                          <p:attrName>style.color</p:attrName>
                                        </p:attrNameLst>
                                      </p:cBhvr>
                                      <p:to>
                                        <a:schemeClr val="bg1"/>
                                      </p:to>
                                    </p:animClr>
                                    <p:animClr clrSpc="rgb" dir="cw">
                                      <p:cBhvr>
                                        <p:cTn id="109" dur="125" autoRev="1" fill="remove"/>
                                        <p:tgtEl>
                                          <p:spTgt spid="18"/>
                                        </p:tgtEl>
                                        <p:attrNameLst>
                                          <p:attrName>fillcolor</p:attrName>
                                        </p:attrNameLst>
                                      </p:cBhvr>
                                      <p:to>
                                        <a:schemeClr val="bg1"/>
                                      </p:to>
                                    </p:animClr>
                                    <p:set>
                                      <p:cBhvr>
                                        <p:cTn id="110" dur="125" autoRev="1" fill="remove"/>
                                        <p:tgtEl>
                                          <p:spTgt spid="18"/>
                                        </p:tgtEl>
                                        <p:attrNameLst>
                                          <p:attrName>fill.type</p:attrName>
                                        </p:attrNameLst>
                                      </p:cBhvr>
                                      <p:to>
                                        <p:strVal val="solid"/>
                                      </p:to>
                                    </p:set>
                                    <p:set>
                                      <p:cBhvr>
                                        <p:cTn id="111" dur="125" autoRev="1" fill="remove"/>
                                        <p:tgtEl>
                                          <p:spTgt spid="18"/>
                                        </p:tgtEl>
                                        <p:attrNameLst>
                                          <p:attrName>fill.on</p:attrName>
                                        </p:attrNameLst>
                                      </p:cBhvr>
                                      <p:to>
                                        <p:strVal val="true"/>
                                      </p:to>
                                    </p:set>
                                  </p:childTnLst>
                                </p:cTn>
                              </p:par>
                            </p:childTnLst>
                          </p:cTn>
                        </p:par>
                        <p:par>
                          <p:cTn id="112" fill="hold">
                            <p:stCondLst>
                              <p:cond delay="12750"/>
                            </p:stCondLst>
                            <p:childTnLst>
                              <p:par>
                                <p:cTn id="113" presetID="27" presetClass="emph" presetSubtype="0" repeatCount="2000" fill="remove" grpId="1" nodeType="afterEffect">
                                  <p:stCondLst>
                                    <p:cond delay="0"/>
                                  </p:stCondLst>
                                  <p:childTnLst>
                                    <p:animClr clrSpc="rgb" dir="cw">
                                      <p:cBhvr override="childStyle">
                                        <p:cTn id="114" dur="125" autoRev="1" fill="remove"/>
                                        <p:tgtEl>
                                          <p:spTgt spid="19"/>
                                        </p:tgtEl>
                                        <p:attrNameLst>
                                          <p:attrName>style.color</p:attrName>
                                        </p:attrNameLst>
                                      </p:cBhvr>
                                      <p:to>
                                        <a:schemeClr val="bg1"/>
                                      </p:to>
                                    </p:animClr>
                                    <p:animClr clrSpc="rgb" dir="cw">
                                      <p:cBhvr>
                                        <p:cTn id="115" dur="125" autoRev="1" fill="remove"/>
                                        <p:tgtEl>
                                          <p:spTgt spid="19"/>
                                        </p:tgtEl>
                                        <p:attrNameLst>
                                          <p:attrName>fillcolor</p:attrName>
                                        </p:attrNameLst>
                                      </p:cBhvr>
                                      <p:to>
                                        <a:schemeClr val="bg1"/>
                                      </p:to>
                                    </p:animClr>
                                    <p:set>
                                      <p:cBhvr>
                                        <p:cTn id="116" dur="125" autoRev="1" fill="remove"/>
                                        <p:tgtEl>
                                          <p:spTgt spid="19"/>
                                        </p:tgtEl>
                                        <p:attrNameLst>
                                          <p:attrName>fill.type</p:attrName>
                                        </p:attrNameLst>
                                      </p:cBhvr>
                                      <p:to>
                                        <p:strVal val="solid"/>
                                      </p:to>
                                    </p:set>
                                    <p:set>
                                      <p:cBhvr>
                                        <p:cTn id="117" dur="125" autoRev="1" fill="remove"/>
                                        <p:tgtEl>
                                          <p:spTgt spid="19"/>
                                        </p:tgtEl>
                                        <p:attrNameLst>
                                          <p:attrName>fill.on</p:attrName>
                                        </p:attrNameLst>
                                      </p:cBhvr>
                                      <p:to>
                                        <p:strVal val="true"/>
                                      </p:to>
                                    </p:set>
                                  </p:childTnLst>
                                </p:cTn>
                              </p:par>
                            </p:childTnLst>
                          </p:cTn>
                        </p:par>
                        <p:par>
                          <p:cTn id="118" fill="hold">
                            <p:stCondLst>
                              <p:cond delay="13250"/>
                            </p:stCondLst>
                            <p:childTnLst>
                              <p:par>
                                <p:cTn id="119" presetID="27" presetClass="emph" presetSubtype="0" repeatCount="2000" fill="remove" grpId="1" nodeType="afterEffect">
                                  <p:stCondLst>
                                    <p:cond delay="0"/>
                                  </p:stCondLst>
                                  <p:childTnLst>
                                    <p:animClr clrSpc="rgb" dir="cw">
                                      <p:cBhvr override="childStyle">
                                        <p:cTn id="120" dur="125" autoRev="1" fill="remove"/>
                                        <p:tgtEl>
                                          <p:spTgt spid="20"/>
                                        </p:tgtEl>
                                        <p:attrNameLst>
                                          <p:attrName>style.color</p:attrName>
                                        </p:attrNameLst>
                                      </p:cBhvr>
                                      <p:to>
                                        <a:schemeClr val="bg1"/>
                                      </p:to>
                                    </p:animClr>
                                    <p:animClr clrSpc="rgb" dir="cw">
                                      <p:cBhvr>
                                        <p:cTn id="121" dur="125" autoRev="1" fill="remove"/>
                                        <p:tgtEl>
                                          <p:spTgt spid="20"/>
                                        </p:tgtEl>
                                        <p:attrNameLst>
                                          <p:attrName>fillcolor</p:attrName>
                                        </p:attrNameLst>
                                      </p:cBhvr>
                                      <p:to>
                                        <a:schemeClr val="bg1"/>
                                      </p:to>
                                    </p:animClr>
                                    <p:set>
                                      <p:cBhvr>
                                        <p:cTn id="122" dur="125" autoRev="1" fill="remove"/>
                                        <p:tgtEl>
                                          <p:spTgt spid="20"/>
                                        </p:tgtEl>
                                        <p:attrNameLst>
                                          <p:attrName>fill.type</p:attrName>
                                        </p:attrNameLst>
                                      </p:cBhvr>
                                      <p:to>
                                        <p:strVal val="solid"/>
                                      </p:to>
                                    </p:set>
                                    <p:set>
                                      <p:cBhvr>
                                        <p:cTn id="123" dur="125" autoRev="1" fill="remove"/>
                                        <p:tgtEl>
                                          <p:spTgt spid="20"/>
                                        </p:tgtEl>
                                        <p:attrNameLst>
                                          <p:attrName>fill.on</p:attrName>
                                        </p:attrNameLst>
                                      </p:cBhvr>
                                      <p:to>
                                        <p:strVal val="true"/>
                                      </p:to>
                                    </p:set>
                                  </p:childTnLst>
                                </p:cTn>
                              </p:par>
                            </p:childTnLst>
                          </p:cTn>
                        </p:par>
                        <p:par>
                          <p:cTn id="124" fill="hold">
                            <p:stCondLst>
                              <p:cond delay="13750"/>
                            </p:stCondLst>
                            <p:childTnLst>
                              <p:par>
                                <p:cTn id="125" presetID="27" presetClass="emph" presetSubtype="0" repeatCount="2000" fill="remove" grpId="1" nodeType="afterEffect">
                                  <p:stCondLst>
                                    <p:cond delay="0"/>
                                  </p:stCondLst>
                                  <p:childTnLst>
                                    <p:animClr clrSpc="rgb" dir="cw">
                                      <p:cBhvr override="childStyle">
                                        <p:cTn id="126" dur="125" autoRev="1" fill="remove"/>
                                        <p:tgtEl>
                                          <p:spTgt spid="21"/>
                                        </p:tgtEl>
                                        <p:attrNameLst>
                                          <p:attrName>style.color</p:attrName>
                                        </p:attrNameLst>
                                      </p:cBhvr>
                                      <p:to>
                                        <a:schemeClr val="bg1"/>
                                      </p:to>
                                    </p:animClr>
                                    <p:animClr clrSpc="rgb" dir="cw">
                                      <p:cBhvr>
                                        <p:cTn id="127" dur="125" autoRev="1" fill="remove"/>
                                        <p:tgtEl>
                                          <p:spTgt spid="21"/>
                                        </p:tgtEl>
                                        <p:attrNameLst>
                                          <p:attrName>fillcolor</p:attrName>
                                        </p:attrNameLst>
                                      </p:cBhvr>
                                      <p:to>
                                        <a:schemeClr val="bg1"/>
                                      </p:to>
                                    </p:animClr>
                                    <p:set>
                                      <p:cBhvr>
                                        <p:cTn id="128" dur="125" autoRev="1" fill="remove"/>
                                        <p:tgtEl>
                                          <p:spTgt spid="21"/>
                                        </p:tgtEl>
                                        <p:attrNameLst>
                                          <p:attrName>fill.type</p:attrName>
                                        </p:attrNameLst>
                                      </p:cBhvr>
                                      <p:to>
                                        <p:strVal val="solid"/>
                                      </p:to>
                                    </p:set>
                                    <p:set>
                                      <p:cBhvr>
                                        <p:cTn id="129" dur="125" autoRev="1" fill="remove"/>
                                        <p:tgtEl>
                                          <p:spTgt spid="2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0" restart="whenNotActive" fill="hold" evtFilter="cancelBubble" nodeType="interactiveSeq">
                <p:stCondLst>
                  <p:cond evt="onClick" delay="0">
                    <p:tgtEl>
                      <p:spTgt spid="2"/>
                    </p:tgtEl>
                  </p:cond>
                </p:stCondLst>
                <p:endSync evt="end" delay="0">
                  <p:rtn val="all"/>
                </p:endSync>
                <p:childTnLst>
                  <p:par>
                    <p:cTn id="131" fill="hold">
                      <p:stCondLst>
                        <p:cond delay="0"/>
                      </p:stCondLst>
                      <p:childTnLst>
                        <p:par>
                          <p:cTn id="132" fill="hold">
                            <p:stCondLst>
                              <p:cond delay="0"/>
                            </p:stCondLst>
                            <p:childTnLst>
                              <p:par>
                                <p:cTn id="133" presetID="1" presetClass="mediacall" presetSubtype="0" fill="hold" nodeType="clickEffect">
                                  <p:stCondLst>
                                    <p:cond delay="0"/>
                                  </p:stCondLst>
                                  <p:childTnLst>
                                    <p:cmd type="call" cmd="playFrom(0.0)">
                                      <p:cBhvr>
                                        <p:cTn id="134" dur="11598" fill="hold"/>
                                        <p:tgtEl>
                                          <p:spTgt spid="2"/>
                                        </p:tgtEl>
                                      </p:cBhvr>
                                    </p:cmd>
                                  </p:childTnLst>
                                </p:cTn>
                              </p:par>
                            </p:childTnLst>
                          </p:cTn>
                        </p:par>
                      </p:childTnLst>
                    </p:cTn>
                  </p:par>
                </p:childTnLst>
              </p:cTn>
              <p:nextCondLst>
                <p:cond evt="onClick" delay="0">
                  <p:tgtEl>
                    <p:spTgt spid="2"/>
                  </p:tgtEl>
                </p:cond>
              </p:nextCondLst>
            </p:seq>
            <p:audio>
              <p:cMediaNode vol="80000">
                <p:cTn id="135" fill="hold" display="0">
                  <p:stCondLst>
                    <p:cond delay="indefinite"/>
                  </p:stCondLst>
                  <p:endCondLst>
                    <p:cond evt="onStopAudio" delay="0">
                      <p:tgtEl>
                        <p:sldTgt/>
                      </p:tgtEl>
                    </p:cond>
                  </p:endCondLst>
                </p:cTn>
                <p:tgtEl>
                  <p:spTgt spid="2"/>
                </p:tgtEl>
              </p:cMediaNode>
            </p:audio>
          </p:childTnLst>
        </p:cTn>
      </p:par>
    </p:tnLst>
    <p:bldLst>
      <p:bldP spid="4" grpId="0"/>
      <p:bldP spid="10" grpId="0" animBg="1"/>
      <p:bldP spid="10" grpId="1" animBg="1"/>
      <p:bldP spid="14" grpId="0" animBg="1"/>
      <p:bldP spid="14"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098529" y="2304479"/>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看齐意识</a:t>
            </a:r>
          </a:p>
        </p:txBody>
      </p:sp>
      <p:sp>
        <p:nvSpPr>
          <p:cNvPr id="7" name="矩形 6"/>
          <p:cNvSpPr/>
          <p:nvPr/>
        </p:nvSpPr>
        <p:spPr>
          <a:xfrm>
            <a:off x="4751018" y="3861048"/>
            <a:ext cx="5808684" cy="2419124"/>
          </a:xfrm>
          <a:prstGeom prst="rect">
            <a:avLst/>
          </a:prstGeom>
        </p:spPr>
        <p:txBody>
          <a:bodyPr wrap="square">
            <a:spAutoFit/>
          </a:bodyPr>
          <a:lstStyle/>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要向党中央看齐，向党的路线方针政策看齐。</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以党的意志为意志，以党的旗帜为旗帜，以党的方向为方向。</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坚决拥护党的主张，贯彻党的决议，执行党的部署，遵守党的纪律和规矩。</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紧跟党走，不走歪路，不走邪路。</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做政治上的明白人，成为党的忠诚卫士。</a:t>
            </a:r>
            <a:endParaRPr lang="en-US" altLang="zh-CN" dirty="0">
              <a:solidFill>
                <a:schemeClr val="tx1">
                  <a:lumMod val="95000"/>
                  <a:lumOff val="5000"/>
                </a:schemeClr>
              </a:solidFill>
              <a:latin typeface="微软雅黑" pitchFamily="34" charset="-122"/>
              <a:ea typeface="微软雅黑" pitchFamily="34" charset="-122"/>
            </a:endParaRPr>
          </a:p>
        </p:txBody>
      </p:sp>
      <p:pic>
        <p:nvPicPr>
          <p:cNvPr id="8" name="Picture 2" descr="E:\0000000我图PPT\00001PNG素材\01党委政府\前进.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32" y="2245252"/>
            <a:ext cx="3707110" cy="4598470"/>
          </a:xfrm>
          <a:prstGeom prst="rect">
            <a:avLst/>
          </a:prstGeom>
          <a:noFill/>
          <a:extLst>
            <a:ext uri="{909E8E84-426E-40DD-AFC4-6F175D3DCCD1}">
              <a14:hiddenFill xmlns:a14="http://schemas.microsoft.com/office/drawing/2010/main">
                <a:solidFill>
                  <a:srgbClr val="FFFFFF"/>
                </a:solidFill>
              </a14:hiddenFill>
            </a:ext>
          </a:extLst>
        </p:spPr>
      </p:pic>
      <p:sp>
        <p:nvSpPr>
          <p:cNvPr id="9" name="圆角矩形 8"/>
          <p:cNvSpPr/>
          <p:nvPr/>
        </p:nvSpPr>
        <p:spPr>
          <a:xfrm>
            <a:off x="4710560" y="2304480"/>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强化</a:t>
            </a:r>
          </a:p>
        </p:txBody>
      </p:sp>
      <p:pic>
        <p:nvPicPr>
          <p:cNvPr id="10" name="Picture 7" descr="G:\2016我图\两会\ooopic_10194892_b0c64675b11c678cafbc\00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480169" y="1484784"/>
            <a:ext cx="1021886" cy="2131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4658778"/>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0-#ppt_w/2"/>
                                          </p:val>
                                        </p:tav>
                                        <p:tav tm="100000">
                                          <p:val>
                                            <p:strVal val="#ppt_x"/>
                                          </p:val>
                                        </p:tav>
                                      </p:tavLst>
                                    </p:anim>
                                    <p:anim calcmode="lin" valueType="num">
                                      <p:cBhvr additive="base">
                                        <p:cTn id="14" dur="75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1+#ppt_w/2"/>
                                          </p:val>
                                        </p:tav>
                                        <p:tav tm="100000">
                                          <p:val>
                                            <p:strVal val="#ppt_x"/>
                                          </p:val>
                                        </p:tav>
                                      </p:tavLst>
                                    </p:anim>
                                    <p:anim calcmode="lin" valueType="num">
                                      <p:cBhvr additive="base">
                                        <p:cTn id="18" dur="7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42"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750"/>
                                        <p:tgtEl>
                                          <p:spTgt spid="10"/>
                                        </p:tgtEl>
                                      </p:cBhvr>
                                    </p:animEffect>
                                    <p:anim calcmode="lin" valueType="num">
                                      <p:cBhvr>
                                        <p:cTn id="23" dur="750" fill="hold"/>
                                        <p:tgtEl>
                                          <p:spTgt spid="10"/>
                                        </p:tgtEl>
                                        <p:attrNameLst>
                                          <p:attrName>ppt_x</p:attrName>
                                        </p:attrNameLst>
                                      </p:cBhvr>
                                      <p:tavLst>
                                        <p:tav tm="0">
                                          <p:val>
                                            <p:strVal val="#ppt_x"/>
                                          </p:val>
                                        </p:tav>
                                        <p:tav tm="100000">
                                          <p:val>
                                            <p:strVal val="#ppt_x"/>
                                          </p:val>
                                        </p:tav>
                                      </p:tavLst>
                                    </p:anim>
                                    <p:anim calcmode="lin" valueType="num">
                                      <p:cBhvr>
                                        <p:cTn id="24" dur="75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90750" y="1484784"/>
            <a:ext cx="5349541" cy="646331"/>
          </a:xfrm>
          <a:prstGeom prst="rect">
            <a:avLst/>
          </a:prstGeom>
        </p:spPr>
        <p:txBody>
          <a:bodyPr wrap="none">
            <a:spAutoFit/>
          </a:bodyPr>
          <a:lstStyle/>
          <a:p>
            <a:r>
              <a:rPr lang="zh-CN" altLang="en-US" sz="3600" b="1" dirty="0">
                <a:solidFill>
                  <a:srgbClr val="C00000"/>
                </a:solidFill>
                <a:latin typeface="微软雅黑" pitchFamily="34" charset="-122"/>
                <a:ea typeface="微软雅黑" pitchFamily="34" charset="-122"/>
              </a:rPr>
              <a:t>讲规矩、有纪律 </a:t>
            </a:r>
            <a:r>
              <a:rPr lang="zh-CN" altLang="en-US" sz="2800" b="1" dirty="0">
                <a:solidFill>
                  <a:srgbClr val="C00000"/>
                </a:solidFill>
                <a:latin typeface="微软雅黑" pitchFamily="34" charset="-122"/>
                <a:ea typeface="微软雅黑" pitchFamily="34" charset="-122"/>
              </a:rPr>
              <a:t>是护党之要</a:t>
            </a:r>
            <a:endParaRPr lang="zh-CN" altLang="en-US" dirty="0">
              <a:solidFill>
                <a:srgbClr val="C00000"/>
              </a:solidFill>
              <a:latin typeface="微软雅黑" pitchFamily="34" charset="-122"/>
              <a:ea typeface="微软雅黑" pitchFamily="34" charset="-122"/>
            </a:endParaRPr>
          </a:p>
        </p:txBody>
      </p:sp>
      <p:cxnSp>
        <p:nvCxnSpPr>
          <p:cNvPr id="4" name="直接连接符 3"/>
          <p:cNvCxnSpPr/>
          <p:nvPr/>
        </p:nvCxnSpPr>
        <p:spPr>
          <a:xfrm>
            <a:off x="1774726" y="2276872"/>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771708" y="2385696"/>
            <a:ext cx="8643978" cy="728982"/>
          </a:xfrm>
          <a:prstGeom prst="rect">
            <a:avLst/>
          </a:prstGeom>
        </p:spPr>
        <p:txBody>
          <a:bodyPr wrap="square">
            <a:spAutoFit/>
          </a:bodyPr>
          <a:lstStyle/>
          <a:p>
            <a:pPr>
              <a:lnSpc>
                <a:spcPct val="120000"/>
              </a:lnSpc>
            </a:pPr>
            <a:r>
              <a:rPr lang="zh-CN" altLang="en-US" dirty="0">
                <a:latin typeface="微软雅黑" pitchFamily="34" charset="-122"/>
                <a:ea typeface="微软雅黑" pitchFamily="34" charset="-122"/>
              </a:rPr>
              <a:t>纪律是稳压器，是压舱石，是规范行为的底线。没有纪律和规矩的约束，任何组织都会成为一盘散沙。</a:t>
            </a:r>
          </a:p>
        </p:txBody>
      </p:sp>
      <p:sp>
        <p:nvSpPr>
          <p:cNvPr id="11" name="圆角矩形 10"/>
          <p:cNvSpPr/>
          <p:nvPr/>
        </p:nvSpPr>
        <p:spPr>
          <a:xfrm>
            <a:off x="6887294" y="3501008"/>
            <a:ext cx="3312367" cy="790346"/>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政治纪律</a:t>
            </a:r>
          </a:p>
        </p:txBody>
      </p:sp>
      <p:sp>
        <p:nvSpPr>
          <p:cNvPr id="12" name="矩形 11"/>
          <p:cNvSpPr/>
          <p:nvPr/>
        </p:nvSpPr>
        <p:spPr>
          <a:xfrm>
            <a:off x="1846734" y="5088086"/>
            <a:ext cx="3744416" cy="923330"/>
          </a:xfrm>
          <a:prstGeom prst="rect">
            <a:avLst/>
          </a:prstGeom>
        </p:spPr>
        <p:txBody>
          <a:bodyPr wrap="square">
            <a:spAutoFit/>
          </a:bodyPr>
          <a:lstStyle/>
          <a:p>
            <a:r>
              <a:rPr lang="zh-CN" altLang="en-US" dirty="0">
                <a:latin typeface="微软雅黑" pitchFamily="34" charset="-122"/>
                <a:ea typeface="微软雅黑" pitchFamily="34" charset="-122"/>
              </a:rPr>
              <a:t>尊党章、守党纪是一名合格党员的应有之义，是应尽之责任，也是在党护党的必然要求。</a:t>
            </a:r>
            <a:endParaRPr lang="zh-CN" altLang="zh-CN" dirty="0">
              <a:latin typeface="微软雅黑" pitchFamily="34" charset="-122"/>
              <a:ea typeface="微软雅黑" pitchFamily="34" charset="-122"/>
            </a:endParaRPr>
          </a:p>
        </p:txBody>
      </p:sp>
      <p:sp>
        <p:nvSpPr>
          <p:cNvPr id="13" name="圆角矩形 12"/>
          <p:cNvSpPr/>
          <p:nvPr/>
        </p:nvSpPr>
        <p:spPr>
          <a:xfrm>
            <a:off x="6887294" y="4439724"/>
            <a:ext cx="3312367" cy="790346"/>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群众纪律</a:t>
            </a:r>
          </a:p>
        </p:txBody>
      </p:sp>
      <p:sp>
        <p:nvSpPr>
          <p:cNvPr id="14" name="圆角矩形 13"/>
          <p:cNvSpPr/>
          <p:nvPr/>
        </p:nvSpPr>
        <p:spPr>
          <a:xfrm>
            <a:off x="6887294" y="5446966"/>
            <a:ext cx="3312367" cy="790346"/>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工作纪律</a:t>
            </a:r>
          </a:p>
        </p:txBody>
      </p:sp>
      <p:grpSp>
        <p:nvGrpSpPr>
          <p:cNvPr id="26" name="组合 25"/>
          <p:cNvGrpSpPr/>
          <p:nvPr/>
        </p:nvGrpSpPr>
        <p:grpSpPr>
          <a:xfrm>
            <a:off x="1774726" y="3285965"/>
            <a:ext cx="3832499" cy="1440160"/>
            <a:chOff x="1643204" y="2950494"/>
            <a:chExt cx="3832499" cy="1440160"/>
          </a:xfrm>
        </p:grpSpPr>
        <p:sp>
          <p:nvSpPr>
            <p:cNvPr id="18" name="对角圆角矩形 17"/>
            <p:cNvSpPr/>
            <p:nvPr/>
          </p:nvSpPr>
          <p:spPr>
            <a:xfrm>
              <a:off x="1643204" y="3465055"/>
              <a:ext cx="3832499" cy="925599"/>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89887" y="3670574"/>
              <a:ext cx="3057247" cy="523220"/>
            </a:xfrm>
            <a:prstGeom prst="rect">
              <a:avLst/>
            </a:prstGeom>
          </p:spPr>
          <p:txBody>
            <a:bodyPr wrap="none">
              <a:spAutoFit/>
            </a:bodyPr>
            <a:lstStyle/>
            <a:p>
              <a:r>
                <a:rPr lang="zh-CN" altLang="en-US" sz="2800" b="1" dirty="0">
                  <a:solidFill>
                    <a:srgbClr val="FBFF4B"/>
                  </a:solidFill>
                  <a:latin typeface="微软雅黑" pitchFamily="34" charset="-122"/>
                  <a:ea typeface="微软雅黑" pitchFamily="34" charset="-122"/>
                </a:rPr>
                <a:t>遵守“三种纪律”</a:t>
              </a:r>
              <a:endParaRPr lang="zh-CN" altLang="en-US" dirty="0">
                <a:solidFill>
                  <a:srgbClr val="FBFF4B"/>
                </a:solidFill>
                <a:latin typeface="微软雅黑" pitchFamily="34" charset="-122"/>
                <a:ea typeface="微软雅黑" pitchFamily="34" charset="-122"/>
              </a:endParaRPr>
            </a:p>
          </p:txBody>
        </p:sp>
        <p:pic>
          <p:nvPicPr>
            <p:cNvPr id="2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45486" y="2950494"/>
              <a:ext cx="690528" cy="14401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直接连接符 26"/>
          <p:cNvCxnSpPr/>
          <p:nvPr/>
        </p:nvCxnSpPr>
        <p:spPr>
          <a:xfrm>
            <a:off x="1774726" y="3212976"/>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7351680"/>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ppt_w*0.70"/>
                                          </p:val>
                                        </p:tav>
                                        <p:tav tm="100000">
                                          <p:val>
                                            <p:strVal val="#ppt_w"/>
                                          </p:val>
                                        </p:tav>
                                      </p:tavLst>
                                    </p:anim>
                                    <p:anim calcmode="lin" valueType="num">
                                      <p:cBhvr>
                                        <p:cTn id="8" dur="750" fill="hold"/>
                                        <p:tgtEl>
                                          <p:spTgt spid="2"/>
                                        </p:tgtEl>
                                        <p:attrNameLst>
                                          <p:attrName>ppt_h</p:attrName>
                                        </p:attrNameLst>
                                      </p:cBhvr>
                                      <p:tavLst>
                                        <p:tav tm="0">
                                          <p:val>
                                            <p:strVal val="#ppt_h"/>
                                          </p:val>
                                        </p:tav>
                                        <p:tav tm="100000">
                                          <p:val>
                                            <p:strVal val="#ppt_h"/>
                                          </p:val>
                                        </p:tav>
                                      </p:tavLst>
                                    </p:anim>
                                    <p:animEffect transition="in" filter="fade">
                                      <p:cBhvr>
                                        <p:cTn id="9" dur="750"/>
                                        <p:tgtEl>
                                          <p:spTgt spid="2"/>
                                        </p:tgtEl>
                                      </p:cBhvr>
                                    </p:animEffect>
                                  </p:childTnLst>
                                </p:cTn>
                              </p:par>
                            </p:childTnLst>
                          </p:cTn>
                        </p:par>
                        <p:par>
                          <p:cTn id="10" fill="hold">
                            <p:stCondLst>
                              <p:cond delay="1575"/>
                            </p:stCondLst>
                            <p:childTnLst>
                              <p:par>
                                <p:cTn id="11" presetID="16" presetClass="entr" presetSubtype="2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childTnLst>
                          </p:cTn>
                        </p:par>
                        <p:par>
                          <p:cTn id="17" fill="hold">
                            <p:stCondLst>
                              <p:cond delay="2075"/>
                            </p:stCondLst>
                            <p:childTnLst>
                              <p:par>
                                <p:cTn id="18" presetID="2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childTnLst>
                          </p:cTn>
                        </p:par>
                        <p:par>
                          <p:cTn id="21" fill="hold">
                            <p:stCondLst>
                              <p:cond delay="2575"/>
                            </p:stCondLst>
                            <p:childTnLst>
                              <p:par>
                                <p:cTn id="22" presetID="42"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par>
                          <p:cTn id="27" fill="hold">
                            <p:stCondLst>
                              <p:cond delay="3575"/>
                            </p:stCondLst>
                            <p:childTnLst>
                              <p:par>
                                <p:cTn id="28" presetID="2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4075"/>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750" fill="hold"/>
                                        <p:tgtEl>
                                          <p:spTgt spid="11"/>
                                        </p:tgtEl>
                                        <p:attrNameLst>
                                          <p:attrName>ppt_w</p:attrName>
                                        </p:attrNameLst>
                                      </p:cBhvr>
                                      <p:tavLst>
                                        <p:tav tm="0">
                                          <p:val>
                                            <p:fltVal val="0"/>
                                          </p:val>
                                        </p:tav>
                                        <p:tav tm="100000">
                                          <p:val>
                                            <p:strVal val="#ppt_w"/>
                                          </p:val>
                                        </p:tav>
                                      </p:tavLst>
                                    </p:anim>
                                    <p:anim calcmode="lin" valueType="num">
                                      <p:cBhvr>
                                        <p:cTn id="35" dur="750" fill="hold"/>
                                        <p:tgtEl>
                                          <p:spTgt spid="11"/>
                                        </p:tgtEl>
                                        <p:attrNameLst>
                                          <p:attrName>ppt_h</p:attrName>
                                        </p:attrNameLst>
                                      </p:cBhvr>
                                      <p:tavLst>
                                        <p:tav tm="0">
                                          <p:val>
                                            <p:fltVal val="0"/>
                                          </p:val>
                                        </p:tav>
                                        <p:tav tm="100000">
                                          <p:val>
                                            <p:strVal val="#ppt_h"/>
                                          </p:val>
                                        </p:tav>
                                      </p:tavLst>
                                    </p:anim>
                                    <p:animEffect transition="in" filter="fade">
                                      <p:cBhvr>
                                        <p:cTn id="36" dur="750"/>
                                        <p:tgtEl>
                                          <p:spTgt spid="11"/>
                                        </p:tgtEl>
                                      </p:cBhvr>
                                    </p:animEffect>
                                  </p:childTnLst>
                                </p:cTn>
                              </p:par>
                            </p:childTnLst>
                          </p:cTn>
                        </p:par>
                        <p:par>
                          <p:cTn id="37" fill="hold">
                            <p:stCondLst>
                              <p:cond delay="4825"/>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750" fill="hold"/>
                                        <p:tgtEl>
                                          <p:spTgt spid="13"/>
                                        </p:tgtEl>
                                        <p:attrNameLst>
                                          <p:attrName>ppt_w</p:attrName>
                                        </p:attrNameLst>
                                      </p:cBhvr>
                                      <p:tavLst>
                                        <p:tav tm="0">
                                          <p:val>
                                            <p:fltVal val="0"/>
                                          </p:val>
                                        </p:tav>
                                        <p:tav tm="100000">
                                          <p:val>
                                            <p:strVal val="#ppt_w"/>
                                          </p:val>
                                        </p:tav>
                                      </p:tavLst>
                                    </p:anim>
                                    <p:anim calcmode="lin" valueType="num">
                                      <p:cBhvr>
                                        <p:cTn id="41" dur="750" fill="hold"/>
                                        <p:tgtEl>
                                          <p:spTgt spid="13"/>
                                        </p:tgtEl>
                                        <p:attrNameLst>
                                          <p:attrName>ppt_h</p:attrName>
                                        </p:attrNameLst>
                                      </p:cBhvr>
                                      <p:tavLst>
                                        <p:tav tm="0">
                                          <p:val>
                                            <p:fltVal val="0"/>
                                          </p:val>
                                        </p:tav>
                                        <p:tav tm="100000">
                                          <p:val>
                                            <p:strVal val="#ppt_h"/>
                                          </p:val>
                                        </p:tav>
                                      </p:tavLst>
                                    </p:anim>
                                    <p:animEffect transition="in" filter="fade">
                                      <p:cBhvr>
                                        <p:cTn id="42" dur="750"/>
                                        <p:tgtEl>
                                          <p:spTgt spid="13"/>
                                        </p:tgtEl>
                                      </p:cBhvr>
                                    </p:animEffect>
                                  </p:childTnLst>
                                </p:cTn>
                              </p:par>
                            </p:childTnLst>
                          </p:cTn>
                        </p:par>
                        <p:par>
                          <p:cTn id="43" fill="hold">
                            <p:stCondLst>
                              <p:cond delay="5575"/>
                            </p:stCondLst>
                            <p:childTnLst>
                              <p:par>
                                <p:cTn id="44" presetID="53" presetClass="entr" presetSubtype="16"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750" fill="hold"/>
                                        <p:tgtEl>
                                          <p:spTgt spid="14"/>
                                        </p:tgtEl>
                                        <p:attrNameLst>
                                          <p:attrName>ppt_w</p:attrName>
                                        </p:attrNameLst>
                                      </p:cBhvr>
                                      <p:tavLst>
                                        <p:tav tm="0">
                                          <p:val>
                                            <p:fltVal val="0"/>
                                          </p:val>
                                        </p:tav>
                                        <p:tav tm="100000">
                                          <p:val>
                                            <p:strVal val="#ppt_w"/>
                                          </p:val>
                                        </p:tav>
                                      </p:tavLst>
                                    </p:anim>
                                    <p:anim calcmode="lin" valueType="num">
                                      <p:cBhvr>
                                        <p:cTn id="47" dur="750" fill="hold"/>
                                        <p:tgtEl>
                                          <p:spTgt spid="14"/>
                                        </p:tgtEl>
                                        <p:attrNameLst>
                                          <p:attrName>ppt_h</p:attrName>
                                        </p:attrNameLst>
                                      </p:cBhvr>
                                      <p:tavLst>
                                        <p:tav tm="0">
                                          <p:val>
                                            <p:fltVal val="0"/>
                                          </p:val>
                                        </p:tav>
                                        <p:tav tm="100000">
                                          <p:val>
                                            <p:strVal val="#ppt_h"/>
                                          </p:val>
                                        </p:tav>
                                      </p:tavLst>
                                    </p:anim>
                                    <p:animEffect transition="in" filter="fade">
                                      <p:cBhvr>
                                        <p:cTn id="48"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1" grpId="0" animBg="1"/>
      <p:bldP spid="12" grpId="0"/>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530577" y="2149313"/>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政治纪律</a:t>
            </a:r>
          </a:p>
        </p:txBody>
      </p:sp>
      <p:sp>
        <p:nvSpPr>
          <p:cNvPr id="4" name="圆角矩形 3"/>
          <p:cNvSpPr/>
          <p:nvPr/>
        </p:nvSpPr>
        <p:spPr>
          <a:xfrm>
            <a:off x="5142608" y="2149314"/>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遵守</a:t>
            </a:r>
          </a:p>
        </p:txBody>
      </p:sp>
      <p:pic>
        <p:nvPicPr>
          <p:cNvPr id="5"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912217" y="1329618"/>
            <a:ext cx="1021886" cy="213123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439022" y="3779397"/>
            <a:ext cx="7248844" cy="2529923"/>
          </a:xfrm>
          <a:prstGeom prst="rect">
            <a:avLst/>
          </a:prstGeom>
        </p:spPr>
        <p:txBody>
          <a:bodyPr wrap="square">
            <a:spAutoFit/>
          </a:bodyPr>
          <a:lstStyle/>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树牢</a:t>
            </a:r>
            <a:r>
              <a:rPr lang="zh-CN" altLang="en-US" dirty="0">
                <a:solidFill>
                  <a:schemeClr val="tx1">
                    <a:lumMod val="95000"/>
                    <a:lumOff val="5000"/>
                  </a:schemeClr>
                </a:solidFill>
                <a:latin typeface="微软雅黑" pitchFamily="34" charset="-122"/>
                <a:ea typeface="微软雅黑" pitchFamily="34" charset="-122"/>
              </a:rPr>
              <a:t>对马克思主义的信仰，对共产主义和中国特色社会主义的信念，对中国共产党的信心。</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坚持</a:t>
            </a:r>
            <a:r>
              <a:rPr lang="zh-CN" altLang="en-US" dirty="0">
                <a:solidFill>
                  <a:schemeClr val="tx1">
                    <a:lumMod val="95000"/>
                    <a:lumOff val="5000"/>
                  </a:schemeClr>
                </a:solidFill>
                <a:latin typeface="微软雅黑" pitchFamily="34" charset="-122"/>
                <a:ea typeface="微软雅黑" pitchFamily="34" charset="-122"/>
              </a:rPr>
              <a:t>理论自信、道路自信、制度自信。</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坚定</a:t>
            </a:r>
            <a:r>
              <a:rPr lang="zh-CN" altLang="en-US" dirty="0">
                <a:solidFill>
                  <a:schemeClr val="tx1">
                    <a:lumMod val="95000"/>
                    <a:lumOff val="5000"/>
                  </a:schemeClr>
                </a:solidFill>
                <a:latin typeface="微软雅黑" pitchFamily="34" charset="-122"/>
                <a:ea typeface="微软雅黑" pitchFamily="34" charset="-122"/>
              </a:rPr>
              <a:t>自己的理想信念，自觉抵制各种社会思潮的侵蚀。</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坚决</a:t>
            </a:r>
            <a:r>
              <a:rPr lang="zh-CN" altLang="en-US" dirty="0">
                <a:solidFill>
                  <a:schemeClr val="tx1">
                    <a:lumMod val="95000"/>
                    <a:lumOff val="5000"/>
                  </a:schemeClr>
                </a:solidFill>
                <a:latin typeface="微软雅黑" pitchFamily="34" charset="-122"/>
                <a:ea typeface="微软雅黑" pitchFamily="34" charset="-122"/>
              </a:rPr>
              <a:t>不允许妄议中央，不充许搞当面一套、背后一套，不允许搞山头主义和分裂主义，不允许“吃共产党的饭，砸共产党的锅”。</a:t>
            </a:r>
            <a:endParaRPr lang="en-US" altLang="zh-CN" dirty="0">
              <a:solidFill>
                <a:schemeClr val="tx1">
                  <a:lumMod val="95000"/>
                  <a:lumOff val="5000"/>
                </a:schemeClr>
              </a:solidFill>
              <a:latin typeface="微软雅黑" pitchFamily="34" charset="-122"/>
              <a:ea typeface="微软雅黑" pitchFamily="34" charset="-122"/>
            </a:endParaRPr>
          </a:p>
        </p:txBody>
      </p:sp>
      <p:grpSp>
        <p:nvGrpSpPr>
          <p:cNvPr id="8" name="组合 7"/>
          <p:cNvGrpSpPr/>
          <p:nvPr/>
        </p:nvGrpSpPr>
        <p:grpSpPr>
          <a:xfrm>
            <a:off x="-169490" y="3063405"/>
            <a:ext cx="4846284" cy="3833109"/>
            <a:chOff x="-169490" y="3063405"/>
            <a:chExt cx="4846284" cy="3833109"/>
          </a:xfrm>
        </p:grpSpPr>
        <p:pic>
          <p:nvPicPr>
            <p:cNvPr id="2" name="Picture 3" descr="G:\2016我图\两会\ooopic_10194892_b0c64675b11c678cafbc\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365104"/>
              <a:ext cx="4676795" cy="2531410"/>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9490" y="3063405"/>
              <a:ext cx="2854847" cy="2564644"/>
            </a:xfrm>
            <a:prstGeom prst="rect">
              <a:avLst/>
            </a:prstGeom>
          </p:spPr>
        </p:pic>
      </p:grpSp>
    </p:spTree>
    <p:extLst>
      <p:ext uri="{BB962C8B-B14F-4D97-AF65-F5344CB8AC3E}">
        <p14:creationId xmlns:p14="http://schemas.microsoft.com/office/powerpoint/2010/main" val="39953024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750" fill="hold"/>
                                        <p:tgtEl>
                                          <p:spTgt spid="4"/>
                                        </p:tgtEl>
                                        <p:attrNameLst>
                                          <p:attrName>ppt_x</p:attrName>
                                        </p:attrNameLst>
                                      </p:cBhvr>
                                      <p:tavLst>
                                        <p:tav tm="0">
                                          <p:val>
                                            <p:strVal val="0-#ppt_w/2"/>
                                          </p:val>
                                        </p:tav>
                                        <p:tav tm="100000">
                                          <p:val>
                                            <p:strVal val="#ppt_x"/>
                                          </p:val>
                                        </p:tav>
                                      </p:tavLst>
                                    </p:anim>
                                    <p:anim calcmode="lin" valueType="num">
                                      <p:cBhvr additive="base">
                                        <p:cTn id="14" dur="75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1+#ppt_w/2"/>
                                          </p:val>
                                        </p:tav>
                                        <p:tav tm="100000">
                                          <p:val>
                                            <p:strVal val="#ppt_x"/>
                                          </p:val>
                                        </p:tav>
                                      </p:tavLst>
                                    </p:anim>
                                    <p:anim calcmode="lin" valueType="num">
                                      <p:cBhvr additive="base">
                                        <p:cTn id="18" dur="75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anim calcmode="lin" valueType="num">
                                      <p:cBhvr>
                                        <p:cTn id="23" dur="750" fill="hold"/>
                                        <p:tgtEl>
                                          <p:spTgt spid="5"/>
                                        </p:tgtEl>
                                        <p:attrNameLst>
                                          <p:attrName>ppt_x</p:attrName>
                                        </p:attrNameLst>
                                      </p:cBhvr>
                                      <p:tavLst>
                                        <p:tav tm="0">
                                          <p:val>
                                            <p:strVal val="#ppt_x"/>
                                          </p:val>
                                        </p:tav>
                                        <p:tav tm="100000">
                                          <p:val>
                                            <p:strVal val="#ppt_x"/>
                                          </p:val>
                                        </p:tav>
                                      </p:tavLst>
                                    </p:anim>
                                    <p:anim calcmode="lin" valueType="num">
                                      <p:cBhvr>
                                        <p:cTn id="24" dur="75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22" presetClass="entr" presetSubtype="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170537" y="2149313"/>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群众纪律</a:t>
            </a:r>
          </a:p>
        </p:txBody>
      </p:sp>
      <p:sp>
        <p:nvSpPr>
          <p:cNvPr id="4" name="圆角矩形 3"/>
          <p:cNvSpPr/>
          <p:nvPr/>
        </p:nvSpPr>
        <p:spPr>
          <a:xfrm>
            <a:off x="4782568" y="2149314"/>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遵守</a:t>
            </a:r>
          </a:p>
        </p:txBody>
      </p:sp>
      <p:pic>
        <p:nvPicPr>
          <p:cNvPr id="5"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552177" y="1329618"/>
            <a:ext cx="1021886" cy="213123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295006" y="3779397"/>
            <a:ext cx="6768752" cy="2419124"/>
          </a:xfrm>
          <a:prstGeom prst="rect">
            <a:avLst/>
          </a:prstGeom>
        </p:spPr>
        <p:txBody>
          <a:bodyPr wrap="square">
            <a:spAutoFit/>
          </a:bodyPr>
          <a:lstStyle/>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要</a:t>
            </a:r>
            <a:r>
              <a:rPr lang="zh-CN" altLang="en-US" dirty="0">
                <a:latin typeface="微软雅黑" pitchFamily="34" charset="-122"/>
                <a:ea typeface="微软雅黑" pitchFamily="34" charset="-122"/>
              </a:rPr>
              <a:t>强化党员就是服务的思想，继承和发扬党的优良传统，切实实现好、发展好、维护好群众的利益。</a:t>
            </a:r>
            <a:endParaRPr lang="en-US" altLang="zh-CN" dirty="0">
              <a:latin typeface="微软雅黑" pitchFamily="34" charset="-122"/>
              <a:ea typeface="微软雅黑" pitchFamily="34" charset="-122"/>
            </a:endParaRPr>
          </a:p>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要</a:t>
            </a:r>
            <a:r>
              <a:rPr lang="zh-CN" altLang="en-US" dirty="0">
                <a:latin typeface="微软雅黑" pitchFamily="34" charset="-122"/>
                <a:ea typeface="微软雅黑" pitchFamily="34" charset="-122"/>
              </a:rPr>
              <a:t>保持公仆情怀，牢记共产党员永远是劳动人民的普通一员，自觉融入群众的生产生活当中。</a:t>
            </a:r>
            <a:endParaRPr lang="en-US" altLang="zh-CN" dirty="0">
              <a:latin typeface="微软雅黑" pitchFamily="34" charset="-122"/>
              <a:ea typeface="微软雅黑" pitchFamily="34" charset="-122"/>
            </a:endParaRPr>
          </a:p>
          <a:p>
            <a:pPr marL="342900" indent="-342900">
              <a:lnSpc>
                <a:spcPct val="120000"/>
              </a:lnSpc>
              <a:buFont typeface="Wingdings" pitchFamily="2" charset="2"/>
              <a:buChar char="l"/>
            </a:pPr>
            <a:r>
              <a:rPr lang="zh-CN" altLang="en-US" sz="2400" b="1" dirty="0">
                <a:solidFill>
                  <a:srgbClr val="C00000"/>
                </a:solidFill>
                <a:latin typeface="微软雅黑" pitchFamily="34" charset="-122"/>
                <a:ea typeface="微软雅黑" pitchFamily="34" charset="-122"/>
              </a:rPr>
              <a:t>要</a:t>
            </a:r>
            <a:r>
              <a:rPr lang="zh-CN" altLang="en-US" dirty="0">
                <a:latin typeface="微软雅黑" pitchFamily="34" charset="-122"/>
                <a:ea typeface="微软雅黑" pitchFamily="34" charset="-122"/>
              </a:rPr>
              <a:t>坚决查处群众身边的腐败分子，杜绝与民争利现象，防止伤害群众感情、损害群众的不作为、乱作为行为发生。</a:t>
            </a:r>
            <a:endParaRPr lang="en-US" altLang="zh-CN" sz="1400" dirty="0">
              <a:latin typeface="微软雅黑" pitchFamily="34" charset="-122"/>
              <a:ea typeface="微软雅黑" pitchFamily="34" charset="-122"/>
            </a:endParaRPr>
          </a:p>
        </p:txBody>
      </p:sp>
      <p:grpSp>
        <p:nvGrpSpPr>
          <p:cNvPr id="8" name="组合 7"/>
          <p:cNvGrpSpPr/>
          <p:nvPr/>
        </p:nvGrpSpPr>
        <p:grpSpPr>
          <a:xfrm>
            <a:off x="-169490" y="3063405"/>
            <a:ext cx="4846284" cy="3833109"/>
            <a:chOff x="-169490" y="3063405"/>
            <a:chExt cx="4846284" cy="3833109"/>
          </a:xfrm>
        </p:grpSpPr>
        <p:pic>
          <p:nvPicPr>
            <p:cNvPr id="2" name="Picture 3" descr="G:\2016我图\两会\ooopic_10194892_b0c64675b11c678cafbc\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365104"/>
              <a:ext cx="4676795" cy="2531410"/>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9490" y="3063405"/>
              <a:ext cx="2854847" cy="2564644"/>
            </a:xfrm>
            <a:prstGeom prst="rect">
              <a:avLst/>
            </a:prstGeom>
          </p:spPr>
        </p:pic>
      </p:grpSp>
    </p:spTree>
    <p:extLst>
      <p:ext uri="{BB962C8B-B14F-4D97-AF65-F5344CB8AC3E}">
        <p14:creationId xmlns:p14="http://schemas.microsoft.com/office/powerpoint/2010/main" val="156346718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750" fill="hold"/>
                                        <p:tgtEl>
                                          <p:spTgt spid="4"/>
                                        </p:tgtEl>
                                        <p:attrNameLst>
                                          <p:attrName>ppt_x</p:attrName>
                                        </p:attrNameLst>
                                      </p:cBhvr>
                                      <p:tavLst>
                                        <p:tav tm="0">
                                          <p:val>
                                            <p:strVal val="0-#ppt_w/2"/>
                                          </p:val>
                                        </p:tav>
                                        <p:tav tm="100000">
                                          <p:val>
                                            <p:strVal val="#ppt_x"/>
                                          </p:val>
                                        </p:tav>
                                      </p:tavLst>
                                    </p:anim>
                                    <p:anim calcmode="lin" valueType="num">
                                      <p:cBhvr additive="base">
                                        <p:cTn id="14" dur="75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1+#ppt_w/2"/>
                                          </p:val>
                                        </p:tav>
                                        <p:tav tm="100000">
                                          <p:val>
                                            <p:strVal val="#ppt_x"/>
                                          </p:val>
                                        </p:tav>
                                      </p:tavLst>
                                    </p:anim>
                                    <p:anim calcmode="lin" valueType="num">
                                      <p:cBhvr additive="base">
                                        <p:cTn id="18" dur="75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anim calcmode="lin" valueType="num">
                                      <p:cBhvr>
                                        <p:cTn id="23" dur="750" fill="hold"/>
                                        <p:tgtEl>
                                          <p:spTgt spid="5"/>
                                        </p:tgtEl>
                                        <p:attrNameLst>
                                          <p:attrName>ppt_x</p:attrName>
                                        </p:attrNameLst>
                                      </p:cBhvr>
                                      <p:tavLst>
                                        <p:tav tm="0">
                                          <p:val>
                                            <p:strVal val="#ppt_x"/>
                                          </p:val>
                                        </p:tav>
                                        <p:tav tm="100000">
                                          <p:val>
                                            <p:strVal val="#ppt_x"/>
                                          </p:val>
                                        </p:tav>
                                      </p:tavLst>
                                    </p:anim>
                                    <p:anim calcmode="lin" valueType="num">
                                      <p:cBhvr>
                                        <p:cTn id="24" dur="75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22" presetClass="entr" presetSubtype="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170537" y="2149313"/>
            <a:ext cx="3907932"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工作纪律</a:t>
            </a:r>
          </a:p>
        </p:txBody>
      </p:sp>
      <p:sp>
        <p:nvSpPr>
          <p:cNvPr id="4" name="圆角矩形 3"/>
          <p:cNvSpPr/>
          <p:nvPr/>
        </p:nvSpPr>
        <p:spPr>
          <a:xfrm>
            <a:off x="4782568" y="2149314"/>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遵守</a:t>
            </a:r>
          </a:p>
        </p:txBody>
      </p:sp>
      <p:pic>
        <p:nvPicPr>
          <p:cNvPr id="5"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552177" y="1329618"/>
            <a:ext cx="1021886" cy="213123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667566" y="4831992"/>
            <a:ext cx="6768752" cy="1477328"/>
          </a:xfrm>
          <a:prstGeom prst="rect">
            <a:avLst/>
          </a:prstGeom>
        </p:spPr>
        <p:txBody>
          <a:bodyPr wrap="square">
            <a:spAutoFit/>
          </a:bodyPr>
          <a:lstStyle/>
          <a:p>
            <a:r>
              <a:rPr lang="zh-CN" altLang="en-US" dirty="0">
                <a:latin typeface="微软雅黑" pitchFamily="34" charset="-122"/>
                <a:ea typeface="微软雅黑" pitchFamily="34" charset="-122"/>
              </a:rPr>
              <a:t>要增强纪律意识和底线意识，对法纪心存敬畏，手握戒尺。以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廉洁自律准则</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为道德“高线”，以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纪律处分条件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为行为底线，不越界线，不破底线，不趟“雷区”，不触带电的高压线，自觉遵守各项工作规章制度，大力改进工作作风，积极在各种岗位上尽职尽责，切实发挥好党员的先锋模范作用。</a:t>
            </a:r>
            <a:endParaRPr lang="en-US" altLang="zh-CN" sz="1100" dirty="0">
              <a:latin typeface="微软雅黑" pitchFamily="34" charset="-122"/>
              <a:ea typeface="微软雅黑" pitchFamily="34" charset="-122"/>
            </a:endParaRPr>
          </a:p>
        </p:txBody>
      </p:sp>
      <p:grpSp>
        <p:nvGrpSpPr>
          <p:cNvPr id="8" name="组合 7"/>
          <p:cNvGrpSpPr/>
          <p:nvPr/>
        </p:nvGrpSpPr>
        <p:grpSpPr>
          <a:xfrm>
            <a:off x="-169490" y="3063405"/>
            <a:ext cx="4846284" cy="3833109"/>
            <a:chOff x="-169490" y="3063405"/>
            <a:chExt cx="4846284" cy="3833109"/>
          </a:xfrm>
        </p:grpSpPr>
        <p:pic>
          <p:nvPicPr>
            <p:cNvPr id="2" name="Picture 3" descr="G:\2016我图\两会\ooopic_10194892_b0c64675b11c678cafbc\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365104"/>
              <a:ext cx="4676795" cy="2531410"/>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9490" y="3063405"/>
              <a:ext cx="2854847" cy="2564644"/>
            </a:xfrm>
            <a:prstGeom prst="rect">
              <a:avLst/>
            </a:prstGeom>
          </p:spPr>
        </p:pic>
      </p:grpSp>
      <p:sp>
        <p:nvSpPr>
          <p:cNvPr id="11" name="圆角矩形 10"/>
          <p:cNvSpPr/>
          <p:nvPr/>
        </p:nvSpPr>
        <p:spPr>
          <a:xfrm>
            <a:off x="7967414" y="3717902"/>
            <a:ext cx="3111055" cy="86322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以</a:t>
            </a:r>
            <a:r>
              <a:rPr lang="en-US" altLang="zh-CN" b="1" dirty="0">
                <a:solidFill>
                  <a:schemeClr val="bg1"/>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纪律处分条件</a:t>
            </a:r>
            <a:r>
              <a:rPr lang="en-US" altLang="zh-CN" b="1" dirty="0">
                <a:solidFill>
                  <a:schemeClr val="bg1"/>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为</a:t>
            </a:r>
            <a:endParaRPr lang="en-US" altLang="zh-CN" b="1" dirty="0">
              <a:solidFill>
                <a:schemeClr val="bg1"/>
              </a:solidFill>
              <a:latin typeface="微软雅黑" pitchFamily="34" charset="-122"/>
              <a:ea typeface="微软雅黑" pitchFamily="34" charset="-122"/>
            </a:endParaRPr>
          </a:p>
          <a:p>
            <a:pPr algn="ctr"/>
            <a:r>
              <a:rPr lang="zh-CN" altLang="en-US" sz="2400" b="1" dirty="0">
                <a:solidFill>
                  <a:srgbClr val="FBFF4B"/>
                </a:solidFill>
                <a:latin typeface="微软雅黑" pitchFamily="34" charset="-122"/>
                <a:ea typeface="微软雅黑" pitchFamily="34" charset="-122"/>
              </a:rPr>
              <a:t>行为底线</a:t>
            </a:r>
          </a:p>
        </p:txBody>
      </p:sp>
      <p:sp>
        <p:nvSpPr>
          <p:cNvPr id="12" name="圆角矩形 11"/>
          <p:cNvSpPr/>
          <p:nvPr/>
        </p:nvSpPr>
        <p:spPr>
          <a:xfrm>
            <a:off x="4749648" y="3737279"/>
            <a:ext cx="3111055" cy="86322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以</a:t>
            </a:r>
            <a:r>
              <a:rPr lang="en-US" altLang="zh-CN" b="1" dirty="0">
                <a:solidFill>
                  <a:schemeClr val="bg1"/>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廉洁自律准则</a:t>
            </a:r>
            <a:r>
              <a:rPr lang="en-US" altLang="zh-CN" b="1" dirty="0">
                <a:solidFill>
                  <a:schemeClr val="bg1"/>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为</a:t>
            </a:r>
            <a:endParaRPr lang="en-US" altLang="zh-CN" b="1" dirty="0">
              <a:solidFill>
                <a:schemeClr val="bg1"/>
              </a:solidFill>
              <a:latin typeface="微软雅黑" pitchFamily="34" charset="-122"/>
              <a:ea typeface="微软雅黑" pitchFamily="34" charset="-122"/>
            </a:endParaRPr>
          </a:p>
          <a:p>
            <a:pPr algn="ctr"/>
            <a:r>
              <a:rPr lang="zh-CN" altLang="en-US" sz="2400" b="1" dirty="0">
                <a:solidFill>
                  <a:srgbClr val="FBFF4B"/>
                </a:solidFill>
                <a:latin typeface="微软雅黑" pitchFamily="34" charset="-122"/>
                <a:ea typeface="微软雅黑" pitchFamily="34" charset="-122"/>
              </a:rPr>
              <a:t>道德高线</a:t>
            </a:r>
          </a:p>
        </p:txBody>
      </p:sp>
    </p:spTree>
    <p:extLst>
      <p:ext uri="{BB962C8B-B14F-4D97-AF65-F5344CB8AC3E}">
        <p14:creationId xmlns:p14="http://schemas.microsoft.com/office/powerpoint/2010/main" val="214463650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750" fill="hold"/>
                                        <p:tgtEl>
                                          <p:spTgt spid="4"/>
                                        </p:tgtEl>
                                        <p:attrNameLst>
                                          <p:attrName>ppt_x</p:attrName>
                                        </p:attrNameLst>
                                      </p:cBhvr>
                                      <p:tavLst>
                                        <p:tav tm="0">
                                          <p:val>
                                            <p:strVal val="0-#ppt_w/2"/>
                                          </p:val>
                                        </p:tav>
                                        <p:tav tm="100000">
                                          <p:val>
                                            <p:strVal val="#ppt_x"/>
                                          </p:val>
                                        </p:tav>
                                      </p:tavLst>
                                    </p:anim>
                                    <p:anim calcmode="lin" valueType="num">
                                      <p:cBhvr additive="base">
                                        <p:cTn id="14" dur="75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1+#ppt_w/2"/>
                                          </p:val>
                                        </p:tav>
                                        <p:tav tm="100000">
                                          <p:val>
                                            <p:strVal val="#ppt_x"/>
                                          </p:val>
                                        </p:tav>
                                      </p:tavLst>
                                    </p:anim>
                                    <p:anim calcmode="lin" valueType="num">
                                      <p:cBhvr additive="base">
                                        <p:cTn id="18" dur="75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anim calcmode="lin" valueType="num">
                                      <p:cBhvr>
                                        <p:cTn id="23" dur="750" fill="hold"/>
                                        <p:tgtEl>
                                          <p:spTgt spid="5"/>
                                        </p:tgtEl>
                                        <p:attrNameLst>
                                          <p:attrName>ppt_x</p:attrName>
                                        </p:attrNameLst>
                                      </p:cBhvr>
                                      <p:tavLst>
                                        <p:tav tm="0">
                                          <p:val>
                                            <p:strVal val="#ppt_x"/>
                                          </p:val>
                                        </p:tav>
                                        <p:tav tm="100000">
                                          <p:val>
                                            <p:strVal val="#ppt_x"/>
                                          </p:val>
                                        </p:tav>
                                      </p:tavLst>
                                    </p:anim>
                                    <p:anim calcmode="lin" valueType="num">
                                      <p:cBhvr>
                                        <p:cTn id="24" dur="75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1000" fill="hold"/>
                                        <p:tgtEl>
                                          <p:spTgt spid="12"/>
                                        </p:tgtEl>
                                        <p:attrNameLst>
                                          <p:attrName>ppt_x</p:attrName>
                                        </p:attrNameLst>
                                      </p:cBhvr>
                                      <p:tavLst>
                                        <p:tav tm="0">
                                          <p:val>
                                            <p:strVal val="0-#ppt_w/2"/>
                                          </p:val>
                                        </p:tav>
                                        <p:tav tm="100000">
                                          <p:val>
                                            <p:strVal val="#ppt_x"/>
                                          </p:val>
                                        </p:tav>
                                      </p:tavLst>
                                    </p:anim>
                                    <p:anim calcmode="lin" valueType="num">
                                      <p:cBhvr additive="base">
                                        <p:cTn id="29" dur="1000" fill="hold"/>
                                        <p:tgtEl>
                                          <p:spTgt spid="12"/>
                                        </p:tgtEl>
                                        <p:attrNameLst>
                                          <p:attrName>ppt_y</p:attrName>
                                        </p:attrNameLst>
                                      </p:cBhvr>
                                      <p:tavLst>
                                        <p:tav tm="0">
                                          <p:val>
                                            <p:strVal val="#ppt_y"/>
                                          </p:val>
                                        </p:tav>
                                        <p:tav tm="100000">
                                          <p:val>
                                            <p:strVal val="#ppt_y"/>
                                          </p:val>
                                        </p:tav>
                                      </p:tavLst>
                                    </p:anim>
                                  </p:childTnLst>
                                </p:cTn>
                              </p:par>
                            </p:childTnLst>
                          </p:cTn>
                        </p:par>
                        <p:par>
                          <p:cTn id="30" fill="hold">
                            <p:stCondLst>
                              <p:cond delay="3250"/>
                            </p:stCondLst>
                            <p:childTnLst>
                              <p:par>
                                <p:cTn id="31" presetID="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1000" fill="hold"/>
                                        <p:tgtEl>
                                          <p:spTgt spid="11"/>
                                        </p:tgtEl>
                                        <p:attrNameLst>
                                          <p:attrName>ppt_x</p:attrName>
                                        </p:attrNameLst>
                                      </p:cBhvr>
                                      <p:tavLst>
                                        <p:tav tm="0">
                                          <p:val>
                                            <p:strVal val="0-#ppt_w/2"/>
                                          </p:val>
                                        </p:tav>
                                        <p:tav tm="100000">
                                          <p:val>
                                            <p:strVal val="#ppt_x"/>
                                          </p:val>
                                        </p:tav>
                                      </p:tavLst>
                                    </p:anim>
                                    <p:anim calcmode="lin" valueType="num">
                                      <p:cBhvr additive="base">
                                        <p:cTn id="34" dur="1000" fill="hold"/>
                                        <p:tgtEl>
                                          <p:spTgt spid="11"/>
                                        </p:tgtEl>
                                        <p:attrNameLst>
                                          <p:attrName>ppt_y</p:attrName>
                                        </p:attrNameLst>
                                      </p:cBhvr>
                                      <p:tavLst>
                                        <p:tav tm="0">
                                          <p:val>
                                            <p:strVal val="#ppt_y"/>
                                          </p:val>
                                        </p:tav>
                                        <p:tav tm="100000">
                                          <p:val>
                                            <p:strVal val="#ppt_y"/>
                                          </p:val>
                                        </p:tav>
                                      </p:tavLst>
                                    </p:anim>
                                  </p:childTnLst>
                                </p:cTn>
                              </p:par>
                            </p:childTnLst>
                          </p:cTn>
                        </p:par>
                        <p:par>
                          <p:cTn id="35" fill="hold">
                            <p:stCondLst>
                              <p:cond delay="4250"/>
                            </p:stCondLst>
                            <p:childTnLst>
                              <p:par>
                                <p:cTn id="36" presetID="22" presetClass="entr" presetSubtype="1"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up)">
                                      <p:cBhvr>
                                        <p:cTn id="38"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90750" y="1484784"/>
            <a:ext cx="5349541" cy="646331"/>
          </a:xfrm>
          <a:prstGeom prst="rect">
            <a:avLst/>
          </a:prstGeom>
        </p:spPr>
        <p:txBody>
          <a:bodyPr wrap="none">
            <a:spAutoFit/>
          </a:bodyPr>
          <a:lstStyle/>
          <a:p>
            <a:r>
              <a:rPr lang="zh-CN" altLang="en-US" sz="3600" b="1" dirty="0">
                <a:solidFill>
                  <a:srgbClr val="C00000"/>
                </a:solidFill>
                <a:latin typeface="微软雅黑" pitchFamily="34" charset="-122"/>
                <a:ea typeface="微软雅黑" pitchFamily="34" charset="-122"/>
              </a:rPr>
              <a:t>讲道德、有品行 </a:t>
            </a:r>
            <a:r>
              <a:rPr lang="zh-CN" altLang="en-US" sz="2800" b="1" dirty="0">
                <a:solidFill>
                  <a:srgbClr val="C00000"/>
                </a:solidFill>
                <a:latin typeface="微软雅黑" pitchFamily="34" charset="-122"/>
                <a:ea typeface="微软雅黑" pitchFamily="34" charset="-122"/>
              </a:rPr>
              <a:t>是兴党之本</a:t>
            </a:r>
            <a:endParaRPr lang="zh-CN" altLang="en-US" sz="1400" dirty="0">
              <a:solidFill>
                <a:srgbClr val="C00000"/>
              </a:solidFill>
              <a:latin typeface="微软雅黑" pitchFamily="34" charset="-122"/>
              <a:ea typeface="微软雅黑" pitchFamily="34" charset="-122"/>
            </a:endParaRPr>
          </a:p>
        </p:txBody>
      </p:sp>
      <p:cxnSp>
        <p:nvCxnSpPr>
          <p:cNvPr id="4" name="直接连接符 3"/>
          <p:cNvCxnSpPr/>
          <p:nvPr/>
        </p:nvCxnSpPr>
        <p:spPr>
          <a:xfrm>
            <a:off x="1774726" y="2276872"/>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771708" y="2366646"/>
            <a:ext cx="8643978" cy="923330"/>
          </a:xfrm>
          <a:prstGeom prst="rect">
            <a:avLst/>
          </a:prstGeom>
        </p:spPr>
        <p:txBody>
          <a:bodyPr wrap="square">
            <a:spAutoFit/>
          </a:bodyPr>
          <a:lstStyle/>
          <a:p>
            <a:r>
              <a:rPr lang="zh-CN" altLang="en-US" dirty="0">
                <a:latin typeface="微软雅黑" pitchFamily="34" charset="-122"/>
                <a:ea typeface="微软雅黑" pitchFamily="34" charset="-122"/>
              </a:rPr>
              <a:t>古罗马有个哲学家说：“使一个人伟大，并不在于富裕和门第，而在于可贵的行为和高尚的品德。”毛泽东曾评价白求恩是“一个高尚的人，一个纯粹的人，一个有道德的人，一个脱离低级趣味的人，一个有利于人民的人”。</a:t>
            </a:r>
          </a:p>
        </p:txBody>
      </p:sp>
      <p:sp>
        <p:nvSpPr>
          <p:cNvPr id="11" name="圆角矩形 10"/>
          <p:cNvSpPr/>
          <p:nvPr/>
        </p:nvSpPr>
        <p:spPr>
          <a:xfrm>
            <a:off x="6887294" y="3789813"/>
            <a:ext cx="3312367" cy="39517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一个道德高尚的人</a:t>
            </a:r>
            <a:endParaRPr lang="zh-CN" altLang="en-US" sz="4400" b="1" dirty="0">
              <a:solidFill>
                <a:schemeClr val="bg1"/>
              </a:solidFill>
              <a:latin typeface="微软雅黑" pitchFamily="34" charset="-122"/>
              <a:ea typeface="微软雅黑" pitchFamily="34" charset="-122"/>
            </a:endParaRPr>
          </a:p>
        </p:txBody>
      </p:sp>
      <p:sp>
        <p:nvSpPr>
          <p:cNvPr id="12" name="矩形 11"/>
          <p:cNvSpPr/>
          <p:nvPr/>
        </p:nvSpPr>
        <p:spPr>
          <a:xfrm>
            <a:off x="1702718" y="5088086"/>
            <a:ext cx="3744416" cy="1323439"/>
          </a:xfrm>
          <a:prstGeom prst="rect">
            <a:avLst/>
          </a:prstGeom>
        </p:spPr>
        <p:txBody>
          <a:bodyPr wrap="square">
            <a:spAutoFit/>
          </a:bodyPr>
          <a:lstStyle/>
          <a:p>
            <a:r>
              <a:rPr lang="zh-CN" altLang="en-US" sz="1600" dirty="0">
                <a:latin typeface="微软雅黑" pitchFamily="34" charset="-122"/>
                <a:ea typeface="微软雅黑" pitchFamily="34" charset="-122"/>
              </a:rPr>
              <a:t>在今天，这个“五个一”仍可作为评判一个党员是否合格，是否优秀的标杆。所以，一个合格党员首先应该是一个道德高尚的人，一个品行端正的人，一个正直正派、诚实守信、忠诚担当的人。</a:t>
            </a:r>
            <a:endParaRPr lang="zh-CN" altLang="zh-CN" sz="1600" dirty="0">
              <a:latin typeface="微软雅黑" pitchFamily="34" charset="-122"/>
              <a:ea typeface="微软雅黑" pitchFamily="34" charset="-122"/>
            </a:endParaRPr>
          </a:p>
        </p:txBody>
      </p:sp>
      <p:sp>
        <p:nvSpPr>
          <p:cNvPr id="13" name="圆角矩形 12"/>
          <p:cNvSpPr/>
          <p:nvPr/>
        </p:nvSpPr>
        <p:spPr>
          <a:xfrm>
            <a:off x="6887294" y="4365877"/>
            <a:ext cx="3312367" cy="39517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一个品行端正的人</a:t>
            </a:r>
            <a:endParaRPr lang="zh-CN" altLang="en-US" sz="4400" b="1" dirty="0">
              <a:solidFill>
                <a:schemeClr val="bg1"/>
              </a:solidFill>
              <a:latin typeface="微软雅黑" pitchFamily="34" charset="-122"/>
              <a:ea typeface="微软雅黑" pitchFamily="34" charset="-122"/>
            </a:endParaRPr>
          </a:p>
        </p:txBody>
      </p:sp>
      <p:grpSp>
        <p:nvGrpSpPr>
          <p:cNvPr id="26" name="组合 25"/>
          <p:cNvGrpSpPr/>
          <p:nvPr/>
        </p:nvGrpSpPr>
        <p:grpSpPr>
          <a:xfrm>
            <a:off x="1774726" y="3501008"/>
            <a:ext cx="3832499" cy="1440160"/>
            <a:chOff x="1643204" y="2950494"/>
            <a:chExt cx="3832499" cy="1440160"/>
          </a:xfrm>
        </p:grpSpPr>
        <p:sp>
          <p:nvSpPr>
            <p:cNvPr id="18" name="对角圆角矩形 17"/>
            <p:cNvSpPr/>
            <p:nvPr/>
          </p:nvSpPr>
          <p:spPr>
            <a:xfrm>
              <a:off x="1643204" y="3465055"/>
              <a:ext cx="3832499" cy="925599"/>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89887" y="3670574"/>
              <a:ext cx="2698175" cy="523220"/>
            </a:xfrm>
            <a:prstGeom prst="rect">
              <a:avLst/>
            </a:prstGeom>
          </p:spPr>
          <p:txBody>
            <a:bodyPr wrap="none">
              <a:spAutoFit/>
            </a:bodyPr>
            <a:lstStyle/>
            <a:p>
              <a:r>
                <a:rPr lang="zh-CN" altLang="en-US" sz="2800" b="1" dirty="0">
                  <a:solidFill>
                    <a:srgbClr val="FBFF4B"/>
                  </a:solidFill>
                  <a:latin typeface="微软雅黑" pitchFamily="34" charset="-122"/>
                  <a:ea typeface="微软雅黑" pitchFamily="34" charset="-122"/>
                </a:rPr>
                <a:t>做到“五个一”</a:t>
              </a:r>
              <a:endParaRPr lang="zh-CN" altLang="en-US" dirty="0">
                <a:solidFill>
                  <a:srgbClr val="FBFF4B"/>
                </a:solidFill>
                <a:latin typeface="微软雅黑" pitchFamily="34" charset="-122"/>
                <a:ea typeface="微软雅黑" pitchFamily="34" charset="-122"/>
              </a:endParaRPr>
            </a:p>
          </p:txBody>
        </p:sp>
        <p:pic>
          <p:nvPicPr>
            <p:cNvPr id="2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45486" y="2950494"/>
              <a:ext cx="690528" cy="14401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直接连接符 26"/>
          <p:cNvCxnSpPr/>
          <p:nvPr/>
        </p:nvCxnSpPr>
        <p:spPr>
          <a:xfrm>
            <a:off x="1774726" y="3284984"/>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6869682" y="4912976"/>
            <a:ext cx="3312367" cy="39517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一个正直正派的人</a:t>
            </a:r>
            <a:endParaRPr lang="zh-CN" altLang="en-US" sz="4400" b="1" dirty="0">
              <a:solidFill>
                <a:schemeClr val="bg1"/>
              </a:solidFill>
              <a:latin typeface="微软雅黑" pitchFamily="34" charset="-122"/>
              <a:ea typeface="微软雅黑" pitchFamily="34" charset="-122"/>
            </a:endParaRPr>
          </a:p>
        </p:txBody>
      </p:sp>
      <p:sp>
        <p:nvSpPr>
          <p:cNvPr id="16" name="圆角矩形 15"/>
          <p:cNvSpPr/>
          <p:nvPr/>
        </p:nvSpPr>
        <p:spPr>
          <a:xfrm>
            <a:off x="6869681" y="5410864"/>
            <a:ext cx="3312367" cy="39517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一个诚实守信的人</a:t>
            </a:r>
            <a:endParaRPr lang="zh-CN" altLang="en-US" sz="4400" b="1" dirty="0">
              <a:solidFill>
                <a:schemeClr val="bg1"/>
              </a:solidFill>
              <a:latin typeface="微软雅黑" pitchFamily="34" charset="-122"/>
              <a:ea typeface="微软雅黑" pitchFamily="34" charset="-122"/>
            </a:endParaRPr>
          </a:p>
        </p:txBody>
      </p:sp>
      <p:sp>
        <p:nvSpPr>
          <p:cNvPr id="17" name="圆角矩形 16"/>
          <p:cNvSpPr/>
          <p:nvPr/>
        </p:nvSpPr>
        <p:spPr>
          <a:xfrm>
            <a:off x="6869681" y="5986155"/>
            <a:ext cx="3312367" cy="39517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一个忠诚担当的人</a:t>
            </a:r>
            <a:endParaRPr lang="zh-CN" altLang="en-US" sz="4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6366576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ppt_w*0.70"/>
                                          </p:val>
                                        </p:tav>
                                        <p:tav tm="100000">
                                          <p:val>
                                            <p:strVal val="#ppt_w"/>
                                          </p:val>
                                        </p:tav>
                                      </p:tavLst>
                                    </p:anim>
                                    <p:anim calcmode="lin" valueType="num">
                                      <p:cBhvr>
                                        <p:cTn id="8" dur="750" fill="hold"/>
                                        <p:tgtEl>
                                          <p:spTgt spid="2"/>
                                        </p:tgtEl>
                                        <p:attrNameLst>
                                          <p:attrName>ppt_h</p:attrName>
                                        </p:attrNameLst>
                                      </p:cBhvr>
                                      <p:tavLst>
                                        <p:tav tm="0">
                                          <p:val>
                                            <p:strVal val="#ppt_h"/>
                                          </p:val>
                                        </p:tav>
                                        <p:tav tm="100000">
                                          <p:val>
                                            <p:strVal val="#ppt_h"/>
                                          </p:val>
                                        </p:tav>
                                      </p:tavLst>
                                    </p:anim>
                                    <p:animEffect transition="in" filter="fade">
                                      <p:cBhvr>
                                        <p:cTn id="9" dur="750"/>
                                        <p:tgtEl>
                                          <p:spTgt spid="2"/>
                                        </p:tgtEl>
                                      </p:cBhvr>
                                    </p:animEffect>
                                  </p:childTnLst>
                                </p:cTn>
                              </p:par>
                            </p:childTnLst>
                          </p:cTn>
                        </p:par>
                        <p:par>
                          <p:cTn id="10" fill="hold">
                            <p:stCondLst>
                              <p:cond delay="1575"/>
                            </p:stCondLst>
                            <p:childTnLst>
                              <p:par>
                                <p:cTn id="11" presetID="16" presetClass="entr" presetSubtype="2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childTnLst>
                          </p:cTn>
                        </p:par>
                        <p:par>
                          <p:cTn id="17" fill="hold">
                            <p:stCondLst>
                              <p:cond delay="2075"/>
                            </p:stCondLst>
                            <p:childTnLst>
                              <p:par>
                                <p:cTn id="18" presetID="2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childTnLst>
                          </p:cTn>
                        </p:par>
                        <p:par>
                          <p:cTn id="21" fill="hold">
                            <p:stCondLst>
                              <p:cond delay="2575"/>
                            </p:stCondLst>
                            <p:childTnLst>
                              <p:par>
                                <p:cTn id="22" presetID="42"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par>
                          <p:cTn id="27" fill="hold">
                            <p:stCondLst>
                              <p:cond delay="3575"/>
                            </p:stCondLst>
                            <p:childTnLst>
                              <p:par>
                                <p:cTn id="28" presetID="2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4075"/>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750" fill="hold"/>
                                        <p:tgtEl>
                                          <p:spTgt spid="11"/>
                                        </p:tgtEl>
                                        <p:attrNameLst>
                                          <p:attrName>ppt_w</p:attrName>
                                        </p:attrNameLst>
                                      </p:cBhvr>
                                      <p:tavLst>
                                        <p:tav tm="0">
                                          <p:val>
                                            <p:fltVal val="0"/>
                                          </p:val>
                                        </p:tav>
                                        <p:tav tm="100000">
                                          <p:val>
                                            <p:strVal val="#ppt_w"/>
                                          </p:val>
                                        </p:tav>
                                      </p:tavLst>
                                    </p:anim>
                                    <p:anim calcmode="lin" valueType="num">
                                      <p:cBhvr>
                                        <p:cTn id="35" dur="750" fill="hold"/>
                                        <p:tgtEl>
                                          <p:spTgt spid="11"/>
                                        </p:tgtEl>
                                        <p:attrNameLst>
                                          <p:attrName>ppt_h</p:attrName>
                                        </p:attrNameLst>
                                      </p:cBhvr>
                                      <p:tavLst>
                                        <p:tav tm="0">
                                          <p:val>
                                            <p:fltVal val="0"/>
                                          </p:val>
                                        </p:tav>
                                        <p:tav tm="100000">
                                          <p:val>
                                            <p:strVal val="#ppt_h"/>
                                          </p:val>
                                        </p:tav>
                                      </p:tavLst>
                                    </p:anim>
                                    <p:animEffect transition="in" filter="fade">
                                      <p:cBhvr>
                                        <p:cTn id="36" dur="750"/>
                                        <p:tgtEl>
                                          <p:spTgt spid="11"/>
                                        </p:tgtEl>
                                      </p:cBhvr>
                                    </p:animEffect>
                                  </p:childTnLst>
                                </p:cTn>
                              </p:par>
                            </p:childTnLst>
                          </p:cTn>
                        </p:par>
                        <p:par>
                          <p:cTn id="37" fill="hold">
                            <p:stCondLst>
                              <p:cond delay="4825"/>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750" fill="hold"/>
                                        <p:tgtEl>
                                          <p:spTgt spid="13"/>
                                        </p:tgtEl>
                                        <p:attrNameLst>
                                          <p:attrName>ppt_w</p:attrName>
                                        </p:attrNameLst>
                                      </p:cBhvr>
                                      <p:tavLst>
                                        <p:tav tm="0">
                                          <p:val>
                                            <p:fltVal val="0"/>
                                          </p:val>
                                        </p:tav>
                                        <p:tav tm="100000">
                                          <p:val>
                                            <p:strVal val="#ppt_w"/>
                                          </p:val>
                                        </p:tav>
                                      </p:tavLst>
                                    </p:anim>
                                    <p:anim calcmode="lin" valueType="num">
                                      <p:cBhvr>
                                        <p:cTn id="41" dur="750" fill="hold"/>
                                        <p:tgtEl>
                                          <p:spTgt spid="13"/>
                                        </p:tgtEl>
                                        <p:attrNameLst>
                                          <p:attrName>ppt_h</p:attrName>
                                        </p:attrNameLst>
                                      </p:cBhvr>
                                      <p:tavLst>
                                        <p:tav tm="0">
                                          <p:val>
                                            <p:fltVal val="0"/>
                                          </p:val>
                                        </p:tav>
                                        <p:tav tm="100000">
                                          <p:val>
                                            <p:strVal val="#ppt_h"/>
                                          </p:val>
                                        </p:tav>
                                      </p:tavLst>
                                    </p:anim>
                                    <p:animEffect transition="in" filter="fade">
                                      <p:cBhvr>
                                        <p:cTn id="42" dur="750"/>
                                        <p:tgtEl>
                                          <p:spTgt spid="13"/>
                                        </p:tgtEl>
                                      </p:cBhvr>
                                    </p:animEffect>
                                  </p:childTnLst>
                                </p:cTn>
                              </p:par>
                            </p:childTnLst>
                          </p:cTn>
                        </p:par>
                        <p:par>
                          <p:cTn id="43" fill="hold">
                            <p:stCondLst>
                              <p:cond delay="5575"/>
                            </p:stCondLst>
                            <p:childTnLst>
                              <p:par>
                                <p:cTn id="44" presetID="53" presetClass="entr" presetSubtype="16"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750" fill="hold"/>
                                        <p:tgtEl>
                                          <p:spTgt spid="15"/>
                                        </p:tgtEl>
                                        <p:attrNameLst>
                                          <p:attrName>ppt_w</p:attrName>
                                        </p:attrNameLst>
                                      </p:cBhvr>
                                      <p:tavLst>
                                        <p:tav tm="0">
                                          <p:val>
                                            <p:fltVal val="0"/>
                                          </p:val>
                                        </p:tav>
                                        <p:tav tm="100000">
                                          <p:val>
                                            <p:strVal val="#ppt_w"/>
                                          </p:val>
                                        </p:tav>
                                      </p:tavLst>
                                    </p:anim>
                                    <p:anim calcmode="lin" valueType="num">
                                      <p:cBhvr>
                                        <p:cTn id="47" dur="750" fill="hold"/>
                                        <p:tgtEl>
                                          <p:spTgt spid="15"/>
                                        </p:tgtEl>
                                        <p:attrNameLst>
                                          <p:attrName>ppt_h</p:attrName>
                                        </p:attrNameLst>
                                      </p:cBhvr>
                                      <p:tavLst>
                                        <p:tav tm="0">
                                          <p:val>
                                            <p:fltVal val="0"/>
                                          </p:val>
                                        </p:tav>
                                        <p:tav tm="100000">
                                          <p:val>
                                            <p:strVal val="#ppt_h"/>
                                          </p:val>
                                        </p:tav>
                                      </p:tavLst>
                                    </p:anim>
                                    <p:animEffect transition="in" filter="fade">
                                      <p:cBhvr>
                                        <p:cTn id="48" dur="750"/>
                                        <p:tgtEl>
                                          <p:spTgt spid="15"/>
                                        </p:tgtEl>
                                      </p:cBhvr>
                                    </p:animEffect>
                                  </p:childTnLst>
                                </p:cTn>
                              </p:par>
                            </p:childTnLst>
                          </p:cTn>
                        </p:par>
                        <p:par>
                          <p:cTn id="49" fill="hold">
                            <p:stCondLst>
                              <p:cond delay="6325"/>
                            </p:stCondLst>
                            <p:childTnLst>
                              <p:par>
                                <p:cTn id="50" presetID="53" presetClass="entr" presetSubtype="16"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750" fill="hold"/>
                                        <p:tgtEl>
                                          <p:spTgt spid="16"/>
                                        </p:tgtEl>
                                        <p:attrNameLst>
                                          <p:attrName>ppt_w</p:attrName>
                                        </p:attrNameLst>
                                      </p:cBhvr>
                                      <p:tavLst>
                                        <p:tav tm="0">
                                          <p:val>
                                            <p:fltVal val="0"/>
                                          </p:val>
                                        </p:tav>
                                        <p:tav tm="100000">
                                          <p:val>
                                            <p:strVal val="#ppt_w"/>
                                          </p:val>
                                        </p:tav>
                                      </p:tavLst>
                                    </p:anim>
                                    <p:anim calcmode="lin" valueType="num">
                                      <p:cBhvr>
                                        <p:cTn id="53" dur="750" fill="hold"/>
                                        <p:tgtEl>
                                          <p:spTgt spid="16"/>
                                        </p:tgtEl>
                                        <p:attrNameLst>
                                          <p:attrName>ppt_h</p:attrName>
                                        </p:attrNameLst>
                                      </p:cBhvr>
                                      <p:tavLst>
                                        <p:tav tm="0">
                                          <p:val>
                                            <p:fltVal val="0"/>
                                          </p:val>
                                        </p:tav>
                                        <p:tav tm="100000">
                                          <p:val>
                                            <p:strVal val="#ppt_h"/>
                                          </p:val>
                                        </p:tav>
                                      </p:tavLst>
                                    </p:anim>
                                    <p:animEffect transition="in" filter="fade">
                                      <p:cBhvr>
                                        <p:cTn id="54" dur="750"/>
                                        <p:tgtEl>
                                          <p:spTgt spid="16"/>
                                        </p:tgtEl>
                                      </p:cBhvr>
                                    </p:animEffect>
                                  </p:childTnLst>
                                </p:cTn>
                              </p:par>
                            </p:childTnLst>
                          </p:cTn>
                        </p:par>
                        <p:par>
                          <p:cTn id="55" fill="hold">
                            <p:stCondLst>
                              <p:cond delay="7075"/>
                            </p:stCondLst>
                            <p:childTnLst>
                              <p:par>
                                <p:cTn id="56" presetID="53" presetClass="entr" presetSubtype="16"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750" fill="hold"/>
                                        <p:tgtEl>
                                          <p:spTgt spid="17"/>
                                        </p:tgtEl>
                                        <p:attrNameLst>
                                          <p:attrName>ppt_w</p:attrName>
                                        </p:attrNameLst>
                                      </p:cBhvr>
                                      <p:tavLst>
                                        <p:tav tm="0">
                                          <p:val>
                                            <p:fltVal val="0"/>
                                          </p:val>
                                        </p:tav>
                                        <p:tav tm="100000">
                                          <p:val>
                                            <p:strVal val="#ppt_w"/>
                                          </p:val>
                                        </p:tav>
                                      </p:tavLst>
                                    </p:anim>
                                    <p:anim calcmode="lin" valueType="num">
                                      <p:cBhvr>
                                        <p:cTn id="59" dur="750" fill="hold"/>
                                        <p:tgtEl>
                                          <p:spTgt spid="17"/>
                                        </p:tgtEl>
                                        <p:attrNameLst>
                                          <p:attrName>ppt_h</p:attrName>
                                        </p:attrNameLst>
                                      </p:cBhvr>
                                      <p:tavLst>
                                        <p:tav tm="0">
                                          <p:val>
                                            <p:fltVal val="0"/>
                                          </p:val>
                                        </p:tav>
                                        <p:tav tm="100000">
                                          <p:val>
                                            <p:strVal val="#ppt_h"/>
                                          </p:val>
                                        </p:tav>
                                      </p:tavLst>
                                    </p:anim>
                                    <p:animEffect transition="in" filter="fade">
                                      <p:cBhvr>
                                        <p:cTn id="60"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1" grpId="0" animBg="1"/>
      <p:bldP spid="12" grpId="0"/>
      <p:bldP spid="13" grpId="0" animBg="1"/>
      <p:bldP spid="15" grpId="0" animBg="1"/>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3862958" y="2655621"/>
            <a:ext cx="6984776" cy="3293659"/>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054646" y="3087669"/>
            <a:ext cx="2376264" cy="23762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正直正派</a:t>
            </a:r>
            <a:endParaRPr lang="zh-CN" altLang="en-US" sz="4800" b="1" dirty="0"/>
          </a:p>
        </p:txBody>
      </p:sp>
      <p:sp>
        <p:nvSpPr>
          <p:cNvPr id="7" name="矩形 6"/>
          <p:cNvSpPr/>
          <p:nvPr/>
        </p:nvSpPr>
        <p:spPr>
          <a:xfrm>
            <a:off x="4394869" y="2996952"/>
            <a:ext cx="6092825" cy="1754326"/>
          </a:xfrm>
          <a:prstGeom prst="rect">
            <a:avLst/>
          </a:prstGeom>
        </p:spPr>
        <p:txBody>
          <a:bodyPr>
            <a:spAutoFit/>
          </a:bodyPr>
          <a:lstStyle/>
          <a:p>
            <a:r>
              <a:rPr lang="zh-CN" altLang="zh-CN" dirty="0">
                <a:latin typeface="微软雅黑" pitchFamily="34" charset="-122"/>
                <a:ea typeface="微软雅黑" pitchFamily="34" charset="-122"/>
              </a:rPr>
              <a:t>要求党员坐得直、行得端、挺得住，想问题、办事情敢于坚持原则，公道正派，秉公用权，阳光用权，解决问题不带私心，协调矛盾不偏不倚，凡事能从党和国家利益出发，更多地维护他人利益，不做亏心事，不做有损公充的事，不要反对一片、打倒一片，做到于公对得起党、于人对得起良心。</a:t>
            </a:r>
            <a:endParaRPr lang="zh-CN" altLang="en-US" dirty="0">
              <a:latin typeface="微软雅黑" pitchFamily="34" charset="-122"/>
              <a:ea typeface="微软雅黑" pitchFamily="34" charset="-122"/>
            </a:endParaRPr>
          </a:p>
        </p:txBody>
      </p:sp>
      <p:sp>
        <p:nvSpPr>
          <p:cNvPr id="9" name="圆角矩形 8"/>
          <p:cNvSpPr/>
          <p:nvPr/>
        </p:nvSpPr>
        <p:spPr>
          <a:xfrm>
            <a:off x="3894484" y="1794138"/>
            <a:ext cx="6953250" cy="57432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a:solidFill>
                  <a:srgbClr val="FBFF4B"/>
                </a:solidFill>
                <a:latin typeface="微软雅黑" pitchFamily="34" charset="-122"/>
                <a:ea typeface="微软雅黑" pitchFamily="34" charset="-122"/>
              </a:rPr>
              <a:t>如何做到“正直正派、诚实守信、忠诚担当</a:t>
            </a:r>
            <a:r>
              <a:rPr lang="en-US" altLang="zh-CN" sz="2400" b="1" dirty="0">
                <a:solidFill>
                  <a:srgbClr val="FBFF4B"/>
                </a:solidFill>
                <a:latin typeface="微软雅黑" pitchFamily="34" charset="-122"/>
                <a:ea typeface="微软雅黑" pitchFamily="34" charset="-122"/>
              </a:rPr>
              <a:t>”</a:t>
            </a:r>
            <a:endParaRPr lang="zh-CN" altLang="en-US" sz="2400" b="1" dirty="0">
              <a:solidFill>
                <a:srgbClr val="C00000"/>
              </a:solidFill>
            </a:endParaRPr>
          </a:p>
        </p:txBody>
      </p:sp>
      <p:sp>
        <p:nvSpPr>
          <p:cNvPr id="11" name="圆角矩形 10"/>
          <p:cNvSpPr/>
          <p:nvPr/>
        </p:nvSpPr>
        <p:spPr>
          <a:xfrm>
            <a:off x="4367014" y="4941168"/>
            <a:ext cx="1800200"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solidFill>
                  <a:schemeClr val="bg1"/>
                </a:solidFill>
                <a:latin typeface="微软雅黑" pitchFamily="34" charset="-122"/>
                <a:ea typeface="微软雅黑" pitchFamily="34" charset="-122"/>
              </a:rPr>
              <a:t>坐得直</a:t>
            </a:r>
            <a:endParaRPr lang="zh-CN" altLang="en-US" sz="3200" dirty="0">
              <a:solidFill>
                <a:schemeClr val="bg1"/>
              </a:solidFill>
            </a:endParaRPr>
          </a:p>
        </p:txBody>
      </p:sp>
      <p:sp>
        <p:nvSpPr>
          <p:cNvPr id="12" name="圆角矩形 11"/>
          <p:cNvSpPr/>
          <p:nvPr/>
        </p:nvSpPr>
        <p:spPr>
          <a:xfrm>
            <a:off x="6489154" y="4941168"/>
            <a:ext cx="1800200"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solidFill>
                  <a:schemeClr val="bg1"/>
                </a:solidFill>
                <a:latin typeface="微软雅黑" pitchFamily="34" charset="-122"/>
                <a:ea typeface="微软雅黑" pitchFamily="34" charset="-122"/>
              </a:rPr>
              <a:t>行得端</a:t>
            </a:r>
            <a:endParaRPr lang="zh-CN" altLang="en-US" sz="3200" dirty="0">
              <a:solidFill>
                <a:schemeClr val="bg1"/>
              </a:solidFill>
            </a:endParaRPr>
          </a:p>
        </p:txBody>
      </p:sp>
      <p:sp>
        <p:nvSpPr>
          <p:cNvPr id="13" name="圆角矩形 12"/>
          <p:cNvSpPr/>
          <p:nvPr/>
        </p:nvSpPr>
        <p:spPr>
          <a:xfrm>
            <a:off x="8615486" y="4941168"/>
            <a:ext cx="1800200"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solidFill>
                  <a:schemeClr val="bg1"/>
                </a:solidFill>
                <a:latin typeface="微软雅黑" pitchFamily="34" charset="-122"/>
                <a:ea typeface="微软雅黑" pitchFamily="34" charset="-122"/>
              </a:rPr>
              <a:t>挺得住</a:t>
            </a:r>
            <a:endParaRPr lang="zh-CN" altLang="en-US" sz="3200" dirty="0">
              <a:solidFill>
                <a:schemeClr val="bg1"/>
              </a:solidFill>
            </a:endParaRPr>
          </a:p>
        </p:txBody>
      </p:sp>
    </p:spTree>
    <p:extLst>
      <p:ext uri="{BB962C8B-B14F-4D97-AF65-F5344CB8AC3E}">
        <p14:creationId xmlns:p14="http://schemas.microsoft.com/office/powerpoint/2010/main" val="3411223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Effect transition="in" filter="fade">
                                      <p:cBhvr>
                                        <p:cTn id="14" dur="750"/>
                                        <p:tgtEl>
                                          <p:spTgt spid="5"/>
                                        </p:tgtEl>
                                      </p:cBhvr>
                                    </p:animEffect>
                                  </p:childTnLst>
                                </p:cTn>
                              </p:par>
                            </p:childTnLst>
                          </p:cTn>
                        </p:par>
                        <p:par>
                          <p:cTn id="15" fill="hold">
                            <p:stCondLst>
                              <p:cond delay="1250"/>
                            </p:stCondLst>
                            <p:childTnLst>
                              <p:par>
                                <p:cTn id="16" presetID="21"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heel(1)">
                                      <p:cBhvr>
                                        <p:cTn id="18" dur="1000"/>
                                        <p:tgtEl>
                                          <p:spTgt spid="10"/>
                                        </p:tgtEl>
                                      </p:cBhvr>
                                    </p:animEffect>
                                  </p:childTnLst>
                                </p:cTn>
                              </p:par>
                            </p:childTnLst>
                          </p:cTn>
                        </p:par>
                        <p:par>
                          <p:cTn id="19" fill="hold">
                            <p:stCondLst>
                              <p:cond delay="2250"/>
                            </p:stCondLst>
                            <p:childTnLst>
                              <p:par>
                                <p:cTn id="20" presetID="2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750"/>
                                        <p:tgtEl>
                                          <p:spTgt spid="7"/>
                                        </p:tgtEl>
                                      </p:cBhvr>
                                    </p:animEffect>
                                  </p:childTnLst>
                                </p:cTn>
                              </p:par>
                            </p:childTnLst>
                          </p:cTn>
                        </p:par>
                        <p:par>
                          <p:cTn id="23" fill="hold">
                            <p:stCondLst>
                              <p:cond delay="3000"/>
                            </p:stCondLst>
                            <p:childTnLst>
                              <p:par>
                                <p:cTn id="24" presetID="23" presetClass="entr" presetSubtype="28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strVal val="4/3*#ppt_w"/>
                                          </p:val>
                                        </p:tav>
                                        <p:tav tm="100000">
                                          <p:val>
                                            <p:strVal val="#ppt_w"/>
                                          </p:val>
                                        </p:tav>
                                      </p:tavLst>
                                    </p:anim>
                                    <p:anim calcmode="lin" valueType="num">
                                      <p:cBhvr>
                                        <p:cTn id="27" dur="500" fill="hold"/>
                                        <p:tgtEl>
                                          <p:spTgt spid="11"/>
                                        </p:tgtEl>
                                        <p:attrNameLst>
                                          <p:attrName>ppt_h</p:attrName>
                                        </p:attrNameLst>
                                      </p:cBhvr>
                                      <p:tavLst>
                                        <p:tav tm="0">
                                          <p:val>
                                            <p:strVal val="4/3*#ppt_h"/>
                                          </p:val>
                                        </p:tav>
                                        <p:tav tm="100000">
                                          <p:val>
                                            <p:strVal val="#ppt_h"/>
                                          </p:val>
                                        </p:tav>
                                      </p:tavLst>
                                    </p:anim>
                                  </p:childTnLst>
                                </p:cTn>
                              </p:par>
                            </p:childTnLst>
                          </p:cTn>
                        </p:par>
                        <p:par>
                          <p:cTn id="28" fill="hold">
                            <p:stCondLst>
                              <p:cond delay="3500"/>
                            </p:stCondLst>
                            <p:childTnLst>
                              <p:par>
                                <p:cTn id="29" presetID="23" presetClass="entr" presetSubtype="28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strVal val="4/3*#ppt_w"/>
                                          </p:val>
                                        </p:tav>
                                        <p:tav tm="100000">
                                          <p:val>
                                            <p:strVal val="#ppt_w"/>
                                          </p:val>
                                        </p:tav>
                                      </p:tavLst>
                                    </p:anim>
                                    <p:anim calcmode="lin" valueType="num">
                                      <p:cBhvr>
                                        <p:cTn id="32" dur="500" fill="hold"/>
                                        <p:tgtEl>
                                          <p:spTgt spid="12"/>
                                        </p:tgtEl>
                                        <p:attrNameLst>
                                          <p:attrName>ppt_h</p:attrName>
                                        </p:attrNameLst>
                                      </p:cBhvr>
                                      <p:tavLst>
                                        <p:tav tm="0">
                                          <p:val>
                                            <p:strVal val="4/3*#ppt_h"/>
                                          </p:val>
                                        </p:tav>
                                        <p:tav tm="100000">
                                          <p:val>
                                            <p:strVal val="#ppt_h"/>
                                          </p:val>
                                        </p:tav>
                                      </p:tavLst>
                                    </p:anim>
                                  </p:childTnLst>
                                </p:cTn>
                              </p:par>
                            </p:childTnLst>
                          </p:cTn>
                        </p:par>
                        <p:par>
                          <p:cTn id="33" fill="hold">
                            <p:stCondLst>
                              <p:cond delay="4000"/>
                            </p:stCondLst>
                            <p:childTnLst>
                              <p:par>
                                <p:cTn id="34" presetID="23" presetClass="entr" presetSubtype="28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strVal val="4/3*#ppt_w"/>
                                          </p:val>
                                        </p:tav>
                                        <p:tav tm="100000">
                                          <p:val>
                                            <p:strVal val="#ppt_w"/>
                                          </p:val>
                                        </p:tav>
                                      </p:tavLst>
                                    </p:anim>
                                    <p:anim calcmode="lin" valueType="num">
                                      <p:cBhvr>
                                        <p:cTn id="37" dur="500" fill="hold"/>
                                        <p:tgtEl>
                                          <p:spTgt spid="13"/>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animBg="1"/>
      <p:bldP spid="7" grpId="0"/>
      <p:bldP spid="9" grpId="0" animBg="1"/>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3862958" y="2655621"/>
            <a:ext cx="6984776" cy="3293659"/>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054646" y="3087669"/>
            <a:ext cx="2376264" cy="23762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诚实守信</a:t>
            </a:r>
            <a:endParaRPr lang="zh-CN" altLang="en-US" sz="4800" b="1" dirty="0"/>
          </a:p>
        </p:txBody>
      </p:sp>
      <p:sp>
        <p:nvSpPr>
          <p:cNvPr id="7" name="矩形 6"/>
          <p:cNvSpPr/>
          <p:nvPr/>
        </p:nvSpPr>
        <p:spPr>
          <a:xfrm>
            <a:off x="4394869" y="2996952"/>
            <a:ext cx="6092825" cy="1754326"/>
          </a:xfrm>
          <a:prstGeom prst="rect">
            <a:avLst/>
          </a:prstGeom>
        </p:spPr>
        <p:txBody>
          <a:bodyPr>
            <a:spAutoFit/>
          </a:bodyPr>
          <a:lstStyle/>
          <a:p>
            <a:r>
              <a:rPr lang="zh-CN" altLang="en-US" dirty="0">
                <a:latin typeface="微软雅黑" pitchFamily="34" charset="-122"/>
                <a:ea typeface="微软雅黑" pitchFamily="34" charset="-122"/>
              </a:rPr>
              <a:t>要求党员尊崇党章、遵守党章，切实履行党员义务，尽到党员责任，以党章的要求为最高行为准绳，切实兑现入党誓言，在日常工作生活中，敢于承诺践诺，“言必行，行必果”，说到做到，要求别人做到的，自己首先做到，要求别人的不做的，自己首先不做，不失信于人，不出尔反尔，不阳俸阴违。</a:t>
            </a:r>
          </a:p>
        </p:txBody>
      </p:sp>
      <p:sp>
        <p:nvSpPr>
          <p:cNvPr id="9" name="圆角矩形 8"/>
          <p:cNvSpPr/>
          <p:nvPr/>
        </p:nvSpPr>
        <p:spPr>
          <a:xfrm>
            <a:off x="3894484" y="1794138"/>
            <a:ext cx="6953250" cy="57432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a:solidFill>
                  <a:srgbClr val="FBFF4B"/>
                </a:solidFill>
                <a:latin typeface="微软雅黑" pitchFamily="34" charset="-122"/>
                <a:ea typeface="微软雅黑" pitchFamily="34" charset="-122"/>
              </a:rPr>
              <a:t>如何做到“正直正派、诚实守信、忠诚担当</a:t>
            </a:r>
            <a:r>
              <a:rPr lang="en-US" altLang="zh-CN" sz="2400" b="1" dirty="0">
                <a:solidFill>
                  <a:srgbClr val="FBFF4B"/>
                </a:solidFill>
                <a:latin typeface="微软雅黑" pitchFamily="34" charset="-122"/>
                <a:ea typeface="微软雅黑" pitchFamily="34" charset="-122"/>
              </a:rPr>
              <a:t>”</a:t>
            </a:r>
            <a:endParaRPr lang="zh-CN" altLang="en-US" sz="2400" b="1" dirty="0">
              <a:solidFill>
                <a:srgbClr val="C00000"/>
              </a:solidFill>
            </a:endParaRPr>
          </a:p>
        </p:txBody>
      </p:sp>
      <p:sp>
        <p:nvSpPr>
          <p:cNvPr id="11" name="圆角矩形 10"/>
          <p:cNvSpPr/>
          <p:nvPr/>
        </p:nvSpPr>
        <p:spPr>
          <a:xfrm>
            <a:off x="4367014" y="4941168"/>
            <a:ext cx="2808312"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尽到党员责任</a:t>
            </a:r>
            <a:endParaRPr lang="zh-CN" altLang="en-US" sz="2800" b="1" dirty="0">
              <a:solidFill>
                <a:schemeClr val="bg1"/>
              </a:solidFill>
              <a:latin typeface="微软雅黑" pitchFamily="34" charset="-122"/>
              <a:ea typeface="微软雅黑" pitchFamily="34" charset="-122"/>
            </a:endParaRPr>
          </a:p>
        </p:txBody>
      </p:sp>
      <p:sp>
        <p:nvSpPr>
          <p:cNvPr id="12" name="圆角矩形 11"/>
          <p:cNvSpPr/>
          <p:nvPr/>
        </p:nvSpPr>
        <p:spPr>
          <a:xfrm>
            <a:off x="7425258" y="4941168"/>
            <a:ext cx="3062436"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言必行，行必果</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72289361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Effect transition="in" filter="fade">
                                      <p:cBhvr>
                                        <p:cTn id="14" dur="750"/>
                                        <p:tgtEl>
                                          <p:spTgt spid="5"/>
                                        </p:tgtEl>
                                      </p:cBhvr>
                                    </p:animEffect>
                                  </p:childTnLst>
                                </p:cTn>
                              </p:par>
                            </p:childTnLst>
                          </p:cTn>
                        </p:par>
                        <p:par>
                          <p:cTn id="15" fill="hold">
                            <p:stCondLst>
                              <p:cond delay="1250"/>
                            </p:stCondLst>
                            <p:childTnLst>
                              <p:par>
                                <p:cTn id="16" presetID="21"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heel(1)">
                                      <p:cBhvr>
                                        <p:cTn id="18" dur="1000"/>
                                        <p:tgtEl>
                                          <p:spTgt spid="10"/>
                                        </p:tgtEl>
                                      </p:cBhvr>
                                    </p:animEffect>
                                  </p:childTnLst>
                                </p:cTn>
                              </p:par>
                            </p:childTnLst>
                          </p:cTn>
                        </p:par>
                        <p:par>
                          <p:cTn id="19" fill="hold">
                            <p:stCondLst>
                              <p:cond delay="2250"/>
                            </p:stCondLst>
                            <p:childTnLst>
                              <p:par>
                                <p:cTn id="20" presetID="2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750"/>
                                        <p:tgtEl>
                                          <p:spTgt spid="7"/>
                                        </p:tgtEl>
                                      </p:cBhvr>
                                    </p:animEffect>
                                  </p:childTnLst>
                                </p:cTn>
                              </p:par>
                            </p:childTnLst>
                          </p:cTn>
                        </p:par>
                        <p:par>
                          <p:cTn id="23" fill="hold">
                            <p:stCondLst>
                              <p:cond delay="3000"/>
                            </p:stCondLst>
                            <p:childTnLst>
                              <p:par>
                                <p:cTn id="24" presetID="23" presetClass="entr" presetSubtype="28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strVal val="4/3*#ppt_w"/>
                                          </p:val>
                                        </p:tav>
                                        <p:tav tm="100000">
                                          <p:val>
                                            <p:strVal val="#ppt_w"/>
                                          </p:val>
                                        </p:tav>
                                      </p:tavLst>
                                    </p:anim>
                                    <p:anim calcmode="lin" valueType="num">
                                      <p:cBhvr>
                                        <p:cTn id="27" dur="500" fill="hold"/>
                                        <p:tgtEl>
                                          <p:spTgt spid="11"/>
                                        </p:tgtEl>
                                        <p:attrNameLst>
                                          <p:attrName>ppt_h</p:attrName>
                                        </p:attrNameLst>
                                      </p:cBhvr>
                                      <p:tavLst>
                                        <p:tav tm="0">
                                          <p:val>
                                            <p:strVal val="4/3*#ppt_h"/>
                                          </p:val>
                                        </p:tav>
                                        <p:tav tm="100000">
                                          <p:val>
                                            <p:strVal val="#ppt_h"/>
                                          </p:val>
                                        </p:tav>
                                      </p:tavLst>
                                    </p:anim>
                                  </p:childTnLst>
                                </p:cTn>
                              </p:par>
                            </p:childTnLst>
                          </p:cTn>
                        </p:par>
                        <p:par>
                          <p:cTn id="28" fill="hold">
                            <p:stCondLst>
                              <p:cond delay="3500"/>
                            </p:stCondLst>
                            <p:childTnLst>
                              <p:par>
                                <p:cTn id="29" presetID="23" presetClass="entr" presetSubtype="28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strVal val="4/3*#ppt_w"/>
                                          </p:val>
                                        </p:tav>
                                        <p:tav tm="100000">
                                          <p:val>
                                            <p:strVal val="#ppt_w"/>
                                          </p:val>
                                        </p:tav>
                                      </p:tavLst>
                                    </p:anim>
                                    <p:anim calcmode="lin" valueType="num">
                                      <p:cBhvr>
                                        <p:cTn id="32" dur="500" fill="hold"/>
                                        <p:tgtEl>
                                          <p:spTgt spid="1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animBg="1"/>
      <p:bldP spid="7" grpId="0"/>
      <p:bldP spid="9" grpId="0" animBg="1"/>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3862958" y="2655621"/>
            <a:ext cx="6984776" cy="3293659"/>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054646" y="3087669"/>
            <a:ext cx="2376264" cy="23762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忠诚担当</a:t>
            </a:r>
          </a:p>
        </p:txBody>
      </p:sp>
      <p:sp>
        <p:nvSpPr>
          <p:cNvPr id="7" name="矩形 6"/>
          <p:cNvSpPr/>
          <p:nvPr/>
        </p:nvSpPr>
        <p:spPr>
          <a:xfrm>
            <a:off x="4394869" y="2996952"/>
            <a:ext cx="6092825" cy="1754326"/>
          </a:xfrm>
          <a:prstGeom prst="rect">
            <a:avLst/>
          </a:prstGeom>
        </p:spPr>
        <p:txBody>
          <a:bodyPr>
            <a:spAutoFit/>
          </a:bodyPr>
          <a:lstStyle/>
          <a:p>
            <a:r>
              <a:rPr lang="zh-CN" altLang="en-US" dirty="0">
                <a:latin typeface="微软雅黑" pitchFamily="34" charset="-122"/>
                <a:ea typeface="微软雅黑" pitchFamily="34" charset="-122"/>
              </a:rPr>
              <a:t>要求党员认真落实兴党之责，增强工作的事业心和责任感，把工作当作事业来追求，兢兢业业，一丝不苟。党组织分派的工作无论多么困难，多么险重，敢于迎难而上，勇闯新路，不讲价钱，不打折扣，以夙夜在公的勤奋，以殚精歇虑的豪情，千方百计完成任务，用实际行动表达忠诚于党，忠诚于祖国，忠诚于人民。</a:t>
            </a:r>
          </a:p>
        </p:txBody>
      </p:sp>
      <p:sp>
        <p:nvSpPr>
          <p:cNvPr id="9" name="圆角矩形 8"/>
          <p:cNvSpPr/>
          <p:nvPr/>
        </p:nvSpPr>
        <p:spPr>
          <a:xfrm>
            <a:off x="3894484" y="1794138"/>
            <a:ext cx="6953250" cy="57432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a:solidFill>
                  <a:srgbClr val="FBFF4B"/>
                </a:solidFill>
                <a:latin typeface="微软雅黑" pitchFamily="34" charset="-122"/>
                <a:ea typeface="微软雅黑" pitchFamily="34" charset="-122"/>
              </a:rPr>
              <a:t>如何做到“正直正派、诚实守信、忠诚担当</a:t>
            </a:r>
            <a:r>
              <a:rPr lang="en-US" altLang="zh-CN" sz="2400" b="1" dirty="0">
                <a:solidFill>
                  <a:srgbClr val="FBFF4B"/>
                </a:solidFill>
                <a:latin typeface="微软雅黑" pitchFamily="34" charset="-122"/>
                <a:ea typeface="微软雅黑" pitchFamily="34" charset="-122"/>
              </a:rPr>
              <a:t>”</a:t>
            </a:r>
            <a:endParaRPr lang="zh-CN" altLang="en-US" sz="2400" b="1" dirty="0">
              <a:solidFill>
                <a:srgbClr val="C00000"/>
              </a:solidFill>
            </a:endParaRPr>
          </a:p>
        </p:txBody>
      </p:sp>
      <p:sp>
        <p:nvSpPr>
          <p:cNvPr id="11" name="圆角矩形 10"/>
          <p:cNvSpPr/>
          <p:nvPr/>
        </p:nvSpPr>
        <p:spPr>
          <a:xfrm>
            <a:off x="4222998" y="4941168"/>
            <a:ext cx="1872208"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落实兴党之责</a:t>
            </a:r>
            <a:endParaRPr lang="zh-CN" altLang="en-US" sz="2000" b="1" dirty="0">
              <a:solidFill>
                <a:schemeClr val="bg1"/>
              </a:solidFill>
              <a:latin typeface="微软雅黑" pitchFamily="34" charset="-122"/>
              <a:ea typeface="微软雅黑" pitchFamily="34" charset="-122"/>
            </a:endParaRPr>
          </a:p>
        </p:txBody>
      </p:sp>
      <p:sp>
        <p:nvSpPr>
          <p:cNvPr id="12" name="圆角矩形 11"/>
          <p:cNvSpPr/>
          <p:nvPr/>
        </p:nvSpPr>
        <p:spPr>
          <a:xfrm>
            <a:off x="6167214" y="4941168"/>
            <a:ext cx="4392488" cy="7200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忠诚于党，忠诚于祖国，忠诚于人民</a:t>
            </a:r>
            <a:endParaRPr lang="zh-CN" altLang="en-US"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10390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Effect transition="in" filter="fade">
                                      <p:cBhvr>
                                        <p:cTn id="14" dur="750"/>
                                        <p:tgtEl>
                                          <p:spTgt spid="5"/>
                                        </p:tgtEl>
                                      </p:cBhvr>
                                    </p:animEffect>
                                  </p:childTnLst>
                                </p:cTn>
                              </p:par>
                            </p:childTnLst>
                          </p:cTn>
                        </p:par>
                        <p:par>
                          <p:cTn id="15" fill="hold">
                            <p:stCondLst>
                              <p:cond delay="1250"/>
                            </p:stCondLst>
                            <p:childTnLst>
                              <p:par>
                                <p:cTn id="16" presetID="21"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heel(1)">
                                      <p:cBhvr>
                                        <p:cTn id="18" dur="1000"/>
                                        <p:tgtEl>
                                          <p:spTgt spid="10"/>
                                        </p:tgtEl>
                                      </p:cBhvr>
                                    </p:animEffect>
                                  </p:childTnLst>
                                </p:cTn>
                              </p:par>
                            </p:childTnLst>
                          </p:cTn>
                        </p:par>
                        <p:par>
                          <p:cTn id="19" fill="hold">
                            <p:stCondLst>
                              <p:cond delay="2250"/>
                            </p:stCondLst>
                            <p:childTnLst>
                              <p:par>
                                <p:cTn id="20" presetID="2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750"/>
                                        <p:tgtEl>
                                          <p:spTgt spid="7"/>
                                        </p:tgtEl>
                                      </p:cBhvr>
                                    </p:animEffect>
                                  </p:childTnLst>
                                </p:cTn>
                              </p:par>
                            </p:childTnLst>
                          </p:cTn>
                        </p:par>
                        <p:par>
                          <p:cTn id="23" fill="hold">
                            <p:stCondLst>
                              <p:cond delay="3000"/>
                            </p:stCondLst>
                            <p:childTnLst>
                              <p:par>
                                <p:cTn id="24" presetID="23" presetClass="entr" presetSubtype="28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strVal val="4/3*#ppt_w"/>
                                          </p:val>
                                        </p:tav>
                                        <p:tav tm="100000">
                                          <p:val>
                                            <p:strVal val="#ppt_w"/>
                                          </p:val>
                                        </p:tav>
                                      </p:tavLst>
                                    </p:anim>
                                    <p:anim calcmode="lin" valueType="num">
                                      <p:cBhvr>
                                        <p:cTn id="27" dur="500" fill="hold"/>
                                        <p:tgtEl>
                                          <p:spTgt spid="11"/>
                                        </p:tgtEl>
                                        <p:attrNameLst>
                                          <p:attrName>ppt_h</p:attrName>
                                        </p:attrNameLst>
                                      </p:cBhvr>
                                      <p:tavLst>
                                        <p:tav tm="0">
                                          <p:val>
                                            <p:strVal val="4/3*#ppt_h"/>
                                          </p:val>
                                        </p:tav>
                                        <p:tav tm="100000">
                                          <p:val>
                                            <p:strVal val="#ppt_h"/>
                                          </p:val>
                                        </p:tav>
                                      </p:tavLst>
                                    </p:anim>
                                  </p:childTnLst>
                                </p:cTn>
                              </p:par>
                            </p:childTnLst>
                          </p:cTn>
                        </p:par>
                        <p:par>
                          <p:cTn id="28" fill="hold">
                            <p:stCondLst>
                              <p:cond delay="3500"/>
                            </p:stCondLst>
                            <p:childTnLst>
                              <p:par>
                                <p:cTn id="29" presetID="23" presetClass="entr" presetSubtype="28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strVal val="4/3*#ppt_w"/>
                                          </p:val>
                                        </p:tav>
                                        <p:tav tm="100000">
                                          <p:val>
                                            <p:strVal val="#ppt_w"/>
                                          </p:val>
                                        </p:tav>
                                      </p:tavLst>
                                    </p:anim>
                                    <p:anim calcmode="lin" valueType="num">
                                      <p:cBhvr>
                                        <p:cTn id="32" dur="500" fill="hold"/>
                                        <p:tgtEl>
                                          <p:spTgt spid="1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animBg="1"/>
      <p:bldP spid="7" grpId="0"/>
      <p:bldP spid="9" grpId="0" animBg="1"/>
      <p:bldP spid="11"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90750" y="1484784"/>
            <a:ext cx="5349541" cy="646331"/>
          </a:xfrm>
          <a:prstGeom prst="rect">
            <a:avLst/>
          </a:prstGeom>
        </p:spPr>
        <p:txBody>
          <a:bodyPr wrap="none">
            <a:spAutoFit/>
          </a:bodyPr>
          <a:lstStyle/>
          <a:p>
            <a:r>
              <a:rPr lang="zh-CN" altLang="en-US" sz="3600" b="1" dirty="0">
                <a:solidFill>
                  <a:srgbClr val="C00000"/>
                </a:solidFill>
                <a:latin typeface="微软雅黑" pitchFamily="34" charset="-122"/>
                <a:ea typeface="微软雅黑" pitchFamily="34" charset="-122"/>
              </a:rPr>
              <a:t>讲奉献、有作为 </a:t>
            </a:r>
            <a:r>
              <a:rPr lang="zh-CN" altLang="en-US" sz="2800" b="1" dirty="0">
                <a:solidFill>
                  <a:srgbClr val="C00000"/>
                </a:solidFill>
                <a:latin typeface="微软雅黑" pitchFamily="34" charset="-122"/>
                <a:ea typeface="微软雅黑" pitchFamily="34" charset="-122"/>
              </a:rPr>
              <a:t>是为党之基</a:t>
            </a:r>
            <a:endParaRPr lang="zh-CN" altLang="en-US" sz="1100" dirty="0">
              <a:solidFill>
                <a:srgbClr val="C00000"/>
              </a:solidFill>
              <a:latin typeface="微软雅黑" pitchFamily="34" charset="-122"/>
              <a:ea typeface="微软雅黑" pitchFamily="34" charset="-122"/>
            </a:endParaRPr>
          </a:p>
        </p:txBody>
      </p:sp>
      <p:cxnSp>
        <p:nvCxnSpPr>
          <p:cNvPr id="4" name="直接连接符 3"/>
          <p:cNvCxnSpPr/>
          <p:nvPr/>
        </p:nvCxnSpPr>
        <p:spPr>
          <a:xfrm>
            <a:off x="1774726" y="2204864"/>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771708" y="2294638"/>
            <a:ext cx="8643978" cy="646331"/>
          </a:xfrm>
          <a:prstGeom prst="rect">
            <a:avLst/>
          </a:prstGeom>
        </p:spPr>
        <p:txBody>
          <a:bodyPr wrap="square">
            <a:spAutoFit/>
          </a:bodyPr>
          <a:lstStyle/>
          <a:p>
            <a:r>
              <a:rPr lang="zh-CN" altLang="en-US" dirty="0">
                <a:latin typeface="微软雅黑" pitchFamily="34" charset="-122"/>
                <a:ea typeface="微软雅黑" pitchFamily="34" charset="-122"/>
              </a:rPr>
              <a:t>在现在的中国，成为一名党员是光荣的，其荣光之处不在于党员政治身份如何显耀，而在于党员应有舍己为公的奉献精神，在于党员应有令人称赞的骄人业绩。</a:t>
            </a:r>
          </a:p>
        </p:txBody>
      </p:sp>
      <p:sp>
        <p:nvSpPr>
          <p:cNvPr id="11" name="椭圆 10"/>
          <p:cNvSpPr/>
          <p:nvPr/>
        </p:nvSpPr>
        <p:spPr>
          <a:xfrm>
            <a:off x="7433135" y="3284984"/>
            <a:ext cx="1575324" cy="148482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一心为党</a:t>
            </a:r>
          </a:p>
        </p:txBody>
      </p:sp>
      <p:sp>
        <p:nvSpPr>
          <p:cNvPr id="12" name="矩形 11"/>
          <p:cNvSpPr/>
          <p:nvPr/>
        </p:nvSpPr>
        <p:spPr>
          <a:xfrm>
            <a:off x="1702718" y="5088086"/>
            <a:ext cx="3744416" cy="1077218"/>
          </a:xfrm>
          <a:prstGeom prst="rect">
            <a:avLst/>
          </a:prstGeom>
        </p:spPr>
        <p:txBody>
          <a:bodyPr wrap="square">
            <a:spAutoFit/>
          </a:bodyPr>
          <a:lstStyle/>
          <a:p>
            <a:r>
              <a:rPr lang="zh-CN" altLang="en-US" sz="1600" dirty="0">
                <a:latin typeface="微软雅黑" pitchFamily="34" charset="-122"/>
                <a:ea typeface="微软雅黑" pitchFamily="34" charset="-122"/>
              </a:rPr>
              <a:t>如果所有党员都有这种光荣感和使命感，一心为党，一心为公，一心为民，致力于为党的事业大厦添砖加瓦，那么，党的执政根基将坚如磐石，固如金汤。</a:t>
            </a:r>
            <a:endParaRPr lang="zh-CN" altLang="zh-CN" sz="1600" dirty="0">
              <a:latin typeface="微软雅黑" pitchFamily="34" charset="-122"/>
              <a:ea typeface="微软雅黑" pitchFamily="34" charset="-122"/>
            </a:endParaRPr>
          </a:p>
        </p:txBody>
      </p:sp>
      <p:grpSp>
        <p:nvGrpSpPr>
          <p:cNvPr id="26" name="组合 25"/>
          <p:cNvGrpSpPr/>
          <p:nvPr/>
        </p:nvGrpSpPr>
        <p:grpSpPr>
          <a:xfrm>
            <a:off x="1774726" y="3356992"/>
            <a:ext cx="3832499" cy="1440160"/>
            <a:chOff x="1643204" y="2950494"/>
            <a:chExt cx="3832499" cy="1440160"/>
          </a:xfrm>
        </p:grpSpPr>
        <p:sp>
          <p:nvSpPr>
            <p:cNvPr id="18" name="对角圆角矩形 17"/>
            <p:cNvSpPr/>
            <p:nvPr/>
          </p:nvSpPr>
          <p:spPr>
            <a:xfrm>
              <a:off x="1643204" y="3465055"/>
              <a:ext cx="3832499" cy="925599"/>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89887" y="3670574"/>
              <a:ext cx="3057247" cy="523220"/>
            </a:xfrm>
            <a:prstGeom prst="rect">
              <a:avLst/>
            </a:prstGeom>
          </p:spPr>
          <p:txBody>
            <a:bodyPr wrap="none">
              <a:spAutoFit/>
            </a:bodyPr>
            <a:lstStyle/>
            <a:p>
              <a:r>
                <a:rPr lang="zh-CN" altLang="en-US" sz="2800" b="1" dirty="0">
                  <a:solidFill>
                    <a:srgbClr val="FBFF4B"/>
                  </a:solidFill>
                  <a:latin typeface="微软雅黑" pitchFamily="34" charset="-122"/>
                  <a:ea typeface="微软雅黑" pitchFamily="34" charset="-122"/>
                </a:rPr>
                <a:t>做到“三个一心”</a:t>
              </a:r>
              <a:endParaRPr lang="zh-CN" altLang="en-US" dirty="0">
                <a:solidFill>
                  <a:srgbClr val="FBFF4B"/>
                </a:solidFill>
                <a:latin typeface="微软雅黑" pitchFamily="34" charset="-122"/>
                <a:ea typeface="微软雅黑" pitchFamily="34" charset="-122"/>
              </a:endParaRPr>
            </a:p>
          </p:txBody>
        </p:sp>
        <p:pic>
          <p:nvPicPr>
            <p:cNvPr id="2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45486" y="2950494"/>
              <a:ext cx="690528" cy="14401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直接连接符 26"/>
          <p:cNvCxnSpPr/>
          <p:nvPr/>
        </p:nvCxnSpPr>
        <p:spPr>
          <a:xfrm>
            <a:off x="1774726" y="2996952"/>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6530877" y="4858894"/>
            <a:ext cx="1575324" cy="148482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一心为公</a:t>
            </a:r>
          </a:p>
        </p:txBody>
      </p:sp>
      <p:sp>
        <p:nvSpPr>
          <p:cNvPr id="20" name="椭圆 19"/>
          <p:cNvSpPr/>
          <p:nvPr/>
        </p:nvSpPr>
        <p:spPr>
          <a:xfrm>
            <a:off x="8480322" y="4858894"/>
            <a:ext cx="1575324" cy="148482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一心为民</a:t>
            </a:r>
          </a:p>
        </p:txBody>
      </p:sp>
    </p:spTree>
    <p:extLst>
      <p:ext uri="{BB962C8B-B14F-4D97-AF65-F5344CB8AC3E}">
        <p14:creationId xmlns:p14="http://schemas.microsoft.com/office/powerpoint/2010/main" val="305599762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ppt_w*0.70"/>
                                          </p:val>
                                        </p:tav>
                                        <p:tav tm="100000">
                                          <p:val>
                                            <p:strVal val="#ppt_w"/>
                                          </p:val>
                                        </p:tav>
                                      </p:tavLst>
                                    </p:anim>
                                    <p:anim calcmode="lin" valueType="num">
                                      <p:cBhvr>
                                        <p:cTn id="8" dur="750" fill="hold"/>
                                        <p:tgtEl>
                                          <p:spTgt spid="2"/>
                                        </p:tgtEl>
                                        <p:attrNameLst>
                                          <p:attrName>ppt_h</p:attrName>
                                        </p:attrNameLst>
                                      </p:cBhvr>
                                      <p:tavLst>
                                        <p:tav tm="0">
                                          <p:val>
                                            <p:strVal val="#ppt_h"/>
                                          </p:val>
                                        </p:tav>
                                        <p:tav tm="100000">
                                          <p:val>
                                            <p:strVal val="#ppt_h"/>
                                          </p:val>
                                        </p:tav>
                                      </p:tavLst>
                                    </p:anim>
                                    <p:animEffect transition="in" filter="fade">
                                      <p:cBhvr>
                                        <p:cTn id="9" dur="750"/>
                                        <p:tgtEl>
                                          <p:spTgt spid="2"/>
                                        </p:tgtEl>
                                      </p:cBhvr>
                                    </p:animEffect>
                                  </p:childTnLst>
                                </p:cTn>
                              </p:par>
                            </p:childTnLst>
                          </p:cTn>
                        </p:par>
                        <p:par>
                          <p:cTn id="10" fill="hold">
                            <p:stCondLst>
                              <p:cond delay="1575"/>
                            </p:stCondLst>
                            <p:childTnLst>
                              <p:par>
                                <p:cTn id="11" presetID="16" presetClass="entr" presetSubtype="2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childTnLst>
                          </p:cTn>
                        </p:par>
                        <p:par>
                          <p:cTn id="17" fill="hold">
                            <p:stCondLst>
                              <p:cond delay="2075"/>
                            </p:stCondLst>
                            <p:childTnLst>
                              <p:par>
                                <p:cTn id="18" presetID="2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750"/>
                                        <p:tgtEl>
                                          <p:spTgt spid="5"/>
                                        </p:tgtEl>
                                      </p:cBhvr>
                                    </p:animEffect>
                                  </p:childTnLst>
                                </p:cTn>
                              </p:par>
                            </p:childTnLst>
                          </p:cTn>
                        </p:par>
                        <p:par>
                          <p:cTn id="21" fill="hold">
                            <p:stCondLst>
                              <p:cond delay="2825"/>
                            </p:stCondLst>
                            <p:childTnLst>
                              <p:par>
                                <p:cTn id="22" presetID="42"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par>
                          <p:cTn id="27" fill="hold">
                            <p:stCondLst>
                              <p:cond delay="3825"/>
                            </p:stCondLst>
                            <p:childTnLst>
                              <p:par>
                                <p:cTn id="28" presetID="2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4325"/>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750" fill="hold"/>
                                        <p:tgtEl>
                                          <p:spTgt spid="11"/>
                                        </p:tgtEl>
                                        <p:attrNameLst>
                                          <p:attrName>ppt_w</p:attrName>
                                        </p:attrNameLst>
                                      </p:cBhvr>
                                      <p:tavLst>
                                        <p:tav tm="0">
                                          <p:val>
                                            <p:fltVal val="0"/>
                                          </p:val>
                                        </p:tav>
                                        <p:tav tm="100000">
                                          <p:val>
                                            <p:strVal val="#ppt_w"/>
                                          </p:val>
                                        </p:tav>
                                      </p:tavLst>
                                    </p:anim>
                                    <p:anim calcmode="lin" valueType="num">
                                      <p:cBhvr>
                                        <p:cTn id="35" dur="750" fill="hold"/>
                                        <p:tgtEl>
                                          <p:spTgt spid="11"/>
                                        </p:tgtEl>
                                        <p:attrNameLst>
                                          <p:attrName>ppt_h</p:attrName>
                                        </p:attrNameLst>
                                      </p:cBhvr>
                                      <p:tavLst>
                                        <p:tav tm="0">
                                          <p:val>
                                            <p:fltVal val="0"/>
                                          </p:val>
                                        </p:tav>
                                        <p:tav tm="100000">
                                          <p:val>
                                            <p:strVal val="#ppt_h"/>
                                          </p:val>
                                        </p:tav>
                                      </p:tavLst>
                                    </p:anim>
                                    <p:animEffect transition="in" filter="fade">
                                      <p:cBhvr>
                                        <p:cTn id="36" dur="750"/>
                                        <p:tgtEl>
                                          <p:spTgt spid="11"/>
                                        </p:tgtEl>
                                      </p:cBhvr>
                                    </p:animEffect>
                                  </p:childTnLst>
                                </p:cTn>
                              </p:par>
                            </p:childTnLst>
                          </p:cTn>
                        </p:par>
                        <p:par>
                          <p:cTn id="37" fill="hold">
                            <p:stCondLst>
                              <p:cond delay="5075"/>
                            </p:stCondLst>
                            <p:childTnLst>
                              <p:par>
                                <p:cTn id="38" presetID="53" presetClass="entr" presetSubtype="16"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750" fill="hold"/>
                                        <p:tgtEl>
                                          <p:spTgt spid="19"/>
                                        </p:tgtEl>
                                        <p:attrNameLst>
                                          <p:attrName>ppt_w</p:attrName>
                                        </p:attrNameLst>
                                      </p:cBhvr>
                                      <p:tavLst>
                                        <p:tav tm="0">
                                          <p:val>
                                            <p:fltVal val="0"/>
                                          </p:val>
                                        </p:tav>
                                        <p:tav tm="100000">
                                          <p:val>
                                            <p:strVal val="#ppt_w"/>
                                          </p:val>
                                        </p:tav>
                                      </p:tavLst>
                                    </p:anim>
                                    <p:anim calcmode="lin" valueType="num">
                                      <p:cBhvr>
                                        <p:cTn id="41" dur="750" fill="hold"/>
                                        <p:tgtEl>
                                          <p:spTgt spid="19"/>
                                        </p:tgtEl>
                                        <p:attrNameLst>
                                          <p:attrName>ppt_h</p:attrName>
                                        </p:attrNameLst>
                                      </p:cBhvr>
                                      <p:tavLst>
                                        <p:tav tm="0">
                                          <p:val>
                                            <p:fltVal val="0"/>
                                          </p:val>
                                        </p:tav>
                                        <p:tav tm="100000">
                                          <p:val>
                                            <p:strVal val="#ppt_h"/>
                                          </p:val>
                                        </p:tav>
                                      </p:tavLst>
                                    </p:anim>
                                    <p:animEffect transition="in" filter="fade">
                                      <p:cBhvr>
                                        <p:cTn id="42" dur="750"/>
                                        <p:tgtEl>
                                          <p:spTgt spid="19"/>
                                        </p:tgtEl>
                                      </p:cBhvr>
                                    </p:animEffect>
                                  </p:childTnLst>
                                </p:cTn>
                              </p:par>
                            </p:childTnLst>
                          </p:cTn>
                        </p:par>
                        <p:par>
                          <p:cTn id="43" fill="hold">
                            <p:stCondLst>
                              <p:cond delay="5825"/>
                            </p:stCondLst>
                            <p:childTnLst>
                              <p:par>
                                <p:cTn id="44" presetID="53" presetClass="entr" presetSubtype="16"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750" fill="hold"/>
                                        <p:tgtEl>
                                          <p:spTgt spid="20"/>
                                        </p:tgtEl>
                                        <p:attrNameLst>
                                          <p:attrName>ppt_w</p:attrName>
                                        </p:attrNameLst>
                                      </p:cBhvr>
                                      <p:tavLst>
                                        <p:tav tm="0">
                                          <p:val>
                                            <p:fltVal val="0"/>
                                          </p:val>
                                        </p:tav>
                                        <p:tav tm="100000">
                                          <p:val>
                                            <p:strVal val="#ppt_w"/>
                                          </p:val>
                                        </p:tav>
                                      </p:tavLst>
                                    </p:anim>
                                    <p:anim calcmode="lin" valueType="num">
                                      <p:cBhvr>
                                        <p:cTn id="47" dur="750" fill="hold"/>
                                        <p:tgtEl>
                                          <p:spTgt spid="20"/>
                                        </p:tgtEl>
                                        <p:attrNameLst>
                                          <p:attrName>ppt_h</p:attrName>
                                        </p:attrNameLst>
                                      </p:cBhvr>
                                      <p:tavLst>
                                        <p:tav tm="0">
                                          <p:val>
                                            <p:fltVal val="0"/>
                                          </p:val>
                                        </p:tav>
                                        <p:tav tm="100000">
                                          <p:val>
                                            <p:strVal val="#ppt_h"/>
                                          </p:val>
                                        </p:tav>
                                      </p:tavLst>
                                    </p:anim>
                                    <p:animEffect transition="in" filter="fade">
                                      <p:cBhvr>
                                        <p:cTn id="48"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1" grpId="0" animBg="1"/>
      <p:bldP spid="12" grpId="0"/>
      <p:bldP spid="19"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214886" y="980728"/>
            <a:ext cx="1858094"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第一部分</a:t>
            </a:r>
          </a:p>
        </p:txBody>
      </p:sp>
      <p:sp>
        <p:nvSpPr>
          <p:cNvPr id="6" name="矩形 5"/>
          <p:cNvSpPr/>
          <p:nvPr/>
        </p:nvSpPr>
        <p:spPr>
          <a:xfrm>
            <a:off x="5389078" y="1090836"/>
            <a:ext cx="4185761" cy="461665"/>
          </a:xfrm>
          <a:prstGeom prst="rect">
            <a:avLst/>
          </a:prstGeom>
        </p:spPr>
        <p:txBody>
          <a:bodyPr wrap="none">
            <a:spAutoFit/>
          </a:bodyPr>
          <a:lstStyle/>
          <a:p>
            <a:r>
              <a:rPr lang="zh-CN" altLang="en-US" sz="2400" b="1" dirty="0">
                <a:latin typeface="微软雅黑" pitchFamily="34" charset="-122"/>
                <a:ea typeface="微软雅黑" pitchFamily="34" charset="-122"/>
              </a:rPr>
              <a:t>解</a:t>
            </a:r>
            <a:r>
              <a:rPr lang="zh-CN" altLang="zh-CN" sz="2400" b="1" dirty="0">
                <a:latin typeface="微软雅黑" pitchFamily="34" charset="-122"/>
                <a:ea typeface="微软雅黑" pitchFamily="34" charset="-122"/>
              </a:rPr>
              <a:t>析“四讲四有”的深刻内涵</a:t>
            </a:r>
            <a:endParaRPr lang="zh-CN" altLang="en-US" sz="2400" b="1" dirty="0">
              <a:latin typeface="微软雅黑" pitchFamily="34" charset="-122"/>
              <a:ea typeface="微软雅黑" pitchFamily="34" charset="-122"/>
            </a:endParaRPr>
          </a:p>
        </p:txBody>
      </p:sp>
      <p:sp>
        <p:nvSpPr>
          <p:cNvPr id="7" name="圆角矩形 6"/>
          <p:cNvSpPr/>
          <p:nvPr/>
        </p:nvSpPr>
        <p:spPr>
          <a:xfrm>
            <a:off x="3250704" y="1916832"/>
            <a:ext cx="1858094"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第二部分</a:t>
            </a:r>
          </a:p>
        </p:txBody>
      </p:sp>
      <p:sp>
        <p:nvSpPr>
          <p:cNvPr id="8" name="矩形 7"/>
          <p:cNvSpPr/>
          <p:nvPr/>
        </p:nvSpPr>
        <p:spPr>
          <a:xfrm>
            <a:off x="5416512" y="2026940"/>
            <a:ext cx="5416868" cy="461665"/>
          </a:xfrm>
          <a:prstGeom prst="rect">
            <a:avLst/>
          </a:prstGeom>
        </p:spPr>
        <p:txBody>
          <a:bodyPr wrap="none">
            <a:spAutoFit/>
          </a:bodyPr>
          <a:lstStyle/>
          <a:p>
            <a:r>
              <a:rPr lang="zh-CN" altLang="en-US" sz="2400" b="1" dirty="0">
                <a:latin typeface="微软雅黑" pitchFamily="34" charset="-122"/>
                <a:ea typeface="微软雅黑" pitchFamily="34" charset="-122"/>
              </a:rPr>
              <a:t>做“四讲四有”合格党员的标志和特质</a:t>
            </a:r>
          </a:p>
        </p:txBody>
      </p:sp>
      <p:sp>
        <p:nvSpPr>
          <p:cNvPr id="9" name="圆角矩形 8"/>
          <p:cNvSpPr/>
          <p:nvPr/>
        </p:nvSpPr>
        <p:spPr>
          <a:xfrm>
            <a:off x="3250704" y="2924944"/>
            <a:ext cx="1858094"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第三部分</a:t>
            </a:r>
          </a:p>
        </p:txBody>
      </p:sp>
      <p:sp>
        <p:nvSpPr>
          <p:cNvPr id="10" name="矩形 9"/>
          <p:cNvSpPr/>
          <p:nvPr/>
        </p:nvSpPr>
        <p:spPr>
          <a:xfrm>
            <a:off x="5464017" y="3016002"/>
            <a:ext cx="3262432" cy="461665"/>
          </a:xfrm>
          <a:prstGeom prst="rect">
            <a:avLst/>
          </a:prstGeom>
        </p:spPr>
        <p:txBody>
          <a:bodyPr wrap="none">
            <a:spAutoFit/>
          </a:bodyPr>
          <a:lstStyle/>
          <a:p>
            <a:r>
              <a:rPr lang="zh-CN" altLang="en-US" sz="2400" b="1" dirty="0">
                <a:latin typeface="微软雅黑" pitchFamily="34" charset="-122"/>
                <a:ea typeface="微软雅黑" pitchFamily="34" charset="-122"/>
              </a:rPr>
              <a:t>如何践行“四讲四有”</a:t>
            </a:r>
          </a:p>
        </p:txBody>
      </p:sp>
      <p:sp>
        <p:nvSpPr>
          <p:cNvPr id="11" name="圆角矩形 10"/>
          <p:cNvSpPr/>
          <p:nvPr/>
        </p:nvSpPr>
        <p:spPr>
          <a:xfrm>
            <a:off x="3214886" y="3861048"/>
            <a:ext cx="1858094"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第四部分</a:t>
            </a:r>
          </a:p>
        </p:txBody>
      </p:sp>
      <p:sp>
        <p:nvSpPr>
          <p:cNvPr id="12" name="矩形 11"/>
          <p:cNvSpPr/>
          <p:nvPr/>
        </p:nvSpPr>
        <p:spPr>
          <a:xfrm>
            <a:off x="5428199" y="3933056"/>
            <a:ext cx="3570208" cy="461665"/>
          </a:xfrm>
          <a:prstGeom prst="rect">
            <a:avLst/>
          </a:prstGeom>
        </p:spPr>
        <p:txBody>
          <a:bodyPr wrap="none">
            <a:spAutoFit/>
          </a:bodyPr>
          <a:lstStyle/>
          <a:p>
            <a:r>
              <a:rPr lang="zh-CN" altLang="en-US" sz="2400" b="1" dirty="0">
                <a:latin typeface="微软雅黑" pitchFamily="34" charset="-122"/>
                <a:ea typeface="微软雅黑" pitchFamily="34" charset="-122"/>
              </a:rPr>
              <a:t>如何做一名合格共产党员</a:t>
            </a:r>
          </a:p>
        </p:txBody>
      </p:sp>
      <p:sp>
        <p:nvSpPr>
          <p:cNvPr id="13" name="圆角矩形 12"/>
          <p:cNvSpPr/>
          <p:nvPr/>
        </p:nvSpPr>
        <p:spPr>
          <a:xfrm>
            <a:off x="5315222" y="1009378"/>
            <a:ext cx="5604520" cy="648072"/>
          </a:xfrm>
          <a:prstGeom prst="roundRect">
            <a:avLst>
              <a:gd name="adj" fmla="val 1610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2400" b="1" dirty="0">
              <a:solidFill>
                <a:schemeClr val="tx1"/>
              </a:solidFill>
              <a:latin typeface="微软雅黑" pitchFamily="34" charset="-122"/>
              <a:ea typeface="微软雅黑" pitchFamily="34" charset="-122"/>
            </a:endParaRPr>
          </a:p>
        </p:txBody>
      </p:sp>
      <p:sp>
        <p:nvSpPr>
          <p:cNvPr id="14" name="圆角矩形 13"/>
          <p:cNvSpPr/>
          <p:nvPr/>
        </p:nvSpPr>
        <p:spPr>
          <a:xfrm>
            <a:off x="5303118" y="1921818"/>
            <a:ext cx="5604520" cy="648072"/>
          </a:xfrm>
          <a:prstGeom prst="roundRect">
            <a:avLst>
              <a:gd name="adj" fmla="val 1610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2400" b="1" dirty="0">
              <a:solidFill>
                <a:schemeClr val="tx1"/>
              </a:solidFill>
              <a:latin typeface="微软雅黑" pitchFamily="34" charset="-122"/>
              <a:ea typeface="微软雅黑" pitchFamily="34" charset="-122"/>
            </a:endParaRPr>
          </a:p>
        </p:txBody>
      </p:sp>
      <p:sp>
        <p:nvSpPr>
          <p:cNvPr id="15" name="圆角矩形 14"/>
          <p:cNvSpPr/>
          <p:nvPr/>
        </p:nvSpPr>
        <p:spPr>
          <a:xfrm>
            <a:off x="5303118" y="2919137"/>
            <a:ext cx="5604520" cy="648072"/>
          </a:xfrm>
          <a:prstGeom prst="roundRect">
            <a:avLst>
              <a:gd name="adj" fmla="val 1610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2400" b="1" dirty="0">
              <a:solidFill>
                <a:schemeClr val="tx1"/>
              </a:solidFill>
              <a:latin typeface="微软雅黑" pitchFamily="34" charset="-122"/>
              <a:ea typeface="微软雅黑" pitchFamily="34" charset="-122"/>
            </a:endParaRPr>
          </a:p>
        </p:txBody>
      </p:sp>
      <p:sp>
        <p:nvSpPr>
          <p:cNvPr id="16" name="圆角矩形 15"/>
          <p:cNvSpPr/>
          <p:nvPr/>
        </p:nvSpPr>
        <p:spPr>
          <a:xfrm>
            <a:off x="5303118" y="3833242"/>
            <a:ext cx="5604520" cy="648072"/>
          </a:xfrm>
          <a:prstGeom prst="roundRect">
            <a:avLst>
              <a:gd name="adj" fmla="val 1610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2400" b="1" dirty="0">
              <a:solidFill>
                <a:schemeClr val="tx1"/>
              </a:solidFill>
              <a:latin typeface="微软雅黑" pitchFamily="34" charset="-122"/>
              <a:ea typeface="微软雅黑" pitchFamily="34" charset="-122"/>
            </a:endParaRPr>
          </a:p>
        </p:txBody>
      </p:sp>
      <p:sp>
        <p:nvSpPr>
          <p:cNvPr id="17" name="矩形 16"/>
          <p:cNvSpPr/>
          <p:nvPr/>
        </p:nvSpPr>
        <p:spPr>
          <a:xfrm>
            <a:off x="1351626" y="1111677"/>
            <a:ext cx="877163" cy="1754326"/>
          </a:xfrm>
          <a:prstGeom prst="rect">
            <a:avLst/>
          </a:prstGeom>
        </p:spPr>
        <p:txBody>
          <a:bodyPr wrap="none">
            <a:spAutoFit/>
          </a:bodyPr>
          <a:lstStyle/>
          <a:p>
            <a:r>
              <a:rPr lang="zh-CN" altLang="en-US" sz="5400" b="1" dirty="0">
                <a:solidFill>
                  <a:srgbClr val="C00000"/>
                </a:solidFill>
                <a:latin typeface="微软雅黑" pitchFamily="34" charset="-122"/>
                <a:ea typeface="微软雅黑" pitchFamily="34" charset="-122"/>
              </a:rPr>
              <a:t>目</a:t>
            </a:r>
            <a:endParaRPr lang="en-US" altLang="zh-CN" sz="5400" b="1" dirty="0">
              <a:solidFill>
                <a:srgbClr val="C00000"/>
              </a:solidFill>
              <a:latin typeface="微软雅黑" pitchFamily="34" charset="-122"/>
              <a:ea typeface="微软雅黑" pitchFamily="34" charset="-122"/>
            </a:endParaRPr>
          </a:p>
          <a:p>
            <a:r>
              <a:rPr lang="zh-CN" altLang="en-US" sz="5400" b="1" dirty="0">
                <a:solidFill>
                  <a:srgbClr val="C00000"/>
                </a:solidFill>
                <a:latin typeface="微软雅黑" pitchFamily="34" charset="-122"/>
                <a:ea typeface="微软雅黑" pitchFamily="34" charset="-122"/>
              </a:rPr>
              <a:t>录</a:t>
            </a:r>
          </a:p>
        </p:txBody>
      </p:sp>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58280" y="2984948"/>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835763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fltVal val="0.5"/>
                                          </p:val>
                                        </p:tav>
                                        <p:tav tm="100000">
                                          <p:val>
                                            <p:strVal val="#ppt_y"/>
                                          </p:val>
                                        </p:tav>
                                      </p:tavLst>
                                    </p:anim>
                                  </p:childTnLst>
                                </p:cTn>
                              </p:par>
                            </p:childTnLst>
                          </p:cTn>
                        </p:par>
                        <p:par>
                          <p:cTn id="11" fill="hold">
                            <p:stCondLst>
                              <p:cond delay="550"/>
                            </p:stCondLst>
                            <p:childTnLst>
                              <p:par>
                                <p:cTn id="12" presetID="42"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par>
                          <p:cTn id="17" fill="hold">
                            <p:stCondLst>
                              <p:cond delay="155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par>
                          <p:cTn id="26" fill="hold">
                            <p:stCondLst>
                              <p:cond delay="205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calcmode="lin" valueType="num">
                                      <p:cBhvr>
                                        <p:cTn id="29" dur="750" fill="hold"/>
                                        <p:tgtEl>
                                          <p:spTgt spid="6"/>
                                        </p:tgtEl>
                                        <p:attrNameLst>
                                          <p:attrName>ppt_w</p:attrName>
                                        </p:attrNameLst>
                                      </p:cBhvr>
                                      <p:tavLst>
                                        <p:tav tm="0">
                                          <p:val>
                                            <p:strVal val="#ppt_w*0.70"/>
                                          </p:val>
                                        </p:tav>
                                        <p:tav tm="100000">
                                          <p:val>
                                            <p:strVal val="#ppt_w"/>
                                          </p:val>
                                        </p:tav>
                                      </p:tavLst>
                                    </p:anim>
                                    <p:anim calcmode="lin" valueType="num">
                                      <p:cBhvr>
                                        <p:cTn id="30" dur="750" fill="hold"/>
                                        <p:tgtEl>
                                          <p:spTgt spid="6"/>
                                        </p:tgtEl>
                                        <p:attrNameLst>
                                          <p:attrName>ppt_h</p:attrName>
                                        </p:attrNameLst>
                                      </p:cBhvr>
                                      <p:tavLst>
                                        <p:tav tm="0">
                                          <p:val>
                                            <p:strVal val="#ppt_h"/>
                                          </p:val>
                                        </p:tav>
                                        <p:tav tm="100000">
                                          <p:val>
                                            <p:strVal val="#ppt_h"/>
                                          </p:val>
                                        </p:tav>
                                      </p:tavLst>
                                    </p:anim>
                                    <p:animEffect transition="in" filter="fade">
                                      <p:cBhvr>
                                        <p:cTn id="31" dur="750"/>
                                        <p:tgtEl>
                                          <p:spTgt spid="6"/>
                                        </p:tgtEl>
                                      </p:cBhvr>
                                    </p:animEffect>
                                  </p:childTnLst>
                                </p:cTn>
                              </p:par>
                            </p:childTnLst>
                          </p:cTn>
                        </p:par>
                        <p:par>
                          <p:cTn id="32" fill="hold">
                            <p:stCondLst>
                              <p:cond delay="3700"/>
                            </p:stCondLst>
                            <p:childTnLst>
                              <p:par>
                                <p:cTn id="33" presetID="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0-#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1+#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55" presetClass="entr" presetSubtype="0" fill="hold" grpId="0" nodeType="after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 calcmode="lin" valueType="num">
                                      <p:cBhvr>
                                        <p:cTn id="44" dur="750" fill="hold"/>
                                        <p:tgtEl>
                                          <p:spTgt spid="8"/>
                                        </p:tgtEl>
                                        <p:attrNameLst>
                                          <p:attrName>ppt_w</p:attrName>
                                        </p:attrNameLst>
                                      </p:cBhvr>
                                      <p:tavLst>
                                        <p:tav tm="0">
                                          <p:val>
                                            <p:strVal val="#ppt_w*0.70"/>
                                          </p:val>
                                        </p:tav>
                                        <p:tav tm="100000">
                                          <p:val>
                                            <p:strVal val="#ppt_w"/>
                                          </p:val>
                                        </p:tav>
                                      </p:tavLst>
                                    </p:anim>
                                    <p:anim calcmode="lin" valueType="num">
                                      <p:cBhvr>
                                        <p:cTn id="45" dur="750" fill="hold"/>
                                        <p:tgtEl>
                                          <p:spTgt spid="8"/>
                                        </p:tgtEl>
                                        <p:attrNameLst>
                                          <p:attrName>ppt_h</p:attrName>
                                        </p:attrNameLst>
                                      </p:cBhvr>
                                      <p:tavLst>
                                        <p:tav tm="0">
                                          <p:val>
                                            <p:strVal val="#ppt_h"/>
                                          </p:val>
                                        </p:tav>
                                        <p:tav tm="100000">
                                          <p:val>
                                            <p:strVal val="#ppt_h"/>
                                          </p:val>
                                        </p:tav>
                                      </p:tavLst>
                                    </p:anim>
                                    <p:animEffect transition="in" filter="fade">
                                      <p:cBhvr>
                                        <p:cTn id="46" dur="750"/>
                                        <p:tgtEl>
                                          <p:spTgt spid="8"/>
                                        </p:tgtEl>
                                      </p:cBhvr>
                                    </p:animEffect>
                                  </p:childTnLst>
                                </p:cTn>
                              </p:par>
                            </p:childTnLst>
                          </p:cTn>
                        </p:par>
                        <p:par>
                          <p:cTn id="47" fill="hold">
                            <p:stCondLst>
                              <p:cond delay="6150"/>
                            </p:stCondLst>
                            <p:childTnLst>
                              <p:par>
                                <p:cTn id="48" presetID="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0-#ppt_w/2"/>
                                          </p:val>
                                        </p:tav>
                                        <p:tav tm="100000">
                                          <p:val>
                                            <p:strVal val="#ppt_x"/>
                                          </p:val>
                                        </p:tav>
                                      </p:tavLst>
                                    </p:anim>
                                    <p:anim calcmode="lin" valueType="num">
                                      <p:cBhvr additive="base">
                                        <p:cTn id="51" dur="500" fill="hold"/>
                                        <p:tgtEl>
                                          <p:spTgt spid="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1+#ppt_w/2"/>
                                          </p:val>
                                        </p:tav>
                                        <p:tav tm="100000">
                                          <p:val>
                                            <p:strVal val="#ppt_x"/>
                                          </p:val>
                                        </p:tav>
                                      </p:tavLst>
                                    </p:anim>
                                    <p:anim calcmode="lin" valueType="num">
                                      <p:cBhvr additive="base">
                                        <p:cTn id="55" dur="500" fill="hold"/>
                                        <p:tgtEl>
                                          <p:spTgt spid="15"/>
                                        </p:tgtEl>
                                        <p:attrNameLst>
                                          <p:attrName>ppt_y</p:attrName>
                                        </p:attrNameLst>
                                      </p:cBhvr>
                                      <p:tavLst>
                                        <p:tav tm="0">
                                          <p:val>
                                            <p:strVal val="#ppt_y"/>
                                          </p:val>
                                        </p:tav>
                                        <p:tav tm="100000">
                                          <p:val>
                                            <p:strVal val="#ppt_y"/>
                                          </p:val>
                                        </p:tav>
                                      </p:tavLst>
                                    </p:anim>
                                  </p:childTnLst>
                                </p:cTn>
                              </p:par>
                            </p:childTnLst>
                          </p:cTn>
                        </p:par>
                        <p:par>
                          <p:cTn id="56" fill="hold">
                            <p:stCondLst>
                              <p:cond delay="6650"/>
                            </p:stCondLst>
                            <p:childTnLst>
                              <p:par>
                                <p:cTn id="57" presetID="55" presetClass="entr" presetSubtype="0" fill="hold" grpId="0" nodeType="afterEffect">
                                  <p:stCondLst>
                                    <p:cond delay="0"/>
                                  </p:stCondLst>
                                  <p:iterate type="lt">
                                    <p:tmPct val="10000"/>
                                  </p:iterate>
                                  <p:childTnLst>
                                    <p:set>
                                      <p:cBhvr>
                                        <p:cTn id="58" dur="1" fill="hold">
                                          <p:stCondLst>
                                            <p:cond delay="0"/>
                                          </p:stCondLst>
                                        </p:cTn>
                                        <p:tgtEl>
                                          <p:spTgt spid="10"/>
                                        </p:tgtEl>
                                        <p:attrNameLst>
                                          <p:attrName>style.visibility</p:attrName>
                                        </p:attrNameLst>
                                      </p:cBhvr>
                                      <p:to>
                                        <p:strVal val="visible"/>
                                      </p:to>
                                    </p:set>
                                    <p:anim calcmode="lin" valueType="num">
                                      <p:cBhvr>
                                        <p:cTn id="59" dur="750" fill="hold"/>
                                        <p:tgtEl>
                                          <p:spTgt spid="10"/>
                                        </p:tgtEl>
                                        <p:attrNameLst>
                                          <p:attrName>ppt_w</p:attrName>
                                        </p:attrNameLst>
                                      </p:cBhvr>
                                      <p:tavLst>
                                        <p:tav tm="0">
                                          <p:val>
                                            <p:strVal val="#ppt_w*0.70"/>
                                          </p:val>
                                        </p:tav>
                                        <p:tav tm="100000">
                                          <p:val>
                                            <p:strVal val="#ppt_w"/>
                                          </p:val>
                                        </p:tav>
                                      </p:tavLst>
                                    </p:anim>
                                    <p:anim calcmode="lin" valueType="num">
                                      <p:cBhvr>
                                        <p:cTn id="60" dur="750" fill="hold"/>
                                        <p:tgtEl>
                                          <p:spTgt spid="10"/>
                                        </p:tgtEl>
                                        <p:attrNameLst>
                                          <p:attrName>ppt_h</p:attrName>
                                        </p:attrNameLst>
                                      </p:cBhvr>
                                      <p:tavLst>
                                        <p:tav tm="0">
                                          <p:val>
                                            <p:strVal val="#ppt_h"/>
                                          </p:val>
                                        </p:tav>
                                        <p:tav tm="100000">
                                          <p:val>
                                            <p:strVal val="#ppt_h"/>
                                          </p:val>
                                        </p:tav>
                                      </p:tavLst>
                                    </p:anim>
                                    <p:animEffect transition="in" filter="fade">
                                      <p:cBhvr>
                                        <p:cTn id="61" dur="750"/>
                                        <p:tgtEl>
                                          <p:spTgt spid="10"/>
                                        </p:tgtEl>
                                      </p:cBhvr>
                                    </p:animEffect>
                                  </p:childTnLst>
                                </p:cTn>
                              </p:par>
                            </p:childTnLst>
                          </p:cTn>
                        </p:par>
                        <p:par>
                          <p:cTn id="62" fill="hold">
                            <p:stCondLst>
                              <p:cond delay="8075"/>
                            </p:stCondLst>
                            <p:childTnLst>
                              <p:par>
                                <p:cTn id="63" presetID="2" presetClass="entr" presetSubtype="8"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fill="hold"/>
                                        <p:tgtEl>
                                          <p:spTgt spid="11"/>
                                        </p:tgtEl>
                                        <p:attrNameLst>
                                          <p:attrName>ppt_x</p:attrName>
                                        </p:attrNameLst>
                                      </p:cBhvr>
                                      <p:tavLst>
                                        <p:tav tm="0">
                                          <p:val>
                                            <p:strVal val="0-#ppt_w/2"/>
                                          </p:val>
                                        </p:tav>
                                        <p:tav tm="100000">
                                          <p:val>
                                            <p:strVal val="#ppt_x"/>
                                          </p:val>
                                        </p:tav>
                                      </p:tavLst>
                                    </p:anim>
                                    <p:anim calcmode="lin" valueType="num">
                                      <p:cBhvr additive="base">
                                        <p:cTn id="66" dur="500" fill="hold"/>
                                        <p:tgtEl>
                                          <p:spTgt spid="11"/>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1+#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childTnLst>
                          </p:cTn>
                        </p:par>
                        <p:par>
                          <p:cTn id="71" fill="hold">
                            <p:stCondLst>
                              <p:cond delay="8575"/>
                            </p:stCondLst>
                            <p:childTnLst>
                              <p:par>
                                <p:cTn id="72" presetID="55" presetClass="entr" presetSubtype="0" fill="hold" grpId="0" nodeType="afterEffect">
                                  <p:stCondLst>
                                    <p:cond delay="0"/>
                                  </p:stCondLst>
                                  <p:iterate type="lt">
                                    <p:tmPct val="10000"/>
                                  </p:iterate>
                                  <p:childTnLst>
                                    <p:set>
                                      <p:cBhvr>
                                        <p:cTn id="73" dur="1" fill="hold">
                                          <p:stCondLst>
                                            <p:cond delay="0"/>
                                          </p:stCondLst>
                                        </p:cTn>
                                        <p:tgtEl>
                                          <p:spTgt spid="12"/>
                                        </p:tgtEl>
                                        <p:attrNameLst>
                                          <p:attrName>style.visibility</p:attrName>
                                        </p:attrNameLst>
                                      </p:cBhvr>
                                      <p:to>
                                        <p:strVal val="visible"/>
                                      </p:to>
                                    </p:set>
                                    <p:anim calcmode="lin" valueType="num">
                                      <p:cBhvr>
                                        <p:cTn id="74" dur="750" fill="hold"/>
                                        <p:tgtEl>
                                          <p:spTgt spid="12"/>
                                        </p:tgtEl>
                                        <p:attrNameLst>
                                          <p:attrName>ppt_w</p:attrName>
                                        </p:attrNameLst>
                                      </p:cBhvr>
                                      <p:tavLst>
                                        <p:tav tm="0">
                                          <p:val>
                                            <p:strVal val="#ppt_w*0.70"/>
                                          </p:val>
                                        </p:tav>
                                        <p:tav tm="100000">
                                          <p:val>
                                            <p:strVal val="#ppt_w"/>
                                          </p:val>
                                        </p:tav>
                                      </p:tavLst>
                                    </p:anim>
                                    <p:anim calcmode="lin" valueType="num">
                                      <p:cBhvr>
                                        <p:cTn id="75" dur="750" fill="hold"/>
                                        <p:tgtEl>
                                          <p:spTgt spid="12"/>
                                        </p:tgtEl>
                                        <p:attrNameLst>
                                          <p:attrName>ppt_h</p:attrName>
                                        </p:attrNameLst>
                                      </p:cBhvr>
                                      <p:tavLst>
                                        <p:tav tm="0">
                                          <p:val>
                                            <p:strVal val="#ppt_h"/>
                                          </p:val>
                                        </p:tav>
                                        <p:tav tm="100000">
                                          <p:val>
                                            <p:strVal val="#ppt_h"/>
                                          </p:val>
                                        </p:tav>
                                      </p:tavLst>
                                    </p:anim>
                                    <p:animEffect transition="in" filter="fade">
                                      <p:cBhvr>
                                        <p:cTn id="76"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P spid="11" grpId="0" animBg="1"/>
      <p:bldP spid="12" grpId="0"/>
      <p:bldP spid="13" grpId="0" animBg="1"/>
      <p:bldP spid="14" grpId="0" animBg="1"/>
      <p:bldP spid="15" grpId="0" animBg="1"/>
      <p:bldP spid="16" grpId="0" animBg="1"/>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178064"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一</a:t>
            </a:r>
          </a:p>
        </p:txBody>
      </p:sp>
      <p:sp>
        <p:nvSpPr>
          <p:cNvPr id="5" name="椭圆 4"/>
          <p:cNvSpPr/>
          <p:nvPr/>
        </p:nvSpPr>
        <p:spPr>
          <a:xfrm>
            <a:off x="4762240"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心</a:t>
            </a:r>
          </a:p>
        </p:txBody>
      </p:sp>
      <p:sp>
        <p:nvSpPr>
          <p:cNvPr id="6" name="椭圆 5"/>
          <p:cNvSpPr/>
          <p:nvPr/>
        </p:nvSpPr>
        <p:spPr>
          <a:xfrm>
            <a:off x="6274408"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为</a:t>
            </a:r>
          </a:p>
        </p:txBody>
      </p:sp>
      <p:sp>
        <p:nvSpPr>
          <p:cNvPr id="7" name="椭圆 6"/>
          <p:cNvSpPr/>
          <p:nvPr/>
        </p:nvSpPr>
        <p:spPr>
          <a:xfrm>
            <a:off x="7732979" y="1700809"/>
            <a:ext cx="1170539" cy="1103293"/>
          </a:xfrm>
          <a:prstGeom prst="ellipse">
            <a:avLst/>
          </a:prstGeom>
          <a:solidFill>
            <a:srgbClr val="C00000"/>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党</a:t>
            </a:r>
          </a:p>
        </p:txBody>
      </p:sp>
      <p:sp>
        <p:nvSpPr>
          <p:cNvPr id="10" name="矩形 9"/>
          <p:cNvSpPr/>
          <p:nvPr/>
        </p:nvSpPr>
        <p:spPr>
          <a:xfrm>
            <a:off x="2207234" y="4306163"/>
            <a:ext cx="7919960" cy="1421928"/>
          </a:xfrm>
          <a:prstGeom prst="rect">
            <a:avLst/>
          </a:prstGeom>
        </p:spPr>
        <p:txBody>
          <a:bodyPr wrap="square">
            <a:spAutoFit/>
          </a:bodyPr>
          <a:lstStyle/>
          <a:p>
            <a:pPr>
              <a:lnSpc>
                <a:spcPct val="120000"/>
              </a:lnSpc>
            </a:pPr>
            <a:r>
              <a:rPr lang="zh-CN" altLang="zh-CN" dirty="0">
                <a:latin typeface="微软雅黑" pitchFamily="34" charset="-122"/>
                <a:ea typeface="微软雅黑" pitchFamily="34" charset="-122"/>
              </a:rPr>
              <a:t>要求党员要牢固树立在党为党意识，将自己所有的言行举止以是否符乎党员条件、是否符乎党员标准为参照，凡不符合党员身份的话不说，凡影响党的形象的事不做，立足岗位，扎根基层，一心一意为党工作，聚精会神为党发展，把自己毕生的精力和生命都奉献给党，鞠躬尽瘁，死而后已。</a:t>
            </a:r>
            <a:endParaRPr lang="zh-CN" altLang="en-US" dirty="0">
              <a:latin typeface="微软雅黑" pitchFamily="34" charset="-122"/>
              <a:ea typeface="微软雅黑" pitchFamily="34" charset="-122"/>
            </a:endParaRPr>
          </a:p>
        </p:txBody>
      </p:sp>
      <p:grpSp>
        <p:nvGrpSpPr>
          <p:cNvPr id="11" name="组合 10"/>
          <p:cNvGrpSpPr/>
          <p:nvPr/>
        </p:nvGrpSpPr>
        <p:grpSpPr>
          <a:xfrm>
            <a:off x="2278782" y="2753584"/>
            <a:ext cx="7488832" cy="1323488"/>
            <a:chOff x="1643204" y="3067166"/>
            <a:chExt cx="7488832" cy="1323488"/>
          </a:xfrm>
        </p:grpSpPr>
        <p:sp>
          <p:nvSpPr>
            <p:cNvPr id="12" name="对角圆角矩形 11"/>
            <p:cNvSpPr/>
            <p:nvPr/>
          </p:nvSpPr>
          <p:spPr>
            <a:xfrm>
              <a:off x="1643204" y="3670574"/>
              <a:ext cx="7488832" cy="720080"/>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57252" y="3782359"/>
              <a:ext cx="4478640"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牢固树立</a:t>
              </a:r>
              <a:r>
                <a:rPr lang="zh-CN" altLang="en-US" sz="2800" b="1" dirty="0">
                  <a:solidFill>
                    <a:srgbClr val="FBFF4B"/>
                  </a:solidFill>
                  <a:latin typeface="微软雅黑" pitchFamily="34" charset="-122"/>
                  <a:ea typeface="微软雅黑" pitchFamily="34" charset="-122"/>
                </a:rPr>
                <a:t>在党为党</a:t>
              </a:r>
              <a:r>
                <a:rPr lang="zh-CN" altLang="en-US" sz="2800" b="1" dirty="0">
                  <a:solidFill>
                    <a:schemeClr val="bg1"/>
                  </a:solidFill>
                  <a:latin typeface="微软雅黑" pitchFamily="34" charset="-122"/>
                  <a:ea typeface="微软雅黑" pitchFamily="34" charset="-122"/>
                </a:rPr>
                <a:t>意识</a:t>
              </a:r>
            </a:p>
          </p:txBody>
        </p:sp>
        <p:pic>
          <p:nvPicPr>
            <p:cNvPr id="1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45486" y="3067166"/>
              <a:ext cx="690528" cy="132348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49798095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3*#ppt_w"/>
                                          </p:val>
                                        </p:tav>
                                        <p:tav tm="100000">
                                          <p:val>
                                            <p:strVal val="#ppt_w"/>
                                          </p:val>
                                        </p:tav>
                                      </p:tavLst>
                                    </p:anim>
                                    <p:anim calcmode="lin" valueType="num">
                                      <p:cBhvr>
                                        <p:cTn id="8" dur="500" fill="hold"/>
                                        <p:tgtEl>
                                          <p:spTgt spid="4"/>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strVal val="4/3*#ppt_w"/>
                                          </p:val>
                                        </p:tav>
                                        <p:tav tm="100000">
                                          <p:val>
                                            <p:strVal val="#ppt_w"/>
                                          </p:val>
                                        </p:tav>
                                      </p:tavLst>
                                    </p:anim>
                                    <p:anim calcmode="lin" valueType="num">
                                      <p:cBhvr>
                                        <p:cTn id="13" dur="500" fill="hold"/>
                                        <p:tgtEl>
                                          <p:spTgt spid="5"/>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strVal val="4/3*#ppt_w"/>
                                          </p:val>
                                        </p:tav>
                                        <p:tav tm="100000">
                                          <p:val>
                                            <p:strVal val="#ppt_w"/>
                                          </p:val>
                                        </p:tav>
                                      </p:tavLst>
                                    </p:anim>
                                    <p:anim calcmode="lin" valueType="num">
                                      <p:cBhvr>
                                        <p:cTn id="18" dur="500" fill="hold"/>
                                        <p:tgtEl>
                                          <p:spTgt spid="6"/>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23" presetClass="entr" presetSubtype="28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3*#ppt_w"/>
                                          </p:val>
                                        </p:tav>
                                        <p:tav tm="100000">
                                          <p:val>
                                            <p:strVal val="#ppt_w"/>
                                          </p:val>
                                        </p:tav>
                                      </p:tavLst>
                                    </p:anim>
                                    <p:anim calcmode="lin" valueType="num">
                                      <p:cBhvr>
                                        <p:cTn id="23" dur="500" fill="hold"/>
                                        <p:tgtEl>
                                          <p:spTgt spid="7"/>
                                        </p:tgtEl>
                                        <p:attrNameLst>
                                          <p:attrName>ppt_h</p:attrName>
                                        </p:attrNameLst>
                                      </p:cBhvr>
                                      <p:tavLst>
                                        <p:tav tm="0">
                                          <p:val>
                                            <p:strVal val="4/3*#ppt_h"/>
                                          </p:val>
                                        </p:tav>
                                        <p:tav tm="100000">
                                          <p:val>
                                            <p:strVal val="#ppt_h"/>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178064"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一</a:t>
            </a:r>
          </a:p>
        </p:txBody>
      </p:sp>
      <p:sp>
        <p:nvSpPr>
          <p:cNvPr id="5" name="椭圆 4"/>
          <p:cNvSpPr/>
          <p:nvPr/>
        </p:nvSpPr>
        <p:spPr>
          <a:xfrm>
            <a:off x="4762240"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心</a:t>
            </a:r>
          </a:p>
        </p:txBody>
      </p:sp>
      <p:sp>
        <p:nvSpPr>
          <p:cNvPr id="6" name="椭圆 5"/>
          <p:cNvSpPr/>
          <p:nvPr/>
        </p:nvSpPr>
        <p:spPr>
          <a:xfrm>
            <a:off x="6274408"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为</a:t>
            </a:r>
          </a:p>
        </p:txBody>
      </p:sp>
      <p:sp>
        <p:nvSpPr>
          <p:cNvPr id="7" name="椭圆 6"/>
          <p:cNvSpPr/>
          <p:nvPr/>
        </p:nvSpPr>
        <p:spPr>
          <a:xfrm>
            <a:off x="7732979" y="1700809"/>
            <a:ext cx="1170539" cy="1103293"/>
          </a:xfrm>
          <a:prstGeom prst="ellipse">
            <a:avLst/>
          </a:prstGeom>
          <a:solidFill>
            <a:srgbClr val="C00000"/>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公</a:t>
            </a:r>
          </a:p>
        </p:txBody>
      </p:sp>
      <p:sp>
        <p:nvSpPr>
          <p:cNvPr id="10" name="矩形 9"/>
          <p:cNvSpPr/>
          <p:nvPr/>
        </p:nvSpPr>
        <p:spPr>
          <a:xfrm>
            <a:off x="2207234" y="4306163"/>
            <a:ext cx="7919960" cy="1754326"/>
          </a:xfrm>
          <a:prstGeom prst="rect">
            <a:avLst/>
          </a:prstGeom>
        </p:spPr>
        <p:txBody>
          <a:bodyPr wrap="square">
            <a:spAutoFit/>
          </a:bodyPr>
          <a:lstStyle/>
          <a:p>
            <a:pPr>
              <a:lnSpc>
                <a:spcPct val="120000"/>
              </a:lnSpc>
            </a:pPr>
            <a:r>
              <a:rPr lang="zh-CN" altLang="en-US" dirty="0">
                <a:latin typeface="微软雅黑" pitchFamily="34" charset="-122"/>
                <a:ea typeface="微软雅黑" pitchFamily="34" charset="-122"/>
              </a:rPr>
              <a:t>要求党员满怀天下为公的思想，培育公而忘私的牺牲精神，要舍得牺牲自己的业余时间，舍得牺牲自己的爱好兴趣，静得下心，俯得下身，无私无畏、默默无闻地勤奋工作，始终保持干事创业、开拓进取的精气神，平常时候看得出来，关键时刻冲得上去，发扬不干好、不干出成绩就誓不罢休的韧劲，将事业进行到底。</a:t>
            </a:r>
          </a:p>
        </p:txBody>
      </p:sp>
      <p:grpSp>
        <p:nvGrpSpPr>
          <p:cNvPr id="11" name="组合 10"/>
          <p:cNvGrpSpPr/>
          <p:nvPr/>
        </p:nvGrpSpPr>
        <p:grpSpPr>
          <a:xfrm>
            <a:off x="2278782" y="2753584"/>
            <a:ext cx="7488832" cy="1323488"/>
            <a:chOff x="1643204" y="3067166"/>
            <a:chExt cx="7488832" cy="1323488"/>
          </a:xfrm>
        </p:grpSpPr>
        <p:sp>
          <p:nvSpPr>
            <p:cNvPr id="12" name="对角圆角矩形 11"/>
            <p:cNvSpPr/>
            <p:nvPr/>
          </p:nvSpPr>
          <p:spPr>
            <a:xfrm>
              <a:off x="1643204" y="3670574"/>
              <a:ext cx="7488832" cy="720080"/>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89300" y="3782359"/>
              <a:ext cx="4478640"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满怀</a:t>
              </a:r>
              <a:r>
                <a:rPr lang="zh-CN" altLang="en-US" sz="2800" b="1" dirty="0">
                  <a:solidFill>
                    <a:srgbClr val="FBFF4B"/>
                  </a:solidFill>
                  <a:latin typeface="微软雅黑" pitchFamily="34" charset="-122"/>
                  <a:ea typeface="微软雅黑" pitchFamily="34" charset="-122"/>
                </a:rPr>
                <a:t>天下为公</a:t>
              </a:r>
              <a:r>
                <a:rPr lang="zh-CN" altLang="en-US" sz="2800" b="1" dirty="0">
                  <a:solidFill>
                    <a:schemeClr val="bg1"/>
                  </a:solidFill>
                  <a:latin typeface="微软雅黑" pitchFamily="34" charset="-122"/>
                  <a:ea typeface="微软雅黑" pitchFamily="34" charset="-122"/>
                </a:rPr>
                <a:t>的思想</a:t>
              </a:r>
            </a:p>
          </p:txBody>
        </p:sp>
        <p:pic>
          <p:nvPicPr>
            <p:cNvPr id="1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45486" y="3067166"/>
              <a:ext cx="690528" cy="132348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46642252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3*#ppt_w"/>
                                          </p:val>
                                        </p:tav>
                                        <p:tav tm="100000">
                                          <p:val>
                                            <p:strVal val="#ppt_w"/>
                                          </p:val>
                                        </p:tav>
                                      </p:tavLst>
                                    </p:anim>
                                    <p:anim calcmode="lin" valueType="num">
                                      <p:cBhvr>
                                        <p:cTn id="8" dur="500" fill="hold"/>
                                        <p:tgtEl>
                                          <p:spTgt spid="4"/>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strVal val="4/3*#ppt_w"/>
                                          </p:val>
                                        </p:tav>
                                        <p:tav tm="100000">
                                          <p:val>
                                            <p:strVal val="#ppt_w"/>
                                          </p:val>
                                        </p:tav>
                                      </p:tavLst>
                                    </p:anim>
                                    <p:anim calcmode="lin" valueType="num">
                                      <p:cBhvr>
                                        <p:cTn id="13" dur="500" fill="hold"/>
                                        <p:tgtEl>
                                          <p:spTgt spid="5"/>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strVal val="4/3*#ppt_w"/>
                                          </p:val>
                                        </p:tav>
                                        <p:tav tm="100000">
                                          <p:val>
                                            <p:strVal val="#ppt_w"/>
                                          </p:val>
                                        </p:tav>
                                      </p:tavLst>
                                    </p:anim>
                                    <p:anim calcmode="lin" valueType="num">
                                      <p:cBhvr>
                                        <p:cTn id="18" dur="500" fill="hold"/>
                                        <p:tgtEl>
                                          <p:spTgt spid="6"/>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23" presetClass="entr" presetSubtype="28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3*#ppt_w"/>
                                          </p:val>
                                        </p:tav>
                                        <p:tav tm="100000">
                                          <p:val>
                                            <p:strVal val="#ppt_w"/>
                                          </p:val>
                                        </p:tav>
                                      </p:tavLst>
                                    </p:anim>
                                    <p:anim calcmode="lin" valueType="num">
                                      <p:cBhvr>
                                        <p:cTn id="23" dur="500" fill="hold"/>
                                        <p:tgtEl>
                                          <p:spTgt spid="7"/>
                                        </p:tgtEl>
                                        <p:attrNameLst>
                                          <p:attrName>ppt_h</p:attrName>
                                        </p:attrNameLst>
                                      </p:cBhvr>
                                      <p:tavLst>
                                        <p:tav tm="0">
                                          <p:val>
                                            <p:strVal val="4/3*#ppt_h"/>
                                          </p:val>
                                        </p:tav>
                                        <p:tav tm="100000">
                                          <p:val>
                                            <p:strVal val="#ppt_h"/>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178064"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一</a:t>
            </a:r>
          </a:p>
        </p:txBody>
      </p:sp>
      <p:sp>
        <p:nvSpPr>
          <p:cNvPr id="5" name="椭圆 4"/>
          <p:cNvSpPr/>
          <p:nvPr/>
        </p:nvSpPr>
        <p:spPr>
          <a:xfrm>
            <a:off x="4762240"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心</a:t>
            </a:r>
          </a:p>
        </p:txBody>
      </p:sp>
      <p:sp>
        <p:nvSpPr>
          <p:cNvPr id="6" name="椭圆 5"/>
          <p:cNvSpPr/>
          <p:nvPr/>
        </p:nvSpPr>
        <p:spPr>
          <a:xfrm>
            <a:off x="6274408" y="1700809"/>
            <a:ext cx="1116942" cy="105277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为</a:t>
            </a:r>
          </a:p>
        </p:txBody>
      </p:sp>
      <p:sp>
        <p:nvSpPr>
          <p:cNvPr id="7" name="椭圆 6"/>
          <p:cNvSpPr/>
          <p:nvPr/>
        </p:nvSpPr>
        <p:spPr>
          <a:xfrm>
            <a:off x="7732979" y="1700809"/>
            <a:ext cx="1170539" cy="1103293"/>
          </a:xfrm>
          <a:prstGeom prst="ellipse">
            <a:avLst/>
          </a:prstGeom>
          <a:solidFill>
            <a:srgbClr val="C00000"/>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民</a:t>
            </a:r>
          </a:p>
        </p:txBody>
      </p:sp>
      <p:sp>
        <p:nvSpPr>
          <p:cNvPr id="10" name="矩形 9"/>
          <p:cNvSpPr/>
          <p:nvPr/>
        </p:nvSpPr>
        <p:spPr>
          <a:xfrm>
            <a:off x="2207234" y="4306163"/>
            <a:ext cx="7919960" cy="1754326"/>
          </a:xfrm>
          <a:prstGeom prst="rect">
            <a:avLst/>
          </a:prstGeom>
        </p:spPr>
        <p:txBody>
          <a:bodyPr wrap="square">
            <a:spAutoFit/>
          </a:bodyPr>
          <a:lstStyle/>
          <a:p>
            <a:pPr>
              <a:lnSpc>
                <a:spcPct val="120000"/>
              </a:lnSpc>
            </a:pPr>
            <a:r>
              <a:rPr lang="zh-CN" altLang="en-US" dirty="0">
                <a:latin typeface="微软雅黑" pitchFamily="34" charset="-122"/>
                <a:ea typeface="微软雅黑" pitchFamily="34" charset="-122"/>
              </a:rPr>
              <a:t>要求党员树牢民本观念，忠实践行全心全意为人民服务宗旨，始终坚持群众路线，密切联系群众，摒弃“官本位”陈腐思想，舍得放下架子，把百姓当衣食父母，自觉到群众中去，与群众打成一片，把群众所盼的事一件件抓好落实，把群众所想的事一桩桩变为现实，让群众真切地感受党的阳光雨露，增强党在群众中的威信。</a:t>
            </a:r>
          </a:p>
        </p:txBody>
      </p:sp>
      <p:grpSp>
        <p:nvGrpSpPr>
          <p:cNvPr id="11" name="组合 10"/>
          <p:cNvGrpSpPr/>
          <p:nvPr/>
        </p:nvGrpSpPr>
        <p:grpSpPr>
          <a:xfrm>
            <a:off x="2278782" y="2753584"/>
            <a:ext cx="7488832" cy="1323488"/>
            <a:chOff x="1643204" y="3067166"/>
            <a:chExt cx="7488832" cy="1323488"/>
          </a:xfrm>
        </p:grpSpPr>
        <p:sp>
          <p:nvSpPr>
            <p:cNvPr id="12" name="对角圆角矩形 11"/>
            <p:cNvSpPr/>
            <p:nvPr/>
          </p:nvSpPr>
          <p:spPr>
            <a:xfrm>
              <a:off x="1643204" y="3670574"/>
              <a:ext cx="7488832" cy="720080"/>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723324" y="3782359"/>
              <a:ext cx="5918800" cy="523220"/>
            </a:xfrm>
            <a:prstGeom prst="rect">
              <a:avLst/>
            </a:prstGeom>
          </p:spPr>
          <p:txBody>
            <a:bodyPr wrap="square">
              <a:spAutoFit/>
            </a:bodyPr>
            <a:lstStyle/>
            <a:p>
              <a:r>
                <a:rPr lang="zh-CN" altLang="en-US" sz="2800" b="1" dirty="0">
                  <a:solidFill>
                    <a:schemeClr val="bg1"/>
                  </a:solidFill>
                  <a:latin typeface="微软雅黑" pitchFamily="34" charset="-122"/>
                  <a:ea typeface="微软雅黑" pitchFamily="34" charset="-122"/>
                </a:rPr>
                <a:t>树牢</a:t>
              </a:r>
              <a:r>
                <a:rPr lang="zh-CN" altLang="en-US" sz="2800" b="1" dirty="0">
                  <a:solidFill>
                    <a:srgbClr val="FBFF4B"/>
                  </a:solidFill>
                  <a:latin typeface="微软雅黑" pitchFamily="34" charset="-122"/>
                  <a:ea typeface="微软雅黑" pitchFamily="34" charset="-122"/>
                </a:rPr>
                <a:t>民本</a:t>
              </a:r>
              <a:r>
                <a:rPr lang="zh-CN" altLang="en-US" sz="2800" b="1" dirty="0">
                  <a:solidFill>
                    <a:schemeClr val="bg1"/>
                  </a:solidFill>
                  <a:latin typeface="微软雅黑" pitchFamily="34" charset="-122"/>
                  <a:ea typeface="微软雅黑" pitchFamily="34" charset="-122"/>
                </a:rPr>
                <a:t>观念，全心全意为人民服务</a:t>
              </a:r>
            </a:p>
          </p:txBody>
        </p:sp>
        <p:pic>
          <p:nvPicPr>
            <p:cNvPr id="1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45486" y="3067166"/>
              <a:ext cx="690528" cy="132348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1624481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3*#ppt_w"/>
                                          </p:val>
                                        </p:tav>
                                        <p:tav tm="100000">
                                          <p:val>
                                            <p:strVal val="#ppt_w"/>
                                          </p:val>
                                        </p:tav>
                                      </p:tavLst>
                                    </p:anim>
                                    <p:anim calcmode="lin" valueType="num">
                                      <p:cBhvr>
                                        <p:cTn id="8" dur="500" fill="hold"/>
                                        <p:tgtEl>
                                          <p:spTgt spid="4"/>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strVal val="4/3*#ppt_w"/>
                                          </p:val>
                                        </p:tav>
                                        <p:tav tm="100000">
                                          <p:val>
                                            <p:strVal val="#ppt_w"/>
                                          </p:val>
                                        </p:tav>
                                      </p:tavLst>
                                    </p:anim>
                                    <p:anim calcmode="lin" valueType="num">
                                      <p:cBhvr>
                                        <p:cTn id="13" dur="500" fill="hold"/>
                                        <p:tgtEl>
                                          <p:spTgt spid="5"/>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strVal val="4/3*#ppt_w"/>
                                          </p:val>
                                        </p:tav>
                                        <p:tav tm="100000">
                                          <p:val>
                                            <p:strVal val="#ppt_w"/>
                                          </p:val>
                                        </p:tav>
                                      </p:tavLst>
                                    </p:anim>
                                    <p:anim calcmode="lin" valueType="num">
                                      <p:cBhvr>
                                        <p:cTn id="18" dur="500" fill="hold"/>
                                        <p:tgtEl>
                                          <p:spTgt spid="6"/>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23" presetClass="entr" presetSubtype="28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3*#ppt_w"/>
                                          </p:val>
                                        </p:tav>
                                        <p:tav tm="100000">
                                          <p:val>
                                            <p:strVal val="#ppt_w"/>
                                          </p:val>
                                        </p:tav>
                                      </p:tavLst>
                                    </p:anim>
                                    <p:anim calcmode="lin" valueType="num">
                                      <p:cBhvr>
                                        <p:cTn id="23" dur="500" fill="hold"/>
                                        <p:tgtEl>
                                          <p:spTgt spid="7"/>
                                        </p:tgtEl>
                                        <p:attrNameLst>
                                          <p:attrName>ppt_h</p:attrName>
                                        </p:attrNameLst>
                                      </p:cBhvr>
                                      <p:tavLst>
                                        <p:tav tm="0">
                                          <p:val>
                                            <p:strVal val="4/3*#ppt_h"/>
                                          </p:val>
                                        </p:tav>
                                        <p:tav tm="100000">
                                          <p:val>
                                            <p:strVal val="#ppt_h"/>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725321" y="1715704"/>
            <a:ext cx="6834381"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itchFamily="34" charset="-122"/>
                <a:ea typeface="微软雅黑" pitchFamily="34" charset="-122"/>
              </a:rPr>
              <a:t>第二部分</a:t>
            </a:r>
          </a:p>
        </p:txBody>
      </p:sp>
      <p:sp>
        <p:nvSpPr>
          <p:cNvPr id="6" name="矩形 5"/>
          <p:cNvSpPr/>
          <p:nvPr/>
        </p:nvSpPr>
        <p:spPr>
          <a:xfrm>
            <a:off x="3725321" y="2738528"/>
            <a:ext cx="7160935" cy="584775"/>
          </a:xfrm>
          <a:prstGeom prst="rect">
            <a:avLst/>
          </a:prstGeom>
        </p:spPr>
        <p:txBody>
          <a:bodyPr wrap="none">
            <a:spAutoFit/>
          </a:bodyPr>
          <a:lstStyle/>
          <a:p>
            <a:r>
              <a:rPr lang="zh-CN" altLang="en-US" sz="3200" b="1" dirty="0">
                <a:solidFill>
                  <a:srgbClr val="C00000"/>
                </a:solidFill>
                <a:latin typeface="微软雅黑" pitchFamily="34" charset="-122"/>
                <a:ea typeface="微软雅黑" pitchFamily="34" charset="-122"/>
              </a:rPr>
              <a:t>做</a:t>
            </a:r>
            <a:r>
              <a:rPr lang="zh-CN" altLang="zh-CN" sz="3200" b="1" dirty="0">
                <a:solidFill>
                  <a:srgbClr val="C00000"/>
                </a:solidFill>
                <a:latin typeface="微软雅黑" pitchFamily="34" charset="-122"/>
                <a:ea typeface="微软雅黑" pitchFamily="34" charset="-122"/>
              </a:rPr>
              <a:t>“四讲四有”</a:t>
            </a:r>
            <a:r>
              <a:rPr lang="zh-CN" altLang="en-US" sz="3200" b="1" dirty="0">
                <a:solidFill>
                  <a:srgbClr val="C00000"/>
                </a:solidFill>
                <a:latin typeface="微软雅黑" pitchFamily="34" charset="-122"/>
                <a:ea typeface="微软雅黑" pitchFamily="34" charset="-122"/>
              </a:rPr>
              <a:t>合格党员</a:t>
            </a:r>
            <a:r>
              <a:rPr lang="zh-CN" altLang="zh-CN" sz="3200" b="1" dirty="0">
                <a:solidFill>
                  <a:srgbClr val="C00000"/>
                </a:solidFill>
                <a:latin typeface="微软雅黑" pitchFamily="34" charset="-122"/>
                <a:ea typeface="微软雅黑" pitchFamily="34" charset="-122"/>
              </a:rPr>
              <a:t>的</a:t>
            </a:r>
            <a:r>
              <a:rPr lang="zh-CN" altLang="en-US" sz="3200" b="1" dirty="0">
                <a:solidFill>
                  <a:srgbClr val="C00000"/>
                </a:solidFill>
                <a:latin typeface="微软雅黑" pitchFamily="34" charset="-122"/>
                <a:ea typeface="微软雅黑" pitchFamily="34" charset="-122"/>
              </a:rPr>
              <a:t>标志和特质</a:t>
            </a:r>
          </a:p>
        </p:txBody>
      </p:sp>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21065" y="1798923"/>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113409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5" presetClass="entr" presetSubtype="0"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11932" y="4769857"/>
            <a:ext cx="3024336" cy="1323439"/>
          </a:xfrm>
          <a:prstGeom prst="rect">
            <a:avLst/>
          </a:prstGeom>
        </p:spPr>
        <p:txBody>
          <a:bodyPr wrap="square">
            <a:spAutoFit/>
          </a:bodyPr>
          <a:lstStyle/>
          <a:p>
            <a:r>
              <a:rPr lang="zh-CN" altLang="zh-CN" sz="1600" dirty="0">
                <a:latin typeface="微软雅黑" pitchFamily="34" charset="-122"/>
                <a:ea typeface="微软雅黑" pitchFamily="34" charset="-122"/>
              </a:rPr>
              <a:t>“四讲四有”强调的是政治合格、守纪合格、品德合格、履责合格，使党员能够在党爱党、在党言党、在党忧党、在党为党。</a:t>
            </a:r>
            <a:endParaRPr lang="zh-CN" altLang="en-US" sz="1600" dirty="0">
              <a:latin typeface="微软雅黑" pitchFamily="34" charset="-122"/>
              <a:ea typeface="微软雅黑" pitchFamily="34" charset="-122"/>
            </a:endParaRPr>
          </a:p>
        </p:txBody>
      </p:sp>
      <p:sp>
        <p:nvSpPr>
          <p:cNvPr id="5" name="圆角矩形 4"/>
          <p:cNvSpPr/>
          <p:nvPr/>
        </p:nvSpPr>
        <p:spPr>
          <a:xfrm>
            <a:off x="4441998" y="2288282"/>
            <a:ext cx="1438672" cy="136815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政治合格</a:t>
            </a:r>
          </a:p>
        </p:txBody>
      </p:sp>
      <p:sp>
        <p:nvSpPr>
          <p:cNvPr id="6" name="圆角矩形 5"/>
          <p:cNvSpPr/>
          <p:nvPr/>
        </p:nvSpPr>
        <p:spPr>
          <a:xfrm>
            <a:off x="6148015" y="2276872"/>
            <a:ext cx="1438672" cy="136815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守纪合格</a:t>
            </a:r>
          </a:p>
        </p:txBody>
      </p:sp>
      <p:sp>
        <p:nvSpPr>
          <p:cNvPr id="7" name="圆角矩形 6"/>
          <p:cNvSpPr/>
          <p:nvPr/>
        </p:nvSpPr>
        <p:spPr>
          <a:xfrm>
            <a:off x="7896894" y="2314972"/>
            <a:ext cx="1438672" cy="136815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品德合格</a:t>
            </a:r>
          </a:p>
        </p:txBody>
      </p:sp>
      <p:sp>
        <p:nvSpPr>
          <p:cNvPr id="8" name="圆角矩形 7"/>
          <p:cNvSpPr/>
          <p:nvPr/>
        </p:nvSpPr>
        <p:spPr>
          <a:xfrm>
            <a:off x="9625086" y="2314972"/>
            <a:ext cx="1438672" cy="136815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itchFamily="34" charset="-122"/>
                <a:ea typeface="微软雅黑" pitchFamily="34" charset="-122"/>
              </a:rPr>
              <a:t>履责合格</a:t>
            </a:r>
          </a:p>
        </p:txBody>
      </p:sp>
      <p:sp>
        <p:nvSpPr>
          <p:cNvPr id="9" name="圆角矩形 8"/>
          <p:cNvSpPr/>
          <p:nvPr/>
        </p:nvSpPr>
        <p:spPr>
          <a:xfrm>
            <a:off x="4439244" y="4401108"/>
            <a:ext cx="1438672" cy="1368152"/>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itchFamily="34" charset="-122"/>
                <a:ea typeface="微软雅黑" pitchFamily="34" charset="-122"/>
              </a:rPr>
              <a:t>在党爱党</a:t>
            </a:r>
          </a:p>
        </p:txBody>
      </p:sp>
      <p:sp>
        <p:nvSpPr>
          <p:cNvPr id="10" name="圆角矩形 9"/>
          <p:cNvSpPr/>
          <p:nvPr/>
        </p:nvSpPr>
        <p:spPr>
          <a:xfrm>
            <a:off x="6145261" y="4389698"/>
            <a:ext cx="1438672" cy="1368152"/>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itchFamily="34" charset="-122"/>
                <a:ea typeface="微软雅黑" pitchFamily="34" charset="-122"/>
              </a:rPr>
              <a:t>在党言党</a:t>
            </a:r>
          </a:p>
        </p:txBody>
      </p:sp>
      <p:sp>
        <p:nvSpPr>
          <p:cNvPr id="11" name="圆角矩形 10"/>
          <p:cNvSpPr/>
          <p:nvPr/>
        </p:nvSpPr>
        <p:spPr>
          <a:xfrm>
            <a:off x="7894140" y="4427798"/>
            <a:ext cx="1438672" cy="1368152"/>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itchFamily="34" charset="-122"/>
                <a:ea typeface="微软雅黑" pitchFamily="34" charset="-122"/>
              </a:rPr>
              <a:t>在党忧党</a:t>
            </a:r>
          </a:p>
        </p:txBody>
      </p:sp>
      <p:sp>
        <p:nvSpPr>
          <p:cNvPr id="12" name="圆角矩形 11"/>
          <p:cNvSpPr/>
          <p:nvPr/>
        </p:nvSpPr>
        <p:spPr>
          <a:xfrm>
            <a:off x="9622332" y="4427798"/>
            <a:ext cx="1438672" cy="1368152"/>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itchFamily="34" charset="-122"/>
                <a:ea typeface="微软雅黑" pitchFamily="34" charset="-122"/>
              </a:rPr>
              <a:t>在党为党</a:t>
            </a:r>
          </a:p>
        </p:txBody>
      </p:sp>
      <p:sp>
        <p:nvSpPr>
          <p:cNvPr id="15" name="圆角矩形 14"/>
          <p:cNvSpPr/>
          <p:nvPr/>
        </p:nvSpPr>
        <p:spPr>
          <a:xfrm>
            <a:off x="4078982" y="2046556"/>
            <a:ext cx="7272808" cy="188650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4078982" y="4161106"/>
            <a:ext cx="7272808" cy="188650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Picture 3"/>
          <p:cNvPicPr>
            <a:picLocks noChangeAspect="1" noChangeArrowheads="1"/>
          </p:cNvPicPr>
          <p:nvPr/>
        </p:nvPicPr>
        <p:blipFill rotWithShape="1">
          <a:blip r:embed="rId3">
            <a:lum contrast="10000"/>
          </a:blip>
          <a:srcRect b="12213"/>
          <a:stretch/>
        </p:blipFill>
        <p:spPr bwMode="auto">
          <a:xfrm>
            <a:off x="1123975" y="2046556"/>
            <a:ext cx="2400250" cy="2462564"/>
          </a:xfrm>
          <a:prstGeom prst="rect">
            <a:avLst/>
          </a:prstGeom>
          <a:noFill/>
          <a:ln w="9525">
            <a:noFill/>
            <a:miter lim="800000"/>
            <a:headEnd/>
            <a:tailEnd/>
          </a:ln>
          <a:effectLst/>
        </p:spPr>
      </p:pic>
    </p:spTree>
    <p:extLst>
      <p:ext uri="{BB962C8B-B14F-4D97-AF65-F5344CB8AC3E}">
        <p14:creationId xmlns:p14="http://schemas.microsoft.com/office/powerpoint/2010/main" val="2343501947"/>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1000"/>
                                        <p:tgtEl>
                                          <p:spTgt spid="15"/>
                                        </p:tgtEl>
                                      </p:cBhvr>
                                    </p:animEffect>
                                  </p:childTnLst>
                                </p:cTn>
                              </p:par>
                            </p:childTnLst>
                          </p:cTn>
                        </p:par>
                        <p:par>
                          <p:cTn id="16" fill="hold">
                            <p:stCondLst>
                              <p:cond delay="2000"/>
                            </p:stCondLst>
                            <p:childTnLst>
                              <p:par>
                                <p:cTn id="17" presetID="23" presetClass="entr" presetSubtype="28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4/3*#ppt_w"/>
                                          </p:val>
                                        </p:tav>
                                        <p:tav tm="100000">
                                          <p:val>
                                            <p:strVal val="#ppt_w"/>
                                          </p:val>
                                        </p:tav>
                                      </p:tavLst>
                                    </p:anim>
                                    <p:anim calcmode="lin" valueType="num">
                                      <p:cBhvr>
                                        <p:cTn id="20" dur="500" fill="hold"/>
                                        <p:tgtEl>
                                          <p:spTgt spid="5"/>
                                        </p:tgtEl>
                                        <p:attrNameLst>
                                          <p:attrName>ppt_h</p:attrName>
                                        </p:attrNameLst>
                                      </p:cBhvr>
                                      <p:tavLst>
                                        <p:tav tm="0">
                                          <p:val>
                                            <p:strVal val="4/3*#ppt_h"/>
                                          </p:val>
                                        </p:tav>
                                        <p:tav tm="100000">
                                          <p:val>
                                            <p:strVal val="#ppt_h"/>
                                          </p:val>
                                        </p:tav>
                                      </p:tavLst>
                                    </p:anim>
                                  </p:childTnLst>
                                </p:cTn>
                              </p:par>
                            </p:childTnLst>
                          </p:cTn>
                        </p:par>
                        <p:par>
                          <p:cTn id="21" fill="hold">
                            <p:stCondLst>
                              <p:cond delay="2500"/>
                            </p:stCondLst>
                            <p:childTnLst>
                              <p:par>
                                <p:cTn id="22" presetID="23" presetClass="entr" presetSubtype="28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strVal val="4/3*#ppt_w"/>
                                          </p:val>
                                        </p:tav>
                                        <p:tav tm="100000">
                                          <p:val>
                                            <p:strVal val="#ppt_w"/>
                                          </p:val>
                                        </p:tav>
                                      </p:tavLst>
                                    </p:anim>
                                    <p:anim calcmode="lin" valueType="num">
                                      <p:cBhvr>
                                        <p:cTn id="25" dur="500" fill="hold"/>
                                        <p:tgtEl>
                                          <p:spTgt spid="6"/>
                                        </p:tgtEl>
                                        <p:attrNameLst>
                                          <p:attrName>ppt_h</p:attrName>
                                        </p:attrNameLst>
                                      </p:cBhvr>
                                      <p:tavLst>
                                        <p:tav tm="0">
                                          <p:val>
                                            <p:strVal val="4/3*#ppt_h"/>
                                          </p:val>
                                        </p:tav>
                                        <p:tav tm="100000">
                                          <p:val>
                                            <p:strVal val="#ppt_h"/>
                                          </p:val>
                                        </p:tav>
                                      </p:tavLst>
                                    </p:anim>
                                  </p:childTnLst>
                                </p:cTn>
                              </p:par>
                            </p:childTnLst>
                          </p:cTn>
                        </p:par>
                        <p:par>
                          <p:cTn id="26" fill="hold">
                            <p:stCondLst>
                              <p:cond delay="3000"/>
                            </p:stCondLst>
                            <p:childTnLst>
                              <p:par>
                                <p:cTn id="27" presetID="23" presetClass="entr" presetSubtype="28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strVal val="4/3*#ppt_w"/>
                                          </p:val>
                                        </p:tav>
                                        <p:tav tm="100000">
                                          <p:val>
                                            <p:strVal val="#ppt_w"/>
                                          </p:val>
                                        </p:tav>
                                      </p:tavLst>
                                    </p:anim>
                                    <p:anim calcmode="lin" valueType="num">
                                      <p:cBhvr>
                                        <p:cTn id="30" dur="500" fill="hold"/>
                                        <p:tgtEl>
                                          <p:spTgt spid="7"/>
                                        </p:tgtEl>
                                        <p:attrNameLst>
                                          <p:attrName>ppt_h</p:attrName>
                                        </p:attrNameLst>
                                      </p:cBhvr>
                                      <p:tavLst>
                                        <p:tav tm="0">
                                          <p:val>
                                            <p:strVal val="4/3*#ppt_h"/>
                                          </p:val>
                                        </p:tav>
                                        <p:tav tm="100000">
                                          <p:val>
                                            <p:strVal val="#ppt_h"/>
                                          </p:val>
                                        </p:tav>
                                      </p:tavLst>
                                    </p:anim>
                                  </p:childTnLst>
                                </p:cTn>
                              </p:par>
                            </p:childTnLst>
                          </p:cTn>
                        </p:par>
                        <p:par>
                          <p:cTn id="31" fill="hold">
                            <p:stCondLst>
                              <p:cond delay="3500"/>
                            </p:stCondLst>
                            <p:childTnLst>
                              <p:par>
                                <p:cTn id="32" presetID="23" presetClass="entr" presetSubtype="28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strVal val="4/3*#ppt_w"/>
                                          </p:val>
                                        </p:tav>
                                        <p:tav tm="100000">
                                          <p:val>
                                            <p:strVal val="#ppt_w"/>
                                          </p:val>
                                        </p:tav>
                                      </p:tavLst>
                                    </p:anim>
                                    <p:anim calcmode="lin" valueType="num">
                                      <p:cBhvr>
                                        <p:cTn id="35" dur="500" fill="hold"/>
                                        <p:tgtEl>
                                          <p:spTgt spid="8"/>
                                        </p:tgtEl>
                                        <p:attrNameLst>
                                          <p:attrName>ppt_h</p:attrName>
                                        </p:attrNameLst>
                                      </p:cBhvr>
                                      <p:tavLst>
                                        <p:tav tm="0">
                                          <p:val>
                                            <p:strVal val="4/3*#ppt_h"/>
                                          </p:val>
                                        </p:tav>
                                        <p:tav tm="100000">
                                          <p:val>
                                            <p:strVal val="#ppt_h"/>
                                          </p:val>
                                        </p:tav>
                                      </p:tavLst>
                                    </p:anim>
                                  </p:childTnLst>
                                </p:cTn>
                              </p:par>
                            </p:childTnLst>
                          </p:cTn>
                        </p:par>
                        <p:par>
                          <p:cTn id="36" fill="hold">
                            <p:stCondLst>
                              <p:cond delay="4000"/>
                            </p:stCondLst>
                            <p:childTnLst>
                              <p:par>
                                <p:cTn id="37" presetID="21" presetClass="entr" presetSubtype="1"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heel(1)">
                                      <p:cBhvr>
                                        <p:cTn id="39" dur="1000"/>
                                        <p:tgtEl>
                                          <p:spTgt spid="16"/>
                                        </p:tgtEl>
                                      </p:cBhvr>
                                    </p:animEffect>
                                  </p:childTnLst>
                                </p:cTn>
                              </p:par>
                            </p:childTnLst>
                          </p:cTn>
                        </p:par>
                        <p:par>
                          <p:cTn id="40" fill="hold">
                            <p:stCondLst>
                              <p:cond delay="5000"/>
                            </p:stCondLst>
                            <p:childTnLst>
                              <p:par>
                                <p:cTn id="41" presetID="23" presetClass="entr" presetSubtype="28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strVal val="4/3*#ppt_w"/>
                                          </p:val>
                                        </p:tav>
                                        <p:tav tm="100000">
                                          <p:val>
                                            <p:strVal val="#ppt_w"/>
                                          </p:val>
                                        </p:tav>
                                      </p:tavLst>
                                    </p:anim>
                                    <p:anim calcmode="lin" valueType="num">
                                      <p:cBhvr>
                                        <p:cTn id="44" dur="500" fill="hold"/>
                                        <p:tgtEl>
                                          <p:spTgt spid="9"/>
                                        </p:tgtEl>
                                        <p:attrNameLst>
                                          <p:attrName>ppt_h</p:attrName>
                                        </p:attrNameLst>
                                      </p:cBhvr>
                                      <p:tavLst>
                                        <p:tav tm="0">
                                          <p:val>
                                            <p:strVal val="4/3*#ppt_h"/>
                                          </p:val>
                                        </p:tav>
                                        <p:tav tm="100000">
                                          <p:val>
                                            <p:strVal val="#ppt_h"/>
                                          </p:val>
                                        </p:tav>
                                      </p:tavLst>
                                    </p:anim>
                                  </p:childTnLst>
                                </p:cTn>
                              </p:par>
                            </p:childTnLst>
                          </p:cTn>
                        </p:par>
                        <p:par>
                          <p:cTn id="45" fill="hold">
                            <p:stCondLst>
                              <p:cond delay="5500"/>
                            </p:stCondLst>
                            <p:childTnLst>
                              <p:par>
                                <p:cTn id="46" presetID="23" presetClass="entr" presetSubtype="288"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strVal val="4/3*#ppt_w"/>
                                          </p:val>
                                        </p:tav>
                                        <p:tav tm="100000">
                                          <p:val>
                                            <p:strVal val="#ppt_w"/>
                                          </p:val>
                                        </p:tav>
                                      </p:tavLst>
                                    </p:anim>
                                    <p:anim calcmode="lin" valueType="num">
                                      <p:cBhvr>
                                        <p:cTn id="49" dur="500" fill="hold"/>
                                        <p:tgtEl>
                                          <p:spTgt spid="10"/>
                                        </p:tgtEl>
                                        <p:attrNameLst>
                                          <p:attrName>ppt_h</p:attrName>
                                        </p:attrNameLst>
                                      </p:cBhvr>
                                      <p:tavLst>
                                        <p:tav tm="0">
                                          <p:val>
                                            <p:strVal val="4/3*#ppt_h"/>
                                          </p:val>
                                        </p:tav>
                                        <p:tav tm="100000">
                                          <p:val>
                                            <p:strVal val="#ppt_h"/>
                                          </p:val>
                                        </p:tav>
                                      </p:tavLst>
                                    </p:anim>
                                  </p:childTnLst>
                                </p:cTn>
                              </p:par>
                            </p:childTnLst>
                          </p:cTn>
                        </p:par>
                        <p:par>
                          <p:cTn id="50" fill="hold">
                            <p:stCondLst>
                              <p:cond delay="6000"/>
                            </p:stCondLst>
                            <p:childTnLst>
                              <p:par>
                                <p:cTn id="51" presetID="23" presetClass="entr" presetSubtype="288"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strVal val="4/3*#ppt_w"/>
                                          </p:val>
                                        </p:tav>
                                        <p:tav tm="100000">
                                          <p:val>
                                            <p:strVal val="#ppt_w"/>
                                          </p:val>
                                        </p:tav>
                                      </p:tavLst>
                                    </p:anim>
                                    <p:anim calcmode="lin" valueType="num">
                                      <p:cBhvr>
                                        <p:cTn id="54" dur="500" fill="hold"/>
                                        <p:tgtEl>
                                          <p:spTgt spid="11"/>
                                        </p:tgtEl>
                                        <p:attrNameLst>
                                          <p:attrName>ppt_h</p:attrName>
                                        </p:attrNameLst>
                                      </p:cBhvr>
                                      <p:tavLst>
                                        <p:tav tm="0">
                                          <p:val>
                                            <p:strVal val="4/3*#ppt_h"/>
                                          </p:val>
                                        </p:tav>
                                        <p:tav tm="100000">
                                          <p:val>
                                            <p:strVal val="#ppt_h"/>
                                          </p:val>
                                        </p:tav>
                                      </p:tavLst>
                                    </p:anim>
                                  </p:childTnLst>
                                </p:cTn>
                              </p:par>
                            </p:childTnLst>
                          </p:cTn>
                        </p:par>
                        <p:par>
                          <p:cTn id="55" fill="hold">
                            <p:stCondLst>
                              <p:cond delay="6500"/>
                            </p:stCondLst>
                            <p:childTnLst>
                              <p:par>
                                <p:cTn id="56" presetID="23" presetClass="entr" presetSubtype="288"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strVal val="4/3*#ppt_w"/>
                                          </p:val>
                                        </p:tav>
                                        <p:tav tm="100000">
                                          <p:val>
                                            <p:strVal val="#ppt_w"/>
                                          </p:val>
                                        </p:tav>
                                      </p:tavLst>
                                    </p:anim>
                                    <p:anim calcmode="lin" valueType="num">
                                      <p:cBhvr>
                                        <p:cTn id="59" dur="500" fill="hold"/>
                                        <p:tgtEl>
                                          <p:spTgt spid="1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animBg="1"/>
      <p:bldP spid="12" grpId="0" animBg="1"/>
      <p:bldP spid="15"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78982" y="2420888"/>
            <a:ext cx="8111431" cy="83099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912095" y="3525663"/>
            <a:ext cx="7799735" cy="2135585"/>
          </a:xfrm>
          <a:prstGeom prst="rect">
            <a:avLst/>
          </a:prstGeom>
        </p:spPr>
        <p:txBody>
          <a:bodyPr wrap="square">
            <a:spAutoFit/>
          </a:bodyPr>
          <a:lstStyle/>
          <a:p>
            <a:pPr>
              <a:lnSpc>
                <a:spcPct val="120000"/>
              </a:lnSpc>
            </a:pPr>
            <a:r>
              <a:rPr lang="zh-CN" altLang="zh-CN" sz="1600" dirty="0">
                <a:latin typeface="微软雅黑" pitchFamily="34" charset="-122"/>
                <a:ea typeface="微软雅黑" pitchFamily="34" charset="-122"/>
              </a:rPr>
              <a:t>早在改革开放之初，邓小平同志就指出，我们这个党要恢复优良的传统和作风，有一个党员要合格的问题，这个问题不只是提到新党员面前，也提到一部分老党员面前了。如果几千万党员都合格，那将是一支多么伟大的力量！“两学一做”，基础在学，关键在做，就是做合格党员。根据习近平同志系列重要讲话精神，党中央提出了“四讲四有”这样新形势下合格党员的标志和特质。</a:t>
            </a:r>
            <a:r>
              <a:rPr lang="zh-CN" altLang="zh-CN" sz="1600" dirty="0"/>
              <a:t> </a:t>
            </a:r>
            <a:r>
              <a:rPr lang="zh-CN" altLang="zh-CN" sz="1600" dirty="0">
                <a:latin typeface="微软雅黑" pitchFamily="34" charset="-122"/>
                <a:ea typeface="微软雅黑" pitchFamily="34" charset="-122"/>
              </a:rPr>
              <a:t>“四讲四有”不是抽象的，而是具体的。做合格党员，“四讲四有”缺一不可，少了任何“一讲”、缺了任何“一有”，都算不上合格党员。</a:t>
            </a:r>
          </a:p>
        </p:txBody>
      </p:sp>
      <p:sp>
        <p:nvSpPr>
          <p:cNvPr id="3" name="矩形 2"/>
          <p:cNvSpPr/>
          <p:nvPr/>
        </p:nvSpPr>
        <p:spPr>
          <a:xfrm>
            <a:off x="4309865" y="2426245"/>
            <a:ext cx="7200799" cy="830997"/>
          </a:xfrm>
          <a:prstGeom prst="rect">
            <a:avLst/>
          </a:prstGeom>
        </p:spPr>
        <p:txBody>
          <a:bodyPr wrap="square">
            <a:spAutoFit/>
          </a:bodyPr>
          <a:lstStyle/>
          <a:p>
            <a:r>
              <a:rPr lang="zh-CN" altLang="en-US" sz="2400" b="1" dirty="0">
                <a:solidFill>
                  <a:schemeClr val="bg1"/>
                </a:solidFill>
                <a:latin typeface="微软雅黑" pitchFamily="34" charset="-122"/>
                <a:ea typeface="微软雅黑" pitchFamily="34" charset="-122"/>
              </a:rPr>
              <a:t>做合格党员，“四讲四有”缺一不可，少了任何“一讲”、缺了任何“一有”，都算不上合格党员。</a:t>
            </a: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4" y="2456491"/>
            <a:ext cx="3431654" cy="3169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202767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0-#ppt_w/2"/>
                                          </p:val>
                                        </p:tav>
                                        <p:tav tm="100000">
                                          <p:val>
                                            <p:strVal val="#ppt_x"/>
                                          </p:val>
                                        </p:tav>
                                      </p:tavLst>
                                    </p:anim>
                                    <p:anim calcmode="lin" valueType="num">
                                      <p:cBhvr additive="base">
                                        <p:cTn id="13" dur="75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14508"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政</a:t>
            </a:r>
          </a:p>
        </p:txBody>
      </p:sp>
      <p:sp>
        <p:nvSpPr>
          <p:cNvPr id="7" name="矩形 6"/>
          <p:cNvSpPr/>
          <p:nvPr/>
        </p:nvSpPr>
        <p:spPr>
          <a:xfrm>
            <a:off x="1296278" y="1858764"/>
            <a:ext cx="11423664" cy="461665"/>
          </a:xfrm>
          <a:prstGeom prst="rect">
            <a:avLst/>
          </a:prstGeom>
        </p:spPr>
        <p:txBody>
          <a:bodyPr wrap="square">
            <a:spAutoFit/>
          </a:bodyPr>
          <a:lstStyle/>
          <a:p>
            <a:r>
              <a:rPr lang="zh-CN" altLang="zh-CN" sz="2400" b="1" dirty="0">
                <a:solidFill>
                  <a:srgbClr val="C00000"/>
                </a:solidFill>
                <a:latin typeface="微软雅黑" pitchFamily="34" charset="-122"/>
                <a:ea typeface="微软雅黑" pitchFamily="34" charset="-122"/>
              </a:rPr>
              <a:t>讲政治、有信念，强调的是政治合格，就是要对党忠诚、坚定理想信念。</a:t>
            </a:r>
            <a:endParaRPr lang="zh-CN" altLang="en-US" sz="2400" dirty="0">
              <a:solidFill>
                <a:srgbClr val="C00000"/>
              </a:solidFill>
              <a:latin typeface="微软雅黑" pitchFamily="34" charset="-122"/>
              <a:ea typeface="微软雅黑" pitchFamily="34" charset="-122"/>
            </a:endParaRPr>
          </a:p>
        </p:txBody>
      </p:sp>
      <p:sp>
        <p:nvSpPr>
          <p:cNvPr id="8" name="矩形 7"/>
          <p:cNvSpPr/>
          <p:nvPr/>
        </p:nvSpPr>
        <p:spPr>
          <a:xfrm>
            <a:off x="4256248" y="2863387"/>
            <a:ext cx="6840760" cy="2031325"/>
          </a:xfrm>
          <a:prstGeom prst="rect">
            <a:avLst/>
          </a:prstGeom>
        </p:spPr>
        <p:txBody>
          <a:bodyPr wrap="square">
            <a:spAutoFit/>
          </a:bodyPr>
          <a:lstStyle/>
          <a:p>
            <a:r>
              <a:rPr lang="zh-CN" altLang="zh-CN" dirty="0">
                <a:latin typeface="微软雅黑" pitchFamily="34" charset="-122"/>
                <a:ea typeface="微软雅黑" pitchFamily="34" charset="-122"/>
              </a:rPr>
              <a:t>习近平同志一再强调，理想信念是共产党人精神上的“钙”。通过“两学一做”，做合格党员，首先要解决的是对党忠诚问题，也就是政治合格问题。政治合格，最根本的是增强政治意识、大局意识、核心意识、看齐意识。这“四个意识”是检验党员政治素养的试金石。“四个意识”的落脚点是“看齐意识”。看齐意识强不强，关键看行动，就是要始终做到党中央提倡什么就认真践行什么、党中央禁止什么就坚决反对什么，做到令行禁止。</a:t>
            </a:r>
          </a:p>
        </p:txBody>
      </p:sp>
      <p:cxnSp>
        <p:nvCxnSpPr>
          <p:cNvPr id="11" name="直接连接符 10"/>
          <p:cNvCxnSpPr/>
          <p:nvPr/>
        </p:nvCxnSpPr>
        <p:spPr>
          <a:xfrm>
            <a:off x="4256248" y="2780928"/>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295006" y="5013176"/>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4295006" y="5229200"/>
            <a:ext cx="6802002"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BFF4B"/>
                </a:solidFill>
                <a:latin typeface="微软雅黑" pitchFamily="34" charset="-122"/>
                <a:ea typeface="微软雅黑" pitchFamily="34" charset="-122"/>
              </a:rPr>
              <a:t>“看齐意识”是落脚点</a:t>
            </a:r>
          </a:p>
        </p:txBody>
      </p:sp>
      <p:sp>
        <p:nvSpPr>
          <p:cNvPr id="19" name="圆角矩形 18"/>
          <p:cNvSpPr/>
          <p:nvPr/>
        </p:nvSpPr>
        <p:spPr>
          <a:xfrm>
            <a:off x="714508"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合</a:t>
            </a:r>
          </a:p>
        </p:txBody>
      </p:sp>
      <p:sp>
        <p:nvSpPr>
          <p:cNvPr id="20" name="圆角矩形 19"/>
          <p:cNvSpPr/>
          <p:nvPr/>
        </p:nvSpPr>
        <p:spPr>
          <a:xfrm>
            <a:off x="2298531"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格</a:t>
            </a:r>
          </a:p>
        </p:txBody>
      </p:sp>
      <p:sp>
        <p:nvSpPr>
          <p:cNvPr id="21" name="圆角矩形 20"/>
          <p:cNvSpPr/>
          <p:nvPr/>
        </p:nvSpPr>
        <p:spPr>
          <a:xfrm>
            <a:off x="2298531"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治</a:t>
            </a:r>
          </a:p>
        </p:txBody>
      </p:sp>
    </p:spTree>
    <p:extLst>
      <p:ext uri="{BB962C8B-B14F-4D97-AF65-F5344CB8AC3E}">
        <p14:creationId xmlns:p14="http://schemas.microsoft.com/office/powerpoint/2010/main" val="295204421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28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4/3*#ppt_w"/>
                                          </p:val>
                                        </p:tav>
                                        <p:tav tm="100000">
                                          <p:val>
                                            <p:strVal val="#ppt_w"/>
                                          </p:val>
                                        </p:tav>
                                      </p:tavLst>
                                    </p:anim>
                                    <p:anim calcmode="lin" valueType="num">
                                      <p:cBhvr>
                                        <p:cTn id="14" dur="500" fill="hold"/>
                                        <p:tgtEl>
                                          <p:spTgt spid="6"/>
                                        </p:tgtEl>
                                        <p:attrNameLst>
                                          <p:attrName>ppt_h</p:attrName>
                                        </p:attrNameLst>
                                      </p:cBhvr>
                                      <p:tavLst>
                                        <p:tav tm="0">
                                          <p:val>
                                            <p:strVal val="4/3*#ppt_h"/>
                                          </p:val>
                                        </p:tav>
                                        <p:tav tm="100000">
                                          <p:val>
                                            <p:strVal val="#ppt_h"/>
                                          </p:val>
                                        </p:tav>
                                      </p:tavLst>
                                    </p:anim>
                                  </p:childTnLst>
                                </p:cTn>
                              </p:par>
                            </p:childTnLst>
                          </p:cTn>
                        </p:par>
                        <p:par>
                          <p:cTn id="15" fill="hold">
                            <p:stCondLst>
                              <p:cond delay="1250"/>
                            </p:stCondLst>
                            <p:childTnLst>
                              <p:par>
                                <p:cTn id="16" presetID="23" presetClass="entr" presetSubtype="288"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strVal val="4/3*#ppt_w"/>
                                          </p:val>
                                        </p:tav>
                                        <p:tav tm="100000">
                                          <p:val>
                                            <p:strVal val="#ppt_w"/>
                                          </p:val>
                                        </p:tav>
                                      </p:tavLst>
                                    </p:anim>
                                    <p:anim calcmode="lin" valueType="num">
                                      <p:cBhvr>
                                        <p:cTn id="19" dur="500" fill="hold"/>
                                        <p:tgtEl>
                                          <p:spTgt spid="21"/>
                                        </p:tgtEl>
                                        <p:attrNameLst>
                                          <p:attrName>ppt_h</p:attrName>
                                        </p:attrNameLst>
                                      </p:cBhvr>
                                      <p:tavLst>
                                        <p:tav tm="0">
                                          <p:val>
                                            <p:strVal val="4/3*#ppt_h"/>
                                          </p:val>
                                        </p:tav>
                                        <p:tav tm="100000">
                                          <p:val>
                                            <p:strVal val="#ppt_h"/>
                                          </p:val>
                                        </p:tav>
                                      </p:tavLst>
                                    </p:anim>
                                  </p:childTnLst>
                                </p:cTn>
                              </p:par>
                            </p:childTnLst>
                          </p:cTn>
                        </p:par>
                        <p:par>
                          <p:cTn id="20" fill="hold">
                            <p:stCondLst>
                              <p:cond delay="1750"/>
                            </p:stCondLst>
                            <p:childTnLst>
                              <p:par>
                                <p:cTn id="21" presetID="23" presetClass="entr" presetSubtype="28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strVal val="4/3*#ppt_w"/>
                                          </p:val>
                                        </p:tav>
                                        <p:tav tm="100000">
                                          <p:val>
                                            <p:strVal val="#ppt_w"/>
                                          </p:val>
                                        </p:tav>
                                      </p:tavLst>
                                    </p:anim>
                                    <p:anim calcmode="lin" valueType="num">
                                      <p:cBhvr>
                                        <p:cTn id="24" dur="500" fill="hold"/>
                                        <p:tgtEl>
                                          <p:spTgt spid="19"/>
                                        </p:tgtEl>
                                        <p:attrNameLst>
                                          <p:attrName>ppt_h</p:attrName>
                                        </p:attrNameLst>
                                      </p:cBhvr>
                                      <p:tavLst>
                                        <p:tav tm="0">
                                          <p:val>
                                            <p:strVal val="4/3*#ppt_h"/>
                                          </p:val>
                                        </p:tav>
                                        <p:tav tm="100000">
                                          <p:val>
                                            <p:strVal val="#ppt_h"/>
                                          </p:val>
                                        </p:tav>
                                      </p:tavLst>
                                    </p:anim>
                                  </p:childTnLst>
                                </p:cTn>
                              </p:par>
                            </p:childTnLst>
                          </p:cTn>
                        </p:par>
                        <p:par>
                          <p:cTn id="25" fill="hold">
                            <p:stCondLst>
                              <p:cond delay="2250"/>
                            </p:stCondLst>
                            <p:childTnLst>
                              <p:par>
                                <p:cTn id="26" presetID="23" presetClass="entr" presetSubtype="28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strVal val="4/3*#ppt_w"/>
                                          </p:val>
                                        </p:tav>
                                        <p:tav tm="100000">
                                          <p:val>
                                            <p:strVal val="#ppt_w"/>
                                          </p:val>
                                        </p:tav>
                                      </p:tavLst>
                                    </p:anim>
                                    <p:anim calcmode="lin" valueType="num">
                                      <p:cBhvr>
                                        <p:cTn id="29" dur="500" fill="hold"/>
                                        <p:tgtEl>
                                          <p:spTgt spid="20"/>
                                        </p:tgtEl>
                                        <p:attrNameLst>
                                          <p:attrName>ppt_h</p:attrName>
                                        </p:attrNameLst>
                                      </p:cBhvr>
                                      <p:tavLst>
                                        <p:tav tm="0">
                                          <p:val>
                                            <p:strVal val="4/3*#ppt_h"/>
                                          </p:val>
                                        </p:tav>
                                        <p:tav tm="100000">
                                          <p:val>
                                            <p:strVal val="#ppt_h"/>
                                          </p:val>
                                        </p:tav>
                                      </p:tavLst>
                                    </p:anim>
                                  </p:childTnLst>
                                </p:cTn>
                              </p:par>
                            </p:childTnLst>
                          </p:cTn>
                        </p:par>
                        <p:par>
                          <p:cTn id="30" fill="hold">
                            <p:stCondLst>
                              <p:cond delay="2750"/>
                            </p:stCondLst>
                            <p:childTnLst>
                              <p:par>
                                <p:cTn id="31" presetID="16" presetClass="entr" presetSubtype="2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3250"/>
                            </p:stCondLst>
                            <p:childTnLst>
                              <p:par>
                                <p:cTn id="38" presetID="2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750"/>
                                        <p:tgtEl>
                                          <p:spTgt spid="8"/>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3" grpId="0" animBg="1"/>
      <p:bldP spid="19" grpId="0" animBg="1"/>
      <p:bldP spid="20" grpId="0" animBg="1"/>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14508"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守</a:t>
            </a:r>
          </a:p>
        </p:txBody>
      </p:sp>
      <p:sp>
        <p:nvSpPr>
          <p:cNvPr id="7" name="矩形 6"/>
          <p:cNvSpPr/>
          <p:nvPr/>
        </p:nvSpPr>
        <p:spPr>
          <a:xfrm>
            <a:off x="910630" y="1858764"/>
            <a:ext cx="11423664" cy="461665"/>
          </a:xfrm>
          <a:prstGeom prst="rect">
            <a:avLst/>
          </a:prstGeom>
        </p:spPr>
        <p:txBody>
          <a:bodyPr wrap="square">
            <a:spAutoFit/>
          </a:bodyPr>
          <a:lstStyle/>
          <a:p>
            <a:r>
              <a:rPr lang="zh-CN" altLang="en-US" sz="2400" b="1" dirty="0">
                <a:solidFill>
                  <a:srgbClr val="C00000"/>
                </a:solidFill>
                <a:latin typeface="微软雅黑" pitchFamily="34" charset="-122"/>
                <a:ea typeface="微软雅黑" pitchFamily="34" charset="-122"/>
              </a:rPr>
              <a:t>讲规矩、有纪律，强调的是守纪合格，就是要严守党的政治纪律和政治规矩。</a:t>
            </a:r>
            <a:endParaRPr lang="zh-CN" altLang="en-US" sz="2400" dirty="0">
              <a:solidFill>
                <a:srgbClr val="C00000"/>
              </a:solidFill>
              <a:latin typeface="微软雅黑" pitchFamily="34" charset="-122"/>
              <a:ea typeface="微软雅黑" pitchFamily="34" charset="-122"/>
            </a:endParaRPr>
          </a:p>
        </p:txBody>
      </p:sp>
      <p:sp>
        <p:nvSpPr>
          <p:cNvPr id="8" name="矩形 7"/>
          <p:cNvSpPr/>
          <p:nvPr/>
        </p:nvSpPr>
        <p:spPr>
          <a:xfrm>
            <a:off x="4256248" y="2863387"/>
            <a:ext cx="6840760" cy="2585323"/>
          </a:xfrm>
          <a:prstGeom prst="rect">
            <a:avLst/>
          </a:prstGeom>
        </p:spPr>
        <p:txBody>
          <a:bodyPr wrap="square">
            <a:spAutoFit/>
          </a:bodyPr>
          <a:lstStyle/>
          <a:p>
            <a:r>
              <a:rPr lang="zh-CN" altLang="en-US" dirty="0">
                <a:latin typeface="微软雅黑" pitchFamily="34" charset="-122"/>
                <a:ea typeface="微软雅黑" pitchFamily="34" charset="-122"/>
              </a:rPr>
              <a:t>毛泽东同志说，路线是“王道”，纪律是“霸道”，这两者都不可少。习近平同志在谈到苏联解体时说，苏联共产党作为一个有着</a:t>
            </a:r>
            <a:r>
              <a:rPr lang="en-US" altLang="zh-CN" dirty="0">
                <a:latin typeface="微软雅黑" pitchFamily="34" charset="-122"/>
                <a:ea typeface="微软雅黑" pitchFamily="34" charset="-122"/>
              </a:rPr>
              <a:t>90</a:t>
            </a:r>
            <a:r>
              <a:rPr lang="zh-CN" altLang="en-US" dirty="0">
                <a:latin typeface="微软雅黑" pitchFamily="34" charset="-122"/>
                <a:ea typeface="微软雅黑" pitchFamily="34" charset="-122"/>
              </a:rPr>
              <a:t>多年历史、连续执政</a:t>
            </a:r>
            <a:r>
              <a:rPr lang="en-US" altLang="zh-CN" dirty="0">
                <a:latin typeface="微软雅黑" pitchFamily="34" charset="-122"/>
                <a:ea typeface="微软雅黑" pitchFamily="34" charset="-122"/>
              </a:rPr>
              <a:t>70</a:t>
            </a:r>
            <a:r>
              <a:rPr lang="zh-CN" altLang="en-US" dirty="0">
                <a:latin typeface="微软雅黑" pitchFamily="34" charset="-122"/>
                <a:ea typeface="微软雅黑" pitchFamily="34" charset="-122"/>
              </a:rPr>
              <a:t>多年的大党老党轰然倒塌，其中很重要的一个原因就是政治纪律被动摇了，谁都可以言所欲言、为所欲为。我们说的规矩，既包括党章党纪国法、规章制度，又包括党的优良传统、政治要求和道德规范等。党员讲规矩，就要知晓规矩、认同规矩、遵守规矩、维护规矩，明白哪些该做、哪些不该做，做到知大知小、知进知退、知荣知辱、知是知非，用纪律和规矩来规范和约束自己的言行。</a:t>
            </a:r>
            <a:endParaRPr lang="zh-CN" altLang="zh-CN" dirty="0">
              <a:latin typeface="微软雅黑" pitchFamily="34" charset="-122"/>
              <a:ea typeface="微软雅黑" pitchFamily="34" charset="-122"/>
            </a:endParaRPr>
          </a:p>
        </p:txBody>
      </p:sp>
      <p:cxnSp>
        <p:nvCxnSpPr>
          <p:cNvPr id="11" name="直接连接符 10"/>
          <p:cNvCxnSpPr/>
          <p:nvPr/>
        </p:nvCxnSpPr>
        <p:spPr>
          <a:xfrm>
            <a:off x="4256248" y="2780928"/>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295006" y="5445224"/>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4295006" y="5661248"/>
            <a:ext cx="6802002"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BFF4B"/>
                </a:solidFill>
                <a:latin typeface="微软雅黑" pitchFamily="34" charset="-122"/>
                <a:ea typeface="微软雅黑" pitchFamily="34" charset="-122"/>
              </a:rPr>
              <a:t>用纪律和规矩来规范和约束自己的言行</a:t>
            </a:r>
          </a:p>
        </p:txBody>
      </p:sp>
      <p:sp>
        <p:nvSpPr>
          <p:cNvPr id="19" name="圆角矩形 18"/>
          <p:cNvSpPr/>
          <p:nvPr/>
        </p:nvSpPr>
        <p:spPr>
          <a:xfrm>
            <a:off x="714508"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合</a:t>
            </a:r>
          </a:p>
        </p:txBody>
      </p:sp>
      <p:sp>
        <p:nvSpPr>
          <p:cNvPr id="20" name="圆角矩形 19"/>
          <p:cNvSpPr/>
          <p:nvPr/>
        </p:nvSpPr>
        <p:spPr>
          <a:xfrm>
            <a:off x="2298531"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格</a:t>
            </a:r>
          </a:p>
        </p:txBody>
      </p:sp>
      <p:sp>
        <p:nvSpPr>
          <p:cNvPr id="21" name="圆角矩形 20"/>
          <p:cNvSpPr/>
          <p:nvPr/>
        </p:nvSpPr>
        <p:spPr>
          <a:xfrm>
            <a:off x="2298531"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纪</a:t>
            </a:r>
          </a:p>
        </p:txBody>
      </p:sp>
    </p:spTree>
    <p:extLst>
      <p:ext uri="{BB962C8B-B14F-4D97-AF65-F5344CB8AC3E}">
        <p14:creationId xmlns:p14="http://schemas.microsoft.com/office/powerpoint/2010/main" val="263383890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28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4/3*#ppt_w"/>
                                          </p:val>
                                        </p:tav>
                                        <p:tav tm="100000">
                                          <p:val>
                                            <p:strVal val="#ppt_w"/>
                                          </p:val>
                                        </p:tav>
                                      </p:tavLst>
                                    </p:anim>
                                    <p:anim calcmode="lin" valueType="num">
                                      <p:cBhvr>
                                        <p:cTn id="14" dur="500" fill="hold"/>
                                        <p:tgtEl>
                                          <p:spTgt spid="6"/>
                                        </p:tgtEl>
                                        <p:attrNameLst>
                                          <p:attrName>ppt_h</p:attrName>
                                        </p:attrNameLst>
                                      </p:cBhvr>
                                      <p:tavLst>
                                        <p:tav tm="0">
                                          <p:val>
                                            <p:strVal val="4/3*#ppt_h"/>
                                          </p:val>
                                        </p:tav>
                                        <p:tav tm="100000">
                                          <p:val>
                                            <p:strVal val="#ppt_h"/>
                                          </p:val>
                                        </p:tav>
                                      </p:tavLst>
                                    </p:anim>
                                  </p:childTnLst>
                                </p:cTn>
                              </p:par>
                            </p:childTnLst>
                          </p:cTn>
                        </p:par>
                        <p:par>
                          <p:cTn id="15" fill="hold">
                            <p:stCondLst>
                              <p:cond delay="1250"/>
                            </p:stCondLst>
                            <p:childTnLst>
                              <p:par>
                                <p:cTn id="16" presetID="23" presetClass="entr" presetSubtype="288"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strVal val="4/3*#ppt_w"/>
                                          </p:val>
                                        </p:tav>
                                        <p:tav tm="100000">
                                          <p:val>
                                            <p:strVal val="#ppt_w"/>
                                          </p:val>
                                        </p:tav>
                                      </p:tavLst>
                                    </p:anim>
                                    <p:anim calcmode="lin" valueType="num">
                                      <p:cBhvr>
                                        <p:cTn id="19" dur="500" fill="hold"/>
                                        <p:tgtEl>
                                          <p:spTgt spid="21"/>
                                        </p:tgtEl>
                                        <p:attrNameLst>
                                          <p:attrName>ppt_h</p:attrName>
                                        </p:attrNameLst>
                                      </p:cBhvr>
                                      <p:tavLst>
                                        <p:tav tm="0">
                                          <p:val>
                                            <p:strVal val="4/3*#ppt_h"/>
                                          </p:val>
                                        </p:tav>
                                        <p:tav tm="100000">
                                          <p:val>
                                            <p:strVal val="#ppt_h"/>
                                          </p:val>
                                        </p:tav>
                                      </p:tavLst>
                                    </p:anim>
                                  </p:childTnLst>
                                </p:cTn>
                              </p:par>
                            </p:childTnLst>
                          </p:cTn>
                        </p:par>
                        <p:par>
                          <p:cTn id="20" fill="hold">
                            <p:stCondLst>
                              <p:cond delay="1750"/>
                            </p:stCondLst>
                            <p:childTnLst>
                              <p:par>
                                <p:cTn id="21" presetID="23" presetClass="entr" presetSubtype="28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strVal val="4/3*#ppt_w"/>
                                          </p:val>
                                        </p:tav>
                                        <p:tav tm="100000">
                                          <p:val>
                                            <p:strVal val="#ppt_w"/>
                                          </p:val>
                                        </p:tav>
                                      </p:tavLst>
                                    </p:anim>
                                    <p:anim calcmode="lin" valueType="num">
                                      <p:cBhvr>
                                        <p:cTn id="24" dur="500" fill="hold"/>
                                        <p:tgtEl>
                                          <p:spTgt spid="19"/>
                                        </p:tgtEl>
                                        <p:attrNameLst>
                                          <p:attrName>ppt_h</p:attrName>
                                        </p:attrNameLst>
                                      </p:cBhvr>
                                      <p:tavLst>
                                        <p:tav tm="0">
                                          <p:val>
                                            <p:strVal val="4/3*#ppt_h"/>
                                          </p:val>
                                        </p:tav>
                                        <p:tav tm="100000">
                                          <p:val>
                                            <p:strVal val="#ppt_h"/>
                                          </p:val>
                                        </p:tav>
                                      </p:tavLst>
                                    </p:anim>
                                  </p:childTnLst>
                                </p:cTn>
                              </p:par>
                            </p:childTnLst>
                          </p:cTn>
                        </p:par>
                        <p:par>
                          <p:cTn id="25" fill="hold">
                            <p:stCondLst>
                              <p:cond delay="2250"/>
                            </p:stCondLst>
                            <p:childTnLst>
                              <p:par>
                                <p:cTn id="26" presetID="23" presetClass="entr" presetSubtype="28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strVal val="4/3*#ppt_w"/>
                                          </p:val>
                                        </p:tav>
                                        <p:tav tm="100000">
                                          <p:val>
                                            <p:strVal val="#ppt_w"/>
                                          </p:val>
                                        </p:tav>
                                      </p:tavLst>
                                    </p:anim>
                                    <p:anim calcmode="lin" valueType="num">
                                      <p:cBhvr>
                                        <p:cTn id="29" dur="500" fill="hold"/>
                                        <p:tgtEl>
                                          <p:spTgt spid="20"/>
                                        </p:tgtEl>
                                        <p:attrNameLst>
                                          <p:attrName>ppt_h</p:attrName>
                                        </p:attrNameLst>
                                      </p:cBhvr>
                                      <p:tavLst>
                                        <p:tav tm="0">
                                          <p:val>
                                            <p:strVal val="4/3*#ppt_h"/>
                                          </p:val>
                                        </p:tav>
                                        <p:tav tm="100000">
                                          <p:val>
                                            <p:strVal val="#ppt_h"/>
                                          </p:val>
                                        </p:tav>
                                      </p:tavLst>
                                    </p:anim>
                                  </p:childTnLst>
                                </p:cTn>
                              </p:par>
                            </p:childTnLst>
                          </p:cTn>
                        </p:par>
                        <p:par>
                          <p:cTn id="30" fill="hold">
                            <p:stCondLst>
                              <p:cond delay="2750"/>
                            </p:stCondLst>
                            <p:childTnLst>
                              <p:par>
                                <p:cTn id="31" presetID="16" presetClass="entr" presetSubtype="2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3250"/>
                            </p:stCondLst>
                            <p:childTnLst>
                              <p:par>
                                <p:cTn id="38" presetID="2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750"/>
                                        <p:tgtEl>
                                          <p:spTgt spid="8"/>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3" grpId="0" animBg="1"/>
      <p:bldP spid="19" grpId="0" animBg="1"/>
      <p:bldP spid="20" grpId="0" animBg="1"/>
      <p:bldP spid="2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14508"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品</a:t>
            </a:r>
          </a:p>
        </p:txBody>
      </p:sp>
      <p:sp>
        <p:nvSpPr>
          <p:cNvPr id="7" name="矩形 6"/>
          <p:cNvSpPr/>
          <p:nvPr/>
        </p:nvSpPr>
        <p:spPr>
          <a:xfrm>
            <a:off x="910630" y="1858764"/>
            <a:ext cx="11423664" cy="461665"/>
          </a:xfrm>
          <a:prstGeom prst="rect">
            <a:avLst/>
          </a:prstGeom>
        </p:spPr>
        <p:txBody>
          <a:bodyPr wrap="square">
            <a:spAutoFit/>
          </a:bodyPr>
          <a:lstStyle/>
          <a:p>
            <a:r>
              <a:rPr lang="zh-CN" altLang="en-US" sz="2400" b="1" dirty="0">
                <a:solidFill>
                  <a:srgbClr val="C00000"/>
                </a:solidFill>
                <a:latin typeface="微软雅黑" pitchFamily="34" charset="-122"/>
                <a:ea typeface="微软雅黑" pitchFamily="34" charset="-122"/>
              </a:rPr>
              <a:t>讲道德、有品行，强调的是品德合格，就是要明大德、守公德、严私德。</a:t>
            </a:r>
            <a:endParaRPr lang="zh-CN" altLang="en-US" sz="2400" dirty="0">
              <a:solidFill>
                <a:srgbClr val="C00000"/>
              </a:solidFill>
              <a:latin typeface="微软雅黑" pitchFamily="34" charset="-122"/>
              <a:ea typeface="微软雅黑" pitchFamily="34" charset="-122"/>
            </a:endParaRPr>
          </a:p>
        </p:txBody>
      </p:sp>
      <p:sp>
        <p:nvSpPr>
          <p:cNvPr id="8" name="矩形 7"/>
          <p:cNvSpPr/>
          <p:nvPr/>
        </p:nvSpPr>
        <p:spPr>
          <a:xfrm>
            <a:off x="4256248" y="2863387"/>
            <a:ext cx="6840760" cy="2031325"/>
          </a:xfrm>
          <a:prstGeom prst="rect">
            <a:avLst/>
          </a:prstGeom>
        </p:spPr>
        <p:txBody>
          <a:bodyPr wrap="square">
            <a:spAutoFit/>
          </a:bodyPr>
          <a:lstStyle/>
          <a:p>
            <a:r>
              <a:rPr lang="zh-CN" altLang="en-US" dirty="0">
                <a:latin typeface="微软雅黑" pitchFamily="34" charset="-122"/>
                <a:ea typeface="微软雅黑" pitchFamily="34" charset="-122"/>
              </a:rPr>
              <a:t>古人云：“德为立国之基”“德为国之大宝”“德为才之帅”。德行是人的根本素养，评价一名党员是否合格，“德”永远居于第一位，大德、公德、私德缺一不可。大德即政治品德，公德包括社会公德和职业道德，私德为家庭美德。从一些党员干部暴露的问题和查处的案件看，大部分违规违纪党员干部存在缺德失德问题。做一名合格党员，就要上好道德修养这一人生必修课，择其善者而从之，做到心有所畏、言有所戒、行有所止。</a:t>
            </a:r>
            <a:endParaRPr lang="zh-CN" altLang="zh-CN" dirty="0">
              <a:latin typeface="微软雅黑" pitchFamily="34" charset="-122"/>
              <a:ea typeface="微软雅黑" pitchFamily="34" charset="-122"/>
            </a:endParaRPr>
          </a:p>
        </p:txBody>
      </p:sp>
      <p:cxnSp>
        <p:nvCxnSpPr>
          <p:cNvPr id="11" name="直接连接符 10"/>
          <p:cNvCxnSpPr/>
          <p:nvPr/>
        </p:nvCxnSpPr>
        <p:spPr>
          <a:xfrm>
            <a:off x="4256248" y="2780928"/>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295006" y="4941168"/>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4295006" y="5157192"/>
            <a:ext cx="6802002"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BFF4B"/>
                </a:solidFill>
                <a:latin typeface="微软雅黑" pitchFamily="34" charset="-122"/>
                <a:ea typeface="微软雅黑" pitchFamily="34" charset="-122"/>
              </a:rPr>
              <a:t>心有所畏、言有所戒、行有所止</a:t>
            </a:r>
          </a:p>
        </p:txBody>
      </p:sp>
      <p:sp>
        <p:nvSpPr>
          <p:cNvPr id="19" name="圆角矩形 18"/>
          <p:cNvSpPr/>
          <p:nvPr/>
        </p:nvSpPr>
        <p:spPr>
          <a:xfrm>
            <a:off x="714508"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合</a:t>
            </a:r>
          </a:p>
        </p:txBody>
      </p:sp>
      <p:sp>
        <p:nvSpPr>
          <p:cNvPr id="20" name="圆角矩形 19"/>
          <p:cNvSpPr/>
          <p:nvPr/>
        </p:nvSpPr>
        <p:spPr>
          <a:xfrm>
            <a:off x="2298531"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格</a:t>
            </a:r>
          </a:p>
        </p:txBody>
      </p:sp>
      <p:sp>
        <p:nvSpPr>
          <p:cNvPr id="21" name="圆角矩形 20"/>
          <p:cNvSpPr/>
          <p:nvPr/>
        </p:nvSpPr>
        <p:spPr>
          <a:xfrm>
            <a:off x="2298531"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德</a:t>
            </a:r>
          </a:p>
        </p:txBody>
      </p:sp>
    </p:spTree>
    <p:extLst>
      <p:ext uri="{BB962C8B-B14F-4D97-AF65-F5344CB8AC3E}">
        <p14:creationId xmlns:p14="http://schemas.microsoft.com/office/powerpoint/2010/main" val="2241526044"/>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28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4/3*#ppt_w"/>
                                          </p:val>
                                        </p:tav>
                                        <p:tav tm="100000">
                                          <p:val>
                                            <p:strVal val="#ppt_w"/>
                                          </p:val>
                                        </p:tav>
                                      </p:tavLst>
                                    </p:anim>
                                    <p:anim calcmode="lin" valueType="num">
                                      <p:cBhvr>
                                        <p:cTn id="14" dur="500" fill="hold"/>
                                        <p:tgtEl>
                                          <p:spTgt spid="6"/>
                                        </p:tgtEl>
                                        <p:attrNameLst>
                                          <p:attrName>ppt_h</p:attrName>
                                        </p:attrNameLst>
                                      </p:cBhvr>
                                      <p:tavLst>
                                        <p:tav tm="0">
                                          <p:val>
                                            <p:strVal val="4/3*#ppt_h"/>
                                          </p:val>
                                        </p:tav>
                                        <p:tav tm="100000">
                                          <p:val>
                                            <p:strVal val="#ppt_h"/>
                                          </p:val>
                                        </p:tav>
                                      </p:tavLst>
                                    </p:anim>
                                  </p:childTnLst>
                                </p:cTn>
                              </p:par>
                            </p:childTnLst>
                          </p:cTn>
                        </p:par>
                        <p:par>
                          <p:cTn id="15" fill="hold">
                            <p:stCondLst>
                              <p:cond delay="1250"/>
                            </p:stCondLst>
                            <p:childTnLst>
                              <p:par>
                                <p:cTn id="16" presetID="23" presetClass="entr" presetSubtype="288"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strVal val="4/3*#ppt_w"/>
                                          </p:val>
                                        </p:tav>
                                        <p:tav tm="100000">
                                          <p:val>
                                            <p:strVal val="#ppt_w"/>
                                          </p:val>
                                        </p:tav>
                                      </p:tavLst>
                                    </p:anim>
                                    <p:anim calcmode="lin" valueType="num">
                                      <p:cBhvr>
                                        <p:cTn id="19" dur="500" fill="hold"/>
                                        <p:tgtEl>
                                          <p:spTgt spid="21"/>
                                        </p:tgtEl>
                                        <p:attrNameLst>
                                          <p:attrName>ppt_h</p:attrName>
                                        </p:attrNameLst>
                                      </p:cBhvr>
                                      <p:tavLst>
                                        <p:tav tm="0">
                                          <p:val>
                                            <p:strVal val="4/3*#ppt_h"/>
                                          </p:val>
                                        </p:tav>
                                        <p:tav tm="100000">
                                          <p:val>
                                            <p:strVal val="#ppt_h"/>
                                          </p:val>
                                        </p:tav>
                                      </p:tavLst>
                                    </p:anim>
                                  </p:childTnLst>
                                </p:cTn>
                              </p:par>
                            </p:childTnLst>
                          </p:cTn>
                        </p:par>
                        <p:par>
                          <p:cTn id="20" fill="hold">
                            <p:stCondLst>
                              <p:cond delay="1750"/>
                            </p:stCondLst>
                            <p:childTnLst>
                              <p:par>
                                <p:cTn id="21" presetID="23" presetClass="entr" presetSubtype="28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strVal val="4/3*#ppt_w"/>
                                          </p:val>
                                        </p:tav>
                                        <p:tav tm="100000">
                                          <p:val>
                                            <p:strVal val="#ppt_w"/>
                                          </p:val>
                                        </p:tav>
                                      </p:tavLst>
                                    </p:anim>
                                    <p:anim calcmode="lin" valueType="num">
                                      <p:cBhvr>
                                        <p:cTn id="24" dur="500" fill="hold"/>
                                        <p:tgtEl>
                                          <p:spTgt spid="19"/>
                                        </p:tgtEl>
                                        <p:attrNameLst>
                                          <p:attrName>ppt_h</p:attrName>
                                        </p:attrNameLst>
                                      </p:cBhvr>
                                      <p:tavLst>
                                        <p:tav tm="0">
                                          <p:val>
                                            <p:strVal val="4/3*#ppt_h"/>
                                          </p:val>
                                        </p:tav>
                                        <p:tav tm="100000">
                                          <p:val>
                                            <p:strVal val="#ppt_h"/>
                                          </p:val>
                                        </p:tav>
                                      </p:tavLst>
                                    </p:anim>
                                  </p:childTnLst>
                                </p:cTn>
                              </p:par>
                            </p:childTnLst>
                          </p:cTn>
                        </p:par>
                        <p:par>
                          <p:cTn id="25" fill="hold">
                            <p:stCondLst>
                              <p:cond delay="2250"/>
                            </p:stCondLst>
                            <p:childTnLst>
                              <p:par>
                                <p:cTn id="26" presetID="23" presetClass="entr" presetSubtype="28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strVal val="4/3*#ppt_w"/>
                                          </p:val>
                                        </p:tav>
                                        <p:tav tm="100000">
                                          <p:val>
                                            <p:strVal val="#ppt_w"/>
                                          </p:val>
                                        </p:tav>
                                      </p:tavLst>
                                    </p:anim>
                                    <p:anim calcmode="lin" valueType="num">
                                      <p:cBhvr>
                                        <p:cTn id="29" dur="500" fill="hold"/>
                                        <p:tgtEl>
                                          <p:spTgt spid="20"/>
                                        </p:tgtEl>
                                        <p:attrNameLst>
                                          <p:attrName>ppt_h</p:attrName>
                                        </p:attrNameLst>
                                      </p:cBhvr>
                                      <p:tavLst>
                                        <p:tav tm="0">
                                          <p:val>
                                            <p:strVal val="4/3*#ppt_h"/>
                                          </p:val>
                                        </p:tav>
                                        <p:tav tm="100000">
                                          <p:val>
                                            <p:strVal val="#ppt_h"/>
                                          </p:val>
                                        </p:tav>
                                      </p:tavLst>
                                    </p:anim>
                                  </p:childTnLst>
                                </p:cTn>
                              </p:par>
                            </p:childTnLst>
                          </p:cTn>
                        </p:par>
                        <p:par>
                          <p:cTn id="30" fill="hold">
                            <p:stCondLst>
                              <p:cond delay="2750"/>
                            </p:stCondLst>
                            <p:childTnLst>
                              <p:par>
                                <p:cTn id="31" presetID="16" presetClass="entr" presetSubtype="2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3250"/>
                            </p:stCondLst>
                            <p:childTnLst>
                              <p:par>
                                <p:cTn id="38" presetID="2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750"/>
                                        <p:tgtEl>
                                          <p:spTgt spid="8"/>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3" grpId="0" animBg="1"/>
      <p:bldP spid="19" grpId="0" animBg="1"/>
      <p:bldP spid="20" grpId="0" animBg="1"/>
      <p:bldP spid="2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14508"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履</a:t>
            </a:r>
          </a:p>
        </p:txBody>
      </p:sp>
      <p:sp>
        <p:nvSpPr>
          <p:cNvPr id="7" name="矩形 6"/>
          <p:cNvSpPr/>
          <p:nvPr/>
        </p:nvSpPr>
        <p:spPr>
          <a:xfrm>
            <a:off x="792222" y="1858764"/>
            <a:ext cx="11423664" cy="430887"/>
          </a:xfrm>
          <a:prstGeom prst="rect">
            <a:avLst/>
          </a:prstGeom>
        </p:spPr>
        <p:txBody>
          <a:bodyPr wrap="square">
            <a:spAutoFit/>
          </a:bodyPr>
          <a:lstStyle/>
          <a:p>
            <a:r>
              <a:rPr lang="zh-CN" altLang="en-US" sz="2200" b="1" dirty="0">
                <a:solidFill>
                  <a:srgbClr val="C00000"/>
                </a:solidFill>
                <a:latin typeface="微软雅黑" pitchFamily="34" charset="-122"/>
                <a:ea typeface="微软雅黑" pitchFamily="34" charset="-122"/>
              </a:rPr>
              <a:t>讲奉献、有作为，强调的是履责合格，就是要践行党的宗旨、敢于担当、善于作为。</a:t>
            </a:r>
            <a:endParaRPr lang="zh-CN" altLang="en-US" sz="2200" dirty="0">
              <a:solidFill>
                <a:srgbClr val="C00000"/>
              </a:solidFill>
              <a:latin typeface="微软雅黑" pitchFamily="34" charset="-122"/>
              <a:ea typeface="微软雅黑" pitchFamily="34" charset="-122"/>
            </a:endParaRPr>
          </a:p>
        </p:txBody>
      </p:sp>
      <p:sp>
        <p:nvSpPr>
          <p:cNvPr id="8" name="矩形 7"/>
          <p:cNvSpPr/>
          <p:nvPr/>
        </p:nvSpPr>
        <p:spPr>
          <a:xfrm>
            <a:off x="4256248" y="2863387"/>
            <a:ext cx="6840760" cy="2031325"/>
          </a:xfrm>
          <a:prstGeom prst="rect">
            <a:avLst/>
          </a:prstGeom>
        </p:spPr>
        <p:txBody>
          <a:bodyPr wrap="square">
            <a:spAutoFit/>
          </a:bodyPr>
          <a:lstStyle/>
          <a:p>
            <a:r>
              <a:rPr lang="zh-CN" altLang="en-US" dirty="0">
                <a:latin typeface="微软雅黑" pitchFamily="34" charset="-122"/>
                <a:ea typeface="微软雅黑" pitchFamily="34" charset="-122"/>
              </a:rPr>
              <a:t>毛泽东同志说：“中国人死都不怕，还怕困难么？”这正是对中国人民和中国共产党人牺牲精神的真实写照。做合格党员，就要时刻不忘肩上扛的那份沉甸甸的责任，始终保持干事创业、开拓进取的精气神，把毕生精力乃至生命奉献给党，面对挫折不怨天尤人，面对困难不彷徨退缩，把百姓的安危冷暖装在心里，及时了解群众所思、所盼、所忧、所急，把群众工作做实、做深、做细、做透，让群众真切感受到党的温暖，努力为人民群众谋福祉。</a:t>
            </a:r>
            <a:endParaRPr lang="zh-CN" altLang="zh-CN" dirty="0">
              <a:latin typeface="微软雅黑" pitchFamily="34" charset="-122"/>
              <a:ea typeface="微软雅黑" pitchFamily="34" charset="-122"/>
            </a:endParaRPr>
          </a:p>
        </p:txBody>
      </p:sp>
      <p:cxnSp>
        <p:nvCxnSpPr>
          <p:cNvPr id="11" name="直接连接符 10"/>
          <p:cNvCxnSpPr/>
          <p:nvPr/>
        </p:nvCxnSpPr>
        <p:spPr>
          <a:xfrm>
            <a:off x="4256248" y="2780928"/>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295006" y="4941168"/>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4295006" y="5157192"/>
            <a:ext cx="6802002"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BFF4B"/>
                </a:solidFill>
                <a:latin typeface="微软雅黑" pitchFamily="34" charset="-122"/>
                <a:ea typeface="微软雅黑" pitchFamily="34" charset="-122"/>
              </a:rPr>
              <a:t>把群众工作做实、做深、做细、做透</a:t>
            </a:r>
          </a:p>
        </p:txBody>
      </p:sp>
      <p:sp>
        <p:nvSpPr>
          <p:cNvPr id="19" name="圆角矩形 18"/>
          <p:cNvSpPr/>
          <p:nvPr/>
        </p:nvSpPr>
        <p:spPr>
          <a:xfrm>
            <a:off x="714508"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合</a:t>
            </a:r>
          </a:p>
        </p:txBody>
      </p:sp>
      <p:sp>
        <p:nvSpPr>
          <p:cNvPr id="20" name="圆角矩形 19"/>
          <p:cNvSpPr/>
          <p:nvPr/>
        </p:nvSpPr>
        <p:spPr>
          <a:xfrm>
            <a:off x="2298531" y="4478342"/>
            <a:ext cx="1276242" cy="121368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格</a:t>
            </a:r>
          </a:p>
        </p:txBody>
      </p:sp>
      <p:sp>
        <p:nvSpPr>
          <p:cNvPr id="21" name="圆角矩形 20"/>
          <p:cNvSpPr/>
          <p:nvPr/>
        </p:nvSpPr>
        <p:spPr>
          <a:xfrm>
            <a:off x="2298531" y="2924944"/>
            <a:ext cx="1276242" cy="121368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rgbClr val="C00000"/>
                </a:solidFill>
                <a:latin typeface="微软雅黑" pitchFamily="34" charset="-122"/>
                <a:ea typeface="微软雅黑" pitchFamily="34" charset="-122"/>
              </a:rPr>
              <a:t>责</a:t>
            </a:r>
          </a:p>
        </p:txBody>
      </p:sp>
    </p:spTree>
    <p:extLst>
      <p:ext uri="{BB962C8B-B14F-4D97-AF65-F5344CB8AC3E}">
        <p14:creationId xmlns:p14="http://schemas.microsoft.com/office/powerpoint/2010/main" val="2220522268"/>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28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4/3*#ppt_w"/>
                                          </p:val>
                                        </p:tav>
                                        <p:tav tm="100000">
                                          <p:val>
                                            <p:strVal val="#ppt_w"/>
                                          </p:val>
                                        </p:tav>
                                      </p:tavLst>
                                    </p:anim>
                                    <p:anim calcmode="lin" valueType="num">
                                      <p:cBhvr>
                                        <p:cTn id="14" dur="500" fill="hold"/>
                                        <p:tgtEl>
                                          <p:spTgt spid="6"/>
                                        </p:tgtEl>
                                        <p:attrNameLst>
                                          <p:attrName>ppt_h</p:attrName>
                                        </p:attrNameLst>
                                      </p:cBhvr>
                                      <p:tavLst>
                                        <p:tav tm="0">
                                          <p:val>
                                            <p:strVal val="4/3*#ppt_h"/>
                                          </p:val>
                                        </p:tav>
                                        <p:tav tm="100000">
                                          <p:val>
                                            <p:strVal val="#ppt_h"/>
                                          </p:val>
                                        </p:tav>
                                      </p:tavLst>
                                    </p:anim>
                                  </p:childTnLst>
                                </p:cTn>
                              </p:par>
                            </p:childTnLst>
                          </p:cTn>
                        </p:par>
                        <p:par>
                          <p:cTn id="15" fill="hold">
                            <p:stCondLst>
                              <p:cond delay="1250"/>
                            </p:stCondLst>
                            <p:childTnLst>
                              <p:par>
                                <p:cTn id="16" presetID="23" presetClass="entr" presetSubtype="288"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strVal val="4/3*#ppt_w"/>
                                          </p:val>
                                        </p:tav>
                                        <p:tav tm="100000">
                                          <p:val>
                                            <p:strVal val="#ppt_w"/>
                                          </p:val>
                                        </p:tav>
                                      </p:tavLst>
                                    </p:anim>
                                    <p:anim calcmode="lin" valueType="num">
                                      <p:cBhvr>
                                        <p:cTn id="19" dur="500" fill="hold"/>
                                        <p:tgtEl>
                                          <p:spTgt spid="21"/>
                                        </p:tgtEl>
                                        <p:attrNameLst>
                                          <p:attrName>ppt_h</p:attrName>
                                        </p:attrNameLst>
                                      </p:cBhvr>
                                      <p:tavLst>
                                        <p:tav tm="0">
                                          <p:val>
                                            <p:strVal val="4/3*#ppt_h"/>
                                          </p:val>
                                        </p:tav>
                                        <p:tav tm="100000">
                                          <p:val>
                                            <p:strVal val="#ppt_h"/>
                                          </p:val>
                                        </p:tav>
                                      </p:tavLst>
                                    </p:anim>
                                  </p:childTnLst>
                                </p:cTn>
                              </p:par>
                            </p:childTnLst>
                          </p:cTn>
                        </p:par>
                        <p:par>
                          <p:cTn id="20" fill="hold">
                            <p:stCondLst>
                              <p:cond delay="1750"/>
                            </p:stCondLst>
                            <p:childTnLst>
                              <p:par>
                                <p:cTn id="21" presetID="23" presetClass="entr" presetSubtype="28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strVal val="4/3*#ppt_w"/>
                                          </p:val>
                                        </p:tav>
                                        <p:tav tm="100000">
                                          <p:val>
                                            <p:strVal val="#ppt_w"/>
                                          </p:val>
                                        </p:tav>
                                      </p:tavLst>
                                    </p:anim>
                                    <p:anim calcmode="lin" valueType="num">
                                      <p:cBhvr>
                                        <p:cTn id="24" dur="500" fill="hold"/>
                                        <p:tgtEl>
                                          <p:spTgt spid="19"/>
                                        </p:tgtEl>
                                        <p:attrNameLst>
                                          <p:attrName>ppt_h</p:attrName>
                                        </p:attrNameLst>
                                      </p:cBhvr>
                                      <p:tavLst>
                                        <p:tav tm="0">
                                          <p:val>
                                            <p:strVal val="4/3*#ppt_h"/>
                                          </p:val>
                                        </p:tav>
                                        <p:tav tm="100000">
                                          <p:val>
                                            <p:strVal val="#ppt_h"/>
                                          </p:val>
                                        </p:tav>
                                      </p:tavLst>
                                    </p:anim>
                                  </p:childTnLst>
                                </p:cTn>
                              </p:par>
                            </p:childTnLst>
                          </p:cTn>
                        </p:par>
                        <p:par>
                          <p:cTn id="25" fill="hold">
                            <p:stCondLst>
                              <p:cond delay="2250"/>
                            </p:stCondLst>
                            <p:childTnLst>
                              <p:par>
                                <p:cTn id="26" presetID="23" presetClass="entr" presetSubtype="28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strVal val="4/3*#ppt_w"/>
                                          </p:val>
                                        </p:tav>
                                        <p:tav tm="100000">
                                          <p:val>
                                            <p:strVal val="#ppt_w"/>
                                          </p:val>
                                        </p:tav>
                                      </p:tavLst>
                                    </p:anim>
                                    <p:anim calcmode="lin" valueType="num">
                                      <p:cBhvr>
                                        <p:cTn id="29" dur="500" fill="hold"/>
                                        <p:tgtEl>
                                          <p:spTgt spid="20"/>
                                        </p:tgtEl>
                                        <p:attrNameLst>
                                          <p:attrName>ppt_h</p:attrName>
                                        </p:attrNameLst>
                                      </p:cBhvr>
                                      <p:tavLst>
                                        <p:tav tm="0">
                                          <p:val>
                                            <p:strVal val="4/3*#ppt_h"/>
                                          </p:val>
                                        </p:tav>
                                        <p:tav tm="100000">
                                          <p:val>
                                            <p:strVal val="#ppt_h"/>
                                          </p:val>
                                        </p:tav>
                                      </p:tavLst>
                                    </p:anim>
                                  </p:childTnLst>
                                </p:cTn>
                              </p:par>
                            </p:childTnLst>
                          </p:cTn>
                        </p:par>
                        <p:par>
                          <p:cTn id="30" fill="hold">
                            <p:stCondLst>
                              <p:cond delay="2750"/>
                            </p:stCondLst>
                            <p:childTnLst>
                              <p:par>
                                <p:cTn id="31" presetID="16" presetClass="entr" presetSubtype="2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3250"/>
                            </p:stCondLst>
                            <p:childTnLst>
                              <p:par>
                                <p:cTn id="38" presetID="2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750"/>
                                        <p:tgtEl>
                                          <p:spTgt spid="8"/>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3" grpId="0" animBg="1"/>
      <p:bldP spid="19" grpId="0" animBg="1"/>
      <p:bldP spid="20" grpId="0" animBg="1"/>
      <p:bldP spid="2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93360" y="2089996"/>
            <a:ext cx="9718848" cy="2308324"/>
          </a:xfrm>
          <a:prstGeom prst="rect">
            <a:avLst/>
          </a:prstGeom>
        </p:spPr>
        <p:txBody>
          <a:bodyPr wrap="square">
            <a:spAutoFit/>
          </a:bodyPr>
          <a:lstStyle/>
          <a:p>
            <a:pPr>
              <a:lnSpc>
                <a:spcPct val="120000"/>
              </a:lnSpc>
            </a:pPr>
            <a:r>
              <a:rPr lang="en-US" altLang="zh-CN" dirty="0">
                <a:latin typeface="微软雅黑" pitchFamily="34" charset="-122"/>
                <a:ea typeface="微软雅黑" pitchFamily="34" charset="-122"/>
              </a:rPr>
              <a:t>2016</a:t>
            </a:r>
            <a:r>
              <a:rPr lang="zh-CN" altLang="en-US" dirty="0">
                <a:latin typeface="微软雅黑" pitchFamily="34" charset="-122"/>
                <a:ea typeface="微软雅黑" pitchFamily="34" charset="-122"/>
              </a:rPr>
              <a:t>年</a:t>
            </a:r>
            <a:r>
              <a:rPr lang="zh-CN" altLang="zh-CN" dirty="0">
                <a:latin typeface="微软雅黑" pitchFamily="34" charset="-122"/>
                <a:ea typeface="微软雅黑" pitchFamily="34" charset="-122"/>
              </a:rPr>
              <a:t>，党中央在巩固群众路线教育实践活动和“三严三实”专题教育活动成果的基础上，着眼于新常态下对党员提出新要求，号召在全体党员中开展“学党章党规，学系列讲话，做合格党员”学习教育，倡导所有党员要做</a:t>
            </a:r>
            <a:r>
              <a:rPr lang="zh-CN" altLang="zh-CN" sz="2400" b="1" dirty="0">
                <a:solidFill>
                  <a:srgbClr val="C00000"/>
                </a:solidFill>
                <a:latin typeface="微软雅黑" pitchFamily="34" charset="-122"/>
                <a:ea typeface="微软雅黑" pitchFamily="34" charset="-122"/>
              </a:rPr>
              <a:t>“讲政治、有信念，讲规矩、有纪律，讲道德、有品行，讲奉献、有作为”</a:t>
            </a:r>
            <a:r>
              <a:rPr lang="zh-CN" altLang="zh-CN" dirty="0">
                <a:latin typeface="微软雅黑" pitchFamily="34" charset="-122"/>
                <a:ea typeface="微软雅黑" pitchFamily="34" charset="-122"/>
              </a:rPr>
              <a:t>的合格党员。“四讲四有”是一名合格党员的核心要素，是新时代党员党性的客观要求，是在党爱党、在党护党、在党兴党、在党为党的现实体现，为如何做一名合格党员指明了方向。</a:t>
            </a:r>
            <a:endParaRPr lang="zh-CN" altLang="en-US" dirty="0">
              <a:latin typeface="微软雅黑" pitchFamily="34" charset="-122"/>
              <a:ea typeface="微软雅黑" pitchFamily="34" charset="-122"/>
            </a:endParaRPr>
          </a:p>
        </p:txBody>
      </p:sp>
      <p:pic>
        <p:nvPicPr>
          <p:cNvPr id="6"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2"/>
            <a:ext cx="4818110" cy="1925408"/>
          </a:xfrm>
          <a:prstGeom prst="rect">
            <a:avLst/>
          </a:prstGeom>
          <a:noFill/>
          <a:extLst>
            <a:ext uri="{909E8E84-426E-40DD-AFC4-6F175D3DCCD1}">
              <a14:hiddenFill xmlns:a14="http://schemas.microsoft.com/office/drawing/2010/main">
                <a:solidFill>
                  <a:srgbClr val="FFFFFF"/>
                </a:solidFill>
              </a14:hiddenFill>
            </a:ext>
          </a:extLst>
        </p:spPr>
      </p:pic>
      <p:sp>
        <p:nvSpPr>
          <p:cNvPr id="7" name="椭圆 6"/>
          <p:cNvSpPr/>
          <p:nvPr/>
        </p:nvSpPr>
        <p:spPr>
          <a:xfrm>
            <a:off x="8903518" y="932278"/>
            <a:ext cx="840538" cy="8405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前</a:t>
            </a:r>
          </a:p>
        </p:txBody>
      </p:sp>
      <p:sp>
        <p:nvSpPr>
          <p:cNvPr id="8" name="椭圆 7"/>
          <p:cNvSpPr/>
          <p:nvPr/>
        </p:nvSpPr>
        <p:spPr>
          <a:xfrm>
            <a:off x="10055646" y="932278"/>
            <a:ext cx="840538" cy="8405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言</a:t>
            </a:r>
          </a:p>
        </p:txBody>
      </p:sp>
    </p:spTree>
    <p:extLst>
      <p:ext uri="{BB962C8B-B14F-4D97-AF65-F5344CB8AC3E}">
        <p14:creationId xmlns:p14="http://schemas.microsoft.com/office/powerpoint/2010/main" val="31257227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iterate type="lt">
                                    <p:tmPct val="7000"/>
                                  </p:iterate>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085359" y="1715704"/>
            <a:ext cx="5467197"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itchFamily="34" charset="-122"/>
                <a:ea typeface="微软雅黑" pitchFamily="34" charset="-122"/>
              </a:rPr>
              <a:t>第三部分</a:t>
            </a:r>
          </a:p>
        </p:txBody>
      </p:sp>
      <p:sp>
        <p:nvSpPr>
          <p:cNvPr id="6" name="矩形 5"/>
          <p:cNvSpPr/>
          <p:nvPr/>
        </p:nvSpPr>
        <p:spPr>
          <a:xfrm>
            <a:off x="4093299" y="2738528"/>
            <a:ext cx="5827236" cy="769441"/>
          </a:xfrm>
          <a:prstGeom prst="rect">
            <a:avLst/>
          </a:prstGeom>
        </p:spPr>
        <p:txBody>
          <a:bodyPr wrap="none">
            <a:spAutoFit/>
          </a:bodyPr>
          <a:lstStyle/>
          <a:p>
            <a:r>
              <a:rPr lang="zh-CN" altLang="en-US" sz="4400" b="1" dirty="0">
                <a:solidFill>
                  <a:srgbClr val="C00000"/>
                </a:solidFill>
                <a:latin typeface="微软雅黑" pitchFamily="34" charset="-122"/>
                <a:ea typeface="微软雅黑" pitchFamily="34" charset="-122"/>
              </a:rPr>
              <a:t>如何践行“四讲四有”</a:t>
            </a:r>
          </a:p>
        </p:txBody>
      </p:sp>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21065" y="1798923"/>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8077218"/>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5" presetClass="entr" presetSubtype="0"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46934" y="4309936"/>
            <a:ext cx="7079654" cy="1477328"/>
          </a:xfrm>
          <a:prstGeom prst="rect">
            <a:avLst/>
          </a:prstGeom>
        </p:spPr>
        <p:txBody>
          <a:bodyPr wrap="square">
            <a:spAutoFit/>
          </a:bodyPr>
          <a:lstStyle/>
          <a:p>
            <a:r>
              <a:rPr lang="zh-CN" altLang="zh-CN" dirty="0">
                <a:latin typeface="微软雅黑" pitchFamily="34" charset="-122"/>
                <a:ea typeface="微软雅黑" pitchFamily="34" charset="-122"/>
              </a:rPr>
              <a:t>“两学一做”学习教育，基础在学、关键在做。共产党员，是无上荣光的称号，是先锋模范的标志，是高尚品德的体现，是催人奋进的旗帜。做合格党员，必须对标“四讲四有”，在“做”上狠下功夫，踏踏实实、孜孜不倦，一步一脚印、一步一升华，把合格党员标准体现在方方面面。</a:t>
            </a:r>
          </a:p>
        </p:txBody>
      </p:sp>
      <p:sp>
        <p:nvSpPr>
          <p:cNvPr id="6" name="矩形 5"/>
          <p:cNvSpPr/>
          <p:nvPr/>
        </p:nvSpPr>
        <p:spPr>
          <a:xfrm>
            <a:off x="4222998" y="2401724"/>
            <a:ext cx="6037230" cy="523220"/>
          </a:xfrm>
          <a:prstGeom prst="rect">
            <a:avLst/>
          </a:prstGeom>
        </p:spPr>
        <p:txBody>
          <a:bodyPr wrap="none">
            <a:spAutoFit/>
          </a:bodyPr>
          <a:lstStyle/>
          <a:p>
            <a:r>
              <a:rPr lang="zh-CN" altLang="en-US" sz="2800" b="1" dirty="0">
                <a:latin typeface="微软雅黑" pitchFamily="34" charset="-122"/>
                <a:ea typeface="微软雅黑" pitchFamily="34" charset="-122"/>
              </a:rPr>
              <a:t>如何践行“四讲四有” 做合格党员？</a:t>
            </a:r>
            <a:endParaRPr lang="zh-CN" altLang="zh-CN" sz="2800" dirty="0">
              <a:latin typeface="微软雅黑" pitchFamily="34" charset="-122"/>
              <a:ea typeface="微软雅黑" pitchFamily="34" charset="-122"/>
            </a:endParaRPr>
          </a:p>
        </p:txBody>
      </p:sp>
      <p:sp>
        <p:nvSpPr>
          <p:cNvPr id="7" name="圆角矩形 6"/>
          <p:cNvSpPr/>
          <p:nvPr/>
        </p:nvSpPr>
        <p:spPr>
          <a:xfrm>
            <a:off x="4158689" y="3301824"/>
            <a:ext cx="2952328"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基础在“学”</a:t>
            </a:r>
          </a:p>
        </p:txBody>
      </p:sp>
      <p:sp>
        <p:nvSpPr>
          <p:cNvPr id="8" name="圆角矩形 7"/>
          <p:cNvSpPr/>
          <p:nvPr/>
        </p:nvSpPr>
        <p:spPr>
          <a:xfrm>
            <a:off x="7338600" y="3301824"/>
            <a:ext cx="2952328"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关键在“做”</a:t>
            </a:r>
          </a:p>
        </p:txBody>
      </p:sp>
      <p:pic>
        <p:nvPicPr>
          <p:cNvPr id="9"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82824" y="2680362"/>
            <a:ext cx="2016224" cy="4205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587174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anim calcmode="lin" valueType="num">
                                      <p:cBhvr>
                                        <p:cTn id="14" dur="750" fill="hold"/>
                                        <p:tgtEl>
                                          <p:spTgt spid="6"/>
                                        </p:tgtEl>
                                        <p:attrNameLst>
                                          <p:attrName>ppt_x</p:attrName>
                                        </p:attrNameLst>
                                      </p:cBhvr>
                                      <p:tavLst>
                                        <p:tav tm="0">
                                          <p:val>
                                            <p:strVal val="#ppt_x"/>
                                          </p:val>
                                        </p:tav>
                                        <p:tav tm="100000">
                                          <p:val>
                                            <p:strVal val="#ppt_x"/>
                                          </p:val>
                                        </p:tav>
                                      </p:tavLst>
                                    </p:anim>
                                    <p:anim calcmode="lin" valueType="num">
                                      <p:cBhvr>
                                        <p:cTn id="15" dur="7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 presetClass="entr" presetSubtype="2"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1+#ppt_w/2"/>
                                          </p:val>
                                        </p:tav>
                                        <p:tav tm="100000">
                                          <p:val>
                                            <p:strVal val="#ppt_x"/>
                                          </p:val>
                                        </p:tav>
                                      </p:tavLst>
                                    </p:anim>
                                    <p:anim calcmode="lin" valueType="num">
                                      <p:cBhvr additive="base">
                                        <p:cTn id="20" dur="75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2"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750" fill="hold"/>
                                        <p:tgtEl>
                                          <p:spTgt spid="8"/>
                                        </p:tgtEl>
                                        <p:attrNameLst>
                                          <p:attrName>ppt_x</p:attrName>
                                        </p:attrNameLst>
                                      </p:cBhvr>
                                      <p:tavLst>
                                        <p:tav tm="0">
                                          <p:val>
                                            <p:strVal val="1+#ppt_w/2"/>
                                          </p:val>
                                        </p:tav>
                                        <p:tav tm="100000">
                                          <p:val>
                                            <p:strVal val="#ppt_x"/>
                                          </p:val>
                                        </p:tav>
                                      </p:tavLst>
                                    </p:anim>
                                    <p:anim calcmode="lin" valueType="num">
                                      <p:cBhvr additive="base">
                                        <p:cTn id="25" dur="750" fill="hold"/>
                                        <p:tgtEl>
                                          <p:spTgt spid="8"/>
                                        </p:tgtEl>
                                        <p:attrNameLst>
                                          <p:attrName>ppt_y</p:attrName>
                                        </p:attrNameLst>
                                      </p:cBhvr>
                                      <p:tavLst>
                                        <p:tav tm="0">
                                          <p:val>
                                            <p:strVal val="#ppt_y"/>
                                          </p:val>
                                        </p:tav>
                                        <p:tav tm="100000">
                                          <p:val>
                                            <p:strVal val="#ppt_y"/>
                                          </p:val>
                                        </p:tav>
                                      </p:tavLst>
                                    </p:anim>
                                  </p:childTnLst>
                                </p:cTn>
                              </p:par>
                            </p:childTnLst>
                          </p:cTn>
                        </p:par>
                        <p:par>
                          <p:cTn id="26" fill="hold">
                            <p:stCondLst>
                              <p:cond delay="3250"/>
                            </p:stCondLst>
                            <p:childTnLst>
                              <p:par>
                                <p:cTn id="27" presetID="22" presetClass="entr" presetSubtype="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5156901" y="3215072"/>
            <a:ext cx="6389454" cy="50196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坚持学党章与定理想相结合，促讲政治、有信念。</a:t>
            </a:r>
          </a:p>
        </p:txBody>
      </p:sp>
      <p:sp>
        <p:nvSpPr>
          <p:cNvPr id="4" name="矩形 3"/>
          <p:cNvSpPr/>
          <p:nvPr/>
        </p:nvSpPr>
        <p:spPr>
          <a:xfrm>
            <a:off x="668769" y="3640956"/>
            <a:ext cx="4139589" cy="2308324"/>
          </a:xfrm>
          <a:prstGeom prst="rect">
            <a:avLst/>
          </a:prstGeom>
        </p:spPr>
        <p:txBody>
          <a:bodyPr wrap="square">
            <a:spAutoFit/>
          </a:bodyPr>
          <a:lstStyle/>
          <a:p>
            <a:r>
              <a:rPr lang="zh-CN" altLang="zh-CN" sz="1600" dirty="0">
                <a:latin typeface="微软雅黑" pitchFamily="34" charset="-122"/>
                <a:ea typeface="微软雅黑" pitchFamily="34" charset="-122"/>
              </a:rPr>
              <a:t>现实生活中，一些党员干部信权信钱不信党，失掉了初心、忘记了誓言，甚至与党离心离德，政治上变质、经济上贪婪、道德上堕落、生活上腐化；一些党员精神不振，工作中消极怠慢，不作为、不会为、不善为，不起先锋模范作用。每位党员同志要着眼于党和国家事业的新要求，抓住此次“两学一做”活动契机，坚持“四</a:t>
            </a:r>
            <a:r>
              <a:rPr lang="zh-CN" altLang="en-US" sz="1600" dirty="0">
                <a:latin typeface="微软雅黑" pitchFamily="34" charset="-122"/>
                <a:ea typeface="微软雅黑" pitchFamily="34" charset="-122"/>
              </a:rPr>
              <a:t>个</a:t>
            </a:r>
            <a:r>
              <a:rPr lang="zh-CN" altLang="zh-CN" sz="1600" dirty="0">
                <a:latin typeface="微软雅黑" pitchFamily="34" charset="-122"/>
                <a:ea typeface="微软雅黑" pitchFamily="34" charset="-122"/>
              </a:rPr>
              <a:t>结合”，争做“四讲四有”合格党员。</a:t>
            </a:r>
            <a:endParaRPr lang="zh-CN" altLang="en-US" sz="1600" dirty="0">
              <a:latin typeface="微软雅黑" pitchFamily="34" charset="-122"/>
              <a:ea typeface="微软雅黑" pitchFamily="34" charset="-122"/>
            </a:endParaRPr>
          </a:p>
        </p:txBody>
      </p:sp>
      <p:sp>
        <p:nvSpPr>
          <p:cNvPr id="6" name="圆角矩形 5"/>
          <p:cNvSpPr/>
          <p:nvPr/>
        </p:nvSpPr>
        <p:spPr>
          <a:xfrm>
            <a:off x="5156901" y="3935152"/>
            <a:ext cx="6389454" cy="50196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坚持学党规与明标准相结合，促讲规矩、有纪律。</a:t>
            </a:r>
          </a:p>
        </p:txBody>
      </p:sp>
      <p:sp>
        <p:nvSpPr>
          <p:cNvPr id="7" name="圆角矩形 6"/>
          <p:cNvSpPr/>
          <p:nvPr/>
        </p:nvSpPr>
        <p:spPr>
          <a:xfrm>
            <a:off x="5156901" y="4655232"/>
            <a:ext cx="6389454" cy="50196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坚持学思想与正身心相结合，促讲道德、有品行。</a:t>
            </a:r>
          </a:p>
        </p:txBody>
      </p:sp>
      <p:sp>
        <p:nvSpPr>
          <p:cNvPr id="8" name="圆角矩形 7"/>
          <p:cNvSpPr/>
          <p:nvPr/>
        </p:nvSpPr>
        <p:spPr>
          <a:xfrm>
            <a:off x="5178360" y="5375312"/>
            <a:ext cx="6389454" cy="50196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b="1" dirty="0"/>
              <a:t>坚持学理论与重实践相结合，促讲奉献、有作为。</a:t>
            </a:r>
            <a:endParaRPr lang="zh-CN" altLang="en-US" sz="2000" b="1" dirty="0">
              <a:solidFill>
                <a:schemeClr val="bg1"/>
              </a:solidFill>
              <a:latin typeface="微软雅黑" pitchFamily="34" charset="-122"/>
              <a:ea typeface="微软雅黑" pitchFamily="34" charset="-122"/>
            </a:endParaRPr>
          </a:p>
        </p:txBody>
      </p:sp>
      <p:sp>
        <p:nvSpPr>
          <p:cNvPr id="9" name="椭圆 8"/>
          <p:cNvSpPr/>
          <p:nvPr/>
        </p:nvSpPr>
        <p:spPr>
          <a:xfrm>
            <a:off x="5489275" y="1747239"/>
            <a:ext cx="1220565" cy="115044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C00000"/>
                </a:solidFill>
                <a:latin typeface="微软雅黑" pitchFamily="34" charset="-122"/>
                <a:ea typeface="微软雅黑" pitchFamily="34" charset="-122"/>
              </a:rPr>
              <a:t>四</a:t>
            </a:r>
          </a:p>
        </p:txBody>
      </p:sp>
      <p:sp>
        <p:nvSpPr>
          <p:cNvPr id="10" name="椭圆 9"/>
          <p:cNvSpPr/>
          <p:nvPr/>
        </p:nvSpPr>
        <p:spPr>
          <a:xfrm>
            <a:off x="6893855" y="1747239"/>
            <a:ext cx="1220565" cy="115044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C00000"/>
                </a:solidFill>
                <a:latin typeface="微软雅黑" pitchFamily="34" charset="-122"/>
                <a:ea typeface="微软雅黑" pitchFamily="34" charset="-122"/>
              </a:rPr>
              <a:t>个</a:t>
            </a:r>
          </a:p>
        </p:txBody>
      </p:sp>
      <p:sp>
        <p:nvSpPr>
          <p:cNvPr id="11" name="椭圆 10"/>
          <p:cNvSpPr/>
          <p:nvPr/>
        </p:nvSpPr>
        <p:spPr>
          <a:xfrm>
            <a:off x="8298435" y="1747239"/>
            <a:ext cx="1220565" cy="115044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C00000"/>
                </a:solidFill>
                <a:latin typeface="微软雅黑" pitchFamily="34" charset="-122"/>
                <a:ea typeface="微软雅黑" pitchFamily="34" charset="-122"/>
              </a:rPr>
              <a:t>结</a:t>
            </a:r>
          </a:p>
        </p:txBody>
      </p:sp>
      <p:sp>
        <p:nvSpPr>
          <p:cNvPr id="12" name="椭圆 11"/>
          <p:cNvSpPr/>
          <p:nvPr/>
        </p:nvSpPr>
        <p:spPr>
          <a:xfrm>
            <a:off x="9703015" y="1720971"/>
            <a:ext cx="1220565" cy="115044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C00000"/>
                </a:solidFill>
                <a:latin typeface="微软雅黑" pitchFamily="34" charset="-122"/>
                <a:ea typeface="微软雅黑" pitchFamily="34" charset="-122"/>
              </a:rPr>
              <a:t>合</a:t>
            </a:r>
          </a:p>
        </p:txBody>
      </p:sp>
      <p:sp>
        <p:nvSpPr>
          <p:cNvPr id="13" name="矩形 12"/>
          <p:cNvSpPr/>
          <p:nvPr/>
        </p:nvSpPr>
        <p:spPr>
          <a:xfrm>
            <a:off x="757317" y="2348880"/>
            <a:ext cx="4185761" cy="1200329"/>
          </a:xfrm>
          <a:prstGeom prst="rect">
            <a:avLst/>
          </a:prstGeom>
        </p:spPr>
        <p:txBody>
          <a:bodyPr wrap="none">
            <a:spAutoFit/>
          </a:bodyPr>
          <a:lstStyle/>
          <a:p>
            <a:pPr>
              <a:lnSpc>
                <a:spcPct val="150000"/>
              </a:lnSpc>
            </a:pPr>
            <a:r>
              <a:rPr lang="zh-CN" altLang="zh-CN" sz="2400" b="1" dirty="0">
                <a:solidFill>
                  <a:srgbClr val="C00000"/>
                </a:solidFill>
                <a:latin typeface="微软雅黑" pitchFamily="34" charset="-122"/>
                <a:ea typeface="微软雅黑" pitchFamily="34" charset="-122"/>
              </a:rPr>
              <a:t>坚持“四</a:t>
            </a:r>
            <a:r>
              <a:rPr lang="zh-CN" altLang="en-US" sz="2400" b="1" dirty="0">
                <a:solidFill>
                  <a:srgbClr val="C00000"/>
                </a:solidFill>
                <a:latin typeface="微软雅黑" pitchFamily="34" charset="-122"/>
                <a:ea typeface="微软雅黑" pitchFamily="34" charset="-122"/>
              </a:rPr>
              <a:t>个</a:t>
            </a:r>
            <a:r>
              <a:rPr lang="zh-CN" altLang="zh-CN" sz="2400" b="1" dirty="0">
                <a:solidFill>
                  <a:srgbClr val="C00000"/>
                </a:solidFill>
                <a:latin typeface="微软雅黑" pitchFamily="34" charset="-122"/>
                <a:ea typeface="微软雅黑" pitchFamily="34" charset="-122"/>
              </a:rPr>
              <a:t>结合”</a:t>
            </a:r>
            <a:r>
              <a:rPr lang="zh-CN" altLang="en-US" sz="2400" b="1" dirty="0">
                <a:solidFill>
                  <a:srgbClr val="C00000"/>
                </a:solidFill>
                <a:latin typeface="微软雅黑" pitchFamily="34" charset="-122"/>
                <a:ea typeface="微软雅黑" pitchFamily="34" charset="-122"/>
              </a:rPr>
              <a:t>，</a:t>
            </a:r>
            <a:endParaRPr lang="en-US" altLang="zh-CN" sz="2400" b="1" dirty="0">
              <a:solidFill>
                <a:srgbClr val="C00000"/>
              </a:solidFill>
              <a:latin typeface="微软雅黑" pitchFamily="34" charset="-122"/>
              <a:ea typeface="微软雅黑" pitchFamily="34" charset="-122"/>
            </a:endParaRPr>
          </a:p>
          <a:p>
            <a:pPr>
              <a:lnSpc>
                <a:spcPct val="150000"/>
              </a:lnSpc>
            </a:pPr>
            <a:r>
              <a:rPr lang="zh-CN" altLang="zh-CN" sz="2400" b="1" dirty="0">
                <a:solidFill>
                  <a:srgbClr val="C00000"/>
                </a:solidFill>
                <a:latin typeface="微软雅黑" pitchFamily="34" charset="-122"/>
                <a:ea typeface="微软雅黑" pitchFamily="34" charset="-122"/>
              </a:rPr>
              <a:t>争做“四讲四有”合格党员。</a:t>
            </a:r>
            <a:endParaRPr lang="zh-CN" altLang="en-US" sz="24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3584023285"/>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750"/>
                                        <p:tgtEl>
                                          <p:spTgt spid="4"/>
                                        </p:tgtEl>
                                      </p:cBhvr>
                                    </p:animEffect>
                                  </p:childTnLst>
                                </p:cTn>
                              </p:par>
                            </p:childTnLst>
                          </p:cTn>
                        </p:par>
                        <p:par>
                          <p:cTn id="14" fill="hold">
                            <p:stCondLst>
                              <p:cond delay="1500"/>
                            </p:stCondLst>
                            <p:childTnLst>
                              <p:par>
                                <p:cTn id="15" presetID="45" presetClass="entr" presetSubtype="0" fill="hold" grpId="1"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ppt_w</p:attrName>
                                        </p:attrNameLst>
                                      </p:cBhvr>
                                      <p:tavLst>
                                        <p:tav tm="0" fmla="#ppt_w*sin(2.5*pi*$)">
                                          <p:val>
                                            <p:fltVal val="0"/>
                                          </p:val>
                                        </p:tav>
                                        <p:tav tm="100000">
                                          <p:val>
                                            <p:fltVal val="1"/>
                                          </p:val>
                                        </p:tav>
                                      </p:tavLst>
                                    </p:anim>
                                    <p:anim calcmode="lin" valueType="num">
                                      <p:cBhvr>
                                        <p:cTn id="19" dur="1000" fill="hold"/>
                                        <p:tgtEl>
                                          <p:spTgt spid="9"/>
                                        </p:tgtEl>
                                        <p:attrNameLst>
                                          <p:attrName>ppt_h</p:attrName>
                                        </p:attrNameLst>
                                      </p:cBhvr>
                                      <p:tavLst>
                                        <p:tav tm="0">
                                          <p:val>
                                            <p:strVal val="#ppt_h"/>
                                          </p:val>
                                        </p:tav>
                                        <p:tav tm="100000">
                                          <p:val>
                                            <p:strVal val="#ppt_h"/>
                                          </p:val>
                                        </p:tav>
                                      </p:tavLst>
                                    </p:anim>
                                  </p:childTnLst>
                                </p:cTn>
                              </p:par>
                              <p:par>
                                <p:cTn id="20" presetID="45" presetClass="entr" presetSubtype="0" fill="hold" grpId="1" nodeType="withEffect">
                                  <p:stCondLst>
                                    <p:cond delay="25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ppt_w</p:attrName>
                                        </p:attrNameLst>
                                      </p:cBhvr>
                                      <p:tavLst>
                                        <p:tav tm="0" fmla="#ppt_w*sin(2.5*pi*$)">
                                          <p:val>
                                            <p:fltVal val="0"/>
                                          </p:val>
                                        </p:tav>
                                        <p:tav tm="100000">
                                          <p:val>
                                            <p:fltVal val="1"/>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childTnLst>
                                </p:cTn>
                              </p:par>
                              <p:par>
                                <p:cTn id="25" presetID="45" presetClass="entr" presetSubtype="0" fill="hold" grpId="1"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ppt_w</p:attrName>
                                        </p:attrNameLst>
                                      </p:cBhvr>
                                      <p:tavLst>
                                        <p:tav tm="0" fmla="#ppt_w*sin(2.5*pi*$)">
                                          <p:val>
                                            <p:fltVal val="0"/>
                                          </p:val>
                                        </p:tav>
                                        <p:tav tm="100000">
                                          <p:val>
                                            <p:fltVal val="1"/>
                                          </p:val>
                                        </p:tav>
                                      </p:tavLst>
                                    </p:anim>
                                    <p:anim calcmode="lin" valueType="num">
                                      <p:cBhvr>
                                        <p:cTn id="29" dur="1000" fill="hold"/>
                                        <p:tgtEl>
                                          <p:spTgt spid="11"/>
                                        </p:tgtEl>
                                        <p:attrNameLst>
                                          <p:attrName>ppt_h</p:attrName>
                                        </p:attrNameLst>
                                      </p:cBhvr>
                                      <p:tavLst>
                                        <p:tav tm="0">
                                          <p:val>
                                            <p:strVal val="#ppt_h"/>
                                          </p:val>
                                        </p:tav>
                                        <p:tav tm="100000">
                                          <p:val>
                                            <p:strVal val="#ppt_h"/>
                                          </p:val>
                                        </p:tav>
                                      </p:tavLst>
                                    </p:anim>
                                  </p:childTnLst>
                                </p:cTn>
                              </p:par>
                              <p:par>
                                <p:cTn id="30" presetID="45" presetClass="entr" presetSubtype="0" fill="hold" grpId="1" nodeType="withEffect">
                                  <p:stCondLst>
                                    <p:cond delay="75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ppt_w</p:attrName>
                                        </p:attrNameLst>
                                      </p:cBhvr>
                                      <p:tavLst>
                                        <p:tav tm="0" fmla="#ppt_w*sin(2.5*pi*$)">
                                          <p:val>
                                            <p:fltVal val="0"/>
                                          </p:val>
                                        </p:tav>
                                        <p:tav tm="100000">
                                          <p:val>
                                            <p:fltVal val="1"/>
                                          </p:val>
                                        </p:tav>
                                      </p:tavLst>
                                    </p:anim>
                                    <p:anim calcmode="lin" valueType="num">
                                      <p:cBhvr>
                                        <p:cTn id="34" dur="1000" fill="hold"/>
                                        <p:tgtEl>
                                          <p:spTgt spid="12"/>
                                        </p:tgtEl>
                                        <p:attrNameLst>
                                          <p:attrName>ppt_h</p:attrName>
                                        </p:attrNameLst>
                                      </p:cBhvr>
                                      <p:tavLst>
                                        <p:tav tm="0">
                                          <p:val>
                                            <p:strVal val="#ppt_h"/>
                                          </p:val>
                                        </p:tav>
                                        <p:tav tm="100000">
                                          <p:val>
                                            <p:strVal val="#ppt_h"/>
                                          </p:val>
                                        </p:tav>
                                      </p:tavLst>
                                    </p:anim>
                                  </p:childTnLst>
                                </p:cTn>
                              </p:par>
                            </p:childTnLst>
                          </p:cTn>
                        </p:par>
                        <p:par>
                          <p:cTn id="35" fill="hold">
                            <p:stCondLst>
                              <p:cond delay="3250"/>
                            </p:stCondLst>
                            <p:childTnLst>
                              <p:par>
                                <p:cTn id="36" presetID="2" presetClass="entr" presetSubtype="2"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750" fill="hold"/>
                                        <p:tgtEl>
                                          <p:spTgt spid="3"/>
                                        </p:tgtEl>
                                        <p:attrNameLst>
                                          <p:attrName>ppt_x</p:attrName>
                                        </p:attrNameLst>
                                      </p:cBhvr>
                                      <p:tavLst>
                                        <p:tav tm="0">
                                          <p:val>
                                            <p:strVal val="1+#ppt_w/2"/>
                                          </p:val>
                                        </p:tav>
                                        <p:tav tm="100000">
                                          <p:val>
                                            <p:strVal val="#ppt_x"/>
                                          </p:val>
                                        </p:tav>
                                      </p:tavLst>
                                    </p:anim>
                                    <p:anim calcmode="lin" valueType="num">
                                      <p:cBhvr additive="base">
                                        <p:cTn id="39" dur="750" fill="hold"/>
                                        <p:tgtEl>
                                          <p:spTgt spid="3"/>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750" fill="hold"/>
                                        <p:tgtEl>
                                          <p:spTgt spid="6"/>
                                        </p:tgtEl>
                                        <p:attrNameLst>
                                          <p:attrName>ppt_x</p:attrName>
                                        </p:attrNameLst>
                                      </p:cBhvr>
                                      <p:tavLst>
                                        <p:tav tm="0">
                                          <p:val>
                                            <p:strVal val="1+#ppt_w/2"/>
                                          </p:val>
                                        </p:tav>
                                        <p:tav tm="100000">
                                          <p:val>
                                            <p:strVal val="#ppt_x"/>
                                          </p:val>
                                        </p:tav>
                                      </p:tavLst>
                                    </p:anim>
                                    <p:anim calcmode="lin" valueType="num">
                                      <p:cBhvr additive="base">
                                        <p:cTn id="44" dur="750" fill="hold"/>
                                        <p:tgtEl>
                                          <p:spTgt spid="6"/>
                                        </p:tgtEl>
                                        <p:attrNameLst>
                                          <p:attrName>ppt_y</p:attrName>
                                        </p:attrNameLst>
                                      </p:cBhvr>
                                      <p:tavLst>
                                        <p:tav tm="0">
                                          <p:val>
                                            <p:strVal val="#ppt_y"/>
                                          </p:val>
                                        </p:tav>
                                        <p:tav tm="100000">
                                          <p:val>
                                            <p:strVal val="#ppt_y"/>
                                          </p:val>
                                        </p:tav>
                                      </p:tavLst>
                                    </p:anim>
                                  </p:childTnLst>
                                </p:cTn>
                              </p:par>
                            </p:childTnLst>
                          </p:cTn>
                        </p:par>
                        <p:par>
                          <p:cTn id="45" fill="hold">
                            <p:stCondLst>
                              <p:cond delay="4750"/>
                            </p:stCondLst>
                            <p:childTnLst>
                              <p:par>
                                <p:cTn id="46" presetID="2" presetClass="entr" presetSubtype="2"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750" fill="hold"/>
                                        <p:tgtEl>
                                          <p:spTgt spid="7"/>
                                        </p:tgtEl>
                                        <p:attrNameLst>
                                          <p:attrName>ppt_x</p:attrName>
                                        </p:attrNameLst>
                                      </p:cBhvr>
                                      <p:tavLst>
                                        <p:tav tm="0">
                                          <p:val>
                                            <p:strVal val="1+#ppt_w/2"/>
                                          </p:val>
                                        </p:tav>
                                        <p:tav tm="100000">
                                          <p:val>
                                            <p:strVal val="#ppt_x"/>
                                          </p:val>
                                        </p:tav>
                                      </p:tavLst>
                                    </p:anim>
                                    <p:anim calcmode="lin" valueType="num">
                                      <p:cBhvr additive="base">
                                        <p:cTn id="49" dur="750" fill="hold"/>
                                        <p:tgtEl>
                                          <p:spTgt spid="7"/>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2" presetClass="entr" presetSubtype="2"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750" fill="hold"/>
                                        <p:tgtEl>
                                          <p:spTgt spid="8"/>
                                        </p:tgtEl>
                                        <p:attrNameLst>
                                          <p:attrName>ppt_x</p:attrName>
                                        </p:attrNameLst>
                                      </p:cBhvr>
                                      <p:tavLst>
                                        <p:tav tm="0">
                                          <p:val>
                                            <p:strVal val="1+#ppt_w/2"/>
                                          </p:val>
                                        </p:tav>
                                        <p:tav tm="100000">
                                          <p:val>
                                            <p:strVal val="#ppt_x"/>
                                          </p:val>
                                        </p:tav>
                                      </p:tavLst>
                                    </p:anim>
                                    <p:anim calcmode="lin" valueType="num">
                                      <p:cBhvr additive="base">
                                        <p:cTn id="54"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animBg="1"/>
      <p:bldP spid="8" grpId="0" animBg="1"/>
      <p:bldP spid="9" grpId="1" animBg="1"/>
      <p:bldP spid="10" grpId="1" animBg="1"/>
      <p:bldP spid="11" grpId="1" animBg="1"/>
      <p:bldP spid="12" grpId="1" animBg="1"/>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59102" y="1882308"/>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学党章与定理想相结合</a:t>
            </a:r>
          </a:p>
        </p:txBody>
      </p:sp>
      <p:sp>
        <p:nvSpPr>
          <p:cNvPr id="3" name="矩形 2"/>
          <p:cNvSpPr/>
          <p:nvPr/>
        </p:nvSpPr>
        <p:spPr>
          <a:xfrm>
            <a:off x="3880792" y="3789040"/>
            <a:ext cx="7072858" cy="2160591"/>
          </a:xfrm>
          <a:prstGeom prst="rect">
            <a:avLst/>
          </a:prstGeom>
        </p:spPr>
        <p:txBody>
          <a:bodyPr wrap="square">
            <a:spAutoFit/>
          </a:bodyPr>
          <a:lstStyle/>
          <a:p>
            <a:pPr>
              <a:lnSpc>
                <a:spcPct val="120000"/>
              </a:lnSpc>
            </a:pPr>
            <a:r>
              <a:rPr lang="zh-CN" altLang="zh-CN" sz="1600" dirty="0">
                <a:latin typeface="微软雅黑" pitchFamily="34" charset="-122"/>
                <a:ea typeface="微软雅黑" pitchFamily="34" charset="-122"/>
              </a:rPr>
              <a:t>党章是我们党的根本大法，是管党治党的总章程。要做到逐字逐句通读党章，全面理解党的纲领，牢记入党誓词，牢记党的宗旨，牢记党员的义务和权利，坚定个人理想信念，对党绝对忠诚。部分党员出现政治变质、经济贪婪、道德堕落、生活腐化等问题的根本原因就在于，政治意识淡薄、理想信念动摇。我们每位党员应坚定自觉地树立共产主义理想信念，坚定自觉地在思想上政治上行动上同以习近平同志为总书记的党中央保持高度一致，做政治上的明白人，为党在思想上政治上行动上的团结统一，夯实信仰基础。</a:t>
            </a:r>
            <a:endParaRPr lang="zh-CN" altLang="en-US" sz="1600" dirty="0">
              <a:latin typeface="微软雅黑" pitchFamily="34" charset="-122"/>
              <a:ea typeface="微软雅黑" pitchFamily="34" charset="-122"/>
            </a:endParaRPr>
          </a:p>
        </p:txBody>
      </p:sp>
      <p:sp>
        <p:nvSpPr>
          <p:cNvPr id="5" name="圆角矩形 4"/>
          <p:cNvSpPr/>
          <p:nvPr/>
        </p:nvSpPr>
        <p:spPr>
          <a:xfrm>
            <a:off x="3653086" y="2747870"/>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促</a:t>
            </a:r>
          </a:p>
        </p:txBody>
      </p:sp>
      <p:sp>
        <p:nvSpPr>
          <p:cNvPr id="6" name="圆角矩形 5"/>
          <p:cNvSpPr/>
          <p:nvPr/>
        </p:nvSpPr>
        <p:spPr>
          <a:xfrm>
            <a:off x="5159102" y="2747869"/>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讲政治、有信念</a:t>
            </a:r>
          </a:p>
        </p:txBody>
      </p:sp>
      <p:sp>
        <p:nvSpPr>
          <p:cNvPr id="7" name="圆角矩形 6"/>
          <p:cNvSpPr/>
          <p:nvPr/>
        </p:nvSpPr>
        <p:spPr>
          <a:xfrm>
            <a:off x="3653086" y="3573016"/>
            <a:ext cx="7410672" cy="252028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3687366" y="1882309"/>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坚持</a:t>
            </a:r>
          </a:p>
        </p:txBody>
      </p:sp>
      <p:grpSp>
        <p:nvGrpSpPr>
          <p:cNvPr id="11" name="组合 10"/>
          <p:cNvGrpSpPr/>
          <p:nvPr/>
        </p:nvGrpSpPr>
        <p:grpSpPr>
          <a:xfrm>
            <a:off x="766614" y="1844824"/>
            <a:ext cx="2115213" cy="4248472"/>
            <a:chOff x="550590" y="1988840"/>
            <a:chExt cx="2115213" cy="4248472"/>
          </a:xfrm>
        </p:grpSpPr>
        <p:sp>
          <p:nvSpPr>
            <p:cNvPr id="12" name="圆角矩形 11"/>
            <p:cNvSpPr/>
            <p:nvPr/>
          </p:nvSpPr>
          <p:spPr>
            <a:xfrm>
              <a:off x="550590" y="3717032"/>
              <a:ext cx="2115213" cy="2520280"/>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信仰基础</a:t>
              </a:r>
            </a:p>
          </p:txBody>
        </p:sp>
        <p:sp>
          <p:nvSpPr>
            <p:cNvPr id="13" name="矩形 12"/>
            <p:cNvSpPr/>
            <p:nvPr/>
          </p:nvSpPr>
          <p:spPr>
            <a:xfrm>
              <a:off x="766614" y="1988840"/>
              <a:ext cx="1816605" cy="1015663"/>
            </a:xfrm>
            <a:prstGeom prst="rect">
              <a:avLst/>
            </a:prstGeom>
          </p:spPr>
          <p:txBody>
            <a:bodyPr wrap="square">
              <a:spAutoFit/>
            </a:bodyPr>
            <a:lstStyle/>
            <a:p>
              <a:r>
                <a:rPr lang="zh-CN" altLang="en-US" sz="6000" b="1" dirty="0">
                  <a:solidFill>
                    <a:srgbClr val="C00000"/>
                  </a:solidFill>
                  <a:latin typeface="微软雅黑" pitchFamily="34" charset="-122"/>
                  <a:ea typeface="微软雅黑" pitchFamily="34" charset="-122"/>
                </a:rPr>
                <a:t>夯实</a:t>
              </a:r>
              <a:endParaRPr lang="zh-CN" altLang="zh-CN" sz="6000" b="1" dirty="0">
                <a:solidFill>
                  <a:srgbClr val="C00000"/>
                </a:solidFill>
                <a:latin typeface="微软雅黑" pitchFamily="34" charset="-122"/>
                <a:ea typeface="微软雅黑" pitchFamily="34" charset="-122"/>
              </a:endParaRPr>
            </a:p>
          </p:txBody>
        </p:sp>
        <p:grpSp>
          <p:nvGrpSpPr>
            <p:cNvPr id="14" name="组合 13"/>
            <p:cNvGrpSpPr>
              <a:grpSpLocks noChangeAspect="1"/>
            </p:cNvGrpSpPr>
            <p:nvPr/>
          </p:nvGrpSpPr>
          <p:grpSpPr>
            <a:xfrm>
              <a:off x="673960" y="3140968"/>
              <a:ext cx="1868471" cy="899998"/>
              <a:chOff x="1672035" y="1687395"/>
              <a:chExt cx="938928" cy="452259"/>
            </a:xfrm>
            <a:effectLst>
              <a:outerShdw blurRad="50800" dist="38100" dir="5400000" algn="t" rotWithShape="0">
                <a:prstClr val="black">
                  <a:alpha val="40000"/>
                </a:prstClr>
              </a:outerShdw>
            </a:effectLst>
          </p:grpSpPr>
          <p:pic>
            <p:nvPicPr>
              <p:cNvPr id="15"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xb\Desktop\53bf653e36a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383811468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ppt_w</p:attrName>
                                        </p:attrNameLst>
                                      </p:cBhvr>
                                      <p:tavLst>
                                        <p:tav tm="0" fmla="#ppt_w*sin(2.5*pi*$)">
                                          <p:val>
                                            <p:fltVal val="0"/>
                                          </p:val>
                                        </p:tav>
                                        <p:tav tm="100000">
                                          <p:val>
                                            <p:fltVal val="1"/>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45"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ppt_w</p:attrName>
                                        </p:attrNameLst>
                                      </p:cBhvr>
                                      <p:tavLst>
                                        <p:tav tm="0" fmla="#ppt_w*sin(2.5*pi*$)">
                                          <p:val>
                                            <p:fltVal val="0"/>
                                          </p:val>
                                        </p:tav>
                                        <p:tav tm="100000">
                                          <p:val>
                                            <p:fltVal val="1"/>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750" fill="hold"/>
                                        <p:tgtEl>
                                          <p:spTgt spid="6"/>
                                        </p:tgtEl>
                                        <p:attrNameLst>
                                          <p:attrName>ppt_x</p:attrName>
                                        </p:attrNameLst>
                                      </p:cBhvr>
                                      <p:tavLst>
                                        <p:tav tm="0">
                                          <p:val>
                                            <p:strVal val="1+#ppt_w/2"/>
                                          </p:val>
                                        </p:tav>
                                        <p:tav tm="100000">
                                          <p:val>
                                            <p:strVal val="#ppt_x"/>
                                          </p:val>
                                        </p:tav>
                                      </p:tavLst>
                                    </p:anim>
                                    <p:anim calcmode="lin" valueType="num">
                                      <p:cBhvr additive="base">
                                        <p:cTn id="31" dur="75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1"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1000"/>
                                        <p:tgtEl>
                                          <p:spTgt spid="7"/>
                                        </p:tgtEl>
                                      </p:cBhvr>
                                    </p:animEffect>
                                  </p:childTnLst>
                                </p:cTn>
                              </p:par>
                            </p:childTnLst>
                          </p:cTn>
                        </p:par>
                        <p:par>
                          <p:cTn id="36" fill="hold">
                            <p:stCondLst>
                              <p:cond delay="55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231110" y="1956730"/>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学党规与明标准相结合</a:t>
            </a:r>
          </a:p>
        </p:txBody>
      </p:sp>
      <p:sp>
        <p:nvSpPr>
          <p:cNvPr id="3" name="矩形 2"/>
          <p:cNvSpPr/>
          <p:nvPr/>
        </p:nvSpPr>
        <p:spPr>
          <a:xfrm>
            <a:off x="3759374" y="3861048"/>
            <a:ext cx="7236568" cy="2160591"/>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中央相继修订的一系列党规党纪，是党章对每位党员纪律要求的具体体现。认真学习</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中国共产党廉洁自律准则</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中国共产党纪律处分条例</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等党内法规，深入学习和熟知党的纪律，懂得并自觉遵守政治规矩，以更高标准严格要求自己，在原则立场上，自觉与党中央保持一致，在原则问题和大是大非面前立场坚定；维护党内团结，禁止搞山头主义和宗派主义，禁止政治潜规则大行其道。十八大以来纷纷落马的贪腐官员目无党纪国法，徇私枉法或贪赃枉法，成为违反党纪党规的典型例子，我们要以此为戒，夯实纪律基础。</a:t>
            </a:r>
          </a:p>
        </p:txBody>
      </p:sp>
      <p:sp>
        <p:nvSpPr>
          <p:cNvPr id="5" name="圆角矩形 4"/>
          <p:cNvSpPr/>
          <p:nvPr/>
        </p:nvSpPr>
        <p:spPr>
          <a:xfrm>
            <a:off x="3725094" y="2822292"/>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促</a:t>
            </a:r>
          </a:p>
        </p:txBody>
      </p:sp>
      <p:sp>
        <p:nvSpPr>
          <p:cNvPr id="6" name="圆角矩形 5"/>
          <p:cNvSpPr/>
          <p:nvPr/>
        </p:nvSpPr>
        <p:spPr>
          <a:xfrm>
            <a:off x="5231110" y="2822291"/>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讲规矩、有纪律</a:t>
            </a:r>
          </a:p>
        </p:txBody>
      </p:sp>
      <p:sp>
        <p:nvSpPr>
          <p:cNvPr id="7" name="圆角矩形 6"/>
          <p:cNvSpPr/>
          <p:nvPr/>
        </p:nvSpPr>
        <p:spPr>
          <a:xfrm>
            <a:off x="3574926" y="3647438"/>
            <a:ext cx="7421016" cy="252028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3759374" y="1956731"/>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坚持</a:t>
            </a:r>
          </a:p>
        </p:txBody>
      </p:sp>
      <p:grpSp>
        <p:nvGrpSpPr>
          <p:cNvPr id="4" name="组合 3"/>
          <p:cNvGrpSpPr/>
          <p:nvPr/>
        </p:nvGrpSpPr>
        <p:grpSpPr>
          <a:xfrm>
            <a:off x="811641" y="1916832"/>
            <a:ext cx="2115213" cy="4248472"/>
            <a:chOff x="550590" y="1988840"/>
            <a:chExt cx="2115213" cy="4248472"/>
          </a:xfrm>
        </p:grpSpPr>
        <p:sp>
          <p:nvSpPr>
            <p:cNvPr id="9" name="圆角矩形 8"/>
            <p:cNvSpPr/>
            <p:nvPr/>
          </p:nvSpPr>
          <p:spPr>
            <a:xfrm>
              <a:off x="550590" y="3717032"/>
              <a:ext cx="2115213" cy="2520280"/>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纪律基础</a:t>
              </a:r>
            </a:p>
          </p:txBody>
        </p:sp>
        <p:sp>
          <p:nvSpPr>
            <p:cNvPr id="10" name="矩形 9"/>
            <p:cNvSpPr/>
            <p:nvPr/>
          </p:nvSpPr>
          <p:spPr>
            <a:xfrm>
              <a:off x="766614" y="1988840"/>
              <a:ext cx="1816605" cy="1015663"/>
            </a:xfrm>
            <a:prstGeom prst="rect">
              <a:avLst/>
            </a:prstGeom>
          </p:spPr>
          <p:txBody>
            <a:bodyPr wrap="square">
              <a:spAutoFit/>
            </a:bodyPr>
            <a:lstStyle/>
            <a:p>
              <a:r>
                <a:rPr lang="zh-CN" altLang="en-US" sz="6000" b="1" dirty="0">
                  <a:solidFill>
                    <a:srgbClr val="C00000"/>
                  </a:solidFill>
                  <a:latin typeface="微软雅黑" pitchFamily="34" charset="-122"/>
                  <a:ea typeface="微软雅黑" pitchFamily="34" charset="-122"/>
                </a:rPr>
                <a:t>夯实</a:t>
              </a:r>
              <a:endParaRPr lang="zh-CN" altLang="zh-CN" sz="6000" b="1" dirty="0">
                <a:solidFill>
                  <a:srgbClr val="C00000"/>
                </a:solidFill>
                <a:latin typeface="微软雅黑" pitchFamily="34" charset="-122"/>
                <a:ea typeface="微软雅黑" pitchFamily="34" charset="-122"/>
              </a:endParaRPr>
            </a:p>
          </p:txBody>
        </p:sp>
        <p:grpSp>
          <p:nvGrpSpPr>
            <p:cNvPr id="11" name="组合 10"/>
            <p:cNvGrpSpPr>
              <a:grpSpLocks noChangeAspect="1"/>
            </p:cNvGrpSpPr>
            <p:nvPr/>
          </p:nvGrpSpPr>
          <p:grpSpPr>
            <a:xfrm>
              <a:off x="673960" y="3140968"/>
              <a:ext cx="1868471" cy="899998"/>
              <a:chOff x="1672035" y="1687395"/>
              <a:chExt cx="938928" cy="452259"/>
            </a:xfrm>
            <a:effectLst>
              <a:outerShdw blurRad="50800" dist="38100" dir="5400000" algn="t" rotWithShape="0">
                <a:prstClr val="black">
                  <a:alpha val="40000"/>
                </a:prstClr>
              </a:outerShdw>
            </a:effectLst>
          </p:grpSpPr>
          <p:pic>
            <p:nvPicPr>
              <p:cNvPr id="12"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C:\Users\xb\Desktop\53bf653e36a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2334798907"/>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ppt_w</p:attrName>
                                        </p:attrNameLst>
                                      </p:cBhvr>
                                      <p:tavLst>
                                        <p:tav tm="0" fmla="#ppt_w*sin(2.5*pi*$)">
                                          <p:val>
                                            <p:fltVal val="0"/>
                                          </p:val>
                                        </p:tav>
                                        <p:tav tm="100000">
                                          <p:val>
                                            <p:fltVal val="1"/>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45"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ppt_w</p:attrName>
                                        </p:attrNameLst>
                                      </p:cBhvr>
                                      <p:tavLst>
                                        <p:tav tm="0" fmla="#ppt_w*sin(2.5*pi*$)">
                                          <p:val>
                                            <p:fltVal val="0"/>
                                          </p:val>
                                        </p:tav>
                                        <p:tav tm="100000">
                                          <p:val>
                                            <p:fltVal val="1"/>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750" fill="hold"/>
                                        <p:tgtEl>
                                          <p:spTgt spid="6"/>
                                        </p:tgtEl>
                                        <p:attrNameLst>
                                          <p:attrName>ppt_x</p:attrName>
                                        </p:attrNameLst>
                                      </p:cBhvr>
                                      <p:tavLst>
                                        <p:tav tm="0">
                                          <p:val>
                                            <p:strVal val="1+#ppt_w/2"/>
                                          </p:val>
                                        </p:tav>
                                        <p:tav tm="100000">
                                          <p:val>
                                            <p:strVal val="#ppt_x"/>
                                          </p:val>
                                        </p:tav>
                                      </p:tavLst>
                                    </p:anim>
                                    <p:anim calcmode="lin" valueType="num">
                                      <p:cBhvr additive="base">
                                        <p:cTn id="31" dur="75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1"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1000"/>
                                        <p:tgtEl>
                                          <p:spTgt spid="7"/>
                                        </p:tgtEl>
                                      </p:cBhvr>
                                    </p:animEffect>
                                  </p:childTnLst>
                                </p:cTn>
                              </p:par>
                            </p:childTnLst>
                          </p:cTn>
                        </p:par>
                        <p:par>
                          <p:cTn id="36" fill="hold">
                            <p:stCondLst>
                              <p:cond delay="55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231110" y="1956730"/>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学思想与正身心相结合</a:t>
            </a:r>
          </a:p>
        </p:txBody>
      </p:sp>
      <p:sp>
        <p:nvSpPr>
          <p:cNvPr id="3" name="矩形 2"/>
          <p:cNvSpPr/>
          <p:nvPr/>
        </p:nvSpPr>
        <p:spPr>
          <a:xfrm>
            <a:off x="3751634" y="3860697"/>
            <a:ext cx="7240116" cy="2160591"/>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历史与实践证明，中国革命、建设和改革开放的一切胜利与成果，是在马克思列宁主义、毛泽东思想、邓小平理论、</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三个代表</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重要思想、科学发展观、习近平系列重要讲话精神指引下取得的。当前学习我党历届中央领导人的思想精髓、我党革命前辈的优良传统和作风、当前先进党员典型品质，能更好地提升自我修养、端正自己的身心，守住为人、做事的基准和底线。每位党员应以良好的道德品行修养为基础，践行党的宗旨，保持公仆情怀，牢记共产党员永远是劳动人民的普通一员，密切联系群众，全心全意为人民服务，夯实群众基础。</a:t>
            </a:r>
          </a:p>
        </p:txBody>
      </p:sp>
      <p:sp>
        <p:nvSpPr>
          <p:cNvPr id="5" name="圆角矩形 4"/>
          <p:cNvSpPr/>
          <p:nvPr/>
        </p:nvSpPr>
        <p:spPr>
          <a:xfrm>
            <a:off x="3725094" y="2822292"/>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促</a:t>
            </a:r>
          </a:p>
        </p:txBody>
      </p:sp>
      <p:sp>
        <p:nvSpPr>
          <p:cNvPr id="6" name="圆角矩形 5"/>
          <p:cNvSpPr/>
          <p:nvPr/>
        </p:nvSpPr>
        <p:spPr>
          <a:xfrm>
            <a:off x="5231110" y="2822291"/>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讲道德、有品行</a:t>
            </a:r>
          </a:p>
        </p:txBody>
      </p:sp>
      <p:sp>
        <p:nvSpPr>
          <p:cNvPr id="7" name="圆角矩形 6"/>
          <p:cNvSpPr/>
          <p:nvPr/>
        </p:nvSpPr>
        <p:spPr>
          <a:xfrm>
            <a:off x="3502918" y="3647438"/>
            <a:ext cx="7704856" cy="252028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3759374" y="1956731"/>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坚持</a:t>
            </a:r>
          </a:p>
        </p:txBody>
      </p:sp>
      <p:grpSp>
        <p:nvGrpSpPr>
          <p:cNvPr id="4" name="组合 3"/>
          <p:cNvGrpSpPr/>
          <p:nvPr/>
        </p:nvGrpSpPr>
        <p:grpSpPr>
          <a:xfrm>
            <a:off x="883649" y="1916832"/>
            <a:ext cx="2115213" cy="4248472"/>
            <a:chOff x="550590" y="1988840"/>
            <a:chExt cx="2115213" cy="4248472"/>
          </a:xfrm>
        </p:grpSpPr>
        <p:sp>
          <p:nvSpPr>
            <p:cNvPr id="9" name="圆角矩形 8"/>
            <p:cNvSpPr/>
            <p:nvPr/>
          </p:nvSpPr>
          <p:spPr>
            <a:xfrm>
              <a:off x="550590" y="3717032"/>
              <a:ext cx="2115213" cy="2520280"/>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群众基础</a:t>
              </a:r>
            </a:p>
          </p:txBody>
        </p:sp>
        <p:sp>
          <p:nvSpPr>
            <p:cNvPr id="10" name="矩形 9"/>
            <p:cNvSpPr/>
            <p:nvPr/>
          </p:nvSpPr>
          <p:spPr>
            <a:xfrm>
              <a:off x="766614" y="1988840"/>
              <a:ext cx="1816605" cy="1015663"/>
            </a:xfrm>
            <a:prstGeom prst="rect">
              <a:avLst/>
            </a:prstGeom>
          </p:spPr>
          <p:txBody>
            <a:bodyPr wrap="square">
              <a:spAutoFit/>
            </a:bodyPr>
            <a:lstStyle/>
            <a:p>
              <a:r>
                <a:rPr lang="zh-CN" altLang="en-US" sz="6000" b="1" dirty="0">
                  <a:solidFill>
                    <a:srgbClr val="C00000"/>
                  </a:solidFill>
                  <a:latin typeface="微软雅黑" pitchFamily="34" charset="-122"/>
                  <a:ea typeface="微软雅黑" pitchFamily="34" charset="-122"/>
                </a:rPr>
                <a:t>夯实</a:t>
              </a:r>
              <a:endParaRPr lang="zh-CN" altLang="zh-CN" sz="6000" b="1" dirty="0">
                <a:solidFill>
                  <a:srgbClr val="C00000"/>
                </a:solidFill>
                <a:latin typeface="微软雅黑" pitchFamily="34" charset="-122"/>
                <a:ea typeface="微软雅黑" pitchFamily="34" charset="-122"/>
              </a:endParaRPr>
            </a:p>
          </p:txBody>
        </p:sp>
        <p:grpSp>
          <p:nvGrpSpPr>
            <p:cNvPr id="11" name="组合 10"/>
            <p:cNvGrpSpPr>
              <a:grpSpLocks noChangeAspect="1"/>
            </p:cNvGrpSpPr>
            <p:nvPr/>
          </p:nvGrpSpPr>
          <p:grpSpPr>
            <a:xfrm>
              <a:off x="673960" y="3140968"/>
              <a:ext cx="1868471" cy="899998"/>
              <a:chOff x="1672035" y="1687395"/>
              <a:chExt cx="938928" cy="452259"/>
            </a:xfrm>
            <a:effectLst>
              <a:outerShdw blurRad="50800" dist="38100" dir="5400000" algn="t" rotWithShape="0">
                <a:prstClr val="black">
                  <a:alpha val="40000"/>
                </a:prstClr>
              </a:outerShdw>
            </a:effectLst>
          </p:grpSpPr>
          <p:pic>
            <p:nvPicPr>
              <p:cNvPr id="12"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C:\Users\xb\Desktop\53bf653e36a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341945385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ppt_w</p:attrName>
                                        </p:attrNameLst>
                                      </p:cBhvr>
                                      <p:tavLst>
                                        <p:tav tm="0" fmla="#ppt_w*sin(2.5*pi*$)">
                                          <p:val>
                                            <p:fltVal val="0"/>
                                          </p:val>
                                        </p:tav>
                                        <p:tav tm="100000">
                                          <p:val>
                                            <p:fltVal val="1"/>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45"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ppt_w</p:attrName>
                                        </p:attrNameLst>
                                      </p:cBhvr>
                                      <p:tavLst>
                                        <p:tav tm="0" fmla="#ppt_w*sin(2.5*pi*$)">
                                          <p:val>
                                            <p:fltVal val="0"/>
                                          </p:val>
                                        </p:tav>
                                        <p:tav tm="100000">
                                          <p:val>
                                            <p:fltVal val="1"/>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750" fill="hold"/>
                                        <p:tgtEl>
                                          <p:spTgt spid="6"/>
                                        </p:tgtEl>
                                        <p:attrNameLst>
                                          <p:attrName>ppt_x</p:attrName>
                                        </p:attrNameLst>
                                      </p:cBhvr>
                                      <p:tavLst>
                                        <p:tav tm="0">
                                          <p:val>
                                            <p:strVal val="1+#ppt_w/2"/>
                                          </p:val>
                                        </p:tav>
                                        <p:tav tm="100000">
                                          <p:val>
                                            <p:strVal val="#ppt_x"/>
                                          </p:val>
                                        </p:tav>
                                      </p:tavLst>
                                    </p:anim>
                                    <p:anim calcmode="lin" valueType="num">
                                      <p:cBhvr additive="base">
                                        <p:cTn id="31" dur="75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1"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1000"/>
                                        <p:tgtEl>
                                          <p:spTgt spid="7"/>
                                        </p:tgtEl>
                                      </p:cBhvr>
                                    </p:animEffect>
                                  </p:childTnLst>
                                </p:cTn>
                              </p:par>
                            </p:childTnLst>
                          </p:cTn>
                        </p:par>
                        <p:par>
                          <p:cTn id="36" fill="hold">
                            <p:stCondLst>
                              <p:cond delay="55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231110" y="1956730"/>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学理论与重实践相结合</a:t>
            </a:r>
          </a:p>
        </p:txBody>
      </p:sp>
      <p:sp>
        <p:nvSpPr>
          <p:cNvPr id="3" name="矩形 2"/>
          <p:cNvSpPr/>
          <p:nvPr/>
        </p:nvSpPr>
        <p:spPr>
          <a:xfrm>
            <a:off x="3819450" y="3861048"/>
            <a:ext cx="7244308" cy="2160591"/>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习近平总书记系列重要讲话，内容包括内政外交国防、治党治国治军等各方面，提出了党中央治国理政新理念新思想新战略。全党同志应认真学习，加以理解掌握其丰富内涵和核心要义，用以武装头脑、指导实践、推动党和国家各项事业，始终保持干事创业、开拓进取的精气神，平常时候看得出来，关键时候冲得上去。特别要在“五大发展理念”的引领下，坚持理论与实践相结合，在决胜全面小康上奋发有为，在改进作风、改善民生、服务群众、扶贫攻坚中善作善为，充分发挥先锋模范作用，夯实工作基础。</a:t>
            </a:r>
          </a:p>
        </p:txBody>
      </p:sp>
      <p:sp>
        <p:nvSpPr>
          <p:cNvPr id="5" name="圆角矩形 4"/>
          <p:cNvSpPr/>
          <p:nvPr/>
        </p:nvSpPr>
        <p:spPr>
          <a:xfrm>
            <a:off x="3725094" y="2822292"/>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促</a:t>
            </a:r>
          </a:p>
        </p:txBody>
      </p:sp>
      <p:sp>
        <p:nvSpPr>
          <p:cNvPr id="6" name="圆角矩形 5"/>
          <p:cNvSpPr/>
          <p:nvPr/>
        </p:nvSpPr>
        <p:spPr>
          <a:xfrm>
            <a:off x="5231110" y="2822291"/>
            <a:ext cx="5764832" cy="57522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讲奉献、有作为</a:t>
            </a:r>
          </a:p>
        </p:txBody>
      </p:sp>
      <p:sp>
        <p:nvSpPr>
          <p:cNvPr id="7" name="圆角矩形 6"/>
          <p:cNvSpPr/>
          <p:nvPr/>
        </p:nvSpPr>
        <p:spPr>
          <a:xfrm>
            <a:off x="3574926" y="3647438"/>
            <a:ext cx="7488832" cy="252028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3759374" y="1956731"/>
            <a:ext cx="1220565"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坚持</a:t>
            </a:r>
          </a:p>
        </p:txBody>
      </p:sp>
      <p:grpSp>
        <p:nvGrpSpPr>
          <p:cNvPr id="4" name="组合 3"/>
          <p:cNvGrpSpPr/>
          <p:nvPr/>
        </p:nvGrpSpPr>
        <p:grpSpPr>
          <a:xfrm>
            <a:off x="756345" y="1894466"/>
            <a:ext cx="2115213" cy="4248472"/>
            <a:chOff x="550590" y="1988840"/>
            <a:chExt cx="2115213" cy="4248472"/>
          </a:xfrm>
        </p:grpSpPr>
        <p:sp>
          <p:nvSpPr>
            <p:cNvPr id="9" name="圆角矩形 8"/>
            <p:cNvSpPr/>
            <p:nvPr/>
          </p:nvSpPr>
          <p:spPr>
            <a:xfrm>
              <a:off x="550590" y="3717032"/>
              <a:ext cx="2115213" cy="2520280"/>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工作基础</a:t>
              </a:r>
            </a:p>
          </p:txBody>
        </p:sp>
        <p:sp>
          <p:nvSpPr>
            <p:cNvPr id="10" name="矩形 9"/>
            <p:cNvSpPr/>
            <p:nvPr/>
          </p:nvSpPr>
          <p:spPr>
            <a:xfrm>
              <a:off x="766614" y="1988840"/>
              <a:ext cx="1816605" cy="1015663"/>
            </a:xfrm>
            <a:prstGeom prst="rect">
              <a:avLst/>
            </a:prstGeom>
          </p:spPr>
          <p:txBody>
            <a:bodyPr wrap="square">
              <a:spAutoFit/>
            </a:bodyPr>
            <a:lstStyle/>
            <a:p>
              <a:r>
                <a:rPr lang="zh-CN" altLang="en-US" sz="6000" b="1" dirty="0">
                  <a:solidFill>
                    <a:srgbClr val="C00000"/>
                  </a:solidFill>
                  <a:latin typeface="微软雅黑" pitchFamily="34" charset="-122"/>
                  <a:ea typeface="微软雅黑" pitchFamily="34" charset="-122"/>
                </a:rPr>
                <a:t>夯实</a:t>
              </a:r>
              <a:endParaRPr lang="zh-CN" altLang="zh-CN" sz="6000" b="1" dirty="0">
                <a:solidFill>
                  <a:srgbClr val="C00000"/>
                </a:solidFill>
                <a:latin typeface="微软雅黑" pitchFamily="34" charset="-122"/>
                <a:ea typeface="微软雅黑" pitchFamily="34" charset="-122"/>
              </a:endParaRPr>
            </a:p>
          </p:txBody>
        </p:sp>
        <p:grpSp>
          <p:nvGrpSpPr>
            <p:cNvPr id="11" name="组合 10"/>
            <p:cNvGrpSpPr>
              <a:grpSpLocks noChangeAspect="1"/>
            </p:cNvGrpSpPr>
            <p:nvPr/>
          </p:nvGrpSpPr>
          <p:grpSpPr>
            <a:xfrm>
              <a:off x="673960" y="3140968"/>
              <a:ext cx="1868471" cy="899998"/>
              <a:chOff x="1672035" y="1687395"/>
              <a:chExt cx="938928" cy="452259"/>
            </a:xfrm>
            <a:effectLst>
              <a:outerShdw blurRad="50800" dist="38100" dir="5400000" algn="t" rotWithShape="0">
                <a:prstClr val="black">
                  <a:alpha val="40000"/>
                </a:prstClr>
              </a:outerShdw>
            </a:effectLst>
          </p:grpSpPr>
          <p:pic>
            <p:nvPicPr>
              <p:cNvPr id="12"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C:\Users\xb\Desktop\53bf653e36a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291980524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ppt_w</p:attrName>
                                        </p:attrNameLst>
                                      </p:cBhvr>
                                      <p:tavLst>
                                        <p:tav tm="0" fmla="#ppt_w*sin(2.5*pi*$)">
                                          <p:val>
                                            <p:fltVal val="0"/>
                                          </p:val>
                                        </p:tav>
                                        <p:tav tm="100000">
                                          <p:val>
                                            <p:fltVal val="1"/>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45"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ppt_w</p:attrName>
                                        </p:attrNameLst>
                                      </p:cBhvr>
                                      <p:tavLst>
                                        <p:tav tm="0" fmla="#ppt_w*sin(2.5*pi*$)">
                                          <p:val>
                                            <p:fltVal val="0"/>
                                          </p:val>
                                        </p:tav>
                                        <p:tav tm="100000">
                                          <p:val>
                                            <p:fltVal val="1"/>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750" fill="hold"/>
                                        <p:tgtEl>
                                          <p:spTgt spid="6"/>
                                        </p:tgtEl>
                                        <p:attrNameLst>
                                          <p:attrName>ppt_x</p:attrName>
                                        </p:attrNameLst>
                                      </p:cBhvr>
                                      <p:tavLst>
                                        <p:tav tm="0">
                                          <p:val>
                                            <p:strVal val="1+#ppt_w/2"/>
                                          </p:val>
                                        </p:tav>
                                        <p:tav tm="100000">
                                          <p:val>
                                            <p:strVal val="#ppt_x"/>
                                          </p:val>
                                        </p:tav>
                                      </p:tavLst>
                                    </p:anim>
                                    <p:anim calcmode="lin" valueType="num">
                                      <p:cBhvr additive="base">
                                        <p:cTn id="31" dur="75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1"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1000"/>
                                        <p:tgtEl>
                                          <p:spTgt spid="7"/>
                                        </p:tgtEl>
                                      </p:cBhvr>
                                    </p:animEffect>
                                  </p:childTnLst>
                                </p:cTn>
                              </p:par>
                            </p:childTnLst>
                          </p:cTn>
                        </p:par>
                        <p:par>
                          <p:cTn id="36" fill="hold">
                            <p:stCondLst>
                              <p:cond delay="55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085359" y="1715704"/>
            <a:ext cx="6114303"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itchFamily="34" charset="-122"/>
                <a:ea typeface="微软雅黑" pitchFamily="34" charset="-122"/>
              </a:rPr>
              <a:t>第四部分</a:t>
            </a:r>
          </a:p>
        </p:txBody>
      </p:sp>
      <p:sp>
        <p:nvSpPr>
          <p:cNvPr id="6" name="矩形 5"/>
          <p:cNvSpPr/>
          <p:nvPr/>
        </p:nvSpPr>
        <p:spPr>
          <a:xfrm>
            <a:off x="4093299" y="2738528"/>
            <a:ext cx="6391493" cy="769441"/>
          </a:xfrm>
          <a:prstGeom prst="rect">
            <a:avLst/>
          </a:prstGeom>
        </p:spPr>
        <p:txBody>
          <a:bodyPr wrap="none">
            <a:spAutoFit/>
          </a:bodyPr>
          <a:lstStyle/>
          <a:p>
            <a:r>
              <a:rPr lang="zh-CN" altLang="en-US" sz="4400" b="1" dirty="0">
                <a:solidFill>
                  <a:srgbClr val="C00000"/>
                </a:solidFill>
                <a:latin typeface="微软雅黑" pitchFamily="34" charset="-122"/>
                <a:ea typeface="微软雅黑" pitchFamily="34" charset="-122"/>
              </a:rPr>
              <a:t>如何做一名合格共产党员</a:t>
            </a:r>
          </a:p>
        </p:txBody>
      </p:sp>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21065" y="1798923"/>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518773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5" presetClass="entr" presetSubtype="0"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075784" y="2132856"/>
            <a:ext cx="7101870"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总书记对做一名合格共产党员的要求</a:t>
            </a:r>
          </a:p>
        </p:txBody>
      </p:sp>
      <p:grpSp>
        <p:nvGrpSpPr>
          <p:cNvPr id="4" name="组合 3"/>
          <p:cNvGrpSpPr/>
          <p:nvPr/>
        </p:nvGrpSpPr>
        <p:grpSpPr>
          <a:xfrm>
            <a:off x="4133350" y="4685665"/>
            <a:ext cx="1480855" cy="1588533"/>
            <a:chOff x="4353100" y="1306962"/>
            <a:chExt cx="1480855" cy="1588533"/>
          </a:xfrm>
        </p:grpSpPr>
        <p:sp>
          <p:nvSpPr>
            <p:cNvPr id="5" name="圆角矩形 4"/>
            <p:cNvSpPr/>
            <p:nvPr/>
          </p:nvSpPr>
          <p:spPr>
            <a:xfrm rot="5400000">
              <a:off x="4479282" y="1540821"/>
              <a:ext cx="1228492" cy="1480855"/>
            </a:xfrm>
            <a:prstGeom prst="roundRect">
              <a:avLst>
                <a:gd name="adj" fmla="val 19616"/>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 name="椭圆 5"/>
            <p:cNvSpPr/>
            <p:nvPr/>
          </p:nvSpPr>
          <p:spPr>
            <a:xfrm>
              <a:off x="4711534" y="1306962"/>
              <a:ext cx="767408" cy="767408"/>
            </a:xfrm>
            <a:prstGeom prst="ellipse">
              <a:avLst/>
            </a:prstGeom>
            <a:solidFill>
              <a:srgbClr val="C0000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b="1" dirty="0">
                  <a:latin typeface="微软雅黑" pitchFamily="34" charset="-122"/>
                  <a:ea typeface="微软雅黑" pitchFamily="34" charset="-122"/>
                </a:rPr>
                <a:t>要</a:t>
              </a:r>
            </a:p>
          </p:txBody>
        </p:sp>
        <p:sp>
          <p:nvSpPr>
            <p:cNvPr id="7" name="矩形 6"/>
            <p:cNvSpPr/>
            <p:nvPr/>
          </p:nvSpPr>
          <p:spPr>
            <a:xfrm>
              <a:off x="4545531" y="2133663"/>
              <a:ext cx="1107997" cy="646331"/>
            </a:xfrm>
            <a:prstGeom prst="rect">
              <a:avLst/>
            </a:prstGeom>
          </p:spPr>
          <p:txBody>
            <a:bodyPr wrap="none">
              <a:spAutoFit/>
            </a:bodyPr>
            <a:lstStyle/>
            <a:p>
              <a:pPr lvl="0" algn="ctr"/>
              <a:r>
                <a:rPr lang="zh-CN" altLang="en-US" b="1" dirty="0">
                  <a:solidFill>
                    <a:srgbClr val="000000">
                      <a:lumMod val="85000"/>
                      <a:lumOff val="15000"/>
                    </a:srgbClr>
                  </a:solidFill>
                  <a:latin typeface="微软雅黑" pitchFamily="34" charset="-122"/>
                  <a:ea typeface="微软雅黑" pitchFamily="34" charset="-122"/>
                </a:rPr>
                <a:t>遵守党章</a:t>
              </a:r>
              <a:endParaRPr lang="en-US" altLang="zh-CN" b="1" dirty="0">
                <a:solidFill>
                  <a:srgbClr val="000000">
                    <a:lumMod val="85000"/>
                    <a:lumOff val="15000"/>
                  </a:srgbClr>
                </a:solidFill>
                <a:latin typeface="微软雅黑" pitchFamily="34" charset="-122"/>
                <a:ea typeface="微软雅黑" pitchFamily="34" charset="-122"/>
              </a:endParaRPr>
            </a:p>
            <a:p>
              <a:pPr lvl="0" algn="ctr"/>
              <a:r>
                <a:rPr lang="zh-CN" altLang="en-US" b="1" dirty="0">
                  <a:solidFill>
                    <a:srgbClr val="000000">
                      <a:lumMod val="85000"/>
                      <a:lumOff val="15000"/>
                    </a:srgbClr>
                  </a:solidFill>
                  <a:latin typeface="微软雅黑" pitchFamily="34" charset="-122"/>
                  <a:ea typeface="微软雅黑" pitchFamily="34" charset="-122"/>
                </a:rPr>
                <a:t>加强党性</a:t>
              </a:r>
            </a:p>
          </p:txBody>
        </p:sp>
      </p:grpSp>
      <p:grpSp>
        <p:nvGrpSpPr>
          <p:cNvPr id="8" name="组合 7"/>
          <p:cNvGrpSpPr/>
          <p:nvPr/>
        </p:nvGrpSpPr>
        <p:grpSpPr>
          <a:xfrm>
            <a:off x="6058571" y="4662001"/>
            <a:ext cx="1480855" cy="1612198"/>
            <a:chOff x="6313464" y="1283298"/>
            <a:chExt cx="1480855" cy="1612198"/>
          </a:xfrm>
        </p:grpSpPr>
        <p:sp>
          <p:nvSpPr>
            <p:cNvPr id="9" name="圆角矩形 8"/>
            <p:cNvSpPr/>
            <p:nvPr/>
          </p:nvSpPr>
          <p:spPr>
            <a:xfrm rot="5400000">
              <a:off x="6455576" y="1556752"/>
              <a:ext cx="1196632" cy="1480855"/>
            </a:xfrm>
            <a:prstGeom prst="roundRect">
              <a:avLst>
                <a:gd name="adj" fmla="val 19616"/>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 name="椭圆 9"/>
            <p:cNvSpPr/>
            <p:nvPr/>
          </p:nvSpPr>
          <p:spPr>
            <a:xfrm>
              <a:off x="6655675" y="1283298"/>
              <a:ext cx="767408" cy="767408"/>
            </a:xfrm>
            <a:prstGeom prst="ellipse">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b="1" dirty="0">
                  <a:latin typeface="微软雅黑" pitchFamily="34" charset="-122"/>
                  <a:ea typeface="微软雅黑" pitchFamily="34" charset="-122"/>
                </a:rPr>
                <a:t>要</a:t>
              </a:r>
            </a:p>
          </p:txBody>
        </p:sp>
        <p:sp>
          <p:nvSpPr>
            <p:cNvPr id="11" name="矩形 10"/>
            <p:cNvSpPr/>
            <p:nvPr/>
          </p:nvSpPr>
          <p:spPr>
            <a:xfrm>
              <a:off x="6528741" y="2132314"/>
              <a:ext cx="1107997" cy="646331"/>
            </a:xfrm>
            <a:prstGeom prst="rect">
              <a:avLst/>
            </a:prstGeom>
          </p:spPr>
          <p:txBody>
            <a:bodyPr wrap="none">
              <a:spAutoFit/>
            </a:bodyPr>
            <a:lstStyle/>
            <a:p>
              <a:pPr lvl="0" algn="ctr"/>
              <a:r>
                <a:rPr lang="zh-CN" altLang="en-US" b="1" dirty="0">
                  <a:solidFill>
                    <a:srgbClr val="000000">
                      <a:lumMod val="85000"/>
                      <a:lumOff val="15000"/>
                    </a:srgbClr>
                  </a:solidFill>
                  <a:latin typeface="微软雅黑" pitchFamily="34" charset="-122"/>
                  <a:ea typeface="微软雅黑" pitchFamily="34" charset="-122"/>
                </a:rPr>
                <a:t>坚定信念</a:t>
              </a:r>
              <a:endParaRPr lang="en-US" altLang="zh-CN" b="1" dirty="0">
                <a:solidFill>
                  <a:srgbClr val="000000">
                    <a:lumMod val="85000"/>
                    <a:lumOff val="15000"/>
                  </a:srgbClr>
                </a:solidFill>
                <a:latin typeface="微软雅黑" pitchFamily="34" charset="-122"/>
                <a:ea typeface="微软雅黑" pitchFamily="34" charset="-122"/>
              </a:endParaRPr>
            </a:p>
            <a:p>
              <a:pPr lvl="0" algn="ctr"/>
              <a:r>
                <a:rPr lang="zh-CN" altLang="en-US" b="1" dirty="0">
                  <a:solidFill>
                    <a:srgbClr val="000000">
                      <a:lumMod val="85000"/>
                      <a:lumOff val="15000"/>
                    </a:srgbClr>
                  </a:solidFill>
                  <a:latin typeface="微软雅黑" pitchFamily="34" charset="-122"/>
                  <a:ea typeface="微软雅黑" pitchFamily="34" charset="-122"/>
                </a:rPr>
                <a:t>加强学习</a:t>
              </a:r>
            </a:p>
          </p:txBody>
        </p:sp>
      </p:grpSp>
      <p:grpSp>
        <p:nvGrpSpPr>
          <p:cNvPr id="12" name="组合 11"/>
          <p:cNvGrpSpPr/>
          <p:nvPr/>
        </p:nvGrpSpPr>
        <p:grpSpPr>
          <a:xfrm>
            <a:off x="7930779" y="4645742"/>
            <a:ext cx="1480855" cy="1624745"/>
            <a:chOff x="4350575" y="3138602"/>
            <a:chExt cx="1480855" cy="1624745"/>
          </a:xfrm>
        </p:grpSpPr>
        <p:sp>
          <p:nvSpPr>
            <p:cNvPr id="13" name="圆角矩形 12"/>
            <p:cNvSpPr/>
            <p:nvPr/>
          </p:nvSpPr>
          <p:spPr>
            <a:xfrm rot="5400000">
              <a:off x="4470717" y="3402633"/>
              <a:ext cx="1240572" cy="1480855"/>
            </a:xfrm>
            <a:prstGeom prst="roundRect">
              <a:avLst>
                <a:gd name="adj" fmla="val 19616"/>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 name="椭圆 13"/>
            <p:cNvSpPr/>
            <p:nvPr/>
          </p:nvSpPr>
          <p:spPr>
            <a:xfrm>
              <a:off x="4715825" y="3138602"/>
              <a:ext cx="767408" cy="767408"/>
            </a:xfrm>
            <a:prstGeom prst="ellipse">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b="1" dirty="0">
                  <a:latin typeface="微软雅黑" pitchFamily="34" charset="-122"/>
                  <a:ea typeface="微软雅黑" pitchFamily="34" charset="-122"/>
                </a:rPr>
                <a:t>要</a:t>
              </a:r>
            </a:p>
          </p:txBody>
        </p:sp>
        <p:sp>
          <p:nvSpPr>
            <p:cNvPr id="15" name="矩形 14"/>
            <p:cNvSpPr/>
            <p:nvPr/>
          </p:nvSpPr>
          <p:spPr>
            <a:xfrm>
              <a:off x="4545531" y="3986047"/>
              <a:ext cx="1107997" cy="646331"/>
            </a:xfrm>
            <a:prstGeom prst="rect">
              <a:avLst/>
            </a:prstGeom>
          </p:spPr>
          <p:txBody>
            <a:bodyPr wrap="none">
              <a:spAutoFit/>
            </a:bodyPr>
            <a:lstStyle/>
            <a:p>
              <a:pPr lvl="0" algn="ctr"/>
              <a:r>
                <a:rPr lang="zh-CN" altLang="en-US" b="1" dirty="0">
                  <a:solidFill>
                    <a:srgbClr val="000000">
                      <a:lumMod val="85000"/>
                      <a:lumOff val="15000"/>
                    </a:srgbClr>
                  </a:solidFill>
                  <a:latin typeface="微软雅黑" pitchFamily="34" charset="-122"/>
                  <a:ea typeface="微软雅黑" pitchFamily="34" charset="-122"/>
                </a:rPr>
                <a:t>遵纪守法</a:t>
              </a:r>
              <a:endParaRPr lang="en-US" altLang="zh-CN" b="1" dirty="0">
                <a:solidFill>
                  <a:srgbClr val="000000">
                    <a:lumMod val="85000"/>
                    <a:lumOff val="15000"/>
                  </a:srgbClr>
                </a:solidFill>
                <a:latin typeface="微软雅黑" pitchFamily="34" charset="-122"/>
                <a:ea typeface="微软雅黑" pitchFamily="34" charset="-122"/>
              </a:endParaRPr>
            </a:p>
            <a:p>
              <a:pPr lvl="0" algn="ctr"/>
              <a:r>
                <a:rPr lang="zh-CN" altLang="en-US" b="1" dirty="0">
                  <a:solidFill>
                    <a:srgbClr val="000000">
                      <a:lumMod val="85000"/>
                      <a:lumOff val="15000"/>
                    </a:srgbClr>
                  </a:solidFill>
                  <a:latin typeface="微软雅黑" pitchFamily="34" charset="-122"/>
                  <a:ea typeface="微软雅黑" pitchFamily="34" charset="-122"/>
                </a:rPr>
                <a:t>廉洁正派</a:t>
              </a:r>
            </a:p>
          </p:txBody>
        </p:sp>
      </p:grpSp>
      <p:grpSp>
        <p:nvGrpSpPr>
          <p:cNvPr id="16" name="组合 15"/>
          <p:cNvGrpSpPr/>
          <p:nvPr/>
        </p:nvGrpSpPr>
        <p:grpSpPr>
          <a:xfrm>
            <a:off x="9802987" y="4650015"/>
            <a:ext cx="1625007" cy="1585046"/>
            <a:chOff x="6342310" y="3142875"/>
            <a:chExt cx="1625007" cy="1585046"/>
          </a:xfrm>
        </p:grpSpPr>
        <p:sp>
          <p:nvSpPr>
            <p:cNvPr id="17" name="圆角矩形 16"/>
            <p:cNvSpPr/>
            <p:nvPr/>
          </p:nvSpPr>
          <p:spPr>
            <a:xfrm rot="5400000">
              <a:off x="6462452" y="3367207"/>
              <a:ext cx="1240572" cy="1480855"/>
            </a:xfrm>
            <a:prstGeom prst="roundRect">
              <a:avLst>
                <a:gd name="adj" fmla="val 19616"/>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8" name="椭圆 17"/>
            <p:cNvSpPr/>
            <p:nvPr/>
          </p:nvSpPr>
          <p:spPr>
            <a:xfrm>
              <a:off x="6699035" y="3142875"/>
              <a:ext cx="767408" cy="767408"/>
            </a:xfrm>
            <a:prstGeom prst="ellipse">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b="1" dirty="0">
                  <a:latin typeface="微软雅黑" pitchFamily="34" charset="-122"/>
                  <a:ea typeface="微软雅黑" pitchFamily="34" charset="-122"/>
                </a:rPr>
                <a:t>要</a:t>
              </a:r>
            </a:p>
          </p:txBody>
        </p:sp>
        <p:sp>
          <p:nvSpPr>
            <p:cNvPr id="19" name="矩形 18"/>
            <p:cNvSpPr/>
            <p:nvPr/>
          </p:nvSpPr>
          <p:spPr>
            <a:xfrm>
              <a:off x="6413264" y="3971258"/>
              <a:ext cx="1554053" cy="646331"/>
            </a:xfrm>
            <a:prstGeom prst="rect">
              <a:avLst/>
            </a:prstGeom>
          </p:spPr>
          <p:txBody>
            <a:bodyPr wrap="square">
              <a:spAutoFit/>
            </a:bodyPr>
            <a:lstStyle/>
            <a:p>
              <a:pPr lvl="0"/>
              <a:r>
                <a:rPr lang="zh-CN" altLang="en-US" b="1" dirty="0">
                  <a:solidFill>
                    <a:srgbClr val="000000">
                      <a:lumMod val="85000"/>
                      <a:lumOff val="15000"/>
                    </a:srgbClr>
                  </a:solidFill>
                  <a:latin typeface="微软雅黑" pitchFamily="34" charset="-122"/>
                  <a:ea typeface="微软雅黑" pitchFamily="34" charset="-122"/>
                </a:rPr>
                <a:t>向榜样学习</a:t>
              </a:r>
              <a:endParaRPr lang="en-US" altLang="zh-CN" b="1" dirty="0">
                <a:solidFill>
                  <a:srgbClr val="000000">
                    <a:lumMod val="85000"/>
                    <a:lumOff val="15000"/>
                  </a:srgbClr>
                </a:solidFill>
                <a:latin typeface="微软雅黑" pitchFamily="34" charset="-122"/>
                <a:ea typeface="微软雅黑" pitchFamily="34" charset="-122"/>
              </a:endParaRPr>
            </a:p>
            <a:p>
              <a:pPr lvl="0"/>
              <a:r>
                <a:rPr lang="zh-CN" altLang="en-US" b="1" dirty="0">
                  <a:solidFill>
                    <a:srgbClr val="000000">
                      <a:lumMod val="85000"/>
                      <a:lumOff val="15000"/>
                    </a:srgbClr>
                  </a:solidFill>
                  <a:latin typeface="微软雅黑" pitchFamily="34" charset="-122"/>
                  <a:ea typeface="微软雅黑" pitchFamily="34" charset="-122"/>
                </a:rPr>
                <a:t>向群众学习</a:t>
              </a:r>
            </a:p>
          </p:txBody>
        </p:sp>
      </p:grpSp>
      <p:sp>
        <p:nvSpPr>
          <p:cNvPr id="21" name="矩形 20"/>
          <p:cNvSpPr/>
          <p:nvPr/>
        </p:nvSpPr>
        <p:spPr>
          <a:xfrm>
            <a:off x="4075784" y="3173497"/>
            <a:ext cx="7420022" cy="1200329"/>
          </a:xfrm>
          <a:prstGeom prst="rect">
            <a:avLst/>
          </a:prstGeom>
        </p:spPr>
        <p:txBody>
          <a:bodyPr wrap="square">
            <a:spAutoFit/>
          </a:bodyPr>
          <a:lstStyle/>
          <a:p>
            <a:r>
              <a:rPr lang="zh-CN" altLang="en-US" dirty="0">
                <a:latin typeface="微软雅黑" pitchFamily="34" charset="-122"/>
                <a:ea typeface="微软雅黑" pitchFamily="34" charset="-122"/>
              </a:rPr>
              <a:t>十八大以来，习近平总书记在多次考察、讲话中，从树立党章意识、坚定理想信念等层面阐述了共产党员如何加强党性，始终心系党、心系人民、心系国家，体现先进性和纯洁性。让我们从总书记的这些论述中来探究如何坚持以知促行，做一名合格的中共党员。</a:t>
            </a:r>
          </a:p>
        </p:txBody>
      </p:sp>
      <p:pic>
        <p:nvPicPr>
          <p:cNvPr id="22" name="Picture 3" descr="J:\设计ppt\普通PPT\政府\中国梦素材\习近平\00170861073a12b0958101.jpg"/>
          <p:cNvPicPr>
            <a:picLocks noChangeAspect="1" noChangeArrowheads="1"/>
          </p:cNvPicPr>
          <p:nvPr/>
        </p:nvPicPr>
        <p:blipFill rotWithShape="1">
          <a:blip r:embed="rId3">
            <a:extLst>
              <a:ext uri="{28A0092B-C50C-407E-A947-70E740481C1C}">
                <a14:useLocalDpi xmlns:a14="http://schemas.microsoft.com/office/drawing/2010/main" val="0"/>
              </a:ext>
            </a:extLst>
          </a:blip>
          <a:srcRect r="10561"/>
          <a:stretch/>
        </p:blipFill>
        <p:spPr bwMode="auto">
          <a:xfrm>
            <a:off x="691408" y="2058597"/>
            <a:ext cx="3029201" cy="4176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013095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ircle(out)">
                                      <p:cBhvr>
                                        <p:cTn id="7" dur="1250"/>
                                        <p:tgtEl>
                                          <p:spTgt spid="22"/>
                                        </p:tgtEl>
                                      </p:cBhvr>
                                    </p:animEffect>
                                  </p:childTnLst>
                                </p:cTn>
                              </p:par>
                            </p:childTnLst>
                          </p:cTn>
                        </p:par>
                        <p:par>
                          <p:cTn id="8" fill="hold">
                            <p:stCondLst>
                              <p:cond delay="125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25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750"/>
                                        <p:tgtEl>
                                          <p:spTgt spid="21"/>
                                        </p:tgtEl>
                                      </p:cBhvr>
                                    </p:animEffect>
                                  </p:childTnLst>
                                </p:cTn>
                              </p:par>
                            </p:childTnLst>
                          </p:cTn>
                        </p:par>
                        <p:par>
                          <p:cTn id="18" fill="hold">
                            <p:stCondLst>
                              <p:cond delay="3000"/>
                            </p:stCondLst>
                            <p:childTnLst>
                              <p:par>
                                <p:cTn id="19" presetID="25"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4" dur="1000" fill="hold"/>
                                        <p:tgtEl>
                                          <p:spTgt spid="4"/>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4"/>
                                        </p:tgtEl>
                                      </p:cBhvr>
                                    </p:animEffect>
                                  </p:childTnLst>
                                </p:cTn>
                              </p:par>
                            </p:childTnLst>
                          </p:cTn>
                        </p:par>
                        <p:par>
                          <p:cTn id="29" fill="hold">
                            <p:stCondLst>
                              <p:cond delay="4000"/>
                            </p:stCondLst>
                            <p:childTnLst>
                              <p:par>
                                <p:cTn id="30" presetID="25"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5" dur="1000" fill="hold"/>
                                        <p:tgtEl>
                                          <p:spTgt spid="8"/>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8"/>
                                        </p:tgtEl>
                                      </p:cBhvr>
                                    </p:animEffect>
                                  </p:childTnLst>
                                </p:cTn>
                              </p:par>
                            </p:childTnLst>
                          </p:cTn>
                        </p:par>
                        <p:par>
                          <p:cTn id="40" fill="hold">
                            <p:stCondLst>
                              <p:cond delay="5000"/>
                            </p:stCondLst>
                            <p:childTnLst>
                              <p:par>
                                <p:cTn id="41" presetID="25" presetClass="entr" presetSubtype="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46" dur="1000" fill="hold"/>
                                        <p:tgtEl>
                                          <p:spTgt spid="12"/>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2"/>
                                        </p:tgtEl>
                                      </p:cBhvr>
                                    </p:animEffect>
                                  </p:childTnLst>
                                </p:cTn>
                              </p:par>
                            </p:childTnLst>
                          </p:cTn>
                        </p:par>
                        <p:par>
                          <p:cTn id="51" fill="hold">
                            <p:stCondLst>
                              <p:cond delay="6000"/>
                            </p:stCondLst>
                            <p:childTnLst>
                              <p:par>
                                <p:cTn id="52" presetID="25" presetClass="entr" presetSubtype="0"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55"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56"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57" dur="1000" fill="hold"/>
                                        <p:tgtEl>
                                          <p:spTgt spid="16"/>
                                        </p:tgtEl>
                                        <p:attrNameLst>
                                          <p:attrName>ppt_h</p:attrName>
                                        </p:attrNameLst>
                                      </p:cBhvr>
                                      <p:tavLst>
                                        <p:tav tm="0">
                                          <p:val>
                                            <p:strVal val="#ppt_h"/>
                                          </p:val>
                                        </p:tav>
                                        <p:tav tm="100000">
                                          <p:val>
                                            <p:strVal val="#ppt_h"/>
                                          </p:val>
                                        </p:tav>
                                      </p:tavLst>
                                    </p:anim>
                                    <p:anim calcmode="lin" valueType="num">
                                      <p:cBhvr>
                                        <p:cTn id="58"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59"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60"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61" dur="1000" decel="50000">
                                          <p:stCondLst>
                                            <p:cond delay="0"/>
                                          </p:stCondLst>
                                        </p:cTn>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975398" y="2100747"/>
            <a:ext cx="2119808"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合格党员</a:t>
            </a:r>
          </a:p>
        </p:txBody>
      </p:sp>
      <p:sp>
        <p:nvSpPr>
          <p:cNvPr id="8" name="矩形 7"/>
          <p:cNvSpPr/>
          <p:nvPr/>
        </p:nvSpPr>
        <p:spPr>
          <a:xfrm>
            <a:off x="3975398" y="3092508"/>
            <a:ext cx="6944344" cy="2169825"/>
          </a:xfrm>
          <a:prstGeom prst="rect">
            <a:avLst/>
          </a:prstGeom>
        </p:spPr>
        <p:txBody>
          <a:bodyPr wrap="square">
            <a:spAutoFit/>
          </a:bodyPr>
          <a:lstStyle/>
          <a:p>
            <a:pPr lvl="0">
              <a:lnSpc>
                <a:spcPct val="150000"/>
              </a:lnSpc>
            </a:pPr>
            <a:r>
              <a:rPr lang="zh-CN" altLang="en-US" dirty="0">
                <a:ln w="3175">
                  <a:noFill/>
                </a:ln>
                <a:solidFill>
                  <a:prstClr val="black">
                    <a:lumMod val="85000"/>
                    <a:lumOff val="15000"/>
                  </a:prstClr>
                </a:solidFill>
                <a:latin typeface="微软雅黑" pitchFamily="34" charset="-122"/>
                <a:ea typeface="微软雅黑" pitchFamily="34" charset="-122"/>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a:t>
            </a:r>
          </a:p>
        </p:txBody>
      </p:sp>
      <p:sp>
        <p:nvSpPr>
          <p:cNvPr id="9" name="矩形 8"/>
          <p:cNvSpPr/>
          <p:nvPr/>
        </p:nvSpPr>
        <p:spPr>
          <a:xfrm>
            <a:off x="5035302" y="5147900"/>
            <a:ext cx="5917004" cy="369332"/>
          </a:xfrm>
          <a:prstGeom prst="rect">
            <a:avLst/>
          </a:prstGeom>
        </p:spPr>
        <p:txBody>
          <a:bodyPr wrap="none">
            <a:spAutoFit/>
          </a:bodyPr>
          <a:lstStyle/>
          <a:p>
            <a:r>
              <a:rPr lang="en-US" altLang="zh-CN" dirty="0">
                <a:solidFill>
                  <a:srgbClr val="C00000"/>
                </a:solidFill>
                <a:latin typeface="微软雅黑" pitchFamily="34" charset="-122"/>
                <a:ea typeface="微软雅黑" pitchFamily="34" charset="-122"/>
              </a:rPr>
              <a:t>——2012</a:t>
            </a:r>
            <a:r>
              <a:rPr lang="zh-CN" altLang="en-US" dirty="0">
                <a:solidFill>
                  <a:srgbClr val="C00000"/>
                </a:solidFill>
                <a:latin typeface="微软雅黑" pitchFamily="34" charset="-122"/>
                <a:ea typeface="微软雅黑" pitchFamily="34" charset="-122"/>
              </a:rPr>
              <a:t>年</a:t>
            </a:r>
            <a:r>
              <a:rPr lang="en-US" altLang="zh-CN" dirty="0">
                <a:solidFill>
                  <a:srgbClr val="C00000"/>
                </a:solidFill>
                <a:latin typeface="微软雅黑" pitchFamily="34" charset="-122"/>
                <a:ea typeface="微软雅黑" pitchFamily="34" charset="-122"/>
              </a:rPr>
              <a:t>11</a:t>
            </a:r>
            <a:r>
              <a:rPr lang="zh-CN" altLang="en-US" dirty="0">
                <a:solidFill>
                  <a:srgbClr val="C00000"/>
                </a:solidFill>
                <a:latin typeface="微软雅黑" pitchFamily="34" charset="-122"/>
                <a:ea typeface="微软雅黑" pitchFamily="34" charset="-122"/>
              </a:rPr>
              <a:t>月</a:t>
            </a:r>
            <a:r>
              <a:rPr lang="en-US" altLang="zh-CN" dirty="0">
                <a:solidFill>
                  <a:srgbClr val="C00000"/>
                </a:solidFill>
                <a:latin typeface="微软雅黑" pitchFamily="34" charset="-122"/>
                <a:ea typeface="微软雅黑" pitchFamily="34" charset="-122"/>
              </a:rPr>
              <a:t>16</a:t>
            </a:r>
            <a:r>
              <a:rPr lang="zh-CN" altLang="en-US" dirty="0">
                <a:solidFill>
                  <a:srgbClr val="C00000"/>
                </a:solidFill>
                <a:latin typeface="微软雅黑" pitchFamily="34" charset="-122"/>
                <a:ea typeface="微软雅黑" pitchFamily="34" charset="-122"/>
              </a:rPr>
              <a:t>日</a:t>
            </a:r>
            <a:r>
              <a:rPr lang="en-US" altLang="zh-CN" dirty="0">
                <a:solidFill>
                  <a:srgbClr val="C00000"/>
                </a:solidFill>
                <a:latin typeface="微软雅黑" pitchFamily="34" charset="-122"/>
                <a:ea typeface="微软雅黑" pitchFamily="34" charset="-122"/>
              </a:rPr>
              <a:t>《</a:t>
            </a:r>
            <a:r>
              <a:rPr lang="zh-CN" altLang="en-US" dirty="0">
                <a:solidFill>
                  <a:srgbClr val="C00000"/>
                </a:solidFill>
                <a:latin typeface="微软雅黑" pitchFamily="34" charset="-122"/>
                <a:ea typeface="微软雅黑" pitchFamily="34" charset="-122"/>
              </a:rPr>
              <a:t>认真学习党章　严格遵守党章</a:t>
            </a:r>
            <a:r>
              <a:rPr lang="en-US" altLang="zh-CN" dirty="0">
                <a:solidFill>
                  <a:srgbClr val="C00000"/>
                </a:solidFill>
                <a:latin typeface="微软雅黑" pitchFamily="34" charset="-122"/>
                <a:ea typeface="微软雅黑" pitchFamily="34" charset="-122"/>
              </a:rPr>
              <a:t>》</a:t>
            </a:r>
            <a:endParaRPr lang="zh-CN" altLang="en-US" dirty="0">
              <a:solidFill>
                <a:srgbClr val="C00000"/>
              </a:solidFill>
              <a:latin typeface="微软雅黑" pitchFamily="34" charset="-122"/>
              <a:ea typeface="微软雅黑" pitchFamily="34" charset="-122"/>
            </a:endParaRPr>
          </a:p>
        </p:txBody>
      </p:sp>
      <p:sp>
        <p:nvSpPr>
          <p:cNvPr id="10" name="圆角矩形 9"/>
          <p:cNvSpPr/>
          <p:nvPr/>
        </p:nvSpPr>
        <p:spPr>
          <a:xfrm>
            <a:off x="6239222" y="2060848"/>
            <a:ext cx="4464496" cy="575224"/>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b="1" dirty="0">
                <a:solidFill>
                  <a:srgbClr val="C00000"/>
                </a:solidFill>
                <a:latin typeface="微软雅黑" pitchFamily="34" charset="-122"/>
                <a:ea typeface="微软雅黑" pitchFamily="34" charset="-122"/>
              </a:rPr>
              <a:t>要遵守党章  加强党性</a:t>
            </a:r>
          </a:p>
        </p:txBody>
      </p:sp>
      <p:cxnSp>
        <p:nvCxnSpPr>
          <p:cNvPr id="12" name="直接连接符 11"/>
          <p:cNvCxnSpPr/>
          <p:nvPr/>
        </p:nvCxnSpPr>
        <p:spPr>
          <a:xfrm>
            <a:off x="4007811" y="2989312"/>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027190" y="5661248"/>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14" name="Picture 4" descr="E:\我图PPT\00001PNG素材\01党委政府\习近平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52" y="3171616"/>
            <a:ext cx="4075690" cy="3984844"/>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8543478" y="5743716"/>
            <a:ext cx="2448272" cy="565604"/>
          </a:xfrm>
          <a:prstGeom prst="rect">
            <a:avLst/>
          </a:prstGeom>
        </p:spPr>
        <p:txBody>
          <a:bodyPr vert="horz" wrap="square">
            <a:spAutoFit/>
          </a:bodyPr>
          <a:lstStyle/>
          <a:p>
            <a:pPr lvl="0" algn="ctr">
              <a:lnSpc>
                <a:spcPct val="120000"/>
              </a:lnSpc>
            </a:pPr>
            <a:r>
              <a:rPr lang="zh-CN" altLang="en-US" sz="2800" b="1" spc="300" dirty="0">
                <a:solidFill>
                  <a:srgbClr val="C00000"/>
                </a:solidFill>
                <a:latin typeface="微软雅黑" panose="020B0503020204020204" pitchFamily="34" charset="-122"/>
                <a:ea typeface="微软雅黑" panose="020B0503020204020204" pitchFamily="34" charset="-122"/>
              </a:rPr>
              <a:t>习近平</a:t>
            </a:r>
            <a:r>
              <a:rPr lang="en-US" altLang="zh-CN" sz="2800" b="1" spc="300" dirty="0">
                <a:solidFill>
                  <a:srgbClr val="C00000"/>
                </a:solidFill>
                <a:latin typeface="微软雅黑" panose="020B0503020204020204" pitchFamily="34" charset="-122"/>
                <a:ea typeface="微软雅黑" panose="020B0503020204020204" pitchFamily="34" charset="-122"/>
              </a:rPr>
              <a:t>·</a:t>
            </a:r>
            <a:r>
              <a:rPr lang="zh-CN" altLang="en-US" sz="2800" b="1" spc="300" dirty="0">
                <a:solidFill>
                  <a:srgbClr val="C00000"/>
                </a:solidFill>
                <a:latin typeface="微软雅黑" panose="020B0503020204020204" pitchFamily="34" charset="-122"/>
                <a:ea typeface="微软雅黑" panose="020B0503020204020204" pitchFamily="34" charset="-122"/>
              </a:rPr>
              <a:t>论</a:t>
            </a:r>
            <a:endParaRPr lang="en-US" altLang="zh-CN" sz="2800" b="1" spc="3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842437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3" presetClass="entr" presetSubtype="0" fill="hold" grpId="1"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
                                        <p:tgtEl>
                                          <p:spTgt spid="4"/>
                                        </p:tgtEl>
                                      </p:cBhvr>
                                    </p:animEffect>
                                    <p:anim calcmode="lin" valueType="num">
                                      <p:cBhvr>
                                        <p:cTn id="14" dur="400" fill="hold"/>
                                        <p:tgtEl>
                                          <p:spTgt spid="4"/>
                                        </p:tgtEl>
                                        <p:attrNameLst>
                                          <p:attrName>ppt_x</p:attrName>
                                        </p:attrNameLst>
                                      </p:cBhvr>
                                      <p:tavLst>
                                        <p:tav tm="0">
                                          <p:val>
                                            <p:strVal val="#ppt_x"/>
                                          </p:val>
                                        </p:tav>
                                        <p:tav tm="100000">
                                          <p:val>
                                            <p:strVal val="#ppt_x"/>
                                          </p:val>
                                        </p:tav>
                                      </p:tavLst>
                                    </p:anim>
                                    <p:anim calcmode="lin" valueType="num">
                                      <p:cBhvr>
                                        <p:cTn id="15" dur="400" fill="hold"/>
                                        <p:tgtEl>
                                          <p:spTgt spid="4"/>
                                        </p:tgtEl>
                                        <p:attrNameLst>
                                          <p:attrName>ppt_y</p:attrName>
                                        </p:attrNameLst>
                                      </p:cBhvr>
                                      <p:tavLst>
                                        <p:tav tm="0">
                                          <p:val>
                                            <p:strVal val="#ppt_y+0.31"/>
                                          </p:val>
                                        </p:tav>
                                        <p:tav tm="100000">
                                          <p:val>
                                            <p:strVal val="#ppt_y+0.31"/>
                                          </p:val>
                                        </p:tav>
                                      </p:tavLst>
                                    </p:anim>
                                    <p:anim calcmode="lin" valueType="num">
                                      <p:cBhvr>
                                        <p:cTn id="16"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7"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8" fill="hold">
                            <p:stCondLst>
                              <p:cond delay="2000"/>
                            </p:stCondLst>
                            <p:childTnLst>
                              <p:par>
                                <p:cTn id="19" presetID="12" presetClass="entr" presetSubtype="8" fill="hold" grpId="1"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750"/>
                                        <p:tgtEl>
                                          <p:spTgt spid="10"/>
                                        </p:tgtEl>
                                        <p:attrNameLst>
                                          <p:attrName>ppt_x</p:attrName>
                                        </p:attrNameLst>
                                      </p:cBhvr>
                                      <p:tavLst>
                                        <p:tav tm="0">
                                          <p:val>
                                            <p:strVal val="#ppt_x-#ppt_w*1.125000"/>
                                          </p:val>
                                        </p:tav>
                                        <p:tav tm="100000">
                                          <p:val>
                                            <p:strVal val="#ppt_x"/>
                                          </p:val>
                                        </p:tav>
                                      </p:tavLst>
                                    </p:anim>
                                    <p:animEffect transition="in" filter="wipe(right)">
                                      <p:cBhvr>
                                        <p:cTn id="22" dur="750"/>
                                        <p:tgtEl>
                                          <p:spTgt spid="10"/>
                                        </p:tgtEl>
                                      </p:cBhvr>
                                    </p:animEffect>
                                  </p:childTnLst>
                                </p:cTn>
                              </p:par>
                            </p:childTnLst>
                          </p:cTn>
                        </p:par>
                        <p:par>
                          <p:cTn id="23" fill="hold">
                            <p:stCondLst>
                              <p:cond delay="2750"/>
                            </p:stCondLst>
                            <p:childTnLst>
                              <p:par>
                                <p:cTn id="24" presetID="16" presetClass="entr" presetSubtype="21"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par>
                                <p:cTn id="27" presetID="16" presetClass="entr" presetSubtype="21"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childTnLst>
                          </p:cTn>
                        </p:par>
                        <p:par>
                          <p:cTn id="30" fill="hold">
                            <p:stCondLst>
                              <p:cond delay="325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750"/>
                                        <p:tgtEl>
                                          <p:spTgt spid="8"/>
                                        </p:tgtEl>
                                      </p:cBhvr>
                                    </p:animEffect>
                                  </p:childTnLst>
                                </p:cTn>
                              </p:par>
                            </p:childTnLst>
                          </p:cTn>
                        </p:par>
                        <p:par>
                          <p:cTn id="34" fill="hold">
                            <p:stCondLst>
                              <p:cond delay="4000"/>
                            </p:stCondLst>
                            <p:childTnLst>
                              <p:par>
                                <p:cTn id="35" presetID="2" presetClass="entr" presetSubtype="2"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750" fill="hold"/>
                                        <p:tgtEl>
                                          <p:spTgt spid="9"/>
                                        </p:tgtEl>
                                        <p:attrNameLst>
                                          <p:attrName>ppt_x</p:attrName>
                                        </p:attrNameLst>
                                      </p:cBhvr>
                                      <p:tavLst>
                                        <p:tav tm="0">
                                          <p:val>
                                            <p:strVal val="1+#ppt_w/2"/>
                                          </p:val>
                                        </p:tav>
                                        <p:tav tm="100000">
                                          <p:val>
                                            <p:strVal val="#ppt_x"/>
                                          </p:val>
                                        </p:tav>
                                      </p:tavLst>
                                    </p:anim>
                                    <p:anim calcmode="lin" valueType="num">
                                      <p:cBhvr additive="base">
                                        <p:cTn id="38" dur="75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6700"/>
                            </p:stCondLst>
                            <p:childTnLst>
                              <p:par>
                                <p:cTn id="40" presetID="22" presetClass="entr" presetSubtype="8"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8" grpId="0"/>
      <p:bldP spid="9" grpId="0"/>
      <p:bldP spid="10" grpId="1"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725320" y="1715704"/>
            <a:ext cx="6186309"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itchFamily="34" charset="-122"/>
                <a:ea typeface="微软雅黑" pitchFamily="34" charset="-122"/>
              </a:rPr>
              <a:t>第一部分</a:t>
            </a:r>
          </a:p>
        </p:txBody>
      </p:sp>
      <p:sp>
        <p:nvSpPr>
          <p:cNvPr id="6" name="矩形 5"/>
          <p:cNvSpPr/>
          <p:nvPr/>
        </p:nvSpPr>
        <p:spPr>
          <a:xfrm>
            <a:off x="3725321" y="2738528"/>
            <a:ext cx="6186309" cy="646331"/>
          </a:xfrm>
          <a:prstGeom prst="rect">
            <a:avLst/>
          </a:prstGeom>
        </p:spPr>
        <p:txBody>
          <a:bodyPr wrap="none">
            <a:spAutoFit/>
          </a:bodyPr>
          <a:lstStyle/>
          <a:p>
            <a:r>
              <a:rPr lang="zh-CN" altLang="en-US" sz="3600" b="1" dirty="0">
                <a:solidFill>
                  <a:srgbClr val="C00000"/>
                </a:solidFill>
                <a:latin typeface="微软雅黑" pitchFamily="34" charset="-122"/>
                <a:ea typeface="微软雅黑" pitchFamily="34" charset="-122"/>
              </a:rPr>
              <a:t>解</a:t>
            </a:r>
            <a:r>
              <a:rPr lang="zh-CN" altLang="zh-CN" sz="3600" b="1" dirty="0">
                <a:solidFill>
                  <a:srgbClr val="C00000"/>
                </a:solidFill>
                <a:latin typeface="微软雅黑" pitchFamily="34" charset="-122"/>
                <a:ea typeface="微软雅黑" pitchFamily="34" charset="-122"/>
              </a:rPr>
              <a:t>析“四讲四有”的深刻内涵</a:t>
            </a:r>
            <a:endParaRPr lang="zh-CN" altLang="en-US" sz="3600" b="1" dirty="0">
              <a:solidFill>
                <a:srgbClr val="C00000"/>
              </a:solidFill>
              <a:latin typeface="微软雅黑" pitchFamily="34" charset="-122"/>
              <a:ea typeface="微软雅黑" pitchFamily="34" charset="-122"/>
            </a:endParaRPr>
          </a:p>
        </p:txBody>
      </p:sp>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21065" y="1798923"/>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24879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5" presetClass="entr" presetSubtype="0"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975398" y="2100747"/>
            <a:ext cx="2119808"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合格党员</a:t>
            </a:r>
          </a:p>
        </p:txBody>
      </p:sp>
      <p:sp>
        <p:nvSpPr>
          <p:cNvPr id="8" name="矩形 7"/>
          <p:cNvSpPr/>
          <p:nvPr/>
        </p:nvSpPr>
        <p:spPr>
          <a:xfrm>
            <a:off x="3975398" y="3235765"/>
            <a:ext cx="6944344" cy="1705403"/>
          </a:xfrm>
          <a:prstGeom prst="rect">
            <a:avLst/>
          </a:prstGeom>
        </p:spPr>
        <p:txBody>
          <a:bodyPr wrap="square">
            <a:spAutoFit/>
          </a:bodyPr>
          <a:lstStyle/>
          <a:p>
            <a:pPr lvl="0">
              <a:lnSpc>
                <a:spcPct val="150000"/>
              </a:lnSpc>
            </a:pPr>
            <a:r>
              <a:rPr lang="zh-CN" altLang="en-US" dirty="0">
                <a:ln w="3175">
                  <a:noFill/>
                </a:ln>
                <a:solidFill>
                  <a:prstClr val="black">
                    <a:lumMod val="85000"/>
                    <a:lumOff val="15000"/>
                  </a:prstClr>
                </a:solidFill>
                <a:latin typeface="微软雅黑" pitchFamily="34" charset="-122"/>
                <a:ea typeface="微软雅黑" pitchFamily="34" charset="-122"/>
              </a:rPr>
              <a:t>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9" name="矩形 8"/>
          <p:cNvSpPr/>
          <p:nvPr/>
        </p:nvSpPr>
        <p:spPr>
          <a:xfrm>
            <a:off x="5297051" y="4979372"/>
            <a:ext cx="5551520" cy="369332"/>
          </a:xfrm>
          <a:prstGeom prst="rect">
            <a:avLst/>
          </a:prstGeom>
        </p:spPr>
        <p:txBody>
          <a:bodyPr wrap="none">
            <a:spAutoFit/>
          </a:bodyPr>
          <a:lstStyle/>
          <a:p>
            <a:r>
              <a:rPr lang="en-US" altLang="zh-CN" dirty="0">
                <a:solidFill>
                  <a:srgbClr val="C00000"/>
                </a:solidFill>
                <a:latin typeface="微软雅黑" pitchFamily="34" charset="-122"/>
                <a:ea typeface="微软雅黑" pitchFamily="34" charset="-122"/>
              </a:rPr>
              <a:t>——2013</a:t>
            </a:r>
            <a:r>
              <a:rPr lang="zh-CN" altLang="en-US" dirty="0">
                <a:solidFill>
                  <a:srgbClr val="C00000"/>
                </a:solidFill>
                <a:latin typeface="微软雅黑" pitchFamily="34" charset="-122"/>
                <a:ea typeface="微软雅黑" pitchFamily="34" charset="-122"/>
              </a:rPr>
              <a:t>年</a:t>
            </a:r>
            <a:r>
              <a:rPr lang="en-US" altLang="zh-CN" dirty="0">
                <a:solidFill>
                  <a:srgbClr val="C00000"/>
                </a:solidFill>
                <a:latin typeface="微软雅黑" pitchFamily="34" charset="-122"/>
                <a:ea typeface="微软雅黑" pitchFamily="34" charset="-122"/>
              </a:rPr>
              <a:t>12</a:t>
            </a:r>
            <a:r>
              <a:rPr lang="zh-CN" altLang="en-US" dirty="0">
                <a:solidFill>
                  <a:srgbClr val="C00000"/>
                </a:solidFill>
                <a:latin typeface="微软雅黑" pitchFamily="34" charset="-122"/>
                <a:ea typeface="微软雅黑" pitchFamily="34" charset="-122"/>
              </a:rPr>
              <a:t>月</a:t>
            </a:r>
            <a:r>
              <a:rPr lang="en-US" altLang="zh-CN" dirty="0">
                <a:solidFill>
                  <a:srgbClr val="C00000"/>
                </a:solidFill>
                <a:latin typeface="微软雅黑" pitchFamily="34" charset="-122"/>
                <a:ea typeface="微软雅黑" pitchFamily="34" charset="-122"/>
              </a:rPr>
              <a:t>3</a:t>
            </a:r>
            <a:r>
              <a:rPr lang="zh-CN" altLang="en-US" dirty="0">
                <a:solidFill>
                  <a:srgbClr val="C00000"/>
                </a:solidFill>
                <a:latin typeface="微软雅黑" pitchFamily="34" charset="-122"/>
                <a:ea typeface="微软雅黑" pitchFamily="34" charset="-122"/>
              </a:rPr>
              <a:t>日在中央政治局集体学习时的讲话</a:t>
            </a:r>
          </a:p>
        </p:txBody>
      </p:sp>
      <p:sp>
        <p:nvSpPr>
          <p:cNvPr id="10" name="圆角矩形 9"/>
          <p:cNvSpPr/>
          <p:nvPr/>
        </p:nvSpPr>
        <p:spPr>
          <a:xfrm>
            <a:off x="6239222" y="2060848"/>
            <a:ext cx="4464496" cy="575224"/>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b="1" dirty="0">
                <a:solidFill>
                  <a:srgbClr val="C00000"/>
                </a:solidFill>
                <a:latin typeface="微软雅黑" pitchFamily="34" charset="-122"/>
                <a:ea typeface="微软雅黑" pitchFamily="34" charset="-122"/>
              </a:rPr>
              <a:t>要坚定信念  加强学习</a:t>
            </a:r>
          </a:p>
        </p:txBody>
      </p:sp>
      <p:cxnSp>
        <p:nvCxnSpPr>
          <p:cNvPr id="12" name="直接连接符 11"/>
          <p:cNvCxnSpPr/>
          <p:nvPr/>
        </p:nvCxnSpPr>
        <p:spPr>
          <a:xfrm>
            <a:off x="4007811" y="2989312"/>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14" name="Picture 4" descr="E:\我图PPT\00001PNG素材\01党委政府\习近平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52" y="3171616"/>
            <a:ext cx="4075690" cy="3984844"/>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直接连接符 10"/>
          <p:cNvCxnSpPr/>
          <p:nvPr/>
        </p:nvCxnSpPr>
        <p:spPr>
          <a:xfrm>
            <a:off x="3975398" y="5517232"/>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8687494" y="5589240"/>
            <a:ext cx="2448272" cy="565604"/>
          </a:xfrm>
          <a:prstGeom prst="rect">
            <a:avLst/>
          </a:prstGeom>
        </p:spPr>
        <p:txBody>
          <a:bodyPr vert="horz" wrap="square">
            <a:spAutoFit/>
          </a:bodyPr>
          <a:lstStyle/>
          <a:p>
            <a:pPr lvl="0" algn="ctr">
              <a:lnSpc>
                <a:spcPct val="120000"/>
              </a:lnSpc>
            </a:pPr>
            <a:r>
              <a:rPr lang="zh-CN" altLang="en-US" sz="2800" b="1" spc="300" dirty="0">
                <a:solidFill>
                  <a:srgbClr val="C00000"/>
                </a:solidFill>
                <a:latin typeface="微软雅黑" panose="020B0503020204020204" pitchFamily="34" charset="-122"/>
                <a:ea typeface="微软雅黑" panose="020B0503020204020204" pitchFamily="34" charset="-122"/>
              </a:rPr>
              <a:t>习近平</a:t>
            </a:r>
            <a:r>
              <a:rPr lang="en-US" altLang="zh-CN" sz="2800" b="1" spc="300" dirty="0">
                <a:solidFill>
                  <a:srgbClr val="C00000"/>
                </a:solidFill>
                <a:latin typeface="微软雅黑" panose="020B0503020204020204" pitchFamily="34" charset="-122"/>
                <a:ea typeface="微软雅黑" panose="020B0503020204020204" pitchFamily="34" charset="-122"/>
              </a:rPr>
              <a:t>·</a:t>
            </a:r>
            <a:r>
              <a:rPr lang="zh-CN" altLang="en-US" sz="2800" b="1" spc="300" dirty="0">
                <a:solidFill>
                  <a:srgbClr val="C00000"/>
                </a:solidFill>
                <a:latin typeface="微软雅黑" panose="020B0503020204020204" pitchFamily="34" charset="-122"/>
                <a:ea typeface="微软雅黑" panose="020B0503020204020204" pitchFamily="34" charset="-122"/>
              </a:rPr>
              <a:t>论</a:t>
            </a:r>
            <a:endParaRPr lang="en-US" altLang="zh-CN" sz="2800" b="1" spc="3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8456654"/>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3"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
                                        <p:tgtEl>
                                          <p:spTgt spid="4"/>
                                        </p:tgtEl>
                                      </p:cBhvr>
                                    </p:animEffect>
                                    <p:anim calcmode="lin" valueType="num">
                                      <p:cBhvr>
                                        <p:cTn id="14" dur="400" fill="hold"/>
                                        <p:tgtEl>
                                          <p:spTgt spid="4"/>
                                        </p:tgtEl>
                                        <p:attrNameLst>
                                          <p:attrName>ppt_x</p:attrName>
                                        </p:attrNameLst>
                                      </p:cBhvr>
                                      <p:tavLst>
                                        <p:tav tm="0">
                                          <p:val>
                                            <p:strVal val="#ppt_x"/>
                                          </p:val>
                                        </p:tav>
                                        <p:tav tm="100000">
                                          <p:val>
                                            <p:strVal val="#ppt_x"/>
                                          </p:val>
                                        </p:tav>
                                      </p:tavLst>
                                    </p:anim>
                                    <p:anim calcmode="lin" valueType="num">
                                      <p:cBhvr>
                                        <p:cTn id="15" dur="400" fill="hold"/>
                                        <p:tgtEl>
                                          <p:spTgt spid="4"/>
                                        </p:tgtEl>
                                        <p:attrNameLst>
                                          <p:attrName>ppt_y</p:attrName>
                                        </p:attrNameLst>
                                      </p:cBhvr>
                                      <p:tavLst>
                                        <p:tav tm="0">
                                          <p:val>
                                            <p:strVal val="#ppt_y+0.31"/>
                                          </p:val>
                                        </p:tav>
                                        <p:tav tm="100000">
                                          <p:val>
                                            <p:strVal val="#ppt_y+0.31"/>
                                          </p:val>
                                        </p:tav>
                                      </p:tavLst>
                                    </p:anim>
                                    <p:anim calcmode="lin" valueType="num">
                                      <p:cBhvr>
                                        <p:cTn id="16"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7"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750"/>
                                        <p:tgtEl>
                                          <p:spTgt spid="10"/>
                                        </p:tgtEl>
                                        <p:attrNameLst>
                                          <p:attrName>ppt_x</p:attrName>
                                        </p:attrNameLst>
                                      </p:cBhvr>
                                      <p:tavLst>
                                        <p:tav tm="0">
                                          <p:val>
                                            <p:strVal val="#ppt_x-#ppt_w*1.125000"/>
                                          </p:val>
                                        </p:tav>
                                        <p:tav tm="100000">
                                          <p:val>
                                            <p:strVal val="#ppt_x"/>
                                          </p:val>
                                        </p:tav>
                                      </p:tavLst>
                                    </p:anim>
                                    <p:animEffect transition="in" filter="wipe(right)">
                                      <p:cBhvr>
                                        <p:cTn id="22" dur="750"/>
                                        <p:tgtEl>
                                          <p:spTgt spid="10"/>
                                        </p:tgtEl>
                                      </p:cBhvr>
                                    </p:animEffect>
                                  </p:childTnLst>
                                </p:cTn>
                              </p:par>
                            </p:childTnLst>
                          </p:cTn>
                        </p:par>
                        <p:par>
                          <p:cTn id="23" fill="hold">
                            <p:stCondLst>
                              <p:cond delay="2750"/>
                            </p:stCondLst>
                            <p:childTnLst>
                              <p:par>
                                <p:cTn id="24" presetID="16" presetClass="entr" presetSubtype="21"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par>
                                <p:cTn id="27" presetID="16" presetClass="entr" presetSubtype="21"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childTnLst>
                          </p:cTn>
                        </p:par>
                        <p:par>
                          <p:cTn id="30" fill="hold">
                            <p:stCondLst>
                              <p:cond delay="325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750"/>
                                        <p:tgtEl>
                                          <p:spTgt spid="8"/>
                                        </p:tgtEl>
                                      </p:cBhvr>
                                    </p:animEffect>
                                  </p:childTnLst>
                                </p:cTn>
                              </p:par>
                            </p:childTnLst>
                          </p:cTn>
                        </p:par>
                        <p:par>
                          <p:cTn id="34" fill="hold">
                            <p:stCondLst>
                              <p:cond delay="4000"/>
                            </p:stCondLst>
                            <p:childTnLst>
                              <p:par>
                                <p:cTn id="35" presetID="2" presetClass="entr" presetSubtype="2"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750" fill="hold"/>
                                        <p:tgtEl>
                                          <p:spTgt spid="9"/>
                                        </p:tgtEl>
                                        <p:attrNameLst>
                                          <p:attrName>ppt_x</p:attrName>
                                        </p:attrNameLst>
                                      </p:cBhvr>
                                      <p:tavLst>
                                        <p:tav tm="0">
                                          <p:val>
                                            <p:strVal val="1+#ppt_w/2"/>
                                          </p:val>
                                        </p:tav>
                                        <p:tav tm="100000">
                                          <p:val>
                                            <p:strVal val="#ppt_x"/>
                                          </p:val>
                                        </p:tav>
                                      </p:tavLst>
                                    </p:anim>
                                    <p:anim calcmode="lin" valueType="num">
                                      <p:cBhvr additive="base">
                                        <p:cTn id="38" dur="75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6625"/>
                            </p:stCondLst>
                            <p:childTnLst>
                              <p:par>
                                <p:cTn id="40" presetID="22" presetClass="entr" presetSubtype="8"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0" grpId="0" animBg="1"/>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975398" y="2100747"/>
            <a:ext cx="2119808"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合格党员</a:t>
            </a:r>
          </a:p>
        </p:txBody>
      </p:sp>
      <p:sp>
        <p:nvSpPr>
          <p:cNvPr id="8" name="矩形 7"/>
          <p:cNvSpPr/>
          <p:nvPr/>
        </p:nvSpPr>
        <p:spPr>
          <a:xfrm>
            <a:off x="3975398" y="3068960"/>
            <a:ext cx="6944344" cy="2169825"/>
          </a:xfrm>
          <a:prstGeom prst="rect">
            <a:avLst/>
          </a:prstGeom>
        </p:spPr>
        <p:txBody>
          <a:bodyPr wrap="square">
            <a:spAutoFit/>
          </a:bodyPr>
          <a:lstStyle/>
          <a:p>
            <a:pPr lvl="0">
              <a:lnSpc>
                <a:spcPct val="150000"/>
              </a:lnSpc>
            </a:pPr>
            <a:r>
              <a:rPr lang="zh-CN" altLang="en-US" dirty="0">
                <a:ln w="3175">
                  <a:noFill/>
                </a:ln>
                <a:solidFill>
                  <a:prstClr val="black">
                    <a:lumMod val="85000"/>
                    <a:lumOff val="15000"/>
                  </a:prstClr>
                </a:solidFill>
                <a:latin typeface="微软雅黑" pitchFamily="34" charset="-122"/>
                <a:ea typeface="微软雅黑" pitchFamily="34" charset="-122"/>
              </a:rPr>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a:t>
            </a:r>
          </a:p>
        </p:txBody>
      </p:sp>
      <p:sp>
        <p:nvSpPr>
          <p:cNvPr id="9" name="矩形 8"/>
          <p:cNvSpPr/>
          <p:nvPr/>
        </p:nvSpPr>
        <p:spPr>
          <a:xfrm>
            <a:off x="3983100" y="5301208"/>
            <a:ext cx="7008650" cy="338554"/>
          </a:xfrm>
          <a:prstGeom prst="rect">
            <a:avLst/>
          </a:prstGeom>
        </p:spPr>
        <p:txBody>
          <a:bodyPr wrap="none">
            <a:spAutoFit/>
          </a:bodyPr>
          <a:lstStyle/>
          <a:p>
            <a:r>
              <a:rPr lang="en-US" altLang="zh-CN" sz="1600" dirty="0">
                <a:solidFill>
                  <a:srgbClr val="C00000"/>
                </a:solidFill>
                <a:latin typeface="微软雅黑" pitchFamily="34" charset="-122"/>
                <a:ea typeface="微软雅黑" pitchFamily="34" charset="-122"/>
              </a:rPr>
              <a:t>——2015</a:t>
            </a:r>
            <a:r>
              <a:rPr lang="zh-CN" altLang="en-US" sz="1600" dirty="0">
                <a:solidFill>
                  <a:srgbClr val="C00000"/>
                </a:solidFill>
                <a:latin typeface="微软雅黑" pitchFamily="34" charset="-122"/>
                <a:ea typeface="微软雅黑" pitchFamily="34" charset="-122"/>
              </a:rPr>
              <a:t>年</a:t>
            </a:r>
            <a:r>
              <a:rPr lang="en-US" altLang="zh-CN" sz="1600" dirty="0">
                <a:solidFill>
                  <a:srgbClr val="C00000"/>
                </a:solidFill>
                <a:latin typeface="微软雅黑" pitchFamily="34" charset="-122"/>
                <a:ea typeface="微软雅黑" pitchFamily="34" charset="-122"/>
              </a:rPr>
              <a:t>1</a:t>
            </a:r>
            <a:r>
              <a:rPr lang="zh-CN" altLang="en-US" sz="1600" dirty="0">
                <a:solidFill>
                  <a:srgbClr val="C00000"/>
                </a:solidFill>
                <a:latin typeface="微软雅黑" pitchFamily="34" charset="-122"/>
                <a:ea typeface="微软雅黑" pitchFamily="34" charset="-122"/>
              </a:rPr>
              <a:t>月</a:t>
            </a:r>
            <a:r>
              <a:rPr lang="en-US" altLang="zh-CN" sz="1600" dirty="0">
                <a:solidFill>
                  <a:srgbClr val="C00000"/>
                </a:solidFill>
                <a:latin typeface="微软雅黑" pitchFamily="34" charset="-122"/>
                <a:ea typeface="微软雅黑" pitchFamily="34" charset="-122"/>
              </a:rPr>
              <a:t>12</a:t>
            </a:r>
            <a:r>
              <a:rPr lang="zh-CN" altLang="en-US" sz="1600" dirty="0">
                <a:solidFill>
                  <a:srgbClr val="C00000"/>
                </a:solidFill>
                <a:latin typeface="微软雅黑" pitchFamily="34" charset="-122"/>
                <a:ea typeface="微软雅黑" pitchFamily="34" charset="-122"/>
              </a:rPr>
              <a:t>日，同中央党校第一期县委书记研修班学员座谈时的讲话</a:t>
            </a:r>
          </a:p>
        </p:txBody>
      </p:sp>
      <p:sp>
        <p:nvSpPr>
          <p:cNvPr id="10" name="圆角矩形 9"/>
          <p:cNvSpPr/>
          <p:nvPr/>
        </p:nvSpPr>
        <p:spPr>
          <a:xfrm>
            <a:off x="6239222" y="2060848"/>
            <a:ext cx="4464496" cy="575224"/>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b="1" dirty="0">
                <a:solidFill>
                  <a:srgbClr val="C00000"/>
                </a:solidFill>
                <a:latin typeface="微软雅黑" pitchFamily="34" charset="-122"/>
                <a:ea typeface="微软雅黑" pitchFamily="34" charset="-122"/>
              </a:rPr>
              <a:t>要遵纪守法  廉洁正派</a:t>
            </a:r>
          </a:p>
        </p:txBody>
      </p:sp>
      <p:cxnSp>
        <p:nvCxnSpPr>
          <p:cNvPr id="12" name="直接连接符 11"/>
          <p:cNvCxnSpPr/>
          <p:nvPr/>
        </p:nvCxnSpPr>
        <p:spPr>
          <a:xfrm>
            <a:off x="4007811" y="2989312"/>
            <a:ext cx="68407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027190" y="5733256"/>
            <a:ext cx="68020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14" name="Picture 4" descr="E:\我图PPT\00001PNG素材\01党委政府\习近平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52" y="3171616"/>
            <a:ext cx="4075690" cy="3984844"/>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8687494" y="5743716"/>
            <a:ext cx="2448272" cy="565604"/>
          </a:xfrm>
          <a:prstGeom prst="rect">
            <a:avLst/>
          </a:prstGeom>
        </p:spPr>
        <p:txBody>
          <a:bodyPr vert="horz" wrap="square">
            <a:spAutoFit/>
          </a:bodyPr>
          <a:lstStyle/>
          <a:p>
            <a:pPr lvl="0" algn="ctr">
              <a:lnSpc>
                <a:spcPct val="120000"/>
              </a:lnSpc>
            </a:pPr>
            <a:r>
              <a:rPr lang="zh-CN" altLang="en-US" sz="2800" b="1" spc="300" dirty="0">
                <a:solidFill>
                  <a:srgbClr val="C00000"/>
                </a:solidFill>
                <a:latin typeface="微软雅黑" panose="020B0503020204020204" pitchFamily="34" charset="-122"/>
                <a:ea typeface="微软雅黑" panose="020B0503020204020204" pitchFamily="34" charset="-122"/>
              </a:rPr>
              <a:t>习近平</a:t>
            </a:r>
            <a:r>
              <a:rPr lang="en-US" altLang="zh-CN" sz="2800" b="1" spc="300" dirty="0">
                <a:solidFill>
                  <a:srgbClr val="C00000"/>
                </a:solidFill>
                <a:latin typeface="微软雅黑" panose="020B0503020204020204" pitchFamily="34" charset="-122"/>
                <a:ea typeface="微软雅黑" panose="020B0503020204020204" pitchFamily="34" charset="-122"/>
              </a:rPr>
              <a:t>·</a:t>
            </a:r>
            <a:r>
              <a:rPr lang="zh-CN" altLang="en-US" sz="2800" b="1" spc="300" dirty="0">
                <a:solidFill>
                  <a:srgbClr val="C00000"/>
                </a:solidFill>
                <a:latin typeface="微软雅黑" panose="020B0503020204020204" pitchFamily="34" charset="-122"/>
                <a:ea typeface="微软雅黑" panose="020B0503020204020204" pitchFamily="34" charset="-122"/>
              </a:rPr>
              <a:t>论</a:t>
            </a:r>
            <a:endParaRPr lang="en-US" altLang="zh-CN" sz="2800" b="1" spc="3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663288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3"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
                                        <p:tgtEl>
                                          <p:spTgt spid="4"/>
                                        </p:tgtEl>
                                      </p:cBhvr>
                                    </p:animEffect>
                                    <p:anim calcmode="lin" valueType="num">
                                      <p:cBhvr>
                                        <p:cTn id="14" dur="400" fill="hold"/>
                                        <p:tgtEl>
                                          <p:spTgt spid="4"/>
                                        </p:tgtEl>
                                        <p:attrNameLst>
                                          <p:attrName>ppt_x</p:attrName>
                                        </p:attrNameLst>
                                      </p:cBhvr>
                                      <p:tavLst>
                                        <p:tav tm="0">
                                          <p:val>
                                            <p:strVal val="#ppt_x"/>
                                          </p:val>
                                        </p:tav>
                                        <p:tav tm="100000">
                                          <p:val>
                                            <p:strVal val="#ppt_x"/>
                                          </p:val>
                                        </p:tav>
                                      </p:tavLst>
                                    </p:anim>
                                    <p:anim calcmode="lin" valueType="num">
                                      <p:cBhvr>
                                        <p:cTn id="15" dur="400" fill="hold"/>
                                        <p:tgtEl>
                                          <p:spTgt spid="4"/>
                                        </p:tgtEl>
                                        <p:attrNameLst>
                                          <p:attrName>ppt_y</p:attrName>
                                        </p:attrNameLst>
                                      </p:cBhvr>
                                      <p:tavLst>
                                        <p:tav tm="0">
                                          <p:val>
                                            <p:strVal val="#ppt_y+0.31"/>
                                          </p:val>
                                        </p:tav>
                                        <p:tav tm="100000">
                                          <p:val>
                                            <p:strVal val="#ppt_y+0.31"/>
                                          </p:val>
                                        </p:tav>
                                      </p:tavLst>
                                    </p:anim>
                                    <p:anim calcmode="lin" valueType="num">
                                      <p:cBhvr>
                                        <p:cTn id="16"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7"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750"/>
                                        <p:tgtEl>
                                          <p:spTgt spid="10"/>
                                        </p:tgtEl>
                                        <p:attrNameLst>
                                          <p:attrName>ppt_x</p:attrName>
                                        </p:attrNameLst>
                                      </p:cBhvr>
                                      <p:tavLst>
                                        <p:tav tm="0">
                                          <p:val>
                                            <p:strVal val="#ppt_x-#ppt_w*1.125000"/>
                                          </p:val>
                                        </p:tav>
                                        <p:tav tm="100000">
                                          <p:val>
                                            <p:strVal val="#ppt_x"/>
                                          </p:val>
                                        </p:tav>
                                      </p:tavLst>
                                    </p:anim>
                                    <p:animEffect transition="in" filter="wipe(right)">
                                      <p:cBhvr>
                                        <p:cTn id="22" dur="750"/>
                                        <p:tgtEl>
                                          <p:spTgt spid="10"/>
                                        </p:tgtEl>
                                      </p:cBhvr>
                                    </p:animEffect>
                                  </p:childTnLst>
                                </p:cTn>
                              </p:par>
                            </p:childTnLst>
                          </p:cTn>
                        </p:par>
                        <p:par>
                          <p:cTn id="23" fill="hold">
                            <p:stCondLst>
                              <p:cond delay="2750"/>
                            </p:stCondLst>
                            <p:childTnLst>
                              <p:par>
                                <p:cTn id="24" presetID="16" presetClass="entr" presetSubtype="21"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par>
                                <p:cTn id="27" presetID="16" presetClass="entr" presetSubtype="21"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childTnLst>
                          </p:cTn>
                        </p:par>
                        <p:par>
                          <p:cTn id="30" fill="hold">
                            <p:stCondLst>
                              <p:cond delay="325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750"/>
                                        <p:tgtEl>
                                          <p:spTgt spid="8"/>
                                        </p:tgtEl>
                                      </p:cBhvr>
                                    </p:animEffect>
                                  </p:childTnLst>
                                </p:cTn>
                              </p:par>
                            </p:childTnLst>
                          </p:cTn>
                        </p:par>
                        <p:par>
                          <p:cTn id="34" fill="hold">
                            <p:stCondLst>
                              <p:cond delay="4000"/>
                            </p:stCondLst>
                            <p:childTnLst>
                              <p:par>
                                <p:cTn id="35" presetID="2" presetClass="entr" presetSubtype="2"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750" fill="hold"/>
                                        <p:tgtEl>
                                          <p:spTgt spid="9"/>
                                        </p:tgtEl>
                                        <p:attrNameLst>
                                          <p:attrName>ppt_x</p:attrName>
                                        </p:attrNameLst>
                                      </p:cBhvr>
                                      <p:tavLst>
                                        <p:tav tm="0">
                                          <p:val>
                                            <p:strVal val="1+#ppt_w/2"/>
                                          </p:val>
                                        </p:tav>
                                        <p:tav tm="100000">
                                          <p:val>
                                            <p:strVal val="#ppt_x"/>
                                          </p:val>
                                        </p:tav>
                                      </p:tavLst>
                                    </p:anim>
                                    <p:anim calcmode="lin" valueType="num">
                                      <p:cBhvr additive="base">
                                        <p:cTn id="38" dur="75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7375"/>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0" grpId="0" animBg="1"/>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790950" y="2100747"/>
            <a:ext cx="2119808" cy="575224"/>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BFF4B"/>
                </a:solidFill>
                <a:latin typeface="微软雅黑" pitchFamily="34" charset="-122"/>
                <a:ea typeface="微软雅黑" pitchFamily="34" charset="-122"/>
              </a:rPr>
              <a:t>合格党员</a:t>
            </a:r>
          </a:p>
        </p:txBody>
      </p:sp>
      <p:sp>
        <p:nvSpPr>
          <p:cNvPr id="8" name="矩形 7"/>
          <p:cNvSpPr/>
          <p:nvPr/>
        </p:nvSpPr>
        <p:spPr>
          <a:xfrm>
            <a:off x="3790950" y="3284984"/>
            <a:ext cx="7376392" cy="1338828"/>
          </a:xfrm>
          <a:prstGeom prst="rect">
            <a:avLst/>
          </a:prstGeom>
        </p:spPr>
        <p:txBody>
          <a:bodyPr wrap="square">
            <a:spAutoFit/>
          </a:bodyPr>
          <a:lstStyle/>
          <a:p>
            <a:pPr lvl="0">
              <a:lnSpc>
                <a:spcPct val="150000"/>
              </a:lnSpc>
            </a:pPr>
            <a:r>
              <a:rPr lang="zh-CN" altLang="en-US" dirty="0">
                <a:ln w="3175">
                  <a:noFill/>
                </a:ln>
                <a:solidFill>
                  <a:prstClr val="black">
                    <a:lumMod val="85000"/>
                    <a:lumOff val="15000"/>
                  </a:prstClr>
                </a:solidFill>
                <a:latin typeface="微软雅黑" pitchFamily="34" charset="-122"/>
                <a:ea typeface="微软雅黑" pitchFamily="34" charset="-122"/>
              </a:rPr>
              <a:t>面对纷繁复杂的社会现实，党员干部特别是领导干部务必把加强道德修养作为十分重要的人生必修课，以严格标准加强自律、接受他律，努力以道德的力量去赢得人心、赢得事业成就。</a:t>
            </a:r>
          </a:p>
        </p:txBody>
      </p:sp>
      <p:sp>
        <p:nvSpPr>
          <p:cNvPr id="9" name="矩形 8"/>
          <p:cNvSpPr/>
          <p:nvPr/>
        </p:nvSpPr>
        <p:spPr>
          <a:xfrm>
            <a:off x="5449594" y="4869160"/>
            <a:ext cx="5686172" cy="369332"/>
          </a:xfrm>
          <a:prstGeom prst="rect">
            <a:avLst/>
          </a:prstGeom>
        </p:spPr>
        <p:txBody>
          <a:bodyPr wrap="none">
            <a:spAutoFit/>
          </a:bodyPr>
          <a:lstStyle/>
          <a:p>
            <a:r>
              <a:rPr lang="en-US" altLang="zh-CN" dirty="0">
                <a:solidFill>
                  <a:srgbClr val="C00000"/>
                </a:solidFill>
                <a:latin typeface="微软雅黑" pitchFamily="34" charset="-122"/>
                <a:ea typeface="微软雅黑" pitchFamily="34" charset="-122"/>
              </a:rPr>
              <a:t>——2014</a:t>
            </a:r>
            <a:r>
              <a:rPr lang="zh-CN" altLang="en-US" dirty="0">
                <a:solidFill>
                  <a:srgbClr val="C00000"/>
                </a:solidFill>
                <a:latin typeface="微软雅黑" pitchFamily="34" charset="-122"/>
                <a:ea typeface="微软雅黑" pitchFamily="34" charset="-122"/>
              </a:rPr>
              <a:t>年</a:t>
            </a:r>
            <a:r>
              <a:rPr lang="en-US" altLang="zh-CN" dirty="0">
                <a:solidFill>
                  <a:srgbClr val="C00000"/>
                </a:solidFill>
                <a:latin typeface="微软雅黑" pitchFamily="34" charset="-122"/>
                <a:ea typeface="微软雅黑" pitchFamily="34" charset="-122"/>
              </a:rPr>
              <a:t>5</a:t>
            </a:r>
            <a:r>
              <a:rPr lang="zh-CN" altLang="en-US" dirty="0">
                <a:solidFill>
                  <a:srgbClr val="C00000"/>
                </a:solidFill>
                <a:latin typeface="微软雅黑" pitchFamily="34" charset="-122"/>
                <a:ea typeface="微软雅黑" pitchFamily="34" charset="-122"/>
              </a:rPr>
              <a:t>月</a:t>
            </a:r>
            <a:r>
              <a:rPr lang="en-US" altLang="zh-CN" dirty="0">
                <a:solidFill>
                  <a:srgbClr val="C00000"/>
                </a:solidFill>
                <a:latin typeface="微软雅黑" pitchFamily="34" charset="-122"/>
                <a:ea typeface="微软雅黑" pitchFamily="34" charset="-122"/>
              </a:rPr>
              <a:t>9</a:t>
            </a:r>
            <a:r>
              <a:rPr lang="zh-CN" altLang="en-US" dirty="0">
                <a:solidFill>
                  <a:srgbClr val="C00000"/>
                </a:solidFill>
                <a:latin typeface="微软雅黑" pitchFamily="34" charset="-122"/>
                <a:ea typeface="微软雅黑" pitchFamily="34" charset="-122"/>
              </a:rPr>
              <a:t>日至</a:t>
            </a:r>
            <a:r>
              <a:rPr lang="en-US" altLang="zh-CN" dirty="0">
                <a:solidFill>
                  <a:srgbClr val="C00000"/>
                </a:solidFill>
                <a:latin typeface="微软雅黑" pitchFamily="34" charset="-122"/>
                <a:ea typeface="微软雅黑" pitchFamily="34" charset="-122"/>
              </a:rPr>
              <a:t>10</a:t>
            </a:r>
            <a:r>
              <a:rPr lang="zh-CN" altLang="en-US" dirty="0">
                <a:solidFill>
                  <a:srgbClr val="C00000"/>
                </a:solidFill>
                <a:latin typeface="微软雅黑" pitchFamily="34" charset="-122"/>
                <a:ea typeface="微软雅黑" pitchFamily="34" charset="-122"/>
              </a:rPr>
              <a:t>日在河南省考察研究时的讲话</a:t>
            </a:r>
          </a:p>
        </p:txBody>
      </p:sp>
      <p:sp>
        <p:nvSpPr>
          <p:cNvPr id="10" name="圆角矩形 9"/>
          <p:cNvSpPr/>
          <p:nvPr/>
        </p:nvSpPr>
        <p:spPr>
          <a:xfrm>
            <a:off x="6054774" y="2060848"/>
            <a:ext cx="5112568" cy="575224"/>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3200" b="1" dirty="0">
                <a:solidFill>
                  <a:srgbClr val="C00000"/>
                </a:solidFill>
                <a:latin typeface="微软雅黑" pitchFamily="34" charset="-122"/>
                <a:ea typeface="微软雅黑" pitchFamily="34" charset="-122"/>
              </a:rPr>
              <a:t>要向榜样学习  向群众学习</a:t>
            </a:r>
          </a:p>
        </p:txBody>
      </p:sp>
      <p:cxnSp>
        <p:nvCxnSpPr>
          <p:cNvPr id="12" name="直接连接符 11"/>
          <p:cNvCxnSpPr/>
          <p:nvPr/>
        </p:nvCxnSpPr>
        <p:spPr>
          <a:xfrm>
            <a:off x="3823363" y="2989312"/>
            <a:ext cx="7343979"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842742" y="5445224"/>
            <a:ext cx="732460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14" name="Picture 4" descr="E:\我图PPT\00001PNG素材\01党委政府\习近平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52" y="3171616"/>
            <a:ext cx="4075690" cy="3984844"/>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8903518" y="5527692"/>
            <a:ext cx="2448272" cy="565604"/>
          </a:xfrm>
          <a:prstGeom prst="rect">
            <a:avLst/>
          </a:prstGeom>
        </p:spPr>
        <p:txBody>
          <a:bodyPr vert="horz" wrap="square">
            <a:spAutoFit/>
          </a:bodyPr>
          <a:lstStyle/>
          <a:p>
            <a:pPr lvl="0" algn="ctr">
              <a:lnSpc>
                <a:spcPct val="120000"/>
              </a:lnSpc>
            </a:pPr>
            <a:r>
              <a:rPr lang="zh-CN" altLang="en-US" sz="2800" b="1" spc="300" dirty="0">
                <a:solidFill>
                  <a:srgbClr val="C00000"/>
                </a:solidFill>
                <a:latin typeface="微软雅黑" panose="020B0503020204020204" pitchFamily="34" charset="-122"/>
                <a:ea typeface="微软雅黑" panose="020B0503020204020204" pitchFamily="34" charset="-122"/>
              </a:rPr>
              <a:t>习近平</a:t>
            </a:r>
            <a:r>
              <a:rPr lang="en-US" altLang="zh-CN" sz="2800" b="1" spc="300" dirty="0">
                <a:solidFill>
                  <a:srgbClr val="C00000"/>
                </a:solidFill>
                <a:latin typeface="微软雅黑" panose="020B0503020204020204" pitchFamily="34" charset="-122"/>
                <a:ea typeface="微软雅黑" panose="020B0503020204020204" pitchFamily="34" charset="-122"/>
              </a:rPr>
              <a:t>·</a:t>
            </a:r>
            <a:r>
              <a:rPr lang="zh-CN" altLang="en-US" sz="2800" b="1" spc="300" dirty="0">
                <a:solidFill>
                  <a:srgbClr val="C00000"/>
                </a:solidFill>
                <a:latin typeface="微软雅黑" panose="020B0503020204020204" pitchFamily="34" charset="-122"/>
                <a:ea typeface="微软雅黑" panose="020B0503020204020204" pitchFamily="34" charset="-122"/>
              </a:rPr>
              <a:t>论</a:t>
            </a:r>
            <a:endParaRPr lang="en-US" altLang="zh-CN" sz="2800" b="1" spc="3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147498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3"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
                                        <p:tgtEl>
                                          <p:spTgt spid="4"/>
                                        </p:tgtEl>
                                      </p:cBhvr>
                                    </p:animEffect>
                                    <p:anim calcmode="lin" valueType="num">
                                      <p:cBhvr>
                                        <p:cTn id="14" dur="400" fill="hold"/>
                                        <p:tgtEl>
                                          <p:spTgt spid="4"/>
                                        </p:tgtEl>
                                        <p:attrNameLst>
                                          <p:attrName>ppt_x</p:attrName>
                                        </p:attrNameLst>
                                      </p:cBhvr>
                                      <p:tavLst>
                                        <p:tav tm="0">
                                          <p:val>
                                            <p:strVal val="#ppt_x"/>
                                          </p:val>
                                        </p:tav>
                                        <p:tav tm="100000">
                                          <p:val>
                                            <p:strVal val="#ppt_x"/>
                                          </p:val>
                                        </p:tav>
                                      </p:tavLst>
                                    </p:anim>
                                    <p:anim calcmode="lin" valueType="num">
                                      <p:cBhvr>
                                        <p:cTn id="15" dur="400" fill="hold"/>
                                        <p:tgtEl>
                                          <p:spTgt spid="4"/>
                                        </p:tgtEl>
                                        <p:attrNameLst>
                                          <p:attrName>ppt_y</p:attrName>
                                        </p:attrNameLst>
                                      </p:cBhvr>
                                      <p:tavLst>
                                        <p:tav tm="0">
                                          <p:val>
                                            <p:strVal val="#ppt_y+0.31"/>
                                          </p:val>
                                        </p:tav>
                                        <p:tav tm="100000">
                                          <p:val>
                                            <p:strVal val="#ppt_y+0.31"/>
                                          </p:val>
                                        </p:tav>
                                      </p:tavLst>
                                    </p:anim>
                                    <p:anim calcmode="lin" valueType="num">
                                      <p:cBhvr>
                                        <p:cTn id="16"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7"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750"/>
                                        <p:tgtEl>
                                          <p:spTgt spid="10"/>
                                        </p:tgtEl>
                                        <p:attrNameLst>
                                          <p:attrName>ppt_x</p:attrName>
                                        </p:attrNameLst>
                                      </p:cBhvr>
                                      <p:tavLst>
                                        <p:tav tm="0">
                                          <p:val>
                                            <p:strVal val="#ppt_x-#ppt_w*1.125000"/>
                                          </p:val>
                                        </p:tav>
                                        <p:tav tm="100000">
                                          <p:val>
                                            <p:strVal val="#ppt_x"/>
                                          </p:val>
                                        </p:tav>
                                      </p:tavLst>
                                    </p:anim>
                                    <p:animEffect transition="in" filter="wipe(right)">
                                      <p:cBhvr>
                                        <p:cTn id="22" dur="750"/>
                                        <p:tgtEl>
                                          <p:spTgt spid="10"/>
                                        </p:tgtEl>
                                      </p:cBhvr>
                                    </p:animEffect>
                                  </p:childTnLst>
                                </p:cTn>
                              </p:par>
                            </p:childTnLst>
                          </p:cTn>
                        </p:par>
                        <p:par>
                          <p:cTn id="23" fill="hold">
                            <p:stCondLst>
                              <p:cond delay="2750"/>
                            </p:stCondLst>
                            <p:childTnLst>
                              <p:par>
                                <p:cTn id="24" presetID="16" presetClass="entr" presetSubtype="21"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par>
                                <p:cTn id="27" presetID="16" presetClass="entr" presetSubtype="21"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childTnLst>
                          </p:cTn>
                        </p:par>
                        <p:par>
                          <p:cTn id="30" fill="hold">
                            <p:stCondLst>
                              <p:cond delay="325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750"/>
                                        <p:tgtEl>
                                          <p:spTgt spid="8"/>
                                        </p:tgtEl>
                                      </p:cBhvr>
                                    </p:animEffect>
                                  </p:childTnLst>
                                </p:cTn>
                              </p:par>
                            </p:childTnLst>
                          </p:cTn>
                        </p:par>
                        <p:par>
                          <p:cTn id="34" fill="hold">
                            <p:stCondLst>
                              <p:cond delay="4000"/>
                            </p:stCondLst>
                            <p:childTnLst>
                              <p:par>
                                <p:cTn id="35" presetID="2" presetClass="entr" presetSubtype="2"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750" fill="hold"/>
                                        <p:tgtEl>
                                          <p:spTgt spid="9"/>
                                        </p:tgtEl>
                                        <p:attrNameLst>
                                          <p:attrName>ppt_x</p:attrName>
                                        </p:attrNameLst>
                                      </p:cBhvr>
                                      <p:tavLst>
                                        <p:tav tm="0">
                                          <p:val>
                                            <p:strVal val="1+#ppt_w/2"/>
                                          </p:val>
                                        </p:tav>
                                        <p:tav tm="100000">
                                          <p:val>
                                            <p:strVal val="#ppt_x"/>
                                          </p:val>
                                        </p:tav>
                                      </p:tavLst>
                                    </p:anim>
                                    <p:anim calcmode="lin" valueType="num">
                                      <p:cBhvr additive="base">
                                        <p:cTn id="38" dur="75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67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0" grpId="0" animBg="1"/>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24805" y="2060848"/>
            <a:ext cx="6406905" cy="2788456"/>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四讲四有”作为当前党和国家事业发展对党员的新要求，是全体党员在新常态下思想、工作和生活的坐标，全体党员要认真学习、深入领会、切实履行，践行“四讲四有”要求，争做合格共产党员。让我们以马列主义、毛泽东思想、邓小平理论、“三个代表”重要思想和科学发展观为指导，认真学习贯彻习近平总书记系列重要讲话精神，更加紧密地团结在以习近平为总书记的党中央周围，为实现十八大和十八届三中、四中、五中全会确定的目标任务，为坚持和发展中国特色社会主义而努力。</a:t>
            </a:r>
          </a:p>
          <a:p>
            <a:pPr>
              <a:lnSpc>
                <a:spcPct val="120000"/>
              </a:lnSpc>
            </a:pPr>
            <a:endParaRPr lang="zh-CN" altLang="en-US" dirty="0">
              <a:latin typeface="微软雅黑" pitchFamily="34" charset="-122"/>
              <a:ea typeface="微软雅黑" pitchFamily="34" charset="-122"/>
            </a:endParaRPr>
          </a:p>
        </p:txBody>
      </p:sp>
      <p:pic>
        <p:nvPicPr>
          <p:cNvPr id="3"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2"/>
            <a:ext cx="4818110" cy="1925408"/>
          </a:xfrm>
          <a:prstGeom prst="rect">
            <a:avLst/>
          </a:prstGeom>
          <a:noFill/>
          <a:extLst>
            <a:ext uri="{909E8E84-426E-40DD-AFC4-6F175D3DCCD1}">
              <a14:hiddenFill xmlns:a14="http://schemas.microsoft.com/office/drawing/2010/main">
                <a:solidFill>
                  <a:srgbClr val="FFFFFF"/>
                </a:solidFill>
              </a14:hiddenFill>
            </a:ext>
          </a:extLst>
        </p:spPr>
      </p:pic>
      <p:sp>
        <p:nvSpPr>
          <p:cNvPr id="4" name="椭圆 3"/>
          <p:cNvSpPr/>
          <p:nvPr/>
        </p:nvSpPr>
        <p:spPr>
          <a:xfrm>
            <a:off x="7331121" y="1084872"/>
            <a:ext cx="840538" cy="8405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结</a:t>
            </a:r>
          </a:p>
        </p:txBody>
      </p:sp>
      <p:sp>
        <p:nvSpPr>
          <p:cNvPr id="5" name="椭圆 4"/>
          <p:cNvSpPr/>
          <p:nvPr/>
        </p:nvSpPr>
        <p:spPr>
          <a:xfrm>
            <a:off x="8454221" y="1084872"/>
            <a:ext cx="840538" cy="8405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束</a:t>
            </a:r>
          </a:p>
        </p:txBody>
      </p:sp>
      <p:sp>
        <p:nvSpPr>
          <p:cNvPr id="6" name="椭圆 5"/>
          <p:cNvSpPr/>
          <p:nvPr/>
        </p:nvSpPr>
        <p:spPr>
          <a:xfrm>
            <a:off x="9551590" y="1084872"/>
            <a:ext cx="840538" cy="8405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语</a:t>
            </a:r>
          </a:p>
        </p:txBody>
      </p:sp>
      <p:pic>
        <p:nvPicPr>
          <p:cNvPr id="8" name="Picture 2" descr="F:\PPT加油\素材中国sccn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58702" y="1572579"/>
            <a:ext cx="2088232" cy="526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90615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5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50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13" presetClass="entr" presetSubtype="16"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plus(in)">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5325126" cy="212802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4511030" y="2035661"/>
            <a:ext cx="4801314" cy="1015663"/>
          </a:xfrm>
          <a:prstGeom prst="rect">
            <a:avLst/>
          </a:prstGeom>
        </p:spPr>
        <p:txBody>
          <a:bodyPr wrap="none">
            <a:spAutoFit/>
          </a:bodyPr>
          <a:lstStyle/>
          <a:p>
            <a:r>
              <a:rPr lang="zh-CN" altLang="en-US" sz="6000" b="1" dirty="0">
                <a:solidFill>
                  <a:srgbClr val="C00000"/>
                </a:solidFill>
                <a:latin typeface="微软雅黑" pitchFamily="34" charset="-122"/>
                <a:ea typeface="微软雅黑" pitchFamily="34" charset="-122"/>
              </a:rPr>
              <a:t>谢谢您的聆听</a:t>
            </a:r>
          </a:p>
        </p:txBody>
      </p:sp>
      <p:pic>
        <p:nvPicPr>
          <p:cNvPr id="4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78782" y="2154696"/>
            <a:ext cx="1978227" cy="1922376"/>
          </a:xfrm>
          <a:prstGeom prst="rect">
            <a:avLst/>
          </a:prstGeom>
          <a:noFill/>
          <a:effectLst/>
          <a:extLst>
            <a:ext uri="{909E8E84-426E-40DD-AFC4-6F175D3DCCD1}">
              <a14:hiddenFill xmlns:a14="http://schemas.microsoft.com/office/drawing/2010/main">
                <a:solidFill>
                  <a:srgbClr val="FFFFFF"/>
                </a:solidFill>
              </a14:hiddenFill>
            </a:ext>
          </a:extLst>
        </p:spPr>
      </p:pic>
      <p:sp>
        <p:nvSpPr>
          <p:cNvPr id="48" name="TextBox 47"/>
          <p:cNvSpPr txBox="1"/>
          <p:nvPr/>
        </p:nvSpPr>
        <p:spPr>
          <a:xfrm>
            <a:off x="5039122" y="3759423"/>
            <a:ext cx="3576364" cy="400110"/>
          </a:xfrm>
          <a:prstGeom prst="rect">
            <a:avLst/>
          </a:prstGeom>
          <a:noFill/>
          <a:effectLst/>
        </p:spPr>
        <p:txBody>
          <a:bodyPr wrap="none" rtlCol="0">
            <a:spAutoFit/>
          </a:bodyPr>
          <a:lstStyle/>
          <a:p>
            <a:r>
              <a:rPr lang="en-US" altLang="zh-CN" sz="2000" b="1" dirty="0">
                <a:solidFill>
                  <a:srgbClr val="C00000"/>
                </a:solidFill>
                <a:latin typeface="微软雅黑" panose="020B0503020204020204" pitchFamily="34" charset="-122"/>
                <a:ea typeface="微软雅黑" panose="020B0503020204020204" pitchFamily="34" charset="-122"/>
              </a:rPr>
              <a:t>Communist Party of China</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6082211" y="3287305"/>
            <a:ext cx="1467068" cy="400110"/>
          </a:xfrm>
          <a:prstGeom prst="rect">
            <a:avLst/>
          </a:prstGeom>
          <a:noFill/>
          <a:effectLst/>
        </p:spPr>
        <p:txBody>
          <a:bodyPr wrap="none" rtlCol="0">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中国共产党</a:t>
            </a:r>
          </a:p>
        </p:txBody>
      </p:sp>
    </p:spTree>
    <p:extLst>
      <p:ext uri="{BB962C8B-B14F-4D97-AF65-F5344CB8AC3E}">
        <p14:creationId xmlns:p14="http://schemas.microsoft.com/office/powerpoint/2010/main" val="3546640909"/>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1500" fill="hold"/>
                                        <p:tgtEl>
                                          <p:spTgt spid="1027"/>
                                        </p:tgtEl>
                                        <p:attrNameLst>
                                          <p:attrName>ppt_x</p:attrName>
                                        </p:attrNameLst>
                                      </p:cBhvr>
                                      <p:tavLst>
                                        <p:tav tm="0">
                                          <p:val>
                                            <p:strVal val="0-#ppt_w/2"/>
                                          </p:val>
                                        </p:tav>
                                        <p:tav tm="100000">
                                          <p:val>
                                            <p:strVal val="#ppt_x"/>
                                          </p:val>
                                        </p:tav>
                                      </p:tavLst>
                                    </p:anim>
                                    <p:anim calcmode="lin" valueType="num">
                                      <p:cBhvr additive="base">
                                        <p:cTn id="8" dur="1500" fill="hold"/>
                                        <p:tgtEl>
                                          <p:spTgt spid="102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6" presetClass="emph" presetSubtype="0" fill="hold" nodeType="afterEffect">
                                  <p:stCondLst>
                                    <p:cond delay="0"/>
                                  </p:stCondLst>
                                  <p:childTnLst>
                                    <p:animEffect transition="out" filter="fade">
                                      <p:cBhvr>
                                        <p:cTn id="11" dur="1000" tmFilter="0, 0; .2, .5; .8, .5; 1, 0"/>
                                        <p:tgtEl>
                                          <p:spTgt spid="1027"/>
                                        </p:tgtEl>
                                      </p:cBhvr>
                                    </p:animEffect>
                                    <p:animScale>
                                      <p:cBhvr>
                                        <p:cTn id="12" dur="500" autoRev="1" fill="hold"/>
                                        <p:tgtEl>
                                          <p:spTgt spid="1027"/>
                                        </p:tgtEl>
                                      </p:cBhvr>
                                      <p:by x="105000" y="105000"/>
                                    </p:animScale>
                                  </p:childTnLst>
                                </p:cTn>
                              </p:par>
                            </p:childTnLst>
                          </p:cTn>
                        </p:par>
                        <p:par>
                          <p:cTn id="13" fill="hold">
                            <p:stCondLst>
                              <p:cond delay="2500"/>
                            </p:stCondLst>
                            <p:childTnLst>
                              <p:par>
                                <p:cTn id="14" presetID="42" presetClass="entr" presetSubtype="0"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1000"/>
                                        <p:tgtEl>
                                          <p:spTgt spid="47"/>
                                        </p:tgtEl>
                                      </p:cBhvr>
                                    </p:animEffect>
                                    <p:anim calcmode="lin" valueType="num">
                                      <p:cBhvr>
                                        <p:cTn id="17" dur="1000" fill="hold"/>
                                        <p:tgtEl>
                                          <p:spTgt spid="47"/>
                                        </p:tgtEl>
                                        <p:attrNameLst>
                                          <p:attrName>ppt_x</p:attrName>
                                        </p:attrNameLst>
                                      </p:cBhvr>
                                      <p:tavLst>
                                        <p:tav tm="0">
                                          <p:val>
                                            <p:strVal val="#ppt_x"/>
                                          </p:val>
                                        </p:tav>
                                        <p:tav tm="100000">
                                          <p:val>
                                            <p:strVal val="#ppt_x"/>
                                          </p:val>
                                        </p:tav>
                                      </p:tavLst>
                                    </p:anim>
                                    <p:anim calcmode="lin" valueType="num">
                                      <p:cBhvr>
                                        <p:cTn id="18" dur="1000" fill="hold"/>
                                        <p:tgtEl>
                                          <p:spTgt spid="47"/>
                                        </p:tgtEl>
                                        <p:attrNameLst>
                                          <p:attrName>ppt_y</p:attrName>
                                        </p:attrNameLst>
                                      </p:cBhvr>
                                      <p:tavLst>
                                        <p:tav tm="0">
                                          <p:val>
                                            <p:strVal val="#ppt_y+.1"/>
                                          </p:val>
                                        </p:tav>
                                        <p:tav tm="100000">
                                          <p:val>
                                            <p:strVal val="#ppt_y"/>
                                          </p:val>
                                        </p:tav>
                                      </p:tavLst>
                                    </p:anim>
                                  </p:childTnLst>
                                </p:cTn>
                              </p:par>
                            </p:childTnLst>
                          </p:cTn>
                        </p:par>
                        <p:par>
                          <p:cTn id="19" fill="hold">
                            <p:stCondLst>
                              <p:cond delay="3500"/>
                            </p:stCondLst>
                            <p:childTnLst>
                              <p:par>
                                <p:cTn id="20" presetID="23" presetClass="entr" presetSubtype="528"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1250" fill="hold"/>
                                        <p:tgtEl>
                                          <p:spTgt spid="4"/>
                                        </p:tgtEl>
                                        <p:attrNameLst>
                                          <p:attrName>ppt_w</p:attrName>
                                        </p:attrNameLst>
                                      </p:cBhvr>
                                      <p:tavLst>
                                        <p:tav tm="0">
                                          <p:val>
                                            <p:fltVal val="0"/>
                                          </p:val>
                                        </p:tav>
                                        <p:tav tm="100000">
                                          <p:val>
                                            <p:strVal val="#ppt_w"/>
                                          </p:val>
                                        </p:tav>
                                      </p:tavLst>
                                    </p:anim>
                                    <p:anim calcmode="lin" valueType="num">
                                      <p:cBhvr>
                                        <p:cTn id="23" dur="1250" fill="hold"/>
                                        <p:tgtEl>
                                          <p:spTgt spid="4"/>
                                        </p:tgtEl>
                                        <p:attrNameLst>
                                          <p:attrName>ppt_h</p:attrName>
                                        </p:attrNameLst>
                                      </p:cBhvr>
                                      <p:tavLst>
                                        <p:tav tm="0">
                                          <p:val>
                                            <p:fltVal val="0"/>
                                          </p:val>
                                        </p:tav>
                                        <p:tav tm="100000">
                                          <p:val>
                                            <p:strVal val="#ppt_h"/>
                                          </p:val>
                                        </p:tav>
                                      </p:tavLst>
                                    </p:anim>
                                    <p:anim calcmode="lin" valueType="num">
                                      <p:cBhvr>
                                        <p:cTn id="24" dur="1250" fill="hold"/>
                                        <p:tgtEl>
                                          <p:spTgt spid="4"/>
                                        </p:tgtEl>
                                        <p:attrNameLst>
                                          <p:attrName>ppt_x</p:attrName>
                                        </p:attrNameLst>
                                      </p:cBhvr>
                                      <p:tavLst>
                                        <p:tav tm="0">
                                          <p:val>
                                            <p:fltVal val="0.5"/>
                                          </p:val>
                                        </p:tav>
                                        <p:tav tm="100000">
                                          <p:val>
                                            <p:strVal val="#ppt_x"/>
                                          </p:val>
                                        </p:tav>
                                      </p:tavLst>
                                    </p:anim>
                                    <p:anim calcmode="lin" valueType="num">
                                      <p:cBhvr>
                                        <p:cTn id="25" dur="1250" fill="hold"/>
                                        <p:tgtEl>
                                          <p:spTgt spid="4"/>
                                        </p:tgtEl>
                                        <p:attrNameLst>
                                          <p:attrName>ppt_y</p:attrName>
                                        </p:attrNameLst>
                                      </p:cBhvr>
                                      <p:tavLst>
                                        <p:tav tm="0">
                                          <p:val>
                                            <p:fltVal val="0.5"/>
                                          </p:val>
                                        </p:tav>
                                        <p:tav tm="100000">
                                          <p:val>
                                            <p:strVal val="#ppt_y"/>
                                          </p:val>
                                        </p:tav>
                                      </p:tavLst>
                                    </p:anim>
                                  </p:childTnLst>
                                </p:cTn>
                              </p:par>
                            </p:childTnLst>
                          </p:cTn>
                        </p:par>
                        <p:par>
                          <p:cTn id="26" fill="hold">
                            <p:stCondLst>
                              <p:cond delay="5375"/>
                            </p:stCondLst>
                            <p:childTnLst>
                              <p:par>
                                <p:cTn id="27" presetID="42" presetClass="entr" presetSubtype="0"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1000"/>
                                        <p:tgtEl>
                                          <p:spTgt spid="49"/>
                                        </p:tgtEl>
                                      </p:cBhvr>
                                    </p:animEffect>
                                    <p:anim calcmode="lin" valueType="num">
                                      <p:cBhvr>
                                        <p:cTn id="30" dur="1000" fill="hold"/>
                                        <p:tgtEl>
                                          <p:spTgt spid="49"/>
                                        </p:tgtEl>
                                        <p:attrNameLst>
                                          <p:attrName>ppt_x</p:attrName>
                                        </p:attrNameLst>
                                      </p:cBhvr>
                                      <p:tavLst>
                                        <p:tav tm="0">
                                          <p:val>
                                            <p:strVal val="#ppt_x"/>
                                          </p:val>
                                        </p:tav>
                                        <p:tav tm="100000">
                                          <p:val>
                                            <p:strVal val="#ppt_x"/>
                                          </p:val>
                                        </p:tav>
                                      </p:tavLst>
                                    </p:anim>
                                    <p:anim calcmode="lin" valueType="num">
                                      <p:cBhvr>
                                        <p:cTn id="31" dur="1000" fill="hold"/>
                                        <p:tgtEl>
                                          <p:spTgt spid="49"/>
                                        </p:tgtEl>
                                        <p:attrNameLst>
                                          <p:attrName>ppt_y</p:attrName>
                                        </p:attrNameLst>
                                      </p:cBhvr>
                                      <p:tavLst>
                                        <p:tav tm="0">
                                          <p:val>
                                            <p:strVal val="#ppt_y+.1"/>
                                          </p:val>
                                        </p:tav>
                                        <p:tav tm="100000">
                                          <p:val>
                                            <p:strVal val="#ppt_y"/>
                                          </p:val>
                                        </p:tav>
                                      </p:tavLst>
                                    </p:anim>
                                  </p:childTnLst>
                                </p:cTn>
                              </p:par>
                            </p:childTnLst>
                          </p:cTn>
                        </p:par>
                        <p:par>
                          <p:cTn id="32" fill="hold">
                            <p:stCondLst>
                              <p:cond delay="6375"/>
                            </p:stCondLst>
                            <p:childTnLst>
                              <p:par>
                                <p:cTn id="33" presetID="2" presetClass="entr" presetSubtype="4" fill="hold" grpId="0" nodeType="afterEffect">
                                  <p:stCondLst>
                                    <p:cond delay="0"/>
                                  </p:stCondLst>
                                  <p:iterate type="lt">
                                    <p:tmPct val="10000"/>
                                  </p:iterate>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750" fill="hold"/>
                                        <p:tgtEl>
                                          <p:spTgt spid="48"/>
                                        </p:tgtEl>
                                        <p:attrNameLst>
                                          <p:attrName>ppt_x</p:attrName>
                                        </p:attrNameLst>
                                      </p:cBhvr>
                                      <p:tavLst>
                                        <p:tav tm="0">
                                          <p:val>
                                            <p:strVal val="#ppt_x"/>
                                          </p:val>
                                        </p:tav>
                                        <p:tav tm="100000">
                                          <p:val>
                                            <p:strVal val="#ppt_x"/>
                                          </p:val>
                                        </p:tav>
                                      </p:tavLst>
                                    </p:anim>
                                    <p:anim calcmode="lin" valueType="num">
                                      <p:cBhvr additive="base">
                                        <p:cTn id="36" dur="7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8" grpId="0"/>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6229052" y="2063565"/>
            <a:ext cx="1616740" cy="596752"/>
            <a:chOff x="6229052" y="2063565"/>
            <a:chExt cx="1616740" cy="596752"/>
          </a:xfrm>
        </p:grpSpPr>
        <p:sp>
          <p:nvSpPr>
            <p:cNvPr id="2" name="椭圆 1"/>
            <p:cNvSpPr/>
            <p:nvPr/>
          </p:nvSpPr>
          <p:spPr>
            <a:xfrm>
              <a:off x="6229052" y="2063565"/>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讲</a:t>
              </a:r>
            </a:p>
          </p:txBody>
        </p:sp>
        <p:sp>
          <p:nvSpPr>
            <p:cNvPr id="6" name="矩形 5"/>
            <p:cNvSpPr/>
            <p:nvPr/>
          </p:nvSpPr>
          <p:spPr>
            <a:xfrm>
              <a:off x="6840389" y="2075542"/>
              <a:ext cx="1005403" cy="584775"/>
            </a:xfrm>
            <a:prstGeom prst="rect">
              <a:avLst/>
            </a:prstGeom>
          </p:spPr>
          <p:txBody>
            <a:bodyPr wrap="none">
              <a:spAutoFit/>
            </a:bodyPr>
            <a:lstStyle/>
            <a:p>
              <a:r>
                <a:rPr lang="zh-CN" altLang="zh-CN" sz="3200" b="1" dirty="0">
                  <a:latin typeface="微软雅黑" pitchFamily="34" charset="-122"/>
                  <a:ea typeface="微软雅黑" pitchFamily="34" charset="-122"/>
                </a:rPr>
                <a:t>政治</a:t>
              </a:r>
              <a:endParaRPr lang="zh-CN" altLang="en-US" sz="3200" dirty="0"/>
            </a:p>
          </p:txBody>
        </p:sp>
      </p:grpSp>
      <p:grpSp>
        <p:nvGrpSpPr>
          <p:cNvPr id="29" name="组合 28"/>
          <p:cNvGrpSpPr/>
          <p:nvPr/>
        </p:nvGrpSpPr>
        <p:grpSpPr>
          <a:xfrm>
            <a:off x="8690636" y="2082615"/>
            <a:ext cx="1611359" cy="596752"/>
            <a:chOff x="8690636" y="2082615"/>
            <a:chExt cx="1611359" cy="596752"/>
          </a:xfrm>
        </p:grpSpPr>
        <p:sp>
          <p:nvSpPr>
            <p:cNvPr id="3" name="椭圆 2"/>
            <p:cNvSpPr/>
            <p:nvPr/>
          </p:nvSpPr>
          <p:spPr>
            <a:xfrm>
              <a:off x="8690636" y="2082615"/>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有</a:t>
              </a:r>
            </a:p>
          </p:txBody>
        </p:sp>
        <p:sp>
          <p:nvSpPr>
            <p:cNvPr id="7" name="矩形 6"/>
            <p:cNvSpPr/>
            <p:nvPr/>
          </p:nvSpPr>
          <p:spPr>
            <a:xfrm>
              <a:off x="9296592" y="2094592"/>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信念</a:t>
              </a:r>
              <a:endParaRPr lang="zh-CN" altLang="en-US" sz="3200" dirty="0"/>
            </a:p>
          </p:txBody>
        </p:sp>
      </p:grpSp>
      <p:grpSp>
        <p:nvGrpSpPr>
          <p:cNvPr id="32" name="组合 31"/>
          <p:cNvGrpSpPr/>
          <p:nvPr/>
        </p:nvGrpSpPr>
        <p:grpSpPr>
          <a:xfrm>
            <a:off x="6250856" y="2960737"/>
            <a:ext cx="1594936" cy="584874"/>
            <a:chOff x="6250856" y="2960737"/>
            <a:chExt cx="1594936" cy="584874"/>
          </a:xfrm>
        </p:grpSpPr>
        <p:sp>
          <p:nvSpPr>
            <p:cNvPr id="4" name="椭圆 3"/>
            <p:cNvSpPr/>
            <p:nvPr/>
          </p:nvSpPr>
          <p:spPr>
            <a:xfrm>
              <a:off x="6250856" y="2961460"/>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讲</a:t>
              </a:r>
            </a:p>
          </p:txBody>
        </p:sp>
        <p:sp>
          <p:nvSpPr>
            <p:cNvPr id="8" name="矩形 7"/>
            <p:cNvSpPr/>
            <p:nvPr/>
          </p:nvSpPr>
          <p:spPr>
            <a:xfrm>
              <a:off x="6840389" y="2960737"/>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规矩</a:t>
              </a:r>
              <a:endParaRPr lang="zh-CN" altLang="en-US" sz="3200" dirty="0"/>
            </a:p>
          </p:txBody>
        </p:sp>
      </p:grpSp>
      <p:grpSp>
        <p:nvGrpSpPr>
          <p:cNvPr id="33" name="组合 32"/>
          <p:cNvGrpSpPr/>
          <p:nvPr/>
        </p:nvGrpSpPr>
        <p:grpSpPr>
          <a:xfrm>
            <a:off x="8712441" y="2961460"/>
            <a:ext cx="1589554" cy="596752"/>
            <a:chOff x="8712441" y="2961460"/>
            <a:chExt cx="1589554" cy="596752"/>
          </a:xfrm>
        </p:grpSpPr>
        <p:sp>
          <p:nvSpPr>
            <p:cNvPr id="5" name="椭圆 4"/>
            <p:cNvSpPr/>
            <p:nvPr/>
          </p:nvSpPr>
          <p:spPr>
            <a:xfrm>
              <a:off x="8712441" y="2961460"/>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有</a:t>
              </a:r>
            </a:p>
          </p:txBody>
        </p:sp>
        <p:sp>
          <p:nvSpPr>
            <p:cNvPr id="9" name="矩形 8"/>
            <p:cNvSpPr/>
            <p:nvPr/>
          </p:nvSpPr>
          <p:spPr>
            <a:xfrm>
              <a:off x="9296592" y="2973437"/>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纪律</a:t>
              </a:r>
              <a:endParaRPr lang="zh-CN" altLang="en-US" sz="3200" dirty="0"/>
            </a:p>
          </p:txBody>
        </p:sp>
      </p:grpSp>
      <p:grpSp>
        <p:nvGrpSpPr>
          <p:cNvPr id="35" name="组合 34"/>
          <p:cNvGrpSpPr/>
          <p:nvPr/>
        </p:nvGrpSpPr>
        <p:grpSpPr>
          <a:xfrm>
            <a:off x="6267647" y="3840305"/>
            <a:ext cx="1578145" cy="590402"/>
            <a:chOff x="6267647" y="3840305"/>
            <a:chExt cx="1578145" cy="590402"/>
          </a:xfrm>
        </p:grpSpPr>
        <p:sp>
          <p:nvSpPr>
            <p:cNvPr id="10" name="椭圆 9"/>
            <p:cNvSpPr/>
            <p:nvPr/>
          </p:nvSpPr>
          <p:spPr>
            <a:xfrm>
              <a:off x="6267647" y="3840305"/>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讲</a:t>
              </a:r>
            </a:p>
          </p:txBody>
        </p:sp>
        <p:sp>
          <p:nvSpPr>
            <p:cNvPr id="14" name="矩形 13"/>
            <p:cNvSpPr/>
            <p:nvPr/>
          </p:nvSpPr>
          <p:spPr>
            <a:xfrm>
              <a:off x="6840389" y="3845932"/>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道德</a:t>
              </a:r>
              <a:endParaRPr lang="zh-CN" altLang="en-US" sz="3200" dirty="0"/>
            </a:p>
          </p:txBody>
        </p:sp>
      </p:grpSp>
      <p:grpSp>
        <p:nvGrpSpPr>
          <p:cNvPr id="34" name="组合 33"/>
          <p:cNvGrpSpPr/>
          <p:nvPr/>
        </p:nvGrpSpPr>
        <p:grpSpPr>
          <a:xfrm>
            <a:off x="8729231" y="3840305"/>
            <a:ext cx="1572764" cy="596752"/>
            <a:chOff x="8729231" y="3840305"/>
            <a:chExt cx="1572764" cy="596752"/>
          </a:xfrm>
        </p:grpSpPr>
        <p:sp>
          <p:nvSpPr>
            <p:cNvPr id="11" name="椭圆 10"/>
            <p:cNvSpPr/>
            <p:nvPr/>
          </p:nvSpPr>
          <p:spPr>
            <a:xfrm>
              <a:off x="8729231" y="3840305"/>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有</a:t>
              </a:r>
            </a:p>
          </p:txBody>
        </p:sp>
        <p:sp>
          <p:nvSpPr>
            <p:cNvPr id="15" name="矩形 14"/>
            <p:cNvSpPr/>
            <p:nvPr/>
          </p:nvSpPr>
          <p:spPr>
            <a:xfrm>
              <a:off x="9296592" y="3852282"/>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品行</a:t>
              </a:r>
              <a:endParaRPr lang="zh-CN" altLang="en-US" sz="3200" dirty="0"/>
            </a:p>
          </p:txBody>
        </p:sp>
      </p:grpSp>
      <p:grpSp>
        <p:nvGrpSpPr>
          <p:cNvPr id="36" name="组合 35"/>
          <p:cNvGrpSpPr/>
          <p:nvPr/>
        </p:nvGrpSpPr>
        <p:grpSpPr>
          <a:xfrm>
            <a:off x="6251178" y="4719150"/>
            <a:ext cx="1594614" cy="596752"/>
            <a:chOff x="6251178" y="4719150"/>
            <a:chExt cx="1594614" cy="596752"/>
          </a:xfrm>
        </p:grpSpPr>
        <p:sp>
          <p:nvSpPr>
            <p:cNvPr id="12" name="椭圆 11"/>
            <p:cNvSpPr/>
            <p:nvPr/>
          </p:nvSpPr>
          <p:spPr>
            <a:xfrm>
              <a:off x="6251178" y="4719150"/>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讲</a:t>
              </a:r>
            </a:p>
          </p:txBody>
        </p:sp>
        <p:sp>
          <p:nvSpPr>
            <p:cNvPr id="16" name="矩形 15"/>
            <p:cNvSpPr/>
            <p:nvPr/>
          </p:nvSpPr>
          <p:spPr>
            <a:xfrm>
              <a:off x="6840389" y="4731127"/>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奉献</a:t>
              </a:r>
              <a:endParaRPr lang="zh-CN" altLang="en-US" sz="3200" dirty="0"/>
            </a:p>
          </p:txBody>
        </p:sp>
      </p:grpSp>
      <p:grpSp>
        <p:nvGrpSpPr>
          <p:cNvPr id="30" name="组合 29"/>
          <p:cNvGrpSpPr/>
          <p:nvPr/>
        </p:nvGrpSpPr>
        <p:grpSpPr>
          <a:xfrm>
            <a:off x="8712763" y="4719150"/>
            <a:ext cx="1589232" cy="596752"/>
            <a:chOff x="8712763" y="4719150"/>
            <a:chExt cx="1589232" cy="596752"/>
          </a:xfrm>
        </p:grpSpPr>
        <p:sp>
          <p:nvSpPr>
            <p:cNvPr id="13" name="椭圆 12"/>
            <p:cNvSpPr/>
            <p:nvPr/>
          </p:nvSpPr>
          <p:spPr>
            <a:xfrm>
              <a:off x="8712763" y="4719150"/>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itchFamily="34" charset="-122"/>
                  <a:ea typeface="微软雅黑" pitchFamily="34" charset="-122"/>
                </a:rPr>
                <a:t>有</a:t>
              </a:r>
            </a:p>
          </p:txBody>
        </p:sp>
        <p:sp>
          <p:nvSpPr>
            <p:cNvPr id="17" name="矩形 16"/>
            <p:cNvSpPr/>
            <p:nvPr/>
          </p:nvSpPr>
          <p:spPr>
            <a:xfrm>
              <a:off x="9296592" y="4731127"/>
              <a:ext cx="1005403" cy="584775"/>
            </a:xfrm>
            <a:prstGeom prst="rect">
              <a:avLst/>
            </a:prstGeom>
          </p:spPr>
          <p:txBody>
            <a:bodyPr wrap="none">
              <a:spAutoFit/>
            </a:bodyPr>
            <a:lstStyle/>
            <a:p>
              <a:r>
                <a:rPr lang="zh-CN" altLang="en-US" sz="3200" b="1" dirty="0">
                  <a:latin typeface="微软雅黑" pitchFamily="34" charset="-122"/>
                  <a:ea typeface="微软雅黑" pitchFamily="34" charset="-122"/>
                </a:rPr>
                <a:t>作为</a:t>
              </a:r>
              <a:endParaRPr lang="zh-CN" altLang="en-US" sz="3200" dirty="0"/>
            </a:p>
          </p:txBody>
        </p:sp>
      </p:grpSp>
      <p:sp>
        <p:nvSpPr>
          <p:cNvPr id="18" name="矩形 17"/>
          <p:cNvSpPr/>
          <p:nvPr/>
        </p:nvSpPr>
        <p:spPr>
          <a:xfrm>
            <a:off x="1569149" y="2420888"/>
            <a:ext cx="3877985" cy="646331"/>
          </a:xfrm>
          <a:prstGeom prst="rect">
            <a:avLst/>
          </a:prstGeom>
        </p:spPr>
        <p:txBody>
          <a:bodyPr wrap="none">
            <a:spAutoFit/>
          </a:bodyPr>
          <a:lstStyle/>
          <a:p>
            <a:r>
              <a:rPr lang="zh-CN" altLang="en-US" sz="3600" b="1" dirty="0">
                <a:solidFill>
                  <a:srgbClr val="C00000"/>
                </a:solidFill>
                <a:latin typeface="微软雅黑" pitchFamily="34" charset="-122"/>
                <a:ea typeface="微软雅黑" pitchFamily="34" charset="-122"/>
              </a:rPr>
              <a:t>何为</a:t>
            </a:r>
            <a:r>
              <a:rPr lang="zh-CN" altLang="zh-CN" sz="3600" b="1" dirty="0">
                <a:solidFill>
                  <a:srgbClr val="C00000"/>
                </a:solidFill>
                <a:latin typeface="微软雅黑" pitchFamily="34" charset="-122"/>
                <a:ea typeface="微软雅黑" pitchFamily="34" charset="-122"/>
              </a:rPr>
              <a:t>“四讲四有”</a:t>
            </a:r>
            <a:endParaRPr lang="zh-CN" altLang="en-US" sz="3600" b="1" dirty="0">
              <a:solidFill>
                <a:srgbClr val="C00000"/>
              </a:solidFill>
              <a:latin typeface="微软雅黑" pitchFamily="34" charset="-122"/>
              <a:ea typeface="微软雅黑" pitchFamily="34" charset="-122"/>
            </a:endParaRPr>
          </a:p>
        </p:txBody>
      </p:sp>
      <p:sp>
        <p:nvSpPr>
          <p:cNvPr id="20" name="矩形 19"/>
          <p:cNvSpPr/>
          <p:nvPr/>
        </p:nvSpPr>
        <p:spPr>
          <a:xfrm>
            <a:off x="1365900" y="3191004"/>
            <a:ext cx="4225250" cy="1865126"/>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党中央要求通过开展“两学一做”学习教育，使广大党员做讲政治、有信念，讲规矩、有纪律，讲道德、有品行，讲奉献、有作为的合格党员。这“四讲四有”体现了党章对共产党员的要求，是新形势下合格党员的主要标志和显著特征。</a:t>
            </a:r>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683656"/>
            <a:ext cx="12190414" cy="1174343"/>
          </a:xfrm>
          <a:prstGeom prst="rect">
            <a:avLst/>
          </a:prstGeom>
          <a:effectLst>
            <a:outerShdw blurRad="114300" dist="76200" dir="16200000" rotWithShape="0">
              <a:schemeClr val="bg1">
                <a:lumMod val="50000"/>
                <a:alpha val="44000"/>
              </a:schemeClr>
            </a:outerShdw>
          </a:effectLst>
        </p:spPr>
      </p:pic>
    </p:spTree>
    <p:extLst>
      <p:ext uri="{BB962C8B-B14F-4D97-AF65-F5344CB8AC3E}">
        <p14:creationId xmlns:p14="http://schemas.microsoft.com/office/powerpoint/2010/main" val="39953024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 calcmode="lin" valueType="num">
                                      <p:cBhvr>
                                        <p:cTn id="13" dur="1000" fill="hold"/>
                                        <p:tgtEl>
                                          <p:spTgt spid="18"/>
                                        </p:tgtEl>
                                        <p:attrNameLst>
                                          <p:attrName>ppt_w</p:attrName>
                                        </p:attrNameLst>
                                      </p:cBhvr>
                                      <p:tavLst>
                                        <p:tav tm="0">
                                          <p:val>
                                            <p:strVal val="#ppt_w*0.70"/>
                                          </p:val>
                                        </p:tav>
                                        <p:tav tm="100000">
                                          <p:val>
                                            <p:strVal val="#ppt_w"/>
                                          </p:val>
                                        </p:tav>
                                      </p:tavLst>
                                    </p:anim>
                                    <p:anim calcmode="lin" valueType="num">
                                      <p:cBhvr>
                                        <p:cTn id="14" dur="1000" fill="hold"/>
                                        <p:tgtEl>
                                          <p:spTgt spid="18"/>
                                        </p:tgtEl>
                                        <p:attrNameLst>
                                          <p:attrName>ppt_h</p:attrName>
                                        </p:attrNameLst>
                                      </p:cBhvr>
                                      <p:tavLst>
                                        <p:tav tm="0">
                                          <p:val>
                                            <p:strVal val="#ppt_h"/>
                                          </p:val>
                                        </p:tav>
                                        <p:tav tm="100000">
                                          <p:val>
                                            <p:strVal val="#ppt_h"/>
                                          </p:val>
                                        </p:tav>
                                      </p:tavLst>
                                    </p:anim>
                                    <p:animEffect transition="in" filter="fade">
                                      <p:cBhvr>
                                        <p:cTn id="15" dur="1000"/>
                                        <p:tgtEl>
                                          <p:spTgt spid="18"/>
                                        </p:tgtEl>
                                      </p:cBhvr>
                                    </p:animEffect>
                                  </p:childTnLst>
                                </p:cTn>
                              </p:par>
                            </p:childTnLst>
                          </p:cTn>
                        </p:par>
                        <p:par>
                          <p:cTn id="16" fill="hold">
                            <p:stCondLst>
                              <p:cond delay="2700"/>
                            </p:stCondLst>
                            <p:childTnLst>
                              <p:par>
                                <p:cTn id="17" presetID="2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par>
                          <p:cTn id="20" fill="hold">
                            <p:stCondLst>
                              <p:cond delay="3200"/>
                            </p:stCondLst>
                            <p:childTnLst>
                              <p:par>
                                <p:cTn id="21" presetID="1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1000"/>
                                        <p:tgtEl>
                                          <p:spTgt spid="28"/>
                                        </p:tgtEl>
                                        <p:attrNameLst>
                                          <p:attrName>ppt_x</p:attrName>
                                        </p:attrNameLst>
                                      </p:cBhvr>
                                      <p:tavLst>
                                        <p:tav tm="0">
                                          <p:val>
                                            <p:strVal val="#ppt_x-#ppt_w*1.125000"/>
                                          </p:val>
                                        </p:tav>
                                        <p:tav tm="100000">
                                          <p:val>
                                            <p:strVal val="#ppt_x"/>
                                          </p:val>
                                        </p:tav>
                                      </p:tavLst>
                                    </p:anim>
                                    <p:animEffect transition="in" filter="wipe(right)">
                                      <p:cBhvr>
                                        <p:cTn id="24" dur="1000"/>
                                        <p:tgtEl>
                                          <p:spTgt spid="28"/>
                                        </p:tgtEl>
                                      </p:cBhvr>
                                    </p:animEffect>
                                  </p:childTnLst>
                                </p:cTn>
                              </p:par>
                              <p:par>
                                <p:cTn id="25" presetID="12" presetClass="entr" presetSubtype="2"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1000"/>
                                        <p:tgtEl>
                                          <p:spTgt spid="29"/>
                                        </p:tgtEl>
                                        <p:attrNameLst>
                                          <p:attrName>ppt_x</p:attrName>
                                        </p:attrNameLst>
                                      </p:cBhvr>
                                      <p:tavLst>
                                        <p:tav tm="0">
                                          <p:val>
                                            <p:strVal val="#ppt_x+#ppt_w*1.125000"/>
                                          </p:val>
                                        </p:tav>
                                        <p:tav tm="100000">
                                          <p:val>
                                            <p:strVal val="#ppt_x"/>
                                          </p:val>
                                        </p:tav>
                                      </p:tavLst>
                                    </p:anim>
                                    <p:animEffect transition="in" filter="wipe(left)">
                                      <p:cBhvr>
                                        <p:cTn id="28" dur="1000"/>
                                        <p:tgtEl>
                                          <p:spTgt spid="29"/>
                                        </p:tgtEl>
                                      </p:cBhvr>
                                    </p:animEffect>
                                  </p:childTnLst>
                                </p:cTn>
                              </p:par>
                            </p:childTnLst>
                          </p:cTn>
                        </p:par>
                        <p:par>
                          <p:cTn id="29" fill="hold">
                            <p:stCondLst>
                              <p:cond delay="4200"/>
                            </p:stCondLst>
                            <p:childTnLst>
                              <p:par>
                                <p:cTn id="30" presetID="1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1000"/>
                                        <p:tgtEl>
                                          <p:spTgt spid="32"/>
                                        </p:tgtEl>
                                        <p:attrNameLst>
                                          <p:attrName>ppt_x</p:attrName>
                                        </p:attrNameLst>
                                      </p:cBhvr>
                                      <p:tavLst>
                                        <p:tav tm="0">
                                          <p:val>
                                            <p:strVal val="#ppt_x-#ppt_w*1.125000"/>
                                          </p:val>
                                        </p:tav>
                                        <p:tav tm="100000">
                                          <p:val>
                                            <p:strVal val="#ppt_x"/>
                                          </p:val>
                                        </p:tav>
                                      </p:tavLst>
                                    </p:anim>
                                    <p:animEffect transition="in" filter="wipe(right)">
                                      <p:cBhvr>
                                        <p:cTn id="33" dur="1000"/>
                                        <p:tgtEl>
                                          <p:spTgt spid="32"/>
                                        </p:tgtEl>
                                      </p:cBhvr>
                                    </p:animEffect>
                                  </p:childTnLst>
                                </p:cTn>
                              </p:par>
                              <p:par>
                                <p:cTn id="34" presetID="12" presetClass="entr" presetSubtype="2"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1000"/>
                                        <p:tgtEl>
                                          <p:spTgt spid="33"/>
                                        </p:tgtEl>
                                        <p:attrNameLst>
                                          <p:attrName>ppt_x</p:attrName>
                                        </p:attrNameLst>
                                      </p:cBhvr>
                                      <p:tavLst>
                                        <p:tav tm="0">
                                          <p:val>
                                            <p:strVal val="#ppt_x+#ppt_w*1.125000"/>
                                          </p:val>
                                        </p:tav>
                                        <p:tav tm="100000">
                                          <p:val>
                                            <p:strVal val="#ppt_x"/>
                                          </p:val>
                                        </p:tav>
                                      </p:tavLst>
                                    </p:anim>
                                    <p:animEffect transition="in" filter="wipe(left)">
                                      <p:cBhvr>
                                        <p:cTn id="37" dur="1000"/>
                                        <p:tgtEl>
                                          <p:spTgt spid="33"/>
                                        </p:tgtEl>
                                      </p:cBhvr>
                                    </p:animEffect>
                                  </p:childTnLst>
                                </p:cTn>
                              </p:par>
                            </p:childTnLst>
                          </p:cTn>
                        </p:par>
                        <p:par>
                          <p:cTn id="38" fill="hold">
                            <p:stCondLst>
                              <p:cond delay="5200"/>
                            </p:stCondLst>
                            <p:childTnLst>
                              <p:par>
                                <p:cTn id="39" presetID="12" presetClass="entr" presetSubtype="8"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1000"/>
                                        <p:tgtEl>
                                          <p:spTgt spid="35"/>
                                        </p:tgtEl>
                                        <p:attrNameLst>
                                          <p:attrName>ppt_x</p:attrName>
                                        </p:attrNameLst>
                                      </p:cBhvr>
                                      <p:tavLst>
                                        <p:tav tm="0">
                                          <p:val>
                                            <p:strVal val="#ppt_x-#ppt_w*1.125000"/>
                                          </p:val>
                                        </p:tav>
                                        <p:tav tm="100000">
                                          <p:val>
                                            <p:strVal val="#ppt_x"/>
                                          </p:val>
                                        </p:tav>
                                      </p:tavLst>
                                    </p:anim>
                                    <p:animEffect transition="in" filter="wipe(right)">
                                      <p:cBhvr>
                                        <p:cTn id="42" dur="1000"/>
                                        <p:tgtEl>
                                          <p:spTgt spid="35"/>
                                        </p:tgtEl>
                                      </p:cBhvr>
                                    </p:animEffect>
                                  </p:childTnLst>
                                </p:cTn>
                              </p:par>
                              <p:par>
                                <p:cTn id="43" presetID="12" presetClass="entr" presetSubtype="2"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1000"/>
                                        <p:tgtEl>
                                          <p:spTgt spid="34"/>
                                        </p:tgtEl>
                                        <p:attrNameLst>
                                          <p:attrName>ppt_x</p:attrName>
                                        </p:attrNameLst>
                                      </p:cBhvr>
                                      <p:tavLst>
                                        <p:tav tm="0">
                                          <p:val>
                                            <p:strVal val="#ppt_x+#ppt_w*1.125000"/>
                                          </p:val>
                                        </p:tav>
                                        <p:tav tm="100000">
                                          <p:val>
                                            <p:strVal val="#ppt_x"/>
                                          </p:val>
                                        </p:tav>
                                      </p:tavLst>
                                    </p:anim>
                                    <p:animEffect transition="in" filter="wipe(left)">
                                      <p:cBhvr>
                                        <p:cTn id="46" dur="1000"/>
                                        <p:tgtEl>
                                          <p:spTgt spid="34"/>
                                        </p:tgtEl>
                                      </p:cBhvr>
                                    </p:animEffect>
                                  </p:childTnLst>
                                </p:cTn>
                              </p:par>
                            </p:childTnLst>
                          </p:cTn>
                        </p:par>
                        <p:par>
                          <p:cTn id="47" fill="hold">
                            <p:stCondLst>
                              <p:cond delay="6200"/>
                            </p:stCondLst>
                            <p:childTnLst>
                              <p:par>
                                <p:cTn id="48" presetID="12" presetClass="entr" presetSubtype="8" fill="hold"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1000"/>
                                        <p:tgtEl>
                                          <p:spTgt spid="36"/>
                                        </p:tgtEl>
                                        <p:attrNameLst>
                                          <p:attrName>ppt_x</p:attrName>
                                        </p:attrNameLst>
                                      </p:cBhvr>
                                      <p:tavLst>
                                        <p:tav tm="0">
                                          <p:val>
                                            <p:strVal val="#ppt_x-#ppt_w*1.125000"/>
                                          </p:val>
                                        </p:tav>
                                        <p:tav tm="100000">
                                          <p:val>
                                            <p:strVal val="#ppt_x"/>
                                          </p:val>
                                        </p:tav>
                                      </p:tavLst>
                                    </p:anim>
                                    <p:animEffect transition="in" filter="wipe(right)">
                                      <p:cBhvr>
                                        <p:cTn id="51" dur="1000"/>
                                        <p:tgtEl>
                                          <p:spTgt spid="36"/>
                                        </p:tgtEl>
                                      </p:cBhvr>
                                    </p:animEffect>
                                  </p:childTnLst>
                                </p:cTn>
                              </p:par>
                              <p:par>
                                <p:cTn id="52" presetID="12" presetClass="entr" presetSubtype="2"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1000"/>
                                        <p:tgtEl>
                                          <p:spTgt spid="30"/>
                                        </p:tgtEl>
                                        <p:attrNameLst>
                                          <p:attrName>ppt_x</p:attrName>
                                        </p:attrNameLst>
                                      </p:cBhvr>
                                      <p:tavLst>
                                        <p:tav tm="0">
                                          <p:val>
                                            <p:strVal val="#ppt_x+#ppt_w*1.125000"/>
                                          </p:val>
                                        </p:tav>
                                        <p:tav tm="100000">
                                          <p:val>
                                            <p:strVal val="#ppt_x"/>
                                          </p:val>
                                        </p:tav>
                                      </p:tavLst>
                                    </p:anim>
                                    <p:animEffect transition="in" filter="wipe(left)">
                                      <p:cBhvr>
                                        <p:cTn id="55"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46734" y="1486525"/>
            <a:ext cx="5349541" cy="646331"/>
          </a:xfrm>
          <a:prstGeom prst="rect">
            <a:avLst/>
          </a:prstGeom>
        </p:spPr>
        <p:txBody>
          <a:bodyPr wrap="none">
            <a:spAutoFit/>
          </a:bodyPr>
          <a:lstStyle/>
          <a:p>
            <a:r>
              <a:rPr lang="zh-CN" altLang="zh-CN" sz="3600" b="1" dirty="0">
                <a:solidFill>
                  <a:srgbClr val="C00000"/>
                </a:solidFill>
                <a:latin typeface="微软雅黑" pitchFamily="34" charset="-122"/>
                <a:ea typeface="微软雅黑" pitchFamily="34" charset="-122"/>
              </a:rPr>
              <a:t>讲政治、有信念</a:t>
            </a:r>
            <a:r>
              <a:rPr lang="en-US" altLang="zh-CN" sz="3600" b="1" dirty="0">
                <a:solidFill>
                  <a:srgbClr val="C00000"/>
                </a:solidFill>
                <a:latin typeface="微软雅黑" pitchFamily="34" charset="-122"/>
                <a:ea typeface="微软雅黑" pitchFamily="34" charset="-122"/>
              </a:rPr>
              <a:t> </a:t>
            </a:r>
            <a:r>
              <a:rPr lang="zh-CN" altLang="zh-CN" sz="2800" b="1" dirty="0">
                <a:solidFill>
                  <a:srgbClr val="C00000"/>
                </a:solidFill>
                <a:latin typeface="微软雅黑" pitchFamily="34" charset="-122"/>
                <a:ea typeface="微软雅黑" pitchFamily="34" charset="-122"/>
              </a:rPr>
              <a:t>是爱党之源</a:t>
            </a:r>
            <a:endParaRPr lang="zh-CN" altLang="en-US" sz="2800" dirty="0">
              <a:solidFill>
                <a:srgbClr val="C00000"/>
              </a:solidFill>
              <a:latin typeface="微软雅黑" pitchFamily="34" charset="-122"/>
              <a:ea typeface="微软雅黑" pitchFamily="34" charset="-122"/>
            </a:endParaRPr>
          </a:p>
        </p:txBody>
      </p:sp>
      <p:cxnSp>
        <p:nvCxnSpPr>
          <p:cNvPr id="4" name="直接连接符 3"/>
          <p:cNvCxnSpPr/>
          <p:nvPr/>
        </p:nvCxnSpPr>
        <p:spPr>
          <a:xfrm>
            <a:off x="1774726" y="2276872"/>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771708" y="2385696"/>
            <a:ext cx="8643978" cy="683264"/>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任何政党都是政治组织，党员是党肌体的最小细胞。作为一名党员，爱党是首要之职，而讲政治是爱党的具体表现，有信念是爱党的力量源泉。</a:t>
            </a:r>
          </a:p>
        </p:txBody>
      </p:sp>
      <p:sp>
        <p:nvSpPr>
          <p:cNvPr id="11" name="圆角矩形 10"/>
          <p:cNvSpPr/>
          <p:nvPr/>
        </p:nvSpPr>
        <p:spPr>
          <a:xfrm>
            <a:off x="6887295" y="3428999"/>
            <a:ext cx="1296144" cy="129440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政治意识</a:t>
            </a:r>
          </a:p>
        </p:txBody>
      </p:sp>
      <p:sp>
        <p:nvSpPr>
          <p:cNvPr id="12" name="矩形 11"/>
          <p:cNvSpPr/>
          <p:nvPr/>
        </p:nvSpPr>
        <p:spPr>
          <a:xfrm>
            <a:off x="1846734" y="5088086"/>
            <a:ext cx="3744416" cy="1077218"/>
          </a:xfrm>
          <a:prstGeom prst="rect">
            <a:avLst/>
          </a:prstGeom>
        </p:spPr>
        <p:txBody>
          <a:bodyPr wrap="square">
            <a:spAutoFit/>
          </a:bodyPr>
          <a:lstStyle/>
          <a:p>
            <a:r>
              <a:rPr lang="zh-CN" altLang="zh-CN" sz="1600" dirty="0">
                <a:latin typeface="微软雅黑" pitchFamily="34" charset="-122"/>
                <a:ea typeface="微软雅黑" pitchFamily="34" charset="-122"/>
              </a:rPr>
              <a:t>讲政治、有信念就必须要有政治意识、大局意识、核心意识和看齐意识，保持政治本色，把理想信念时时处处体现为行动的力量。</a:t>
            </a:r>
          </a:p>
        </p:txBody>
      </p:sp>
      <p:sp>
        <p:nvSpPr>
          <p:cNvPr id="13" name="圆角矩形 12"/>
          <p:cNvSpPr/>
          <p:nvPr/>
        </p:nvSpPr>
        <p:spPr>
          <a:xfrm>
            <a:off x="8526240" y="3428998"/>
            <a:ext cx="1296144" cy="129440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大局意识</a:t>
            </a:r>
          </a:p>
        </p:txBody>
      </p:sp>
      <p:sp>
        <p:nvSpPr>
          <p:cNvPr id="14" name="圆角矩形 13"/>
          <p:cNvSpPr/>
          <p:nvPr/>
        </p:nvSpPr>
        <p:spPr>
          <a:xfrm>
            <a:off x="6887295" y="5014917"/>
            <a:ext cx="1296144" cy="129440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核心意识</a:t>
            </a:r>
          </a:p>
        </p:txBody>
      </p:sp>
      <p:sp>
        <p:nvSpPr>
          <p:cNvPr id="15" name="圆角矩形 14"/>
          <p:cNvSpPr/>
          <p:nvPr/>
        </p:nvSpPr>
        <p:spPr>
          <a:xfrm>
            <a:off x="8543478" y="5014917"/>
            <a:ext cx="1296144" cy="1294403"/>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看齐意识</a:t>
            </a:r>
          </a:p>
        </p:txBody>
      </p:sp>
      <p:grpSp>
        <p:nvGrpSpPr>
          <p:cNvPr id="26" name="组合 25"/>
          <p:cNvGrpSpPr/>
          <p:nvPr/>
        </p:nvGrpSpPr>
        <p:grpSpPr>
          <a:xfrm>
            <a:off x="1774726" y="3285965"/>
            <a:ext cx="3832499" cy="1440160"/>
            <a:chOff x="1643204" y="2950494"/>
            <a:chExt cx="3832499" cy="1440160"/>
          </a:xfrm>
        </p:grpSpPr>
        <p:sp>
          <p:nvSpPr>
            <p:cNvPr id="18" name="对角圆角矩形 17"/>
            <p:cNvSpPr/>
            <p:nvPr/>
          </p:nvSpPr>
          <p:spPr>
            <a:xfrm>
              <a:off x="1643204" y="3465055"/>
              <a:ext cx="3832499" cy="925599"/>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89887" y="3670574"/>
              <a:ext cx="3057247" cy="523220"/>
            </a:xfrm>
            <a:prstGeom prst="rect">
              <a:avLst/>
            </a:prstGeom>
          </p:spPr>
          <p:txBody>
            <a:bodyPr wrap="none">
              <a:spAutoFit/>
            </a:bodyPr>
            <a:lstStyle/>
            <a:p>
              <a:r>
                <a:rPr lang="zh-CN" altLang="en-US" sz="2800" b="1" dirty="0">
                  <a:solidFill>
                    <a:srgbClr val="FBFF4B"/>
                  </a:solidFill>
                  <a:latin typeface="微软雅黑" pitchFamily="34" charset="-122"/>
                  <a:ea typeface="微软雅黑" pitchFamily="34" charset="-122"/>
                </a:rPr>
                <a:t>强化“四种意识”</a:t>
              </a:r>
              <a:endParaRPr lang="zh-CN" altLang="en-US" dirty="0">
                <a:solidFill>
                  <a:srgbClr val="FBFF4B"/>
                </a:solidFill>
                <a:latin typeface="微软雅黑" pitchFamily="34" charset="-122"/>
                <a:ea typeface="微软雅黑" pitchFamily="34" charset="-122"/>
              </a:endParaRPr>
            </a:p>
          </p:txBody>
        </p:sp>
        <p:pic>
          <p:nvPicPr>
            <p:cNvPr id="2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45486" y="2950494"/>
              <a:ext cx="690528" cy="14401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直接连接符 26"/>
          <p:cNvCxnSpPr/>
          <p:nvPr/>
        </p:nvCxnSpPr>
        <p:spPr>
          <a:xfrm>
            <a:off x="1774726" y="3212976"/>
            <a:ext cx="864096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5302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ppt_w*0.70"/>
                                          </p:val>
                                        </p:tav>
                                        <p:tav tm="100000">
                                          <p:val>
                                            <p:strVal val="#ppt_w"/>
                                          </p:val>
                                        </p:tav>
                                      </p:tavLst>
                                    </p:anim>
                                    <p:anim calcmode="lin" valueType="num">
                                      <p:cBhvr>
                                        <p:cTn id="8" dur="750" fill="hold"/>
                                        <p:tgtEl>
                                          <p:spTgt spid="2"/>
                                        </p:tgtEl>
                                        <p:attrNameLst>
                                          <p:attrName>ppt_h</p:attrName>
                                        </p:attrNameLst>
                                      </p:cBhvr>
                                      <p:tavLst>
                                        <p:tav tm="0">
                                          <p:val>
                                            <p:strVal val="#ppt_h"/>
                                          </p:val>
                                        </p:tav>
                                        <p:tav tm="100000">
                                          <p:val>
                                            <p:strVal val="#ppt_h"/>
                                          </p:val>
                                        </p:tav>
                                      </p:tavLst>
                                    </p:anim>
                                    <p:animEffect transition="in" filter="fade">
                                      <p:cBhvr>
                                        <p:cTn id="9" dur="750"/>
                                        <p:tgtEl>
                                          <p:spTgt spid="2"/>
                                        </p:tgtEl>
                                      </p:cBhvr>
                                    </p:animEffect>
                                  </p:childTnLst>
                                </p:cTn>
                              </p:par>
                            </p:childTnLst>
                          </p:cTn>
                        </p:par>
                        <p:par>
                          <p:cTn id="10" fill="hold">
                            <p:stCondLst>
                              <p:cond delay="1575"/>
                            </p:stCondLst>
                            <p:childTnLst>
                              <p:par>
                                <p:cTn id="11" presetID="16" presetClass="entr" presetSubtype="2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childTnLst>
                          </p:cTn>
                        </p:par>
                        <p:par>
                          <p:cTn id="17" fill="hold">
                            <p:stCondLst>
                              <p:cond delay="2075"/>
                            </p:stCondLst>
                            <p:childTnLst>
                              <p:par>
                                <p:cTn id="18" presetID="2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childTnLst>
                          </p:cTn>
                        </p:par>
                        <p:par>
                          <p:cTn id="21" fill="hold">
                            <p:stCondLst>
                              <p:cond delay="2575"/>
                            </p:stCondLst>
                            <p:childTnLst>
                              <p:par>
                                <p:cTn id="22" presetID="42"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par>
                          <p:cTn id="27" fill="hold">
                            <p:stCondLst>
                              <p:cond delay="3575"/>
                            </p:stCondLst>
                            <p:childTnLst>
                              <p:par>
                                <p:cTn id="28" presetID="2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4075"/>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750" fill="hold"/>
                                        <p:tgtEl>
                                          <p:spTgt spid="11"/>
                                        </p:tgtEl>
                                        <p:attrNameLst>
                                          <p:attrName>ppt_w</p:attrName>
                                        </p:attrNameLst>
                                      </p:cBhvr>
                                      <p:tavLst>
                                        <p:tav tm="0">
                                          <p:val>
                                            <p:fltVal val="0"/>
                                          </p:val>
                                        </p:tav>
                                        <p:tav tm="100000">
                                          <p:val>
                                            <p:strVal val="#ppt_w"/>
                                          </p:val>
                                        </p:tav>
                                      </p:tavLst>
                                    </p:anim>
                                    <p:anim calcmode="lin" valueType="num">
                                      <p:cBhvr>
                                        <p:cTn id="35" dur="750" fill="hold"/>
                                        <p:tgtEl>
                                          <p:spTgt spid="11"/>
                                        </p:tgtEl>
                                        <p:attrNameLst>
                                          <p:attrName>ppt_h</p:attrName>
                                        </p:attrNameLst>
                                      </p:cBhvr>
                                      <p:tavLst>
                                        <p:tav tm="0">
                                          <p:val>
                                            <p:fltVal val="0"/>
                                          </p:val>
                                        </p:tav>
                                        <p:tav tm="100000">
                                          <p:val>
                                            <p:strVal val="#ppt_h"/>
                                          </p:val>
                                        </p:tav>
                                      </p:tavLst>
                                    </p:anim>
                                    <p:animEffect transition="in" filter="fade">
                                      <p:cBhvr>
                                        <p:cTn id="36" dur="750"/>
                                        <p:tgtEl>
                                          <p:spTgt spid="11"/>
                                        </p:tgtEl>
                                      </p:cBhvr>
                                    </p:animEffect>
                                  </p:childTnLst>
                                </p:cTn>
                              </p:par>
                            </p:childTnLst>
                          </p:cTn>
                        </p:par>
                        <p:par>
                          <p:cTn id="37" fill="hold">
                            <p:stCondLst>
                              <p:cond delay="4825"/>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750" fill="hold"/>
                                        <p:tgtEl>
                                          <p:spTgt spid="13"/>
                                        </p:tgtEl>
                                        <p:attrNameLst>
                                          <p:attrName>ppt_w</p:attrName>
                                        </p:attrNameLst>
                                      </p:cBhvr>
                                      <p:tavLst>
                                        <p:tav tm="0">
                                          <p:val>
                                            <p:fltVal val="0"/>
                                          </p:val>
                                        </p:tav>
                                        <p:tav tm="100000">
                                          <p:val>
                                            <p:strVal val="#ppt_w"/>
                                          </p:val>
                                        </p:tav>
                                      </p:tavLst>
                                    </p:anim>
                                    <p:anim calcmode="lin" valueType="num">
                                      <p:cBhvr>
                                        <p:cTn id="41" dur="750" fill="hold"/>
                                        <p:tgtEl>
                                          <p:spTgt spid="13"/>
                                        </p:tgtEl>
                                        <p:attrNameLst>
                                          <p:attrName>ppt_h</p:attrName>
                                        </p:attrNameLst>
                                      </p:cBhvr>
                                      <p:tavLst>
                                        <p:tav tm="0">
                                          <p:val>
                                            <p:fltVal val="0"/>
                                          </p:val>
                                        </p:tav>
                                        <p:tav tm="100000">
                                          <p:val>
                                            <p:strVal val="#ppt_h"/>
                                          </p:val>
                                        </p:tav>
                                      </p:tavLst>
                                    </p:anim>
                                    <p:animEffect transition="in" filter="fade">
                                      <p:cBhvr>
                                        <p:cTn id="42" dur="750"/>
                                        <p:tgtEl>
                                          <p:spTgt spid="13"/>
                                        </p:tgtEl>
                                      </p:cBhvr>
                                    </p:animEffect>
                                  </p:childTnLst>
                                </p:cTn>
                              </p:par>
                            </p:childTnLst>
                          </p:cTn>
                        </p:par>
                        <p:par>
                          <p:cTn id="43" fill="hold">
                            <p:stCondLst>
                              <p:cond delay="5575"/>
                            </p:stCondLst>
                            <p:childTnLst>
                              <p:par>
                                <p:cTn id="44" presetID="53" presetClass="entr" presetSubtype="16"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750" fill="hold"/>
                                        <p:tgtEl>
                                          <p:spTgt spid="14"/>
                                        </p:tgtEl>
                                        <p:attrNameLst>
                                          <p:attrName>ppt_w</p:attrName>
                                        </p:attrNameLst>
                                      </p:cBhvr>
                                      <p:tavLst>
                                        <p:tav tm="0">
                                          <p:val>
                                            <p:fltVal val="0"/>
                                          </p:val>
                                        </p:tav>
                                        <p:tav tm="100000">
                                          <p:val>
                                            <p:strVal val="#ppt_w"/>
                                          </p:val>
                                        </p:tav>
                                      </p:tavLst>
                                    </p:anim>
                                    <p:anim calcmode="lin" valueType="num">
                                      <p:cBhvr>
                                        <p:cTn id="47" dur="750" fill="hold"/>
                                        <p:tgtEl>
                                          <p:spTgt spid="14"/>
                                        </p:tgtEl>
                                        <p:attrNameLst>
                                          <p:attrName>ppt_h</p:attrName>
                                        </p:attrNameLst>
                                      </p:cBhvr>
                                      <p:tavLst>
                                        <p:tav tm="0">
                                          <p:val>
                                            <p:fltVal val="0"/>
                                          </p:val>
                                        </p:tav>
                                        <p:tav tm="100000">
                                          <p:val>
                                            <p:strVal val="#ppt_h"/>
                                          </p:val>
                                        </p:tav>
                                      </p:tavLst>
                                    </p:anim>
                                    <p:animEffect transition="in" filter="fade">
                                      <p:cBhvr>
                                        <p:cTn id="48" dur="750"/>
                                        <p:tgtEl>
                                          <p:spTgt spid="14"/>
                                        </p:tgtEl>
                                      </p:cBhvr>
                                    </p:animEffect>
                                  </p:childTnLst>
                                </p:cTn>
                              </p:par>
                            </p:childTnLst>
                          </p:cTn>
                        </p:par>
                        <p:par>
                          <p:cTn id="49" fill="hold">
                            <p:stCondLst>
                              <p:cond delay="6325"/>
                            </p:stCondLst>
                            <p:childTnLst>
                              <p:par>
                                <p:cTn id="50" presetID="5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750" fill="hold"/>
                                        <p:tgtEl>
                                          <p:spTgt spid="15"/>
                                        </p:tgtEl>
                                        <p:attrNameLst>
                                          <p:attrName>ppt_w</p:attrName>
                                        </p:attrNameLst>
                                      </p:cBhvr>
                                      <p:tavLst>
                                        <p:tav tm="0">
                                          <p:val>
                                            <p:fltVal val="0"/>
                                          </p:val>
                                        </p:tav>
                                        <p:tav tm="100000">
                                          <p:val>
                                            <p:strVal val="#ppt_w"/>
                                          </p:val>
                                        </p:tav>
                                      </p:tavLst>
                                    </p:anim>
                                    <p:anim calcmode="lin" valueType="num">
                                      <p:cBhvr>
                                        <p:cTn id="53" dur="750" fill="hold"/>
                                        <p:tgtEl>
                                          <p:spTgt spid="15"/>
                                        </p:tgtEl>
                                        <p:attrNameLst>
                                          <p:attrName>ppt_h</p:attrName>
                                        </p:attrNameLst>
                                      </p:cBhvr>
                                      <p:tavLst>
                                        <p:tav tm="0">
                                          <p:val>
                                            <p:fltVal val="0"/>
                                          </p:val>
                                        </p:tav>
                                        <p:tav tm="100000">
                                          <p:val>
                                            <p:strVal val="#ppt_h"/>
                                          </p:val>
                                        </p:tav>
                                      </p:tavLst>
                                    </p:anim>
                                    <p:animEffect transition="in" filter="fade">
                                      <p:cBhvr>
                                        <p:cTn id="54"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1" grpId="0" animBg="1"/>
      <p:bldP spid="12" grpId="0"/>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7031310" y="2399662"/>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政治意识</a:t>
            </a:r>
          </a:p>
        </p:txBody>
      </p:sp>
      <p:sp>
        <p:nvSpPr>
          <p:cNvPr id="5" name="矩形 4"/>
          <p:cNvSpPr/>
          <p:nvPr/>
        </p:nvSpPr>
        <p:spPr>
          <a:xfrm>
            <a:off x="4679010" y="3932184"/>
            <a:ext cx="6550334" cy="2169825"/>
          </a:xfrm>
          <a:prstGeom prst="rect">
            <a:avLst/>
          </a:prstGeom>
        </p:spPr>
        <p:txBody>
          <a:bodyPr wrap="square">
            <a:spAutoFit/>
          </a:bodyPr>
          <a:lstStyle/>
          <a:p>
            <a:pPr marL="342900" indent="-342900">
              <a:lnSpc>
                <a:spcPct val="150000"/>
              </a:lnSpc>
              <a:buFont typeface="Wingdings" pitchFamily="2" charset="2"/>
              <a:buChar char="l"/>
            </a:pPr>
            <a:r>
              <a:rPr lang="zh-CN" altLang="zh-CN" dirty="0">
                <a:latin typeface="微软雅黑" pitchFamily="34" charset="-122"/>
                <a:ea typeface="微软雅黑" pitchFamily="34" charset="-122"/>
              </a:rPr>
              <a:t>运用政治思维，增强政治定力、政治敏感性和政治洞察力</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42900" indent="-342900">
              <a:lnSpc>
                <a:spcPct val="150000"/>
              </a:lnSpc>
              <a:buFont typeface="Wingdings" pitchFamily="2" charset="2"/>
              <a:buChar char="l"/>
            </a:pPr>
            <a:r>
              <a:rPr lang="zh-CN" altLang="zh-CN" dirty="0">
                <a:latin typeface="微软雅黑" pitchFamily="34" charset="-122"/>
                <a:ea typeface="微软雅黑" pitchFamily="34" charset="-122"/>
              </a:rPr>
              <a:t>坚定正确的政治观点、政治立场，明辨政治方向</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42900" indent="-342900">
              <a:lnSpc>
                <a:spcPct val="150000"/>
              </a:lnSpc>
              <a:buFont typeface="Wingdings" pitchFamily="2" charset="2"/>
              <a:buChar char="l"/>
            </a:pPr>
            <a:r>
              <a:rPr lang="zh-CN" altLang="zh-CN" dirty="0">
                <a:latin typeface="微软雅黑" pitchFamily="34" charset="-122"/>
                <a:ea typeface="微软雅黑" pitchFamily="34" charset="-122"/>
              </a:rPr>
              <a:t>在大是大非问题上态度鲜明，立场坚定，不左顾右盼</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42900" indent="-342900">
              <a:lnSpc>
                <a:spcPct val="150000"/>
              </a:lnSpc>
              <a:buFont typeface="Wingdings" pitchFamily="2" charset="2"/>
              <a:buChar char="l"/>
            </a:pPr>
            <a:r>
              <a:rPr lang="zh-CN" altLang="zh-CN" dirty="0">
                <a:latin typeface="微软雅黑" pitchFamily="34" charset="-122"/>
                <a:ea typeface="微软雅黑" pitchFamily="34" charset="-122"/>
              </a:rPr>
              <a:t>自觉地在思想上政治上行动上同以习近平同志为总书记的党中央保持高度一致。</a:t>
            </a:r>
            <a:endParaRPr lang="zh-CN" altLang="en-US" dirty="0">
              <a:latin typeface="微软雅黑" pitchFamily="34" charset="-122"/>
              <a:ea typeface="微软雅黑" pitchFamily="34" charset="-122"/>
            </a:endParaRPr>
          </a:p>
        </p:txBody>
      </p:sp>
      <p:pic>
        <p:nvPicPr>
          <p:cNvPr id="8" name="Picture 2" descr="E:\0000000我图PPT\00001PNG素材\01党委政府\前进.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32" y="2245252"/>
            <a:ext cx="3707110" cy="4598470"/>
          </a:xfrm>
          <a:prstGeom prst="rect">
            <a:avLst/>
          </a:prstGeom>
          <a:noFill/>
          <a:extLst>
            <a:ext uri="{909E8E84-426E-40DD-AFC4-6F175D3DCCD1}">
              <a14:hiddenFill xmlns:a14="http://schemas.microsoft.com/office/drawing/2010/main">
                <a:solidFill>
                  <a:srgbClr val="FFFFFF"/>
                </a:solidFill>
              </a14:hiddenFill>
            </a:ext>
          </a:extLst>
        </p:spPr>
      </p:pic>
      <p:sp>
        <p:nvSpPr>
          <p:cNvPr id="9" name="圆角矩形 8"/>
          <p:cNvSpPr/>
          <p:nvPr/>
        </p:nvSpPr>
        <p:spPr>
          <a:xfrm>
            <a:off x="4731843" y="2399663"/>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强化</a:t>
            </a:r>
          </a:p>
        </p:txBody>
      </p:sp>
      <p:pic>
        <p:nvPicPr>
          <p:cNvPr id="3" name="Picture 7" descr="G:\2016我图\两会\ooopic_10194892_b0c64675b11c678cafbc\00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480169" y="1579967"/>
            <a:ext cx="1021886" cy="2131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53024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0-#ppt_w/2"/>
                                          </p:val>
                                        </p:tav>
                                        <p:tav tm="100000">
                                          <p:val>
                                            <p:strVal val="#ppt_x"/>
                                          </p:val>
                                        </p:tav>
                                      </p:tavLst>
                                    </p:anim>
                                    <p:anim calcmode="lin" valueType="num">
                                      <p:cBhvr additive="base">
                                        <p:cTn id="14" dur="75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750" fill="hold"/>
                                        <p:tgtEl>
                                          <p:spTgt spid="2"/>
                                        </p:tgtEl>
                                        <p:attrNameLst>
                                          <p:attrName>ppt_x</p:attrName>
                                        </p:attrNameLst>
                                      </p:cBhvr>
                                      <p:tavLst>
                                        <p:tav tm="0">
                                          <p:val>
                                            <p:strVal val="1+#ppt_w/2"/>
                                          </p:val>
                                        </p:tav>
                                        <p:tav tm="100000">
                                          <p:val>
                                            <p:strVal val="#ppt_x"/>
                                          </p:val>
                                        </p:tav>
                                      </p:tavLst>
                                    </p:anim>
                                    <p:anim calcmode="lin" valueType="num">
                                      <p:cBhvr additive="base">
                                        <p:cTn id="18" dur="75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42"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750"/>
                                        <p:tgtEl>
                                          <p:spTgt spid="3"/>
                                        </p:tgtEl>
                                      </p:cBhvr>
                                    </p:animEffect>
                                    <p:anim calcmode="lin" valueType="num">
                                      <p:cBhvr>
                                        <p:cTn id="23" dur="750" fill="hold"/>
                                        <p:tgtEl>
                                          <p:spTgt spid="3"/>
                                        </p:tgtEl>
                                        <p:attrNameLst>
                                          <p:attrName>ppt_x</p:attrName>
                                        </p:attrNameLst>
                                      </p:cBhvr>
                                      <p:tavLst>
                                        <p:tav tm="0">
                                          <p:val>
                                            <p:strVal val="#ppt_x"/>
                                          </p:val>
                                        </p:tav>
                                        <p:tav tm="100000">
                                          <p:val>
                                            <p:strVal val="#ppt_x"/>
                                          </p:val>
                                        </p:tav>
                                      </p:tavLst>
                                    </p:anim>
                                    <p:anim calcmode="lin" valueType="num">
                                      <p:cBhvr>
                                        <p:cTn id="24" dur="75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031310" y="2304479"/>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大局意识</a:t>
            </a:r>
          </a:p>
        </p:txBody>
      </p:sp>
      <p:sp>
        <p:nvSpPr>
          <p:cNvPr id="7" name="矩形 6"/>
          <p:cNvSpPr/>
          <p:nvPr/>
        </p:nvSpPr>
        <p:spPr>
          <a:xfrm>
            <a:off x="4679010" y="3837001"/>
            <a:ext cx="6550334" cy="1338828"/>
          </a:xfrm>
          <a:prstGeom prst="rect">
            <a:avLst/>
          </a:prstGeom>
        </p:spPr>
        <p:txBody>
          <a:bodyPr wrap="square">
            <a:spAutoFit/>
          </a:bodyPr>
          <a:lstStyle/>
          <a:p>
            <a:pPr marL="342900" indent="-342900">
              <a:lnSpc>
                <a:spcPct val="150000"/>
              </a:lnSpc>
              <a:buFont typeface="Wingdings" pitchFamily="2" charset="2"/>
              <a:buChar char="l"/>
            </a:pPr>
            <a:r>
              <a:rPr lang="zh-CN" altLang="en-US" b="1" dirty="0">
                <a:solidFill>
                  <a:srgbClr val="C00000"/>
                </a:solidFill>
                <a:latin typeface="微软雅黑" pitchFamily="34" charset="-122"/>
                <a:ea typeface="微软雅黑" pitchFamily="34" charset="-122"/>
              </a:rPr>
              <a:t>以“四个全面”战略布局为总揽。</a:t>
            </a:r>
            <a:endParaRPr lang="en-US" altLang="zh-CN" b="1" dirty="0">
              <a:solidFill>
                <a:srgbClr val="C00000"/>
              </a:solidFill>
              <a:latin typeface="微软雅黑" pitchFamily="34" charset="-122"/>
              <a:ea typeface="微软雅黑" pitchFamily="34" charset="-122"/>
            </a:endParaRPr>
          </a:p>
          <a:p>
            <a:pPr marL="342900" indent="-342900">
              <a:lnSpc>
                <a:spcPct val="150000"/>
              </a:lnSpc>
              <a:buFont typeface="Wingdings" pitchFamily="2" charset="2"/>
              <a:buChar char="l"/>
            </a:pPr>
            <a:r>
              <a:rPr lang="zh-CN" altLang="en-US" b="1" dirty="0">
                <a:solidFill>
                  <a:srgbClr val="C00000"/>
                </a:solidFill>
                <a:latin typeface="微软雅黑" pitchFamily="34" charset="-122"/>
                <a:ea typeface="微软雅黑" pitchFamily="34" charset="-122"/>
              </a:rPr>
              <a:t>以实现中国梦为奋斗目标，以十三五规划为主线。</a:t>
            </a:r>
            <a:endParaRPr lang="en-US" altLang="zh-CN" b="1" dirty="0">
              <a:solidFill>
                <a:srgbClr val="C00000"/>
              </a:solidFill>
              <a:latin typeface="微软雅黑" pitchFamily="34" charset="-122"/>
              <a:ea typeface="微软雅黑" pitchFamily="34" charset="-122"/>
            </a:endParaRPr>
          </a:p>
          <a:p>
            <a:pPr marL="342900" indent="-342900">
              <a:lnSpc>
                <a:spcPct val="150000"/>
              </a:lnSpc>
              <a:buFont typeface="Wingdings" pitchFamily="2" charset="2"/>
              <a:buChar char="l"/>
            </a:pPr>
            <a:r>
              <a:rPr lang="zh-CN" altLang="en-US" b="1" dirty="0">
                <a:solidFill>
                  <a:srgbClr val="C00000"/>
                </a:solidFill>
                <a:latin typeface="微软雅黑" pitchFamily="34" charset="-122"/>
                <a:ea typeface="微软雅黑" pitchFamily="34" charset="-122"/>
              </a:rPr>
              <a:t>以各级党委的决定部署为推手。</a:t>
            </a:r>
            <a:endParaRPr lang="en-US" altLang="zh-CN" b="1" dirty="0">
              <a:solidFill>
                <a:srgbClr val="C00000"/>
              </a:solidFill>
              <a:latin typeface="微软雅黑" pitchFamily="34" charset="-122"/>
              <a:ea typeface="微软雅黑" pitchFamily="34" charset="-122"/>
            </a:endParaRPr>
          </a:p>
        </p:txBody>
      </p:sp>
      <p:pic>
        <p:nvPicPr>
          <p:cNvPr id="8" name="Picture 2" descr="E:\0000000我图PPT\00001PNG素材\01党委政府\前进.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32" y="2245252"/>
            <a:ext cx="3707110" cy="4598470"/>
          </a:xfrm>
          <a:prstGeom prst="rect">
            <a:avLst/>
          </a:prstGeom>
          <a:noFill/>
          <a:extLst>
            <a:ext uri="{909E8E84-426E-40DD-AFC4-6F175D3DCCD1}">
              <a14:hiddenFill xmlns:a14="http://schemas.microsoft.com/office/drawing/2010/main">
                <a:solidFill>
                  <a:srgbClr val="FFFFFF"/>
                </a:solidFill>
              </a14:hiddenFill>
            </a:ext>
          </a:extLst>
        </p:spPr>
      </p:pic>
      <p:sp>
        <p:nvSpPr>
          <p:cNvPr id="9" name="圆角矩形 8"/>
          <p:cNvSpPr/>
          <p:nvPr/>
        </p:nvSpPr>
        <p:spPr>
          <a:xfrm>
            <a:off x="4731843" y="2304480"/>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强化</a:t>
            </a:r>
          </a:p>
        </p:txBody>
      </p:sp>
      <p:pic>
        <p:nvPicPr>
          <p:cNvPr id="10" name="Picture 7" descr="G:\2016我图\两会\ooopic_10194892_b0c64675b11c678cafbc\00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480169" y="1484784"/>
            <a:ext cx="1021886" cy="2131238"/>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4799062" y="5169991"/>
            <a:ext cx="6912768" cy="923330"/>
          </a:xfrm>
          <a:prstGeom prst="rect">
            <a:avLst/>
          </a:prstGeom>
        </p:spPr>
        <p:txBody>
          <a:bodyPr wrap="square">
            <a:spAutoFit/>
          </a:bodyPr>
          <a:lstStyle/>
          <a:p>
            <a:pPr lvl="0">
              <a:lnSpc>
                <a:spcPct val="150000"/>
              </a:lnSpc>
            </a:pPr>
            <a:r>
              <a:rPr lang="zh-CN" altLang="en-US" dirty="0">
                <a:solidFill>
                  <a:prstClr val="black"/>
                </a:solidFill>
                <a:latin typeface="微软雅黑" pitchFamily="34" charset="-122"/>
                <a:ea typeface="微软雅黑" pitchFamily="34" charset="-122"/>
              </a:rPr>
              <a:t>着眼于整个国家、整个民族，服从服务于中心工作，将个人理想与民族复兴的宏愿结合起来，志存高远，凝心聚力，奋发有为。</a:t>
            </a:r>
          </a:p>
        </p:txBody>
      </p:sp>
    </p:spTree>
    <p:extLst>
      <p:ext uri="{BB962C8B-B14F-4D97-AF65-F5344CB8AC3E}">
        <p14:creationId xmlns:p14="http://schemas.microsoft.com/office/powerpoint/2010/main" val="39953024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0-#ppt_w/2"/>
                                          </p:val>
                                        </p:tav>
                                        <p:tav tm="100000">
                                          <p:val>
                                            <p:strVal val="#ppt_x"/>
                                          </p:val>
                                        </p:tav>
                                      </p:tavLst>
                                    </p:anim>
                                    <p:anim calcmode="lin" valueType="num">
                                      <p:cBhvr additive="base">
                                        <p:cTn id="14" dur="75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1+#ppt_w/2"/>
                                          </p:val>
                                        </p:tav>
                                        <p:tav tm="100000">
                                          <p:val>
                                            <p:strVal val="#ppt_x"/>
                                          </p:val>
                                        </p:tav>
                                      </p:tavLst>
                                    </p:anim>
                                    <p:anim calcmode="lin" valueType="num">
                                      <p:cBhvr additive="base">
                                        <p:cTn id="18" dur="7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42"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750"/>
                                        <p:tgtEl>
                                          <p:spTgt spid="10"/>
                                        </p:tgtEl>
                                      </p:cBhvr>
                                    </p:animEffect>
                                    <p:anim calcmode="lin" valueType="num">
                                      <p:cBhvr>
                                        <p:cTn id="23" dur="750" fill="hold"/>
                                        <p:tgtEl>
                                          <p:spTgt spid="10"/>
                                        </p:tgtEl>
                                        <p:attrNameLst>
                                          <p:attrName>ppt_x</p:attrName>
                                        </p:attrNameLst>
                                      </p:cBhvr>
                                      <p:tavLst>
                                        <p:tav tm="0">
                                          <p:val>
                                            <p:strVal val="#ppt_x"/>
                                          </p:val>
                                        </p:tav>
                                        <p:tav tm="100000">
                                          <p:val>
                                            <p:strVal val="#ppt_x"/>
                                          </p:val>
                                        </p:tav>
                                      </p:tavLst>
                                    </p:anim>
                                    <p:anim calcmode="lin" valueType="num">
                                      <p:cBhvr>
                                        <p:cTn id="24" dur="75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1500"/>
                                        <p:tgtEl>
                                          <p:spTgt spid="7"/>
                                        </p:tgtEl>
                                      </p:cBhvr>
                                    </p:animEffect>
                                  </p:childTnLst>
                                </p:cTn>
                              </p:par>
                            </p:childTnLst>
                          </p:cTn>
                        </p:par>
                        <p:par>
                          <p:cTn id="29" fill="hold">
                            <p:stCondLst>
                              <p:cond delay="3500"/>
                            </p:stCondLst>
                            <p:childTnLst>
                              <p:par>
                                <p:cTn id="30" presetID="2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098529" y="2304479"/>
            <a:ext cx="3317157" cy="13115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itchFamily="34" charset="-122"/>
                <a:ea typeface="微软雅黑" pitchFamily="34" charset="-122"/>
              </a:rPr>
              <a:t>核心意识</a:t>
            </a:r>
          </a:p>
        </p:txBody>
      </p:sp>
      <p:sp>
        <p:nvSpPr>
          <p:cNvPr id="7" name="矩形 6"/>
          <p:cNvSpPr/>
          <p:nvPr/>
        </p:nvSpPr>
        <p:spPr>
          <a:xfrm>
            <a:off x="4679010" y="4006571"/>
            <a:ext cx="5808684" cy="2086725"/>
          </a:xfrm>
          <a:prstGeom prst="rect">
            <a:avLst/>
          </a:prstGeom>
        </p:spPr>
        <p:txBody>
          <a:bodyPr wrap="square">
            <a:spAutoFit/>
          </a:bodyPr>
          <a:lstStyle/>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以党中央和各级党组织为核心，不断加强党的领导，尤其强化党的政治领导。</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对各级党组织作出的指示、决定不怀疑、不深究、不琢磨、不议论。</a:t>
            </a:r>
            <a:endParaRPr lang="en-US" altLang="zh-CN" dirty="0">
              <a:solidFill>
                <a:schemeClr val="tx1">
                  <a:lumMod val="95000"/>
                  <a:lumOff val="5000"/>
                </a:schemeClr>
              </a:solidFill>
              <a:latin typeface="微软雅黑" pitchFamily="34" charset="-122"/>
              <a:ea typeface="微软雅黑" pitchFamily="34" charset="-122"/>
            </a:endParaRPr>
          </a:p>
          <a:p>
            <a:pPr marL="342900" indent="-342900">
              <a:lnSpc>
                <a:spcPct val="120000"/>
              </a:lnSpc>
              <a:buFont typeface="Wingdings" pitchFamily="2" charset="2"/>
              <a:buChar char="l"/>
            </a:pPr>
            <a:r>
              <a:rPr lang="zh-CN" altLang="en-US" dirty="0">
                <a:solidFill>
                  <a:schemeClr val="tx1">
                    <a:lumMod val="95000"/>
                    <a:lumOff val="5000"/>
                  </a:schemeClr>
                </a:solidFill>
                <a:latin typeface="微软雅黑" pitchFamily="34" charset="-122"/>
                <a:ea typeface="微软雅黑" pitchFamily="34" charset="-122"/>
              </a:rPr>
              <a:t>积极践行党的宗旨，维护党的权威，爱护党的形象，巩固党长期执政的地位。</a:t>
            </a:r>
            <a:endParaRPr lang="en-US" altLang="zh-CN" dirty="0">
              <a:solidFill>
                <a:schemeClr val="tx1">
                  <a:lumMod val="95000"/>
                  <a:lumOff val="5000"/>
                </a:schemeClr>
              </a:solidFill>
              <a:latin typeface="微软雅黑" pitchFamily="34" charset="-122"/>
              <a:ea typeface="微软雅黑" pitchFamily="34" charset="-122"/>
            </a:endParaRPr>
          </a:p>
        </p:txBody>
      </p:sp>
      <p:pic>
        <p:nvPicPr>
          <p:cNvPr id="8" name="Picture 2" descr="E:\0000000我图PPT\00001PNG素材\01党委政府\前进.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32" y="2245252"/>
            <a:ext cx="3707110" cy="4598470"/>
          </a:xfrm>
          <a:prstGeom prst="rect">
            <a:avLst/>
          </a:prstGeom>
          <a:noFill/>
          <a:extLst>
            <a:ext uri="{909E8E84-426E-40DD-AFC4-6F175D3DCCD1}">
              <a14:hiddenFill xmlns:a14="http://schemas.microsoft.com/office/drawing/2010/main">
                <a:solidFill>
                  <a:srgbClr val="FFFFFF"/>
                </a:solidFill>
              </a14:hiddenFill>
            </a:ext>
          </a:extLst>
        </p:spPr>
      </p:pic>
      <p:sp>
        <p:nvSpPr>
          <p:cNvPr id="9" name="圆角矩形 8"/>
          <p:cNvSpPr/>
          <p:nvPr/>
        </p:nvSpPr>
        <p:spPr>
          <a:xfrm>
            <a:off x="4710560" y="2304480"/>
            <a:ext cx="2176734" cy="129440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BFF4B"/>
                </a:solidFill>
                <a:latin typeface="微软雅黑" pitchFamily="34" charset="-122"/>
                <a:ea typeface="微软雅黑" pitchFamily="34" charset="-122"/>
              </a:rPr>
              <a:t>强化</a:t>
            </a:r>
          </a:p>
        </p:txBody>
      </p:sp>
      <p:pic>
        <p:nvPicPr>
          <p:cNvPr id="10" name="Picture 7" descr="G:\2016我图\两会\ooopic_10194892_b0c64675b11c678cafbc\00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480169" y="1484784"/>
            <a:ext cx="1021886" cy="2131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276593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0-#ppt_w/2"/>
                                          </p:val>
                                        </p:tav>
                                        <p:tav tm="100000">
                                          <p:val>
                                            <p:strVal val="#ppt_x"/>
                                          </p:val>
                                        </p:tav>
                                      </p:tavLst>
                                    </p:anim>
                                    <p:anim calcmode="lin" valueType="num">
                                      <p:cBhvr additive="base">
                                        <p:cTn id="14" dur="75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1+#ppt_w/2"/>
                                          </p:val>
                                        </p:tav>
                                        <p:tav tm="100000">
                                          <p:val>
                                            <p:strVal val="#ppt_x"/>
                                          </p:val>
                                        </p:tav>
                                      </p:tavLst>
                                    </p:anim>
                                    <p:anim calcmode="lin" valueType="num">
                                      <p:cBhvr additive="base">
                                        <p:cTn id="18" dur="7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42"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750"/>
                                        <p:tgtEl>
                                          <p:spTgt spid="10"/>
                                        </p:tgtEl>
                                      </p:cBhvr>
                                    </p:animEffect>
                                    <p:anim calcmode="lin" valueType="num">
                                      <p:cBhvr>
                                        <p:cTn id="23" dur="750" fill="hold"/>
                                        <p:tgtEl>
                                          <p:spTgt spid="10"/>
                                        </p:tgtEl>
                                        <p:attrNameLst>
                                          <p:attrName>ppt_x</p:attrName>
                                        </p:attrNameLst>
                                      </p:cBhvr>
                                      <p:tavLst>
                                        <p:tav tm="0">
                                          <p:val>
                                            <p:strVal val="#ppt_x"/>
                                          </p:val>
                                        </p:tav>
                                        <p:tav tm="100000">
                                          <p:val>
                                            <p:strVal val="#ppt_x"/>
                                          </p:val>
                                        </p:tav>
                                      </p:tavLst>
                                    </p:anim>
                                    <p:anim calcmode="lin" valueType="num">
                                      <p:cBhvr>
                                        <p:cTn id="24" dur="75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1423</TotalTime>
  <Words>4459</Words>
  <Application>Microsoft Office PowerPoint</Application>
  <PresentationFormat>自定义</PresentationFormat>
  <Paragraphs>322</Paragraphs>
  <Slides>44</Slides>
  <Notes>44</Notes>
  <HiddenSlides>0</HiddenSlides>
  <MMClips>1</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44</vt:i4>
      </vt:variant>
    </vt:vector>
  </HeadingPairs>
  <TitlesOfParts>
    <vt:vector size="51" baseType="lpstr">
      <vt:lpstr>宋体</vt:lpstr>
      <vt:lpstr>微软雅黑</vt:lpstr>
      <vt:lpstr>Arial</vt:lpstr>
      <vt:lpstr>Calibri</vt:lpstr>
      <vt:lpstr>Wingdings</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Windows User</cp:lastModifiedBy>
  <cp:revision>270</cp:revision>
  <dcterms:created xsi:type="dcterms:W3CDTF">2016-04-14T03:39:04Z</dcterms:created>
  <dcterms:modified xsi:type="dcterms:W3CDTF">2017-05-13T06:13:49Z</dcterms:modified>
</cp:coreProperties>
</file>