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7" r:id="rId12"/>
    <p:sldId id="268" r:id="rId13"/>
    <p:sldId id="272" r:id="rId14"/>
    <p:sldId id="266" r:id="rId15"/>
    <p:sldId id="269" r:id="rId16"/>
    <p:sldId id="270" r:id="rId17"/>
    <p:sldId id="271" r:id="rId18"/>
    <p:sldId id="273" r:id="rId19"/>
    <p:sldId id="274"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7218"/>
    <a:srgbClr val="EC84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97" autoAdjust="0"/>
    <p:restoredTop sz="89651" autoAdjust="0"/>
  </p:normalViewPr>
  <p:slideViewPr>
    <p:cSldViewPr>
      <p:cViewPr>
        <p:scale>
          <a:sx n="75" d="100"/>
          <a:sy n="75" d="100"/>
        </p:scale>
        <p:origin x="-1470" y="-56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53470B-9346-418D-ABC8-3286ED36B69F}" type="datetimeFigureOut">
              <a:rPr lang="zh-CN" altLang="en-US" smtClean="0"/>
              <a:t>2014-6-16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977475-696D-4507-B8C6-AADE480C438F}" type="slidenum">
              <a:rPr lang="zh-CN" altLang="en-US" smtClean="0"/>
              <a:t>‹#›</a:t>
            </a:fld>
            <a:endParaRPr lang="zh-CN" altLang="en-US"/>
          </a:p>
        </p:txBody>
      </p:sp>
    </p:spTree>
    <p:extLst>
      <p:ext uri="{BB962C8B-B14F-4D97-AF65-F5344CB8AC3E}">
        <p14:creationId xmlns:p14="http://schemas.microsoft.com/office/powerpoint/2010/main" val="444195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977475-696D-4507-B8C6-AADE480C438F}" type="slidenum">
              <a:rPr lang="zh-CN" altLang="en-US" smtClean="0"/>
              <a:t>1</a:t>
            </a:fld>
            <a:endParaRPr lang="zh-CN" altLang="en-US"/>
          </a:p>
        </p:txBody>
      </p:sp>
    </p:spTree>
    <p:extLst>
      <p:ext uri="{BB962C8B-B14F-4D97-AF65-F5344CB8AC3E}">
        <p14:creationId xmlns:p14="http://schemas.microsoft.com/office/powerpoint/2010/main" val="3616141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10</a:t>
            </a:fld>
            <a:endParaRPr lang="zh-CN" altLang="en-US"/>
          </a:p>
        </p:txBody>
      </p:sp>
    </p:spTree>
    <p:extLst>
      <p:ext uri="{BB962C8B-B14F-4D97-AF65-F5344CB8AC3E}">
        <p14:creationId xmlns:p14="http://schemas.microsoft.com/office/powerpoint/2010/main" val="6249056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11</a:t>
            </a:fld>
            <a:endParaRPr lang="zh-CN" altLang="en-US"/>
          </a:p>
        </p:txBody>
      </p:sp>
    </p:spTree>
    <p:extLst>
      <p:ext uri="{BB962C8B-B14F-4D97-AF65-F5344CB8AC3E}">
        <p14:creationId xmlns:p14="http://schemas.microsoft.com/office/powerpoint/2010/main" val="2617467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12</a:t>
            </a:fld>
            <a:endParaRPr lang="zh-CN" altLang="en-US"/>
          </a:p>
        </p:txBody>
      </p:sp>
    </p:spTree>
    <p:extLst>
      <p:ext uri="{BB962C8B-B14F-4D97-AF65-F5344CB8AC3E}">
        <p14:creationId xmlns:p14="http://schemas.microsoft.com/office/powerpoint/2010/main" val="806284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13</a:t>
            </a:fld>
            <a:endParaRPr lang="zh-CN" altLang="en-US"/>
          </a:p>
        </p:txBody>
      </p:sp>
    </p:spTree>
    <p:extLst>
      <p:ext uri="{BB962C8B-B14F-4D97-AF65-F5344CB8AC3E}">
        <p14:creationId xmlns:p14="http://schemas.microsoft.com/office/powerpoint/2010/main" val="4819582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14</a:t>
            </a:fld>
            <a:endParaRPr lang="zh-CN" altLang="en-US"/>
          </a:p>
        </p:txBody>
      </p:sp>
    </p:spTree>
    <p:extLst>
      <p:ext uri="{BB962C8B-B14F-4D97-AF65-F5344CB8AC3E}">
        <p14:creationId xmlns:p14="http://schemas.microsoft.com/office/powerpoint/2010/main" val="33628700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15</a:t>
            </a:fld>
            <a:endParaRPr lang="zh-CN" altLang="en-US"/>
          </a:p>
        </p:txBody>
      </p:sp>
    </p:spTree>
    <p:extLst>
      <p:ext uri="{BB962C8B-B14F-4D97-AF65-F5344CB8AC3E}">
        <p14:creationId xmlns:p14="http://schemas.microsoft.com/office/powerpoint/2010/main" val="3093854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16</a:t>
            </a:fld>
            <a:endParaRPr lang="zh-CN" altLang="en-US"/>
          </a:p>
        </p:txBody>
      </p:sp>
    </p:spTree>
    <p:extLst>
      <p:ext uri="{BB962C8B-B14F-4D97-AF65-F5344CB8AC3E}">
        <p14:creationId xmlns:p14="http://schemas.microsoft.com/office/powerpoint/2010/main" val="14627837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17</a:t>
            </a:fld>
            <a:endParaRPr lang="zh-CN" altLang="en-US"/>
          </a:p>
        </p:txBody>
      </p:sp>
    </p:spTree>
    <p:extLst>
      <p:ext uri="{BB962C8B-B14F-4D97-AF65-F5344CB8AC3E}">
        <p14:creationId xmlns:p14="http://schemas.microsoft.com/office/powerpoint/2010/main" val="14250901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18</a:t>
            </a:fld>
            <a:endParaRPr lang="zh-CN" altLang="en-US"/>
          </a:p>
        </p:txBody>
      </p:sp>
    </p:spTree>
    <p:extLst>
      <p:ext uri="{BB962C8B-B14F-4D97-AF65-F5344CB8AC3E}">
        <p14:creationId xmlns:p14="http://schemas.microsoft.com/office/powerpoint/2010/main" val="29235533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19</a:t>
            </a:fld>
            <a:endParaRPr lang="zh-CN" altLang="en-US"/>
          </a:p>
        </p:txBody>
      </p:sp>
    </p:spTree>
    <p:extLst>
      <p:ext uri="{BB962C8B-B14F-4D97-AF65-F5344CB8AC3E}">
        <p14:creationId xmlns:p14="http://schemas.microsoft.com/office/powerpoint/2010/main" val="3231705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2</a:t>
            </a:fld>
            <a:endParaRPr lang="zh-CN" altLang="en-US"/>
          </a:p>
        </p:txBody>
      </p:sp>
    </p:spTree>
    <p:extLst>
      <p:ext uri="{BB962C8B-B14F-4D97-AF65-F5344CB8AC3E}">
        <p14:creationId xmlns:p14="http://schemas.microsoft.com/office/powerpoint/2010/main" val="6582372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3</a:t>
            </a:fld>
            <a:endParaRPr lang="zh-CN" altLang="en-US"/>
          </a:p>
        </p:txBody>
      </p:sp>
    </p:spTree>
    <p:extLst>
      <p:ext uri="{BB962C8B-B14F-4D97-AF65-F5344CB8AC3E}">
        <p14:creationId xmlns:p14="http://schemas.microsoft.com/office/powerpoint/2010/main" val="2437600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977475-696D-4507-B8C6-AADE480C438F}" type="slidenum">
              <a:rPr lang="zh-CN" altLang="en-US" smtClean="0"/>
              <a:t>4</a:t>
            </a:fld>
            <a:endParaRPr lang="zh-CN" altLang="en-US"/>
          </a:p>
        </p:txBody>
      </p:sp>
    </p:spTree>
    <p:extLst>
      <p:ext uri="{BB962C8B-B14F-4D97-AF65-F5344CB8AC3E}">
        <p14:creationId xmlns:p14="http://schemas.microsoft.com/office/powerpoint/2010/main" val="951021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5</a:t>
            </a:fld>
            <a:endParaRPr lang="zh-CN" altLang="en-US"/>
          </a:p>
        </p:txBody>
      </p:sp>
    </p:spTree>
    <p:extLst>
      <p:ext uri="{BB962C8B-B14F-4D97-AF65-F5344CB8AC3E}">
        <p14:creationId xmlns:p14="http://schemas.microsoft.com/office/powerpoint/2010/main" val="449742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6</a:t>
            </a:fld>
            <a:endParaRPr lang="zh-CN" altLang="en-US"/>
          </a:p>
        </p:txBody>
      </p:sp>
    </p:spTree>
    <p:extLst>
      <p:ext uri="{BB962C8B-B14F-4D97-AF65-F5344CB8AC3E}">
        <p14:creationId xmlns:p14="http://schemas.microsoft.com/office/powerpoint/2010/main" val="1337851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7</a:t>
            </a:fld>
            <a:endParaRPr lang="zh-CN" altLang="en-US"/>
          </a:p>
        </p:txBody>
      </p:sp>
    </p:spTree>
    <p:extLst>
      <p:ext uri="{BB962C8B-B14F-4D97-AF65-F5344CB8AC3E}">
        <p14:creationId xmlns:p14="http://schemas.microsoft.com/office/powerpoint/2010/main" val="2731793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8</a:t>
            </a:fld>
            <a:endParaRPr lang="zh-CN" altLang="en-US"/>
          </a:p>
        </p:txBody>
      </p:sp>
    </p:spTree>
    <p:extLst>
      <p:ext uri="{BB962C8B-B14F-4D97-AF65-F5344CB8AC3E}">
        <p14:creationId xmlns:p14="http://schemas.microsoft.com/office/powerpoint/2010/main" val="291560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9</a:t>
            </a:fld>
            <a:endParaRPr lang="zh-CN" altLang="en-US"/>
          </a:p>
        </p:txBody>
      </p:sp>
    </p:spTree>
    <p:extLst>
      <p:ext uri="{BB962C8B-B14F-4D97-AF65-F5344CB8AC3E}">
        <p14:creationId xmlns:p14="http://schemas.microsoft.com/office/powerpoint/2010/main" val="28964781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736913A-E072-4E9B-A9D3-1486471D97C4}" type="datetimeFigureOut">
              <a:rPr lang="zh-CN" altLang="en-US" smtClean="0"/>
              <a:t>2014-6-16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1086729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736913A-E072-4E9B-A9D3-1486471D97C4}" type="datetimeFigureOut">
              <a:rPr lang="zh-CN" altLang="en-US" smtClean="0"/>
              <a:t>2014-6-16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21213488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736913A-E072-4E9B-A9D3-1486471D97C4}" type="datetimeFigureOut">
              <a:rPr lang="zh-CN" altLang="en-US" smtClean="0"/>
              <a:t>2014-6-16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3259266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736913A-E072-4E9B-A9D3-1486471D97C4}" type="datetimeFigureOut">
              <a:rPr lang="zh-CN" altLang="en-US" smtClean="0"/>
              <a:t>2014-6-16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4175553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736913A-E072-4E9B-A9D3-1486471D97C4}" type="datetimeFigureOut">
              <a:rPr lang="zh-CN" altLang="en-US" smtClean="0"/>
              <a:t>2014-6-16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1227618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736913A-E072-4E9B-A9D3-1486471D97C4}" type="datetimeFigureOut">
              <a:rPr lang="zh-CN" altLang="en-US" smtClean="0"/>
              <a:t>2014-6-16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854519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736913A-E072-4E9B-A9D3-1486471D97C4}" type="datetimeFigureOut">
              <a:rPr lang="zh-CN" altLang="en-US" smtClean="0"/>
              <a:t>2014-6-16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3739692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736913A-E072-4E9B-A9D3-1486471D97C4}" type="datetimeFigureOut">
              <a:rPr lang="zh-CN" altLang="en-US" smtClean="0"/>
              <a:t>2014-6-16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84344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36913A-E072-4E9B-A9D3-1486471D97C4}" type="datetimeFigureOut">
              <a:rPr lang="zh-CN" altLang="en-US" smtClean="0"/>
              <a:t>2014-6-16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390269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736913A-E072-4E9B-A9D3-1486471D97C4}" type="datetimeFigureOut">
              <a:rPr lang="zh-CN" altLang="en-US" smtClean="0"/>
              <a:t>2014-6-16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28409939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736913A-E072-4E9B-A9D3-1486471D97C4}" type="datetimeFigureOut">
              <a:rPr lang="zh-CN" altLang="en-US" smtClean="0"/>
              <a:t>2014-6-16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960164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36913A-E072-4E9B-A9D3-1486471D97C4}" type="datetimeFigureOut">
              <a:rPr lang="zh-CN" altLang="en-US" smtClean="0"/>
              <a:t>2014-6-16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6721760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63888" y="6078488"/>
            <a:ext cx="2969617" cy="246221"/>
          </a:xfrm>
          <a:prstGeom prst="rect">
            <a:avLst/>
          </a:prstGeom>
          <a:noFill/>
        </p:spPr>
        <p:txBody>
          <a:bodyPr wrap="square" rtlCol="0">
            <a:spAutoFit/>
          </a:bodyPr>
          <a:lstStyle/>
          <a:p>
            <a:r>
              <a:rPr lang="en-US" altLang="zh-CN" sz="1000" dirty="0" smtClean="0">
                <a:solidFill>
                  <a:schemeClr val="bg1">
                    <a:lumMod val="50000"/>
                  </a:schemeClr>
                </a:solidFill>
              </a:rPr>
              <a:t>PERSONAL COLLECTION OF WORKS  BY</a:t>
            </a:r>
            <a:endParaRPr lang="zh-CN" altLang="en-US" sz="1000" dirty="0">
              <a:solidFill>
                <a:schemeClr val="bg1">
                  <a:lumMod val="50000"/>
                </a:schemeClr>
              </a:solidFill>
            </a:endParaRPr>
          </a:p>
        </p:txBody>
      </p:sp>
      <p:sp>
        <p:nvSpPr>
          <p:cNvPr id="6" name="TextBox 5"/>
          <p:cNvSpPr txBox="1"/>
          <p:nvPr/>
        </p:nvSpPr>
        <p:spPr>
          <a:xfrm>
            <a:off x="2411760" y="5807707"/>
            <a:ext cx="4248472" cy="276999"/>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某某艺术学院</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电子信息工程系            电脑艺术设计</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8888</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班</a:t>
            </a:r>
          </a:p>
        </p:txBody>
      </p:sp>
      <p:sp>
        <p:nvSpPr>
          <p:cNvPr id="30" name="TextBox 29"/>
          <p:cNvSpPr txBox="1"/>
          <p:nvPr/>
        </p:nvSpPr>
        <p:spPr>
          <a:xfrm>
            <a:off x="3275021" y="5373216"/>
            <a:ext cx="2537874" cy="461665"/>
          </a:xfrm>
          <a:prstGeom prst="rect">
            <a:avLst/>
          </a:prstGeom>
          <a:noFill/>
          <a:effectLst/>
        </p:spPr>
        <p:txBody>
          <a:bodyPr wrap="none">
            <a:spAutoFit/>
          </a:bodyPr>
          <a:lstStyle/>
          <a:p>
            <a:pPr fontAlgn="auto">
              <a:spcBef>
                <a:spcPts val="0"/>
              </a:spcBef>
              <a:spcAft>
                <a:spcPts val="0"/>
              </a:spcAft>
              <a:defRPr/>
            </a:pPr>
            <a:r>
              <a:rPr lang="en-US" altLang="zh-CN" sz="2400" b="1" dirty="0">
                <a:effectLst>
                  <a:reflection blurRad="25400" stA="30000" endPos="30000" dist="50800" dir="5400000" sy="-100000" algn="bl" rotWithShape="0"/>
                </a:effectLst>
                <a:latin typeface="微软雅黑" pitchFamily="34" charset="-122"/>
                <a:ea typeface="微软雅黑" pitchFamily="34" charset="-122"/>
              </a:rPr>
              <a:t>2018</a:t>
            </a:r>
            <a:r>
              <a:rPr lang="zh-CN" altLang="en-US" sz="2400" b="1" dirty="0">
                <a:effectLst>
                  <a:reflection blurRad="25400" stA="30000" endPos="30000" dist="50800" dir="5400000" sy="-100000" algn="bl" rotWithShape="0"/>
                </a:effectLst>
                <a:latin typeface="微软雅黑" pitchFamily="34" charset="-122"/>
                <a:ea typeface="微软雅黑" pitchFamily="34" charset="-122"/>
              </a:rPr>
              <a:t>届    您</a:t>
            </a:r>
            <a:r>
              <a:rPr lang="zh-CN" altLang="en-US" sz="2400" b="1" dirty="0" smtClean="0">
                <a:effectLst>
                  <a:reflection blurRad="25400" stA="30000" endPos="30000" dist="50800" dir="5400000" sy="-100000" algn="bl" rotWithShape="0"/>
                </a:effectLst>
                <a:latin typeface="微软雅黑" pitchFamily="34" charset="-122"/>
                <a:ea typeface="微软雅黑" pitchFamily="34" charset="-122"/>
              </a:rPr>
              <a:t>名字</a:t>
            </a:r>
            <a:endParaRPr lang="zh-CN" altLang="en-US" sz="2400" b="1" dirty="0">
              <a:effectLst>
                <a:reflection blurRad="25400" stA="30000" endPos="30000" dist="50800" dir="5400000" sy="-100000" algn="bl" rotWithShape="0"/>
              </a:effectLst>
              <a:latin typeface="微软雅黑" pitchFamily="34" charset="-122"/>
              <a:ea typeface="微软雅黑" pitchFamily="34" charset="-122"/>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2895" y="5445224"/>
            <a:ext cx="271273" cy="338329"/>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25305" y="967583"/>
            <a:ext cx="3973585" cy="3973585"/>
          </a:xfrm>
          <a:prstGeom prst="rect">
            <a:avLst/>
          </a:pr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23728" y="1959713"/>
            <a:ext cx="4700465" cy="1558897"/>
          </a:xfrm>
          <a:prstGeom prst="rect">
            <a:avLst/>
          </a:prstGeom>
        </p:spPr>
      </p:pic>
      <p:grpSp>
        <p:nvGrpSpPr>
          <p:cNvPr id="18" name="组合 17"/>
          <p:cNvGrpSpPr/>
          <p:nvPr/>
        </p:nvGrpSpPr>
        <p:grpSpPr>
          <a:xfrm>
            <a:off x="3518066" y="3521061"/>
            <a:ext cx="2350078" cy="276999"/>
            <a:chOff x="3518066" y="3521061"/>
            <a:chExt cx="2350078" cy="276999"/>
          </a:xfrm>
        </p:grpSpPr>
        <p:sp>
          <p:nvSpPr>
            <p:cNvPr id="17" name="TextBox 16"/>
            <p:cNvSpPr txBox="1"/>
            <p:nvPr/>
          </p:nvSpPr>
          <p:spPr>
            <a:xfrm>
              <a:off x="3518066" y="3521061"/>
              <a:ext cx="2350078" cy="276999"/>
            </a:xfrm>
            <a:prstGeom prst="rect">
              <a:avLst/>
            </a:prstGeom>
            <a:noFill/>
          </p:spPr>
          <p:txBody>
            <a:bodyPr wrap="square" rtlCol="0">
              <a:spAutoFit/>
            </a:bodyPr>
            <a:lstStyle/>
            <a:p>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环艺专业     个人展示</a:t>
              </a:r>
              <a:r>
                <a:rPr lang="en-US" altLang="zh-CN" sz="1200" dirty="0" smtClean="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sp>
          <p:nvSpPr>
            <p:cNvPr id="7" name="同心圆 6"/>
            <p:cNvSpPr/>
            <p:nvPr/>
          </p:nvSpPr>
          <p:spPr>
            <a:xfrm>
              <a:off x="4409125" y="3590924"/>
              <a:ext cx="145116" cy="145116"/>
            </a:xfrm>
            <a:prstGeom prst="donu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TextBox 7"/>
          <p:cNvSpPr txBox="1"/>
          <p:nvPr/>
        </p:nvSpPr>
        <p:spPr>
          <a:xfrm>
            <a:off x="3990481" y="3751331"/>
            <a:ext cx="1250975" cy="401788"/>
          </a:xfrm>
          <a:prstGeom prst="rect">
            <a:avLst/>
          </a:prstGeom>
          <a:noFill/>
        </p:spPr>
        <p:txBody>
          <a:bodyPr wrap="square" rtlCol="0">
            <a:spAutoFit/>
          </a:bodyPr>
          <a:lstStyle/>
          <a:p>
            <a:r>
              <a:rPr lang="en-US" altLang="zh-CN" b="1" dirty="0" smtClean="0">
                <a:latin typeface="微软雅黑" panose="020B0503020204020204" pitchFamily="34" charset="-122"/>
                <a:ea typeface="微软雅黑" panose="020B0503020204020204" pitchFamily="34" charset="-122"/>
              </a:rPr>
              <a:t>DESIGN</a:t>
            </a:r>
            <a:endParaRPr lang="en-US" altLang="zh-CN" b="1" dirty="0">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003748" y="5445224"/>
            <a:ext cx="271273" cy="338329"/>
          </a:xfrm>
          <a:prstGeom prst="rect">
            <a:avLst/>
          </a:prstGeom>
        </p:spPr>
      </p:pic>
    </p:spTree>
    <p:extLst>
      <p:ext uri="{BB962C8B-B14F-4D97-AF65-F5344CB8AC3E}">
        <p14:creationId xmlns:p14="http://schemas.microsoft.com/office/powerpoint/2010/main" val="1326374569"/>
      </p:ext>
    </p:extLst>
  </p:cSld>
  <p:clrMapOvr>
    <a:masterClrMapping/>
  </p:clrMapOvr>
  <mc:AlternateContent xmlns:mc="http://schemas.openxmlformats.org/markup-compatibility/2006" xmlns:p14="http://schemas.microsoft.com/office/powerpoint/2010/main">
    <mc:Choice Requires="p14">
      <p:transition spd="slow" p14:dur="4000" advClick="0" advTm="4000">
        <p14:vortex dir="r"/>
      </p:transition>
    </mc:Choice>
    <mc:Fallback xmlns="">
      <p:transition spd="slow" advClick="0"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0" fill="hold"/>
                                            <p:tgtEl>
                                              <p:spTgt spid="10"/>
                                            </p:tgtEl>
                                            <p:attrNameLst>
                                              <p:attrName>ppt_w</p:attrName>
                                            </p:attrNameLst>
                                          </p:cBhvr>
                                          <p:tavLst>
                                            <p:tav tm="0">
                                              <p:val>
                                                <p:fltVal val="0"/>
                                              </p:val>
                                            </p:tav>
                                            <p:tav tm="100000">
                                              <p:val>
                                                <p:strVal val="#ppt_w"/>
                                              </p:val>
                                            </p:tav>
                                          </p:tavLst>
                                        </p:anim>
                                        <p:anim calcmode="lin" valueType="num">
                                          <p:cBhvr>
                                            <p:cTn id="8" dur="2000" fill="hold"/>
                                            <p:tgtEl>
                                              <p:spTgt spid="10"/>
                                            </p:tgtEl>
                                            <p:attrNameLst>
                                              <p:attrName>ppt_h</p:attrName>
                                            </p:attrNameLst>
                                          </p:cBhvr>
                                          <p:tavLst>
                                            <p:tav tm="0">
                                              <p:val>
                                                <p:fltVal val="0"/>
                                              </p:val>
                                            </p:tav>
                                            <p:tav tm="100000">
                                              <p:val>
                                                <p:strVal val="#ppt_h"/>
                                              </p:val>
                                            </p:tav>
                                          </p:tavLst>
                                        </p:anim>
                                        <p:anim calcmode="lin" valueType="num">
                                          <p:cBhvr>
                                            <p:cTn id="9" dur="2000" fill="hold"/>
                                            <p:tgtEl>
                                              <p:spTgt spid="10"/>
                                            </p:tgtEl>
                                            <p:attrNameLst>
                                              <p:attrName>style.rotation</p:attrName>
                                            </p:attrNameLst>
                                          </p:cBhvr>
                                          <p:tavLst>
                                            <p:tav tm="0">
                                              <p:val>
                                                <p:fltVal val="360"/>
                                              </p:val>
                                            </p:tav>
                                            <p:tav tm="100000">
                                              <p:val>
                                                <p:fltVal val="0"/>
                                              </p:val>
                                            </p:tav>
                                          </p:tavLst>
                                        </p:anim>
                                        <p:animEffect transition="in" filter="fade">
                                          <p:cBhvr>
                                            <p:cTn id="10" dur="2000"/>
                                            <p:tgtEl>
                                              <p:spTgt spid="10"/>
                                            </p:tgtEl>
                                          </p:cBhvr>
                                        </p:animEffect>
                                      </p:childTnLst>
                                    </p:cTn>
                                  </p:par>
                                </p:childTnLst>
                              </p:cTn>
                            </p:par>
                            <p:par>
                              <p:cTn id="11" fill="hold">
                                <p:stCondLst>
                                  <p:cond delay="2000"/>
                                </p:stCondLst>
                                <p:childTnLst>
                                  <p:par>
                                    <p:cTn id="12" presetID="22" presetClass="entr" presetSubtype="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par>
                              <p:cTn id="15" fill="hold">
                                <p:stCondLst>
                                  <p:cond delay="2500"/>
                                </p:stCondLst>
                                <p:childTnLst>
                                  <p:par>
                                    <p:cTn id="16" presetID="22" presetClass="entr" presetSubtype="8"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500"/>
                                            <p:tgtEl>
                                              <p:spTgt spid="18"/>
                                            </p:tgtEl>
                                          </p:cBhvr>
                                        </p:animEffect>
                                      </p:childTnLst>
                                    </p:cTn>
                                  </p:par>
                                </p:childTnLst>
                              </p:cTn>
                            </p:par>
                            <p:par>
                              <p:cTn id="19" fill="hold">
                                <p:stCondLst>
                                  <p:cond delay="3000"/>
                                </p:stCondLst>
                                <p:childTnLst>
                                  <p:par>
                                    <p:cTn id="20" presetID="2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3500"/>
                                </p:stCondLst>
                                <p:childTnLst>
                                  <p:par>
                                    <p:cTn id="24" presetID="14" presetClass="entr" presetSubtype="10"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randombar(horizontal)">
                                          <p:cBhvr>
                                            <p:cTn id="26" dur="500"/>
                                            <p:tgtEl>
                                              <p:spTgt spid="30"/>
                                            </p:tgtEl>
                                          </p:cBhvr>
                                        </p:animEffect>
                                      </p:childTnLst>
                                    </p:cTn>
                                  </p:par>
                                </p:childTnLst>
                              </p:cTn>
                            </p:par>
                            <p:par>
                              <p:cTn id="27" fill="hold">
                                <p:stCondLst>
                                  <p:cond delay="4000"/>
                                </p:stCondLst>
                                <p:childTnLst>
                                  <p:par>
                                    <p:cTn id="28" presetID="10" presetClass="entr" presetSubtype="0"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63" presetClass="path" presetSubtype="0" accel="50000" fill="hold" nodeType="withEffect" p14:presetBounceEnd="64000">
                                      <p:stCondLst>
                                        <p:cond delay="0"/>
                                      </p:stCondLst>
                                      <p:childTnLst>
                                        <p:animMotion origin="layout" path="M -0.8792 3.7037E-7 L -1.55168E-6 3.7037E-7 " pathEditMode="relative" rAng="0" ptsTypes="AA" p14:bounceEnd="64000">
                                          <p:cBhvr>
                                            <p:cTn id="32" dur="500" fill="hold"/>
                                            <p:tgtEl>
                                              <p:spTgt spid="22"/>
                                            </p:tgtEl>
                                            <p:attrNameLst>
                                              <p:attrName>ppt_x</p:attrName>
                                              <p:attrName>ppt_y</p:attrName>
                                            </p:attrNameLst>
                                          </p:cBhvr>
                                          <p:rCtr x="43960" y="0"/>
                                        </p:animMotion>
                                      </p:childTnLst>
                                    </p:cTn>
                                  </p:par>
                                </p:childTnLst>
                              </p:cTn>
                            </p:par>
                            <p:par>
                              <p:cTn id="33" fill="hold">
                                <p:stCondLst>
                                  <p:cond delay="4500"/>
                                </p:stCondLst>
                                <p:childTnLst>
                                  <p:par>
                                    <p:cTn id="34" presetID="10" presetClass="entr" presetSubtype="0"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63" presetClass="path" presetSubtype="0" accel="50000" fill="hold" nodeType="withEffect" p14:presetBounceEnd="64000">
                                      <p:stCondLst>
                                        <p:cond delay="0"/>
                                      </p:stCondLst>
                                      <p:childTnLst>
                                        <p:animMotion origin="layout" path="M 0.79636 1.48148E-6 L -1.11111E-6 1.48148E-6 " pathEditMode="relative" rAng="0" ptsTypes="AA" p14:bounceEnd="64000">
                                          <p:cBhvr>
                                            <p:cTn id="38" dur="500" fill="hold"/>
                                            <p:tgtEl>
                                              <p:spTgt spid="14"/>
                                            </p:tgtEl>
                                            <p:attrNameLst>
                                              <p:attrName>ppt_x</p:attrName>
                                              <p:attrName>ppt_y</p:attrName>
                                            </p:attrNameLst>
                                          </p:cBhvr>
                                          <p:rCtr x="-39826" y="0"/>
                                        </p:animMotion>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125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1250"/>
                                            <p:tgtEl>
                                              <p:spTgt spid="5"/>
                                            </p:tgtEl>
                                          </p:cBhvr>
                                        </p:animEffect>
                                      </p:childTnLst>
                                    </p:cTn>
                                  </p:par>
                                </p:childTnLst>
                              </p:cTn>
                            </p:par>
                            <p:par>
                              <p:cTn id="49" fill="hold">
                                <p:stCondLst>
                                  <p:cond delay="1250"/>
                                </p:stCondLst>
                                <p:childTnLst>
                                  <p:par>
                                    <p:cTn id="50" presetID="31" presetClass="exit" presetSubtype="0" fill="hold" nodeType="afterEffect">
                                      <p:stCondLst>
                                        <p:cond delay="0"/>
                                      </p:stCondLst>
                                      <p:childTnLst>
                                        <p:anim calcmode="lin" valueType="num">
                                          <p:cBhvr>
                                            <p:cTn id="51" dur="2000"/>
                                            <p:tgtEl>
                                              <p:spTgt spid="10"/>
                                            </p:tgtEl>
                                            <p:attrNameLst>
                                              <p:attrName>ppt_w</p:attrName>
                                            </p:attrNameLst>
                                          </p:cBhvr>
                                          <p:tavLst>
                                            <p:tav tm="0">
                                              <p:val>
                                                <p:strVal val="ppt_w"/>
                                              </p:val>
                                            </p:tav>
                                            <p:tav tm="100000">
                                              <p:val>
                                                <p:fltVal val="0"/>
                                              </p:val>
                                            </p:tav>
                                          </p:tavLst>
                                        </p:anim>
                                        <p:anim calcmode="lin" valueType="num">
                                          <p:cBhvr>
                                            <p:cTn id="52" dur="2000"/>
                                            <p:tgtEl>
                                              <p:spTgt spid="10"/>
                                            </p:tgtEl>
                                            <p:attrNameLst>
                                              <p:attrName>ppt_h</p:attrName>
                                            </p:attrNameLst>
                                          </p:cBhvr>
                                          <p:tavLst>
                                            <p:tav tm="0">
                                              <p:val>
                                                <p:strVal val="ppt_h"/>
                                              </p:val>
                                            </p:tav>
                                            <p:tav tm="100000">
                                              <p:val>
                                                <p:fltVal val="0"/>
                                              </p:val>
                                            </p:tav>
                                          </p:tavLst>
                                        </p:anim>
                                        <p:anim calcmode="lin" valueType="num">
                                          <p:cBhvr>
                                            <p:cTn id="53" dur="2000"/>
                                            <p:tgtEl>
                                              <p:spTgt spid="10"/>
                                            </p:tgtEl>
                                            <p:attrNameLst>
                                              <p:attrName>style.rotation</p:attrName>
                                            </p:attrNameLst>
                                          </p:cBhvr>
                                          <p:tavLst>
                                            <p:tav tm="0">
                                              <p:val>
                                                <p:fltVal val="0"/>
                                              </p:val>
                                            </p:tav>
                                            <p:tav tm="100000">
                                              <p:val>
                                                <p:fltVal val="90"/>
                                              </p:val>
                                            </p:tav>
                                          </p:tavLst>
                                        </p:anim>
                                        <p:animEffect transition="out" filter="fade">
                                          <p:cBhvr>
                                            <p:cTn id="54" dur="2000"/>
                                            <p:tgtEl>
                                              <p:spTgt spid="10"/>
                                            </p:tgtEl>
                                          </p:cBhvr>
                                        </p:animEffect>
                                        <p:set>
                                          <p:cBhvr>
                                            <p:cTn id="55" dur="1" fill="hold">
                                              <p:stCondLst>
                                                <p:cond delay="1999"/>
                                              </p:stCondLst>
                                            </p:cTn>
                                            <p:tgtEl>
                                              <p:spTgt spid="10"/>
                                            </p:tgtEl>
                                            <p:attrNameLst>
                                              <p:attrName>style.visibility</p:attrName>
                                            </p:attrNameLst>
                                          </p:cBhvr>
                                          <p:to>
                                            <p:strVal val="hidden"/>
                                          </p:to>
                                        </p:set>
                                      </p:childTnLst>
                                    </p:cTn>
                                  </p:par>
                                  <p:par>
                                    <p:cTn id="56" presetID="53" presetClass="exit" presetSubtype="32" fill="hold" nodeType="withEffect">
                                      <p:stCondLst>
                                        <p:cond delay="0"/>
                                      </p:stCondLst>
                                      <p:childTnLst>
                                        <p:anim calcmode="lin" valueType="num">
                                          <p:cBhvr>
                                            <p:cTn id="57" dur="500"/>
                                            <p:tgtEl>
                                              <p:spTgt spid="18"/>
                                            </p:tgtEl>
                                            <p:attrNameLst>
                                              <p:attrName>ppt_w</p:attrName>
                                            </p:attrNameLst>
                                          </p:cBhvr>
                                          <p:tavLst>
                                            <p:tav tm="0">
                                              <p:val>
                                                <p:strVal val="ppt_w"/>
                                              </p:val>
                                            </p:tav>
                                            <p:tav tm="100000">
                                              <p:val>
                                                <p:fltVal val="0"/>
                                              </p:val>
                                            </p:tav>
                                          </p:tavLst>
                                        </p:anim>
                                        <p:anim calcmode="lin" valueType="num">
                                          <p:cBhvr>
                                            <p:cTn id="58" dur="500"/>
                                            <p:tgtEl>
                                              <p:spTgt spid="18"/>
                                            </p:tgtEl>
                                            <p:attrNameLst>
                                              <p:attrName>ppt_h</p:attrName>
                                            </p:attrNameLst>
                                          </p:cBhvr>
                                          <p:tavLst>
                                            <p:tav tm="0">
                                              <p:val>
                                                <p:strVal val="ppt_h"/>
                                              </p:val>
                                            </p:tav>
                                            <p:tav tm="100000">
                                              <p:val>
                                                <p:fltVal val="0"/>
                                              </p:val>
                                            </p:tav>
                                          </p:tavLst>
                                        </p:anim>
                                        <p:animEffect transition="out" filter="fade">
                                          <p:cBhvr>
                                            <p:cTn id="59" dur="500"/>
                                            <p:tgtEl>
                                              <p:spTgt spid="18"/>
                                            </p:tgtEl>
                                          </p:cBhvr>
                                        </p:animEffect>
                                        <p:set>
                                          <p:cBhvr>
                                            <p:cTn id="60" dur="1" fill="hold">
                                              <p:stCondLst>
                                                <p:cond delay="499"/>
                                              </p:stCondLst>
                                            </p:cTn>
                                            <p:tgtEl>
                                              <p:spTgt spid="18"/>
                                            </p:tgtEl>
                                            <p:attrNameLst>
                                              <p:attrName>style.visibility</p:attrName>
                                            </p:attrNameLst>
                                          </p:cBhvr>
                                          <p:to>
                                            <p:strVal val="hidden"/>
                                          </p:to>
                                        </p:set>
                                      </p:childTnLst>
                                    </p:cTn>
                                  </p:par>
                                  <p:par>
                                    <p:cTn id="61" presetID="53" presetClass="exit" presetSubtype="32" fill="hold" grpId="1" nodeType="withEffect">
                                      <p:stCondLst>
                                        <p:cond delay="0"/>
                                      </p:stCondLst>
                                      <p:childTnLst>
                                        <p:anim calcmode="lin" valueType="num">
                                          <p:cBhvr>
                                            <p:cTn id="62" dur="500"/>
                                            <p:tgtEl>
                                              <p:spTgt spid="8"/>
                                            </p:tgtEl>
                                            <p:attrNameLst>
                                              <p:attrName>ppt_w</p:attrName>
                                            </p:attrNameLst>
                                          </p:cBhvr>
                                          <p:tavLst>
                                            <p:tav tm="0">
                                              <p:val>
                                                <p:strVal val="ppt_w"/>
                                              </p:val>
                                            </p:tav>
                                            <p:tav tm="100000">
                                              <p:val>
                                                <p:fltVal val="0"/>
                                              </p:val>
                                            </p:tav>
                                          </p:tavLst>
                                        </p:anim>
                                        <p:anim calcmode="lin" valueType="num">
                                          <p:cBhvr>
                                            <p:cTn id="63" dur="500"/>
                                            <p:tgtEl>
                                              <p:spTgt spid="8"/>
                                            </p:tgtEl>
                                            <p:attrNameLst>
                                              <p:attrName>ppt_h</p:attrName>
                                            </p:attrNameLst>
                                          </p:cBhvr>
                                          <p:tavLst>
                                            <p:tav tm="0">
                                              <p:val>
                                                <p:strVal val="ppt_h"/>
                                              </p:val>
                                            </p:tav>
                                            <p:tav tm="100000">
                                              <p:val>
                                                <p:fltVal val="0"/>
                                              </p:val>
                                            </p:tav>
                                          </p:tavLst>
                                        </p:anim>
                                        <p:animEffect transition="out" filter="fade">
                                          <p:cBhvr>
                                            <p:cTn id="64" dur="500"/>
                                            <p:tgtEl>
                                              <p:spTgt spid="8"/>
                                            </p:tgtEl>
                                          </p:cBhvr>
                                        </p:animEffect>
                                        <p:set>
                                          <p:cBhvr>
                                            <p:cTn id="65" dur="1" fill="hold">
                                              <p:stCondLst>
                                                <p:cond delay="499"/>
                                              </p:stCondLst>
                                            </p:cTn>
                                            <p:tgtEl>
                                              <p:spTgt spid="8"/>
                                            </p:tgtEl>
                                            <p:attrNameLst>
                                              <p:attrName>style.visibility</p:attrName>
                                            </p:attrNameLst>
                                          </p:cBhvr>
                                          <p:to>
                                            <p:strVal val="hidden"/>
                                          </p:to>
                                        </p:set>
                                      </p:childTnLst>
                                    </p:cTn>
                                  </p:par>
                                  <p:par>
                                    <p:cTn id="66" presetID="53" presetClass="exit" presetSubtype="32" fill="hold" grpId="1" nodeType="withEffect">
                                      <p:stCondLst>
                                        <p:cond delay="0"/>
                                      </p:stCondLst>
                                      <p:childTnLst>
                                        <p:anim calcmode="lin" valueType="num">
                                          <p:cBhvr>
                                            <p:cTn id="67" dur="500"/>
                                            <p:tgtEl>
                                              <p:spTgt spid="30"/>
                                            </p:tgtEl>
                                            <p:attrNameLst>
                                              <p:attrName>ppt_w</p:attrName>
                                            </p:attrNameLst>
                                          </p:cBhvr>
                                          <p:tavLst>
                                            <p:tav tm="0">
                                              <p:val>
                                                <p:strVal val="ppt_w"/>
                                              </p:val>
                                            </p:tav>
                                            <p:tav tm="100000">
                                              <p:val>
                                                <p:fltVal val="0"/>
                                              </p:val>
                                            </p:tav>
                                          </p:tavLst>
                                        </p:anim>
                                        <p:anim calcmode="lin" valueType="num">
                                          <p:cBhvr>
                                            <p:cTn id="68" dur="500"/>
                                            <p:tgtEl>
                                              <p:spTgt spid="30"/>
                                            </p:tgtEl>
                                            <p:attrNameLst>
                                              <p:attrName>ppt_h</p:attrName>
                                            </p:attrNameLst>
                                          </p:cBhvr>
                                          <p:tavLst>
                                            <p:tav tm="0">
                                              <p:val>
                                                <p:strVal val="ppt_h"/>
                                              </p:val>
                                            </p:tav>
                                            <p:tav tm="100000">
                                              <p:val>
                                                <p:fltVal val="0"/>
                                              </p:val>
                                            </p:tav>
                                          </p:tavLst>
                                        </p:anim>
                                        <p:animEffect transition="out" filter="fade">
                                          <p:cBhvr>
                                            <p:cTn id="69" dur="500"/>
                                            <p:tgtEl>
                                              <p:spTgt spid="30"/>
                                            </p:tgtEl>
                                          </p:cBhvr>
                                        </p:animEffect>
                                        <p:set>
                                          <p:cBhvr>
                                            <p:cTn id="70" dur="1" fill="hold">
                                              <p:stCondLst>
                                                <p:cond delay="499"/>
                                              </p:stCondLst>
                                            </p:cTn>
                                            <p:tgtEl>
                                              <p:spTgt spid="30"/>
                                            </p:tgtEl>
                                            <p:attrNameLst>
                                              <p:attrName>style.visibility</p:attrName>
                                            </p:attrNameLst>
                                          </p:cBhvr>
                                          <p:to>
                                            <p:strVal val="hidden"/>
                                          </p:to>
                                        </p:set>
                                      </p:childTnLst>
                                    </p:cTn>
                                  </p:par>
                                  <p:par>
                                    <p:cTn id="71" presetID="53" presetClass="exit" presetSubtype="32" fill="hold" nodeType="withEffect">
                                      <p:stCondLst>
                                        <p:cond delay="0"/>
                                      </p:stCondLst>
                                      <p:childTnLst>
                                        <p:anim calcmode="lin" valueType="num">
                                          <p:cBhvr>
                                            <p:cTn id="72" dur="500"/>
                                            <p:tgtEl>
                                              <p:spTgt spid="22"/>
                                            </p:tgtEl>
                                            <p:attrNameLst>
                                              <p:attrName>ppt_w</p:attrName>
                                            </p:attrNameLst>
                                          </p:cBhvr>
                                          <p:tavLst>
                                            <p:tav tm="0">
                                              <p:val>
                                                <p:strVal val="ppt_w"/>
                                              </p:val>
                                            </p:tav>
                                            <p:tav tm="100000">
                                              <p:val>
                                                <p:fltVal val="0"/>
                                              </p:val>
                                            </p:tav>
                                          </p:tavLst>
                                        </p:anim>
                                        <p:anim calcmode="lin" valueType="num">
                                          <p:cBhvr>
                                            <p:cTn id="73" dur="500"/>
                                            <p:tgtEl>
                                              <p:spTgt spid="22"/>
                                            </p:tgtEl>
                                            <p:attrNameLst>
                                              <p:attrName>ppt_h</p:attrName>
                                            </p:attrNameLst>
                                          </p:cBhvr>
                                          <p:tavLst>
                                            <p:tav tm="0">
                                              <p:val>
                                                <p:strVal val="ppt_h"/>
                                              </p:val>
                                            </p:tav>
                                            <p:tav tm="100000">
                                              <p:val>
                                                <p:fltVal val="0"/>
                                              </p:val>
                                            </p:tav>
                                          </p:tavLst>
                                        </p:anim>
                                        <p:animEffect transition="out" filter="fade">
                                          <p:cBhvr>
                                            <p:cTn id="74" dur="500"/>
                                            <p:tgtEl>
                                              <p:spTgt spid="22"/>
                                            </p:tgtEl>
                                          </p:cBhvr>
                                        </p:animEffect>
                                        <p:set>
                                          <p:cBhvr>
                                            <p:cTn id="75" dur="1" fill="hold">
                                              <p:stCondLst>
                                                <p:cond delay="499"/>
                                              </p:stCondLst>
                                            </p:cTn>
                                            <p:tgtEl>
                                              <p:spTgt spid="22"/>
                                            </p:tgtEl>
                                            <p:attrNameLst>
                                              <p:attrName>style.visibility</p:attrName>
                                            </p:attrNameLst>
                                          </p:cBhvr>
                                          <p:to>
                                            <p:strVal val="hidden"/>
                                          </p:to>
                                        </p:set>
                                      </p:childTnLst>
                                    </p:cTn>
                                  </p:par>
                                  <p:par>
                                    <p:cTn id="76" presetID="53" presetClass="exit" presetSubtype="32" fill="hold" nodeType="withEffect">
                                      <p:stCondLst>
                                        <p:cond delay="0"/>
                                      </p:stCondLst>
                                      <p:childTnLst>
                                        <p:anim calcmode="lin" valueType="num">
                                          <p:cBhvr>
                                            <p:cTn id="77" dur="500"/>
                                            <p:tgtEl>
                                              <p:spTgt spid="14"/>
                                            </p:tgtEl>
                                            <p:attrNameLst>
                                              <p:attrName>ppt_w</p:attrName>
                                            </p:attrNameLst>
                                          </p:cBhvr>
                                          <p:tavLst>
                                            <p:tav tm="0">
                                              <p:val>
                                                <p:strVal val="ppt_w"/>
                                              </p:val>
                                            </p:tav>
                                            <p:tav tm="100000">
                                              <p:val>
                                                <p:fltVal val="0"/>
                                              </p:val>
                                            </p:tav>
                                          </p:tavLst>
                                        </p:anim>
                                        <p:anim calcmode="lin" valueType="num">
                                          <p:cBhvr>
                                            <p:cTn id="78" dur="500"/>
                                            <p:tgtEl>
                                              <p:spTgt spid="14"/>
                                            </p:tgtEl>
                                            <p:attrNameLst>
                                              <p:attrName>ppt_h</p:attrName>
                                            </p:attrNameLst>
                                          </p:cBhvr>
                                          <p:tavLst>
                                            <p:tav tm="0">
                                              <p:val>
                                                <p:strVal val="ppt_h"/>
                                              </p:val>
                                            </p:tav>
                                            <p:tav tm="100000">
                                              <p:val>
                                                <p:fltVal val="0"/>
                                              </p:val>
                                            </p:tav>
                                          </p:tavLst>
                                        </p:anim>
                                        <p:animEffect transition="out" filter="fade">
                                          <p:cBhvr>
                                            <p:cTn id="79" dur="500"/>
                                            <p:tgtEl>
                                              <p:spTgt spid="14"/>
                                            </p:tgtEl>
                                          </p:cBhvr>
                                        </p:animEffect>
                                        <p:set>
                                          <p:cBhvr>
                                            <p:cTn id="80" dur="1" fill="hold">
                                              <p:stCondLst>
                                                <p:cond delay="499"/>
                                              </p:stCondLst>
                                            </p:cTn>
                                            <p:tgtEl>
                                              <p:spTgt spid="14"/>
                                            </p:tgtEl>
                                            <p:attrNameLst>
                                              <p:attrName>style.visibility</p:attrName>
                                            </p:attrNameLst>
                                          </p:cBhvr>
                                          <p:to>
                                            <p:strVal val="hidden"/>
                                          </p:to>
                                        </p:set>
                                      </p:childTnLst>
                                    </p:cTn>
                                  </p:par>
                                  <p:par>
                                    <p:cTn id="81" presetID="53" presetClass="exit" presetSubtype="32" fill="hold" grpId="1" nodeType="withEffect">
                                      <p:stCondLst>
                                        <p:cond delay="0"/>
                                      </p:stCondLst>
                                      <p:childTnLst>
                                        <p:anim calcmode="lin" valueType="num">
                                          <p:cBhvr>
                                            <p:cTn id="82" dur="500"/>
                                            <p:tgtEl>
                                              <p:spTgt spid="6"/>
                                            </p:tgtEl>
                                            <p:attrNameLst>
                                              <p:attrName>ppt_w</p:attrName>
                                            </p:attrNameLst>
                                          </p:cBhvr>
                                          <p:tavLst>
                                            <p:tav tm="0">
                                              <p:val>
                                                <p:strVal val="ppt_w"/>
                                              </p:val>
                                            </p:tav>
                                            <p:tav tm="100000">
                                              <p:val>
                                                <p:fltVal val="0"/>
                                              </p:val>
                                            </p:tav>
                                          </p:tavLst>
                                        </p:anim>
                                        <p:anim calcmode="lin" valueType="num">
                                          <p:cBhvr>
                                            <p:cTn id="83" dur="500"/>
                                            <p:tgtEl>
                                              <p:spTgt spid="6"/>
                                            </p:tgtEl>
                                            <p:attrNameLst>
                                              <p:attrName>ppt_h</p:attrName>
                                            </p:attrNameLst>
                                          </p:cBhvr>
                                          <p:tavLst>
                                            <p:tav tm="0">
                                              <p:val>
                                                <p:strVal val="ppt_h"/>
                                              </p:val>
                                            </p:tav>
                                            <p:tav tm="100000">
                                              <p:val>
                                                <p:fltVal val="0"/>
                                              </p:val>
                                            </p:tav>
                                          </p:tavLst>
                                        </p:anim>
                                        <p:animEffect transition="out" filter="fade">
                                          <p:cBhvr>
                                            <p:cTn id="84" dur="500"/>
                                            <p:tgtEl>
                                              <p:spTgt spid="6"/>
                                            </p:tgtEl>
                                          </p:cBhvr>
                                        </p:animEffect>
                                        <p:set>
                                          <p:cBhvr>
                                            <p:cTn id="85" dur="1" fill="hold">
                                              <p:stCondLst>
                                                <p:cond delay="499"/>
                                              </p:stCondLst>
                                            </p:cTn>
                                            <p:tgtEl>
                                              <p:spTgt spid="6"/>
                                            </p:tgtEl>
                                            <p:attrNameLst>
                                              <p:attrName>style.visibility</p:attrName>
                                            </p:attrNameLst>
                                          </p:cBhvr>
                                          <p:to>
                                            <p:strVal val="hidden"/>
                                          </p:to>
                                        </p:set>
                                      </p:childTnLst>
                                    </p:cTn>
                                  </p:par>
                                  <p:par>
                                    <p:cTn id="86" presetID="53" presetClass="exit" presetSubtype="32" fill="hold" grpId="1" nodeType="withEffect">
                                      <p:stCondLst>
                                        <p:cond delay="0"/>
                                      </p:stCondLst>
                                      <p:childTnLst>
                                        <p:anim calcmode="lin" valueType="num">
                                          <p:cBhvr>
                                            <p:cTn id="87" dur="500"/>
                                            <p:tgtEl>
                                              <p:spTgt spid="5"/>
                                            </p:tgtEl>
                                            <p:attrNameLst>
                                              <p:attrName>ppt_w</p:attrName>
                                            </p:attrNameLst>
                                          </p:cBhvr>
                                          <p:tavLst>
                                            <p:tav tm="0">
                                              <p:val>
                                                <p:strVal val="ppt_w"/>
                                              </p:val>
                                            </p:tav>
                                            <p:tav tm="100000">
                                              <p:val>
                                                <p:fltVal val="0"/>
                                              </p:val>
                                            </p:tav>
                                          </p:tavLst>
                                        </p:anim>
                                        <p:anim calcmode="lin" valueType="num">
                                          <p:cBhvr>
                                            <p:cTn id="88" dur="500"/>
                                            <p:tgtEl>
                                              <p:spTgt spid="5"/>
                                            </p:tgtEl>
                                            <p:attrNameLst>
                                              <p:attrName>ppt_h</p:attrName>
                                            </p:attrNameLst>
                                          </p:cBhvr>
                                          <p:tavLst>
                                            <p:tav tm="0">
                                              <p:val>
                                                <p:strVal val="ppt_h"/>
                                              </p:val>
                                            </p:tav>
                                            <p:tav tm="100000">
                                              <p:val>
                                                <p:fltVal val="0"/>
                                              </p:val>
                                            </p:tav>
                                          </p:tavLst>
                                        </p:anim>
                                        <p:animEffect transition="out" filter="fade">
                                          <p:cBhvr>
                                            <p:cTn id="89" dur="500"/>
                                            <p:tgtEl>
                                              <p:spTgt spid="5"/>
                                            </p:tgtEl>
                                          </p:cBhvr>
                                        </p:animEffect>
                                        <p:set>
                                          <p:cBhvr>
                                            <p:cTn id="90" dur="1" fill="hold">
                                              <p:stCondLst>
                                                <p:cond delay="499"/>
                                              </p:stCondLst>
                                            </p:cTn>
                                            <p:tgtEl>
                                              <p:spTgt spid="5"/>
                                            </p:tgtEl>
                                            <p:attrNameLst>
                                              <p:attrName>style.visibility</p:attrName>
                                            </p:attrNameLst>
                                          </p:cBhvr>
                                          <p:to>
                                            <p:strVal val="hidden"/>
                                          </p:to>
                                        </p:set>
                                      </p:childTnLst>
                                    </p:cTn>
                                  </p:par>
                                </p:childTnLst>
                              </p:cTn>
                            </p:par>
                            <p:par>
                              <p:cTn id="91" fill="hold">
                                <p:stCondLst>
                                  <p:cond delay="3250"/>
                                </p:stCondLst>
                                <p:childTnLst>
                                  <p:par>
                                    <p:cTn id="92" presetID="6" presetClass="emph" presetSubtype="0" decel="50000" autoRev="1" fill="hold" nodeType="afterEffect">
                                      <p:stCondLst>
                                        <p:cond delay="0"/>
                                      </p:stCondLst>
                                      <p:childTnLst>
                                        <p:animScale>
                                          <p:cBhvr>
                                            <p:cTn id="93" dur="2000" fill="hold"/>
                                            <p:tgtEl>
                                              <p:spTgt spid="15"/>
                                            </p:tgtEl>
                                          </p:cBhvr>
                                          <p:by x="25000" y="25000"/>
                                        </p:animScale>
                                      </p:childTnLst>
                                    </p:cTn>
                                  </p:par>
                                </p:childTnLst>
                              </p:cTn>
                            </p:par>
                            <p:par>
                              <p:cTn id="94" fill="hold">
                                <p:stCondLst>
                                  <p:cond delay="7250"/>
                                </p:stCondLst>
                                <p:childTnLst>
                                  <p:par>
                                    <p:cTn id="95" presetID="9" presetClass="exit" presetSubtype="0" fill="hold" nodeType="afterEffect">
                                      <p:stCondLst>
                                        <p:cond delay="0"/>
                                      </p:stCondLst>
                                      <p:childTnLst>
                                        <p:animEffect transition="out" filter="dissolve">
                                          <p:cBhvr>
                                            <p:cTn id="96" dur="2000"/>
                                            <p:tgtEl>
                                              <p:spTgt spid="15"/>
                                            </p:tgtEl>
                                          </p:cBhvr>
                                        </p:animEffect>
                                        <p:set>
                                          <p:cBhvr>
                                            <p:cTn id="97" dur="1" fill="hold">
                                              <p:stCondLst>
                                                <p:cond delay="1999"/>
                                              </p:stCondLst>
                                            </p:cTn>
                                            <p:tgtEl>
                                              <p:spTgt spid="15"/>
                                            </p:tgtEl>
                                            <p:attrNameLst>
                                              <p:attrName>style.visibility</p:attrName>
                                            </p:attrNameLst>
                                          </p:cBhvr>
                                          <p:to>
                                            <p:strVal val="hidden"/>
                                          </p:to>
                                        </p:set>
                                      </p:childTnLst>
                                    </p:cTn>
                                  </p:par>
                                  <p:par>
                                    <p:cTn id="98" presetID="23" presetClass="exit" presetSubtype="16" fill="hold" nodeType="withEffect">
                                      <p:stCondLst>
                                        <p:cond delay="0"/>
                                      </p:stCondLst>
                                      <p:childTnLst>
                                        <p:anim calcmode="lin" valueType="num">
                                          <p:cBhvr>
                                            <p:cTn id="99" dur="2000"/>
                                            <p:tgtEl>
                                              <p:spTgt spid="15"/>
                                            </p:tgtEl>
                                            <p:attrNameLst>
                                              <p:attrName>ppt_w</p:attrName>
                                            </p:attrNameLst>
                                          </p:cBhvr>
                                          <p:tavLst>
                                            <p:tav tm="0">
                                              <p:val>
                                                <p:strVal val="ppt_w"/>
                                              </p:val>
                                            </p:tav>
                                            <p:tav tm="100000">
                                              <p:val>
                                                <p:strVal val="4*ppt_w"/>
                                              </p:val>
                                            </p:tav>
                                          </p:tavLst>
                                        </p:anim>
                                        <p:anim calcmode="lin" valueType="num">
                                          <p:cBhvr>
                                            <p:cTn id="100" dur="2000"/>
                                            <p:tgtEl>
                                              <p:spTgt spid="15"/>
                                            </p:tgtEl>
                                            <p:attrNameLst>
                                              <p:attrName>ppt_h</p:attrName>
                                            </p:attrNameLst>
                                          </p:cBhvr>
                                          <p:tavLst>
                                            <p:tav tm="0">
                                              <p:val>
                                                <p:strVal val="ppt_h"/>
                                              </p:val>
                                            </p:tav>
                                            <p:tav tm="100000">
                                              <p:val>
                                                <p:strVal val="4*ppt_h"/>
                                              </p:val>
                                            </p:tav>
                                          </p:tavLst>
                                        </p:anim>
                                        <p:set>
                                          <p:cBhvr>
                                            <p:cTn id="101" dur="1" fill="hold">
                                              <p:stCondLst>
                                                <p:cond delay="1999"/>
                                              </p:stCondLst>
                                            </p:cTn>
                                            <p:tgtEl>
                                              <p:spTgt spid="15"/>
                                            </p:tgtEl>
                                            <p:attrNameLst>
                                              <p:attrName>style.visibility</p:attrName>
                                            </p:attrNameLst>
                                          </p:cBhvr>
                                          <p:to>
                                            <p:strVal val="hidden"/>
                                          </p:to>
                                        </p:set>
                                      </p:childTnLst>
                                    </p:cTn>
                                  </p:par>
                                  <p:par>
                                    <p:cTn id="102" presetID="42" presetClass="path" presetSubtype="0" accel="50000" decel="50000" fill="hold" nodeType="withEffect">
                                      <p:stCondLst>
                                        <p:cond delay="0"/>
                                      </p:stCondLst>
                                      <p:childTnLst>
                                        <p:animMotion origin="layout" path="M 0 0  L 0 0.33333  E" pathEditMode="relative" rAng="0" ptsTypes="">
                                          <p:cBhvr>
                                            <p:cTn id="103" dur="3000" fill="hold"/>
                                            <p:tgtEl>
                                              <p:spTgt spid="15"/>
                                            </p:tgtEl>
                                            <p:attrNameLst>
                                              <p:attrName>ppt_x</p:attrName>
                                              <p:attrName>ppt_y</p:attrName>
                                            </p:attrNameLst>
                                          </p:cBhvr>
                                          <p:rCtr x="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30" grpId="0"/>
          <p:bldP spid="30" grpId="1"/>
          <p:bldP spid="8" grpId="0"/>
          <p:bldP spid="8"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0" fill="hold"/>
                                            <p:tgtEl>
                                              <p:spTgt spid="10"/>
                                            </p:tgtEl>
                                            <p:attrNameLst>
                                              <p:attrName>ppt_w</p:attrName>
                                            </p:attrNameLst>
                                          </p:cBhvr>
                                          <p:tavLst>
                                            <p:tav tm="0">
                                              <p:val>
                                                <p:fltVal val="0"/>
                                              </p:val>
                                            </p:tav>
                                            <p:tav tm="100000">
                                              <p:val>
                                                <p:strVal val="#ppt_w"/>
                                              </p:val>
                                            </p:tav>
                                          </p:tavLst>
                                        </p:anim>
                                        <p:anim calcmode="lin" valueType="num">
                                          <p:cBhvr>
                                            <p:cTn id="8" dur="2000" fill="hold"/>
                                            <p:tgtEl>
                                              <p:spTgt spid="10"/>
                                            </p:tgtEl>
                                            <p:attrNameLst>
                                              <p:attrName>ppt_h</p:attrName>
                                            </p:attrNameLst>
                                          </p:cBhvr>
                                          <p:tavLst>
                                            <p:tav tm="0">
                                              <p:val>
                                                <p:fltVal val="0"/>
                                              </p:val>
                                            </p:tav>
                                            <p:tav tm="100000">
                                              <p:val>
                                                <p:strVal val="#ppt_h"/>
                                              </p:val>
                                            </p:tav>
                                          </p:tavLst>
                                        </p:anim>
                                        <p:anim calcmode="lin" valueType="num">
                                          <p:cBhvr>
                                            <p:cTn id="9" dur="2000" fill="hold"/>
                                            <p:tgtEl>
                                              <p:spTgt spid="10"/>
                                            </p:tgtEl>
                                            <p:attrNameLst>
                                              <p:attrName>style.rotation</p:attrName>
                                            </p:attrNameLst>
                                          </p:cBhvr>
                                          <p:tavLst>
                                            <p:tav tm="0">
                                              <p:val>
                                                <p:fltVal val="360"/>
                                              </p:val>
                                            </p:tav>
                                            <p:tav tm="100000">
                                              <p:val>
                                                <p:fltVal val="0"/>
                                              </p:val>
                                            </p:tav>
                                          </p:tavLst>
                                        </p:anim>
                                        <p:animEffect transition="in" filter="fade">
                                          <p:cBhvr>
                                            <p:cTn id="10" dur="2000"/>
                                            <p:tgtEl>
                                              <p:spTgt spid="10"/>
                                            </p:tgtEl>
                                          </p:cBhvr>
                                        </p:animEffect>
                                      </p:childTnLst>
                                    </p:cTn>
                                  </p:par>
                                </p:childTnLst>
                              </p:cTn>
                            </p:par>
                            <p:par>
                              <p:cTn id="11" fill="hold">
                                <p:stCondLst>
                                  <p:cond delay="2000"/>
                                </p:stCondLst>
                                <p:childTnLst>
                                  <p:par>
                                    <p:cTn id="12" presetID="22" presetClass="entr" presetSubtype="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par>
                              <p:cTn id="15" fill="hold">
                                <p:stCondLst>
                                  <p:cond delay="2500"/>
                                </p:stCondLst>
                                <p:childTnLst>
                                  <p:par>
                                    <p:cTn id="16" presetID="22" presetClass="entr" presetSubtype="8"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500"/>
                                            <p:tgtEl>
                                              <p:spTgt spid="18"/>
                                            </p:tgtEl>
                                          </p:cBhvr>
                                        </p:animEffect>
                                      </p:childTnLst>
                                    </p:cTn>
                                  </p:par>
                                </p:childTnLst>
                              </p:cTn>
                            </p:par>
                            <p:par>
                              <p:cTn id="19" fill="hold">
                                <p:stCondLst>
                                  <p:cond delay="3000"/>
                                </p:stCondLst>
                                <p:childTnLst>
                                  <p:par>
                                    <p:cTn id="20" presetID="2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3500"/>
                                </p:stCondLst>
                                <p:childTnLst>
                                  <p:par>
                                    <p:cTn id="24" presetID="14" presetClass="entr" presetSubtype="10"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randombar(horizontal)">
                                          <p:cBhvr>
                                            <p:cTn id="26" dur="500"/>
                                            <p:tgtEl>
                                              <p:spTgt spid="30"/>
                                            </p:tgtEl>
                                          </p:cBhvr>
                                        </p:animEffect>
                                      </p:childTnLst>
                                    </p:cTn>
                                  </p:par>
                                </p:childTnLst>
                              </p:cTn>
                            </p:par>
                            <p:par>
                              <p:cTn id="27" fill="hold">
                                <p:stCondLst>
                                  <p:cond delay="4000"/>
                                </p:stCondLst>
                                <p:childTnLst>
                                  <p:par>
                                    <p:cTn id="28" presetID="10" presetClass="entr" presetSubtype="0"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63" presetClass="path" presetSubtype="0" accel="50000" fill="hold" nodeType="withEffect">
                                      <p:stCondLst>
                                        <p:cond delay="0"/>
                                      </p:stCondLst>
                                      <p:childTnLst>
                                        <p:animMotion origin="layout" path="M -0.8792 3.7037E-7 L -1.55168E-6 3.7037E-7 " pathEditMode="relative" rAng="0" ptsTypes="AA">
                                          <p:cBhvr>
                                            <p:cTn id="32" dur="500" fill="hold"/>
                                            <p:tgtEl>
                                              <p:spTgt spid="22"/>
                                            </p:tgtEl>
                                            <p:attrNameLst>
                                              <p:attrName>ppt_x</p:attrName>
                                              <p:attrName>ppt_y</p:attrName>
                                            </p:attrNameLst>
                                          </p:cBhvr>
                                          <p:rCtr x="43960" y="0"/>
                                        </p:animMotion>
                                      </p:childTnLst>
                                    </p:cTn>
                                  </p:par>
                                </p:childTnLst>
                              </p:cTn>
                            </p:par>
                            <p:par>
                              <p:cTn id="33" fill="hold">
                                <p:stCondLst>
                                  <p:cond delay="4500"/>
                                </p:stCondLst>
                                <p:childTnLst>
                                  <p:par>
                                    <p:cTn id="34" presetID="10" presetClass="entr" presetSubtype="0"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63" presetClass="path" presetSubtype="0" accel="50000" fill="hold" nodeType="withEffect">
                                      <p:stCondLst>
                                        <p:cond delay="0"/>
                                      </p:stCondLst>
                                      <p:childTnLst>
                                        <p:animMotion origin="layout" path="M 0.79636 1.48148E-6 L -1.11111E-6 1.48148E-6 " pathEditMode="relative" rAng="0" ptsTypes="AA">
                                          <p:cBhvr>
                                            <p:cTn id="38" dur="500" fill="hold"/>
                                            <p:tgtEl>
                                              <p:spTgt spid="14"/>
                                            </p:tgtEl>
                                            <p:attrNameLst>
                                              <p:attrName>ppt_x</p:attrName>
                                              <p:attrName>ppt_y</p:attrName>
                                            </p:attrNameLst>
                                          </p:cBhvr>
                                          <p:rCtr x="-39826" y="0"/>
                                        </p:animMotion>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125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1250"/>
                                            <p:tgtEl>
                                              <p:spTgt spid="5"/>
                                            </p:tgtEl>
                                          </p:cBhvr>
                                        </p:animEffect>
                                      </p:childTnLst>
                                    </p:cTn>
                                  </p:par>
                                </p:childTnLst>
                              </p:cTn>
                            </p:par>
                            <p:par>
                              <p:cTn id="49" fill="hold">
                                <p:stCondLst>
                                  <p:cond delay="1250"/>
                                </p:stCondLst>
                                <p:childTnLst>
                                  <p:par>
                                    <p:cTn id="50" presetID="31" presetClass="exit" presetSubtype="0" fill="hold" nodeType="afterEffect">
                                      <p:stCondLst>
                                        <p:cond delay="0"/>
                                      </p:stCondLst>
                                      <p:childTnLst>
                                        <p:anim calcmode="lin" valueType="num">
                                          <p:cBhvr>
                                            <p:cTn id="51" dur="2000"/>
                                            <p:tgtEl>
                                              <p:spTgt spid="10"/>
                                            </p:tgtEl>
                                            <p:attrNameLst>
                                              <p:attrName>ppt_w</p:attrName>
                                            </p:attrNameLst>
                                          </p:cBhvr>
                                          <p:tavLst>
                                            <p:tav tm="0">
                                              <p:val>
                                                <p:strVal val="ppt_w"/>
                                              </p:val>
                                            </p:tav>
                                            <p:tav tm="100000">
                                              <p:val>
                                                <p:fltVal val="0"/>
                                              </p:val>
                                            </p:tav>
                                          </p:tavLst>
                                        </p:anim>
                                        <p:anim calcmode="lin" valueType="num">
                                          <p:cBhvr>
                                            <p:cTn id="52" dur="2000"/>
                                            <p:tgtEl>
                                              <p:spTgt spid="10"/>
                                            </p:tgtEl>
                                            <p:attrNameLst>
                                              <p:attrName>ppt_h</p:attrName>
                                            </p:attrNameLst>
                                          </p:cBhvr>
                                          <p:tavLst>
                                            <p:tav tm="0">
                                              <p:val>
                                                <p:strVal val="ppt_h"/>
                                              </p:val>
                                            </p:tav>
                                            <p:tav tm="100000">
                                              <p:val>
                                                <p:fltVal val="0"/>
                                              </p:val>
                                            </p:tav>
                                          </p:tavLst>
                                        </p:anim>
                                        <p:anim calcmode="lin" valueType="num">
                                          <p:cBhvr>
                                            <p:cTn id="53" dur="2000"/>
                                            <p:tgtEl>
                                              <p:spTgt spid="10"/>
                                            </p:tgtEl>
                                            <p:attrNameLst>
                                              <p:attrName>style.rotation</p:attrName>
                                            </p:attrNameLst>
                                          </p:cBhvr>
                                          <p:tavLst>
                                            <p:tav tm="0">
                                              <p:val>
                                                <p:fltVal val="0"/>
                                              </p:val>
                                            </p:tav>
                                            <p:tav tm="100000">
                                              <p:val>
                                                <p:fltVal val="90"/>
                                              </p:val>
                                            </p:tav>
                                          </p:tavLst>
                                        </p:anim>
                                        <p:animEffect transition="out" filter="fade">
                                          <p:cBhvr>
                                            <p:cTn id="54" dur="2000"/>
                                            <p:tgtEl>
                                              <p:spTgt spid="10"/>
                                            </p:tgtEl>
                                          </p:cBhvr>
                                        </p:animEffect>
                                        <p:set>
                                          <p:cBhvr>
                                            <p:cTn id="55" dur="1" fill="hold">
                                              <p:stCondLst>
                                                <p:cond delay="1999"/>
                                              </p:stCondLst>
                                            </p:cTn>
                                            <p:tgtEl>
                                              <p:spTgt spid="10"/>
                                            </p:tgtEl>
                                            <p:attrNameLst>
                                              <p:attrName>style.visibility</p:attrName>
                                            </p:attrNameLst>
                                          </p:cBhvr>
                                          <p:to>
                                            <p:strVal val="hidden"/>
                                          </p:to>
                                        </p:set>
                                      </p:childTnLst>
                                    </p:cTn>
                                  </p:par>
                                  <p:par>
                                    <p:cTn id="56" presetID="53" presetClass="exit" presetSubtype="32" fill="hold" nodeType="withEffect">
                                      <p:stCondLst>
                                        <p:cond delay="0"/>
                                      </p:stCondLst>
                                      <p:childTnLst>
                                        <p:anim calcmode="lin" valueType="num">
                                          <p:cBhvr>
                                            <p:cTn id="57" dur="500"/>
                                            <p:tgtEl>
                                              <p:spTgt spid="18"/>
                                            </p:tgtEl>
                                            <p:attrNameLst>
                                              <p:attrName>ppt_w</p:attrName>
                                            </p:attrNameLst>
                                          </p:cBhvr>
                                          <p:tavLst>
                                            <p:tav tm="0">
                                              <p:val>
                                                <p:strVal val="ppt_w"/>
                                              </p:val>
                                            </p:tav>
                                            <p:tav tm="100000">
                                              <p:val>
                                                <p:fltVal val="0"/>
                                              </p:val>
                                            </p:tav>
                                          </p:tavLst>
                                        </p:anim>
                                        <p:anim calcmode="lin" valueType="num">
                                          <p:cBhvr>
                                            <p:cTn id="58" dur="500"/>
                                            <p:tgtEl>
                                              <p:spTgt spid="18"/>
                                            </p:tgtEl>
                                            <p:attrNameLst>
                                              <p:attrName>ppt_h</p:attrName>
                                            </p:attrNameLst>
                                          </p:cBhvr>
                                          <p:tavLst>
                                            <p:tav tm="0">
                                              <p:val>
                                                <p:strVal val="ppt_h"/>
                                              </p:val>
                                            </p:tav>
                                            <p:tav tm="100000">
                                              <p:val>
                                                <p:fltVal val="0"/>
                                              </p:val>
                                            </p:tav>
                                          </p:tavLst>
                                        </p:anim>
                                        <p:animEffect transition="out" filter="fade">
                                          <p:cBhvr>
                                            <p:cTn id="59" dur="500"/>
                                            <p:tgtEl>
                                              <p:spTgt spid="18"/>
                                            </p:tgtEl>
                                          </p:cBhvr>
                                        </p:animEffect>
                                        <p:set>
                                          <p:cBhvr>
                                            <p:cTn id="60" dur="1" fill="hold">
                                              <p:stCondLst>
                                                <p:cond delay="499"/>
                                              </p:stCondLst>
                                            </p:cTn>
                                            <p:tgtEl>
                                              <p:spTgt spid="18"/>
                                            </p:tgtEl>
                                            <p:attrNameLst>
                                              <p:attrName>style.visibility</p:attrName>
                                            </p:attrNameLst>
                                          </p:cBhvr>
                                          <p:to>
                                            <p:strVal val="hidden"/>
                                          </p:to>
                                        </p:set>
                                      </p:childTnLst>
                                    </p:cTn>
                                  </p:par>
                                  <p:par>
                                    <p:cTn id="61" presetID="53" presetClass="exit" presetSubtype="32" fill="hold" grpId="1" nodeType="withEffect">
                                      <p:stCondLst>
                                        <p:cond delay="0"/>
                                      </p:stCondLst>
                                      <p:childTnLst>
                                        <p:anim calcmode="lin" valueType="num">
                                          <p:cBhvr>
                                            <p:cTn id="62" dur="500"/>
                                            <p:tgtEl>
                                              <p:spTgt spid="8"/>
                                            </p:tgtEl>
                                            <p:attrNameLst>
                                              <p:attrName>ppt_w</p:attrName>
                                            </p:attrNameLst>
                                          </p:cBhvr>
                                          <p:tavLst>
                                            <p:tav tm="0">
                                              <p:val>
                                                <p:strVal val="ppt_w"/>
                                              </p:val>
                                            </p:tav>
                                            <p:tav tm="100000">
                                              <p:val>
                                                <p:fltVal val="0"/>
                                              </p:val>
                                            </p:tav>
                                          </p:tavLst>
                                        </p:anim>
                                        <p:anim calcmode="lin" valueType="num">
                                          <p:cBhvr>
                                            <p:cTn id="63" dur="500"/>
                                            <p:tgtEl>
                                              <p:spTgt spid="8"/>
                                            </p:tgtEl>
                                            <p:attrNameLst>
                                              <p:attrName>ppt_h</p:attrName>
                                            </p:attrNameLst>
                                          </p:cBhvr>
                                          <p:tavLst>
                                            <p:tav tm="0">
                                              <p:val>
                                                <p:strVal val="ppt_h"/>
                                              </p:val>
                                            </p:tav>
                                            <p:tav tm="100000">
                                              <p:val>
                                                <p:fltVal val="0"/>
                                              </p:val>
                                            </p:tav>
                                          </p:tavLst>
                                        </p:anim>
                                        <p:animEffect transition="out" filter="fade">
                                          <p:cBhvr>
                                            <p:cTn id="64" dur="500"/>
                                            <p:tgtEl>
                                              <p:spTgt spid="8"/>
                                            </p:tgtEl>
                                          </p:cBhvr>
                                        </p:animEffect>
                                        <p:set>
                                          <p:cBhvr>
                                            <p:cTn id="65" dur="1" fill="hold">
                                              <p:stCondLst>
                                                <p:cond delay="499"/>
                                              </p:stCondLst>
                                            </p:cTn>
                                            <p:tgtEl>
                                              <p:spTgt spid="8"/>
                                            </p:tgtEl>
                                            <p:attrNameLst>
                                              <p:attrName>style.visibility</p:attrName>
                                            </p:attrNameLst>
                                          </p:cBhvr>
                                          <p:to>
                                            <p:strVal val="hidden"/>
                                          </p:to>
                                        </p:set>
                                      </p:childTnLst>
                                    </p:cTn>
                                  </p:par>
                                  <p:par>
                                    <p:cTn id="66" presetID="53" presetClass="exit" presetSubtype="32" fill="hold" grpId="1" nodeType="withEffect">
                                      <p:stCondLst>
                                        <p:cond delay="0"/>
                                      </p:stCondLst>
                                      <p:childTnLst>
                                        <p:anim calcmode="lin" valueType="num">
                                          <p:cBhvr>
                                            <p:cTn id="67" dur="500"/>
                                            <p:tgtEl>
                                              <p:spTgt spid="30"/>
                                            </p:tgtEl>
                                            <p:attrNameLst>
                                              <p:attrName>ppt_w</p:attrName>
                                            </p:attrNameLst>
                                          </p:cBhvr>
                                          <p:tavLst>
                                            <p:tav tm="0">
                                              <p:val>
                                                <p:strVal val="ppt_w"/>
                                              </p:val>
                                            </p:tav>
                                            <p:tav tm="100000">
                                              <p:val>
                                                <p:fltVal val="0"/>
                                              </p:val>
                                            </p:tav>
                                          </p:tavLst>
                                        </p:anim>
                                        <p:anim calcmode="lin" valueType="num">
                                          <p:cBhvr>
                                            <p:cTn id="68" dur="500"/>
                                            <p:tgtEl>
                                              <p:spTgt spid="30"/>
                                            </p:tgtEl>
                                            <p:attrNameLst>
                                              <p:attrName>ppt_h</p:attrName>
                                            </p:attrNameLst>
                                          </p:cBhvr>
                                          <p:tavLst>
                                            <p:tav tm="0">
                                              <p:val>
                                                <p:strVal val="ppt_h"/>
                                              </p:val>
                                            </p:tav>
                                            <p:tav tm="100000">
                                              <p:val>
                                                <p:fltVal val="0"/>
                                              </p:val>
                                            </p:tav>
                                          </p:tavLst>
                                        </p:anim>
                                        <p:animEffect transition="out" filter="fade">
                                          <p:cBhvr>
                                            <p:cTn id="69" dur="500"/>
                                            <p:tgtEl>
                                              <p:spTgt spid="30"/>
                                            </p:tgtEl>
                                          </p:cBhvr>
                                        </p:animEffect>
                                        <p:set>
                                          <p:cBhvr>
                                            <p:cTn id="70" dur="1" fill="hold">
                                              <p:stCondLst>
                                                <p:cond delay="499"/>
                                              </p:stCondLst>
                                            </p:cTn>
                                            <p:tgtEl>
                                              <p:spTgt spid="30"/>
                                            </p:tgtEl>
                                            <p:attrNameLst>
                                              <p:attrName>style.visibility</p:attrName>
                                            </p:attrNameLst>
                                          </p:cBhvr>
                                          <p:to>
                                            <p:strVal val="hidden"/>
                                          </p:to>
                                        </p:set>
                                      </p:childTnLst>
                                    </p:cTn>
                                  </p:par>
                                  <p:par>
                                    <p:cTn id="71" presetID="53" presetClass="exit" presetSubtype="32" fill="hold" nodeType="withEffect">
                                      <p:stCondLst>
                                        <p:cond delay="0"/>
                                      </p:stCondLst>
                                      <p:childTnLst>
                                        <p:anim calcmode="lin" valueType="num">
                                          <p:cBhvr>
                                            <p:cTn id="72" dur="500"/>
                                            <p:tgtEl>
                                              <p:spTgt spid="22"/>
                                            </p:tgtEl>
                                            <p:attrNameLst>
                                              <p:attrName>ppt_w</p:attrName>
                                            </p:attrNameLst>
                                          </p:cBhvr>
                                          <p:tavLst>
                                            <p:tav tm="0">
                                              <p:val>
                                                <p:strVal val="ppt_w"/>
                                              </p:val>
                                            </p:tav>
                                            <p:tav tm="100000">
                                              <p:val>
                                                <p:fltVal val="0"/>
                                              </p:val>
                                            </p:tav>
                                          </p:tavLst>
                                        </p:anim>
                                        <p:anim calcmode="lin" valueType="num">
                                          <p:cBhvr>
                                            <p:cTn id="73" dur="500"/>
                                            <p:tgtEl>
                                              <p:spTgt spid="22"/>
                                            </p:tgtEl>
                                            <p:attrNameLst>
                                              <p:attrName>ppt_h</p:attrName>
                                            </p:attrNameLst>
                                          </p:cBhvr>
                                          <p:tavLst>
                                            <p:tav tm="0">
                                              <p:val>
                                                <p:strVal val="ppt_h"/>
                                              </p:val>
                                            </p:tav>
                                            <p:tav tm="100000">
                                              <p:val>
                                                <p:fltVal val="0"/>
                                              </p:val>
                                            </p:tav>
                                          </p:tavLst>
                                        </p:anim>
                                        <p:animEffect transition="out" filter="fade">
                                          <p:cBhvr>
                                            <p:cTn id="74" dur="500"/>
                                            <p:tgtEl>
                                              <p:spTgt spid="22"/>
                                            </p:tgtEl>
                                          </p:cBhvr>
                                        </p:animEffect>
                                        <p:set>
                                          <p:cBhvr>
                                            <p:cTn id="75" dur="1" fill="hold">
                                              <p:stCondLst>
                                                <p:cond delay="499"/>
                                              </p:stCondLst>
                                            </p:cTn>
                                            <p:tgtEl>
                                              <p:spTgt spid="22"/>
                                            </p:tgtEl>
                                            <p:attrNameLst>
                                              <p:attrName>style.visibility</p:attrName>
                                            </p:attrNameLst>
                                          </p:cBhvr>
                                          <p:to>
                                            <p:strVal val="hidden"/>
                                          </p:to>
                                        </p:set>
                                      </p:childTnLst>
                                    </p:cTn>
                                  </p:par>
                                  <p:par>
                                    <p:cTn id="76" presetID="53" presetClass="exit" presetSubtype="32" fill="hold" nodeType="withEffect">
                                      <p:stCondLst>
                                        <p:cond delay="0"/>
                                      </p:stCondLst>
                                      <p:childTnLst>
                                        <p:anim calcmode="lin" valueType="num">
                                          <p:cBhvr>
                                            <p:cTn id="77" dur="500"/>
                                            <p:tgtEl>
                                              <p:spTgt spid="14"/>
                                            </p:tgtEl>
                                            <p:attrNameLst>
                                              <p:attrName>ppt_w</p:attrName>
                                            </p:attrNameLst>
                                          </p:cBhvr>
                                          <p:tavLst>
                                            <p:tav tm="0">
                                              <p:val>
                                                <p:strVal val="ppt_w"/>
                                              </p:val>
                                            </p:tav>
                                            <p:tav tm="100000">
                                              <p:val>
                                                <p:fltVal val="0"/>
                                              </p:val>
                                            </p:tav>
                                          </p:tavLst>
                                        </p:anim>
                                        <p:anim calcmode="lin" valueType="num">
                                          <p:cBhvr>
                                            <p:cTn id="78" dur="500"/>
                                            <p:tgtEl>
                                              <p:spTgt spid="14"/>
                                            </p:tgtEl>
                                            <p:attrNameLst>
                                              <p:attrName>ppt_h</p:attrName>
                                            </p:attrNameLst>
                                          </p:cBhvr>
                                          <p:tavLst>
                                            <p:tav tm="0">
                                              <p:val>
                                                <p:strVal val="ppt_h"/>
                                              </p:val>
                                            </p:tav>
                                            <p:tav tm="100000">
                                              <p:val>
                                                <p:fltVal val="0"/>
                                              </p:val>
                                            </p:tav>
                                          </p:tavLst>
                                        </p:anim>
                                        <p:animEffect transition="out" filter="fade">
                                          <p:cBhvr>
                                            <p:cTn id="79" dur="500"/>
                                            <p:tgtEl>
                                              <p:spTgt spid="14"/>
                                            </p:tgtEl>
                                          </p:cBhvr>
                                        </p:animEffect>
                                        <p:set>
                                          <p:cBhvr>
                                            <p:cTn id="80" dur="1" fill="hold">
                                              <p:stCondLst>
                                                <p:cond delay="499"/>
                                              </p:stCondLst>
                                            </p:cTn>
                                            <p:tgtEl>
                                              <p:spTgt spid="14"/>
                                            </p:tgtEl>
                                            <p:attrNameLst>
                                              <p:attrName>style.visibility</p:attrName>
                                            </p:attrNameLst>
                                          </p:cBhvr>
                                          <p:to>
                                            <p:strVal val="hidden"/>
                                          </p:to>
                                        </p:set>
                                      </p:childTnLst>
                                    </p:cTn>
                                  </p:par>
                                  <p:par>
                                    <p:cTn id="81" presetID="53" presetClass="exit" presetSubtype="32" fill="hold" grpId="1" nodeType="withEffect">
                                      <p:stCondLst>
                                        <p:cond delay="0"/>
                                      </p:stCondLst>
                                      <p:childTnLst>
                                        <p:anim calcmode="lin" valueType="num">
                                          <p:cBhvr>
                                            <p:cTn id="82" dur="500"/>
                                            <p:tgtEl>
                                              <p:spTgt spid="6"/>
                                            </p:tgtEl>
                                            <p:attrNameLst>
                                              <p:attrName>ppt_w</p:attrName>
                                            </p:attrNameLst>
                                          </p:cBhvr>
                                          <p:tavLst>
                                            <p:tav tm="0">
                                              <p:val>
                                                <p:strVal val="ppt_w"/>
                                              </p:val>
                                            </p:tav>
                                            <p:tav tm="100000">
                                              <p:val>
                                                <p:fltVal val="0"/>
                                              </p:val>
                                            </p:tav>
                                          </p:tavLst>
                                        </p:anim>
                                        <p:anim calcmode="lin" valueType="num">
                                          <p:cBhvr>
                                            <p:cTn id="83" dur="500"/>
                                            <p:tgtEl>
                                              <p:spTgt spid="6"/>
                                            </p:tgtEl>
                                            <p:attrNameLst>
                                              <p:attrName>ppt_h</p:attrName>
                                            </p:attrNameLst>
                                          </p:cBhvr>
                                          <p:tavLst>
                                            <p:tav tm="0">
                                              <p:val>
                                                <p:strVal val="ppt_h"/>
                                              </p:val>
                                            </p:tav>
                                            <p:tav tm="100000">
                                              <p:val>
                                                <p:fltVal val="0"/>
                                              </p:val>
                                            </p:tav>
                                          </p:tavLst>
                                        </p:anim>
                                        <p:animEffect transition="out" filter="fade">
                                          <p:cBhvr>
                                            <p:cTn id="84" dur="500"/>
                                            <p:tgtEl>
                                              <p:spTgt spid="6"/>
                                            </p:tgtEl>
                                          </p:cBhvr>
                                        </p:animEffect>
                                        <p:set>
                                          <p:cBhvr>
                                            <p:cTn id="85" dur="1" fill="hold">
                                              <p:stCondLst>
                                                <p:cond delay="499"/>
                                              </p:stCondLst>
                                            </p:cTn>
                                            <p:tgtEl>
                                              <p:spTgt spid="6"/>
                                            </p:tgtEl>
                                            <p:attrNameLst>
                                              <p:attrName>style.visibility</p:attrName>
                                            </p:attrNameLst>
                                          </p:cBhvr>
                                          <p:to>
                                            <p:strVal val="hidden"/>
                                          </p:to>
                                        </p:set>
                                      </p:childTnLst>
                                    </p:cTn>
                                  </p:par>
                                  <p:par>
                                    <p:cTn id="86" presetID="53" presetClass="exit" presetSubtype="32" fill="hold" grpId="1" nodeType="withEffect">
                                      <p:stCondLst>
                                        <p:cond delay="0"/>
                                      </p:stCondLst>
                                      <p:childTnLst>
                                        <p:anim calcmode="lin" valueType="num">
                                          <p:cBhvr>
                                            <p:cTn id="87" dur="500"/>
                                            <p:tgtEl>
                                              <p:spTgt spid="5"/>
                                            </p:tgtEl>
                                            <p:attrNameLst>
                                              <p:attrName>ppt_w</p:attrName>
                                            </p:attrNameLst>
                                          </p:cBhvr>
                                          <p:tavLst>
                                            <p:tav tm="0">
                                              <p:val>
                                                <p:strVal val="ppt_w"/>
                                              </p:val>
                                            </p:tav>
                                            <p:tav tm="100000">
                                              <p:val>
                                                <p:fltVal val="0"/>
                                              </p:val>
                                            </p:tav>
                                          </p:tavLst>
                                        </p:anim>
                                        <p:anim calcmode="lin" valueType="num">
                                          <p:cBhvr>
                                            <p:cTn id="88" dur="500"/>
                                            <p:tgtEl>
                                              <p:spTgt spid="5"/>
                                            </p:tgtEl>
                                            <p:attrNameLst>
                                              <p:attrName>ppt_h</p:attrName>
                                            </p:attrNameLst>
                                          </p:cBhvr>
                                          <p:tavLst>
                                            <p:tav tm="0">
                                              <p:val>
                                                <p:strVal val="ppt_h"/>
                                              </p:val>
                                            </p:tav>
                                            <p:tav tm="100000">
                                              <p:val>
                                                <p:fltVal val="0"/>
                                              </p:val>
                                            </p:tav>
                                          </p:tavLst>
                                        </p:anim>
                                        <p:animEffect transition="out" filter="fade">
                                          <p:cBhvr>
                                            <p:cTn id="89" dur="500"/>
                                            <p:tgtEl>
                                              <p:spTgt spid="5"/>
                                            </p:tgtEl>
                                          </p:cBhvr>
                                        </p:animEffect>
                                        <p:set>
                                          <p:cBhvr>
                                            <p:cTn id="90" dur="1" fill="hold">
                                              <p:stCondLst>
                                                <p:cond delay="499"/>
                                              </p:stCondLst>
                                            </p:cTn>
                                            <p:tgtEl>
                                              <p:spTgt spid="5"/>
                                            </p:tgtEl>
                                            <p:attrNameLst>
                                              <p:attrName>style.visibility</p:attrName>
                                            </p:attrNameLst>
                                          </p:cBhvr>
                                          <p:to>
                                            <p:strVal val="hidden"/>
                                          </p:to>
                                        </p:set>
                                      </p:childTnLst>
                                    </p:cTn>
                                  </p:par>
                                </p:childTnLst>
                              </p:cTn>
                            </p:par>
                            <p:par>
                              <p:cTn id="91" fill="hold">
                                <p:stCondLst>
                                  <p:cond delay="3250"/>
                                </p:stCondLst>
                                <p:childTnLst>
                                  <p:par>
                                    <p:cTn id="92" presetID="6" presetClass="emph" presetSubtype="0" decel="50000" autoRev="1" fill="hold" nodeType="afterEffect">
                                      <p:stCondLst>
                                        <p:cond delay="0"/>
                                      </p:stCondLst>
                                      <p:childTnLst>
                                        <p:animScale>
                                          <p:cBhvr>
                                            <p:cTn id="93" dur="2000" fill="hold"/>
                                            <p:tgtEl>
                                              <p:spTgt spid="15"/>
                                            </p:tgtEl>
                                          </p:cBhvr>
                                          <p:by x="25000" y="25000"/>
                                        </p:animScale>
                                      </p:childTnLst>
                                    </p:cTn>
                                  </p:par>
                                </p:childTnLst>
                              </p:cTn>
                            </p:par>
                            <p:par>
                              <p:cTn id="94" fill="hold">
                                <p:stCondLst>
                                  <p:cond delay="7250"/>
                                </p:stCondLst>
                                <p:childTnLst>
                                  <p:par>
                                    <p:cTn id="95" presetID="9" presetClass="exit" presetSubtype="0" fill="hold" nodeType="afterEffect">
                                      <p:stCondLst>
                                        <p:cond delay="0"/>
                                      </p:stCondLst>
                                      <p:childTnLst>
                                        <p:animEffect transition="out" filter="dissolve">
                                          <p:cBhvr>
                                            <p:cTn id="96" dur="2000"/>
                                            <p:tgtEl>
                                              <p:spTgt spid="15"/>
                                            </p:tgtEl>
                                          </p:cBhvr>
                                        </p:animEffect>
                                        <p:set>
                                          <p:cBhvr>
                                            <p:cTn id="97" dur="1" fill="hold">
                                              <p:stCondLst>
                                                <p:cond delay="1999"/>
                                              </p:stCondLst>
                                            </p:cTn>
                                            <p:tgtEl>
                                              <p:spTgt spid="15"/>
                                            </p:tgtEl>
                                            <p:attrNameLst>
                                              <p:attrName>style.visibility</p:attrName>
                                            </p:attrNameLst>
                                          </p:cBhvr>
                                          <p:to>
                                            <p:strVal val="hidden"/>
                                          </p:to>
                                        </p:set>
                                      </p:childTnLst>
                                    </p:cTn>
                                  </p:par>
                                  <p:par>
                                    <p:cTn id="98" presetID="23" presetClass="exit" presetSubtype="16" fill="hold" nodeType="withEffect">
                                      <p:stCondLst>
                                        <p:cond delay="0"/>
                                      </p:stCondLst>
                                      <p:childTnLst>
                                        <p:anim calcmode="lin" valueType="num">
                                          <p:cBhvr>
                                            <p:cTn id="99" dur="2000"/>
                                            <p:tgtEl>
                                              <p:spTgt spid="15"/>
                                            </p:tgtEl>
                                            <p:attrNameLst>
                                              <p:attrName>ppt_w</p:attrName>
                                            </p:attrNameLst>
                                          </p:cBhvr>
                                          <p:tavLst>
                                            <p:tav tm="0">
                                              <p:val>
                                                <p:strVal val="ppt_w"/>
                                              </p:val>
                                            </p:tav>
                                            <p:tav tm="100000">
                                              <p:val>
                                                <p:strVal val="4*ppt_w"/>
                                              </p:val>
                                            </p:tav>
                                          </p:tavLst>
                                        </p:anim>
                                        <p:anim calcmode="lin" valueType="num">
                                          <p:cBhvr>
                                            <p:cTn id="100" dur="2000"/>
                                            <p:tgtEl>
                                              <p:spTgt spid="15"/>
                                            </p:tgtEl>
                                            <p:attrNameLst>
                                              <p:attrName>ppt_h</p:attrName>
                                            </p:attrNameLst>
                                          </p:cBhvr>
                                          <p:tavLst>
                                            <p:tav tm="0">
                                              <p:val>
                                                <p:strVal val="ppt_h"/>
                                              </p:val>
                                            </p:tav>
                                            <p:tav tm="100000">
                                              <p:val>
                                                <p:strVal val="4*ppt_h"/>
                                              </p:val>
                                            </p:tav>
                                          </p:tavLst>
                                        </p:anim>
                                        <p:set>
                                          <p:cBhvr>
                                            <p:cTn id="101" dur="1" fill="hold">
                                              <p:stCondLst>
                                                <p:cond delay="1999"/>
                                              </p:stCondLst>
                                            </p:cTn>
                                            <p:tgtEl>
                                              <p:spTgt spid="15"/>
                                            </p:tgtEl>
                                            <p:attrNameLst>
                                              <p:attrName>style.visibility</p:attrName>
                                            </p:attrNameLst>
                                          </p:cBhvr>
                                          <p:to>
                                            <p:strVal val="hidden"/>
                                          </p:to>
                                        </p:set>
                                      </p:childTnLst>
                                    </p:cTn>
                                  </p:par>
                                  <p:par>
                                    <p:cTn id="102" presetID="42" presetClass="path" presetSubtype="0" accel="50000" decel="50000" fill="hold" nodeType="withEffect">
                                      <p:stCondLst>
                                        <p:cond delay="0"/>
                                      </p:stCondLst>
                                      <p:childTnLst>
                                        <p:animMotion origin="layout" path="M 0 0  L 0 0.33333  E" pathEditMode="relative" rAng="0" ptsTypes="">
                                          <p:cBhvr>
                                            <p:cTn id="103" dur="3000" fill="hold"/>
                                            <p:tgtEl>
                                              <p:spTgt spid="15"/>
                                            </p:tgtEl>
                                            <p:attrNameLst>
                                              <p:attrName>ppt_x</p:attrName>
                                              <p:attrName>ppt_y</p:attrName>
                                            </p:attrNameLst>
                                          </p:cBhvr>
                                          <p:rCtr x="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30" grpId="0"/>
          <p:bldP spid="30" grpId="1"/>
          <p:bldP spid="8" grpId="0"/>
          <p:bldP spid="8"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607338" y="764704"/>
            <a:ext cx="1547664" cy="523220"/>
          </a:xfrm>
          <a:prstGeom prst="rect">
            <a:avLst/>
          </a:prstGeom>
          <a:noFill/>
        </p:spPr>
        <p:txBody>
          <a:bodyPr wrap="square" rtlCol="0">
            <a:spAutoFit/>
          </a:bodyPr>
          <a:lstStyle/>
          <a:p>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手绘</a:t>
            </a:r>
          </a:p>
        </p:txBody>
      </p:sp>
      <p:sp>
        <p:nvSpPr>
          <p:cNvPr id="13" name="TextBox 12"/>
          <p:cNvSpPr txBox="1"/>
          <p:nvPr/>
        </p:nvSpPr>
        <p:spPr>
          <a:xfrm>
            <a:off x="-36512" y="1211106"/>
            <a:ext cx="1547664" cy="523220"/>
          </a:xfrm>
          <a:prstGeom prst="rect">
            <a:avLst/>
          </a:prstGeom>
          <a:noFill/>
        </p:spPr>
        <p:txBody>
          <a:bodyPr wrap="square" rtlCol="0">
            <a:spAutoFit/>
          </a:bodyPr>
          <a:lstStyle/>
          <a:p>
            <a:pPr algn="r"/>
            <a:r>
              <a:rPr lang="zh-CN" altLang="en-US" sz="2800" dirty="0">
                <a:solidFill>
                  <a:srgbClr val="EC8412"/>
                </a:solidFill>
                <a:latin typeface="微软雅黑" panose="020B0503020204020204" pitchFamily="34" charset="-122"/>
                <a:ea typeface="微软雅黑" panose="020B0503020204020204" pitchFamily="34" charset="-122"/>
              </a:rPr>
              <a:t>字体</a:t>
            </a:r>
          </a:p>
        </p:txBody>
      </p:sp>
      <p:sp>
        <p:nvSpPr>
          <p:cNvPr id="14" name="TextBox 13"/>
          <p:cNvSpPr txBox="1"/>
          <p:nvPr/>
        </p:nvSpPr>
        <p:spPr>
          <a:xfrm>
            <a:off x="2267744" y="796214"/>
            <a:ext cx="5453885" cy="923330"/>
          </a:xfrm>
          <a:prstGeom prst="rect">
            <a:avLst/>
          </a:prstGeom>
          <a:noFill/>
        </p:spPr>
        <p:txBody>
          <a:bodyPr wrap="square" rtlCol="0">
            <a:spAutoFit/>
          </a:bodyPr>
          <a:lstStyle/>
          <a:p>
            <a:r>
              <a:rPr lang="en-US" altLang="zh-CN" sz="5400" dirty="0" smtClean="0">
                <a:solidFill>
                  <a:schemeClr val="bg1">
                    <a:lumMod val="85000"/>
                  </a:schemeClr>
                </a:solidFill>
                <a:latin typeface="Capture it" panose="02000500000000000000" pitchFamily="2" charset="0"/>
              </a:rPr>
              <a:t>Hand painted</a:t>
            </a:r>
            <a:endParaRPr lang="zh-CN" altLang="en-US" sz="5400" dirty="0">
              <a:solidFill>
                <a:schemeClr val="bg1">
                  <a:lumMod val="85000"/>
                </a:schemeClr>
              </a:solidFill>
              <a:latin typeface="Capture it" panose="02000500000000000000" pitchFamily="2" charset="0"/>
            </a:endParaRPr>
          </a:p>
        </p:txBody>
      </p:sp>
      <p:sp>
        <p:nvSpPr>
          <p:cNvPr id="17" name="TextBox 16"/>
          <p:cNvSpPr txBox="1"/>
          <p:nvPr/>
        </p:nvSpPr>
        <p:spPr>
          <a:xfrm>
            <a:off x="2265834" y="1526595"/>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9218" name="Picture 2" descr="C:\Documents and Settings\Administrator\桌面\biyezuopinji 方.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967" y="2735779"/>
            <a:ext cx="2043341" cy="3069485"/>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Documents and Settings\Administrator\桌面\biyezuopinji 方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0667" y="2735779"/>
            <a:ext cx="2043341" cy="3069485"/>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8604448" y="2205133"/>
            <a:ext cx="0" cy="493048"/>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607338" y="2060848"/>
            <a:ext cx="7997110" cy="0"/>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4637672" y="6237312"/>
            <a:ext cx="3966776" cy="0"/>
          </a:xfrm>
          <a:prstGeom prst="line">
            <a:avLst/>
          </a:prstGeom>
          <a:ln>
            <a:solidFill>
              <a:schemeClr val="bg1">
                <a:lumMod val="7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1" name="TextBox 20"/>
          <p:cNvSpPr txBox="1"/>
          <p:nvPr/>
        </p:nvSpPr>
        <p:spPr>
          <a:xfrm>
            <a:off x="4788024" y="2276872"/>
            <a:ext cx="3620754" cy="458908"/>
          </a:xfrm>
          <a:prstGeom prst="rect">
            <a:avLst/>
          </a:prstGeom>
          <a:noFill/>
        </p:spPr>
        <p:txBody>
          <a:bodyPr wrap="square" rtlCol="0">
            <a:spAutoFit/>
          </a:bodyPr>
          <a:lstStyle/>
          <a:p>
            <a:pPr>
              <a:lnSpc>
                <a:spcPct val="150000"/>
              </a:lnSpc>
            </a:pPr>
            <a:r>
              <a:rPr lang="zh-CN" altLang="en-US" b="1" dirty="0">
                <a:solidFill>
                  <a:schemeClr val="bg1">
                    <a:lumMod val="50000"/>
                  </a:schemeClr>
                </a:solidFill>
                <a:latin typeface="微软雅黑" panose="020B0503020204020204" pitchFamily="34" charset="-122"/>
                <a:ea typeface="微软雅黑" panose="020B0503020204020204" pitchFamily="34" charset="-122"/>
              </a:rPr>
              <a:t>二、写字基础</a:t>
            </a:r>
            <a:r>
              <a:rPr lang="en-US" altLang="zh-CN" b="1" dirty="0">
                <a:solidFill>
                  <a:schemeClr val="bg1">
                    <a:lumMod val="50000"/>
                  </a:schemeClr>
                </a:solidFill>
                <a:latin typeface="微软雅黑" panose="020B0503020204020204" pitchFamily="34" charset="-122"/>
                <a:ea typeface="微软雅黑" panose="020B0503020204020204" pitchFamily="34" charset="-122"/>
              </a:rPr>
              <a:t>-pop</a:t>
            </a:r>
            <a:r>
              <a:rPr lang="zh-CN" altLang="en-US" b="1" dirty="0">
                <a:solidFill>
                  <a:schemeClr val="bg1">
                    <a:lumMod val="50000"/>
                  </a:schemeClr>
                </a:solidFill>
                <a:latin typeface="微软雅黑" panose="020B0503020204020204" pitchFamily="34" charset="-122"/>
                <a:ea typeface="微软雅黑" panose="020B0503020204020204" pitchFamily="34" charset="-122"/>
              </a:rPr>
              <a:t>字体设计 </a:t>
            </a:r>
            <a:endParaRPr lang="zh-CN" altLang="en-US" sz="1200" b="1"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4788024" y="5301208"/>
            <a:ext cx="3620754"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图</a:t>
            </a:r>
            <a:r>
              <a:rPr lang="en-US" altLang="zh-CN" sz="1400" dirty="0">
                <a:latin typeface="微软雅黑" panose="020B0503020204020204" pitchFamily="34" charset="-122"/>
                <a:ea typeface="微软雅黑" panose="020B0503020204020204" pitchFamily="34" charset="-122"/>
              </a:rPr>
              <a:t>1-1</a:t>
            </a:r>
            <a:r>
              <a:rPr lang="zh-CN" altLang="en-US" sz="1400" dirty="0">
                <a:latin typeface="微软雅黑" panose="020B0503020204020204" pitchFamily="34" charset="-122"/>
                <a:ea typeface="微软雅黑" panose="020B0503020204020204" pitchFamily="34" charset="-122"/>
              </a:rPr>
              <a:t>是初学时的作品，图</a:t>
            </a:r>
            <a:r>
              <a:rPr lang="en-US" altLang="zh-CN" sz="1400" dirty="0">
                <a:latin typeface="微软雅黑" panose="020B0503020204020204" pitchFamily="34" charset="-122"/>
                <a:ea typeface="微软雅黑" panose="020B0503020204020204" pitchFamily="34" charset="-122"/>
              </a:rPr>
              <a:t>1-2</a:t>
            </a:r>
            <a:r>
              <a:rPr lang="zh-CN" altLang="en-US" sz="1400" dirty="0">
                <a:latin typeface="微软雅黑" panose="020B0503020204020204" pitchFamily="34" charset="-122"/>
                <a:ea typeface="微软雅黑" panose="020B0503020204020204" pitchFamily="34" charset="-122"/>
              </a:rPr>
              <a:t>是后期的作品。</a:t>
            </a:r>
          </a:p>
        </p:txBody>
      </p:sp>
      <p:sp>
        <p:nvSpPr>
          <p:cNvPr id="23" name="TextBox 22"/>
          <p:cNvSpPr txBox="1"/>
          <p:nvPr/>
        </p:nvSpPr>
        <p:spPr>
          <a:xfrm>
            <a:off x="4788024" y="2932990"/>
            <a:ext cx="3620754" cy="1670073"/>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起初</a:t>
            </a:r>
            <a:r>
              <a:rPr lang="zh-CN" altLang="en-US" sz="1400" dirty="0">
                <a:latin typeface="微软雅黑" panose="020B0503020204020204" pitchFamily="34" charset="-122"/>
                <a:ea typeface="微软雅黑" panose="020B0503020204020204" pitchFamily="34" charset="-122"/>
              </a:rPr>
              <a:t>首先自己要把各种的字体练习很深入的了解，在学习中我也特别有时感觉难</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因为自己表现不出来自己想要的感觉，那就是因为没掌握住</a:t>
            </a:r>
            <a:r>
              <a:rPr lang="en-US" altLang="zh-CN" sz="1400" dirty="0">
                <a:latin typeface="微软雅黑" panose="020B0503020204020204" pitchFamily="34" charset="-122"/>
                <a:ea typeface="微软雅黑" panose="020B0503020204020204" pitchFamily="34" charset="-122"/>
              </a:rPr>
              <a:t>pop</a:t>
            </a:r>
            <a:r>
              <a:rPr lang="zh-CN" altLang="en-US" sz="1400" dirty="0">
                <a:latin typeface="微软雅黑" panose="020B0503020204020204" pitchFamily="34" charset="-122"/>
                <a:ea typeface="微软雅黑" panose="020B0503020204020204" pitchFamily="34" charset="-122"/>
              </a:rPr>
              <a:t>字的特点，要自己慢时间尝试，带上自己创新思维去提高。 </a:t>
            </a:r>
          </a:p>
        </p:txBody>
      </p:sp>
    </p:spTree>
    <p:extLst>
      <p:ext uri="{BB962C8B-B14F-4D97-AF65-F5344CB8AC3E}">
        <p14:creationId xmlns:p14="http://schemas.microsoft.com/office/powerpoint/2010/main" val="3529837746"/>
      </p:ext>
    </p:extLst>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1150"/>
                            </p:stCondLst>
                            <p:childTnLst>
                              <p:par>
                                <p:cTn id="13" presetID="22" presetClass="entr" presetSubtype="2"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par>
                                <p:cTn id="16" presetID="22" presetClass="entr" presetSubtype="1"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up)">
                                      <p:cBhvr>
                                        <p:cTn id="18" dur="500"/>
                                        <p:tgtEl>
                                          <p:spTgt spid="18"/>
                                        </p:tgtEl>
                                      </p:cBhvr>
                                    </p:animEffect>
                                  </p:childTnLst>
                                </p:cTn>
                              </p:par>
                              <p:par>
                                <p:cTn id="19" presetID="2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607338" y="764704"/>
            <a:ext cx="1547664" cy="523220"/>
          </a:xfrm>
          <a:prstGeom prst="rect">
            <a:avLst/>
          </a:prstGeom>
          <a:noFill/>
        </p:spPr>
        <p:txBody>
          <a:bodyPr wrap="square" rtlCol="0">
            <a:spAutoFit/>
          </a:bodyPr>
          <a:lstStyle/>
          <a:p>
            <a:r>
              <a:rPr lang="zh-CN" altLang="en-US" sz="2800" dirty="0" smtClean="0">
                <a:solidFill>
                  <a:schemeClr val="tx1">
                    <a:lumMod val="50000"/>
                    <a:lumOff val="50000"/>
                  </a:schemeClr>
                </a:solidFill>
                <a:latin typeface="微软雅黑" panose="020B0503020204020204" pitchFamily="34" charset="-122"/>
                <a:ea typeface="微软雅黑" panose="020B0503020204020204" pitchFamily="34" charset="-122"/>
              </a:rPr>
              <a:t>手绘</a:t>
            </a:r>
            <a:endPar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512" y="1211106"/>
            <a:ext cx="1547664" cy="400110"/>
          </a:xfrm>
          <a:prstGeom prst="rect">
            <a:avLst/>
          </a:prstGeom>
          <a:noFill/>
        </p:spPr>
        <p:txBody>
          <a:bodyPr wrap="square" rtlCol="0">
            <a:spAutoFit/>
          </a:bodyPr>
          <a:lstStyle/>
          <a:p>
            <a:pPr algn="r"/>
            <a:r>
              <a:rPr lang="zh-CN" altLang="en-US" sz="2000" dirty="0" smtClean="0">
                <a:solidFill>
                  <a:srgbClr val="EC8412"/>
                </a:solidFill>
                <a:latin typeface="微软雅黑" panose="020B0503020204020204" pitchFamily="34" charset="-122"/>
                <a:ea typeface="微软雅黑" panose="020B0503020204020204" pitchFamily="34" charset="-122"/>
              </a:rPr>
              <a:t>景观效果图</a:t>
            </a:r>
            <a:endParaRPr lang="zh-CN" altLang="en-US" sz="2000" dirty="0">
              <a:solidFill>
                <a:srgbClr val="EC8412"/>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267744" y="796214"/>
            <a:ext cx="5453885" cy="923330"/>
          </a:xfrm>
          <a:prstGeom prst="rect">
            <a:avLst/>
          </a:prstGeom>
          <a:noFill/>
        </p:spPr>
        <p:txBody>
          <a:bodyPr wrap="square" rtlCol="0">
            <a:spAutoFit/>
          </a:bodyPr>
          <a:lstStyle/>
          <a:p>
            <a:r>
              <a:rPr lang="en-US" altLang="zh-CN" sz="5400" dirty="0" smtClean="0">
                <a:solidFill>
                  <a:schemeClr val="bg1">
                    <a:lumMod val="85000"/>
                  </a:schemeClr>
                </a:solidFill>
                <a:latin typeface="Capture it" panose="02000500000000000000" pitchFamily="2" charset="0"/>
              </a:rPr>
              <a:t>Hand painted</a:t>
            </a:r>
            <a:endParaRPr lang="zh-CN" altLang="en-US" sz="5400" dirty="0">
              <a:solidFill>
                <a:schemeClr val="bg1">
                  <a:lumMod val="85000"/>
                </a:schemeClr>
              </a:solidFill>
              <a:latin typeface="Capture it" panose="02000500000000000000" pitchFamily="2" charset="0"/>
            </a:endParaRPr>
          </a:p>
        </p:txBody>
      </p:sp>
      <p:sp>
        <p:nvSpPr>
          <p:cNvPr id="17" name="TextBox 16"/>
          <p:cNvSpPr txBox="1"/>
          <p:nvPr/>
        </p:nvSpPr>
        <p:spPr>
          <a:xfrm>
            <a:off x="2265834" y="1526595"/>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10243" name="Picture 3" descr="C:\Documents and Settings\Administrator\桌面\Nipic_9602743_2012091220353500235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23508" y="2276324"/>
            <a:ext cx="3028790" cy="1717205"/>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C:\Documents and Settings\Administrator\桌面\Nipic_9602743_2012091220353500235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4323" y="4221088"/>
            <a:ext cx="3028077" cy="1957733"/>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607338" y="2205133"/>
            <a:ext cx="0" cy="493048"/>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607338" y="2060848"/>
            <a:ext cx="7997110" cy="0"/>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607338" y="6237312"/>
            <a:ext cx="3966776" cy="0"/>
          </a:xfrm>
          <a:prstGeom prst="line">
            <a:avLst/>
          </a:prstGeom>
          <a:ln>
            <a:solidFill>
              <a:schemeClr val="bg1">
                <a:lumMod val="7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3" name="TextBox 22"/>
          <p:cNvSpPr txBox="1"/>
          <p:nvPr/>
        </p:nvSpPr>
        <p:spPr>
          <a:xfrm>
            <a:off x="879238" y="2398849"/>
            <a:ext cx="3836778" cy="458908"/>
          </a:xfrm>
          <a:prstGeom prst="rect">
            <a:avLst/>
          </a:prstGeom>
          <a:noFill/>
        </p:spPr>
        <p:txBody>
          <a:bodyPr wrap="square" rtlCol="0">
            <a:spAutoFit/>
          </a:bodyPr>
          <a:lstStyle/>
          <a:p>
            <a:pPr>
              <a:lnSpc>
                <a:spcPct val="150000"/>
              </a:lnSpc>
            </a:pPr>
            <a:r>
              <a:rPr lang="zh-CN" altLang="en-US" b="1" dirty="0">
                <a:solidFill>
                  <a:schemeClr val="bg1">
                    <a:lumMod val="50000"/>
                  </a:schemeClr>
                </a:solidFill>
                <a:latin typeface="微软雅黑" panose="020B0503020204020204" pitchFamily="34" charset="-122"/>
                <a:ea typeface="微软雅黑" panose="020B0503020204020204" pitchFamily="34" charset="-122"/>
              </a:rPr>
              <a:t>一、素描基础</a:t>
            </a:r>
            <a:r>
              <a:rPr lang="en-US" altLang="zh-CN" b="1" dirty="0">
                <a:solidFill>
                  <a:schemeClr val="bg1">
                    <a:lumMod val="50000"/>
                  </a:schemeClr>
                </a:solidFill>
                <a:latin typeface="微软雅黑" panose="020B0503020204020204" pitchFamily="34" charset="-122"/>
                <a:ea typeface="微软雅黑" panose="020B0503020204020204" pitchFamily="34" charset="-122"/>
              </a:rPr>
              <a:t>-</a:t>
            </a:r>
            <a:r>
              <a:rPr lang="zh-CN" altLang="en-US" b="1" dirty="0">
                <a:solidFill>
                  <a:schemeClr val="bg1">
                    <a:lumMod val="50000"/>
                  </a:schemeClr>
                </a:solidFill>
                <a:latin typeface="微软雅黑" panose="020B0503020204020204" pitchFamily="34" charset="-122"/>
                <a:ea typeface="微软雅黑" panose="020B0503020204020204" pitchFamily="34" charset="-122"/>
              </a:rPr>
              <a:t>彩铅手绘效果图作品 </a:t>
            </a:r>
            <a:endParaRPr lang="zh-CN" altLang="en-US" sz="1200" b="1"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879238" y="4737918"/>
            <a:ext cx="3620754"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 </a:t>
            </a:r>
            <a:r>
              <a:rPr lang="zh-CN" altLang="en-US" sz="1200" dirty="0" smtClean="0">
                <a:latin typeface="微软雅黑" panose="020B0503020204020204" pitchFamily="34" charset="-122"/>
                <a:ea typeface="微软雅黑" panose="020B0503020204020204" pitchFamily="34" charset="-122"/>
              </a:rPr>
              <a:t>       图</a:t>
            </a:r>
            <a:r>
              <a:rPr lang="en-US" altLang="zh-CN" sz="1200" dirty="0">
                <a:latin typeface="微软雅黑" panose="020B0503020204020204" pitchFamily="34" charset="-122"/>
                <a:ea typeface="微软雅黑" panose="020B0503020204020204" pitchFamily="34" charset="-122"/>
              </a:rPr>
              <a:t>2-1</a:t>
            </a:r>
            <a:r>
              <a:rPr lang="zh-CN" altLang="en-US" sz="1200" dirty="0">
                <a:latin typeface="微软雅黑" panose="020B0503020204020204" pitchFamily="34" charset="-122"/>
                <a:ea typeface="微软雅黑" panose="020B0503020204020204" pitchFamily="34" charset="-122"/>
              </a:rPr>
              <a:t>是初学时的临摹作品，图</a:t>
            </a:r>
            <a:r>
              <a:rPr lang="en-US" altLang="zh-CN" sz="1200" dirty="0">
                <a:latin typeface="微软雅黑" panose="020B0503020204020204" pitchFamily="34" charset="-122"/>
                <a:ea typeface="微软雅黑" panose="020B0503020204020204" pitchFamily="34" charset="-122"/>
              </a:rPr>
              <a:t>2-2</a:t>
            </a:r>
            <a:r>
              <a:rPr lang="zh-CN" altLang="en-US" sz="1200" dirty="0">
                <a:latin typeface="微软雅黑" panose="020B0503020204020204" pitchFamily="34" charset="-122"/>
                <a:ea typeface="微软雅黑" panose="020B0503020204020204" pitchFamily="34" charset="-122"/>
              </a:rPr>
              <a:t>是后期的手绘绘画作品。 </a:t>
            </a:r>
          </a:p>
        </p:txBody>
      </p:sp>
      <p:sp>
        <p:nvSpPr>
          <p:cNvPr id="25" name="TextBox 24"/>
          <p:cNvSpPr txBox="1"/>
          <p:nvPr/>
        </p:nvSpPr>
        <p:spPr>
          <a:xfrm>
            <a:off x="879238" y="3054967"/>
            <a:ext cx="3620754" cy="1754326"/>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在</a:t>
            </a:r>
            <a:r>
              <a:rPr lang="zh-CN" altLang="en-US" sz="1200" dirty="0">
                <a:latin typeface="微软雅黑" panose="020B0503020204020204" pitchFamily="34" charset="-122"/>
                <a:ea typeface="微软雅黑" panose="020B0503020204020204" pitchFamily="34" charset="-122"/>
              </a:rPr>
              <a:t>学习中我也特别在乎素描的重要性，学习素描的时候下了不少功夫，这里的三幅作品为初学素描时所作，内容很单调，技法也相当欠缺，在后来大量的临摹练习后才逐步领略素描的基本表现方法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还要加上色彩的搭配。</a:t>
            </a:r>
            <a:endParaRPr lang="zh-CN" altLang="en-US"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041822119"/>
      </p:ext>
    </p:extLst>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3"/>
                                        </p:tgtEl>
                                        <p:attrNameLst>
                                          <p:attrName>ppt_y</p:attrName>
                                        </p:attrNameLst>
                                      </p:cBhvr>
                                      <p:tavLst>
                                        <p:tav tm="0">
                                          <p:val>
                                            <p:strVal val="#ppt_y"/>
                                          </p:val>
                                        </p:tav>
                                        <p:tav tm="100000">
                                          <p:val>
                                            <p:strVal val="#ppt_y"/>
                                          </p:val>
                                        </p:tav>
                                      </p:tavLst>
                                    </p:anim>
                                    <p:anim calcmode="lin" valueType="num">
                                      <p:cBhvr>
                                        <p:cTn id="1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3"/>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1000"/>
                                        <p:tgtEl>
                                          <p:spTgt spid="25"/>
                                        </p:tgtEl>
                                      </p:cBhvr>
                                    </p:animEffect>
                                    <p:anim calcmode="lin" valueType="num">
                                      <p:cBhvr>
                                        <p:cTn id="25" dur="1000" fill="hold"/>
                                        <p:tgtEl>
                                          <p:spTgt spid="25"/>
                                        </p:tgtEl>
                                        <p:attrNameLst>
                                          <p:attrName>ppt_x</p:attrName>
                                        </p:attrNameLst>
                                      </p:cBhvr>
                                      <p:tavLst>
                                        <p:tav tm="0">
                                          <p:val>
                                            <p:strVal val="#ppt_x"/>
                                          </p:val>
                                        </p:tav>
                                        <p:tav tm="100000">
                                          <p:val>
                                            <p:strVal val="#ppt_x"/>
                                          </p:val>
                                        </p:tav>
                                      </p:tavLst>
                                    </p:anim>
                                    <p:anim calcmode="lin" valueType="num">
                                      <p:cBhvr>
                                        <p:cTn id="26" dur="1000" fill="hold"/>
                                        <p:tgtEl>
                                          <p:spTgt spid="25"/>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607338" y="764704"/>
            <a:ext cx="1547664" cy="523220"/>
          </a:xfrm>
          <a:prstGeom prst="rect">
            <a:avLst/>
          </a:prstGeom>
          <a:noFill/>
        </p:spPr>
        <p:txBody>
          <a:bodyPr wrap="square" rtlCol="0">
            <a:spAutoFit/>
          </a:bodyPr>
          <a:lstStyle/>
          <a:p>
            <a:r>
              <a:rPr lang="zh-CN" altLang="en-US" sz="2800" dirty="0" smtClean="0">
                <a:solidFill>
                  <a:schemeClr val="tx1">
                    <a:lumMod val="50000"/>
                    <a:lumOff val="50000"/>
                  </a:schemeClr>
                </a:solidFill>
                <a:latin typeface="微软雅黑" panose="020B0503020204020204" pitchFamily="34" charset="-122"/>
                <a:ea typeface="微软雅黑" panose="020B0503020204020204" pitchFamily="34" charset="-122"/>
              </a:rPr>
              <a:t>手绘</a:t>
            </a:r>
            <a:endPar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512" y="1211106"/>
            <a:ext cx="1547664" cy="400110"/>
          </a:xfrm>
          <a:prstGeom prst="rect">
            <a:avLst/>
          </a:prstGeom>
          <a:noFill/>
        </p:spPr>
        <p:txBody>
          <a:bodyPr wrap="square" rtlCol="0">
            <a:spAutoFit/>
          </a:bodyPr>
          <a:lstStyle/>
          <a:p>
            <a:pPr algn="r"/>
            <a:r>
              <a:rPr lang="zh-CN" altLang="en-US" sz="2000" dirty="0" smtClean="0">
                <a:solidFill>
                  <a:srgbClr val="EC8412"/>
                </a:solidFill>
                <a:latin typeface="微软雅黑" panose="020B0503020204020204" pitchFamily="34" charset="-122"/>
                <a:ea typeface="微软雅黑" panose="020B0503020204020204" pitchFamily="34" charset="-122"/>
              </a:rPr>
              <a:t>景观效果图</a:t>
            </a:r>
            <a:endParaRPr lang="zh-CN" altLang="en-US" sz="2000" dirty="0">
              <a:solidFill>
                <a:srgbClr val="EC8412"/>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267744" y="796214"/>
            <a:ext cx="5453885" cy="923330"/>
          </a:xfrm>
          <a:prstGeom prst="rect">
            <a:avLst/>
          </a:prstGeom>
          <a:noFill/>
        </p:spPr>
        <p:txBody>
          <a:bodyPr wrap="square" rtlCol="0">
            <a:spAutoFit/>
          </a:bodyPr>
          <a:lstStyle/>
          <a:p>
            <a:r>
              <a:rPr lang="en-US" altLang="zh-CN" sz="5400" dirty="0" smtClean="0">
                <a:solidFill>
                  <a:schemeClr val="bg1">
                    <a:lumMod val="85000"/>
                  </a:schemeClr>
                </a:solidFill>
                <a:latin typeface="Capture it" panose="02000500000000000000" pitchFamily="2" charset="0"/>
              </a:rPr>
              <a:t>Hand painted</a:t>
            </a:r>
            <a:endParaRPr lang="zh-CN" altLang="en-US" sz="5400" dirty="0">
              <a:solidFill>
                <a:schemeClr val="bg1">
                  <a:lumMod val="85000"/>
                </a:schemeClr>
              </a:solidFill>
              <a:latin typeface="Capture it" panose="02000500000000000000" pitchFamily="2" charset="0"/>
            </a:endParaRPr>
          </a:p>
        </p:txBody>
      </p:sp>
      <p:sp>
        <p:nvSpPr>
          <p:cNvPr id="17" name="TextBox 16"/>
          <p:cNvSpPr txBox="1"/>
          <p:nvPr/>
        </p:nvSpPr>
        <p:spPr>
          <a:xfrm>
            <a:off x="2265834" y="1526595"/>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11266" name="Picture 2" descr="C:\Documents and Settings\Administrator\桌面\Nipic_9602743_20120912203535002356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32" y="4295253"/>
            <a:ext cx="3319462" cy="2125662"/>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C:\Documents and Settings\Administrator\桌面\Nipic_9602743_2012091220353500235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2276323"/>
            <a:ext cx="3316895" cy="1860603"/>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8604448" y="2205133"/>
            <a:ext cx="0" cy="493048"/>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607338" y="2060848"/>
            <a:ext cx="7997110" cy="0"/>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4637672" y="6237312"/>
            <a:ext cx="3966776" cy="0"/>
          </a:xfrm>
          <a:prstGeom prst="line">
            <a:avLst/>
          </a:prstGeom>
          <a:ln>
            <a:solidFill>
              <a:schemeClr val="bg1">
                <a:lumMod val="7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1" name="TextBox 20"/>
          <p:cNvSpPr txBox="1"/>
          <p:nvPr/>
        </p:nvSpPr>
        <p:spPr>
          <a:xfrm>
            <a:off x="4788024" y="2276872"/>
            <a:ext cx="3816424" cy="507831"/>
          </a:xfrm>
          <a:prstGeom prst="rect">
            <a:avLst/>
          </a:prstGeom>
          <a:noFill/>
        </p:spPr>
        <p:txBody>
          <a:bodyPr wrap="square" rtlCol="0">
            <a:spAutoFit/>
          </a:bodyPr>
          <a:lstStyle/>
          <a:p>
            <a:pPr>
              <a:lnSpc>
                <a:spcPct val="150000"/>
              </a:lnSpc>
            </a:pPr>
            <a:r>
              <a:rPr lang="zh-CN" altLang="en-US" b="1" dirty="0">
                <a:solidFill>
                  <a:schemeClr val="bg1">
                    <a:lumMod val="50000"/>
                  </a:schemeClr>
                </a:solidFill>
                <a:latin typeface="微软雅黑" panose="020B0503020204020204" pitchFamily="34" charset="-122"/>
                <a:ea typeface="微软雅黑" panose="020B0503020204020204" pitchFamily="34" charset="-122"/>
              </a:rPr>
              <a:t>二、素描基础</a:t>
            </a:r>
            <a:r>
              <a:rPr lang="en-US" altLang="zh-CN" b="1" dirty="0">
                <a:solidFill>
                  <a:schemeClr val="bg1">
                    <a:lumMod val="50000"/>
                  </a:schemeClr>
                </a:solidFill>
                <a:latin typeface="微软雅黑" panose="020B0503020204020204" pitchFamily="34" charset="-122"/>
                <a:ea typeface="微软雅黑" panose="020B0503020204020204" pitchFamily="34" charset="-122"/>
              </a:rPr>
              <a:t>-</a:t>
            </a:r>
            <a:r>
              <a:rPr lang="zh-CN" altLang="en-US" b="1" dirty="0">
                <a:solidFill>
                  <a:schemeClr val="bg1">
                    <a:lumMod val="50000"/>
                  </a:schemeClr>
                </a:solidFill>
                <a:latin typeface="微软雅黑" panose="020B0503020204020204" pitchFamily="34" charset="-122"/>
                <a:ea typeface="微软雅黑" panose="020B0503020204020204" pitchFamily="34" charset="-122"/>
              </a:rPr>
              <a:t>水粉手绘效果图作品 </a:t>
            </a:r>
            <a:endParaRPr lang="zh-CN" altLang="en-US" sz="1200" b="1"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4788024" y="5301208"/>
            <a:ext cx="3620754" cy="700576"/>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图</a:t>
            </a:r>
            <a:r>
              <a:rPr lang="en-US" altLang="zh-CN" sz="1400" dirty="0">
                <a:latin typeface="微软雅黑" panose="020B0503020204020204" pitchFamily="34" charset="-122"/>
                <a:ea typeface="微软雅黑" panose="020B0503020204020204" pitchFamily="34" charset="-122"/>
              </a:rPr>
              <a:t>1-1</a:t>
            </a:r>
            <a:r>
              <a:rPr lang="zh-CN" altLang="en-US" sz="1400" dirty="0">
                <a:latin typeface="微软雅黑" panose="020B0503020204020204" pitchFamily="34" charset="-122"/>
                <a:ea typeface="微软雅黑" panose="020B0503020204020204" pitchFamily="34" charset="-122"/>
              </a:rPr>
              <a:t>是初学时的临摹作品，图</a:t>
            </a:r>
            <a:r>
              <a:rPr lang="en-US" altLang="zh-CN" sz="1400" dirty="0">
                <a:latin typeface="微软雅黑" panose="020B0503020204020204" pitchFamily="34" charset="-122"/>
                <a:ea typeface="微软雅黑" panose="020B0503020204020204" pitchFamily="34" charset="-122"/>
              </a:rPr>
              <a:t>1-2</a:t>
            </a:r>
            <a:r>
              <a:rPr lang="zh-CN" altLang="en-US" sz="1400" dirty="0">
                <a:latin typeface="微软雅黑" panose="020B0503020204020204" pitchFamily="34" charset="-122"/>
                <a:ea typeface="微软雅黑" panose="020B0503020204020204" pitchFamily="34" charset="-122"/>
              </a:rPr>
              <a:t>是后期的绘画作品。 </a:t>
            </a:r>
          </a:p>
        </p:txBody>
      </p:sp>
      <p:sp>
        <p:nvSpPr>
          <p:cNvPr id="23" name="TextBox 22"/>
          <p:cNvSpPr txBox="1"/>
          <p:nvPr/>
        </p:nvSpPr>
        <p:spPr>
          <a:xfrm>
            <a:off x="4788024" y="2932990"/>
            <a:ext cx="3620754" cy="2031325"/>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在</a:t>
            </a:r>
            <a:r>
              <a:rPr lang="zh-CN" altLang="en-US" sz="1400" dirty="0">
                <a:latin typeface="微软雅黑" panose="020B0503020204020204" pitchFamily="34" charset="-122"/>
                <a:ea typeface="微软雅黑" panose="020B0503020204020204" pitchFamily="34" charset="-122"/>
              </a:rPr>
              <a:t>学习中我也特别在乎素描的重要性，学习素描的时候下了不少功夫，这里的三幅作品为初学素描时所作，内容很单调，技法也相当欠缺，在后来大量的临摹练习后才逐步领略素描的基本表现方法</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还要加上色彩的搭配。 </a:t>
            </a:r>
            <a:endParaRPr lang="zh-CN" altLang="en-US" sz="14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82419083"/>
      </p:ext>
    </p:extLst>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607338" y="764704"/>
            <a:ext cx="1547664" cy="523220"/>
          </a:xfrm>
          <a:prstGeom prst="rect">
            <a:avLst/>
          </a:prstGeom>
          <a:noFill/>
        </p:spPr>
        <p:txBody>
          <a:bodyPr wrap="square" rtlCol="0">
            <a:spAutoFit/>
          </a:bodyPr>
          <a:lstStyle/>
          <a:p>
            <a:r>
              <a:rPr lang="zh-CN" altLang="en-US" sz="2800" dirty="0" smtClean="0">
                <a:solidFill>
                  <a:schemeClr val="tx1">
                    <a:lumMod val="50000"/>
                    <a:lumOff val="50000"/>
                  </a:schemeClr>
                </a:solidFill>
                <a:latin typeface="微软雅黑" panose="020B0503020204020204" pitchFamily="34" charset="-122"/>
                <a:ea typeface="微软雅黑" panose="020B0503020204020204" pitchFamily="34" charset="-122"/>
              </a:rPr>
              <a:t>手绘</a:t>
            </a:r>
            <a:endPar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512" y="1211106"/>
            <a:ext cx="1547664" cy="523220"/>
          </a:xfrm>
          <a:prstGeom prst="rect">
            <a:avLst/>
          </a:prstGeom>
          <a:noFill/>
        </p:spPr>
        <p:txBody>
          <a:bodyPr wrap="square" rtlCol="0">
            <a:spAutoFit/>
          </a:bodyPr>
          <a:lstStyle/>
          <a:p>
            <a:pPr algn="r"/>
            <a:r>
              <a:rPr lang="zh-CN" altLang="en-US" sz="2800" dirty="0" smtClean="0">
                <a:solidFill>
                  <a:srgbClr val="EC8412"/>
                </a:solidFill>
                <a:latin typeface="微软雅黑" panose="020B0503020204020204" pitchFamily="34" charset="-122"/>
                <a:ea typeface="微软雅黑" panose="020B0503020204020204" pitchFamily="34" charset="-122"/>
              </a:rPr>
              <a:t>效果图</a:t>
            </a:r>
            <a:endParaRPr lang="zh-CN" altLang="en-US" sz="2800" dirty="0">
              <a:solidFill>
                <a:srgbClr val="EC8412"/>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267744" y="796214"/>
            <a:ext cx="5453885" cy="923330"/>
          </a:xfrm>
          <a:prstGeom prst="rect">
            <a:avLst/>
          </a:prstGeom>
          <a:noFill/>
        </p:spPr>
        <p:txBody>
          <a:bodyPr wrap="square" rtlCol="0">
            <a:spAutoFit/>
          </a:bodyPr>
          <a:lstStyle/>
          <a:p>
            <a:r>
              <a:rPr lang="en-US" altLang="zh-CN" sz="5400" dirty="0" smtClean="0">
                <a:solidFill>
                  <a:schemeClr val="bg1">
                    <a:lumMod val="85000"/>
                  </a:schemeClr>
                </a:solidFill>
                <a:latin typeface="Capture it" panose="02000500000000000000" pitchFamily="2" charset="0"/>
              </a:rPr>
              <a:t>Hand painted</a:t>
            </a:r>
            <a:endParaRPr lang="zh-CN" altLang="en-US" sz="5400" dirty="0">
              <a:solidFill>
                <a:schemeClr val="bg1">
                  <a:lumMod val="85000"/>
                </a:schemeClr>
              </a:solidFill>
              <a:latin typeface="Capture it" panose="02000500000000000000" pitchFamily="2" charset="0"/>
            </a:endParaRPr>
          </a:p>
        </p:txBody>
      </p:sp>
      <p:sp>
        <p:nvSpPr>
          <p:cNvPr id="17" name="TextBox 16"/>
          <p:cNvSpPr txBox="1"/>
          <p:nvPr/>
        </p:nvSpPr>
        <p:spPr>
          <a:xfrm>
            <a:off x="2265834" y="1526595"/>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14338" name="Picture 2" descr="室内效果图"/>
          <p:cNvPicPr>
            <a:picLocks noChangeAspect="1" noChangeArrowheads="1"/>
          </p:cNvPicPr>
          <p:nvPr/>
        </p:nvPicPr>
        <p:blipFill rotWithShape="1">
          <a:blip r:embed="rId3">
            <a:extLst>
              <a:ext uri="{28A0092B-C50C-407E-A947-70E740481C1C}">
                <a14:useLocalDpi xmlns:a14="http://schemas.microsoft.com/office/drawing/2010/main" val="0"/>
              </a:ext>
            </a:extLst>
          </a:blip>
          <a:srcRect t="9597" b="10212"/>
          <a:stretch/>
        </p:blipFill>
        <p:spPr bwMode="auto">
          <a:xfrm>
            <a:off x="4587841" y="2497356"/>
            <a:ext cx="4304639" cy="3451924"/>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607338" y="2205133"/>
            <a:ext cx="0" cy="493048"/>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607338" y="2060848"/>
            <a:ext cx="7997110" cy="0"/>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607338" y="6237312"/>
            <a:ext cx="3966776" cy="0"/>
          </a:xfrm>
          <a:prstGeom prst="line">
            <a:avLst/>
          </a:prstGeom>
          <a:ln>
            <a:solidFill>
              <a:schemeClr val="bg1">
                <a:lumMod val="7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1" name="TextBox 20"/>
          <p:cNvSpPr txBox="1"/>
          <p:nvPr/>
        </p:nvSpPr>
        <p:spPr>
          <a:xfrm>
            <a:off x="879238" y="2398849"/>
            <a:ext cx="3836778" cy="458908"/>
          </a:xfrm>
          <a:prstGeom prst="rect">
            <a:avLst/>
          </a:prstGeom>
          <a:noFill/>
        </p:spPr>
        <p:txBody>
          <a:bodyPr wrap="square" rtlCol="0">
            <a:spAutoFit/>
          </a:bodyPr>
          <a:lstStyle/>
          <a:p>
            <a:pPr>
              <a:lnSpc>
                <a:spcPct val="150000"/>
              </a:lnSpc>
            </a:pPr>
            <a:r>
              <a:rPr lang="zh-CN" altLang="en-US" b="1" dirty="0">
                <a:solidFill>
                  <a:schemeClr val="bg1">
                    <a:lumMod val="50000"/>
                  </a:schemeClr>
                </a:solidFill>
                <a:latin typeface="微软雅黑" panose="020B0503020204020204" pitchFamily="34" charset="-122"/>
                <a:ea typeface="微软雅黑" panose="020B0503020204020204" pitchFamily="34" charset="-122"/>
              </a:rPr>
              <a:t>一、软件绘图</a:t>
            </a:r>
            <a:r>
              <a:rPr lang="en-US" altLang="zh-CN" b="1" dirty="0">
                <a:solidFill>
                  <a:schemeClr val="bg1">
                    <a:lumMod val="50000"/>
                  </a:schemeClr>
                </a:solidFill>
                <a:latin typeface="微软雅黑" panose="020B0503020204020204" pitchFamily="34" charset="-122"/>
                <a:ea typeface="微软雅黑" panose="020B0503020204020204" pitchFamily="34" charset="-122"/>
              </a:rPr>
              <a:t>-</a:t>
            </a:r>
            <a:r>
              <a:rPr lang="zh-CN" altLang="en-US" b="1" dirty="0">
                <a:solidFill>
                  <a:schemeClr val="bg1">
                    <a:lumMod val="50000"/>
                  </a:schemeClr>
                </a:solidFill>
                <a:latin typeface="微软雅黑" panose="020B0503020204020204" pitchFamily="34" charset="-122"/>
                <a:ea typeface="微软雅黑" panose="020B0503020204020204" pitchFamily="34" charset="-122"/>
              </a:rPr>
              <a:t>商业布局图 </a:t>
            </a:r>
            <a:endParaRPr lang="zh-CN" altLang="en-US" sz="1200" b="1"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879238" y="5252545"/>
            <a:ext cx="3620754" cy="336695"/>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图</a:t>
            </a:r>
            <a:r>
              <a:rPr lang="en-US" altLang="zh-CN" sz="1200" dirty="0">
                <a:latin typeface="微软雅黑" panose="020B0503020204020204" pitchFamily="34" charset="-122"/>
                <a:ea typeface="微软雅黑" panose="020B0503020204020204" pitchFamily="34" charset="-122"/>
              </a:rPr>
              <a:t>1-1</a:t>
            </a:r>
            <a:r>
              <a:rPr lang="zh-CN" altLang="en-US" sz="1200" dirty="0">
                <a:latin typeface="微软雅黑" panose="020B0503020204020204" pitchFamily="34" charset="-122"/>
                <a:ea typeface="微软雅黑" panose="020B0503020204020204" pitchFamily="34" charset="-122"/>
              </a:rPr>
              <a:t>是毕业时的作品。 </a:t>
            </a:r>
          </a:p>
        </p:txBody>
      </p:sp>
      <p:sp>
        <p:nvSpPr>
          <p:cNvPr id="23" name="TextBox 22"/>
          <p:cNvSpPr txBox="1"/>
          <p:nvPr/>
        </p:nvSpPr>
        <p:spPr>
          <a:xfrm>
            <a:off x="879238" y="3054967"/>
            <a:ext cx="3620754" cy="144469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在</a:t>
            </a:r>
            <a:r>
              <a:rPr lang="zh-CN" altLang="en-US" sz="1200" dirty="0">
                <a:latin typeface="微软雅黑" panose="020B0503020204020204" pitchFamily="34" charset="-122"/>
                <a:ea typeface="微软雅黑" panose="020B0503020204020204" pitchFamily="34" charset="-122"/>
              </a:rPr>
              <a:t>学习二年时开始感觉难</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但是经过一段时间的熟悉和了解</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我们怎么运用它才能做到最好它不仅考验我们的耐心和细心要有经典的布局和搭配，加在大学生活中二年所学的知识、进行行一个汇总看看我们自己学到了什么么。</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0636960"/>
      </p:ext>
    </p:extLst>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27384"/>
            <a:ext cx="9144000" cy="688538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480251" y="-27384"/>
            <a:ext cx="72008" cy="6937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3" name="矩形 22"/>
          <p:cNvSpPr/>
          <p:nvPr/>
        </p:nvSpPr>
        <p:spPr>
          <a:xfrm>
            <a:off x="2047784" y="-27384"/>
            <a:ext cx="72008" cy="69373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4" name="矩形 23"/>
          <p:cNvSpPr/>
          <p:nvPr/>
        </p:nvSpPr>
        <p:spPr>
          <a:xfrm>
            <a:off x="1636235" y="-27384"/>
            <a:ext cx="45719" cy="69373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5" name="矩形 24"/>
          <p:cNvSpPr/>
          <p:nvPr/>
        </p:nvSpPr>
        <p:spPr>
          <a:xfrm>
            <a:off x="1731103" y="-27384"/>
            <a:ext cx="181196" cy="693735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6" name="矩形 25"/>
          <p:cNvSpPr/>
          <p:nvPr/>
        </p:nvSpPr>
        <p:spPr>
          <a:xfrm>
            <a:off x="1947127" y="-27384"/>
            <a:ext cx="45719" cy="693735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7" name="矩形 26"/>
          <p:cNvSpPr/>
          <p:nvPr/>
        </p:nvSpPr>
        <p:spPr>
          <a:xfrm>
            <a:off x="2150017" y="-27384"/>
            <a:ext cx="45719" cy="6937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4" name="TextBox 3"/>
          <p:cNvSpPr txBox="1"/>
          <p:nvPr/>
        </p:nvSpPr>
        <p:spPr>
          <a:xfrm>
            <a:off x="-684584" y="1600339"/>
            <a:ext cx="1008112" cy="4708981"/>
          </a:xfrm>
          <a:prstGeom prst="rect">
            <a:avLst/>
          </a:prstGeom>
          <a:noFill/>
        </p:spPr>
        <p:txBody>
          <a:bodyPr wrap="square" rtlCol="0">
            <a:spAutoFit/>
          </a:bodyPr>
          <a:lstStyle/>
          <a:p>
            <a:r>
              <a:rPr lang="en-US" altLang="zh-CN" sz="30000" b="1" dirty="0" smtClean="0">
                <a:solidFill>
                  <a:schemeClr val="bg1"/>
                </a:solidFill>
                <a:latin typeface="微软雅黑" panose="020B0503020204020204" pitchFamily="34" charset="-122"/>
                <a:ea typeface="微软雅黑" panose="020B0503020204020204" pitchFamily="34" charset="-122"/>
              </a:rPr>
              <a:t>3</a:t>
            </a:r>
            <a:endParaRPr lang="zh-CN" altLang="en-US" sz="30000" b="1"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899592" y="2838117"/>
            <a:ext cx="4104456" cy="3183171"/>
            <a:chOff x="899592" y="2838117"/>
            <a:chExt cx="4104456" cy="3183171"/>
          </a:xfrm>
        </p:grpSpPr>
        <p:sp>
          <p:nvSpPr>
            <p:cNvPr id="12" name="矩形 11"/>
            <p:cNvSpPr/>
            <p:nvPr/>
          </p:nvSpPr>
          <p:spPr>
            <a:xfrm>
              <a:off x="899592" y="2866578"/>
              <a:ext cx="4104456" cy="3154710"/>
            </a:xfrm>
            <a:prstGeom prst="rect">
              <a:avLst/>
            </a:prstGeom>
            <a:noFill/>
          </p:spPr>
          <p:txBody>
            <a:bodyPr wrap="square" lIns="91440" tIns="45720" rIns="91440" bIns="45720">
              <a:spAutoFit/>
            </a:bodyPr>
            <a:lstStyle/>
            <a:p>
              <a:pPr algn="ctr"/>
              <a:r>
                <a:rPr lang="en-US" altLang="zh-CN" sz="19900" b="1" dirty="0" err="1" smtClean="0">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rPr>
                <a:t>rd</a:t>
              </a:r>
              <a:r>
                <a:rPr lang="en-US" altLang="zh-CN" sz="19900" b="1" dirty="0" smtClean="0">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rPr>
                <a:t>  </a:t>
              </a:r>
              <a:endParaRPr lang="zh-CN" altLang="en-US" sz="19900" b="1" cap="none" spc="0" dirty="0">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endParaRPr>
            </a:p>
          </p:txBody>
        </p:sp>
        <p:sp>
          <p:nvSpPr>
            <p:cNvPr id="13" name="TextBox 12"/>
            <p:cNvSpPr txBox="1"/>
            <p:nvPr/>
          </p:nvSpPr>
          <p:spPr>
            <a:xfrm>
              <a:off x="1591716" y="2838117"/>
              <a:ext cx="3124300" cy="3154710"/>
            </a:xfrm>
            <a:prstGeom prst="rect">
              <a:avLst/>
            </a:prstGeom>
            <a:noFill/>
          </p:spPr>
          <p:txBody>
            <a:bodyPr wrap="square" rtlCol="0">
              <a:spAutoFit/>
            </a:bodyPr>
            <a:lstStyle/>
            <a:p>
              <a:r>
                <a:rPr lang="en-US" altLang="zh-CN" sz="19900" b="1" dirty="0" err="1" smtClean="0">
                  <a:solidFill>
                    <a:schemeClr val="bg1">
                      <a:lumMod val="65000"/>
                    </a:schemeClr>
                  </a:solidFill>
                  <a:latin typeface="Times New Roman" panose="02020603050405020304" pitchFamily="18" charset="0"/>
                  <a:cs typeface="Times New Roman" panose="02020603050405020304" pitchFamily="18" charset="0"/>
                </a:rPr>
                <a:t>rd</a:t>
              </a:r>
              <a:endParaRPr lang="zh-CN" altLang="en-US" sz="19900" b="1" dirty="0">
                <a:solidFill>
                  <a:schemeClr val="bg1">
                    <a:lumMod val="65000"/>
                  </a:schemeClr>
                </a:solidFill>
                <a:latin typeface="Times New Roman" panose="02020603050405020304" pitchFamily="18" charset="0"/>
                <a:cs typeface="Times New Roman" panose="02020603050405020304" pitchFamily="18" charset="0"/>
              </a:endParaRPr>
            </a:p>
          </p:txBody>
        </p:sp>
      </p:grpSp>
      <p:cxnSp>
        <p:nvCxnSpPr>
          <p:cNvPr id="14" name="直接连接符 13"/>
          <p:cNvCxnSpPr/>
          <p:nvPr/>
        </p:nvCxnSpPr>
        <p:spPr>
          <a:xfrm>
            <a:off x="4283968" y="3093768"/>
            <a:ext cx="4297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8"/>
          <p:cNvSpPr txBox="1"/>
          <p:nvPr/>
        </p:nvSpPr>
        <p:spPr>
          <a:xfrm>
            <a:off x="7164288" y="1844824"/>
            <a:ext cx="1427112" cy="707886"/>
          </a:xfrm>
          <a:prstGeom prst="rect">
            <a:avLst/>
          </a:prstGeom>
          <a:solidFill>
            <a:schemeClr val="bg1"/>
          </a:solidFill>
        </p:spPr>
        <p:txBody>
          <a:bodyPr wrap="square" rtlCol="0">
            <a:spAutoFit/>
          </a:bodyPr>
          <a:lstStyle/>
          <a:p>
            <a:pPr algn="r"/>
            <a:r>
              <a:rPr lang="en-US" altLang="zh-CN" sz="4000" b="1" dirty="0">
                <a:latin typeface="微软雅黑" pitchFamily="34" charset="-122"/>
                <a:ea typeface="微软雅黑" pitchFamily="34" charset="-122"/>
              </a:rPr>
              <a:t>CAD</a:t>
            </a:r>
          </a:p>
        </p:txBody>
      </p:sp>
      <p:sp>
        <p:nvSpPr>
          <p:cNvPr id="16" name="矩形 15"/>
          <p:cNvSpPr/>
          <p:nvPr/>
        </p:nvSpPr>
        <p:spPr>
          <a:xfrm>
            <a:off x="4686285" y="3203986"/>
            <a:ext cx="3960440" cy="369332"/>
          </a:xfrm>
          <a:prstGeom prst="rect">
            <a:avLst/>
          </a:prstGeom>
        </p:spPr>
        <p:txBody>
          <a:bodyPr wrap="square">
            <a:spAutoFit/>
          </a:bodyPr>
          <a:lstStyle/>
          <a:p>
            <a:pPr lvl="0" algn="r">
              <a:defRPr/>
            </a:pPr>
            <a:r>
              <a:rPr lang="en-US" altLang="zh-CN" kern="0" dirty="0">
                <a:solidFill>
                  <a:schemeClr val="bg1"/>
                </a:solidFill>
                <a:latin typeface="微软雅黑" pitchFamily="34" charset="-122"/>
                <a:ea typeface="微软雅黑" pitchFamily="34" charset="-122"/>
              </a:rPr>
              <a:t>-- CAD</a:t>
            </a:r>
            <a:r>
              <a:rPr lang="zh-CN" altLang="en-US" kern="0" dirty="0">
                <a:solidFill>
                  <a:schemeClr val="bg1"/>
                </a:solidFill>
                <a:latin typeface="微软雅黑" pitchFamily="34" charset="-122"/>
                <a:ea typeface="微软雅黑" pitchFamily="34" charset="-122"/>
              </a:rPr>
              <a:t>环境布局设计</a:t>
            </a:r>
          </a:p>
        </p:txBody>
      </p:sp>
      <p:sp>
        <p:nvSpPr>
          <p:cNvPr id="17" name="矩形 16"/>
          <p:cNvSpPr/>
          <p:nvPr/>
        </p:nvSpPr>
        <p:spPr>
          <a:xfrm>
            <a:off x="4686285" y="3635732"/>
            <a:ext cx="3960440" cy="369332"/>
          </a:xfrm>
          <a:prstGeom prst="rect">
            <a:avLst/>
          </a:prstGeom>
        </p:spPr>
        <p:txBody>
          <a:bodyPr wrap="square">
            <a:spAutoFit/>
          </a:bodyPr>
          <a:lstStyle/>
          <a:p>
            <a:pPr lvl="0" algn="r">
              <a:defRPr/>
            </a:pPr>
            <a:r>
              <a:rPr lang="en-US" altLang="zh-CN" kern="0" dirty="0">
                <a:solidFill>
                  <a:schemeClr val="bg1"/>
                </a:solidFill>
                <a:latin typeface="微软雅黑" pitchFamily="34" charset="-122"/>
                <a:ea typeface="微软雅黑" pitchFamily="34" charset="-122"/>
              </a:rPr>
              <a:t>--CAD</a:t>
            </a:r>
            <a:r>
              <a:rPr lang="zh-CN" altLang="en-US" kern="0" dirty="0">
                <a:solidFill>
                  <a:schemeClr val="bg1"/>
                </a:solidFill>
                <a:latin typeface="微软雅黑" pitchFamily="34" charset="-122"/>
                <a:ea typeface="微软雅黑" pitchFamily="34" charset="-122"/>
              </a:rPr>
              <a:t>家装布局设计</a:t>
            </a:r>
          </a:p>
        </p:txBody>
      </p:sp>
      <p:sp>
        <p:nvSpPr>
          <p:cNvPr id="18" name="TextBox 17"/>
          <p:cNvSpPr txBox="1"/>
          <p:nvPr/>
        </p:nvSpPr>
        <p:spPr>
          <a:xfrm>
            <a:off x="3995936" y="2443535"/>
            <a:ext cx="4682365" cy="769441"/>
          </a:xfrm>
          <a:prstGeom prst="rect">
            <a:avLst/>
          </a:prstGeom>
          <a:noFill/>
        </p:spPr>
        <p:txBody>
          <a:bodyPr wrap="square" rtlCol="0">
            <a:spAutoFit/>
          </a:bodyPr>
          <a:lstStyle/>
          <a:p>
            <a:pPr algn="r"/>
            <a:r>
              <a:rPr lang="en-US" altLang="zh-CN" sz="4400" dirty="0" smtClean="0">
                <a:solidFill>
                  <a:schemeClr val="bg1">
                    <a:lumMod val="50000"/>
                  </a:schemeClr>
                </a:solidFill>
                <a:latin typeface="Capture it" panose="02000500000000000000" pitchFamily="2" charset="0"/>
              </a:rPr>
              <a:t>AutoCAD</a:t>
            </a:r>
            <a:endParaRPr lang="zh-CN" altLang="en-US" sz="4400" dirty="0">
              <a:solidFill>
                <a:schemeClr val="bg1">
                  <a:lumMod val="50000"/>
                </a:schemeClr>
              </a:solidFill>
              <a:latin typeface="Capture it" panose="02000500000000000000" pitchFamily="2" charset="0"/>
            </a:endParaRPr>
          </a:p>
        </p:txBody>
      </p:sp>
    </p:spTree>
    <p:extLst>
      <p:ext uri="{BB962C8B-B14F-4D97-AF65-F5344CB8AC3E}">
        <p14:creationId xmlns:p14="http://schemas.microsoft.com/office/powerpoint/2010/main" val="3199689352"/>
      </p:ext>
    </p:extLst>
  </p:cSld>
  <p:clrMapOvr>
    <a:masterClrMapping/>
  </p:clrMapOvr>
  <mc:AlternateContent xmlns:mc="http://schemas.openxmlformats.org/markup-compatibility/2006" xmlns:p14="http://schemas.microsoft.com/office/powerpoint/2010/main">
    <mc:Choice Requires="p14">
      <p:transition spd="slow" p14:dur="1600" advClick="0" advTm="4000">
        <p:blinds dir="vert"/>
      </p:transition>
    </mc:Choice>
    <mc:Fallback xmlns="">
      <p:transition spd="slow" advClick="0" advTm="4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750"/>
                                            <p:tgtEl>
                                              <p:spTgt spid="2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down)">
                                          <p:cBhvr>
                                            <p:cTn id="14" dur="750"/>
                                            <p:tgtEl>
                                              <p:spTgt spid="24"/>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wipe(up)">
                                          <p:cBhvr>
                                            <p:cTn id="17" dur="750"/>
                                            <p:tgtEl>
                                              <p:spTgt spid="25"/>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750"/>
                                            <p:tgtEl>
                                              <p:spTgt spid="26"/>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23"/>
                                            </p:tgtEl>
                                            <p:attrNameLst>
                                              <p:attrName>style.visibility</p:attrName>
                                            </p:attrNameLst>
                                          </p:cBhvr>
                                          <p:to>
                                            <p:strVal val="visible"/>
                                          </p:to>
                                        </p:set>
                                        <p:animEffect transition="in" filter="wipe(up)">
                                          <p:cBhvr>
                                            <p:cTn id="23" dur="750"/>
                                            <p:tgtEl>
                                              <p:spTgt spid="23"/>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27"/>
                                            </p:tgtEl>
                                            <p:attrNameLst>
                                              <p:attrName>style.visibility</p:attrName>
                                            </p:attrNameLst>
                                          </p:cBhvr>
                                          <p:to>
                                            <p:strVal val="visible"/>
                                          </p:to>
                                        </p:set>
                                        <p:animEffect transition="in" filter="wipe(down)">
                                          <p:cBhvr>
                                            <p:cTn id="26" dur="750"/>
                                            <p:tgtEl>
                                              <p:spTgt spid="27"/>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63" presetClass="path" presetSubtype="0" accel="50000" fill="hold" nodeType="withEffect" p14:presetBounceEnd="64000">
                                      <p:stCondLst>
                                        <p:cond delay="0"/>
                                      </p:stCondLst>
                                      <p:childTnLst>
                                        <p:animMotion origin="layout" path="M -0.8792 3.7037E-7 L -1.55168E-6 3.7037E-7 " pathEditMode="relative" rAng="0" ptsTypes="AA" p14:bounceEnd="64000">
                                          <p:cBhvr>
                                            <p:cTn id="32" dur="500" fill="hold"/>
                                            <p:tgtEl>
                                              <p:spTgt spid="2"/>
                                            </p:tgtEl>
                                            <p:attrNameLst>
                                              <p:attrName>ppt_x</p:attrName>
                                              <p:attrName>ppt_y</p:attrName>
                                            </p:attrNameLst>
                                          </p:cBhvr>
                                          <p:rCtr x="43960" y="0"/>
                                        </p:animMotion>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4"/>
                                            </p:tgtEl>
                                            <p:attrNameLst>
                                              <p:attrName>style.visibility</p:attrName>
                                            </p:attrNameLst>
                                          </p:cBhvr>
                                          <p:tavLst>
                                            <p:tav tm="0">
                                              <p:val>
                                                <p:strVal val="hidden"/>
                                              </p:val>
                                            </p:tav>
                                            <p:tav tm="50000">
                                              <p:val>
                                                <p:strVal val="visible"/>
                                              </p:val>
                                            </p:tav>
                                          </p:tavLst>
                                        </p:anim>
                                      </p:childTnLst>
                                    </p:cTn>
                                  </p:par>
                                </p:childTnLst>
                              </p:cTn>
                            </p:par>
                            <p:par>
                              <p:cTn id="41" fill="hold">
                                <p:stCondLst>
                                  <p:cond delay="3550"/>
                                </p:stCondLst>
                                <p:childTnLst>
                                  <p:par>
                                    <p:cTn id="42" presetID="1"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par>
                                    <p:cTn id="44" presetID="0" presetClass="path" presetSubtype="0" accel="50000" decel="50000" fill="hold" grpId="1" nodeType="withEffect">
                                      <p:stCondLst>
                                        <p:cond delay="0"/>
                                      </p:stCondLst>
                                      <p:childTnLst>
                                        <p:animMotion origin="layout" path="M -3.18927E-6 -1.19861 L -3.18927E-6 7.40741E-7 L 0.00039 -0.12153 L -3.18927E-6 7.40741E-7 " pathEditMode="relative" rAng="0" ptsTypes="AAAA">
                                          <p:cBhvr>
                                            <p:cTn id="45" dur="600" fill="hold"/>
                                            <p:tgtEl>
                                              <p:spTgt spid="15"/>
                                            </p:tgtEl>
                                            <p:attrNameLst>
                                              <p:attrName>ppt_x</p:attrName>
                                              <p:attrName>ppt_y</p:attrName>
                                            </p:attrNameLst>
                                          </p:cBhvr>
                                          <p:rCtr x="13" y="59931"/>
                                        </p:animMotion>
                                      </p:childTnLst>
                                    </p:cTn>
                                  </p:par>
                                </p:childTnLst>
                              </p:cTn>
                            </p:par>
                            <p:par>
                              <p:cTn id="46" fill="hold">
                                <p:stCondLst>
                                  <p:cond delay="415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51" dur="500" fill="hold"/>
                                            <p:tgtEl>
                                              <p:spTgt spid="18"/>
                                            </p:tgtEl>
                                            <p:attrNameLst>
                                              <p:attrName>ppt_x</p:attrName>
                                              <p:attrName>ppt_y</p:attrName>
                                            </p:attrNameLst>
                                          </p:cBhvr>
                                          <p:rCtr x="43960" y="0"/>
                                        </p:animMotion>
                                      </p:childTnLst>
                                    </p:cTn>
                                  </p:par>
                                  <p:par>
                                    <p:cTn id="52" presetID="10" presetClass="entr" presetSubtype="0" fill="hold" nodeType="withEffect">
                                      <p:stCondLst>
                                        <p:cond delay="4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56" dur="500" fill="hold"/>
                                            <p:tgtEl>
                                              <p:spTgt spid="14"/>
                                            </p:tgtEl>
                                            <p:attrNameLst>
                                              <p:attrName>ppt_x</p:attrName>
                                              <p:attrName>ppt_y</p:attrName>
                                            </p:attrNameLst>
                                          </p:cBhvr>
                                          <p:rCtr x="43963" y="0"/>
                                        </p:animMotion>
                                      </p:childTnLst>
                                    </p:cTn>
                                  </p:par>
                                </p:childTnLst>
                              </p:cTn>
                            </p:par>
                            <p:par>
                              <p:cTn id="57" fill="hold">
                                <p:stCondLst>
                                  <p:cond delay="5050"/>
                                </p:stCondLst>
                                <p:childTnLst>
                                  <p:par>
                                    <p:cTn id="58" presetID="5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Scale>
                                          <p:cBhvr>
                                            <p:cTn id="60"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6"/>
                                            </p:tgtEl>
                                            <p:attrNameLst>
                                              <p:attrName>ppt_x</p:attrName>
                                              <p:attrName>ppt_y</p:attrName>
                                            </p:attrNameLst>
                                          </p:cBhvr>
                                        </p:animMotion>
                                        <p:animEffect transition="in" filter="fade">
                                          <p:cBhvr>
                                            <p:cTn id="62" dur="1000"/>
                                            <p:tgtEl>
                                              <p:spTgt spid="16"/>
                                            </p:tgtEl>
                                          </p:cBhvr>
                                        </p:animEffect>
                                      </p:childTnLst>
                                    </p:cTn>
                                  </p:par>
                                  <p:par>
                                    <p:cTn id="63" presetID="52" presetClass="entr" presetSubtype="0" fill="hold" grpId="0" nodeType="withEffect">
                                      <p:stCondLst>
                                        <p:cond delay="200"/>
                                      </p:stCondLst>
                                      <p:iterate type="lt">
                                        <p:tmPct val="0"/>
                                      </p:iterate>
                                      <p:childTnLst>
                                        <p:set>
                                          <p:cBhvr>
                                            <p:cTn id="64" dur="1" fill="hold">
                                              <p:stCondLst>
                                                <p:cond delay="0"/>
                                              </p:stCondLst>
                                            </p:cTn>
                                            <p:tgtEl>
                                              <p:spTgt spid="17"/>
                                            </p:tgtEl>
                                            <p:attrNameLst>
                                              <p:attrName>style.visibility</p:attrName>
                                            </p:attrNameLst>
                                          </p:cBhvr>
                                          <p:to>
                                            <p:strVal val="visible"/>
                                          </p:to>
                                        </p:set>
                                        <p:animScale>
                                          <p:cBhvr>
                                            <p:cTn id="6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7"/>
                                            </p:tgtEl>
                                            <p:attrNameLst>
                                              <p:attrName>ppt_x</p:attrName>
                                              <p:attrName>ppt_y</p:attrName>
                                            </p:attrNameLst>
                                          </p:cBhvr>
                                        </p:animMotion>
                                        <p:animEffect transition="in" filter="fade">
                                          <p:cBhvr>
                                            <p:cTn id="6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P spid="23" grpId="0" animBg="1"/>
          <p:bldP spid="24" grpId="0" animBg="1"/>
          <p:bldP spid="25" grpId="0" animBg="1"/>
          <p:bldP spid="26" grpId="0" animBg="1"/>
          <p:bldP spid="27" grpId="0" animBg="1"/>
          <p:bldP spid="4" grpId="0"/>
          <p:bldP spid="4" grpId="1"/>
          <p:bldP spid="15" grpId="0" animBg="1"/>
          <p:bldP spid="15" grpId="1" animBg="1"/>
          <p:bldP spid="16" grpId="0"/>
          <p:bldP spid="17" grpId="0"/>
          <p:bldP spid="18" grpId="0"/>
          <p:bldP spid="1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750"/>
                                            <p:tgtEl>
                                              <p:spTgt spid="2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down)">
                                          <p:cBhvr>
                                            <p:cTn id="14" dur="750"/>
                                            <p:tgtEl>
                                              <p:spTgt spid="24"/>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wipe(up)">
                                          <p:cBhvr>
                                            <p:cTn id="17" dur="750"/>
                                            <p:tgtEl>
                                              <p:spTgt spid="25"/>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750"/>
                                            <p:tgtEl>
                                              <p:spTgt spid="26"/>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23"/>
                                            </p:tgtEl>
                                            <p:attrNameLst>
                                              <p:attrName>style.visibility</p:attrName>
                                            </p:attrNameLst>
                                          </p:cBhvr>
                                          <p:to>
                                            <p:strVal val="visible"/>
                                          </p:to>
                                        </p:set>
                                        <p:animEffect transition="in" filter="wipe(up)">
                                          <p:cBhvr>
                                            <p:cTn id="23" dur="750"/>
                                            <p:tgtEl>
                                              <p:spTgt spid="23"/>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27"/>
                                            </p:tgtEl>
                                            <p:attrNameLst>
                                              <p:attrName>style.visibility</p:attrName>
                                            </p:attrNameLst>
                                          </p:cBhvr>
                                          <p:to>
                                            <p:strVal val="visible"/>
                                          </p:to>
                                        </p:set>
                                        <p:animEffect transition="in" filter="wipe(down)">
                                          <p:cBhvr>
                                            <p:cTn id="26" dur="750"/>
                                            <p:tgtEl>
                                              <p:spTgt spid="27"/>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63" presetClass="path" presetSubtype="0" accel="50000" fill="hold" nodeType="withEffect">
                                      <p:stCondLst>
                                        <p:cond delay="0"/>
                                      </p:stCondLst>
                                      <p:childTnLst>
                                        <p:animMotion origin="layout" path="M -0.8792 3.7037E-7 L -1.55168E-6 3.7037E-7 " pathEditMode="relative" rAng="0" ptsTypes="AA">
                                          <p:cBhvr>
                                            <p:cTn id="32" dur="500" fill="hold"/>
                                            <p:tgtEl>
                                              <p:spTgt spid="2"/>
                                            </p:tgtEl>
                                            <p:attrNameLst>
                                              <p:attrName>ppt_x</p:attrName>
                                              <p:attrName>ppt_y</p:attrName>
                                            </p:attrNameLst>
                                          </p:cBhvr>
                                          <p:rCtr x="43960" y="0"/>
                                        </p:animMotion>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4"/>
                                            </p:tgtEl>
                                            <p:attrNameLst>
                                              <p:attrName>style.visibility</p:attrName>
                                            </p:attrNameLst>
                                          </p:cBhvr>
                                          <p:tavLst>
                                            <p:tav tm="0">
                                              <p:val>
                                                <p:strVal val="hidden"/>
                                              </p:val>
                                            </p:tav>
                                            <p:tav tm="50000">
                                              <p:val>
                                                <p:strVal val="visible"/>
                                              </p:val>
                                            </p:tav>
                                          </p:tavLst>
                                        </p:anim>
                                      </p:childTnLst>
                                    </p:cTn>
                                  </p:par>
                                </p:childTnLst>
                              </p:cTn>
                            </p:par>
                            <p:par>
                              <p:cTn id="41" fill="hold">
                                <p:stCondLst>
                                  <p:cond delay="3550"/>
                                </p:stCondLst>
                                <p:childTnLst>
                                  <p:par>
                                    <p:cTn id="42" presetID="1"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par>
                                    <p:cTn id="44" presetID="0" presetClass="path" presetSubtype="0" accel="50000" decel="50000" fill="hold" grpId="1" nodeType="withEffect">
                                      <p:stCondLst>
                                        <p:cond delay="0"/>
                                      </p:stCondLst>
                                      <p:childTnLst>
                                        <p:animMotion origin="layout" path="M -3.18927E-6 -1.19861 L -3.18927E-6 7.40741E-7 L 0.00039 -0.12153 L -3.18927E-6 7.40741E-7 " pathEditMode="relative" rAng="0" ptsTypes="AAAA">
                                          <p:cBhvr>
                                            <p:cTn id="45" dur="600" fill="hold"/>
                                            <p:tgtEl>
                                              <p:spTgt spid="15"/>
                                            </p:tgtEl>
                                            <p:attrNameLst>
                                              <p:attrName>ppt_x</p:attrName>
                                              <p:attrName>ppt_y</p:attrName>
                                            </p:attrNameLst>
                                          </p:cBhvr>
                                          <p:rCtr x="13" y="59931"/>
                                        </p:animMotion>
                                      </p:childTnLst>
                                    </p:cTn>
                                  </p:par>
                                </p:childTnLst>
                              </p:cTn>
                            </p:par>
                            <p:par>
                              <p:cTn id="46" fill="hold">
                                <p:stCondLst>
                                  <p:cond delay="415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63" presetClass="path" presetSubtype="0" accel="50000" fill="hold" grpId="1" nodeType="withEffect">
                                      <p:stCondLst>
                                        <p:cond delay="0"/>
                                      </p:stCondLst>
                                      <p:childTnLst>
                                        <p:animMotion origin="layout" path="M -0.8792 3.7037E-7 L -1.55168E-6 3.7037E-7 " pathEditMode="relative" rAng="0" ptsTypes="AA">
                                          <p:cBhvr>
                                            <p:cTn id="51" dur="500" fill="hold"/>
                                            <p:tgtEl>
                                              <p:spTgt spid="18"/>
                                            </p:tgtEl>
                                            <p:attrNameLst>
                                              <p:attrName>ppt_x</p:attrName>
                                              <p:attrName>ppt_y</p:attrName>
                                            </p:attrNameLst>
                                          </p:cBhvr>
                                          <p:rCtr x="43960" y="0"/>
                                        </p:animMotion>
                                      </p:childTnLst>
                                    </p:cTn>
                                  </p:par>
                                  <p:par>
                                    <p:cTn id="52" presetID="10" presetClass="entr" presetSubtype="0" fill="hold" nodeType="withEffect">
                                      <p:stCondLst>
                                        <p:cond delay="4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63" presetClass="path" presetSubtype="0" accel="50000" fill="hold" nodeType="withEffect">
                                      <p:stCondLst>
                                        <p:cond delay="400"/>
                                      </p:stCondLst>
                                      <p:childTnLst>
                                        <p:animMotion origin="layout" path="M -0.87926 -3.44126E-6 L -4.00989E-6 -3.44126E-6 " pathEditMode="relative" rAng="0" ptsTypes="AA">
                                          <p:cBhvr>
                                            <p:cTn id="56" dur="500" fill="hold"/>
                                            <p:tgtEl>
                                              <p:spTgt spid="14"/>
                                            </p:tgtEl>
                                            <p:attrNameLst>
                                              <p:attrName>ppt_x</p:attrName>
                                              <p:attrName>ppt_y</p:attrName>
                                            </p:attrNameLst>
                                          </p:cBhvr>
                                          <p:rCtr x="43963" y="0"/>
                                        </p:animMotion>
                                      </p:childTnLst>
                                    </p:cTn>
                                  </p:par>
                                </p:childTnLst>
                              </p:cTn>
                            </p:par>
                            <p:par>
                              <p:cTn id="57" fill="hold">
                                <p:stCondLst>
                                  <p:cond delay="5050"/>
                                </p:stCondLst>
                                <p:childTnLst>
                                  <p:par>
                                    <p:cTn id="58" presetID="5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Scale>
                                          <p:cBhvr>
                                            <p:cTn id="60"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6"/>
                                            </p:tgtEl>
                                            <p:attrNameLst>
                                              <p:attrName>ppt_x</p:attrName>
                                              <p:attrName>ppt_y</p:attrName>
                                            </p:attrNameLst>
                                          </p:cBhvr>
                                        </p:animMotion>
                                        <p:animEffect transition="in" filter="fade">
                                          <p:cBhvr>
                                            <p:cTn id="62" dur="1000"/>
                                            <p:tgtEl>
                                              <p:spTgt spid="16"/>
                                            </p:tgtEl>
                                          </p:cBhvr>
                                        </p:animEffect>
                                      </p:childTnLst>
                                    </p:cTn>
                                  </p:par>
                                  <p:par>
                                    <p:cTn id="63" presetID="52" presetClass="entr" presetSubtype="0" fill="hold" grpId="0" nodeType="withEffect">
                                      <p:stCondLst>
                                        <p:cond delay="200"/>
                                      </p:stCondLst>
                                      <p:iterate type="lt">
                                        <p:tmPct val="0"/>
                                      </p:iterate>
                                      <p:childTnLst>
                                        <p:set>
                                          <p:cBhvr>
                                            <p:cTn id="64" dur="1" fill="hold">
                                              <p:stCondLst>
                                                <p:cond delay="0"/>
                                              </p:stCondLst>
                                            </p:cTn>
                                            <p:tgtEl>
                                              <p:spTgt spid="17"/>
                                            </p:tgtEl>
                                            <p:attrNameLst>
                                              <p:attrName>style.visibility</p:attrName>
                                            </p:attrNameLst>
                                          </p:cBhvr>
                                          <p:to>
                                            <p:strVal val="visible"/>
                                          </p:to>
                                        </p:set>
                                        <p:animScale>
                                          <p:cBhvr>
                                            <p:cTn id="6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7"/>
                                            </p:tgtEl>
                                            <p:attrNameLst>
                                              <p:attrName>ppt_x</p:attrName>
                                              <p:attrName>ppt_y</p:attrName>
                                            </p:attrNameLst>
                                          </p:cBhvr>
                                        </p:animMotion>
                                        <p:animEffect transition="in" filter="fade">
                                          <p:cBhvr>
                                            <p:cTn id="6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P spid="23" grpId="0" animBg="1"/>
          <p:bldP spid="24" grpId="0" animBg="1"/>
          <p:bldP spid="25" grpId="0" animBg="1"/>
          <p:bldP spid="26" grpId="0" animBg="1"/>
          <p:bldP spid="27" grpId="0" animBg="1"/>
          <p:bldP spid="4" grpId="0"/>
          <p:bldP spid="4" grpId="1"/>
          <p:bldP spid="15" grpId="0" animBg="1"/>
          <p:bldP spid="15" grpId="1" animBg="1"/>
          <p:bldP spid="16" grpId="0"/>
          <p:bldP spid="17" grpId="0"/>
          <p:bldP spid="18" grpId="0"/>
          <p:bldP spid="18" grpId="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607338" y="764704"/>
            <a:ext cx="1547664" cy="523220"/>
          </a:xfrm>
          <a:prstGeom prst="rect">
            <a:avLst/>
          </a:prstGeom>
          <a:noFill/>
        </p:spPr>
        <p:txBody>
          <a:bodyPr wrap="square" rtlCol="0">
            <a:spAutoFit/>
          </a:bodyPr>
          <a:lstStyle/>
          <a:p>
            <a:r>
              <a:rPr lang="en-US" altLang="zh-CN" sz="2800" dirty="0">
                <a:solidFill>
                  <a:schemeClr val="tx1">
                    <a:lumMod val="50000"/>
                    <a:lumOff val="50000"/>
                  </a:schemeClr>
                </a:solidFill>
                <a:latin typeface="微软雅黑" panose="020B0503020204020204" pitchFamily="34" charset="-122"/>
                <a:ea typeface="微软雅黑" panose="020B0503020204020204" pitchFamily="34" charset="-122"/>
              </a:rPr>
              <a:t>CAD</a:t>
            </a:r>
          </a:p>
        </p:txBody>
      </p:sp>
      <p:sp>
        <p:nvSpPr>
          <p:cNvPr id="14" name="TextBox 13"/>
          <p:cNvSpPr txBox="1"/>
          <p:nvPr/>
        </p:nvSpPr>
        <p:spPr>
          <a:xfrm>
            <a:off x="2267744" y="796214"/>
            <a:ext cx="5453885" cy="923330"/>
          </a:xfrm>
          <a:prstGeom prst="rect">
            <a:avLst/>
          </a:prstGeom>
          <a:noFill/>
        </p:spPr>
        <p:txBody>
          <a:bodyPr wrap="square" rtlCol="0">
            <a:spAutoFit/>
          </a:bodyPr>
          <a:lstStyle/>
          <a:p>
            <a:r>
              <a:rPr lang="en-US" altLang="zh-CN" sz="5400" dirty="0" smtClean="0">
                <a:solidFill>
                  <a:schemeClr val="bg1">
                    <a:lumMod val="85000"/>
                  </a:schemeClr>
                </a:solidFill>
                <a:latin typeface="Capture it" panose="02000500000000000000" pitchFamily="2" charset="0"/>
              </a:rPr>
              <a:t>AutoCAD</a:t>
            </a:r>
            <a:endParaRPr lang="zh-CN" altLang="en-US" sz="5400" dirty="0">
              <a:solidFill>
                <a:schemeClr val="bg1">
                  <a:lumMod val="85000"/>
                </a:schemeClr>
              </a:solidFill>
              <a:latin typeface="Capture it" panose="02000500000000000000" pitchFamily="2" charset="0"/>
            </a:endParaRPr>
          </a:p>
        </p:txBody>
      </p:sp>
      <p:sp>
        <p:nvSpPr>
          <p:cNvPr id="17" name="TextBox 16"/>
          <p:cNvSpPr txBox="1"/>
          <p:nvPr/>
        </p:nvSpPr>
        <p:spPr>
          <a:xfrm>
            <a:off x="2265834" y="1526595"/>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sp>
        <p:nvSpPr>
          <p:cNvPr id="20" name="TextBox 19"/>
          <p:cNvSpPr txBox="1"/>
          <p:nvPr/>
        </p:nvSpPr>
        <p:spPr>
          <a:xfrm>
            <a:off x="-36512" y="1211106"/>
            <a:ext cx="1547664" cy="523220"/>
          </a:xfrm>
          <a:prstGeom prst="rect">
            <a:avLst/>
          </a:prstGeom>
          <a:noFill/>
        </p:spPr>
        <p:txBody>
          <a:bodyPr wrap="square" rtlCol="0">
            <a:spAutoFit/>
          </a:bodyPr>
          <a:lstStyle/>
          <a:p>
            <a:pPr algn="r"/>
            <a:r>
              <a:rPr lang="zh-CN" altLang="en-US" sz="2800" dirty="0">
                <a:solidFill>
                  <a:srgbClr val="EC8412"/>
                </a:solidFill>
                <a:latin typeface="微软雅黑" panose="020B0503020204020204" pitchFamily="34" charset="-122"/>
                <a:ea typeface="微软雅黑" panose="020B0503020204020204" pitchFamily="34" charset="-122"/>
              </a:rPr>
              <a:t>作品</a:t>
            </a:r>
          </a:p>
        </p:txBody>
      </p:sp>
      <p:pic>
        <p:nvPicPr>
          <p:cNvPr id="12290" name="Picture 2" descr="C:\Documents and Settings\Administrator\桌面\Nipic_9602743_2012091220353500235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74549" y="2199171"/>
            <a:ext cx="2055921" cy="2255458"/>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C:\Documents and Settings\Administrator\桌面\Nipic_9602743_2012091220353500235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8185" y="3565041"/>
            <a:ext cx="2486372" cy="2858288"/>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607338" y="2205133"/>
            <a:ext cx="0" cy="493048"/>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607338" y="2060848"/>
            <a:ext cx="7997110" cy="0"/>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1" name="直接连接符 20"/>
          <p:cNvCxnSpPr/>
          <p:nvPr/>
        </p:nvCxnSpPr>
        <p:spPr>
          <a:xfrm>
            <a:off x="607338" y="6237312"/>
            <a:ext cx="3966776" cy="0"/>
          </a:xfrm>
          <a:prstGeom prst="line">
            <a:avLst/>
          </a:prstGeom>
          <a:ln>
            <a:solidFill>
              <a:schemeClr val="bg1">
                <a:lumMod val="7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2" name="TextBox 21"/>
          <p:cNvSpPr txBox="1"/>
          <p:nvPr/>
        </p:nvSpPr>
        <p:spPr>
          <a:xfrm>
            <a:off x="879238" y="2398849"/>
            <a:ext cx="3836778" cy="458908"/>
          </a:xfrm>
          <a:prstGeom prst="rect">
            <a:avLst/>
          </a:prstGeom>
          <a:noFill/>
        </p:spPr>
        <p:txBody>
          <a:bodyPr wrap="square" rtlCol="0">
            <a:spAutoFit/>
          </a:bodyPr>
          <a:lstStyle/>
          <a:p>
            <a:pPr>
              <a:lnSpc>
                <a:spcPct val="150000"/>
              </a:lnSpc>
            </a:pPr>
            <a:r>
              <a:rPr lang="zh-CN" altLang="en-US" b="1" dirty="0">
                <a:solidFill>
                  <a:schemeClr val="bg1">
                    <a:lumMod val="50000"/>
                  </a:schemeClr>
                </a:solidFill>
                <a:latin typeface="微软雅黑" panose="020B0503020204020204" pitchFamily="34" charset="-122"/>
                <a:ea typeface="微软雅黑" panose="020B0503020204020204" pitchFamily="34" charset="-122"/>
              </a:rPr>
              <a:t>一、软件绘画</a:t>
            </a:r>
            <a:r>
              <a:rPr lang="en-US" altLang="zh-CN" b="1" dirty="0">
                <a:solidFill>
                  <a:schemeClr val="bg1">
                    <a:lumMod val="50000"/>
                  </a:schemeClr>
                </a:solidFill>
                <a:latin typeface="微软雅黑" panose="020B0503020204020204" pitchFamily="34" charset="-122"/>
                <a:ea typeface="微软雅黑" panose="020B0503020204020204" pitchFamily="34" charset="-122"/>
              </a:rPr>
              <a:t>-cad</a:t>
            </a:r>
            <a:r>
              <a:rPr lang="zh-CN" altLang="en-US" b="1" dirty="0">
                <a:solidFill>
                  <a:schemeClr val="bg1">
                    <a:lumMod val="50000"/>
                  </a:schemeClr>
                </a:solidFill>
                <a:latin typeface="微软雅黑" panose="020B0503020204020204" pitchFamily="34" charset="-122"/>
                <a:ea typeface="微软雅黑" panose="020B0503020204020204" pitchFamily="34" charset="-122"/>
              </a:rPr>
              <a:t>环境布局设计 </a:t>
            </a:r>
          </a:p>
        </p:txBody>
      </p:sp>
      <p:sp>
        <p:nvSpPr>
          <p:cNvPr id="23" name="TextBox 22"/>
          <p:cNvSpPr txBox="1"/>
          <p:nvPr/>
        </p:nvSpPr>
        <p:spPr>
          <a:xfrm>
            <a:off x="879238" y="4737918"/>
            <a:ext cx="3620754" cy="613694"/>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图</a:t>
            </a:r>
            <a:r>
              <a:rPr lang="en-US" altLang="zh-CN" sz="1200" dirty="0">
                <a:latin typeface="微软雅黑" panose="020B0503020204020204" pitchFamily="34" charset="-122"/>
                <a:ea typeface="微软雅黑" panose="020B0503020204020204" pitchFamily="34" charset="-122"/>
              </a:rPr>
              <a:t>2-1</a:t>
            </a:r>
            <a:r>
              <a:rPr lang="zh-CN" altLang="en-US" sz="1200" dirty="0">
                <a:latin typeface="微软雅黑" panose="020B0503020204020204" pitchFamily="34" charset="-122"/>
                <a:ea typeface="微软雅黑" panose="020B0503020204020204" pitchFamily="34" charset="-122"/>
              </a:rPr>
              <a:t>是初学时的临摹作品，图</a:t>
            </a:r>
            <a:r>
              <a:rPr lang="en-US" altLang="zh-CN" sz="1200" dirty="0">
                <a:latin typeface="微软雅黑" panose="020B0503020204020204" pitchFamily="34" charset="-122"/>
                <a:ea typeface="微软雅黑" panose="020B0503020204020204" pitchFamily="34" charset="-122"/>
              </a:rPr>
              <a:t>2-2</a:t>
            </a:r>
            <a:r>
              <a:rPr lang="zh-CN" altLang="en-US" sz="1200" dirty="0">
                <a:latin typeface="微软雅黑" panose="020B0503020204020204" pitchFamily="34" charset="-122"/>
                <a:ea typeface="微软雅黑" panose="020B0503020204020204" pitchFamily="34" charset="-122"/>
              </a:rPr>
              <a:t>是后期的手绘绘画作品。 </a:t>
            </a:r>
          </a:p>
        </p:txBody>
      </p:sp>
      <p:sp>
        <p:nvSpPr>
          <p:cNvPr id="24" name="TextBox 23"/>
          <p:cNvSpPr txBox="1"/>
          <p:nvPr/>
        </p:nvSpPr>
        <p:spPr>
          <a:xfrm>
            <a:off x="879238" y="3054967"/>
            <a:ext cx="3620754" cy="1200329"/>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在</a:t>
            </a:r>
            <a:r>
              <a:rPr lang="zh-CN" altLang="en-US" sz="1200" dirty="0">
                <a:latin typeface="微软雅黑" panose="020B0503020204020204" pitchFamily="34" charset="-122"/>
                <a:ea typeface="微软雅黑" panose="020B0503020204020204" pitchFamily="34" charset="-122"/>
              </a:rPr>
              <a:t>学习</a:t>
            </a:r>
            <a:r>
              <a:rPr lang="en-US" altLang="zh-CN" sz="1200" dirty="0">
                <a:latin typeface="微软雅黑" panose="020B0503020204020204" pitchFamily="34" charset="-122"/>
                <a:ea typeface="微软雅黑" panose="020B0503020204020204" pitchFamily="34" charset="-122"/>
              </a:rPr>
              <a:t>cad</a:t>
            </a:r>
            <a:r>
              <a:rPr lang="zh-CN" altLang="en-US" sz="1200" dirty="0">
                <a:latin typeface="微软雅黑" panose="020B0503020204020204" pitchFamily="34" charset="-122"/>
                <a:ea typeface="微软雅黑" panose="020B0503020204020204" pitchFamily="34" charset="-122"/>
              </a:rPr>
              <a:t>时开始感觉难</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但是经过一段时间的熟悉和了解</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最后很清楚知道了它的功能</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我们怎么运用它才能做到最好它不仅考验我们的耐心和细心。 </a:t>
            </a:r>
          </a:p>
          <a:p>
            <a:pPr>
              <a:lnSpc>
                <a:spcPct val="150000"/>
              </a:lnSpc>
            </a:pPr>
            <a:r>
              <a:rPr lang="zh-CN" altLang="en-US" sz="1200" dirty="0">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929732482"/>
      </p:ext>
    </p:extLst>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anim calcmode="lin" valueType="num">
                                      <p:cBhvr>
                                        <p:cTn id="1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2"/>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607338" y="764704"/>
            <a:ext cx="1547664" cy="523220"/>
          </a:xfrm>
          <a:prstGeom prst="rect">
            <a:avLst/>
          </a:prstGeom>
          <a:noFill/>
        </p:spPr>
        <p:txBody>
          <a:bodyPr wrap="square" rtlCol="0">
            <a:spAutoFit/>
          </a:bodyPr>
          <a:lstStyle/>
          <a:p>
            <a:r>
              <a:rPr lang="en-US" altLang="zh-CN" sz="2800" dirty="0">
                <a:solidFill>
                  <a:schemeClr val="tx1">
                    <a:lumMod val="50000"/>
                    <a:lumOff val="50000"/>
                  </a:schemeClr>
                </a:solidFill>
                <a:latin typeface="微软雅黑" panose="020B0503020204020204" pitchFamily="34" charset="-122"/>
                <a:ea typeface="微软雅黑" panose="020B0503020204020204" pitchFamily="34" charset="-122"/>
              </a:rPr>
              <a:t>CAD</a:t>
            </a:r>
          </a:p>
        </p:txBody>
      </p:sp>
      <p:sp>
        <p:nvSpPr>
          <p:cNvPr id="13" name="TextBox 12"/>
          <p:cNvSpPr txBox="1"/>
          <p:nvPr/>
        </p:nvSpPr>
        <p:spPr>
          <a:xfrm>
            <a:off x="2267744" y="796214"/>
            <a:ext cx="5453885" cy="923330"/>
          </a:xfrm>
          <a:prstGeom prst="rect">
            <a:avLst/>
          </a:prstGeom>
          <a:noFill/>
        </p:spPr>
        <p:txBody>
          <a:bodyPr wrap="square" rtlCol="0">
            <a:spAutoFit/>
          </a:bodyPr>
          <a:lstStyle/>
          <a:p>
            <a:r>
              <a:rPr lang="en-US" altLang="zh-CN" sz="5400" dirty="0" smtClean="0">
                <a:solidFill>
                  <a:schemeClr val="bg1">
                    <a:lumMod val="85000"/>
                  </a:schemeClr>
                </a:solidFill>
                <a:latin typeface="Capture it" panose="02000500000000000000" pitchFamily="2" charset="0"/>
              </a:rPr>
              <a:t>AutoCAD</a:t>
            </a:r>
            <a:endParaRPr lang="zh-CN" altLang="en-US" sz="5400" dirty="0">
              <a:solidFill>
                <a:schemeClr val="bg1">
                  <a:lumMod val="85000"/>
                </a:schemeClr>
              </a:solidFill>
              <a:latin typeface="Capture it" panose="02000500000000000000" pitchFamily="2" charset="0"/>
            </a:endParaRPr>
          </a:p>
        </p:txBody>
      </p:sp>
      <p:sp>
        <p:nvSpPr>
          <p:cNvPr id="16" name="TextBox 15"/>
          <p:cNvSpPr txBox="1"/>
          <p:nvPr/>
        </p:nvSpPr>
        <p:spPr>
          <a:xfrm>
            <a:off x="2265834" y="1526595"/>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sp>
        <p:nvSpPr>
          <p:cNvPr id="17" name="TextBox 16"/>
          <p:cNvSpPr txBox="1"/>
          <p:nvPr/>
        </p:nvSpPr>
        <p:spPr>
          <a:xfrm>
            <a:off x="-36512" y="1211106"/>
            <a:ext cx="1547664" cy="523220"/>
          </a:xfrm>
          <a:prstGeom prst="rect">
            <a:avLst/>
          </a:prstGeom>
          <a:noFill/>
        </p:spPr>
        <p:txBody>
          <a:bodyPr wrap="square" rtlCol="0">
            <a:spAutoFit/>
          </a:bodyPr>
          <a:lstStyle/>
          <a:p>
            <a:pPr algn="r"/>
            <a:r>
              <a:rPr lang="zh-CN" altLang="en-US" sz="2800" dirty="0">
                <a:solidFill>
                  <a:srgbClr val="EC8412"/>
                </a:solidFill>
                <a:latin typeface="微软雅黑" panose="020B0503020204020204" pitchFamily="34" charset="-122"/>
                <a:ea typeface="微软雅黑" panose="020B0503020204020204" pitchFamily="34" charset="-122"/>
              </a:rPr>
              <a:t>作品</a:t>
            </a:r>
          </a:p>
        </p:txBody>
      </p:sp>
      <p:pic>
        <p:nvPicPr>
          <p:cNvPr id="13314" name="Picture 2" descr="C:\Documents and Settings\Administrator\桌面\Nipic_9602743_2012091220353500235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0729" y="2259191"/>
            <a:ext cx="1953039" cy="2443994"/>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C:\Documents and Settings\Administrator\桌面\Nipic_9602743_20120912203535002356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95082" y="3359688"/>
            <a:ext cx="2522203" cy="3117356"/>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8604448" y="2205133"/>
            <a:ext cx="0" cy="493048"/>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607338" y="2060848"/>
            <a:ext cx="7997110" cy="0"/>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4637672" y="6237312"/>
            <a:ext cx="3966776" cy="0"/>
          </a:xfrm>
          <a:prstGeom prst="line">
            <a:avLst/>
          </a:prstGeom>
          <a:ln>
            <a:solidFill>
              <a:schemeClr val="bg1">
                <a:lumMod val="7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2" name="TextBox 21"/>
          <p:cNvSpPr txBox="1"/>
          <p:nvPr/>
        </p:nvSpPr>
        <p:spPr>
          <a:xfrm>
            <a:off x="4788024" y="2276872"/>
            <a:ext cx="3816424" cy="458908"/>
          </a:xfrm>
          <a:prstGeom prst="rect">
            <a:avLst/>
          </a:prstGeom>
          <a:noFill/>
        </p:spPr>
        <p:txBody>
          <a:bodyPr wrap="square" rtlCol="0">
            <a:spAutoFit/>
          </a:bodyPr>
          <a:lstStyle/>
          <a:p>
            <a:pPr>
              <a:lnSpc>
                <a:spcPct val="150000"/>
              </a:lnSpc>
            </a:pPr>
            <a:r>
              <a:rPr lang="zh-CN" altLang="en-US" b="1" dirty="0">
                <a:solidFill>
                  <a:schemeClr val="bg1">
                    <a:lumMod val="50000"/>
                  </a:schemeClr>
                </a:solidFill>
                <a:latin typeface="微软雅黑" panose="020B0503020204020204" pitchFamily="34" charset="-122"/>
                <a:ea typeface="微软雅黑" panose="020B0503020204020204" pitchFamily="34" charset="-122"/>
              </a:rPr>
              <a:t>二、软件绘画</a:t>
            </a:r>
            <a:r>
              <a:rPr lang="en-US" altLang="zh-CN" b="1" dirty="0">
                <a:solidFill>
                  <a:schemeClr val="bg1">
                    <a:lumMod val="50000"/>
                  </a:schemeClr>
                </a:solidFill>
                <a:latin typeface="微软雅黑" panose="020B0503020204020204" pitchFamily="34" charset="-122"/>
                <a:ea typeface="微软雅黑" panose="020B0503020204020204" pitchFamily="34" charset="-122"/>
              </a:rPr>
              <a:t>-cad</a:t>
            </a:r>
            <a:r>
              <a:rPr lang="zh-CN" altLang="en-US" b="1" dirty="0">
                <a:solidFill>
                  <a:schemeClr val="bg1">
                    <a:lumMod val="50000"/>
                  </a:schemeClr>
                </a:solidFill>
                <a:latin typeface="微软雅黑" panose="020B0503020204020204" pitchFamily="34" charset="-122"/>
                <a:ea typeface="微软雅黑" panose="020B0503020204020204" pitchFamily="34" charset="-122"/>
              </a:rPr>
              <a:t>家装布局设计 </a:t>
            </a:r>
            <a:endParaRPr lang="zh-CN" altLang="en-US" sz="1200" b="1"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4788024" y="5301208"/>
            <a:ext cx="3620754" cy="700576"/>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图</a:t>
            </a:r>
            <a:r>
              <a:rPr lang="en-US" altLang="zh-CN" sz="1400" dirty="0">
                <a:latin typeface="微软雅黑" panose="020B0503020204020204" pitchFamily="34" charset="-122"/>
                <a:ea typeface="微软雅黑" panose="020B0503020204020204" pitchFamily="34" charset="-122"/>
              </a:rPr>
              <a:t>1-1</a:t>
            </a:r>
            <a:r>
              <a:rPr lang="zh-CN" altLang="en-US" sz="1400" dirty="0">
                <a:latin typeface="微软雅黑" panose="020B0503020204020204" pitchFamily="34" charset="-122"/>
                <a:ea typeface="微软雅黑" panose="020B0503020204020204" pitchFamily="34" charset="-122"/>
              </a:rPr>
              <a:t>是初学时的作品。图</a:t>
            </a:r>
            <a:r>
              <a:rPr lang="en-US" altLang="zh-CN" sz="1400" dirty="0">
                <a:latin typeface="微软雅黑" panose="020B0503020204020204" pitchFamily="34" charset="-122"/>
                <a:ea typeface="微软雅黑" panose="020B0503020204020204" pitchFamily="34" charset="-122"/>
              </a:rPr>
              <a:t>1-2</a:t>
            </a:r>
            <a:r>
              <a:rPr lang="zh-CN" altLang="en-US" sz="1400" dirty="0">
                <a:latin typeface="微软雅黑" panose="020B0503020204020204" pitchFamily="34" charset="-122"/>
                <a:ea typeface="微软雅黑" panose="020B0503020204020204" pitchFamily="34" charset="-122"/>
              </a:rPr>
              <a:t>是后期时的作品。 </a:t>
            </a:r>
          </a:p>
        </p:txBody>
      </p:sp>
      <p:sp>
        <p:nvSpPr>
          <p:cNvPr id="24" name="TextBox 23"/>
          <p:cNvSpPr txBox="1"/>
          <p:nvPr/>
        </p:nvSpPr>
        <p:spPr>
          <a:xfrm>
            <a:off x="4788024" y="2932990"/>
            <a:ext cx="3620754" cy="1346907"/>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在</a:t>
            </a:r>
            <a:r>
              <a:rPr lang="zh-CN" altLang="en-US" sz="1400" dirty="0">
                <a:latin typeface="微软雅黑" panose="020B0503020204020204" pitchFamily="34" charset="-122"/>
                <a:ea typeface="微软雅黑" panose="020B0503020204020204" pitchFamily="34" charset="-122"/>
              </a:rPr>
              <a:t>学习</a:t>
            </a:r>
            <a:r>
              <a:rPr lang="en-US" altLang="zh-CN" sz="1400" dirty="0">
                <a:latin typeface="微软雅黑" panose="020B0503020204020204" pitchFamily="34" charset="-122"/>
                <a:ea typeface="微软雅黑" panose="020B0503020204020204" pitchFamily="34" charset="-122"/>
              </a:rPr>
              <a:t>cad</a:t>
            </a:r>
            <a:r>
              <a:rPr lang="zh-CN" altLang="en-US" sz="1400" dirty="0">
                <a:latin typeface="微软雅黑" panose="020B0503020204020204" pitchFamily="34" charset="-122"/>
                <a:ea typeface="微软雅黑" panose="020B0503020204020204" pitchFamily="34" charset="-122"/>
              </a:rPr>
              <a:t>时开始感觉难</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但是经过一段时间的熟悉和了解</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最后很清楚知道了它的功能</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我们怎么运用它才能做到最好它不仅考验我们的耐心和细心。 </a:t>
            </a:r>
          </a:p>
        </p:txBody>
      </p:sp>
    </p:spTree>
    <p:extLst>
      <p:ext uri="{BB962C8B-B14F-4D97-AF65-F5344CB8AC3E}">
        <p14:creationId xmlns:p14="http://schemas.microsoft.com/office/powerpoint/2010/main" val="2914843705"/>
      </p:ext>
    </p:extLst>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anim calcmode="lin" valueType="num">
                                      <p:cBhvr>
                                        <p:cTn id="1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2"/>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0" y="-27384"/>
            <a:ext cx="9144000" cy="688538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480251" y="-27384"/>
            <a:ext cx="72008" cy="6937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3" name="矩形 22"/>
          <p:cNvSpPr/>
          <p:nvPr/>
        </p:nvSpPr>
        <p:spPr>
          <a:xfrm>
            <a:off x="2047784" y="-27384"/>
            <a:ext cx="72008" cy="69373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4" name="矩形 23"/>
          <p:cNvSpPr/>
          <p:nvPr/>
        </p:nvSpPr>
        <p:spPr>
          <a:xfrm>
            <a:off x="1636235" y="-27384"/>
            <a:ext cx="45719" cy="69373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5" name="矩形 24"/>
          <p:cNvSpPr/>
          <p:nvPr/>
        </p:nvSpPr>
        <p:spPr>
          <a:xfrm>
            <a:off x="1731103" y="-27384"/>
            <a:ext cx="181196" cy="693735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6" name="矩形 25"/>
          <p:cNvSpPr/>
          <p:nvPr/>
        </p:nvSpPr>
        <p:spPr>
          <a:xfrm>
            <a:off x="1947127" y="-27384"/>
            <a:ext cx="45719" cy="693735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7" name="矩形 26"/>
          <p:cNvSpPr/>
          <p:nvPr/>
        </p:nvSpPr>
        <p:spPr>
          <a:xfrm>
            <a:off x="2150017" y="-27384"/>
            <a:ext cx="45719" cy="6937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2" name="组合 1"/>
          <p:cNvGrpSpPr/>
          <p:nvPr/>
        </p:nvGrpSpPr>
        <p:grpSpPr>
          <a:xfrm>
            <a:off x="-828600" y="3654886"/>
            <a:ext cx="4104456" cy="3154710"/>
            <a:chOff x="-828600" y="3654886"/>
            <a:chExt cx="4104456" cy="3154710"/>
          </a:xfrm>
        </p:grpSpPr>
        <p:sp>
          <p:nvSpPr>
            <p:cNvPr id="12" name="矩形 11"/>
            <p:cNvSpPr/>
            <p:nvPr/>
          </p:nvSpPr>
          <p:spPr>
            <a:xfrm>
              <a:off x="-828600" y="3654886"/>
              <a:ext cx="4104456" cy="3154710"/>
            </a:xfrm>
            <a:prstGeom prst="rect">
              <a:avLst/>
            </a:prstGeom>
            <a:noFill/>
          </p:spPr>
          <p:txBody>
            <a:bodyPr wrap="square" lIns="91440" tIns="45720" rIns="91440" bIns="45720">
              <a:spAutoFit/>
            </a:bodyPr>
            <a:lstStyle/>
            <a:p>
              <a:pPr algn="ctr"/>
              <a:r>
                <a:rPr lang="en-US" altLang="zh-CN" sz="19900" b="1" dirty="0" err="1" smtClean="0">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rPr>
                <a:t>th</a:t>
              </a:r>
              <a:r>
                <a:rPr lang="en-US" altLang="zh-CN" sz="19900" b="1" dirty="0" smtClean="0">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rPr>
                <a:t>  </a:t>
              </a:r>
              <a:endParaRPr lang="zh-CN" altLang="en-US" sz="19900" b="1" cap="none" spc="0" dirty="0">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endParaRPr>
            </a:p>
          </p:txBody>
        </p:sp>
        <p:sp>
          <p:nvSpPr>
            <p:cNvPr id="13" name="TextBox 12"/>
            <p:cNvSpPr txBox="1"/>
            <p:nvPr/>
          </p:nvSpPr>
          <p:spPr>
            <a:xfrm>
              <a:off x="7540" y="3654886"/>
              <a:ext cx="3124300" cy="3154710"/>
            </a:xfrm>
            <a:prstGeom prst="rect">
              <a:avLst/>
            </a:prstGeom>
            <a:noFill/>
          </p:spPr>
          <p:txBody>
            <a:bodyPr wrap="square" rtlCol="0">
              <a:spAutoFit/>
            </a:bodyPr>
            <a:lstStyle/>
            <a:p>
              <a:r>
                <a:rPr lang="en-US" altLang="zh-CN" sz="19900" b="1" dirty="0" err="1" smtClean="0">
                  <a:solidFill>
                    <a:schemeClr val="bg1">
                      <a:lumMod val="65000"/>
                    </a:schemeClr>
                  </a:solidFill>
                  <a:latin typeface="Times New Roman" panose="02020603050405020304" pitchFamily="18" charset="0"/>
                  <a:cs typeface="Times New Roman" panose="02020603050405020304" pitchFamily="18" charset="0"/>
                </a:rPr>
                <a:t>th</a:t>
              </a:r>
              <a:endParaRPr lang="zh-CN" altLang="en-US" sz="19900" b="1" dirty="0">
                <a:solidFill>
                  <a:schemeClr val="bg1">
                    <a:lumMod val="65000"/>
                  </a:schemeClr>
                </a:solidFill>
                <a:latin typeface="Times New Roman" panose="02020603050405020304" pitchFamily="18" charset="0"/>
                <a:cs typeface="Times New Roman" panose="02020603050405020304" pitchFamily="18" charset="0"/>
              </a:endParaRPr>
            </a:p>
          </p:txBody>
        </p:sp>
      </p:grpSp>
      <p:cxnSp>
        <p:nvCxnSpPr>
          <p:cNvPr id="14" name="直接连接符 13"/>
          <p:cNvCxnSpPr/>
          <p:nvPr/>
        </p:nvCxnSpPr>
        <p:spPr>
          <a:xfrm>
            <a:off x="4283968" y="2877744"/>
            <a:ext cx="4297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8"/>
          <p:cNvSpPr txBox="1"/>
          <p:nvPr/>
        </p:nvSpPr>
        <p:spPr>
          <a:xfrm>
            <a:off x="7596336" y="1628800"/>
            <a:ext cx="995064" cy="707886"/>
          </a:xfrm>
          <a:prstGeom prst="rect">
            <a:avLst/>
          </a:prstGeom>
          <a:solidFill>
            <a:schemeClr val="bg1"/>
          </a:solidFill>
        </p:spPr>
        <p:txBody>
          <a:bodyPr wrap="square" rtlCol="0">
            <a:spAutoFit/>
          </a:bodyPr>
          <a:lstStyle/>
          <a:p>
            <a:pPr algn="r"/>
            <a:r>
              <a:rPr lang="en-US" altLang="zh-CN" sz="4000" b="1" dirty="0">
                <a:latin typeface="微软雅黑" pitchFamily="34" charset="-122"/>
                <a:ea typeface="微软雅黑" pitchFamily="34" charset="-122"/>
              </a:rPr>
              <a:t>3D</a:t>
            </a:r>
          </a:p>
        </p:txBody>
      </p:sp>
      <p:sp>
        <p:nvSpPr>
          <p:cNvPr id="16" name="矩形 15"/>
          <p:cNvSpPr/>
          <p:nvPr/>
        </p:nvSpPr>
        <p:spPr>
          <a:xfrm>
            <a:off x="4686285" y="2987962"/>
            <a:ext cx="3960440" cy="369332"/>
          </a:xfrm>
          <a:prstGeom prst="rect">
            <a:avLst/>
          </a:prstGeom>
        </p:spPr>
        <p:txBody>
          <a:bodyPr wrap="square">
            <a:spAutoFit/>
          </a:bodyPr>
          <a:lstStyle/>
          <a:p>
            <a:pPr lvl="0" algn="r">
              <a:defRPr/>
            </a:pPr>
            <a:r>
              <a:rPr lang="en-US" altLang="zh-CN" kern="0" dirty="0">
                <a:solidFill>
                  <a:schemeClr val="bg1"/>
                </a:solidFill>
                <a:latin typeface="微软雅黑" pitchFamily="34" charset="-122"/>
                <a:ea typeface="微软雅黑" pitchFamily="34" charset="-122"/>
              </a:rPr>
              <a:t>-- 3Dmax</a:t>
            </a:r>
            <a:r>
              <a:rPr lang="zh-CN" altLang="en-US" kern="0" dirty="0">
                <a:solidFill>
                  <a:schemeClr val="bg1"/>
                </a:solidFill>
                <a:latin typeface="微软雅黑" pitchFamily="34" charset="-122"/>
                <a:ea typeface="微软雅黑" pitchFamily="34" charset="-122"/>
              </a:rPr>
              <a:t>客厅效果图</a:t>
            </a:r>
          </a:p>
        </p:txBody>
      </p:sp>
      <p:sp>
        <p:nvSpPr>
          <p:cNvPr id="18" name="TextBox 17"/>
          <p:cNvSpPr txBox="1"/>
          <p:nvPr/>
        </p:nvSpPr>
        <p:spPr>
          <a:xfrm>
            <a:off x="3995936" y="2227511"/>
            <a:ext cx="4682365" cy="769441"/>
          </a:xfrm>
          <a:prstGeom prst="rect">
            <a:avLst/>
          </a:prstGeom>
          <a:noFill/>
        </p:spPr>
        <p:txBody>
          <a:bodyPr wrap="square" rtlCol="0">
            <a:spAutoFit/>
          </a:bodyPr>
          <a:lstStyle/>
          <a:p>
            <a:pPr algn="r"/>
            <a:r>
              <a:rPr lang="en-US" altLang="zh-CN" sz="4400" dirty="0" smtClean="0">
                <a:solidFill>
                  <a:schemeClr val="bg1">
                    <a:lumMod val="50000"/>
                  </a:schemeClr>
                </a:solidFill>
                <a:latin typeface="Capture it" panose="02000500000000000000" pitchFamily="2" charset="0"/>
              </a:rPr>
              <a:t>3Dmax</a:t>
            </a:r>
            <a:endParaRPr lang="zh-CN" altLang="en-US" sz="4400" dirty="0">
              <a:solidFill>
                <a:schemeClr val="bg1">
                  <a:lumMod val="50000"/>
                </a:schemeClr>
              </a:solidFill>
              <a:latin typeface="Capture it" panose="02000500000000000000" pitchFamily="2" charset="0"/>
            </a:endParaRPr>
          </a:p>
        </p:txBody>
      </p:sp>
      <p:sp>
        <p:nvSpPr>
          <p:cNvPr id="19" name="TextBox 18"/>
          <p:cNvSpPr txBox="1"/>
          <p:nvPr/>
        </p:nvSpPr>
        <p:spPr>
          <a:xfrm>
            <a:off x="1691680" y="3616563"/>
            <a:ext cx="1008112" cy="4708981"/>
          </a:xfrm>
          <a:prstGeom prst="rect">
            <a:avLst/>
          </a:prstGeom>
          <a:noFill/>
        </p:spPr>
        <p:txBody>
          <a:bodyPr wrap="square" rtlCol="0">
            <a:spAutoFit/>
          </a:bodyPr>
          <a:lstStyle/>
          <a:p>
            <a:r>
              <a:rPr lang="en-US" altLang="zh-CN" sz="30000" b="1" dirty="0" smtClean="0">
                <a:solidFill>
                  <a:schemeClr val="bg1"/>
                </a:solidFill>
                <a:latin typeface="微软雅黑" panose="020B0503020204020204" pitchFamily="34" charset="-122"/>
                <a:ea typeface="微软雅黑" panose="020B0503020204020204" pitchFamily="34" charset="-122"/>
              </a:rPr>
              <a:t>4</a:t>
            </a:r>
            <a:endParaRPr lang="zh-CN" altLang="en-US" sz="30000"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4686285" y="3333460"/>
            <a:ext cx="3960440" cy="369332"/>
          </a:xfrm>
          <a:prstGeom prst="rect">
            <a:avLst/>
          </a:prstGeom>
        </p:spPr>
        <p:txBody>
          <a:bodyPr wrap="square">
            <a:spAutoFit/>
          </a:bodyPr>
          <a:lstStyle/>
          <a:p>
            <a:pPr lvl="0" algn="r">
              <a:defRPr/>
            </a:pPr>
            <a:r>
              <a:rPr lang="en-US" altLang="zh-CN" kern="0" dirty="0">
                <a:solidFill>
                  <a:schemeClr val="bg1"/>
                </a:solidFill>
                <a:latin typeface="微软雅黑" pitchFamily="34" charset="-122"/>
                <a:ea typeface="微软雅黑" pitchFamily="34" charset="-122"/>
              </a:rPr>
              <a:t>-- 3Dmax</a:t>
            </a:r>
            <a:r>
              <a:rPr lang="zh-CN" altLang="en-US" kern="0" dirty="0">
                <a:solidFill>
                  <a:schemeClr val="bg1"/>
                </a:solidFill>
                <a:latin typeface="微软雅黑" pitchFamily="34" charset="-122"/>
                <a:ea typeface="微软雅黑" pitchFamily="34" charset="-122"/>
              </a:rPr>
              <a:t>卧室效果图</a:t>
            </a:r>
          </a:p>
        </p:txBody>
      </p:sp>
    </p:spTree>
    <p:extLst>
      <p:ext uri="{BB962C8B-B14F-4D97-AF65-F5344CB8AC3E}">
        <p14:creationId xmlns:p14="http://schemas.microsoft.com/office/powerpoint/2010/main" val="348529806"/>
      </p:ext>
    </p:extLst>
  </p:cSld>
  <p:clrMapOvr>
    <a:masterClrMapping/>
  </p:clrMapOvr>
  <mc:AlternateContent xmlns:mc="http://schemas.openxmlformats.org/markup-compatibility/2006" xmlns:p14="http://schemas.microsoft.com/office/powerpoint/2010/main">
    <mc:Choice Requires="p14">
      <p:transition spd="slow" p14:dur="1600" advClick="0" advTm="4000">
        <p:blinds dir="vert"/>
      </p:transition>
    </mc:Choice>
    <mc:Fallback xmlns="">
      <p:transition spd="slow" advClick="0" advTm="4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750"/>
                                            <p:tgtEl>
                                              <p:spTgt spid="2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down)">
                                          <p:cBhvr>
                                            <p:cTn id="14" dur="750"/>
                                            <p:tgtEl>
                                              <p:spTgt spid="24"/>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wipe(up)">
                                          <p:cBhvr>
                                            <p:cTn id="17" dur="750"/>
                                            <p:tgtEl>
                                              <p:spTgt spid="25"/>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750"/>
                                            <p:tgtEl>
                                              <p:spTgt spid="26"/>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23"/>
                                            </p:tgtEl>
                                            <p:attrNameLst>
                                              <p:attrName>style.visibility</p:attrName>
                                            </p:attrNameLst>
                                          </p:cBhvr>
                                          <p:to>
                                            <p:strVal val="visible"/>
                                          </p:to>
                                        </p:set>
                                        <p:animEffect transition="in" filter="wipe(up)">
                                          <p:cBhvr>
                                            <p:cTn id="23" dur="750"/>
                                            <p:tgtEl>
                                              <p:spTgt spid="23"/>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27"/>
                                            </p:tgtEl>
                                            <p:attrNameLst>
                                              <p:attrName>style.visibility</p:attrName>
                                            </p:attrNameLst>
                                          </p:cBhvr>
                                          <p:to>
                                            <p:strVal val="visible"/>
                                          </p:to>
                                        </p:set>
                                        <p:animEffect transition="in" filter="wipe(down)">
                                          <p:cBhvr>
                                            <p:cTn id="26" dur="750"/>
                                            <p:tgtEl>
                                              <p:spTgt spid="27"/>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63" presetClass="path" presetSubtype="0" accel="50000" fill="hold" nodeType="withEffect" p14:presetBounceEnd="64000">
                                      <p:stCondLst>
                                        <p:cond delay="0"/>
                                      </p:stCondLst>
                                      <p:childTnLst>
                                        <p:animMotion origin="layout" path="M -0.8792 3.7037E-7 L -1.55168E-6 3.7037E-7 " pathEditMode="relative" rAng="0" ptsTypes="AA" p14:bounceEnd="64000">
                                          <p:cBhvr>
                                            <p:cTn id="32" dur="500" fill="hold"/>
                                            <p:tgtEl>
                                              <p:spTgt spid="2"/>
                                            </p:tgtEl>
                                            <p:attrNameLst>
                                              <p:attrName>ppt_x</p:attrName>
                                              <p:attrName>ppt_y</p:attrName>
                                            </p:attrNameLst>
                                          </p:cBhvr>
                                          <p:rCtr x="43960" y="0"/>
                                        </p:animMotion>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19"/>
                                            </p:tgtEl>
                                            <p:attrNameLst>
                                              <p:attrName>style.visibility</p:attrName>
                                            </p:attrNameLst>
                                          </p:cBhvr>
                                          <p:tavLst>
                                            <p:tav tm="0">
                                              <p:val>
                                                <p:strVal val="hidden"/>
                                              </p:val>
                                            </p:tav>
                                            <p:tav tm="50000">
                                              <p:val>
                                                <p:strVal val="visible"/>
                                              </p:val>
                                            </p:tav>
                                          </p:tavLst>
                                        </p:anim>
                                      </p:childTnLst>
                                    </p:cTn>
                                  </p:par>
                                </p:childTnLst>
                              </p:cTn>
                            </p:par>
                            <p:par>
                              <p:cTn id="41" fill="hold">
                                <p:stCondLst>
                                  <p:cond delay="3550"/>
                                </p:stCondLst>
                                <p:childTnLst>
                                  <p:par>
                                    <p:cTn id="42" presetID="1"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par>
                                    <p:cTn id="44" presetID="0" presetClass="path" presetSubtype="0" accel="50000" decel="50000" fill="hold" grpId="1" nodeType="withEffect">
                                      <p:stCondLst>
                                        <p:cond delay="0"/>
                                      </p:stCondLst>
                                      <p:childTnLst>
                                        <p:animMotion origin="layout" path="M -3.18927E-6 -1.19861 L -3.18927E-6 7.40741E-7 L 0.00039 -0.12153 L -3.18927E-6 7.40741E-7 " pathEditMode="relative" rAng="0" ptsTypes="AAAA">
                                          <p:cBhvr>
                                            <p:cTn id="45" dur="600" fill="hold"/>
                                            <p:tgtEl>
                                              <p:spTgt spid="15"/>
                                            </p:tgtEl>
                                            <p:attrNameLst>
                                              <p:attrName>ppt_x</p:attrName>
                                              <p:attrName>ppt_y</p:attrName>
                                            </p:attrNameLst>
                                          </p:cBhvr>
                                          <p:rCtr x="13" y="59931"/>
                                        </p:animMotion>
                                      </p:childTnLst>
                                    </p:cTn>
                                  </p:par>
                                </p:childTnLst>
                              </p:cTn>
                            </p:par>
                            <p:par>
                              <p:cTn id="46" fill="hold">
                                <p:stCondLst>
                                  <p:cond delay="415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63" presetClass="path" presetSubtype="0" accel="50000" fill="hold" grpId="1" nodeType="withEffect" p14:presetBounceEnd="64000">
                                      <p:stCondLst>
                                        <p:cond delay="0"/>
                                      </p:stCondLst>
                                      <p:childTnLst>
                                        <p:animMotion origin="layout" path="M -0.87813 0.0037 L 0.00104 0.0037 " pathEditMode="relative" rAng="0" ptsTypes="AA" p14:bounceEnd="64000">
                                          <p:cBhvr>
                                            <p:cTn id="51" dur="500" fill="hold"/>
                                            <p:tgtEl>
                                              <p:spTgt spid="18"/>
                                            </p:tgtEl>
                                            <p:attrNameLst>
                                              <p:attrName>ppt_x</p:attrName>
                                              <p:attrName>ppt_y</p:attrName>
                                            </p:attrNameLst>
                                          </p:cBhvr>
                                          <p:rCtr x="43958" y="0"/>
                                        </p:animMotion>
                                      </p:childTnLst>
                                    </p:cTn>
                                  </p:par>
                                  <p:par>
                                    <p:cTn id="52" presetID="10" presetClass="entr" presetSubtype="0" fill="hold" nodeType="withEffect">
                                      <p:stCondLst>
                                        <p:cond delay="4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56" dur="500" fill="hold"/>
                                            <p:tgtEl>
                                              <p:spTgt spid="14"/>
                                            </p:tgtEl>
                                            <p:attrNameLst>
                                              <p:attrName>ppt_x</p:attrName>
                                              <p:attrName>ppt_y</p:attrName>
                                            </p:attrNameLst>
                                          </p:cBhvr>
                                          <p:rCtr x="43963" y="0"/>
                                        </p:animMotion>
                                      </p:childTnLst>
                                    </p:cTn>
                                  </p:par>
                                </p:childTnLst>
                              </p:cTn>
                            </p:par>
                            <p:par>
                              <p:cTn id="57" fill="hold">
                                <p:stCondLst>
                                  <p:cond delay="5050"/>
                                </p:stCondLst>
                                <p:childTnLst>
                                  <p:par>
                                    <p:cTn id="58" presetID="5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Scale>
                                          <p:cBhvr>
                                            <p:cTn id="60"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6"/>
                                            </p:tgtEl>
                                            <p:attrNameLst>
                                              <p:attrName>ppt_x</p:attrName>
                                              <p:attrName>ppt_y</p:attrName>
                                            </p:attrNameLst>
                                          </p:cBhvr>
                                        </p:animMotion>
                                        <p:animEffect transition="in" filter="fade">
                                          <p:cBhvr>
                                            <p:cTn id="62" dur="1000"/>
                                            <p:tgtEl>
                                              <p:spTgt spid="16"/>
                                            </p:tgtEl>
                                          </p:cBhvr>
                                        </p:animEffect>
                                      </p:childTnLst>
                                    </p:cTn>
                                  </p:par>
                                </p:childTnLst>
                              </p:cTn>
                            </p:par>
                            <p:par>
                              <p:cTn id="63" fill="hold">
                                <p:stCondLst>
                                  <p:cond delay="6050"/>
                                </p:stCondLst>
                                <p:childTnLst>
                                  <p:par>
                                    <p:cTn id="64" presetID="52" presetClass="entr" presetSubtype="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Scale>
                                          <p:cBhvr>
                                            <p:cTn id="66"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21"/>
                                            </p:tgtEl>
                                            <p:attrNameLst>
                                              <p:attrName>ppt_x</p:attrName>
                                              <p:attrName>ppt_y</p:attrName>
                                            </p:attrNameLst>
                                          </p:cBhvr>
                                        </p:animMotion>
                                        <p:animEffect transition="in" filter="fade">
                                          <p:cBhvr>
                                            <p:cTn id="68"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animBg="1"/>
          <p:bldP spid="24" grpId="0" animBg="1"/>
          <p:bldP spid="25" grpId="0" animBg="1"/>
          <p:bldP spid="26" grpId="0" animBg="1"/>
          <p:bldP spid="27" grpId="0" animBg="1"/>
          <p:bldP spid="15" grpId="0" animBg="1"/>
          <p:bldP spid="15" grpId="1" animBg="1"/>
          <p:bldP spid="16" grpId="0"/>
          <p:bldP spid="18" grpId="0"/>
          <p:bldP spid="18" grpId="1"/>
          <p:bldP spid="19" grpId="0"/>
          <p:bldP spid="19" grpId="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750"/>
                                            <p:tgtEl>
                                              <p:spTgt spid="2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down)">
                                          <p:cBhvr>
                                            <p:cTn id="14" dur="750"/>
                                            <p:tgtEl>
                                              <p:spTgt spid="24"/>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wipe(up)">
                                          <p:cBhvr>
                                            <p:cTn id="17" dur="750"/>
                                            <p:tgtEl>
                                              <p:spTgt spid="25"/>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750"/>
                                            <p:tgtEl>
                                              <p:spTgt spid="26"/>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23"/>
                                            </p:tgtEl>
                                            <p:attrNameLst>
                                              <p:attrName>style.visibility</p:attrName>
                                            </p:attrNameLst>
                                          </p:cBhvr>
                                          <p:to>
                                            <p:strVal val="visible"/>
                                          </p:to>
                                        </p:set>
                                        <p:animEffect transition="in" filter="wipe(up)">
                                          <p:cBhvr>
                                            <p:cTn id="23" dur="750"/>
                                            <p:tgtEl>
                                              <p:spTgt spid="23"/>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27"/>
                                            </p:tgtEl>
                                            <p:attrNameLst>
                                              <p:attrName>style.visibility</p:attrName>
                                            </p:attrNameLst>
                                          </p:cBhvr>
                                          <p:to>
                                            <p:strVal val="visible"/>
                                          </p:to>
                                        </p:set>
                                        <p:animEffect transition="in" filter="wipe(down)">
                                          <p:cBhvr>
                                            <p:cTn id="26" dur="750"/>
                                            <p:tgtEl>
                                              <p:spTgt spid="27"/>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63" presetClass="path" presetSubtype="0" accel="50000" fill="hold" nodeType="withEffect">
                                      <p:stCondLst>
                                        <p:cond delay="0"/>
                                      </p:stCondLst>
                                      <p:childTnLst>
                                        <p:animMotion origin="layout" path="M -0.8792 3.7037E-7 L -1.55168E-6 3.7037E-7 " pathEditMode="relative" rAng="0" ptsTypes="AA">
                                          <p:cBhvr>
                                            <p:cTn id="32" dur="500" fill="hold"/>
                                            <p:tgtEl>
                                              <p:spTgt spid="2"/>
                                            </p:tgtEl>
                                            <p:attrNameLst>
                                              <p:attrName>ppt_x</p:attrName>
                                              <p:attrName>ppt_y</p:attrName>
                                            </p:attrNameLst>
                                          </p:cBhvr>
                                          <p:rCtr x="43960" y="0"/>
                                        </p:animMotion>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19"/>
                                            </p:tgtEl>
                                            <p:attrNameLst>
                                              <p:attrName>style.visibility</p:attrName>
                                            </p:attrNameLst>
                                          </p:cBhvr>
                                          <p:tavLst>
                                            <p:tav tm="0">
                                              <p:val>
                                                <p:strVal val="hidden"/>
                                              </p:val>
                                            </p:tav>
                                            <p:tav tm="50000">
                                              <p:val>
                                                <p:strVal val="visible"/>
                                              </p:val>
                                            </p:tav>
                                          </p:tavLst>
                                        </p:anim>
                                      </p:childTnLst>
                                    </p:cTn>
                                  </p:par>
                                </p:childTnLst>
                              </p:cTn>
                            </p:par>
                            <p:par>
                              <p:cTn id="41" fill="hold">
                                <p:stCondLst>
                                  <p:cond delay="3550"/>
                                </p:stCondLst>
                                <p:childTnLst>
                                  <p:par>
                                    <p:cTn id="42" presetID="1"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par>
                                    <p:cTn id="44" presetID="0" presetClass="path" presetSubtype="0" accel="50000" decel="50000" fill="hold" grpId="1" nodeType="withEffect">
                                      <p:stCondLst>
                                        <p:cond delay="0"/>
                                      </p:stCondLst>
                                      <p:childTnLst>
                                        <p:animMotion origin="layout" path="M -3.18927E-6 -1.19861 L -3.18927E-6 7.40741E-7 L 0.00039 -0.12153 L -3.18927E-6 7.40741E-7 " pathEditMode="relative" rAng="0" ptsTypes="AAAA">
                                          <p:cBhvr>
                                            <p:cTn id="45" dur="600" fill="hold"/>
                                            <p:tgtEl>
                                              <p:spTgt spid="15"/>
                                            </p:tgtEl>
                                            <p:attrNameLst>
                                              <p:attrName>ppt_x</p:attrName>
                                              <p:attrName>ppt_y</p:attrName>
                                            </p:attrNameLst>
                                          </p:cBhvr>
                                          <p:rCtr x="13" y="59931"/>
                                        </p:animMotion>
                                      </p:childTnLst>
                                    </p:cTn>
                                  </p:par>
                                </p:childTnLst>
                              </p:cTn>
                            </p:par>
                            <p:par>
                              <p:cTn id="46" fill="hold">
                                <p:stCondLst>
                                  <p:cond delay="415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63" presetClass="path" presetSubtype="0" accel="50000" fill="hold" grpId="1" nodeType="withEffect">
                                      <p:stCondLst>
                                        <p:cond delay="0"/>
                                      </p:stCondLst>
                                      <p:childTnLst>
                                        <p:animMotion origin="layout" path="M -0.87813 0.0037 L 0.00104 0.0037 " pathEditMode="relative" rAng="0" ptsTypes="AA">
                                          <p:cBhvr>
                                            <p:cTn id="51" dur="500" fill="hold"/>
                                            <p:tgtEl>
                                              <p:spTgt spid="18"/>
                                            </p:tgtEl>
                                            <p:attrNameLst>
                                              <p:attrName>ppt_x</p:attrName>
                                              <p:attrName>ppt_y</p:attrName>
                                            </p:attrNameLst>
                                          </p:cBhvr>
                                          <p:rCtr x="43958" y="0"/>
                                        </p:animMotion>
                                      </p:childTnLst>
                                    </p:cTn>
                                  </p:par>
                                  <p:par>
                                    <p:cTn id="52" presetID="10" presetClass="entr" presetSubtype="0" fill="hold" nodeType="withEffect">
                                      <p:stCondLst>
                                        <p:cond delay="4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63" presetClass="path" presetSubtype="0" accel="50000" fill="hold" nodeType="withEffect">
                                      <p:stCondLst>
                                        <p:cond delay="400"/>
                                      </p:stCondLst>
                                      <p:childTnLst>
                                        <p:animMotion origin="layout" path="M -0.87926 -3.44126E-6 L -4.00989E-6 -3.44126E-6 " pathEditMode="relative" rAng="0" ptsTypes="AA">
                                          <p:cBhvr>
                                            <p:cTn id="56" dur="500" fill="hold"/>
                                            <p:tgtEl>
                                              <p:spTgt spid="14"/>
                                            </p:tgtEl>
                                            <p:attrNameLst>
                                              <p:attrName>ppt_x</p:attrName>
                                              <p:attrName>ppt_y</p:attrName>
                                            </p:attrNameLst>
                                          </p:cBhvr>
                                          <p:rCtr x="43963" y="0"/>
                                        </p:animMotion>
                                      </p:childTnLst>
                                    </p:cTn>
                                  </p:par>
                                </p:childTnLst>
                              </p:cTn>
                            </p:par>
                            <p:par>
                              <p:cTn id="57" fill="hold">
                                <p:stCondLst>
                                  <p:cond delay="5050"/>
                                </p:stCondLst>
                                <p:childTnLst>
                                  <p:par>
                                    <p:cTn id="58" presetID="5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Scale>
                                          <p:cBhvr>
                                            <p:cTn id="60"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6"/>
                                            </p:tgtEl>
                                            <p:attrNameLst>
                                              <p:attrName>ppt_x</p:attrName>
                                              <p:attrName>ppt_y</p:attrName>
                                            </p:attrNameLst>
                                          </p:cBhvr>
                                        </p:animMotion>
                                        <p:animEffect transition="in" filter="fade">
                                          <p:cBhvr>
                                            <p:cTn id="62" dur="1000"/>
                                            <p:tgtEl>
                                              <p:spTgt spid="16"/>
                                            </p:tgtEl>
                                          </p:cBhvr>
                                        </p:animEffect>
                                      </p:childTnLst>
                                    </p:cTn>
                                  </p:par>
                                </p:childTnLst>
                              </p:cTn>
                            </p:par>
                            <p:par>
                              <p:cTn id="63" fill="hold">
                                <p:stCondLst>
                                  <p:cond delay="6050"/>
                                </p:stCondLst>
                                <p:childTnLst>
                                  <p:par>
                                    <p:cTn id="64" presetID="52" presetClass="entr" presetSubtype="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Scale>
                                          <p:cBhvr>
                                            <p:cTn id="66"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21"/>
                                            </p:tgtEl>
                                            <p:attrNameLst>
                                              <p:attrName>ppt_x</p:attrName>
                                              <p:attrName>ppt_y</p:attrName>
                                            </p:attrNameLst>
                                          </p:cBhvr>
                                        </p:animMotion>
                                        <p:animEffect transition="in" filter="fade">
                                          <p:cBhvr>
                                            <p:cTn id="68"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animBg="1"/>
          <p:bldP spid="24" grpId="0" animBg="1"/>
          <p:bldP spid="25" grpId="0" animBg="1"/>
          <p:bldP spid="26" grpId="0" animBg="1"/>
          <p:bldP spid="27" grpId="0" animBg="1"/>
          <p:bldP spid="15" grpId="0" animBg="1"/>
          <p:bldP spid="15" grpId="1" animBg="1"/>
          <p:bldP spid="16" grpId="0"/>
          <p:bldP spid="18" grpId="0"/>
          <p:bldP spid="18" grpId="1"/>
          <p:bldP spid="19" grpId="0"/>
          <p:bldP spid="19" grpId="1"/>
          <p:bldP spid="21"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648072" y="766445"/>
            <a:ext cx="1547664" cy="646331"/>
          </a:xfrm>
          <a:prstGeom prst="rect">
            <a:avLst/>
          </a:prstGeom>
          <a:noFill/>
        </p:spPr>
        <p:txBody>
          <a:bodyPr wrap="square" rtlCol="0">
            <a:spAutoFit/>
          </a:bodyPr>
          <a:lstStyle/>
          <a:p>
            <a:r>
              <a:rPr lang="en-US" altLang="zh-CN" sz="3600" b="1" dirty="0">
                <a:solidFill>
                  <a:schemeClr val="tx1">
                    <a:lumMod val="50000"/>
                    <a:lumOff val="50000"/>
                  </a:schemeClr>
                </a:solidFill>
                <a:latin typeface="微软雅黑" panose="020B0503020204020204" pitchFamily="34" charset="-122"/>
                <a:ea typeface="微软雅黑" panose="020B0503020204020204" pitchFamily="34" charset="-122"/>
              </a:rPr>
              <a:t>3D</a:t>
            </a:r>
          </a:p>
        </p:txBody>
      </p:sp>
      <p:sp>
        <p:nvSpPr>
          <p:cNvPr id="13" name="TextBox 12"/>
          <p:cNvSpPr txBox="1"/>
          <p:nvPr/>
        </p:nvSpPr>
        <p:spPr>
          <a:xfrm>
            <a:off x="-36512" y="1211106"/>
            <a:ext cx="1547664" cy="523220"/>
          </a:xfrm>
          <a:prstGeom prst="rect">
            <a:avLst/>
          </a:prstGeom>
          <a:noFill/>
        </p:spPr>
        <p:txBody>
          <a:bodyPr wrap="square" rtlCol="0">
            <a:spAutoFit/>
          </a:bodyPr>
          <a:lstStyle/>
          <a:p>
            <a:pPr algn="r"/>
            <a:r>
              <a:rPr lang="zh-CN" altLang="en-US" sz="2800" dirty="0">
                <a:solidFill>
                  <a:srgbClr val="EC8412"/>
                </a:solidFill>
                <a:latin typeface="微软雅黑" panose="020B0503020204020204" pitchFamily="34" charset="-122"/>
                <a:ea typeface="微软雅黑" panose="020B0503020204020204" pitchFamily="34" charset="-122"/>
              </a:rPr>
              <a:t>效果图</a:t>
            </a:r>
          </a:p>
        </p:txBody>
      </p:sp>
      <p:sp>
        <p:nvSpPr>
          <p:cNvPr id="14" name="TextBox 13"/>
          <p:cNvSpPr txBox="1"/>
          <p:nvPr/>
        </p:nvSpPr>
        <p:spPr>
          <a:xfrm>
            <a:off x="2267744" y="796214"/>
            <a:ext cx="5453885" cy="923330"/>
          </a:xfrm>
          <a:prstGeom prst="rect">
            <a:avLst/>
          </a:prstGeom>
          <a:noFill/>
        </p:spPr>
        <p:txBody>
          <a:bodyPr wrap="square" rtlCol="0">
            <a:spAutoFit/>
          </a:bodyPr>
          <a:lstStyle/>
          <a:p>
            <a:r>
              <a:rPr lang="en-US" altLang="zh-CN" sz="5400" dirty="0" smtClean="0">
                <a:solidFill>
                  <a:schemeClr val="bg1">
                    <a:lumMod val="85000"/>
                  </a:schemeClr>
                </a:solidFill>
                <a:latin typeface="Capture it" panose="02000500000000000000" pitchFamily="2" charset="0"/>
              </a:rPr>
              <a:t>3Dmax </a:t>
            </a:r>
            <a:endParaRPr lang="zh-CN" altLang="en-US" sz="5400" dirty="0">
              <a:solidFill>
                <a:schemeClr val="bg1">
                  <a:lumMod val="85000"/>
                </a:schemeClr>
              </a:solidFill>
              <a:latin typeface="Capture it" panose="02000500000000000000" pitchFamily="2" charset="0"/>
            </a:endParaRPr>
          </a:p>
        </p:txBody>
      </p:sp>
      <p:sp>
        <p:nvSpPr>
          <p:cNvPr id="17" name="TextBox 16"/>
          <p:cNvSpPr txBox="1"/>
          <p:nvPr/>
        </p:nvSpPr>
        <p:spPr>
          <a:xfrm>
            <a:off x="2265834" y="1526595"/>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18434" name="Picture 2" descr="室内效果图"/>
          <p:cNvPicPr>
            <a:picLocks noChangeAspect="1" noChangeArrowheads="1"/>
          </p:cNvPicPr>
          <p:nvPr/>
        </p:nvPicPr>
        <p:blipFill rotWithShape="1">
          <a:blip r:embed="rId3">
            <a:extLst>
              <a:ext uri="{28A0092B-C50C-407E-A947-70E740481C1C}">
                <a14:useLocalDpi xmlns:a14="http://schemas.microsoft.com/office/drawing/2010/main" val="0"/>
              </a:ext>
            </a:extLst>
          </a:blip>
          <a:srcRect l="7810" r="8270" b="5687"/>
          <a:stretch/>
        </p:blipFill>
        <p:spPr bwMode="auto">
          <a:xfrm>
            <a:off x="4669387" y="2673649"/>
            <a:ext cx="3935061" cy="3054141"/>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607338" y="2205133"/>
            <a:ext cx="0" cy="493048"/>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607338" y="2060848"/>
            <a:ext cx="7997110" cy="0"/>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607338" y="6237312"/>
            <a:ext cx="3966776" cy="0"/>
          </a:xfrm>
          <a:prstGeom prst="line">
            <a:avLst/>
          </a:prstGeom>
          <a:ln>
            <a:solidFill>
              <a:schemeClr val="bg1">
                <a:lumMod val="7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1" name="TextBox 20"/>
          <p:cNvSpPr txBox="1"/>
          <p:nvPr/>
        </p:nvSpPr>
        <p:spPr>
          <a:xfrm>
            <a:off x="879238" y="2398849"/>
            <a:ext cx="3836778" cy="458908"/>
          </a:xfrm>
          <a:prstGeom prst="rect">
            <a:avLst/>
          </a:prstGeom>
          <a:noFill/>
        </p:spPr>
        <p:txBody>
          <a:bodyPr wrap="square" rtlCol="0">
            <a:spAutoFit/>
          </a:bodyPr>
          <a:lstStyle/>
          <a:p>
            <a:pPr>
              <a:lnSpc>
                <a:spcPct val="150000"/>
              </a:lnSpc>
            </a:pPr>
            <a:r>
              <a:rPr lang="zh-CN" altLang="en-US" b="1" dirty="0">
                <a:solidFill>
                  <a:schemeClr val="bg1">
                    <a:lumMod val="50000"/>
                  </a:schemeClr>
                </a:solidFill>
                <a:latin typeface="微软雅黑" panose="020B0503020204020204" pitchFamily="34" charset="-122"/>
                <a:ea typeface="微软雅黑" panose="020B0503020204020204" pitchFamily="34" charset="-122"/>
              </a:rPr>
              <a:t>一、软件绘图</a:t>
            </a:r>
            <a:r>
              <a:rPr lang="en-US" altLang="zh-CN" b="1" dirty="0">
                <a:solidFill>
                  <a:schemeClr val="bg1">
                    <a:lumMod val="50000"/>
                  </a:schemeClr>
                </a:solidFill>
                <a:latin typeface="微软雅黑" panose="020B0503020204020204" pitchFamily="34" charset="-122"/>
                <a:ea typeface="微软雅黑" panose="020B0503020204020204" pitchFamily="34" charset="-122"/>
              </a:rPr>
              <a:t>-</a:t>
            </a:r>
            <a:r>
              <a:rPr lang="zh-CN" altLang="en-US" b="1" dirty="0">
                <a:solidFill>
                  <a:schemeClr val="bg1">
                    <a:lumMod val="50000"/>
                  </a:schemeClr>
                </a:solidFill>
                <a:latin typeface="微软雅黑" panose="020B0503020204020204" pitchFamily="34" charset="-122"/>
                <a:ea typeface="微软雅黑" panose="020B0503020204020204" pitchFamily="34" charset="-122"/>
              </a:rPr>
              <a:t>毕业设计客厅效果图 </a:t>
            </a:r>
          </a:p>
        </p:txBody>
      </p:sp>
      <p:sp>
        <p:nvSpPr>
          <p:cNvPr id="22" name="TextBox 21"/>
          <p:cNvSpPr txBox="1"/>
          <p:nvPr/>
        </p:nvSpPr>
        <p:spPr>
          <a:xfrm>
            <a:off x="879238" y="5252545"/>
            <a:ext cx="3620754" cy="336695"/>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图</a:t>
            </a:r>
            <a:r>
              <a:rPr lang="en-US" altLang="zh-CN" sz="1200" dirty="0">
                <a:latin typeface="微软雅黑" panose="020B0503020204020204" pitchFamily="34" charset="-122"/>
                <a:ea typeface="微软雅黑" panose="020B0503020204020204" pitchFamily="34" charset="-122"/>
              </a:rPr>
              <a:t>1-1</a:t>
            </a:r>
            <a:r>
              <a:rPr lang="zh-CN" altLang="en-US" sz="1200" dirty="0">
                <a:latin typeface="微软雅黑" panose="020B0503020204020204" pitchFamily="34" charset="-122"/>
                <a:ea typeface="微软雅黑" panose="020B0503020204020204" pitchFamily="34" charset="-122"/>
              </a:rPr>
              <a:t>是毕业时的作品。 </a:t>
            </a:r>
          </a:p>
        </p:txBody>
      </p:sp>
      <p:sp>
        <p:nvSpPr>
          <p:cNvPr id="23" name="TextBox 22"/>
          <p:cNvSpPr txBox="1"/>
          <p:nvPr/>
        </p:nvSpPr>
        <p:spPr>
          <a:xfrm>
            <a:off x="879238" y="3054967"/>
            <a:ext cx="3620754" cy="1477328"/>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在学习二年时开始感觉难</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但是经过一段时间的熟悉和了解</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我们怎么运用它才能做到最好它不仅考验我们的耐心和细心要有经典的布局和搭配，加在大学生活中二年所学的知识、</a:t>
            </a:r>
            <a:r>
              <a:rPr lang="zh-CN" altLang="en-US" sz="1200" dirty="0" smtClean="0">
                <a:latin typeface="微软雅黑" panose="020B0503020204020204" pitchFamily="34" charset="-122"/>
                <a:ea typeface="微软雅黑" panose="020B0503020204020204" pitchFamily="34" charset="-122"/>
              </a:rPr>
              <a:t>进行</a:t>
            </a:r>
            <a:r>
              <a:rPr lang="zh-CN" altLang="en-US" sz="1200" dirty="0">
                <a:latin typeface="微软雅黑" panose="020B0503020204020204" pitchFamily="34" charset="-122"/>
                <a:ea typeface="微软雅黑" panose="020B0503020204020204" pitchFamily="34" charset="-122"/>
              </a:rPr>
              <a:t>一个汇总看看我们自己学到了</a:t>
            </a:r>
            <a:r>
              <a:rPr lang="zh-CN" altLang="en-US" sz="1200" dirty="0" smtClean="0">
                <a:latin typeface="微软雅黑" panose="020B0503020204020204" pitchFamily="34" charset="-122"/>
                <a:ea typeface="微软雅黑" panose="020B0503020204020204" pitchFamily="34" charset="-122"/>
              </a:rPr>
              <a:t>什么</a:t>
            </a:r>
            <a:r>
              <a:rPr lang="zh-CN" altLang="en-US" sz="1200" dirty="0">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149139910"/>
      </p:ext>
    </p:extLst>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648072" y="766445"/>
            <a:ext cx="1547664" cy="646331"/>
          </a:xfrm>
          <a:prstGeom prst="rect">
            <a:avLst/>
          </a:prstGeom>
          <a:noFill/>
        </p:spPr>
        <p:txBody>
          <a:bodyPr wrap="square" rtlCol="0">
            <a:spAutoFit/>
          </a:bodyPr>
          <a:lstStyle/>
          <a:p>
            <a:r>
              <a:rPr lang="en-US" altLang="zh-CN" sz="3600" b="1" dirty="0" smtClean="0">
                <a:solidFill>
                  <a:schemeClr val="tx1">
                    <a:lumMod val="50000"/>
                    <a:lumOff val="50000"/>
                  </a:schemeClr>
                </a:solidFill>
                <a:latin typeface="微软雅黑" panose="020B0503020204020204" pitchFamily="34" charset="-122"/>
                <a:ea typeface="微软雅黑" panose="020B0503020204020204" pitchFamily="34" charset="-122"/>
              </a:rPr>
              <a:t>3D</a:t>
            </a:r>
            <a:endParaRPr lang="en-US" altLang="zh-CN" sz="3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512" y="1211106"/>
            <a:ext cx="1547664" cy="523220"/>
          </a:xfrm>
          <a:prstGeom prst="rect">
            <a:avLst/>
          </a:prstGeom>
          <a:noFill/>
        </p:spPr>
        <p:txBody>
          <a:bodyPr wrap="square" rtlCol="0">
            <a:spAutoFit/>
          </a:bodyPr>
          <a:lstStyle/>
          <a:p>
            <a:pPr algn="r"/>
            <a:r>
              <a:rPr lang="zh-CN" altLang="en-US" sz="2800" dirty="0">
                <a:solidFill>
                  <a:srgbClr val="EC8412"/>
                </a:solidFill>
                <a:latin typeface="微软雅黑" panose="020B0503020204020204" pitchFamily="34" charset="-122"/>
                <a:ea typeface="微软雅黑" panose="020B0503020204020204" pitchFamily="34" charset="-122"/>
              </a:rPr>
              <a:t>效果图</a:t>
            </a:r>
          </a:p>
        </p:txBody>
      </p:sp>
      <p:sp>
        <p:nvSpPr>
          <p:cNvPr id="14" name="TextBox 13"/>
          <p:cNvSpPr txBox="1"/>
          <p:nvPr/>
        </p:nvSpPr>
        <p:spPr>
          <a:xfrm>
            <a:off x="2267744" y="796214"/>
            <a:ext cx="5453885" cy="923330"/>
          </a:xfrm>
          <a:prstGeom prst="rect">
            <a:avLst/>
          </a:prstGeom>
          <a:noFill/>
        </p:spPr>
        <p:txBody>
          <a:bodyPr wrap="square" rtlCol="0">
            <a:spAutoFit/>
          </a:bodyPr>
          <a:lstStyle/>
          <a:p>
            <a:r>
              <a:rPr lang="en-US" altLang="zh-CN" sz="5400" dirty="0" smtClean="0">
                <a:solidFill>
                  <a:schemeClr val="bg1">
                    <a:lumMod val="85000"/>
                  </a:schemeClr>
                </a:solidFill>
                <a:latin typeface="Capture it" panose="02000500000000000000" pitchFamily="2" charset="0"/>
              </a:rPr>
              <a:t>3Dmax </a:t>
            </a:r>
            <a:endParaRPr lang="zh-CN" altLang="en-US" sz="5400" dirty="0">
              <a:solidFill>
                <a:schemeClr val="bg1">
                  <a:lumMod val="85000"/>
                </a:schemeClr>
              </a:solidFill>
              <a:latin typeface="Capture it" panose="02000500000000000000" pitchFamily="2" charset="0"/>
            </a:endParaRPr>
          </a:p>
        </p:txBody>
      </p:sp>
      <p:sp>
        <p:nvSpPr>
          <p:cNvPr id="17" name="TextBox 16"/>
          <p:cNvSpPr txBox="1"/>
          <p:nvPr/>
        </p:nvSpPr>
        <p:spPr>
          <a:xfrm>
            <a:off x="2265834" y="1526595"/>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19458" name="Picture 2" descr="效果图"/>
          <p:cNvPicPr>
            <a:picLocks noChangeAspect="1" noChangeArrowheads="1"/>
          </p:cNvPicPr>
          <p:nvPr/>
        </p:nvPicPr>
        <p:blipFill rotWithShape="1">
          <a:blip r:embed="rId3">
            <a:extLst>
              <a:ext uri="{28A0092B-C50C-407E-A947-70E740481C1C}">
                <a14:useLocalDpi xmlns:a14="http://schemas.microsoft.com/office/drawing/2010/main" val="0"/>
              </a:ext>
            </a:extLst>
          </a:blip>
          <a:srcRect l="5269" b="6454"/>
          <a:stretch/>
        </p:blipFill>
        <p:spPr bwMode="auto">
          <a:xfrm>
            <a:off x="-10223" y="2442476"/>
            <a:ext cx="4438207" cy="3287017"/>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8604448" y="2205133"/>
            <a:ext cx="0" cy="493048"/>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607338" y="2060848"/>
            <a:ext cx="7997110" cy="0"/>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4637672" y="6237312"/>
            <a:ext cx="3966776" cy="0"/>
          </a:xfrm>
          <a:prstGeom prst="line">
            <a:avLst/>
          </a:prstGeom>
          <a:ln>
            <a:solidFill>
              <a:schemeClr val="bg1">
                <a:lumMod val="7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1" name="TextBox 20"/>
          <p:cNvSpPr txBox="1"/>
          <p:nvPr/>
        </p:nvSpPr>
        <p:spPr>
          <a:xfrm>
            <a:off x="4788024" y="2276872"/>
            <a:ext cx="3816424" cy="458908"/>
          </a:xfrm>
          <a:prstGeom prst="rect">
            <a:avLst/>
          </a:prstGeom>
          <a:noFill/>
        </p:spPr>
        <p:txBody>
          <a:bodyPr wrap="square" rtlCol="0">
            <a:spAutoFit/>
          </a:bodyPr>
          <a:lstStyle/>
          <a:p>
            <a:pPr>
              <a:lnSpc>
                <a:spcPct val="150000"/>
              </a:lnSpc>
            </a:pPr>
            <a:r>
              <a:rPr lang="zh-CN" altLang="en-US" b="1" dirty="0">
                <a:solidFill>
                  <a:schemeClr val="bg1">
                    <a:lumMod val="50000"/>
                  </a:schemeClr>
                </a:solidFill>
                <a:latin typeface="微软雅黑" panose="020B0503020204020204" pitchFamily="34" charset="-122"/>
                <a:ea typeface="微软雅黑" panose="020B0503020204020204" pitchFamily="34" charset="-122"/>
              </a:rPr>
              <a:t>二、软件绘图</a:t>
            </a:r>
            <a:r>
              <a:rPr lang="en-US" altLang="zh-CN" b="1" dirty="0">
                <a:solidFill>
                  <a:schemeClr val="bg1">
                    <a:lumMod val="50000"/>
                  </a:schemeClr>
                </a:solidFill>
                <a:latin typeface="微软雅黑" panose="020B0503020204020204" pitchFamily="34" charset="-122"/>
                <a:ea typeface="微软雅黑" panose="020B0503020204020204" pitchFamily="34" charset="-122"/>
              </a:rPr>
              <a:t>-</a:t>
            </a:r>
            <a:r>
              <a:rPr lang="zh-CN" altLang="en-US" b="1" dirty="0">
                <a:solidFill>
                  <a:schemeClr val="bg1">
                    <a:lumMod val="50000"/>
                  </a:schemeClr>
                </a:solidFill>
                <a:latin typeface="微软雅黑" panose="020B0503020204020204" pitchFamily="34" charset="-122"/>
                <a:ea typeface="微软雅黑" panose="020B0503020204020204" pitchFamily="34" charset="-122"/>
              </a:rPr>
              <a:t>毕业设计卧室效果图 </a:t>
            </a:r>
          </a:p>
        </p:txBody>
      </p:sp>
      <p:sp>
        <p:nvSpPr>
          <p:cNvPr id="22" name="TextBox 21"/>
          <p:cNvSpPr txBox="1"/>
          <p:nvPr/>
        </p:nvSpPr>
        <p:spPr>
          <a:xfrm>
            <a:off x="4788024" y="5301208"/>
            <a:ext cx="3620754" cy="377411"/>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图</a:t>
            </a:r>
            <a:r>
              <a:rPr lang="en-US" altLang="zh-CN" sz="1400" dirty="0">
                <a:latin typeface="微软雅黑" panose="020B0503020204020204" pitchFamily="34" charset="-122"/>
                <a:ea typeface="微软雅黑" panose="020B0503020204020204" pitchFamily="34" charset="-122"/>
              </a:rPr>
              <a:t>2-1</a:t>
            </a:r>
            <a:r>
              <a:rPr lang="zh-CN" altLang="en-US" sz="1400" dirty="0">
                <a:latin typeface="微软雅黑" panose="020B0503020204020204" pitchFamily="34" charset="-122"/>
                <a:ea typeface="微软雅黑" panose="020B0503020204020204" pitchFamily="34" charset="-122"/>
              </a:rPr>
              <a:t>是毕业时的作品。 </a:t>
            </a:r>
          </a:p>
        </p:txBody>
      </p:sp>
      <p:sp>
        <p:nvSpPr>
          <p:cNvPr id="23" name="TextBox 22"/>
          <p:cNvSpPr txBox="1"/>
          <p:nvPr/>
        </p:nvSpPr>
        <p:spPr>
          <a:xfrm>
            <a:off x="4788024" y="2932990"/>
            <a:ext cx="3620754" cy="2031325"/>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在</a:t>
            </a:r>
            <a:r>
              <a:rPr lang="zh-CN" altLang="en-US" sz="1400" dirty="0">
                <a:latin typeface="微软雅黑" panose="020B0503020204020204" pitchFamily="34" charset="-122"/>
                <a:ea typeface="微软雅黑" panose="020B0503020204020204" pitchFamily="34" charset="-122"/>
              </a:rPr>
              <a:t>学习二年时开始感觉难</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但是经过一段时间的熟悉和了解</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我们怎么运用它才能做到最好它不仅考验我们的耐心和细心要有经典的布局和搭配，加在大学生活中二年所学的知识、</a:t>
            </a:r>
            <a:r>
              <a:rPr lang="zh-CN" altLang="en-US" sz="1400" dirty="0" smtClean="0">
                <a:latin typeface="微软雅黑" panose="020B0503020204020204" pitchFamily="34" charset="-122"/>
                <a:ea typeface="微软雅黑" panose="020B0503020204020204" pitchFamily="34" charset="-122"/>
              </a:rPr>
              <a:t>进行</a:t>
            </a:r>
            <a:r>
              <a:rPr lang="zh-CN" altLang="en-US" sz="1400" dirty="0">
                <a:latin typeface="微软雅黑" panose="020B0503020204020204" pitchFamily="34" charset="-122"/>
                <a:ea typeface="微软雅黑" panose="020B0503020204020204" pitchFamily="34" charset="-122"/>
              </a:rPr>
              <a:t>一个汇总看看我们自己学到了</a:t>
            </a:r>
            <a:r>
              <a:rPr lang="zh-CN" altLang="en-US" sz="1400" dirty="0" smtClean="0">
                <a:latin typeface="微软雅黑" panose="020B0503020204020204" pitchFamily="34" charset="-122"/>
                <a:ea typeface="微软雅黑" panose="020B0503020204020204" pitchFamily="34" charset="-122"/>
              </a:rPr>
              <a:t>什么</a:t>
            </a:r>
            <a:r>
              <a:rPr lang="zh-CN" altLang="en-US" sz="14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974303632"/>
      </p:ext>
    </p:extLst>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1268760"/>
            <a:ext cx="2267744" cy="938808"/>
            <a:chOff x="0" y="1482080"/>
            <a:chExt cx="2267744" cy="938808"/>
          </a:xfrm>
        </p:grpSpPr>
        <p:sp>
          <p:nvSpPr>
            <p:cNvPr id="4" name="矩形 3"/>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1115616" y="2483018"/>
            <a:ext cx="7128792" cy="3970318"/>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几年</a:t>
            </a:r>
            <a:r>
              <a:rPr lang="zh-CN" altLang="en-US" sz="1200" dirty="0">
                <a:latin typeface="微软雅黑" panose="020B0503020204020204" pitchFamily="34" charset="-122"/>
                <a:ea typeface="微软雅黑" panose="020B0503020204020204" pitchFamily="34" charset="-122"/>
              </a:rPr>
              <a:t>的大学生活即将结束了，时间很仓促，可是通过自己的努力还是有所收获的。现在转念一想开始，虽然以前有点绘画基础，可刚开始的时候手绘对我来说是一件辣手的差事，怎么画都不像，又没点效率，我想这也是很多人都遇到过的问题，在老师的细心教导下，我开始努力的练习，虽然以前没画过，但是自己有兴趣的，学起来也就有干劲了！画的还行的时候有老师的表扬，同学的赞许，会有小小的成就感，我喜欢那种成就感，也更激励我去学习。</a:t>
            </a:r>
          </a:p>
          <a:p>
            <a:pPr>
              <a:lnSpc>
                <a:spcPct val="150000"/>
              </a:lnSpc>
            </a:pPr>
            <a:endParaRPr lang="zh-CN" altLang="en-US"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　　做为设计者来说，手绘的重要性，越来越成为共识！因为手绘是设计者表达情感，表达设计理念，讲述方案结果的最直接的“视觉语言”！</a:t>
            </a:r>
          </a:p>
          <a:p>
            <a:pPr>
              <a:lnSpc>
                <a:spcPct val="150000"/>
              </a:lnSpc>
            </a:pPr>
            <a:endParaRPr lang="zh-CN" altLang="en-US"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　    在老师教导的前提下，也不能忽视教材，教程的唯一目的，不是让我们学着做，而是知道怎么用这些方法，学完一个，要能举一反三。</a:t>
            </a:r>
          </a:p>
          <a:p>
            <a:pPr>
              <a:lnSpc>
                <a:spcPct val="150000"/>
              </a:lnSpc>
            </a:pPr>
            <a:endParaRPr lang="zh-CN" altLang="en-US"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        总之，学习是一个漫长的过程，如同我们生命不管是学习手绘还是学习其他，都要有个好的心态，正确的学习他，认真的对待每一次学习的机会！这样的心态伴着我读过了大学三年。</a:t>
            </a:r>
          </a:p>
        </p:txBody>
      </p:sp>
      <p:sp>
        <p:nvSpPr>
          <p:cNvPr id="13" name="TextBox 12"/>
          <p:cNvSpPr txBox="1"/>
          <p:nvPr/>
        </p:nvSpPr>
        <p:spPr>
          <a:xfrm>
            <a:off x="539552" y="1148551"/>
            <a:ext cx="1008112" cy="1200329"/>
          </a:xfrm>
          <a:prstGeom prst="rect">
            <a:avLst/>
          </a:prstGeom>
          <a:noFill/>
        </p:spPr>
        <p:txBody>
          <a:bodyPr wrap="square" rtlCol="0">
            <a:spAutoFit/>
          </a:bodyPr>
          <a:lstStyle/>
          <a:p>
            <a:r>
              <a:rPr lang="zh-CN" altLang="en-US" sz="7200" dirty="0">
                <a:solidFill>
                  <a:schemeClr val="tx1">
                    <a:lumMod val="50000"/>
                    <a:lumOff val="50000"/>
                  </a:schemeClr>
                </a:solidFill>
                <a:latin typeface="微软雅黑" panose="020B0503020204020204" pitchFamily="34" charset="-122"/>
                <a:ea typeface="微软雅黑" panose="020B0503020204020204" pitchFamily="34" charset="-122"/>
              </a:rPr>
              <a:t>序</a:t>
            </a:r>
          </a:p>
        </p:txBody>
      </p:sp>
    </p:spTree>
    <p:extLst>
      <p:ext uri="{BB962C8B-B14F-4D97-AF65-F5344CB8AC3E}">
        <p14:creationId xmlns:p14="http://schemas.microsoft.com/office/powerpoint/2010/main" val="324645034"/>
      </p:ext>
    </p:extLst>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par>
                                <p:cTn id="14" presetID="35" presetClass="emph" presetSubtype="0" repeatCount="8000" fill="hold" grpId="1" nodeType="withEffect">
                                  <p:stCondLst>
                                    <p:cond delay="400"/>
                                  </p:stCondLst>
                                  <p:childTnLst>
                                    <p:anim calcmode="discrete" valueType="str">
                                      <p:cBhvr>
                                        <p:cTn id="15" dur="50" fill="hold"/>
                                        <p:tgtEl>
                                          <p:spTgt spid="13"/>
                                        </p:tgtEl>
                                        <p:attrNameLst>
                                          <p:attrName>style.visibility</p:attrName>
                                        </p:attrNameLst>
                                      </p:cBhvr>
                                      <p:tavLst>
                                        <p:tav tm="0">
                                          <p:val>
                                            <p:strVal val="hidden"/>
                                          </p:val>
                                        </p:tav>
                                        <p:tav tm="50000">
                                          <p:val>
                                            <p:strVal val="visible"/>
                                          </p:val>
                                        </p:tav>
                                      </p:tavLst>
                                    </p:anim>
                                  </p:childTnLst>
                                </p:cTn>
                              </p:par>
                            </p:childTnLst>
                          </p:cTn>
                        </p:par>
                        <p:par>
                          <p:cTn id="16" fill="hold">
                            <p:stCondLst>
                              <p:cond delay="1300"/>
                            </p:stCondLst>
                            <p:childTnLst>
                              <p:par>
                                <p:cTn id="17" presetID="5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Scale>
                                      <p:cBhvr>
                                        <p:cTn id="1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2"/>
                                        </p:tgtEl>
                                        <p:attrNameLst>
                                          <p:attrName>ppt_x</p:attrName>
                                          <p:attrName>ppt_y</p:attrName>
                                        </p:attrNameLst>
                                      </p:cBhvr>
                                    </p:animMotion>
                                    <p:animEffect transition="in" filter="fade">
                                      <p:cBhvr>
                                        <p:cTn id="2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flipH="1">
            <a:off x="6912768" y="1124744"/>
            <a:ext cx="2267744" cy="1296144"/>
            <a:chOff x="0" y="1482080"/>
            <a:chExt cx="2267744" cy="938808"/>
          </a:xfrm>
        </p:grpSpPr>
        <p:sp>
          <p:nvSpPr>
            <p:cNvPr id="6" name="矩形 5"/>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611560" y="2945081"/>
            <a:ext cx="3024336" cy="2864251"/>
            <a:chOff x="611560" y="2945081"/>
            <a:chExt cx="3024336" cy="2864251"/>
          </a:xfrm>
        </p:grpSpPr>
        <p:sp>
          <p:nvSpPr>
            <p:cNvPr id="4" name="TextBox 3"/>
            <p:cNvSpPr txBox="1"/>
            <p:nvPr/>
          </p:nvSpPr>
          <p:spPr>
            <a:xfrm>
              <a:off x="683568" y="2945081"/>
              <a:ext cx="1008112" cy="307777"/>
            </a:xfrm>
            <a:prstGeom prst="rect">
              <a:avLst/>
            </a:prstGeom>
            <a:solidFill>
              <a:schemeClr val="bg1">
                <a:lumMod val="85000"/>
              </a:schemeClr>
            </a:solidFill>
          </p:spPr>
          <p:txBody>
            <a:bodyPr wrap="square" rtlCol="0">
              <a:spAutoFit/>
            </a:bodyPr>
            <a:lstStyle/>
            <a:p>
              <a:pPr algn="ctr"/>
              <a:r>
                <a:rPr lang="zh-CN" altLang="en-US" sz="1400" dirty="0">
                  <a:latin typeface="微软雅黑" panose="020B0503020204020204" pitchFamily="34" charset="-122"/>
                  <a:ea typeface="微软雅黑" panose="020B0503020204020204" pitchFamily="34" charset="-122"/>
                </a:rPr>
                <a:t>基本</a:t>
              </a:r>
              <a:r>
                <a:rPr lang="zh-CN" altLang="en-US" sz="1400" dirty="0" smtClean="0">
                  <a:latin typeface="微软雅黑" panose="020B0503020204020204" pitchFamily="34" charset="-122"/>
                  <a:ea typeface="微软雅黑" panose="020B0503020204020204" pitchFamily="34" charset="-122"/>
                </a:rPr>
                <a:t>资料</a:t>
              </a:r>
              <a:endParaRPr lang="zh-CN" altLang="en-US" sz="1400" dirty="0">
                <a:latin typeface="微软雅黑" panose="020B0503020204020204" pitchFamily="34" charset="-122"/>
                <a:ea typeface="微软雅黑" panose="020B0503020204020204" pitchFamily="34" charset="-122"/>
              </a:endParaRPr>
            </a:p>
          </p:txBody>
        </p:sp>
        <p:sp>
          <p:nvSpPr>
            <p:cNvPr id="13" name="TextBox 12"/>
            <p:cNvSpPr txBox="1"/>
            <p:nvPr/>
          </p:nvSpPr>
          <p:spPr>
            <a:xfrm>
              <a:off x="611560" y="3501008"/>
              <a:ext cx="3024336" cy="230832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姓    名： 您名字</a:t>
              </a:r>
            </a:p>
            <a:p>
              <a:pPr>
                <a:lnSpc>
                  <a:spcPct val="150000"/>
                </a:lnSpc>
              </a:pPr>
              <a:r>
                <a:rPr lang="zh-CN" altLang="en-US" sz="1200" dirty="0">
                  <a:latin typeface="微软雅黑" panose="020B0503020204020204" pitchFamily="34" charset="-122"/>
                  <a:ea typeface="微软雅黑" panose="020B0503020204020204" pitchFamily="34" charset="-122"/>
                </a:rPr>
                <a:t>民    族： 汉族</a:t>
              </a:r>
            </a:p>
            <a:p>
              <a:pPr>
                <a:lnSpc>
                  <a:spcPct val="150000"/>
                </a:lnSpc>
              </a:pPr>
              <a:r>
                <a:rPr lang="zh-CN" altLang="en-US" sz="1200" dirty="0">
                  <a:latin typeface="微软雅黑" panose="020B0503020204020204" pitchFamily="34" charset="-122"/>
                  <a:ea typeface="微软雅黑" panose="020B0503020204020204" pitchFamily="34" charset="-122"/>
                </a:rPr>
                <a:t>学    历： 本科	</a:t>
              </a:r>
            </a:p>
            <a:p>
              <a:pPr>
                <a:lnSpc>
                  <a:spcPct val="150000"/>
                </a:lnSpc>
              </a:pPr>
              <a:r>
                <a:rPr lang="zh-CN" altLang="en-US" sz="1200" dirty="0">
                  <a:latin typeface="微软雅黑" panose="020B0503020204020204" pitchFamily="34" charset="-122"/>
                  <a:ea typeface="微软雅黑" panose="020B0503020204020204" pitchFamily="34" charset="-122"/>
                </a:rPr>
                <a:t>籍    贯： 江苏常州</a:t>
              </a:r>
            </a:p>
            <a:p>
              <a:pPr>
                <a:lnSpc>
                  <a:spcPct val="150000"/>
                </a:lnSpc>
              </a:pPr>
              <a:r>
                <a:rPr lang="zh-CN" altLang="en-US" sz="1200" dirty="0">
                  <a:latin typeface="微软雅黑" panose="020B0503020204020204" pitchFamily="34" charset="-122"/>
                  <a:ea typeface="微软雅黑" panose="020B0503020204020204" pitchFamily="34" charset="-122"/>
                </a:rPr>
                <a:t>兴趣爱好： 绘画、唱歌、打羽毛球等        </a:t>
              </a:r>
            </a:p>
            <a:p>
              <a:pPr>
                <a:lnSpc>
                  <a:spcPct val="150000"/>
                </a:lnSpc>
              </a:pPr>
              <a:r>
                <a:rPr lang="zh-CN" altLang="en-US" sz="1200" dirty="0">
                  <a:latin typeface="微软雅黑" panose="020B0503020204020204" pitchFamily="34" charset="-122"/>
                  <a:ea typeface="微软雅黑" panose="020B0503020204020204" pitchFamily="34" charset="-122"/>
                </a:rPr>
                <a:t>性    别：女</a:t>
              </a:r>
            </a:p>
            <a:p>
              <a:pPr>
                <a:lnSpc>
                  <a:spcPct val="150000"/>
                </a:lnSpc>
              </a:pPr>
              <a:r>
                <a:rPr lang="zh-CN" altLang="en-US" sz="1200" dirty="0">
                  <a:latin typeface="微软雅黑" panose="020B0503020204020204" pitchFamily="34" charset="-122"/>
                  <a:ea typeface="微软雅黑" panose="020B0503020204020204" pitchFamily="34" charset="-122"/>
                </a:rPr>
                <a:t>政治面目：群众</a:t>
              </a:r>
            </a:p>
            <a:p>
              <a:pPr>
                <a:lnSpc>
                  <a:spcPct val="150000"/>
                </a:lnSpc>
              </a:pPr>
              <a:r>
                <a:rPr lang="zh-CN" altLang="en-US" sz="1200" dirty="0">
                  <a:latin typeface="微软雅黑" panose="020B0503020204020204" pitchFamily="34" charset="-122"/>
                  <a:ea typeface="微软雅黑" panose="020B0503020204020204" pitchFamily="34" charset="-122"/>
                </a:rPr>
                <a:t>专    业：平面造型设计</a:t>
              </a:r>
            </a:p>
          </p:txBody>
        </p:sp>
      </p:grpSp>
      <p:sp>
        <p:nvSpPr>
          <p:cNvPr id="14" name="TextBox 13"/>
          <p:cNvSpPr txBox="1"/>
          <p:nvPr/>
        </p:nvSpPr>
        <p:spPr>
          <a:xfrm>
            <a:off x="576064" y="596118"/>
            <a:ext cx="6336704" cy="2215991"/>
          </a:xfrm>
          <a:prstGeom prst="rect">
            <a:avLst/>
          </a:prstGeom>
          <a:noFill/>
        </p:spPr>
        <p:txBody>
          <a:bodyPr wrap="square" rtlCol="0">
            <a:spAutoFit/>
          </a:bodyPr>
          <a:lstStyle/>
          <a:p>
            <a:r>
              <a:rPr lang="en-US" altLang="zh-CN" sz="13800" dirty="0" smtClean="0">
                <a:solidFill>
                  <a:schemeClr val="bg1">
                    <a:lumMod val="85000"/>
                  </a:schemeClr>
                </a:solidFill>
                <a:latin typeface="Capture it" panose="02000500000000000000" pitchFamily="2" charset="0"/>
              </a:rPr>
              <a:t>DESIGN</a:t>
            </a:r>
            <a:endParaRPr lang="zh-CN" altLang="en-US" sz="13800" dirty="0">
              <a:solidFill>
                <a:schemeClr val="bg1">
                  <a:lumMod val="85000"/>
                </a:schemeClr>
              </a:solidFill>
              <a:latin typeface="Capture it" panose="02000500000000000000" pitchFamily="2" charset="0"/>
            </a:endParaRPr>
          </a:p>
        </p:txBody>
      </p:sp>
    </p:spTree>
    <p:extLst>
      <p:ext uri="{BB962C8B-B14F-4D97-AF65-F5344CB8AC3E}">
        <p14:creationId xmlns:p14="http://schemas.microsoft.com/office/powerpoint/2010/main" val="2857549665"/>
      </p:ext>
    </p:extLst>
  </p:cSld>
  <p:clrMapOvr>
    <a:masterClrMapping/>
  </p:clrMapOvr>
  <mc:AlternateContent xmlns:mc="http://schemas.openxmlformats.org/markup-compatibility/2006" xmlns:p14="http://schemas.microsoft.com/office/powerpoint/2010/main">
    <mc:Choice Requires="p14">
      <p:transition spd="slow" p14:dur="1600" advClick="0" advTm="4000">
        <p:blinds dir="vert"/>
      </p:transition>
    </mc:Choice>
    <mc:Fallback xmlns="">
      <p:transition spd="slow" advClick="0" advTm="4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childTnLst>
                          </p:cTn>
                        </p:par>
                        <p:par>
                          <p:cTn id="12" fill="hold">
                            <p:stCondLst>
                              <p:cond delay="1000"/>
                            </p:stCondLst>
                            <p:childTnLst>
                              <p:par>
                                <p:cTn id="13" presetID="5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Scale>
                                      <p:cBhvr>
                                        <p:cTn id="15"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
                                        </p:tgtEl>
                                        <p:attrNameLst>
                                          <p:attrName>ppt_x</p:attrName>
                                          <p:attrName>ppt_y</p:attrName>
                                        </p:attrNameLst>
                                      </p:cBhvr>
                                    </p:animMotion>
                                    <p:animEffect transition="in" filter="fade">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51969"/>
            <a:ext cx="5555218" cy="69373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69270" y="-72008"/>
            <a:ext cx="72008" cy="69373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89263" y="-51969"/>
            <a:ext cx="45719" cy="69373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71242" y="-51969"/>
            <a:ext cx="45719" cy="69373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70976" y="-72008"/>
            <a:ext cx="104322" cy="69373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36414" y="-51969"/>
            <a:ext cx="45719" cy="69373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882944" y="-72008"/>
            <a:ext cx="104322" cy="69373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1628800"/>
            <a:ext cx="6420064" cy="11521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638223" y="2996952"/>
            <a:ext cx="1661993" cy="2308324"/>
          </a:xfrm>
          <a:prstGeom prst="rect">
            <a:avLst/>
          </a:prstGeom>
          <a:noFill/>
        </p:spPr>
        <p:txBody>
          <a:bodyPr vert="eaVert" wrap="square" rtlCol="0">
            <a:spAutoFit/>
          </a:bodyPr>
          <a:lstStyle/>
          <a:p>
            <a:pPr>
              <a:lnSpc>
                <a:spcPct val="150000"/>
              </a:lnSpc>
            </a:pPr>
            <a:r>
              <a:rPr lang="en-US" altLang="zh-CN" sz="1600" spc="300" dirty="0">
                <a:solidFill>
                  <a:schemeClr val="bg1">
                    <a:lumMod val="75000"/>
                  </a:schemeClr>
                </a:solidFill>
                <a:latin typeface="微软雅黑" panose="020B0503020204020204" pitchFamily="34" charset="-122"/>
                <a:ea typeface="微软雅黑" panose="020B0503020204020204" pitchFamily="34" charset="-122"/>
              </a:rPr>
              <a:t>1</a:t>
            </a:r>
            <a:r>
              <a:rPr lang="zh-CN" altLang="en-US" sz="1600" spc="300" dirty="0">
                <a:solidFill>
                  <a:schemeClr val="bg1">
                    <a:lumMod val="75000"/>
                  </a:schemeClr>
                </a:solidFill>
                <a:latin typeface="微软雅黑" panose="020B0503020204020204" pitchFamily="34" charset="-122"/>
                <a:ea typeface="微软雅黑" panose="020B0503020204020204" pitchFamily="34" charset="-122"/>
              </a:rPr>
              <a:t>、色彩</a:t>
            </a:r>
          </a:p>
          <a:p>
            <a:pPr>
              <a:lnSpc>
                <a:spcPct val="150000"/>
              </a:lnSpc>
            </a:pPr>
            <a:r>
              <a:rPr lang="en-US" altLang="zh-CN" sz="1600" spc="300" dirty="0">
                <a:solidFill>
                  <a:schemeClr val="bg1">
                    <a:lumMod val="75000"/>
                  </a:schemeClr>
                </a:solidFill>
                <a:latin typeface="微软雅黑" panose="020B0503020204020204" pitchFamily="34" charset="-122"/>
                <a:ea typeface="微软雅黑" panose="020B0503020204020204" pitchFamily="34" charset="-122"/>
              </a:rPr>
              <a:t>2</a:t>
            </a:r>
            <a:r>
              <a:rPr lang="zh-CN" altLang="en-US" sz="1600" spc="300" dirty="0">
                <a:solidFill>
                  <a:schemeClr val="bg1">
                    <a:lumMod val="75000"/>
                  </a:schemeClr>
                </a:solidFill>
                <a:latin typeface="微软雅黑" panose="020B0503020204020204" pitchFamily="34" charset="-122"/>
                <a:ea typeface="微软雅黑" panose="020B0503020204020204" pitchFamily="34" charset="-122"/>
              </a:rPr>
              <a:t>、手绘作品</a:t>
            </a:r>
          </a:p>
          <a:p>
            <a:pPr>
              <a:lnSpc>
                <a:spcPct val="150000"/>
              </a:lnSpc>
            </a:pPr>
            <a:r>
              <a:rPr lang="en-US" altLang="zh-CN" sz="1600" spc="300" dirty="0">
                <a:solidFill>
                  <a:schemeClr val="bg1">
                    <a:lumMod val="75000"/>
                  </a:schemeClr>
                </a:solidFill>
                <a:latin typeface="微软雅黑" panose="020B0503020204020204" pitchFamily="34" charset="-122"/>
                <a:ea typeface="微软雅黑" panose="020B0503020204020204" pitchFamily="34" charset="-122"/>
              </a:rPr>
              <a:t>3</a:t>
            </a:r>
            <a:r>
              <a:rPr lang="zh-CN" altLang="en-US" sz="1600" spc="300" dirty="0">
                <a:solidFill>
                  <a:schemeClr val="bg1">
                    <a:lumMod val="75000"/>
                  </a:schemeClr>
                </a:solidFill>
                <a:latin typeface="微软雅黑" panose="020B0503020204020204" pitchFamily="34" charset="-122"/>
                <a:ea typeface="微软雅黑" panose="020B0503020204020204" pitchFamily="34" charset="-122"/>
              </a:rPr>
              <a:t>、</a:t>
            </a:r>
            <a:r>
              <a:rPr lang="en-US" altLang="zh-CN" sz="1600" spc="300" dirty="0">
                <a:solidFill>
                  <a:schemeClr val="bg1">
                    <a:lumMod val="75000"/>
                  </a:schemeClr>
                </a:solidFill>
                <a:latin typeface="微软雅黑" panose="020B0503020204020204" pitchFamily="34" charset="-122"/>
                <a:ea typeface="微软雅黑" panose="020B0503020204020204" pitchFamily="34" charset="-122"/>
              </a:rPr>
              <a:t>CAD</a:t>
            </a:r>
            <a:r>
              <a:rPr lang="zh-CN" altLang="en-US" sz="1600" spc="300" dirty="0">
                <a:solidFill>
                  <a:schemeClr val="bg1">
                    <a:lumMod val="75000"/>
                  </a:schemeClr>
                </a:solidFill>
                <a:latin typeface="微软雅黑" panose="020B0503020204020204" pitchFamily="34" charset="-122"/>
                <a:ea typeface="微软雅黑" panose="020B0503020204020204" pitchFamily="34" charset="-122"/>
              </a:rPr>
              <a:t>作品</a:t>
            </a:r>
          </a:p>
          <a:p>
            <a:pPr>
              <a:lnSpc>
                <a:spcPct val="150000"/>
              </a:lnSpc>
            </a:pPr>
            <a:r>
              <a:rPr lang="en-US" altLang="zh-CN" sz="1600" spc="300" dirty="0">
                <a:solidFill>
                  <a:schemeClr val="bg1">
                    <a:lumMod val="75000"/>
                  </a:schemeClr>
                </a:solidFill>
                <a:latin typeface="微软雅黑" panose="020B0503020204020204" pitchFamily="34" charset="-122"/>
                <a:ea typeface="微软雅黑" panose="020B0503020204020204" pitchFamily="34" charset="-122"/>
              </a:rPr>
              <a:t>4</a:t>
            </a:r>
            <a:r>
              <a:rPr lang="zh-CN" altLang="en-US" sz="1600" spc="300" dirty="0">
                <a:solidFill>
                  <a:schemeClr val="bg1">
                    <a:lumMod val="75000"/>
                  </a:schemeClr>
                </a:solidFill>
                <a:latin typeface="微软雅黑" panose="020B0503020204020204" pitchFamily="34" charset="-122"/>
                <a:ea typeface="微软雅黑" panose="020B0503020204020204" pitchFamily="34" charset="-122"/>
              </a:rPr>
              <a:t>、</a:t>
            </a:r>
            <a:r>
              <a:rPr lang="en-US" altLang="zh-CN" sz="1600" spc="300" dirty="0">
                <a:solidFill>
                  <a:schemeClr val="bg1">
                    <a:lumMod val="75000"/>
                  </a:schemeClr>
                </a:solidFill>
                <a:latin typeface="微软雅黑" panose="020B0503020204020204" pitchFamily="34" charset="-122"/>
                <a:ea typeface="微软雅黑" panose="020B0503020204020204" pitchFamily="34" charset="-122"/>
              </a:rPr>
              <a:t>3Dmax</a:t>
            </a:r>
            <a:r>
              <a:rPr lang="zh-CN" altLang="en-US" sz="1600" spc="300" dirty="0">
                <a:solidFill>
                  <a:schemeClr val="bg1">
                    <a:lumMod val="75000"/>
                  </a:schemeClr>
                </a:solidFill>
                <a:latin typeface="微软雅黑" panose="020B0503020204020204" pitchFamily="34" charset="-122"/>
                <a:ea typeface="微软雅黑" panose="020B0503020204020204" pitchFamily="34" charset="-122"/>
              </a:rPr>
              <a:t>作品</a:t>
            </a:r>
          </a:p>
        </p:txBody>
      </p:sp>
      <p:sp>
        <p:nvSpPr>
          <p:cNvPr id="14" name="TextBox 13"/>
          <p:cNvSpPr txBox="1"/>
          <p:nvPr/>
        </p:nvSpPr>
        <p:spPr>
          <a:xfrm rot="5400000">
            <a:off x="4342037" y="4495182"/>
            <a:ext cx="4680520" cy="1107996"/>
          </a:xfrm>
          <a:prstGeom prst="rect">
            <a:avLst/>
          </a:prstGeom>
          <a:noFill/>
        </p:spPr>
        <p:txBody>
          <a:bodyPr wrap="square" rtlCol="0">
            <a:spAutoFit/>
          </a:bodyPr>
          <a:lstStyle/>
          <a:p>
            <a:r>
              <a:rPr lang="en-US" altLang="zh-CN" sz="6600" dirty="0" smtClean="0">
                <a:solidFill>
                  <a:schemeClr val="bg1">
                    <a:lumMod val="85000"/>
                  </a:schemeClr>
                </a:solidFill>
                <a:latin typeface="Capture it" panose="02000500000000000000" pitchFamily="2" charset="0"/>
              </a:rPr>
              <a:t>CONTENTS</a:t>
            </a:r>
            <a:endParaRPr lang="zh-CN" altLang="en-US" sz="6600" dirty="0">
              <a:solidFill>
                <a:schemeClr val="bg1">
                  <a:lumMod val="85000"/>
                </a:schemeClr>
              </a:solidFill>
              <a:latin typeface="Capture it" panose="02000500000000000000" pitchFamily="2" charset="0"/>
            </a:endParaRPr>
          </a:p>
        </p:txBody>
      </p:sp>
      <p:sp>
        <p:nvSpPr>
          <p:cNvPr id="15" name="TextBox 14"/>
          <p:cNvSpPr txBox="1"/>
          <p:nvPr/>
        </p:nvSpPr>
        <p:spPr>
          <a:xfrm>
            <a:off x="4248955" y="1867471"/>
            <a:ext cx="2051237" cy="769441"/>
          </a:xfrm>
          <a:prstGeom prst="rect">
            <a:avLst/>
          </a:prstGeom>
          <a:noFill/>
        </p:spPr>
        <p:txBody>
          <a:bodyPr wrap="square" rtlCol="0">
            <a:spAutoFit/>
          </a:bodyPr>
          <a:lstStyle/>
          <a:p>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目录</a:t>
            </a:r>
            <a:r>
              <a:rPr lang="en-US" altLang="zh-CN" sz="44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211724398"/>
      </p:ext>
    </p:extLst>
  </p:cSld>
  <p:clrMapOvr>
    <a:masterClrMapping/>
  </p:clrMapOvr>
  <mc:AlternateContent xmlns:mc="http://schemas.openxmlformats.org/markup-compatibility/2006" xmlns:p14="http://schemas.microsoft.com/office/powerpoint/2010/main">
    <mc:Choice Requires="p14">
      <p:transition spd="slow" p14:dur="1200" advClick="0" advTm="4000">
        <p14:prism/>
      </p:transition>
    </mc:Choice>
    <mc:Fallback xmlns="">
      <p:transition spd="slow" advClick="0"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750"/>
                                            <p:tgtEl>
                                              <p:spTgt spid="8"/>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750"/>
                                            <p:tgtEl>
                                              <p:spTgt spid="7"/>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750"/>
                                            <p:tgtEl>
                                              <p:spTgt spid="9"/>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750"/>
                                            <p:tgtEl>
                                              <p:spTgt spid="12"/>
                                            </p:tgtEl>
                                          </p:cBhvr>
                                        </p:animEffect>
                                      </p:childTnLst>
                                    </p:cTn>
                                  </p:par>
                                  <p:par>
                                    <p:cTn id="21" presetID="22" presetClass="entr" presetSubtype="4" fill="hold" grpId="0" nodeType="withEffect">
                                      <p:stCondLst>
                                        <p:cond delay="100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750"/>
                                            <p:tgtEl>
                                              <p:spTgt spid="10"/>
                                            </p:tgtEl>
                                          </p:cBhvr>
                                        </p:animEffect>
                                      </p:childTnLst>
                                    </p:cTn>
                                  </p:par>
                                  <p:par>
                                    <p:cTn id="24" presetID="22" presetClass="entr" presetSubtype="1" fill="hold" grpId="0" nodeType="withEffect">
                                      <p:stCondLst>
                                        <p:cond delay="100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750"/>
                                            <p:tgtEl>
                                              <p:spTgt spid="11"/>
                                            </p:tgtEl>
                                          </p:cBhvr>
                                        </p:animEffect>
                                      </p:childTnLst>
                                    </p:cTn>
                                  </p:par>
                                </p:childTnLst>
                              </p:cTn>
                            </p:par>
                            <p:par>
                              <p:cTn id="27" fill="hold">
                                <p:stCondLst>
                                  <p:cond delay="225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32" dur="500" fill="hold"/>
                                            <p:tgtEl>
                                              <p:spTgt spid="4"/>
                                            </p:tgtEl>
                                            <p:attrNameLst>
                                              <p:attrName>ppt_x</p:attrName>
                                              <p:attrName>ppt_y</p:attrName>
                                            </p:attrNameLst>
                                          </p:cBhvr>
                                          <p:rCtr x="43960" y="0"/>
                                        </p:animMotion>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15"/>
                                            </p:tgtEl>
                                            <p:attrNameLst>
                                              <p:attrName>style.visibility</p:attrName>
                                            </p:attrNameLst>
                                          </p:cBhvr>
                                          <p:tavLst>
                                            <p:tav tm="0">
                                              <p:val>
                                                <p:strVal val="hidden"/>
                                              </p:val>
                                            </p:tav>
                                            <p:tav tm="50000">
                                              <p:val>
                                                <p:strVal val="visible"/>
                                              </p:val>
                                            </p:tav>
                                          </p:tavLst>
                                        </p:anim>
                                      </p:childTnLst>
                                    </p:cTn>
                                  </p:par>
                                </p:childTnLst>
                              </p:cTn>
                            </p:par>
                            <p:par>
                              <p:cTn id="41" fill="hold">
                                <p:stCondLst>
                                  <p:cond delay="3550"/>
                                </p:stCondLst>
                                <p:childTnLst>
                                  <p:par>
                                    <p:cTn id="42" presetID="5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Scale>
                                          <p:cBhvr>
                                            <p:cTn id="4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3"/>
                                            </p:tgtEl>
                                            <p:attrNameLst>
                                              <p:attrName>ppt_x</p:attrName>
                                              <p:attrName>ppt_y</p:attrName>
                                            </p:attrNameLst>
                                          </p:cBhvr>
                                        </p:animMotion>
                                        <p:animEffect transition="in" filter="fade">
                                          <p:cBhvr>
                                            <p:cTn id="46" dur="1000"/>
                                            <p:tgtEl>
                                              <p:spTgt spid="13"/>
                                            </p:tgtEl>
                                          </p:cBhvr>
                                        </p:animEffect>
                                      </p:childTnLst>
                                    </p:cTn>
                                  </p:par>
                                </p:childTnLst>
                              </p:cTn>
                            </p:par>
                            <p:par>
                              <p:cTn id="47" fill="hold">
                                <p:stCondLst>
                                  <p:cond delay="4550"/>
                                </p:stCondLst>
                                <p:childTnLst>
                                  <p:par>
                                    <p:cTn id="48" presetID="14" presetClass="entr" presetSubtype="1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randombar(horizontal)">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4" grpId="0" animBg="1"/>
          <p:bldP spid="4" grpId="1" animBg="1"/>
          <p:bldP spid="13" grpId="0"/>
          <p:bldP spid="14" grpId="0"/>
          <p:bldP spid="15" grpId="0"/>
          <p:bldP spid="1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750"/>
                                            <p:tgtEl>
                                              <p:spTgt spid="8"/>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750"/>
                                            <p:tgtEl>
                                              <p:spTgt spid="7"/>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750"/>
                                            <p:tgtEl>
                                              <p:spTgt spid="9"/>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750"/>
                                            <p:tgtEl>
                                              <p:spTgt spid="12"/>
                                            </p:tgtEl>
                                          </p:cBhvr>
                                        </p:animEffect>
                                      </p:childTnLst>
                                    </p:cTn>
                                  </p:par>
                                  <p:par>
                                    <p:cTn id="21" presetID="22" presetClass="entr" presetSubtype="4" fill="hold" grpId="0" nodeType="withEffect">
                                      <p:stCondLst>
                                        <p:cond delay="100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750"/>
                                            <p:tgtEl>
                                              <p:spTgt spid="10"/>
                                            </p:tgtEl>
                                          </p:cBhvr>
                                        </p:animEffect>
                                      </p:childTnLst>
                                    </p:cTn>
                                  </p:par>
                                  <p:par>
                                    <p:cTn id="24" presetID="22" presetClass="entr" presetSubtype="1" fill="hold" grpId="0" nodeType="withEffect">
                                      <p:stCondLst>
                                        <p:cond delay="100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750"/>
                                            <p:tgtEl>
                                              <p:spTgt spid="11"/>
                                            </p:tgtEl>
                                          </p:cBhvr>
                                        </p:animEffect>
                                      </p:childTnLst>
                                    </p:cTn>
                                  </p:par>
                                </p:childTnLst>
                              </p:cTn>
                            </p:par>
                            <p:par>
                              <p:cTn id="27" fill="hold">
                                <p:stCondLst>
                                  <p:cond delay="225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63" presetClass="path" presetSubtype="0" accel="50000" fill="hold" grpId="1" nodeType="withEffect">
                                      <p:stCondLst>
                                        <p:cond delay="0"/>
                                      </p:stCondLst>
                                      <p:childTnLst>
                                        <p:animMotion origin="layout" path="M -0.8792 3.7037E-7 L -1.55168E-6 3.7037E-7 " pathEditMode="relative" rAng="0" ptsTypes="AA">
                                          <p:cBhvr>
                                            <p:cTn id="32" dur="500" fill="hold"/>
                                            <p:tgtEl>
                                              <p:spTgt spid="4"/>
                                            </p:tgtEl>
                                            <p:attrNameLst>
                                              <p:attrName>ppt_x</p:attrName>
                                              <p:attrName>ppt_y</p:attrName>
                                            </p:attrNameLst>
                                          </p:cBhvr>
                                          <p:rCtr x="43960" y="0"/>
                                        </p:animMotion>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15"/>
                                            </p:tgtEl>
                                            <p:attrNameLst>
                                              <p:attrName>style.visibility</p:attrName>
                                            </p:attrNameLst>
                                          </p:cBhvr>
                                          <p:tavLst>
                                            <p:tav tm="0">
                                              <p:val>
                                                <p:strVal val="hidden"/>
                                              </p:val>
                                            </p:tav>
                                            <p:tav tm="50000">
                                              <p:val>
                                                <p:strVal val="visible"/>
                                              </p:val>
                                            </p:tav>
                                          </p:tavLst>
                                        </p:anim>
                                      </p:childTnLst>
                                    </p:cTn>
                                  </p:par>
                                </p:childTnLst>
                              </p:cTn>
                            </p:par>
                            <p:par>
                              <p:cTn id="41" fill="hold">
                                <p:stCondLst>
                                  <p:cond delay="3550"/>
                                </p:stCondLst>
                                <p:childTnLst>
                                  <p:par>
                                    <p:cTn id="42" presetID="5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Scale>
                                          <p:cBhvr>
                                            <p:cTn id="4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3"/>
                                            </p:tgtEl>
                                            <p:attrNameLst>
                                              <p:attrName>ppt_x</p:attrName>
                                              <p:attrName>ppt_y</p:attrName>
                                            </p:attrNameLst>
                                          </p:cBhvr>
                                        </p:animMotion>
                                        <p:animEffect transition="in" filter="fade">
                                          <p:cBhvr>
                                            <p:cTn id="46" dur="1000"/>
                                            <p:tgtEl>
                                              <p:spTgt spid="13"/>
                                            </p:tgtEl>
                                          </p:cBhvr>
                                        </p:animEffect>
                                      </p:childTnLst>
                                    </p:cTn>
                                  </p:par>
                                </p:childTnLst>
                              </p:cTn>
                            </p:par>
                            <p:par>
                              <p:cTn id="47" fill="hold">
                                <p:stCondLst>
                                  <p:cond delay="4550"/>
                                </p:stCondLst>
                                <p:childTnLst>
                                  <p:par>
                                    <p:cTn id="48" presetID="14" presetClass="entr" presetSubtype="1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randombar(horizontal)">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4" grpId="0" animBg="1"/>
          <p:bldP spid="4" grpId="1" animBg="1"/>
          <p:bldP spid="13" grpId="0"/>
          <p:bldP spid="14" grpId="0"/>
          <p:bldP spid="15" grpId="0"/>
          <p:bldP spid="15" grpId="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27384"/>
            <a:ext cx="9144000" cy="688538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756592" y="-1035496"/>
            <a:ext cx="1008112" cy="4708981"/>
          </a:xfrm>
          <a:prstGeom prst="rect">
            <a:avLst/>
          </a:prstGeom>
          <a:noFill/>
        </p:spPr>
        <p:txBody>
          <a:bodyPr wrap="square" rtlCol="0">
            <a:spAutoFit/>
          </a:bodyPr>
          <a:lstStyle/>
          <a:p>
            <a:r>
              <a:rPr lang="en-US" altLang="zh-CN" sz="30000" b="1" dirty="0" smtClean="0">
                <a:solidFill>
                  <a:schemeClr val="bg1"/>
                </a:solidFill>
                <a:latin typeface="微软雅黑" panose="020B0503020204020204" pitchFamily="34" charset="-122"/>
                <a:ea typeface="微软雅黑" panose="020B0503020204020204" pitchFamily="34" charset="-122"/>
              </a:rPr>
              <a:t>1</a:t>
            </a:r>
            <a:endParaRPr lang="zh-CN" altLang="en-US" sz="300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408243" y="-27384"/>
            <a:ext cx="72008" cy="6937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3" name="矩形 12"/>
          <p:cNvSpPr/>
          <p:nvPr/>
        </p:nvSpPr>
        <p:spPr>
          <a:xfrm>
            <a:off x="1975776" y="-27384"/>
            <a:ext cx="72008" cy="69373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4" name="矩形 13"/>
          <p:cNvSpPr/>
          <p:nvPr/>
        </p:nvSpPr>
        <p:spPr>
          <a:xfrm>
            <a:off x="1564227" y="-27384"/>
            <a:ext cx="45719" cy="69373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5" name="矩形 14"/>
          <p:cNvSpPr/>
          <p:nvPr/>
        </p:nvSpPr>
        <p:spPr>
          <a:xfrm>
            <a:off x="1659095" y="-27384"/>
            <a:ext cx="181196" cy="693735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6" name="矩形 15"/>
          <p:cNvSpPr/>
          <p:nvPr/>
        </p:nvSpPr>
        <p:spPr>
          <a:xfrm>
            <a:off x="1875119" y="-27384"/>
            <a:ext cx="45719" cy="693735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7" name="矩形 16"/>
          <p:cNvSpPr/>
          <p:nvPr/>
        </p:nvSpPr>
        <p:spPr>
          <a:xfrm>
            <a:off x="2078009" y="-27384"/>
            <a:ext cx="45719" cy="6937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2" name="组合 1"/>
          <p:cNvGrpSpPr/>
          <p:nvPr/>
        </p:nvGrpSpPr>
        <p:grpSpPr>
          <a:xfrm>
            <a:off x="1187624" y="116632"/>
            <a:ext cx="2781079" cy="3154710"/>
            <a:chOff x="1187624" y="116632"/>
            <a:chExt cx="2781079" cy="3154710"/>
          </a:xfrm>
        </p:grpSpPr>
        <p:sp>
          <p:nvSpPr>
            <p:cNvPr id="21" name="矩形 20"/>
            <p:cNvSpPr/>
            <p:nvPr/>
          </p:nvSpPr>
          <p:spPr>
            <a:xfrm>
              <a:off x="1187624" y="116632"/>
              <a:ext cx="2781079" cy="3154710"/>
            </a:xfrm>
            <a:prstGeom prst="rect">
              <a:avLst/>
            </a:prstGeom>
            <a:noFill/>
          </p:spPr>
          <p:txBody>
            <a:bodyPr wrap="square" lIns="91440" tIns="45720" rIns="91440" bIns="45720">
              <a:spAutoFit/>
            </a:bodyPr>
            <a:lstStyle/>
            <a:p>
              <a:pPr algn="ctr"/>
              <a:r>
                <a:rPr lang="en-US" altLang="zh-CN" sz="19900" b="1" cap="none" spc="0" dirty="0" err="1" smtClean="0">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rPr>
                <a:t>st</a:t>
              </a:r>
              <a:endParaRPr lang="zh-CN" altLang="en-US" sz="19900" b="1" cap="none" spc="0" dirty="0">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endParaRPr>
            </a:p>
          </p:txBody>
        </p:sp>
        <p:sp>
          <p:nvSpPr>
            <p:cNvPr id="22" name="TextBox 21"/>
            <p:cNvSpPr txBox="1"/>
            <p:nvPr/>
          </p:nvSpPr>
          <p:spPr>
            <a:xfrm>
              <a:off x="1561985" y="116632"/>
              <a:ext cx="2209287" cy="3154710"/>
            </a:xfrm>
            <a:prstGeom prst="rect">
              <a:avLst/>
            </a:prstGeom>
            <a:noFill/>
          </p:spPr>
          <p:txBody>
            <a:bodyPr wrap="square" rtlCol="0">
              <a:spAutoFit/>
            </a:bodyPr>
            <a:lstStyle/>
            <a:p>
              <a:r>
                <a:rPr lang="en-US" altLang="zh-CN" sz="19900" b="1" dirty="0" err="1" smtClean="0">
                  <a:solidFill>
                    <a:schemeClr val="bg1">
                      <a:lumMod val="65000"/>
                    </a:schemeClr>
                  </a:solidFill>
                  <a:latin typeface="Times New Roman" panose="02020603050405020304" pitchFamily="18" charset="0"/>
                  <a:cs typeface="Times New Roman" panose="02020603050405020304" pitchFamily="18" charset="0"/>
                </a:rPr>
                <a:t>st</a:t>
              </a:r>
              <a:endParaRPr lang="zh-CN" altLang="en-US" sz="19900" b="1" dirty="0">
                <a:solidFill>
                  <a:schemeClr val="bg1">
                    <a:lumMod val="65000"/>
                  </a:schemeClr>
                </a:solidFill>
                <a:latin typeface="Times New Roman" panose="02020603050405020304" pitchFamily="18" charset="0"/>
                <a:cs typeface="Times New Roman" panose="02020603050405020304" pitchFamily="18" charset="0"/>
              </a:endParaRPr>
            </a:p>
          </p:txBody>
        </p:sp>
      </p:grpSp>
      <p:cxnSp>
        <p:nvCxnSpPr>
          <p:cNvPr id="27" name="直接连接符 26"/>
          <p:cNvCxnSpPr/>
          <p:nvPr/>
        </p:nvCxnSpPr>
        <p:spPr>
          <a:xfrm>
            <a:off x="4283968" y="4029872"/>
            <a:ext cx="4297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8"/>
          <p:cNvSpPr txBox="1"/>
          <p:nvPr/>
        </p:nvSpPr>
        <p:spPr>
          <a:xfrm>
            <a:off x="7380312" y="2635704"/>
            <a:ext cx="1211088" cy="707886"/>
          </a:xfrm>
          <a:prstGeom prst="rect">
            <a:avLst/>
          </a:prstGeom>
          <a:solidFill>
            <a:schemeClr val="bg1"/>
          </a:solidFill>
        </p:spPr>
        <p:txBody>
          <a:bodyPr wrap="square" rtlCol="0">
            <a:spAutoFit/>
          </a:bodyPr>
          <a:lstStyle/>
          <a:p>
            <a:pPr algn="r"/>
            <a:r>
              <a:rPr lang="zh-CN" altLang="en-US" sz="4000" b="1" dirty="0">
                <a:latin typeface="微软雅黑" pitchFamily="34" charset="-122"/>
                <a:ea typeface="微软雅黑" pitchFamily="34" charset="-122"/>
              </a:rPr>
              <a:t>色彩</a:t>
            </a:r>
          </a:p>
        </p:txBody>
      </p:sp>
      <p:sp>
        <p:nvSpPr>
          <p:cNvPr id="29" name="矩形 28"/>
          <p:cNvSpPr/>
          <p:nvPr/>
        </p:nvSpPr>
        <p:spPr>
          <a:xfrm>
            <a:off x="4686285" y="4140090"/>
            <a:ext cx="3960440" cy="369332"/>
          </a:xfrm>
          <a:prstGeom prst="rect">
            <a:avLst/>
          </a:prstGeom>
        </p:spPr>
        <p:txBody>
          <a:bodyPr wrap="square">
            <a:spAutoFit/>
          </a:bodyPr>
          <a:lstStyle/>
          <a:p>
            <a:pPr lvl="0" algn="r">
              <a:defRPr/>
            </a:pPr>
            <a:r>
              <a:rPr lang="en-US" altLang="zh-CN" kern="0" dirty="0">
                <a:solidFill>
                  <a:schemeClr val="bg1"/>
                </a:solidFill>
                <a:latin typeface="微软雅黑" pitchFamily="34" charset="-122"/>
                <a:ea typeface="微软雅黑" pitchFamily="34" charset="-122"/>
              </a:rPr>
              <a:t>-- </a:t>
            </a:r>
            <a:r>
              <a:rPr lang="zh-CN" altLang="en-US" kern="0" dirty="0">
                <a:solidFill>
                  <a:schemeClr val="bg1"/>
                </a:solidFill>
                <a:latin typeface="微软雅黑" pitchFamily="34" charset="-122"/>
                <a:ea typeface="微软雅黑" pitchFamily="34" charset="-122"/>
              </a:rPr>
              <a:t>色彩基础</a:t>
            </a:r>
          </a:p>
        </p:txBody>
      </p:sp>
      <p:sp>
        <p:nvSpPr>
          <p:cNvPr id="30" name="矩形 29"/>
          <p:cNvSpPr/>
          <p:nvPr/>
        </p:nvSpPr>
        <p:spPr>
          <a:xfrm>
            <a:off x="4686285" y="4571836"/>
            <a:ext cx="3960440" cy="369332"/>
          </a:xfrm>
          <a:prstGeom prst="rect">
            <a:avLst/>
          </a:prstGeom>
        </p:spPr>
        <p:txBody>
          <a:bodyPr wrap="square">
            <a:spAutoFit/>
          </a:bodyPr>
          <a:lstStyle/>
          <a:p>
            <a:pPr lvl="0" algn="r">
              <a:defRPr/>
            </a:pPr>
            <a:r>
              <a:rPr lang="en-US" altLang="zh-CN" kern="0" dirty="0">
                <a:solidFill>
                  <a:schemeClr val="bg1"/>
                </a:solidFill>
                <a:latin typeface="微软雅黑" pitchFamily="34" charset="-122"/>
                <a:ea typeface="微软雅黑" pitchFamily="34" charset="-122"/>
              </a:rPr>
              <a:t>-- </a:t>
            </a:r>
            <a:r>
              <a:rPr lang="zh-CN" altLang="en-US" kern="0" dirty="0">
                <a:solidFill>
                  <a:schemeClr val="bg1"/>
                </a:solidFill>
                <a:latin typeface="微软雅黑" pitchFamily="34" charset="-122"/>
                <a:ea typeface="微软雅黑" pitchFamily="34" charset="-122"/>
              </a:rPr>
              <a:t>色彩构成</a:t>
            </a:r>
          </a:p>
        </p:txBody>
      </p:sp>
      <p:sp>
        <p:nvSpPr>
          <p:cNvPr id="33" name="TextBox 32"/>
          <p:cNvSpPr txBox="1"/>
          <p:nvPr/>
        </p:nvSpPr>
        <p:spPr>
          <a:xfrm>
            <a:off x="5292080" y="3211768"/>
            <a:ext cx="3386221" cy="923330"/>
          </a:xfrm>
          <a:prstGeom prst="rect">
            <a:avLst/>
          </a:prstGeom>
          <a:noFill/>
        </p:spPr>
        <p:txBody>
          <a:bodyPr wrap="square" rtlCol="0">
            <a:spAutoFit/>
          </a:bodyPr>
          <a:lstStyle/>
          <a:p>
            <a:pPr algn="r"/>
            <a:r>
              <a:rPr lang="en-US" altLang="zh-CN" sz="5400" dirty="0" smtClean="0">
                <a:solidFill>
                  <a:schemeClr val="tx1">
                    <a:lumMod val="50000"/>
                    <a:lumOff val="50000"/>
                  </a:schemeClr>
                </a:solidFill>
                <a:latin typeface="Capture it" panose="02000500000000000000" pitchFamily="2" charset="0"/>
              </a:rPr>
              <a:t>COLOUR</a:t>
            </a:r>
            <a:endParaRPr lang="zh-CN" altLang="en-US" sz="5400" dirty="0">
              <a:solidFill>
                <a:schemeClr val="tx1">
                  <a:lumMod val="50000"/>
                  <a:lumOff val="50000"/>
                </a:schemeClr>
              </a:solidFill>
              <a:latin typeface="Capture it" panose="02000500000000000000" pitchFamily="2" charset="0"/>
            </a:endParaRPr>
          </a:p>
        </p:txBody>
      </p:sp>
    </p:spTree>
    <p:extLst>
      <p:ext uri="{BB962C8B-B14F-4D97-AF65-F5344CB8AC3E}">
        <p14:creationId xmlns:p14="http://schemas.microsoft.com/office/powerpoint/2010/main" val="2291238053"/>
      </p:ext>
    </p:extLst>
  </p:cSld>
  <p:clrMapOvr>
    <a:masterClrMapping/>
  </p:clrMapOvr>
  <mc:AlternateContent xmlns:mc="http://schemas.openxmlformats.org/markup-compatibility/2006" xmlns:p14="http://schemas.microsoft.com/office/powerpoint/2010/main">
    <mc:Choice Requires="p14">
      <p:transition spd="slow" p14:dur="1600" advClick="0" advTm="4000">
        <p14:gallery dir="l"/>
      </p:transition>
    </mc:Choice>
    <mc:Fallback xmlns="">
      <p:transition spd="slow" advClick="0"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75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750"/>
                                            <p:tgtEl>
                                              <p:spTgt spid="14"/>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750"/>
                                            <p:tgtEl>
                                              <p:spTgt spid="15"/>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750"/>
                                            <p:tgtEl>
                                              <p:spTgt spid="16"/>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750"/>
                                            <p:tgtEl>
                                              <p:spTgt spid="13"/>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750"/>
                                            <p:tgtEl>
                                              <p:spTgt spid="17"/>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63" presetClass="path" presetSubtype="0" accel="50000" fill="hold" nodeType="withEffect" p14:presetBounceEnd="64000">
                                      <p:stCondLst>
                                        <p:cond delay="0"/>
                                      </p:stCondLst>
                                      <p:childTnLst>
                                        <p:animMotion origin="layout" path="M -0.8792 3.7037E-7 L -1.55168E-6 3.7037E-7 " pathEditMode="relative" rAng="0" ptsTypes="AA" p14:bounceEnd="64000">
                                          <p:cBhvr>
                                            <p:cTn id="32" dur="500" fill="hold"/>
                                            <p:tgtEl>
                                              <p:spTgt spid="2"/>
                                            </p:tgtEl>
                                            <p:attrNameLst>
                                              <p:attrName>ppt_x</p:attrName>
                                              <p:attrName>ppt_y</p:attrName>
                                            </p:attrNameLst>
                                          </p:cBhvr>
                                          <p:rCtr x="43960" y="0"/>
                                        </p:animMotion>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18"/>
                                            </p:tgtEl>
                                            <p:attrNameLst>
                                              <p:attrName>style.visibility</p:attrName>
                                            </p:attrNameLst>
                                          </p:cBhvr>
                                          <p:tavLst>
                                            <p:tav tm="0">
                                              <p:val>
                                                <p:strVal val="hidden"/>
                                              </p:val>
                                            </p:tav>
                                            <p:tav tm="50000">
                                              <p:val>
                                                <p:strVal val="visible"/>
                                              </p:val>
                                            </p:tav>
                                          </p:tavLst>
                                        </p:anim>
                                      </p:childTnLst>
                                    </p:cTn>
                                  </p:par>
                                </p:childTnLst>
                              </p:cTn>
                            </p:par>
                            <p:par>
                              <p:cTn id="41" fill="hold">
                                <p:stCondLst>
                                  <p:cond delay="3550"/>
                                </p:stCondLst>
                                <p:childTnLst>
                                  <p:par>
                                    <p:cTn id="42" presetID="1"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childTnLst>
                                    </p:cTn>
                                  </p:par>
                                  <p:par>
                                    <p:cTn id="44" presetID="0" presetClass="path" presetSubtype="0" accel="50000" decel="50000" fill="hold" grpId="1" nodeType="withEffect">
                                      <p:stCondLst>
                                        <p:cond delay="0"/>
                                      </p:stCondLst>
                                      <p:childTnLst>
                                        <p:animMotion origin="layout" path="M -3.18927E-6 -1.19861 L -3.18927E-6 7.40741E-7 L 0.00039 -0.12153 L -3.18927E-6 7.40741E-7 " pathEditMode="relative" rAng="0" ptsTypes="AAAA">
                                          <p:cBhvr>
                                            <p:cTn id="45" dur="600" fill="hold"/>
                                            <p:tgtEl>
                                              <p:spTgt spid="28"/>
                                            </p:tgtEl>
                                            <p:attrNameLst>
                                              <p:attrName>ppt_x</p:attrName>
                                              <p:attrName>ppt_y</p:attrName>
                                            </p:attrNameLst>
                                          </p:cBhvr>
                                          <p:rCtr x="13" y="59931"/>
                                        </p:animMotion>
                                      </p:childTnLst>
                                    </p:cTn>
                                  </p:par>
                                </p:childTnLst>
                              </p:cTn>
                            </p:par>
                            <p:par>
                              <p:cTn id="46" fill="hold">
                                <p:stCondLst>
                                  <p:cond delay="415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51" dur="500" fill="hold"/>
                                            <p:tgtEl>
                                              <p:spTgt spid="33"/>
                                            </p:tgtEl>
                                            <p:attrNameLst>
                                              <p:attrName>ppt_x</p:attrName>
                                              <p:attrName>ppt_y</p:attrName>
                                            </p:attrNameLst>
                                          </p:cBhvr>
                                          <p:rCtr x="43960" y="0"/>
                                        </p:animMotion>
                                      </p:childTnLst>
                                    </p:cTn>
                                  </p:par>
                                  <p:par>
                                    <p:cTn id="52" presetID="10" presetClass="entr" presetSubtype="0" fill="hold" nodeType="withEffect">
                                      <p:stCondLst>
                                        <p:cond delay="40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56" dur="500" fill="hold"/>
                                            <p:tgtEl>
                                              <p:spTgt spid="27"/>
                                            </p:tgtEl>
                                            <p:attrNameLst>
                                              <p:attrName>ppt_x</p:attrName>
                                              <p:attrName>ppt_y</p:attrName>
                                            </p:attrNameLst>
                                          </p:cBhvr>
                                          <p:rCtr x="43963" y="0"/>
                                        </p:animMotion>
                                      </p:childTnLst>
                                    </p:cTn>
                                  </p:par>
                                </p:childTnLst>
                              </p:cTn>
                            </p:par>
                            <p:par>
                              <p:cTn id="57" fill="hold">
                                <p:stCondLst>
                                  <p:cond delay="5050"/>
                                </p:stCondLst>
                                <p:childTnLst>
                                  <p:par>
                                    <p:cTn id="58" presetID="52" presetClass="entr" presetSubtype="0"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Scale>
                                          <p:cBhvr>
                                            <p:cTn id="60"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9"/>
                                            </p:tgtEl>
                                            <p:attrNameLst>
                                              <p:attrName>ppt_x</p:attrName>
                                              <p:attrName>ppt_y</p:attrName>
                                            </p:attrNameLst>
                                          </p:cBhvr>
                                        </p:animMotion>
                                        <p:animEffect transition="in" filter="fade">
                                          <p:cBhvr>
                                            <p:cTn id="62" dur="1000"/>
                                            <p:tgtEl>
                                              <p:spTgt spid="29"/>
                                            </p:tgtEl>
                                          </p:cBhvr>
                                        </p:animEffect>
                                      </p:childTnLst>
                                    </p:cTn>
                                  </p:par>
                                  <p:par>
                                    <p:cTn id="63" presetID="52" presetClass="entr" presetSubtype="0" fill="hold" grpId="0" nodeType="withEffect">
                                      <p:stCondLst>
                                        <p:cond delay="200"/>
                                      </p:stCondLst>
                                      <p:iterate type="lt">
                                        <p:tmPct val="0"/>
                                      </p:iterate>
                                      <p:childTnLst>
                                        <p:set>
                                          <p:cBhvr>
                                            <p:cTn id="64" dur="1" fill="hold">
                                              <p:stCondLst>
                                                <p:cond delay="0"/>
                                              </p:stCondLst>
                                            </p:cTn>
                                            <p:tgtEl>
                                              <p:spTgt spid="30"/>
                                            </p:tgtEl>
                                            <p:attrNameLst>
                                              <p:attrName>style.visibility</p:attrName>
                                            </p:attrNameLst>
                                          </p:cBhvr>
                                          <p:to>
                                            <p:strVal val="visible"/>
                                          </p:to>
                                        </p:set>
                                        <p:animScale>
                                          <p:cBhvr>
                                            <p:cTn id="65"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30"/>
                                            </p:tgtEl>
                                            <p:attrNameLst>
                                              <p:attrName>ppt_x</p:attrName>
                                              <p:attrName>ppt_y</p:attrName>
                                            </p:attrNameLst>
                                          </p:cBhvr>
                                        </p:animMotion>
                                        <p:animEffect transition="in" filter="fade">
                                          <p:cBhvr>
                                            <p:cTn id="67"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8" grpId="0"/>
          <p:bldP spid="18" grpId="1"/>
          <p:bldP spid="12" grpId="0" animBg="1"/>
          <p:bldP spid="13" grpId="0" animBg="1"/>
          <p:bldP spid="14" grpId="0" animBg="1"/>
          <p:bldP spid="15" grpId="0" animBg="1"/>
          <p:bldP spid="16" grpId="0" animBg="1"/>
          <p:bldP spid="17" grpId="0" animBg="1"/>
          <p:bldP spid="28" grpId="0" animBg="1"/>
          <p:bldP spid="28" grpId="1" animBg="1"/>
          <p:bldP spid="29" grpId="0"/>
          <p:bldP spid="30" grpId="0"/>
          <p:bldP spid="33" grpId="0"/>
          <p:bldP spid="3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75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750"/>
                                            <p:tgtEl>
                                              <p:spTgt spid="14"/>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750"/>
                                            <p:tgtEl>
                                              <p:spTgt spid="15"/>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750"/>
                                            <p:tgtEl>
                                              <p:spTgt spid="16"/>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750"/>
                                            <p:tgtEl>
                                              <p:spTgt spid="13"/>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750"/>
                                            <p:tgtEl>
                                              <p:spTgt spid="17"/>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63" presetClass="path" presetSubtype="0" accel="50000" fill="hold" nodeType="withEffect">
                                      <p:stCondLst>
                                        <p:cond delay="0"/>
                                      </p:stCondLst>
                                      <p:childTnLst>
                                        <p:animMotion origin="layout" path="M -0.8792 3.7037E-7 L -1.55168E-6 3.7037E-7 " pathEditMode="relative" rAng="0" ptsTypes="AA">
                                          <p:cBhvr>
                                            <p:cTn id="32" dur="500" fill="hold"/>
                                            <p:tgtEl>
                                              <p:spTgt spid="2"/>
                                            </p:tgtEl>
                                            <p:attrNameLst>
                                              <p:attrName>ppt_x</p:attrName>
                                              <p:attrName>ppt_y</p:attrName>
                                            </p:attrNameLst>
                                          </p:cBhvr>
                                          <p:rCtr x="43960" y="0"/>
                                        </p:animMotion>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18"/>
                                            </p:tgtEl>
                                            <p:attrNameLst>
                                              <p:attrName>style.visibility</p:attrName>
                                            </p:attrNameLst>
                                          </p:cBhvr>
                                          <p:tavLst>
                                            <p:tav tm="0">
                                              <p:val>
                                                <p:strVal val="hidden"/>
                                              </p:val>
                                            </p:tav>
                                            <p:tav tm="50000">
                                              <p:val>
                                                <p:strVal val="visible"/>
                                              </p:val>
                                            </p:tav>
                                          </p:tavLst>
                                        </p:anim>
                                      </p:childTnLst>
                                    </p:cTn>
                                  </p:par>
                                </p:childTnLst>
                              </p:cTn>
                            </p:par>
                            <p:par>
                              <p:cTn id="41" fill="hold">
                                <p:stCondLst>
                                  <p:cond delay="3550"/>
                                </p:stCondLst>
                                <p:childTnLst>
                                  <p:par>
                                    <p:cTn id="42" presetID="1"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childTnLst>
                                    </p:cTn>
                                  </p:par>
                                  <p:par>
                                    <p:cTn id="44" presetID="0" presetClass="path" presetSubtype="0" accel="50000" decel="50000" fill="hold" grpId="1" nodeType="withEffect">
                                      <p:stCondLst>
                                        <p:cond delay="0"/>
                                      </p:stCondLst>
                                      <p:childTnLst>
                                        <p:animMotion origin="layout" path="M -3.18927E-6 -1.19861 L -3.18927E-6 7.40741E-7 L 0.00039 -0.12153 L -3.18927E-6 7.40741E-7 " pathEditMode="relative" rAng="0" ptsTypes="AAAA">
                                          <p:cBhvr>
                                            <p:cTn id="45" dur="600" fill="hold"/>
                                            <p:tgtEl>
                                              <p:spTgt spid="28"/>
                                            </p:tgtEl>
                                            <p:attrNameLst>
                                              <p:attrName>ppt_x</p:attrName>
                                              <p:attrName>ppt_y</p:attrName>
                                            </p:attrNameLst>
                                          </p:cBhvr>
                                          <p:rCtr x="13" y="59931"/>
                                        </p:animMotion>
                                      </p:childTnLst>
                                    </p:cTn>
                                  </p:par>
                                </p:childTnLst>
                              </p:cTn>
                            </p:par>
                            <p:par>
                              <p:cTn id="46" fill="hold">
                                <p:stCondLst>
                                  <p:cond delay="415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63" presetClass="path" presetSubtype="0" accel="50000" fill="hold" grpId="1" nodeType="withEffect">
                                      <p:stCondLst>
                                        <p:cond delay="0"/>
                                      </p:stCondLst>
                                      <p:childTnLst>
                                        <p:animMotion origin="layout" path="M -0.8792 3.7037E-7 L -1.55168E-6 3.7037E-7 " pathEditMode="relative" rAng="0" ptsTypes="AA">
                                          <p:cBhvr>
                                            <p:cTn id="51" dur="500" fill="hold"/>
                                            <p:tgtEl>
                                              <p:spTgt spid="33"/>
                                            </p:tgtEl>
                                            <p:attrNameLst>
                                              <p:attrName>ppt_x</p:attrName>
                                              <p:attrName>ppt_y</p:attrName>
                                            </p:attrNameLst>
                                          </p:cBhvr>
                                          <p:rCtr x="43960" y="0"/>
                                        </p:animMotion>
                                      </p:childTnLst>
                                    </p:cTn>
                                  </p:par>
                                  <p:par>
                                    <p:cTn id="52" presetID="10" presetClass="entr" presetSubtype="0" fill="hold" nodeType="withEffect">
                                      <p:stCondLst>
                                        <p:cond delay="40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63" presetClass="path" presetSubtype="0" accel="50000" fill="hold" nodeType="withEffect">
                                      <p:stCondLst>
                                        <p:cond delay="400"/>
                                      </p:stCondLst>
                                      <p:childTnLst>
                                        <p:animMotion origin="layout" path="M -0.87926 -3.44126E-6 L -4.00989E-6 -3.44126E-6 " pathEditMode="relative" rAng="0" ptsTypes="AA">
                                          <p:cBhvr>
                                            <p:cTn id="56" dur="500" fill="hold"/>
                                            <p:tgtEl>
                                              <p:spTgt spid="27"/>
                                            </p:tgtEl>
                                            <p:attrNameLst>
                                              <p:attrName>ppt_x</p:attrName>
                                              <p:attrName>ppt_y</p:attrName>
                                            </p:attrNameLst>
                                          </p:cBhvr>
                                          <p:rCtr x="43963" y="0"/>
                                        </p:animMotion>
                                      </p:childTnLst>
                                    </p:cTn>
                                  </p:par>
                                </p:childTnLst>
                              </p:cTn>
                            </p:par>
                            <p:par>
                              <p:cTn id="57" fill="hold">
                                <p:stCondLst>
                                  <p:cond delay="5050"/>
                                </p:stCondLst>
                                <p:childTnLst>
                                  <p:par>
                                    <p:cTn id="58" presetID="52" presetClass="entr" presetSubtype="0"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Scale>
                                          <p:cBhvr>
                                            <p:cTn id="60"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9"/>
                                            </p:tgtEl>
                                            <p:attrNameLst>
                                              <p:attrName>ppt_x</p:attrName>
                                              <p:attrName>ppt_y</p:attrName>
                                            </p:attrNameLst>
                                          </p:cBhvr>
                                        </p:animMotion>
                                        <p:animEffect transition="in" filter="fade">
                                          <p:cBhvr>
                                            <p:cTn id="62" dur="1000"/>
                                            <p:tgtEl>
                                              <p:spTgt spid="29"/>
                                            </p:tgtEl>
                                          </p:cBhvr>
                                        </p:animEffect>
                                      </p:childTnLst>
                                    </p:cTn>
                                  </p:par>
                                  <p:par>
                                    <p:cTn id="63" presetID="52" presetClass="entr" presetSubtype="0" fill="hold" grpId="0" nodeType="withEffect">
                                      <p:stCondLst>
                                        <p:cond delay="200"/>
                                      </p:stCondLst>
                                      <p:iterate type="lt">
                                        <p:tmPct val="0"/>
                                      </p:iterate>
                                      <p:childTnLst>
                                        <p:set>
                                          <p:cBhvr>
                                            <p:cTn id="64" dur="1" fill="hold">
                                              <p:stCondLst>
                                                <p:cond delay="0"/>
                                              </p:stCondLst>
                                            </p:cTn>
                                            <p:tgtEl>
                                              <p:spTgt spid="30"/>
                                            </p:tgtEl>
                                            <p:attrNameLst>
                                              <p:attrName>style.visibility</p:attrName>
                                            </p:attrNameLst>
                                          </p:cBhvr>
                                          <p:to>
                                            <p:strVal val="visible"/>
                                          </p:to>
                                        </p:set>
                                        <p:animScale>
                                          <p:cBhvr>
                                            <p:cTn id="65"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30"/>
                                            </p:tgtEl>
                                            <p:attrNameLst>
                                              <p:attrName>ppt_x</p:attrName>
                                              <p:attrName>ppt_y</p:attrName>
                                            </p:attrNameLst>
                                          </p:cBhvr>
                                        </p:animMotion>
                                        <p:animEffect transition="in" filter="fade">
                                          <p:cBhvr>
                                            <p:cTn id="67"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8" grpId="0"/>
          <p:bldP spid="18" grpId="1"/>
          <p:bldP spid="12" grpId="0" animBg="1"/>
          <p:bldP spid="13" grpId="0" animBg="1"/>
          <p:bldP spid="14" grpId="0" animBg="1"/>
          <p:bldP spid="15" grpId="0" animBg="1"/>
          <p:bldP spid="16" grpId="0" animBg="1"/>
          <p:bldP spid="17" grpId="0" animBg="1"/>
          <p:bldP spid="28" grpId="0" animBg="1"/>
          <p:bldP spid="28" grpId="1" animBg="1"/>
          <p:bldP spid="29" grpId="0"/>
          <p:bldP spid="30" grpId="0"/>
          <p:bldP spid="33" grpId="0"/>
          <p:bldP spid="33"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764704"/>
            <a:ext cx="2267744" cy="938808"/>
            <a:chOff x="0" y="1482080"/>
            <a:chExt cx="2267744" cy="938808"/>
          </a:xfrm>
        </p:grpSpPr>
        <p:sp>
          <p:nvSpPr>
            <p:cNvPr id="6" name="矩形 5"/>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607338" y="764704"/>
            <a:ext cx="1547664" cy="523220"/>
          </a:xfrm>
          <a:prstGeom prst="rect">
            <a:avLst/>
          </a:prstGeom>
          <a:noFill/>
        </p:spPr>
        <p:txBody>
          <a:bodyPr wrap="square" rtlCol="0">
            <a:spAutoFit/>
          </a:bodyPr>
          <a:lstStyle/>
          <a:p>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色彩</a:t>
            </a:r>
          </a:p>
        </p:txBody>
      </p:sp>
      <p:sp>
        <p:nvSpPr>
          <p:cNvPr id="14" name="TextBox 13"/>
          <p:cNvSpPr txBox="1"/>
          <p:nvPr/>
        </p:nvSpPr>
        <p:spPr>
          <a:xfrm>
            <a:off x="625137" y="1211106"/>
            <a:ext cx="1547664" cy="523220"/>
          </a:xfrm>
          <a:prstGeom prst="rect">
            <a:avLst/>
          </a:prstGeom>
          <a:noFill/>
        </p:spPr>
        <p:txBody>
          <a:bodyPr wrap="square" rtlCol="0">
            <a:spAutoFit/>
          </a:bodyPr>
          <a:lstStyle/>
          <a:p>
            <a:r>
              <a:rPr lang="zh-CN" altLang="en-US" sz="2800" dirty="0">
                <a:solidFill>
                  <a:srgbClr val="EC8412"/>
                </a:solidFill>
                <a:latin typeface="微软雅黑" panose="020B0503020204020204" pitchFamily="34" charset="-122"/>
                <a:ea typeface="微软雅黑" panose="020B0503020204020204" pitchFamily="34" charset="-122"/>
              </a:rPr>
              <a:t>基础</a:t>
            </a:r>
          </a:p>
        </p:txBody>
      </p:sp>
      <p:sp>
        <p:nvSpPr>
          <p:cNvPr id="15" name="TextBox 14"/>
          <p:cNvSpPr txBox="1"/>
          <p:nvPr/>
        </p:nvSpPr>
        <p:spPr>
          <a:xfrm>
            <a:off x="1638395" y="796214"/>
            <a:ext cx="3386221" cy="923330"/>
          </a:xfrm>
          <a:prstGeom prst="rect">
            <a:avLst/>
          </a:prstGeom>
          <a:noFill/>
        </p:spPr>
        <p:txBody>
          <a:bodyPr wrap="square" rtlCol="0">
            <a:spAutoFit/>
          </a:bodyPr>
          <a:lstStyle/>
          <a:p>
            <a:pPr algn="r"/>
            <a:r>
              <a:rPr lang="en-US" altLang="zh-CN" sz="5400" dirty="0" smtClean="0">
                <a:solidFill>
                  <a:schemeClr val="bg1">
                    <a:lumMod val="85000"/>
                  </a:schemeClr>
                </a:solidFill>
                <a:latin typeface="Capture it" panose="02000500000000000000" pitchFamily="2" charset="0"/>
              </a:rPr>
              <a:t>COLOUR</a:t>
            </a:r>
            <a:endParaRPr lang="zh-CN" altLang="en-US" sz="5400" dirty="0">
              <a:solidFill>
                <a:schemeClr val="bg1">
                  <a:lumMod val="85000"/>
                </a:schemeClr>
              </a:solidFill>
              <a:latin typeface="Capture it" panose="02000500000000000000" pitchFamily="2" charset="0"/>
            </a:endParaRPr>
          </a:p>
        </p:txBody>
      </p:sp>
      <p:sp>
        <p:nvSpPr>
          <p:cNvPr id="18" name="TextBox 17"/>
          <p:cNvSpPr txBox="1"/>
          <p:nvPr/>
        </p:nvSpPr>
        <p:spPr>
          <a:xfrm>
            <a:off x="879238" y="2398849"/>
            <a:ext cx="3620754" cy="458908"/>
          </a:xfrm>
          <a:prstGeom prst="rect">
            <a:avLst/>
          </a:prstGeom>
          <a:noFill/>
        </p:spPr>
        <p:txBody>
          <a:bodyPr wrap="square" rtlCol="0">
            <a:spAutoFit/>
          </a:bodyPr>
          <a:lstStyle/>
          <a:p>
            <a:pPr>
              <a:lnSpc>
                <a:spcPct val="150000"/>
              </a:lnSpc>
            </a:pPr>
            <a:r>
              <a:rPr lang="zh-CN" altLang="en-US" b="1" dirty="0">
                <a:solidFill>
                  <a:schemeClr val="bg1">
                    <a:lumMod val="50000"/>
                  </a:schemeClr>
                </a:solidFill>
                <a:latin typeface="微软雅黑" panose="020B0503020204020204" pitchFamily="34" charset="-122"/>
                <a:ea typeface="微软雅黑" panose="020B0503020204020204" pitchFamily="34" charset="-122"/>
              </a:rPr>
              <a:t> 一、色彩基础</a:t>
            </a:r>
            <a:r>
              <a:rPr lang="en-US" altLang="zh-CN" b="1" dirty="0">
                <a:solidFill>
                  <a:schemeClr val="bg1">
                    <a:lumMod val="50000"/>
                  </a:schemeClr>
                </a:solidFill>
                <a:latin typeface="微软雅黑" panose="020B0503020204020204" pitchFamily="34" charset="-122"/>
                <a:ea typeface="微软雅黑" panose="020B0503020204020204" pitchFamily="34" charset="-122"/>
              </a:rPr>
              <a:t>-</a:t>
            </a:r>
            <a:r>
              <a:rPr lang="zh-CN" altLang="en-US" b="1" dirty="0">
                <a:solidFill>
                  <a:schemeClr val="bg1">
                    <a:lumMod val="50000"/>
                  </a:schemeClr>
                </a:solidFill>
                <a:latin typeface="微软雅黑" panose="020B0503020204020204" pitchFamily="34" charset="-122"/>
                <a:ea typeface="微软雅黑" panose="020B0503020204020204" pitchFamily="34" charset="-122"/>
              </a:rPr>
              <a:t>静物写生作品 </a:t>
            </a:r>
          </a:p>
        </p:txBody>
      </p:sp>
      <p:sp>
        <p:nvSpPr>
          <p:cNvPr id="23" name="TextBox 22"/>
          <p:cNvSpPr txBox="1"/>
          <p:nvPr/>
        </p:nvSpPr>
        <p:spPr>
          <a:xfrm>
            <a:off x="2265834" y="1526595"/>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6147" name="Picture 3" descr="C:\Documents and Settings\Administrator\桌面\biyezuopinji 方.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56896" y="4261549"/>
            <a:ext cx="3547552" cy="1975763"/>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Documents and Settings\Administrator\桌面\Nipic_9602743_2012091220353500235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56895" y="2279472"/>
            <a:ext cx="1635473" cy="168035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Nipic_9602743_20120912203535002356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4778" y="2276872"/>
            <a:ext cx="1639670" cy="1682951"/>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直接连接符 20"/>
          <p:cNvCxnSpPr/>
          <p:nvPr/>
        </p:nvCxnSpPr>
        <p:spPr>
          <a:xfrm flipV="1">
            <a:off x="607338" y="2205133"/>
            <a:ext cx="0" cy="493048"/>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2" name="直接连接符 21"/>
          <p:cNvCxnSpPr/>
          <p:nvPr/>
        </p:nvCxnSpPr>
        <p:spPr>
          <a:xfrm flipH="1">
            <a:off x="607338" y="2060848"/>
            <a:ext cx="7997110" cy="0"/>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4" name="直接连接符 23"/>
          <p:cNvCxnSpPr/>
          <p:nvPr/>
        </p:nvCxnSpPr>
        <p:spPr>
          <a:xfrm>
            <a:off x="607338" y="6237312"/>
            <a:ext cx="3966776" cy="0"/>
          </a:xfrm>
          <a:prstGeom prst="line">
            <a:avLst/>
          </a:prstGeom>
          <a:ln>
            <a:solidFill>
              <a:schemeClr val="bg1">
                <a:lumMod val="7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7" name="TextBox 26"/>
          <p:cNvSpPr txBox="1"/>
          <p:nvPr/>
        </p:nvSpPr>
        <p:spPr>
          <a:xfrm>
            <a:off x="879238" y="4737918"/>
            <a:ext cx="3620754" cy="923330"/>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图</a:t>
            </a:r>
            <a:r>
              <a:rPr lang="en-US" altLang="zh-CN" sz="1200" dirty="0">
                <a:latin typeface="微软雅黑" panose="020B0503020204020204" pitchFamily="34" charset="-122"/>
                <a:ea typeface="微软雅黑" panose="020B0503020204020204" pitchFamily="34" charset="-122"/>
              </a:rPr>
              <a:t>2-1</a:t>
            </a:r>
            <a:r>
              <a:rPr lang="zh-CN" altLang="en-US" sz="1200" dirty="0">
                <a:latin typeface="微软雅黑" panose="020B0503020204020204" pitchFamily="34" charset="-122"/>
                <a:ea typeface="微软雅黑" panose="020B0503020204020204" pitchFamily="34" charset="-122"/>
              </a:rPr>
              <a:t>、图</a:t>
            </a:r>
            <a:r>
              <a:rPr lang="en-US" altLang="zh-CN" sz="1200" dirty="0">
                <a:latin typeface="微软雅黑" panose="020B0503020204020204" pitchFamily="34" charset="-122"/>
                <a:ea typeface="微软雅黑" panose="020B0503020204020204" pitchFamily="34" charset="-122"/>
              </a:rPr>
              <a:t>2-2</a:t>
            </a:r>
            <a:r>
              <a:rPr lang="zh-CN" altLang="en-US" sz="1200" dirty="0">
                <a:latin typeface="微软雅黑" panose="020B0503020204020204" pitchFamily="34" charset="-122"/>
                <a:ea typeface="微软雅黑" panose="020B0503020204020204" pitchFamily="34" charset="-122"/>
              </a:rPr>
              <a:t>是初学色彩时的静物写生作品，图</a:t>
            </a:r>
            <a:r>
              <a:rPr lang="en-US" altLang="zh-CN" sz="1200" dirty="0">
                <a:latin typeface="微软雅黑" panose="020B0503020204020204" pitchFamily="34" charset="-122"/>
                <a:ea typeface="微软雅黑" panose="020B0503020204020204" pitchFamily="34" charset="-122"/>
              </a:rPr>
              <a:t>2-3</a:t>
            </a:r>
            <a:r>
              <a:rPr lang="zh-CN" altLang="en-US" sz="1200" dirty="0">
                <a:latin typeface="微软雅黑" panose="020B0503020204020204" pitchFamily="34" charset="-122"/>
                <a:ea typeface="微软雅黑" panose="020B0503020204020204" pitchFamily="34" charset="-122"/>
              </a:rPr>
              <a:t>是后期的色彩绘画作品，通过几幅的对比，觉得自己在色彩绘画中还是有所进步的。</a:t>
            </a:r>
          </a:p>
        </p:txBody>
      </p:sp>
      <p:sp>
        <p:nvSpPr>
          <p:cNvPr id="28" name="TextBox 27"/>
          <p:cNvSpPr txBox="1"/>
          <p:nvPr/>
        </p:nvSpPr>
        <p:spPr>
          <a:xfrm>
            <a:off x="879238" y="3054967"/>
            <a:ext cx="3620754" cy="144469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装饰</a:t>
            </a:r>
            <a:r>
              <a:rPr lang="zh-CN" altLang="en-US" sz="1200" dirty="0">
                <a:latin typeface="微软雅黑" panose="020B0503020204020204" pitchFamily="34" charset="-122"/>
                <a:ea typeface="微软雅黑" panose="020B0503020204020204" pitchFamily="34" charset="-122"/>
              </a:rPr>
              <a:t>色彩在设计领域的应用非常广泛，因而在设计学科中占有重要位置。装饰花卉、动物、风景、人物的色彩创意表现课程，是艺术设计学科学生的必修内容。它涵盖了设计学科装饰语言表现的基本知识</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也是步入艺术设计创作的基础。</a:t>
            </a:r>
          </a:p>
        </p:txBody>
      </p:sp>
    </p:spTree>
    <p:extLst>
      <p:ext uri="{BB962C8B-B14F-4D97-AF65-F5344CB8AC3E}">
        <p14:creationId xmlns:p14="http://schemas.microsoft.com/office/powerpoint/2010/main" val="3556259857"/>
      </p:ext>
    </p:extLst>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1100"/>
                            </p:stCondLst>
                            <p:childTnLst>
                              <p:par>
                                <p:cTn id="13" presetID="22" presetClass="entr" presetSubtype="2"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right)">
                                      <p:cBhvr>
                                        <p:cTn id="15" dur="500"/>
                                        <p:tgtEl>
                                          <p:spTgt spid="22"/>
                                        </p:tgtEl>
                                      </p:cBhvr>
                                    </p:animEffect>
                                  </p:childTnLst>
                                </p:cTn>
                              </p:par>
                              <p:par>
                                <p:cTn id="16" presetID="22" presetClass="entr" presetSubtype="1"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up)">
                                      <p:cBhvr>
                                        <p:cTn id="18" dur="500"/>
                                        <p:tgtEl>
                                          <p:spTgt spid="21"/>
                                        </p:tgtEl>
                                      </p:cBhvr>
                                    </p:animEffect>
                                  </p:childTnLst>
                                </p:cTn>
                              </p:par>
                              <p:par>
                                <p:cTn id="19" presetID="22" presetClass="entr" presetSubtype="8"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left)">
                                      <p:cBhvr>
                                        <p:cTn id="21" dur="500"/>
                                        <p:tgtEl>
                                          <p:spTgt spid="24"/>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607338" y="764704"/>
            <a:ext cx="1547664" cy="523220"/>
          </a:xfrm>
          <a:prstGeom prst="rect">
            <a:avLst/>
          </a:prstGeom>
          <a:noFill/>
        </p:spPr>
        <p:txBody>
          <a:bodyPr wrap="square" rtlCol="0">
            <a:spAutoFit/>
          </a:bodyPr>
          <a:lstStyle/>
          <a:p>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色彩</a:t>
            </a:r>
          </a:p>
        </p:txBody>
      </p:sp>
      <p:sp>
        <p:nvSpPr>
          <p:cNvPr id="13" name="TextBox 12"/>
          <p:cNvSpPr txBox="1"/>
          <p:nvPr/>
        </p:nvSpPr>
        <p:spPr>
          <a:xfrm>
            <a:off x="625137" y="1211106"/>
            <a:ext cx="1547664" cy="523220"/>
          </a:xfrm>
          <a:prstGeom prst="rect">
            <a:avLst/>
          </a:prstGeom>
          <a:noFill/>
        </p:spPr>
        <p:txBody>
          <a:bodyPr wrap="square" rtlCol="0">
            <a:spAutoFit/>
          </a:bodyPr>
          <a:lstStyle/>
          <a:p>
            <a:r>
              <a:rPr lang="zh-CN" altLang="en-US" sz="2800" dirty="0">
                <a:solidFill>
                  <a:srgbClr val="EC8412"/>
                </a:solidFill>
                <a:latin typeface="微软雅黑" panose="020B0503020204020204" pitchFamily="34" charset="-122"/>
                <a:ea typeface="微软雅黑" panose="020B0503020204020204" pitchFamily="34" charset="-122"/>
              </a:rPr>
              <a:t>构成</a:t>
            </a:r>
          </a:p>
        </p:txBody>
      </p:sp>
      <p:sp>
        <p:nvSpPr>
          <p:cNvPr id="14" name="TextBox 13"/>
          <p:cNvSpPr txBox="1"/>
          <p:nvPr/>
        </p:nvSpPr>
        <p:spPr>
          <a:xfrm>
            <a:off x="1638395" y="796214"/>
            <a:ext cx="3386221" cy="923330"/>
          </a:xfrm>
          <a:prstGeom prst="rect">
            <a:avLst/>
          </a:prstGeom>
          <a:noFill/>
        </p:spPr>
        <p:txBody>
          <a:bodyPr wrap="square" rtlCol="0">
            <a:spAutoFit/>
          </a:bodyPr>
          <a:lstStyle/>
          <a:p>
            <a:pPr algn="r"/>
            <a:r>
              <a:rPr lang="en-US" altLang="zh-CN" sz="5400" dirty="0" smtClean="0">
                <a:solidFill>
                  <a:schemeClr val="bg1">
                    <a:lumMod val="85000"/>
                  </a:schemeClr>
                </a:solidFill>
                <a:latin typeface="Capture it" panose="02000500000000000000" pitchFamily="2" charset="0"/>
              </a:rPr>
              <a:t>COLOUR</a:t>
            </a:r>
            <a:endParaRPr lang="zh-CN" altLang="en-US" sz="5400" dirty="0">
              <a:solidFill>
                <a:schemeClr val="bg1">
                  <a:lumMod val="85000"/>
                </a:schemeClr>
              </a:solidFill>
              <a:latin typeface="Capture it" panose="02000500000000000000" pitchFamily="2" charset="0"/>
            </a:endParaRPr>
          </a:p>
        </p:txBody>
      </p:sp>
      <p:sp>
        <p:nvSpPr>
          <p:cNvPr id="17" name="TextBox 16"/>
          <p:cNvSpPr txBox="1"/>
          <p:nvPr/>
        </p:nvSpPr>
        <p:spPr>
          <a:xfrm>
            <a:off x="2265834" y="1526595"/>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7170" name="Picture 2" descr="C:\Documents and Settings\Administrator\桌面\biyezuopinji 方.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279" y="3289345"/>
            <a:ext cx="3554826" cy="2910808"/>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Documents and Settings\Administrator\桌面\5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9142" y="2276872"/>
            <a:ext cx="3554826" cy="903969"/>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直接连接符 23"/>
          <p:cNvCxnSpPr/>
          <p:nvPr/>
        </p:nvCxnSpPr>
        <p:spPr>
          <a:xfrm flipV="1">
            <a:off x="8604448" y="2205133"/>
            <a:ext cx="0" cy="493048"/>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5" name="直接连接符 24"/>
          <p:cNvCxnSpPr/>
          <p:nvPr/>
        </p:nvCxnSpPr>
        <p:spPr>
          <a:xfrm flipH="1">
            <a:off x="607338" y="2060848"/>
            <a:ext cx="7997110" cy="0"/>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6" name="直接连接符 25"/>
          <p:cNvCxnSpPr/>
          <p:nvPr/>
        </p:nvCxnSpPr>
        <p:spPr>
          <a:xfrm>
            <a:off x="4637672" y="6237312"/>
            <a:ext cx="3966776" cy="0"/>
          </a:xfrm>
          <a:prstGeom prst="line">
            <a:avLst/>
          </a:prstGeom>
          <a:ln>
            <a:solidFill>
              <a:schemeClr val="bg1">
                <a:lumMod val="7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31" name="TextBox 30"/>
          <p:cNvSpPr txBox="1"/>
          <p:nvPr/>
        </p:nvSpPr>
        <p:spPr>
          <a:xfrm>
            <a:off x="4788024" y="2276872"/>
            <a:ext cx="3620754" cy="458908"/>
          </a:xfrm>
          <a:prstGeom prst="rect">
            <a:avLst/>
          </a:prstGeom>
          <a:noFill/>
        </p:spPr>
        <p:txBody>
          <a:bodyPr wrap="square" rtlCol="0">
            <a:spAutoFit/>
          </a:bodyPr>
          <a:lstStyle/>
          <a:p>
            <a:pPr>
              <a:lnSpc>
                <a:spcPct val="150000"/>
              </a:lnSpc>
            </a:pPr>
            <a:r>
              <a:rPr lang="zh-CN" altLang="en-US" b="1" dirty="0">
                <a:solidFill>
                  <a:schemeClr val="bg1">
                    <a:lumMod val="50000"/>
                  </a:schemeClr>
                </a:solidFill>
                <a:latin typeface="微软雅黑" panose="020B0503020204020204" pitchFamily="34" charset="-122"/>
                <a:ea typeface="微软雅黑" panose="020B0503020204020204" pitchFamily="34" charset="-122"/>
              </a:rPr>
              <a:t>二、色彩构成作品</a:t>
            </a:r>
          </a:p>
        </p:txBody>
      </p:sp>
      <p:sp>
        <p:nvSpPr>
          <p:cNvPr id="32" name="TextBox 31"/>
          <p:cNvSpPr txBox="1"/>
          <p:nvPr/>
        </p:nvSpPr>
        <p:spPr>
          <a:xfrm>
            <a:off x="4788024" y="5301208"/>
            <a:ext cx="3620754" cy="890693"/>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图</a:t>
            </a:r>
            <a:r>
              <a:rPr lang="en-US" altLang="zh-CN" sz="1200" dirty="0">
                <a:latin typeface="微软雅黑" panose="020B0503020204020204" pitchFamily="34" charset="-122"/>
                <a:ea typeface="微软雅黑" panose="020B0503020204020204" pitchFamily="34" charset="-122"/>
              </a:rPr>
              <a:t>2-8</a:t>
            </a:r>
            <a:r>
              <a:rPr lang="zh-CN" altLang="en-US" sz="1200" dirty="0">
                <a:latin typeface="微软雅黑" panose="020B0503020204020204" pitchFamily="34" charset="-122"/>
                <a:ea typeface="微软雅黑" panose="020B0503020204020204" pitchFamily="34" charset="-122"/>
              </a:rPr>
              <a:t>是通过为期一学期的色彩构成学习之后所作的色彩创作，作为装饰画它体现的是一种宁静与和谐的美 。</a:t>
            </a:r>
          </a:p>
        </p:txBody>
      </p:sp>
      <p:sp>
        <p:nvSpPr>
          <p:cNvPr id="33" name="TextBox 32"/>
          <p:cNvSpPr txBox="1"/>
          <p:nvPr/>
        </p:nvSpPr>
        <p:spPr>
          <a:xfrm>
            <a:off x="4788024" y="2932990"/>
            <a:ext cx="3620754" cy="2308324"/>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色彩</a:t>
            </a:r>
            <a:r>
              <a:rPr lang="zh-CN" altLang="en-US" sz="1200" dirty="0">
                <a:latin typeface="微软雅黑" panose="020B0503020204020204" pitchFamily="34" charset="-122"/>
                <a:ea typeface="微软雅黑" panose="020B0503020204020204" pitchFamily="34" charset="-122"/>
              </a:rPr>
              <a:t>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过程。色彩构成是艺术设计的基础理论之一，它与平面构成及立体构成有着不可分割的关系，色彩不能脱离形体、空间、位置、面积、肌理等而独立存在。</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1883014"/>
      </p:ext>
    </p:extLst>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22" presetClass="entr" presetSubtype="2"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right)">
                                      <p:cBhvr>
                                        <p:cTn id="15" dur="500"/>
                                        <p:tgtEl>
                                          <p:spTgt spid="25"/>
                                        </p:tgtEl>
                                      </p:cBhvr>
                                    </p:animEffect>
                                  </p:childTnLst>
                                </p:cTn>
                              </p:par>
                              <p:par>
                                <p:cTn id="16" presetID="22" presetClass="entr" presetSubtype="1"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up)">
                                      <p:cBhvr>
                                        <p:cTn id="18" dur="500"/>
                                        <p:tgtEl>
                                          <p:spTgt spid="24"/>
                                        </p:tgtEl>
                                      </p:cBhvr>
                                    </p:animEffect>
                                  </p:childTnLst>
                                </p:cTn>
                              </p:par>
                              <p:par>
                                <p:cTn id="19" presetID="22" presetClass="entr" presetSubtype="8"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27384"/>
            <a:ext cx="9144000" cy="688538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684584" y="260648"/>
            <a:ext cx="1008112" cy="4708981"/>
          </a:xfrm>
          <a:prstGeom prst="rect">
            <a:avLst/>
          </a:prstGeom>
          <a:noFill/>
        </p:spPr>
        <p:txBody>
          <a:bodyPr wrap="square" rtlCol="0">
            <a:spAutoFit/>
          </a:bodyPr>
          <a:lstStyle/>
          <a:p>
            <a:r>
              <a:rPr lang="en-US" altLang="zh-CN" sz="30000" b="1" dirty="0" smtClean="0">
                <a:solidFill>
                  <a:schemeClr val="bg1"/>
                </a:solidFill>
                <a:latin typeface="微软雅黑" panose="020B0503020204020204" pitchFamily="34" charset="-122"/>
                <a:ea typeface="微软雅黑" panose="020B0503020204020204" pitchFamily="34" charset="-122"/>
              </a:rPr>
              <a:t>2</a:t>
            </a:r>
            <a:endParaRPr lang="zh-CN" altLang="en-US" sz="300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480251" y="-27384"/>
            <a:ext cx="72008" cy="6937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7" name="矩形 6"/>
          <p:cNvSpPr/>
          <p:nvPr/>
        </p:nvSpPr>
        <p:spPr>
          <a:xfrm>
            <a:off x="2047784" y="-27384"/>
            <a:ext cx="72008" cy="69373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8" name="矩形 7"/>
          <p:cNvSpPr/>
          <p:nvPr/>
        </p:nvSpPr>
        <p:spPr>
          <a:xfrm>
            <a:off x="1636235" y="-27384"/>
            <a:ext cx="45719" cy="69373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9" name="矩形 8"/>
          <p:cNvSpPr/>
          <p:nvPr/>
        </p:nvSpPr>
        <p:spPr>
          <a:xfrm>
            <a:off x="1731103" y="-27384"/>
            <a:ext cx="181196" cy="693735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0" name="矩形 9"/>
          <p:cNvSpPr/>
          <p:nvPr/>
        </p:nvSpPr>
        <p:spPr>
          <a:xfrm>
            <a:off x="1947127" y="-27384"/>
            <a:ext cx="45719" cy="693735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1" name="矩形 10"/>
          <p:cNvSpPr/>
          <p:nvPr/>
        </p:nvSpPr>
        <p:spPr>
          <a:xfrm>
            <a:off x="2150017" y="-27384"/>
            <a:ext cx="45719" cy="6937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2" name="组合 1"/>
          <p:cNvGrpSpPr/>
          <p:nvPr/>
        </p:nvGrpSpPr>
        <p:grpSpPr>
          <a:xfrm>
            <a:off x="1259632" y="1412776"/>
            <a:ext cx="4104456" cy="3168352"/>
            <a:chOff x="1259632" y="1412776"/>
            <a:chExt cx="4104456" cy="3168352"/>
          </a:xfrm>
        </p:grpSpPr>
        <p:sp>
          <p:nvSpPr>
            <p:cNvPr id="12" name="矩形 11"/>
            <p:cNvSpPr/>
            <p:nvPr/>
          </p:nvSpPr>
          <p:spPr>
            <a:xfrm>
              <a:off x="1259632" y="1412776"/>
              <a:ext cx="4104456" cy="3154710"/>
            </a:xfrm>
            <a:prstGeom prst="rect">
              <a:avLst/>
            </a:prstGeom>
            <a:noFill/>
          </p:spPr>
          <p:txBody>
            <a:bodyPr wrap="square" lIns="91440" tIns="45720" rIns="91440" bIns="45720">
              <a:spAutoFit/>
            </a:bodyPr>
            <a:lstStyle/>
            <a:p>
              <a:pPr algn="ctr"/>
              <a:r>
                <a:rPr lang="en-US" altLang="zh-CN" sz="19900" b="1" dirty="0" err="1" smtClean="0">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rPr>
                <a:t>nd</a:t>
              </a:r>
              <a:endParaRPr lang="zh-CN" altLang="en-US" sz="19900" b="1" cap="none" spc="0" dirty="0">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endParaRPr>
            </a:p>
          </p:txBody>
        </p:sp>
        <p:sp>
          <p:nvSpPr>
            <p:cNvPr id="13" name="TextBox 12"/>
            <p:cNvSpPr txBox="1"/>
            <p:nvPr/>
          </p:nvSpPr>
          <p:spPr>
            <a:xfrm>
              <a:off x="1807740" y="1426418"/>
              <a:ext cx="3124300" cy="3154710"/>
            </a:xfrm>
            <a:prstGeom prst="rect">
              <a:avLst/>
            </a:prstGeom>
            <a:noFill/>
          </p:spPr>
          <p:txBody>
            <a:bodyPr wrap="square" rtlCol="0">
              <a:spAutoFit/>
            </a:bodyPr>
            <a:lstStyle/>
            <a:p>
              <a:r>
                <a:rPr lang="en-US" altLang="zh-CN" sz="19900" b="1" dirty="0" err="1" smtClean="0">
                  <a:solidFill>
                    <a:schemeClr val="bg1">
                      <a:lumMod val="65000"/>
                    </a:schemeClr>
                  </a:solidFill>
                  <a:latin typeface="Times New Roman" panose="02020603050405020304" pitchFamily="18" charset="0"/>
                  <a:cs typeface="Times New Roman" panose="02020603050405020304" pitchFamily="18" charset="0"/>
                </a:rPr>
                <a:t>nd</a:t>
              </a:r>
              <a:endParaRPr lang="zh-CN" altLang="en-US" sz="19900" b="1" dirty="0">
                <a:solidFill>
                  <a:schemeClr val="bg1">
                    <a:lumMod val="65000"/>
                  </a:schemeClr>
                </a:solidFill>
                <a:latin typeface="Times New Roman" panose="02020603050405020304" pitchFamily="18" charset="0"/>
                <a:cs typeface="Times New Roman" panose="02020603050405020304" pitchFamily="18" charset="0"/>
              </a:endParaRPr>
            </a:p>
          </p:txBody>
        </p:sp>
      </p:grpSp>
      <p:cxnSp>
        <p:nvCxnSpPr>
          <p:cNvPr id="14" name="直接连接符 13"/>
          <p:cNvCxnSpPr/>
          <p:nvPr/>
        </p:nvCxnSpPr>
        <p:spPr>
          <a:xfrm>
            <a:off x="4283968" y="4317904"/>
            <a:ext cx="4297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8"/>
          <p:cNvSpPr txBox="1"/>
          <p:nvPr/>
        </p:nvSpPr>
        <p:spPr>
          <a:xfrm>
            <a:off x="7380312" y="3068960"/>
            <a:ext cx="1211088" cy="707886"/>
          </a:xfrm>
          <a:prstGeom prst="rect">
            <a:avLst/>
          </a:prstGeom>
          <a:solidFill>
            <a:schemeClr val="bg1"/>
          </a:solidFill>
        </p:spPr>
        <p:txBody>
          <a:bodyPr wrap="square" rtlCol="0">
            <a:spAutoFit/>
          </a:bodyPr>
          <a:lstStyle/>
          <a:p>
            <a:pPr algn="r"/>
            <a:r>
              <a:rPr lang="zh-CN" altLang="en-US" sz="4000" b="1" dirty="0">
                <a:latin typeface="微软雅黑" pitchFamily="34" charset="-122"/>
                <a:ea typeface="微软雅黑" pitchFamily="34" charset="-122"/>
              </a:rPr>
              <a:t>手绘</a:t>
            </a:r>
          </a:p>
        </p:txBody>
      </p:sp>
      <p:sp>
        <p:nvSpPr>
          <p:cNvPr id="16" name="矩形 15"/>
          <p:cNvSpPr/>
          <p:nvPr/>
        </p:nvSpPr>
        <p:spPr>
          <a:xfrm>
            <a:off x="4686285" y="4428122"/>
            <a:ext cx="3960440" cy="369332"/>
          </a:xfrm>
          <a:prstGeom prst="rect">
            <a:avLst/>
          </a:prstGeom>
        </p:spPr>
        <p:txBody>
          <a:bodyPr wrap="square">
            <a:spAutoFit/>
          </a:bodyPr>
          <a:lstStyle/>
          <a:p>
            <a:pPr lvl="0" algn="r">
              <a:defRPr/>
            </a:pPr>
            <a:r>
              <a:rPr lang="en-US" altLang="zh-CN" kern="0" dirty="0">
                <a:solidFill>
                  <a:schemeClr val="bg1"/>
                </a:solidFill>
                <a:latin typeface="微软雅黑" pitchFamily="34" charset="-122"/>
                <a:ea typeface="微软雅黑" pitchFamily="34" charset="-122"/>
              </a:rPr>
              <a:t>-- </a:t>
            </a:r>
            <a:r>
              <a:rPr lang="zh-CN" altLang="en-US" kern="0" dirty="0">
                <a:solidFill>
                  <a:schemeClr val="bg1"/>
                </a:solidFill>
                <a:latin typeface="微软雅黑" pitchFamily="34" charset="-122"/>
                <a:ea typeface="微软雅黑" pitchFamily="34" charset="-122"/>
              </a:rPr>
              <a:t>手绘作品</a:t>
            </a:r>
            <a:r>
              <a:rPr lang="en-US" altLang="zh-CN" kern="0" dirty="0">
                <a:solidFill>
                  <a:schemeClr val="bg1"/>
                </a:solidFill>
                <a:latin typeface="微软雅黑" pitchFamily="34" charset="-122"/>
                <a:ea typeface="微软雅黑" pitchFamily="34" charset="-122"/>
              </a:rPr>
              <a:t>-</a:t>
            </a:r>
            <a:r>
              <a:rPr lang="zh-CN" altLang="en-US" kern="0" dirty="0">
                <a:solidFill>
                  <a:schemeClr val="bg1"/>
                </a:solidFill>
                <a:latin typeface="微软雅黑" pitchFamily="34" charset="-122"/>
                <a:ea typeface="微软雅黑" pitchFamily="34" charset="-122"/>
              </a:rPr>
              <a:t>效果图</a:t>
            </a:r>
          </a:p>
        </p:txBody>
      </p:sp>
      <p:sp>
        <p:nvSpPr>
          <p:cNvPr id="17" name="矩形 16"/>
          <p:cNvSpPr/>
          <p:nvPr/>
        </p:nvSpPr>
        <p:spPr>
          <a:xfrm>
            <a:off x="4686285" y="4859868"/>
            <a:ext cx="3960440" cy="369332"/>
          </a:xfrm>
          <a:prstGeom prst="rect">
            <a:avLst/>
          </a:prstGeom>
        </p:spPr>
        <p:txBody>
          <a:bodyPr wrap="square">
            <a:spAutoFit/>
          </a:bodyPr>
          <a:lstStyle/>
          <a:p>
            <a:pPr lvl="0" algn="r">
              <a:defRPr/>
            </a:pPr>
            <a:r>
              <a:rPr lang="en-US" altLang="zh-CN" kern="0" dirty="0">
                <a:solidFill>
                  <a:schemeClr val="bg1"/>
                </a:solidFill>
                <a:latin typeface="微软雅黑" pitchFamily="34" charset="-122"/>
                <a:ea typeface="微软雅黑" pitchFamily="34" charset="-122"/>
              </a:rPr>
              <a:t>--</a:t>
            </a:r>
            <a:r>
              <a:rPr lang="zh-CN" altLang="en-US" kern="0" dirty="0">
                <a:solidFill>
                  <a:schemeClr val="bg1"/>
                </a:solidFill>
                <a:latin typeface="微软雅黑" pitchFamily="34" charset="-122"/>
                <a:ea typeface="微软雅黑" pitchFamily="34" charset="-122"/>
              </a:rPr>
              <a:t>手绘作品</a:t>
            </a:r>
            <a:r>
              <a:rPr lang="en-US" altLang="zh-CN" kern="0" dirty="0">
                <a:solidFill>
                  <a:schemeClr val="bg1"/>
                </a:solidFill>
                <a:latin typeface="微软雅黑" pitchFamily="34" charset="-122"/>
                <a:ea typeface="微软雅黑" pitchFamily="34" charset="-122"/>
              </a:rPr>
              <a:t>-POP</a:t>
            </a:r>
            <a:r>
              <a:rPr lang="zh-CN" altLang="en-US" kern="0" dirty="0">
                <a:solidFill>
                  <a:schemeClr val="bg1"/>
                </a:solidFill>
                <a:latin typeface="微软雅黑" pitchFamily="34" charset="-122"/>
                <a:ea typeface="微软雅黑" pitchFamily="34" charset="-122"/>
              </a:rPr>
              <a:t>海报字体</a:t>
            </a:r>
          </a:p>
        </p:txBody>
      </p:sp>
      <p:sp>
        <p:nvSpPr>
          <p:cNvPr id="18" name="TextBox 17"/>
          <p:cNvSpPr txBox="1"/>
          <p:nvPr/>
        </p:nvSpPr>
        <p:spPr>
          <a:xfrm>
            <a:off x="3995936" y="3667671"/>
            <a:ext cx="4682365" cy="769441"/>
          </a:xfrm>
          <a:prstGeom prst="rect">
            <a:avLst/>
          </a:prstGeom>
          <a:noFill/>
        </p:spPr>
        <p:txBody>
          <a:bodyPr wrap="square" rtlCol="0">
            <a:spAutoFit/>
          </a:bodyPr>
          <a:lstStyle/>
          <a:p>
            <a:pPr algn="r"/>
            <a:r>
              <a:rPr lang="en-US" altLang="zh-CN" sz="4400" dirty="0" smtClean="0">
                <a:solidFill>
                  <a:schemeClr val="tx1">
                    <a:lumMod val="50000"/>
                    <a:lumOff val="50000"/>
                  </a:schemeClr>
                </a:solidFill>
                <a:latin typeface="Capture it" panose="02000500000000000000" pitchFamily="2" charset="0"/>
              </a:rPr>
              <a:t>Hand painted</a:t>
            </a:r>
            <a:endParaRPr lang="zh-CN" altLang="en-US" sz="4400" dirty="0">
              <a:solidFill>
                <a:schemeClr val="tx1">
                  <a:lumMod val="50000"/>
                  <a:lumOff val="50000"/>
                </a:schemeClr>
              </a:solidFill>
              <a:latin typeface="Capture it" panose="02000500000000000000" pitchFamily="2" charset="0"/>
            </a:endParaRPr>
          </a:p>
        </p:txBody>
      </p:sp>
      <p:sp>
        <p:nvSpPr>
          <p:cNvPr id="20" name="矩形 19"/>
          <p:cNvSpPr/>
          <p:nvPr/>
        </p:nvSpPr>
        <p:spPr>
          <a:xfrm>
            <a:off x="4686285" y="5301208"/>
            <a:ext cx="3960440" cy="369332"/>
          </a:xfrm>
          <a:prstGeom prst="rect">
            <a:avLst/>
          </a:prstGeom>
        </p:spPr>
        <p:txBody>
          <a:bodyPr wrap="square">
            <a:spAutoFit/>
          </a:bodyPr>
          <a:lstStyle/>
          <a:p>
            <a:pPr lvl="0" algn="r">
              <a:defRPr/>
            </a:pPr>
            <a:r>
              <a:rPr lang="en-US" altLang="zh-CN" kern="0" dirty="0">
                <a:solidFill>
                  <a:schemeClr val="bg1"/>
                </a:solidFill>
                <a:latin typeface="微软雅黑" pitchFamily="34" charset="-122"/>
                <a:ea typeface="微软雅黑" pitchFamily="34" charset="-122"/>
              </a:rPr>
              <a:t>--</a:t>
            </a:r>
            <a:r>
              <a:rPr lang="zh-CN" altLang="en-US" kern="0" dirty="0">
                <a:solidFill>
                  <a:schemeClr val="bg1"/>
                </a:solidFill>
                <a:latin typeface="微软雅黑" pitchFamily="34" charset="-122"/>
                <a:ea typeface="微软雅黑" pitchFamily="34" charset="-122"/>
              </a:rPr>
              <a:t>手绘作品</a:t>
            </a:r>
            <a:r>
              <a:rPr lang="en-US" altLang="zh-CN" kern="0" dirty="0" smtClean="0">
                <a:solidFill>
                  <a:schemeClr val="bg1"/>
                </a:solidFill>
                <a:latin typeface="微软雅黑" pitchFamily="34" charset="-122"/>
                <a:ea typeface="微软雅黑" pitchFamily="34" charset="-122"/>
              </a:rPr>
              <a:t>-</a:t>
            </a:r>
            <a:r>
              <a:rPr lang="zh-CN" altLang="en-US" kern="0" dirty="0" smtClean="0">
                <a:solidFill>
                  <a:schemeClr val="bg1"/>
                </a:solidFill>
                <a:latin typeface="微软雅黑" pitchFamily="34" charset="-122"/>
                <a:ea typeface="微软雅黑" pitchFamily="34" charset="-122"/>
              </a:rPr>
              <a:t>景观效果图</a:t>
            </a:r>
            <a:endParaRPr lang="zh-CN" altLang="en-US"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29425428"/>
      </p:ext>
    </p:extLst>
  </p:cSld>
  <p:clrMapOvr>
    <a:masterClrMapping/>
  </p:clrMapOvr>
  <mc:AlternateContent xmlns:mc="http://schemas.openxmlformats.org/markup-compatibility/2006" xmlns:p14="http://schemas.microsoft.com/office/powerpoint/2010/main">
    <mc:Choice Requires="p14">
      <p:transition spd="slow" p14:dur="1600" advClick="0" advTm="4000">
        <p:blinds dir="vert"/>
      </p:transition>
    </mc:Choice>
    <mc:Fallback xmlns="">
      <p:transition spd="slow" advClick="0" advTm="4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75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750"/>
                                            <p:tgtEl>
                                              <p:spTgt spid="8"/>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750"/>
                                            <p:tgtEl>
                                              <p:spTgt spid="9"/>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750"/>
                                            <p:tgtEl>
                                              <p:spTgt spid="10"/>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750"/>
                                            <p:tgtEl>
                                              <p:spTgt spid="7"/>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750"/>
                                            <p:tgtEl>
                                              <p:spTgt spid="11"/>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63" presetClass="path" presetSubtype="0" accel="50000" fill="hold" nodeType="withEffect" p14:presetBounceEnd="64000">
                                      <p:stCondLst>
                                        <p:cond delay="0"/>
                                      </p:stCondLst>
                                      <p:childTnLst>
                                        <p:animMotion origin="layout" path="M -0.8792 3.7037E-7 L -1.55168E-6 3.7037E-7 " pathEditMode="relative" rAng="0" ptsTypes="AA" p14:bounceEnd="64000">
                                          <p:cBhvr>
                                            <p:cTn id="32" dur="500" fill="hold"/>
                                            <p:tgtEl>
                                              <p:spTgt spid="2"/>
                                            </p:tgtEl>
                                            <p:attrNameLst>
                                              <p:attrName>ppt_x</p:attrName>
                                              <p:attrName>ppt_y</p:attrName>
                                            </p:attrNameLst>
                                          </p:cBhvr>
                                          <p:rCtr x="43960" y="0"/>
                                        </p:animMotion>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4"/>
                                            </p:tgtEl>
                                            <p:attrNameLst>
                                              <p:attrName>style.visibility</p:attrName>
                                            </p:attrNameLst>
                                          </p:cBhvr>
                                          <p:tavLst>
                                            <p:tav tm="0">
                                              <p:val>
                                                <p:strVal val="hidden"/>
                                              </p:val>
                                            </p:tav>
                                            <p:tav tm="50000">
                                              <p:val>
                                                <p:strVal val="visible"/>
                                              </p:val>
                                            </p:tav>
                                          </p:tavLst>
                                        </p:anim>
                                      </p:childTnLst>
                                    </p:cTn>
                                  </p:par>
                                </p:childTnLst>
                              </p:cTn>
                            </p:par>
                            <p:par>
                              <p:cTn id="41" fill="hold">
                                <p:stCondLst>
                                  <p:cond delay="3550"/>
                                </p:stCondLst>
                                <p:childTnLst>
                                  <p:par>
                                    <p:cTn id="42" presetID="1"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par>
                                    <p:cTn id="44" presetID="0" presetClass="path" presetSubtype="0" accel="50000" decel="50000" fill="hold" grpId="1" nodeType="withEffect">
                                      <p:stCondLst>
                                        <p:cond delay="0"/>
                                      </p:stCondLst>
                                      <p:childTnLst>
                                        <p:animMotion origin="layout" path="M -3.18927E-6 -1.19861 L -3.18927E-6 7.40741E-7 L 0.00039 -0.12153 L -3.18927E-6 7.40741E-7 " pathEditMode="relative" rAng="0" ptsTypes="AAAA">
                                          <p:cBhvr>
                                            <p:cTn id="45" dur="600" fill="hold"/>
                                            <p:tgtEl>
                                              <p:spTgt spid="15"/>
                                            </p:tgtEl>
                                            <p:attrNameLst>
                                              <p:attrName>ppt_x</p:attrName>
                                              <p:attrName>ppt_y</p:attrName>
                                            </p:attrNameLst>
                                          </p:cBhvr>
                                          <p:rCtr x="13" y="59931"/>
                                        </p:animMotion>
                                      </p:childTnLst>
                                    </p:cTn>
                                  </p:par>
                                </p:childTnLst>
                              </p:cTn>
                            </p:par>
                            <p:par>
                              <p:cTn id="46" fill="hold">
                                <p:stCondLst>
                                  <p:cond delay="415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51" dur="500" fill="hold"/>
                                            <p:tgtEl>
                                              <p:spTgt spid="18"/>
                                            </p:tgtEl>
                                            <p:attrNameLst>
                                              <p:attrName>ppt_x</p:attrName>
                                              <p:attrName>ppt_y</p:attrName>
                                            </p:attrNameLst>
                                          </p:cBhvr>
                                          <p:rCtr x="43960" y="0"/>
                                        </p:animMotion>
                                      </p:childTnLst>
                                    </p:cTn>
                                  </p:par>
                                  <p:par>
                                    <p:cTn id="52" presetID="10" presetClass="entr" presetSubtype="0" fill="hold" nodeType="withEffect">
                                      <p:stCondLst>
                                        <p:cond delay="4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56" dur="500" fill="hold"/>
                                            <p:tgtEl>
                                              <p:spTgt spid="14"/>
                                            </p:tgtEl>
                                            <p:attrNameLst>
                                              <p:attrName>ppt_x</p:attrName>
                                              <p:attrName>ppt_y</p:attrName>
                                            </p:attrNameLst>
                                          </p:cBhvr>
                                          <p:rCtr x="43963" y="0"/>
                                        </p:animMotion>
                                      </p:childTnLst>
                                    </p:cTn>
                                  </p:par>
                                </p:childTnLst>
                              </p:cTn>
                            </p:par>
                            <p:par>
                              <p:cTn id="57" fill="hold">
                                <p:stCondLst>
                                  <p:cond delay="5050"/>
                                </p:stCondLst>
                                <p:childTnLst>
                                  <p:par>
                                    <p:cTn id="58" presetID="5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Scale>
                                          <p:cBhvr>
                                            <p:cTn id="60"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6"/>
                                            </p:tgtEl>
                                            <p:attrNameLst>
                                              <p:attrName>ppt_x</p:attrName>
                                              <p:attrName>ppt_y</p:attrName>
                                            </p:attrNameLst>
                                          </p:cBhvr>
                                        </p:animMotion>
                                        <p:animEffect transition="in" filter="fade">
                                          <p:cBhvr>
                                            <p:cTn id="62" dur="1000"/>
                                            <p:tgtEl>
                                              <p:spTgt spid="16"/>
                                            </p:tgtEl>
                                          </p:cBhvr>
                                        </p:animEffect>
                                      </p:childTnLst>
                                    </p:cTn>
                                  </p:par>
                                  <p:par>
                                    <p:cTn id="63" presetID="52" presetClass="entr" presetSubtype="0" fill="hold" grpId="0" nodeType="withEffect">
                                      <p:stCondLst>
                                        <p:cond delay="200"/>
                                      </p:stCondLst>
                                      <p:iterate type="lt">
                                        <p:tmPct val="0"/>
                                      </p:iterate>
                                      <p:childTnLst>
                                        <p:set>
                                          <p:cBhvr>
                                            <p:cTn id="64" dur="1" fill="hold">
                                              <p:stCondLst>
                                                <p:cond delay="0"/>
                                              </p:stCondLst>
                                            </p:cTn>
                                            <p:tgtEl>
                                              <p:spTgt spid="17"/>
                                            </p:tgtEl>
                                            <p:attrNameLst>
                                              <p:attrName>style.visibility</p:attrName>
                                            </p:attrNameLst>
                                          </p:cBhvr>
                                          <p:to>
                                            <p:strVal val="visible"/>
                                          </p:to>
                                        </p:set>
                                        <p:animScale>
                                          <p:cBhvr>
                                            <p:cTn id="6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7"/>
                                            </p:tgtEl>
                                            <p:attrNameLst>
                                              <p:attrName>ppt_x</p:attrName>
                                              <p:attrName>ppt_y</p:attrName>
                                            </p:attrNameLst>
                                          </p:cBhvr>
                                        </p:animMotion>
                                        <p:animEffect transition="in" filter="fade">
                                          <p:cBhvr>
                                            <p:cTn id="67" dur="1000"/>
                                            <p:tgtEl>
                                              <p:spTgt spid="17"/>
                                            </p:tgtEl>
                                          </p:cBhvr>
                                        </p:animEffect>
                                      </p:childTnLst>
                                    </p:cTn>
                                  </p:par>
                                  <p:par>
                                    <p:cTn id="68" presetID="52" presetClass="entr" presetSubtype="0" fill="hold" grpId="0" nodeType="withEffect">
                                      <p:stCondLst>
                                        <p:cond delay="200"/>
                                      </p:stCondLst>
                                      <p:iterate type="lt">
                                        <p:tmPct val="0"/>
                                      </p:iterate>
                                      <p:childTnLst>
                                        <p:set>
                                          <p:cBhvr>
                                            <p:cTn id="69" dur="1" fill="hold">
                                              <p:stCondLst>
                                                <p:cond delay="0"/>
                                              </p:stCondLst>
                                            </p:cTn>
                                            <p:tgtEl>
                                              <p:spTgt spid="20"/>
                                            </p:tgtEl>
                                            <p:attrNameLst>
                                              <p:attrName>style.visibility</p:attrName>
                                            </p:attrNameLst>
                                          </p:cBhvr>
                                          <p:to>
                                            <p:strVal val="visible"/>
                                          </p:to>
                                        </p:set>
                                        <p:animScale>
                                          <p:cBhvr>
                                            <p:cTn id="7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20"/>
                                            </p:tgtEl>
                                            <p:attrNameLst>
                                              <p:attrName>ppt_x</p:attrName>
                                              <p:attrName>ppt_y</p:attrName>
                                            </p:attrNameLst>
                                          </p:cBhvr>
                                        </p:animMotion>
                                        <p:animEffect transition="in" filter="fade">
                                          <p:cBhvr>
                                            <p:cTn id="72"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 grpId="0"/>
          <p:bldP spid="4" grpId="1"/>
          <p:bldP spid="6" grpId="0" animBg="1"/>
          <p:bldP spid="7" grpId="0" animBg="1"/>
          <p:bldP spid="8" grpId="0" animBg="1"/>
          <p:bldP spid="9" grpId="0" animBg="1"/>
          <p:bldP spid="10" grpId="0" animBg="1"/>
          <p:bldP spid="11" grpId="0" animBg="1"/>
          <p:bldP spid="15" grpId="0" animBg="1"/>
          <p:bldP spid="15" grpId="1" animBg="1"/>
          <p:bldP spid="16" grpId="0"/>
          <p:bldP spid="17" grpId="0"/>
          <p:bldP spid="18" grpId="0"/>
          <p:bldP spid="18" grpId="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75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750"/>
                                            <p:tgtEl>
                                              <p:spTgt spid="8"/>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750"/>
                                            <p:tgtEl>
                                              <p:spTgt spid="9"/>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750"/>
                                            <p:tgtEl>
                                              <p:spTgt spid="10"/>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750"/>
                                            <p:tgtEl>
                                              <p:spTgt spid="7"/>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750"/>
                                            <p:tgtEl>
                                              <p:spTgt spid="11"/>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63" presetClass="path" presetSubtype="0" accel="50000" fill="hold" nodeType="withEffect">
                                      <p:stCondLst>
                                        <p:cond delay="0"/>
                                      </p:stCondLst>
                                      <p:childTnLst>
                                        <p:animMotion origin="layout" path="M -0.8792 3.7037E-7 L -1.55168E-6 3.7037E-7 " pathEditMode="relative" rAng="0" ptsTypes="AA">
                                          <p:cBhvr>
                                            <p:cTn id="32" dur="500" fill="hold"/>
                                            <p:tgtEl>
                                              <p:spTgt spid="2"/>
                                            </p:tgtEl>
                                            <p:attrNameLst>
                                              <p:attrName>ppt_x</p:attrName>
                                              <p:attrName>ppt_y</p:attrName>
                                            </p:attrNameLst>
                                          </p:cBhvr>
                                          <p:rCtr x="43960" y="0"/>
                                        </p:animMotion>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4"/>
                                            </p:tgtEl>
                                            <p:attrNameLst>
                                              <p:attrName>style.visibility</p:attrName>
                                            </p:attrNameLst>
                                          </p:cBhvr>
                                          <p:tavLst>
                                            <p:tav tm="0">
                                              <p:val>
                                                <p:strVal val="hidden"/>
                                              </p:val>
                                            </p:tav>
                                            <p:tav tm="50000">
                                              <p:val>
                                                <p:strVal val="visible"/>
                                              </p:val>
                                            </p:tav>
                                          </p:tavLst>
                                        </p:anim>
                                      </p:childTnLst>
                                    </p:cTn>
                                  </p:par>
                                </p:childTnLst>
                              </p:cTn>
                            </p:par>
                            <p:par>
                              <p:cTn id="41" fill="hold">
                                <p:stCondLst>
                                  <p:cond delay="3550"/>
                                </p:stCondLst>
                                <p:childTnLst>
                                  <p:par>
                                    <p:cTn id="42" presetID="1"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par>
                                    <p:cTn id="44" presetID="0" presetClass="path" presetSubtype="0" accel="50000" decel="50000" fill="hold" grpId="1" nodeType="withEffect">
                                      <p:stCondLst>
                                        <p:cond delay="0"/>
                                      </p:stCondLst>
                                      <p:childTnLst>
                                        <p:animMotion origin="layout" path="M -3.18927E-6 -1.19861 L -3.18927E-6 7.40741E-7 L 0.00039 -0.12153 L -3.18927E-6 7.40741E-7 " pathEditMode="relative" rAng="0" ptsTypes="AAAA">
                                          <p:cBhvr>
                                            <p:cTn id="45" dur="600" fill="hold"/>
                                            <p:tgtEl>
                                              <p:spTgt spid="15"/>
                                            </p:tgtEl>
                                            <p:attrNameLst>
                                              <p:attrName>ppt_x</p:attrName>
                                              <p:attrName>ppt_y</p:attrName>
                                            </p:attrNameLst>
                                          </p:cBhvr>
                                          <p:rCtr x="13" y="59931"/>
                                        </p:animMotion>
                                      </p:childTnLst>
                                    </p:cTn>
                                  </p:par>
                                </p:childTnLst>
                              </p:cTn>
                            </p:par>
                            <p:par>
                              <p:cTn id="46" fill="hold">
                                <p:stCondLst>
                                  <p:cond delay="415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63" presetClass="path" presetSubtype="0" accel="50000" fill="hold" grpId="1" nodeType="withEffect">
                                      <p:stCondLst>
                                        <p:cond delay="0"/>
                                      </p:stCondLst>
                                      <p:childTnLst>
                                        <p:animMotion origin="layout" path="M -0.8792 3.7037E-7 L -1.55168E-6 3.7037E-7 " pathEditMode="relative" rAng="0" ptsTypes="AA">
                                          <p:cBhvr>
                                            <p:cTn id="51" dur="500" fill="hold"/>
                                            <p:tgtEl>
                                              <p:spTgt spid="18"/>
                                            </p:tgtEl>
                                            <p:attrNameLst>
                                              <p:attrName>ppt_x</p:attrName>
                                              <p:attrName>ppt_y</p:attrName>
                                            </p:attrNameLst>
                                          </p:cBhvr>
                                          <p:rCtr x="43960" y="0"/>
                                        </p:animMotion>
                                      </p:childTnLst>
                                    </p:cTn>
                                  </p:par>
                                  <p:par>
                                    <p:cTn id="52" presetID="10" presetClass="entr" presetSubtype="0" fill="hold" nodeType="withEffect">
                                      <p:stCondLst>
                                        <p:cond delay="4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63" presetClass="path" presetSubtype="0" accel="50000" fill="hold" nodeType="withEffect">
                                      <p:stCondLst>
                                        <p:cond delay="400"/>
                                      </p:stCondLst>
                                      <p:childTnLst>
                                        <p:animMotion origin="layout" path="M -0.87926 -3.44126E-6 L -4.00989E-6 -3.44126E-6 " pathEditMode="relative" rAng="0" ptsTypes="AA">
                                          <p:cBhvr>
                                            <p:cTn id="56" dur="500" fill="hold"/>
                                            <p:tgtEl>
                                              <p:spTgt spid="14"/>
                                            </p:tgtEl>
                                            <p:attrNameLst>
                                              <p:attrName>ppt_x</p:attrName>
                                              <p:attrName>ppt_y</p:attrName>
                                            </p:attrNameLst>
                                          </p:cBhvr>
                                          <p:rCtr x="43963" y="0"/>
                                        </p:animMotion>
                                      </p:childTnLst>
                                    </p:cTn>
                                  </p:par>
                                </p:childTnLst>
                              </p:cTn>
                            </p:par>
                            <p:par>
                              <p:cTn id="57" fill="hold">
                                <p:stCondLst>
                                  <p:cond delay="5050"/>
                                </p:stCondLst>
                                <p:childTnLst>
                                  <p:par>
                                    <p:cTn id="58" presetID="5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Scale>
                                          <p:cBhvr>
                                            <p:cTn id="60"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6"/>
                                            </p:tgtEl>
                                            <p:attrNameLst>
                                              <p:attrName>ppt_x</p:attrName>
                                              <p:attrName>ppt_y</p:attrName>
                                            </p:attrNameLst>
                                          </p:cBhvr>
                                        </p:animMotion>
                                        <p:animEffect transition="in" filter="fade">
                                          <p:cBhvr>
                                            <p:cTn id="62" dur="1000"/>
                                            <p:tgtEl>
                                              <p:spTgt spid="16"/>
                                            </p:tgtEl>
                                          </p:cBhvr>
                                        </p:animEffect>
                                      </p:childTnLst>
                                    </p:cTn>
                                  </p:par>
                                  <p:par>
                                    <p:cTn id="63" presetID="52" presetClass="entr" presetSubtype="0" fill="hold" grpId="0" nodeType="withEffect">
                                      <p:stCondLst>
                                        <p:cond delay="200"/>
                                      </p:stCondLst>
                                      <p:iterate type="lt">
                                        <p:tmPct val="0"/>
                                      </p:iterate>
                                      <p:childTnLst>
                                        <p:set>
                                          <p:cBhvr>
                                            <p:cTn id="64" dur="1" fill="hold">
                                              <p:stCondLst>
                                                <p:cond delay="0"/>
                                              </p:stCondLst>
                                            </p:cTn>
                                            <p:tgtEl>
                                              <p:spTgt spid="17"/>
                                            </p:tgtEl>
                                            <p:attrNameLst>
                                              <p:attrName>style.visibility</p:attrName>
                                            </p:attrNameLst>
                                          </p:cBhvr>
                                          <p:to>
                                            <p:strVal val="visible"/>
                                          </p:to>
                                        </p:set>
                                        <p:animScale>
                                          <p:cBhvr>
                                            <p:cTn id="6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7"/>
                                            </p:tgtEl>
                                            <p:attrNameLst>
                                              <p:attrName>ppt_x</p:attrName>
                                              <p:attrName>ppt_y</p:attrName>
                                            </p:attrNameLst>
                                          </p:cBhvr>
                                        </p:animMotion>
                                        <p:animEffect transition="in" filter="fade">
                                          <p:cBhvr>
                                            <p:cTn id="67" dur="1000"/>
                                            <p:tgtEl>
                                              <p:spTgt spid="17"/>
                                            </p:tgtEl>
                                          </p:cBhvr>
                                        </p:animEffect>
                                      </p:childTnLst>
                                    </p:cTn>
                                  </p:par>
                                  <p:par>
                                    <p:cTn id="68" presetID="52" presetClass="entr" presetSubtype="0" fill="hold" grpId="0" nodeType="withEffect">
                                      <p:stCondLst>
                                        <p:cond delay="200"/>
                                      </p:stCondLst>
                                      <p:iterate type="lt">
                                        <p:tmPct val="0"/>
                                      </p:iterate>
                                      <p:childTnLst>
                                        <p:set>
                                          <p:cBhvr>
                                            <p:cTn id="69" dur="1" fill="hold">
                                              <p:stCondLst>
                                                <p:cond delay="0"/>
                                              </p:stCondLst>
                                            </p:cTn>
                                            <p:tgtEl>
                                              <p:spTgt spid="20"/>
                                            </p:tgtEl>
                                            <p:attrNameLst>
                                              <p:attrName>style.visibility</p:attrName>
                                            </p:attrNameLst>
                                          </p:cBhvr>
                                          <p:to>
                                            <p:strVal val="visible"/>
                                          </p:to>
                                        </p:set>
                                        <p:animScale>
                                          <p:cBhvr>
                                            <p:cTn id="7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20"/>
                                            </p:tgtEl>
                                            <p:attrNameLst>
                                              <p:attrName>ppt_x</p:attrName>
                                              <p:attrName>ppt_y</p:attrName>
                                            </p:attrNameLst>
                                          </p:cBhvr>
                                        </p:animMotion>
                                        <p:animEffect transition="in" filter="fade">
                                          <p:cBhvr>
                                            <p:cTn id="72"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 grpId="0"/>
          <p:bldP spid="4" grpId="1"/>
          <p:bldP spid="6" grpId="0" animBg="1"/>
          <p:bldP spid="7" grpId="0" animBg="1"/>
          <p:bldP spid="8" grpId="0" animBg="1"/>
          <p:bldP spid="9" grpId="0" animBg="1"/>
          <p:bldP spid="10" grpId="0" animBg="1"/>
          <p:bldP spid="11" grpId="0" animBg="1"/>
          <p:bldP spid="15" grpId="0" animBg="1"/>
          <p:bldP spid="15" grpId="1" animBg="1"/>
          <p:bldP spid="16" grpId="0"/>
          <p:bldP spid="17" grpId="0"/>
          <p:bldP spid="18" grpId="0"/>
          <p:bldP spid="18" grpId="1"/>
          <p:bldP spid="2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607338" y="764704"/>
            <a:ext cx="1547664" cy="523220"/>
          </a:xfrm>
          <a:prstGeom prst="rect">
            <a:avLst/>
          </a:prstGeom>
          <a:noFill/>
        </p:spPr>
        <p:txBody>
          <a:bodyPr wrap="square" rtlCol="0">
            <a:spAutoFit/>
          </a:bodyPr>
          <a:lstStyle/>
          <a:p>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手绘</a:t>
            </a:r>
          </a:p>
        </p:txBody>
      </p:sp>
      <p:sp>
        <p:nvSpPr>
          <p:cNvPr id="13" name="TextBox 12"/>
          <p:cNvSpPr txBox="1"/>
          <p:nvPr/>
        </p:nvSpPr>
        <p:spPr>
          <a:xfrm>
            <a:off x="-36512" y="1211106"/>
            <a:ext cx="1547664" cy="523220"/>
          </a:xfrm>
          <a:prstGeom prst="rect">
            <a:avLst/>
          </a:prstGeom>
          <a:noFill/>
        </p:spPr>
        <p:txBody>
          <a:bodyPr wrap="square" rtlCol="0">
            <a:spAutoFit/>
          </a:bodyPr>
          <a:lstStyle/>
          <a:p>
            <a:pPr algn="r"/>
            <a:r>
              <a:rPr lang="zh-CN" altLang="en-US" sz="2800" dirty="0">
                <a:solidFill>
                  <a:srgbClr val="EC8412"/>
                </a:solidFill>
                <a:latin typeface="微软雅黑" panose="020B0503020204020204" pitchFamily="34" charset="-122"/>
                <a:ea typeface="微软雅黑" panose="020B0503020204020204" pitchFamily="34" charset="-122"/>
              </a:rPr>
              <a:t>效果图</a:t>
            </a:r>
          </a:p>
        </p:txBody>
      </p:sp>
      <p:sp>
        <p:nvSpPr>
          <p:cNvPr id="14" name="TextBox 13"/>
          <p:cNvSpPr txBox="1"/>
          <p:nvPr/>
        </p:nvSpPr>
        <p:spPr>
          <a:xfrm>
            <a:off x="2267744" y="796214"/>
            <a:ext cx="5453885" cy="923330"/>
          </a:xfrm>
          <a:prstGeom prst="rect">
            <a:avLst/>
          </a:prstGeom>
          <a:noFill/>
        </p:spPr>
        <p:txBody>
          <a:bodyPr wrap="square" rtlCol="0">
            <a:spAutoFit/>
          </a:bodyPr>
          <a:lstStyle/>
          <a:p>
            <a:r>
              <a:rPr lang="en-US" altLang="zh-CN" sz="5400" dirty="0" smtClean="0">
                <a:solidFill>
                  <a:schemeClr val="bg1">
                    <a:lumMod val="85000"/>
                  </a:schemeClr>
                </a:solidFill>
                <a:latin typeface="Capture it" panose="02000500000000000000" pitchFamily="2" charset="0"/>
              </a:rPr>
              <a:t>Hand painted</a:t>
            </a:r>
            <a:endParaRPr lang="zh-CN" altLang="en-US" sz="5400" dirty="0">
              <a:solidFill>
                <a:schemeClr val="bg1">
                  <a:lumMod val="85000"/>
                </a:schemeClr>
              </a:solidFill>
              <a:latin typeface="Capture it" panose="02000500000000000000" pitchFamily="2" charset="0"/>
            </a:endParaRPr>
          </a:p>
        </p:txBody>
      </p:sp>
      <p:sp>
        <p:nvSpPr>
          <p:cNvPr id="17" name="TextBox 16"/>
          <p:cNvSpPr txBox="1"/>
          <p:nvPr/>
        </p:nvSpPr>
        <p:spPr>
          <a:xfrm>
            <a:off x="2265834" y="1526595"/>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8194" name="Picture 2" descr="C:\Documents and Settings\Administrator\桌面\Nipic_9602743_201209122035350110235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23507" y="4221088"/>
            <a:ext cx="3192909" cy="1925789"/>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Documents and Settings\Administrator\桌面\Nipic_9602743_2012091220353500235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35532" y="2276873"/>
            <a:ext cx="3181403" cy="1806790"/>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607338" y="2205133"/>
            <a:ext cx="0" cy="493048"/>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607338" y="2060848"/>
            <a:ext cx="7997110" cy="0"/>
          </a:xfrm>
          <a:prstGeom prst="line">
            <a:avLst/>
          </a:prstGeom>
          <a:ln>
            <a:solidFill>
              <a:schemeClr val="bg1">
                <a:lumMod val="7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607338" y="6237312"/>
            <a:ext cx="3966776" cy="0"/>
          </a:xfrm>
          <a:prstGeom prst="line">
            <a:avLst/>
          </a:prstGeom>
          <a:ln>
            <a:solidFill>
              <a:schemeClr val="bg1">
                <a:lumMod val="7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1" name="TextBox 20"/>
          <p:cNvSpPr txBox="1"/>
          <p:nvPr/>
        </p:nvSpPr>
        <p:spPr>
          <a:xfrm>
            <a:off x="879238" y="2398849"/>
            <a:ext cx="3836778" cy="458908"/>
          </a:xfrm>
          <a:prstGeom prst="rect">
            <a:avLst/>
          </a:prstGeom>
          <a:noFill/>
        </p:spPr>
        <p:txBody>
          <a:bodyPr wrap="square" rtlCol="0">
            <a:spAutoFit/>
          </a:bodyPr>
          <a:lstStyle/>
          <a:p>
            <a:pPr>
              <a:lnSpc>
                <a:spcPct val="150000"/>
              </a:lnSpc>
            </a:pPr>
            <a:r>
              <a:rPr lang="zh-CN" altLang="en-US" b="1" dirty="0">
                <a:solidFill>
                  <a:schemeClr val="bg1">
                    <a:lumMod val="50000"/>
                  </a:schemeClr>
                </a:solidFill>
                <a:latin typeface="微软雅黑" panose="020B0503020204020204" pitchFamily="34" charset="-122"/>
                <a:ea typeface="微软雅黑" panose="020B0503020204020204" pitchFamily="34" charset="-122"/>
              </a:rPr>
              <a:t>一、素描基础</a:t>
            </a:r>
            <a:r>
              <a:rPr lang="en-US" altLang="zh-CN" b="1" dirty="0">
                <a:solidFill>
                  <a:schemeClr val="bg1">
                    <a:lumMod val="50000"/>
                  </a:schemeClr>
                </a:solidFill>
                <a:latin typeface="微软雅黑" panose="020B0503020204020204" pitchFamily="34" charset="-122"/>
                <a:ea typeface="微软雅黑" panose="020B0503020204020204" pitchFamily="34" charset="-122"/>
              </a:rPr>
              <a:t>-</a:t>
            </a:r>
            <a:r>
              <a:rPr lang="zh-CN" altLang="en-US" b="1" dirty="0">
                <a:solidFill>
                  <a:schemeClr val="bg1">
                    <a:lumMod val="50000"/>
                  </a:schemeClr>
                </a:solidFill>
                <a:latin typeface="微软雅黑" panose="020B0503020204020204" pitchFamily="34" charset="-122"/>
                <a:ea typeface="微软雅黑" panose="020B0503020204020204" pitchFamily="34" charset="-122"/>
              </a:rPr>
              <a:t>色彩手绘效果图作品 </a:t>
            </a:r>
            <a:endParaRPr lang="zh-CN" altLang="en-US" sz="1200" b="1"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879238" y="4737918"/>
            <a:ext cx="3620754" cy="613694"/>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图</a:t>
            </a:r>
            <a:r>
              <a:rPr lang="en-US" altLang="zh-CN" sz="1200" dirty="0">
                <a:latin typeface="微软雅黑" panose="020B0503020204020204" pitchFamily="34" charset="-122"/>
                <a:ea typeface="微软雅黑" panose="020B0503020204020204" pitchFamily="34" charset="-122"/>
              </a:rPr>
              <a:t>2-1</a:t>
            </a:r>
            <a:r>
              <a:rPr lang="zh-CN" altLang="en-US" sz="1200" dirty="0">
                <a:latin typeface="微软雅黑" panose="020B0503020204020204" pitchFamily="34" charset="-122"/>
                <a:ea typeface="微软雅黑" panose="020B0503020204020204" pitchFamily="34" charset="-122"/>
              </a:rPr>
              <a:t>是初学时的临摹作品，图</a:t>
            </a:r>
            <a:r>
              <a:rPr lang="en-US" altLang="zh-CN" sz="1200" dirty="0">
                <a:latin typeface="微软雅黑" panose="020B0503020204020204" pitchFamily="34" charset="-122"/>
                <a:ea typeface="微软雅黑" panose="020B0503020204020204" pitchFamily="34" charset="-122"/>
              </a:rPr>
              <a:t>2-2</a:t>
            </a:r>
            <a:r>
              <a:rPr lang="zh-CN" altLang="en-US" sz="1200" dirty="0">
                <a:latin typeface="微软雅黑" panose="020B0503020204020204" pitchFamily="34" charset="-122"/>
                <a:ea typeface="微软雅黑" panose="020B0503020204020204" pitchFamily="34" charset="-122"/>
              </a:rPr>
              <a:t>是后期的手绘绘画作品。</a:t>
            </a:r>
          </a:p>
        </p:txBody>
      </p:sp>
      <p:sp>
        <p:nvSpPr>
          <p:cNvPr id="23" name="TextBox 22"/>
          <p:cNvSpPr txBox="1"/>
          <p:nvPr/>
        </p:nvSpPr>
        <p:spPr>
          <a:xfrm>
            <a:off x="879238" y="3054967"/>
            <a:ext cx="3620754" cy="144469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在</a:t>
            </a:r>
            <a:r>
              <a:rPr lang="zh-CN" altLang="en-US" sz="1200" dirty="0">
                <a:latin typeface="微软雅黑" panose="020B0503020204020204" pitchFamily="34" charset="-122"/>
                <a:ea typeface="微软雅黑" panose="020B0503020204020204" pitchFamily="34" charset="-122"/>
              </a:rPr>
              <a:t>学习中我也特别在乎素描的重要性，学习素描的时候下了不少功夫，这里的三幅作品为初学素描时所作，内容很单调，技法也相当欠缺，在后来大量的临摹练习后才逐步领略素描的基本表现方法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还要加上色彩的搭配</a:t>
            </a:r>
            <a:r>
              <a:rPr lang="zh-CN" altLang="en-US" sz="1200" dirty="0" smtClean="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53551684"/>
      </p:ext>
    </p:extLst>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544</TotalTime>
  <Words>1414</Words>
  <Application>Microsoft Office PowerPoint</Application>
  <PresentationFormat>全屏显示(4:3)</PresentationFormat>
  <Paragraphs>156</Paragraphs>
  <Slides>19</Slides>
  <Notes>19</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dc:title>
  <dc:creator>微软用户</dc:creator>
  <cp:lastModifiedBy>微软用户</cp:lastModifiedBy>
  <cp:revision>60</cp:revision>
  <dcterms:created xsi:type="dcterms:W3CDTF">2014-06-13T06:22:20Z</dcterms:created>
  <dcterms:modified xsi:type="dcterms:W3CDTF">2014-06-16T14:01:20Z</dcterms:modified>
</cp:coreProperties>
</file>