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71" r:id="rId3"/>
    <p:sldId id="270" r:id="rId4"/>
    <p:sldId id="268" r:id="rId5"/>
    <p:sldId id="269" r:id="rId6"/>
    <p:sldId id="266" r:id="rId7"/>
    <p:sldId id="267" r:id="rId8"/>
    <p:sldId id="265" r:id="rId9"/>
    <p:sldId id="264" r:id="rId10"/>
    <p:sldId id="263" r:id="rId11"/>
    <p:sldId id="262" r:id="rId12"/>
    <p:sldId id="261" r:id="rId13"/>
    <p:sldId id="260" r:id="rId14"/>
    <p:sldId id="272" r:id="rId15"/>
    <p:sldId id="274" r:id="rId16"/>
    <p:sldId id="273" r:id="rId17"/>
    <p:sldId id="275" r:id="rId18"/>
    <p:sldId id="276" r:id="rId19"/>
    <p:sldId id="277" r:id="rId20"/>
    <p:sldId id="285" r:id="rId21"/>
    <p:sldId id="284"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2341"/>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4" d="100"/>
          <a:sy n="74" d="100"/>
        </p:scale>
        <p:origin x="57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rgbClr val="1B234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B2FC5E1B-7FB5-4692-B14E-0378AB63DB6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7855" y="1507741"/>
            <a:ext cx="12192000" cy="535025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2_标题幻灯片">
    <p:bg>
      <p:bgPr>
        <a:solidFill>
          <a:srgbClr val="1B2341"/>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B2FC5E1B-7FB5-4692-B14E-0378AB63DB6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655" y="2130041"/>
            <a:ext cx="12192000" cy="5350259"/>
          </a:xfrm>
          <a:prstGeom prst="rect">
            <a:avLst/>
          </a:prstGeom>
        </p:spPr>
      </p:pic>
    </p:spTree>
    <p:extLst>
      <p:ext uri="{BB962C8B-B14F-4D97-AF65-F5344CB8AC3E}">
        <p14:creationId xmlns:p14="http://schemas.microsoft.com/office/powerpoint/2010/main" val="2483528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Pr>
        <a:solidFill>
          <a:srgbClr val="1B2341"/>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69FB6B97-E5F2-4804-9C9D-A464DF4BB2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1964" y="930519"/>
            <a:ext cx="4267209" cy="5477267"/>
          </a:xfrm>
          <a:prstGeom prst="rect">
            <a:avLst/>
          </a:prstGeom>
        </p:spPr>
      </p:pic>
      <p:pic>
        <p:nvPicPr>
          <p:cNvPr id="8" name="图片 7">
            <a:extLst>
              <a:ext uri="{FF2B5EF4-FFF2-40B4-BE49-F238E27FC236}">
                <a16:creationId xmlns:a16="http://schemas.microsoft.com/office/drawing/2014/main" id="{791CC347-0E34-4B4C-9EFD-A84A52DCA4A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20114991">
            <a:off x="3693965" y="870293"/>
            <a:ext cx="4267209" cy="5477267"/>
          </a:xfrm>
          <a:prstGeom prst="rect">
            <a:avLst/>
          </a:prstGeom>
        </p:spPr>
      </p:pic>
      <p:pic>
        <p:nvPicPr>
          <p:cNvPr id="9" name="图片 8">
            <a:extLst>
              <a:ext uri="{FF2B5EF4-FFF2-40B4-BE49-F238E27FC236}">
                <a16:creationId xmlns:a16="http://schemas.microsoft.com/office/drawing/2014/main" id="{02C4578D-6225-4E42-A513-6A922EA636E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728679">
            <a:off x="7230735" y="984594"/>
            <a:ext cx="4267209" cy="5477267"/>
          </a:xfrm>
          <a:prstGeom prst="rect">
            <a:avLst/>
          </a:prstGeom>
        </p:spPr>
      </p:pic>
      <p:sp>
        <p:nvSpPr>
          <p:cNvPr id="2" name="矩形 1">
            <a:extLst>
              <a:ext uri="{FF2B5EF4-FFF2-40B4-BE49-F238E27FC236}">
                <a16:creationId xmlns:a16="http://schemas.microsoft.com/office/drawing/2014/main" id="{AE24CFBC-7B0E-41BA-81EB-6450CB85DC4A}"/>
              </a:ext>
            </a:extLst>
          </p:cNvPr>
          <p:cNvSpPr/>
          <p:nvPr userDrawn="1"/>
        </p:nvSpPr>
        <p:spPr>
          <a:xfrm>
            <a:off x="0" y="-1"/>
            <a:ext cx="12192000" cy="6849438"/>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A75E75A4-1C19-4E78-A656-F0E74FBE498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1"/>
            <a:ext cx="12382527" cy="457201"/>
          </a:xfrm>
          <a:prstGeom prst="rect">
            <a:avLst/>
          </a:prstGeom>
        </p:spPr>
      </p:pic>
    </p:spTree>
    <p:extLst>
      <p:ext uri="{BB962C8B-B14F-4D97-AF65-F5344CB8AC3E}">
        <p14:creationId xmlns:p14="http://schemas.microsoft.com/office/powerpoint/2010/main" val="2026321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3_标题幻灯片">
    <p:bg>
      <p:bgPr>
        <a:solidFill>
          <a:srgbClr val="1B234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75E75A4-1C19-4E78-A656-F0E74FBE498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12382527" cy="457201"/>
          </a:xfrm>
          <a:prstGeom prst="rect">
            <a:avLst/>
          </a:prstGeom>
        </p:spPr>
      </p:pic>
    </p:spTree>
    <p:extLst>
      <p:ext uri="{BB962C8B-B14F-4D97-AF65-F5344CB8AC3E}">
        <p14:creationId xmlns:p14="http://schemas.microsoft.com/office/powerpoint/2010/main" val="11851627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13.jpg"/><Relationship Id="rId4" Type="http://schemas.openxmlformats.org/officeDocument/2006/relationships/image" Target="../media/image12.jpg"/></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5.png"/><Relationship Id="rId1" Type="http://schemas.openxmlformats.org/officeDocument/2006/relationships/slideLayout" Target="../slideLayouts/slideLayout3.xml"/><Relationship Id="rId5" Type="http://schemas.openxmlformats.org/officeDocument/2006/relationships/image" Target="../media/image16.jpg"/><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3.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F1506BD-EDCA-4329-B0D2-7599F829408A}"/>
              </a:ext>
            </a:extLst>
          </p:cNvPr>
          <p:cNvSpPr txBox="1"/>
          <p:nvPr/>
        </p:nvSpPr>
        <p:spPr>
          <a:xfrm>
            <a:off x="2059131" y="457200"/>
            <a:ext cx="8485043" cy="2523768"/>
          </a:xfrm>
          <a:prstGeom prst="rect">
            <a:avLst/>
          </a:prstGeom>
          <a:noFill/>
        </p:spPr>
        <p:txBody>
          <a:bodyPr wrap="square" rtlCol="0">
            <a:spAutoFit/>
          </a:bodyPr>
          <a:lstStyle/>
          <a:p>
            <a:r>
              <a:rPr lang="zh-CN" altLang="en-US" sz="15800" b="1" dirty="0">
                <a:solidFill>
                  <a:schemeClr val="bg1"/>
                </a:solidFill>
                <a:latin typeface="华康少女文字W5(P)" panose="040F0500000000000000" pitchFamily="82" charset="-122"/>
                <a:ea typeface="华康少女文字W5(P)" panose="040F0500000000000000" pitchFamily="82" charset="-122"/>
              </a:rPr>
              <a:t>社团招新</a:t>
            </a:r>
          </a:p>
        </p:txBody>
      </p:sp>
      <p:pic>
        <p:nvPicPr>
          <p:cNvPr id="5" name="班得瑞 - Snowdream">
            <a:hlinkClick r:id="" action="ppaction://media"/>
            <a:extLst>
              <a:ext uri="{FF2B5EF4-FFF2-40B4-BE49-F238E27FC236}">
                <a16:creationId xmlns:a16="http://schemas.microsoft.com/office/drawing/2014/main" id="{01428B6E-0430-4051-9E01-19C5ACEA02D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32971" y="0"/>
            <a:ext cx="609600" cy="609600"/>
          </a:xfrm>
          <a:prstGeom prst="rect">
            <a:avLst/>
          </a:prstGeom>
        </p:spPr>
      </p:pic>
      <p:sp>
        <p:nvSpPr>
          <p:cNvPr id="6" name="文本框 5">
            <a:extLst>
              <a:ext uri="{FF2B5EF4-FFF2-40B4-BE49-F238E27FC236}">
                <a16:creationId xmlns:a16="http://schemas.microsoft.com/office/drawing/2014/main" id="{64BC6BE6-E2CE-42EC-9980-D3A2F3923362}"/>
              </a:ext>
            </a:extLst>
          </p:cNvPr>
          <p:cNvSpPr txBox="1"/>
          <p:nvPr/>
        </p:nvSpPr>
        <p:spPr>
          <a:xfrm>
            <a:off x="4123865" y="3028994"/>
            <a:ext cx="2177787" cy="387798"/>
          </a:xfrm>
          <a:prstGeom prst="rect">
            <a:avLst/>
          </a:prstGeom>
          <a:noFill/>
        </p:spPr>
        <p:txBody>
          <a:bodyPr wrap="square" rtlCol="0">
            <a:spAutoFit/>
          </a:bodyPr>
          <a:lstStyle/>
          <a:p>
            <a:pPr>
              <a:lnSpc>
                <a:spcPct val="120000"/>
              </a:lnSpc>
            </a:pPr>
            <a:r>
              <a:rPr lang="en-US" altLang="zh-CN" sz="1600" dirty="0">
                <a:solidFill>
                  <a:schemeClr val="bg1"/>
                </a:solidFill>
                <a:latin typeface="微软雅黑 Light" panose="020B0502040204020203" pitchFamily="34" charset="-122"/>
                <a:ea typeface="微软雅黑 Light" panose="020B0502040204020203" pitchFamily="34" charset="-122"/>
              </a:rPr>
              <a:t>2017</a:t>
            </a:r>
            <a:r>
              <a:rPr lang="zh-CN" altLang="en-US" sz="1600" dirty="0">
                <a:solidFill>
                  <a:schemeClr val="bg1"/>
                </a:solidFill>
                <a:latin typeface="微软雅黑 Light" panose="020B0502040204020203" pitchFamily="34" charset="-122"/>
                <a:ea typeface="微软雅黑 Light" panose="020B0502040204020203" pitchFamily="34" charset="-122"/>
              </a:rPr>
              <a:t>年</a:t>
            </a:r>
            <a:r>
              <a:rPr lang="en-US" altLang="zh-CN" sz="1600" dirty="0">
                <a:solidFill>
                  <a:schemeClr val="bg1"/>
                </a:solidFill>
                <a:latin typeface="微软雅黑 Light" panose="020B0502040204020203" pitchFamily="34" charset="-122"/>
                <a:ea typeface="微软雅黑 Light" panose="020B0502040204020203" pitchFamily="34" charset="-122"/>
              </a:rPr>
              <a:t>9</a:t>
            </a:r>
            <a:r>
              <a:rPr lang="zh-CN" altLang="en-US" sz="1600" dirty="0">
                <a:solidFill>
                  <a:schemeClr val="bg1"/>
                </a:solidFill>
                <a:latin typeface="微软雅黑 Light" panose="020B0502040204020203" pitchFamily="34" charset="-122"/>
                <a:ea typeface="微软雅黑 Light" panose="020B0502040204020203" pitchFamily="34" charset="-122"/>
              </a:rPr>
              <a:t>月</a:t>
            </a:r>
            <a:r>
              <a:rPr lang="en-US" altLang="zh-CN" sz="1600" dirty="0">
                <a:solidFill>
                  <a:schemeClr val="bg1"/>
                </a:solidFill>
                <a:latin typeface="微软雅黑 Light" panose="020B0502040204020203" pitchFamily="34" charset="-122"/>
                <a:ea typeface="微软雅黑 Light" panose="020B0502040204020203" pitchFamily="34" charset="-122"/>
              </a:rPr>
              <a:t>18</a:t>
            </a:r>
            <a:r>
              <a:rPr lang="zh-CN" altLang="en-US" sz="1600" dirty="0">
                <a:solidFill>
                  <a:schemeClr val="bg1"/>
                </a:solidFill>
                <a:latin typeface="微软雅黑 Light" panose="020B0502040204020203" pitchFamily="34" charset="-122"/>
                <a:ea typeface="微软雅黑 Light" panose="020B0502040204020203" pitchFamily="34" charset="-122"/>
              </a:rPr>
              <a:t>日</a:t>
            </a:r>
          </a:p>
        </p:txBody>
      </p:sp>
      <p:sp>
        <p:nvSpPr>
          <p:cNvPr id="7" name="文本框 6">
            <a:extLst>
              <a:ext uri="{FF2B5EF4-FFF2-40B4-BE49-F238E27FC236}">
                <a16:creationId xmlns:a16="http://schemas.microsoft.com/office/drawing/2014/main" id="{E7BF20F1-05D4-4BC7-81F7-C3E6B1272CF4}"/>
              </a:ext>
            </a:extLst>
          </p:cNvPr>
          <p:cNvSpPr txBox="1"/>
          <p:nvPr/>
        </p:nvSpPr>
        <p:spPr>
          <a:xfrm>
            <a:off x="5845443" y="3041914"/>
            <a:ext cx="1375242" cy="338554"/>
          </a:xfrm>
          <a:prstGeom prst="rect">
            <a:avLst/>
          </a:prstGeom>
          <a:noFill/>
        </p:spPr>
        <p:txBody>
          <a:bodyPr wrap="square" rtlCol="0">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招新地点：</a:t>
            </a:r>
          </a:p>
        </p:txBody>
      </p:sp>
      <p:sp>
        <p:nvSpPr>
          <p:cNvPr id="8" name="文本框 7">
            <a:extLst>
              <a:ext uri="{FF2B5EF4-FFF2-40B4-BE49-F238E27FC236}">
                <a16:creationId xmlns:a16="http://schemas.microsoft.com/office/drawing/2014/main" id="{AD2CBF60-FEB2-462D-916F-DAD4C1CC2110}"/>
              </a:ext>
            </a:extLst>
          </p:cNvPr>
          <p:cNvSpPr txBox="1"/>
          <p:nvPr/>
        </p:nvSpPr>
        <p:spPr>
          <a:xfrm>
            <a:off x="6932187" y="3017292"/>
            <a:ext cx="2119567" cy="387798"/>
          </a:xfrm>
          <a:prstGeom prst="rect">
            <a:avLst/>
          </a:prstGeom>
          <a:noFill/>
        </p:spPr>
        <p:txBody>
          <a:bodyPr wrap="square" rtlCol="0">
            <a:spAutoFit/>
          </a:bodyPr>
          <a:lstStyle/>
          <a:p>
            <a:pPr>
              <a:lnSpc>
                <a:spcPct val="120000"/>
              </a:lnSpc>
            </a:pPr>
            <a:r>
              <a:rPr lang="zh-CN" altLang="en-US" sz="1600" dirty="0">
                <a:solidFill>
                  <a:schemeClr val="bg1"/>
                </a:solidFill>
                <a:latin typeface="微软雅黑 Light" panose="020B0502040204020203" pitchFamily="34" charset="-122"/>
                <a:ea typeface="微软雅黑 Light" panose="020B0502040204020203" pitchFamily="34" charset="-122"/>
              </a:rPr>
              <a:t>教楼</a:t>
            </a:r>
            <a:r>
              <a:rPr lang="en-US" altLang="zh-CN" sz="1600" dirty="0">
                <a:solidFill>
                  <a:schemeClr val="bg1"/>
                </a:solidFill>
                <a:latin typeface="微软雅黑 Light" panose="020B0502040204020203" pitchFamily="34" charset="-122"/>
                <a:ea typeface="微软雅黑 Light" panose="020B0502040204020203" pitchFamily="34" charset="-122"/>
              </a:rPr>
              <a:t>302</a:t>
            </a:r>
            <a:r>
              <a:rPr lang="zh-CN" altLang="en-US" sz="1600" dirty="0">
                <a:solidFill>
                  <a:schemeClr val="bg1"/>
                </a:solidFill>
                <a:latin typeface="微软雅黑 Light" panose="020B0502040204020203" pitchFamily="34" charset="-122"/>
                <a:ea typeface="微软雅黑 Light" panose="020B0502040204020203" pitchFamily="34" charset="-122"/>
              </a:rPr>
              <a:t>室</a:t>
            </a:r>
          </a:p>
        </p:txBody>
      </p:sp>
      <p:pic>
        <p:nvPicPr>
          <p:cNvPr id="11" name="图片 10">
            <a:extLst>
              <a:ext uri="{FF2B5EF4-FFF2-40B4-BE49-F238E27FC236}">
                <a16:creationId xmlns:a16="http://schemas.microsoft.com/office/drawing/2014/main" id="{9496F255-6DB6-4A82-B87E-3F4C9E54DA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
            <a:ext cx="12382527" cy="457201"/>
          </a:xfrm>
          <a:prstGeom prst="rect">
            <a:avLst/>
          </a:prstGeom>
        </p:spPr>
      </p:pic>
      <p:sp>
        <p:nvSpPr>
          <p:cNvPr id="3" name="文本框 2"/>
          <p:cNvSpPr txBox="1"/>
          <p:nvPr/>
        </p:nvSpPr>
        <p:spPr>
          <a:xfrm>
            <a:off x="4842456" y="3721994"/>
            <a:ext cx="1800493" cy="369332"/>
          </a:xfrm>
          <a:prstGeom prst="rect">
            <a:avLst/>
          </a:prstGeom>
          <a:noFill/>
        </p:spPr>
        <p:txBody>
          <a:bodyPr wrap="none" rtlCol="0">
            <a:spAutoFit/>
          </a:bodyPr>
          <a:lstStyle/>
          <a:p>
            <a:r>
              <a:rPr lang="zh-CN" altLang="en-US" dirty="0" smtClean="0">
                <a:solidFill>
                  <a:schemeClr val="bg1"/>
                </a:solidFill>
              </a:rPr>
              <a:t>汇报人：千库网</a:t>
            </a:r>
            <a:endParaRPr lang="zh-CN" altLang="en-US" dirty="0">
              <a:solidFill>
                <a:schemeClr val="bg1"/>
              </a:solidFill>
            </a:endParaRPr>
          </a:p>
        </p:txBody>
      </p:sp>
    </p:spTree>
    <p:extLst>
      <p:ext uri="{BB962C8B-B14F-4D97-AF65-F5344CB8AC3E}">
        <p14:creationId xmlns:p14="http://schemas.microsoft.com/office/powerpoint/2010/main" val="540510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hold" display="0">
                  <p:stCondLst>
                    <p:cond delay="indefinite"/>
                  </p:stCondLst>
                  <p:endCondLst>
                    <p:cond evt="onStopAudio" delay="0">
                      <p:tgtEl>
                        <p:sldTgt/>
                      </p:tgtEl>
                    </p:cond>
                  </p:endCondLst>
                </p:cTn>
                <p:tgtEl>
                  <p:spTgt spid="5"/>
                </p:tgtEl>
              </p:cMediaNode>
            </p:audio>
          </p:childTnLst>
        </p:cTn>
      </p:par>
    </p:tnLst>
    <p:bldLst>
      <p:bldP spid="2" grpId="0"/>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B81258C-ECBF-42E8-BCE4-89179FAF8B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id="{0770E55D-675D-4B97-A69E-E3DD2B42AD8F}"/>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协会特色</a:t>
            </a:r>
          </a:p>
        </p:txBody>
      </p:sp>
      <p:pic>
        <p:nvPicPr>
          <p:cNvPr id="4" name="图片 3" descr="e17ab12bd11a002bb7f43e0e22bc42cf">
            <a:extLst>
              <a:ext uri="{FF2B5EF4-FFF2-40B4-BE49-F238E27FC236}">
                <a16:creationId xmlns:a16="http://schemas.microsoft.com/office/drawing/2014/main" id="{82ED3557-980C-4FAC-BC59-2B87F9749384}"/>
              </a:ext>
            </a:extLst>
          </p:cNvPr>
          <p:cNvPicPr>
            <a:picLocks noChangeAspect="1"/>
          </p:cNvPicPr>
          <p:nvPr/>
        </p:nvPicPr>
        <p:blipFill>
          <a:blip r:embed="rId3"/>
          <a:stretch>
            <a:fillRect/>
          </a:stretch>
        </p:blipFill>
        <p:spPr>
          <a:xfrm>
            <a:off x="655321" y="1439712"/>
            <a:ext cx="5163820" cy="5739553"/>
          </a:xfrm>
          <a:prstGeom prst="rect">
            <a:avLst/>
          </a:prstGeom>
        </p:spPr>
      </p:pic>
      <p:sp>
        <p:nvSpPr>
          <p:cNvPr id="5" name="文本框 4">
            <a:extLst>
              <a:ext uri="{FF2B5EF4-FFF2-40B4-BE49-F238E27FC236}">
                <a16:creationId xmlns:a16="http://schemas.microsoft.com/office/drawing/2014/main" id="{B0963C85-82D4-4022-802D-95876D269B2A}"/>
              </a:ext>
            </a:extLst>
          </p:cNvPr>
          <p:cNvSpPr txBox="1"/>
          <p:nvPr/>
        </p:nvSpPr>
        <p:spPr>
          <a:xfrm>
            <a:off x="1337734" y="3441232"/>
            <a:ext cx="3778599" cy="1241237"/>
          </a:xfrm>
          <a:prstGeom prst="rect">
            <a:avLst/>
          </a:prstGeom>
          <a:noFill/>
        </p:spPr>
        <p:txBody>
          <a:bodyPr wrap="none" rtlCol="0">
            <a:spAutoFit/>
          </a:bodyPr>
          <a:lstStyle/>
          <a:p>
            <a:pPr algn="l"/>
            <a:r>
              <a:rPr lang="zh-CN" altLang="zh-CN" sz="3733" dirty="0">
                <a:solidFill>
                  <a:schemeClr val="bg1"/>
                </a:solidFill>
                <a:latin typeface="华康少女文字W5(P)" panose="040F0500000000000000" pitchFamily="82" charset="-122"/>
                <a:ea typeface="华康少女文字W5(P)" panose="040F0500000000000000" pitchFamily="82" charset="-122"/>
              </a:rPr>
              <a:t>放下心灵的包袱 </a:t>
            </a:r>
          </a:p>
          <a:p>
            <a:pPr algn="l"/>
            <a:r>
              <a:rPr lang="zh-CN" altLang="zh-CN" sz="3733" dirty="0">
                <a:solidFill>
                  <a:schemeClr val="bg1"/>
                </a:solidFill>
                <a:latin typeface="华康少女文字W5(P)" panose="040F0500000000000000" pitchFamily="82" charset="-122"/>
                <a:ea typeface="华康少女文字W5(P)" panose="040F0500000000000000" pitchFamily="82" charset="-122"/>
              </a:rPr>
              <a:t>共创和谐的港湾</a:t>
            </a:r>
          </a:p>
        </p:txBody>
      </p:sp>
      <p:sp>
        <p:nvSpPr>
          <p:cNvPr id="6" name="文本框 5">
            <a:extLst>
              <a:ext uri="{FF2B5EF4-FFF2-40B4-BE49-F238E27FC236}">
                <a16:creationId xmlns:a16="http://schemas.microsoft.com/office/drawing/2014/main" id="{E8971394-92BC-47B2-8790-C98501A08C68}"/>
              </a:ext>
            </a:extLst>
          </p:cNvPr>
          <p:cNvSpPr txBox="1"/>
          <p:nvPr/>
        </p:nvSpPr>
        <p:spPr>
          <a:xfrm rot="20940000">
            <a:off x="1295269" y="1745552"/>
            <a:ext cx="1143262" cy="666786"/>
          </a:xfrm>
          <a:prstGeom prst="rect">
            <a:avLst/>
          </a:prstGeom>
          <a:noFill/>
        </p:spPr>
        <p:txBody>
          <a:bodyPr wrap="none" rtlCol="0">
            <a:spAutoFit/>
          </a:bodyPr>
          <a:lstStyle/>
          <a:p>
            <a:pPr algn="l"/>
            <a:r>
              <a:rPr lang="zh-CN" altLang="zh-CN" sz="3733" dirty="0">
                <a:solidFill>
                  <a:schemeClr val="bg1"/>
                </a:solidFill>
                <a:latin typeface="华康少女文字W5(P)" panose="040F0500000000000000" pitchFamily="82" charset="-122"/>
                <a:ea typeface="华康少女文字W5(P)" panose="040F0500000000000000" pitchFamily="82" charset="-122"/>
              </a:rPr>
              <a:t>口号</a:t>
            </a:r>
          </a:p>
        </p:txBody>
      </p:sp>
      <p:pic>
        <p:nvPicPr>
          <p:cNvPr id="7" name="图片 6" descr="e17ab12bd11a002bb7f43e0e22bc42cf">
            <a:extLst>
              <a:ext uri="{FF2B5EF4-FFF2-40B4-BE49-F238E27FC236}">
                <a16:creationId xmlns:a16="http://schemas.microsoft.com/office/drawing/2014/main" id="{BDD1EDD3-ED47-4403-B3EF-DC69AA239447}"/>
              </a:ext>
            </a:extLst>
          </p:cNvPr>
          <p:cNvPicPr>
            <a:picLocks noChangeAspect="1"/>
          </p:cNvPicPr>
          <p:nvPr/>
        </p:nvPicPr>
        <p:blipFill>
          <a:blip r:embed="rId3"/>
          <a:stretch>
            <a:fillRect/>
          </a:stretch>
        </p:blipFill>
        <p:spPr>
          <a:xfrm>
            <a:off x="6405977" y="1439712"/>
            <a:ext cx="5163820" cy="5739553"/>
          </a:xfrm>
          <a:prstGeom prst="rect">
            <a:avLst/>
          </a:prstGeom>
        </p:spPr>
      </p:pic>
      <p:sp>
        <p:nvSpPr>
          <p:cNvPr id="8" name="文本框 7">
            <a:extLst>
              <a:ext uri="{FF2B5EF4-FFF2-40B4-BE49-F238E27FC236}">
                <a16:creationId xmlns:a16="http://schemas.microsoft.com/office/drawing/2014/main" id="{867A1B8F-2262-4751-B22E-37F1D349EF83}"/>
              </a:ext>
            </a:extLst>
          </p:cNvPr>
          <p:cNvSpPr txBox="1"/>
          <p:nvPr/>
        </p:nvSpPr>
        <p:spPr>
          <a:xfrm>
            <a:off x="7088390" y="3441232"/>
            <a:ext cx="3778599" cy="1241237"/>
          </a:xfrm>
          <a:prstGeom prst="rect">
            <a:avLst/>
          </a:prstGeom>
          <a:noFill/>
        </p:spPr>
        <p:txBody>
          <a:bodyPr wrap="none" rtlCol="0">
            <a:spAutoFit/>
          </a:bodyPr>
          <a:lstStyle/>
          <a:p>
            <a:pPr algn="l"/>
            <a:r>
              <a:rPr lang="zh-CN" altLang="zh-CN" sz="3733" dirty="0">
                <a:solidFill>
                  <a:schemeClr val="bg1"/>
                </a:solidFill>
                <a:latin typeface="华康少女文字W5(P)" panose="040F0500000000000000" pitchFamily="82" charset="-122"/>
                <a:ea typeface="华康少女文字W5(P)" panose="040F0500000000000000" pitchFamily="82" charset="-122"/>
              </a:rPr>
              <a:t>放下心灵的包袱 </a:t>
            </a:r>
          </a:p>
          <a:p>
            <a:pPr algn="l"/>
            <a:r>
              <a:rPr lang="zh-CN" altLang="zh-CN" sz="3733" dirty="0">
                <a:solidFill>
                  <a:schemeClr val="bg1"/>
                </a:solidFill>
                <a:latin typeface="华康少女文字W5(P)" panose="040F0500000000000000" pitchFamily="82" charset="-122"/>
                <a:ea typeface="华康少女文字W5(P)" panose="040F0500000000000000" pitchFamily="82" charset="-122"/>
              </a:rPr>
              <a:t>共创和谐的港湾</a:t>
            </a:r>
          </a:p>
        </p:txBody>
      </p:sp>
      <p:sp>
        <p:nvSpPr>
          <p:cNvPr id="9" name="文本框 8">
            <a:extLst>
              <a:ext uri="{FF2B5EF4-FFF2-40B4-BE49-F238E27FC236}">
                <a16:creationId xmlns:a16="http://schemas.microsoft.com/office/drawing/2014/main" id="{53344B6F-9065-45D2-B2E9-CC917D8C1070}"/>
              </a:ext>
            </a:extLst>
          </p:cNvPr>
          <p:cNvSpPr txBox="1"/>
          <p:nvPr/>
        </p:nvSpPr>
        <p:spPr>
          <a:xfrm rot="20940000">
            <a:off x="7045925" y="1745552"/>
            <a:ext cx="1143262" cy="666786"/>
          </a:xfrm>
          <a:prstGeom prst="rect">
            <a:avLst/>
          </a:prstGeom>
          <a:noFill/>
        </p:spPr>
        <p:txBody>
          <a:bodyPr wrap="none" rtlCol="0">
            <a:spAutoFit/>
          </a:bodyPr>
          <a:lstStyle/>
          <a:p>
            <a:pPr algn="l"/>
            <a:r>
              <a:rPr lang="zh-CN" altLang="zh-CN" sz="3733" dirty="0">
                <a:solidFill>
                  <a:schemeClr val="bg1"/>
                </a:solidFill>
                <a:latin typeface="华康少女文字W5(P)" panose="040F0500000000000000" pitchFamily="82" charset="-122"/>
                <a:ea typeface="华康少女文字W5(P)" panose="040F0500000000000000" pitchFamily="82" charset="-122"/>
              </a:rPr>
              <a:t>口号</a:t>
            </a:r>
          </a:p>
        </p:txBody>
      </p:sp>
    </p:spTree>
    <p:extLst>
      <p:ext uri="{BB962C8B-B14F-4D97-AF65-F5344CB8AC3E}">
        <p14:creationId xmlns:p14="http://schemas.microsoft.com/office/powerpoint/2010/main" val="320573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A6B46BC-19A7-4070-8DD2-9DFD189B27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id="{9272203C-23D7-42BA-9C8C-ADBBC8966839}"/>
              </a:ext>
            </a:extLst>
          </p:cNvPr>
          <p:cNvSpPr txBox="1"/>
          <p:nvPr/>
        </p:nvSpPr>
        <p:spPr>
          <a:xfrm>
            <a:off x="5305687" y="748635"/>
            <a:ext cx="2022213" cy="52322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社团做什么</a:t>
            </a:r>
          </a:p>
        </p:txBody>
      </p:sp>
      <p:pic>
        <p:nvPicPr>
          <p:cNvPr id="4" name="图片 3">
            <a:extLst>
              <a:ext uri="{FF2B5EF4-FFF2-40B4-BE49-F238E27FC236}">
                <a16:creationId xmlns:a16="http://schemas.microsoft.com/office/drawing/2014/main" id="{3C85B499-CDCF-4D99-B04E-F97FF521C3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3518" y="1619251"/>
            <a:ext cx="3749723" cy="2374824"/>
          </a:xfrm>
          <a:prstGeom prst="rect">
            <a:avLst/>
          </a:prstGeom>
        </p:spPr>
      </p:pic>
      <p:pic>
        <p:nvPicPr>
          <p:cNvPr id="5" name="图片 4">
            <a:extLst>
              <a:ext uri="{FF2B5EF4-FFF2-40B4-BE49-F238E27FC236}">
                <a16:creationId xmlns:a16="http://schemas.microsoft.com/office/drawing/2014/main" id="{C56ACBEB-E6CB-4578-B18D-B743AECC29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3668" y="1619251"/>
            <a:ext cx="3749723" cy="2374824"/>
          </a:xfrm>
          <a:prstGeom prst="rect">
            <a:avLst/>
          </a:prstGeom>
        </p:spPr>
      </p:pic>
      <p:pic>
        <p:nvPicPr>
          <p:cNvPr id="6" name="图片 5">
            <a:extLst>
              <a:ext uri="{FF2B5EF4-FFF2-40B4-BE49-F238E27FC236}">
                <a16:creationId xmlns:a16="http://schemas.microsoft.com/office/drawing/2014/main" id="{D628448F-6240-4FA9-9932-10C61F89D9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3518" y="4219576"/>
            <a:ext cx="3749723" cy="2374824"/>
          </a:xfrm>
          <a:prstGeom prst="rect">
            <a:avLst/>
          </a:prstGeom>
        </p:spPr>
      </p:pic>
      <p:pic>
        <p:nvPicPr>
          <p:cNvPr id="7" name="图片 6">
            <a:extLst>
              <a:ext uri="{FF2B5EF4-FFF2-40B4-BE49-F238E27FC236}">
                <a16:creationId xmlns:a16="http://schemas.microsoft.com/office/drawing/2014/main" id="{76F04B2A-5D22-4BE2-BE3E-0E8EE9C997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3668" y="4219576"/>
            <a:ext cx="3749723" cy="2374824"/>
          </a:xfrm>
          <a:prstGeom prst="rect">
            <a:avLst/>
          </a:prstGeom>
        </p:spPr>
      </p:pic>
      <p:sp>
        <p:nvSpPr>
          <p:cNvPr id="8" name="文本框 7">
            <a:extLst>
              <a:ext uri="{FF2B5EF4-FFF2-40B4-BE49-F238E27FC236}">
                <a16:creationId xmlns:a16="http://schemas.microsoft.com/office/drawing/2014/main" id="{8454462E-C681-4D73-9904-D22FE8CBD2FD}"/>
              </a:ext>
            </a:extLst>
          </p:cNvPr>
          <p:cNvSpPr txBox="1"/>
          <p:nvPr/>
        </p:nvSpPr>
        <p:spPr>
          <a:xfrm>
            <a:off x="1640029" y="2121667"/>
            <a:ext cx="4076700" cy="1323439"/>
          </a:xfrm>
          <a:prstGeom prst="rect">
            <a:avLst/>
          </a:prstGeom>
          <a:noFill/>
        </p:spPr>
        <p:txBody>
          <a:bodyPr wrap="square" rtlCol="0">
            <a:spAutoFit/>
          </a:bodyPr>
          <a:lstStyle/>
          <a:p>
            <a:pPr algn="ctr"/>
            <a:r>
              <a:rPr lang="zh-CN" altLang="en-US" sz="4000" dirty="0">
                <a:solidFill>
                  <a:srgbClr val="FF9409"/>
                </a:solidFill>
                <a:latin typeface="华康少女文字W5(P)" panose="040F0500000000000000" pitchFamily="82" charset="-122"/>
                <a:ea typeface="华康少女文字W5(P)" panose="040F0500000000000000" pitchFamily="82" charset="-122"/>
              </a:rPr>
              <a:t>添加社团</a:t>
            </a:r>
            <a:endParaRPr lang="en-US" altLang="zh-CN" sz="4000" dirty="0">
              <a:solidFill>
                <a:srgbClr val="FF9409"/>
              </a:solidFill>
              <a:latin typeface="华康少女文字W5(P)" panose="040F0500000000000000" pitchFamily="82" charset="-122"/>
              <a:ea typeface="华康少女文字W5(P)" panose="040F0500000000000000" pitchFamily="82" charset="-122"/>
            </a:endParaRPr>
          </a:p>
          <a:p>
            <a:pPr algn="ctr"/>
            <a:r>
              <a:rPr lang="zh-CN" altLang="en-US" sz="4000" dirty="0">
                <a:solidFill>
                  <a:srgbClr val="FF9409"/>
                </a:solidFill>
                <a:latin typeface="华康少女文字W5(P)" panose="040F0500000000000000" pitchFamily="82" charset="-122"/>
                <a:ea typeface="华康少女文字W5(P)" panose="040F0500000000000000" pitchFamily="82" charset="-122"/>
              </a:rPr>
              <a:t>内容文字</a:t>
            </a:r>
          </a:p>
        </p:txBody>
      </p:sp>
      <p:sp>
        <p:nvSpPr>
          <p:cNvPr id="9" name="文本框 8">
            <a:extLst>
              <a:ext uri="{FF2B5EF4-FFF2-40B4-BE49-F238E27FC236}">
                <a16:creationId xmlns:a16="http://schemas.microsoft.com/office/drawing/2014/main" id="{A205281C-398B-45B6-8297-B822A86DF1DC}"/>
              </a:ext>
            </a:extLst>
          </p:cNvPr>
          <p:cNvSpPr txBox="1"/>
          <p:nvPr/>
        </p:nvSpPr>
        <p:spPr>
          <a:xfrm>
            <a:off x="6583504" y="2045467"/>
            <a:ext cx="4076700" cy="1323439"/>
          </a:xfrm>
          <a:prstGeom prst="rect">
            <a:avLst/>
          </a:prstGeom>
          <a:noFill/>
        </p:spPr>
        <p:txBody>
          <a:bodyPr wrap="square" rtlCol="0">
            <a:spAutoFit/>
          </a:bodyPr>
          <a:lstStyle/>
          <a:p>
            <a:pPr algn="ctr"/>
            <a:r>
              <a:rPr lang="zh-CN" altLang="en-US" sz="4000" dirty="0">
                <a:solidFill>
                  <a:srgbClr val="FF9409"/>
                </a:solidFill>
                <a:latin typeface="华康少女文字W5(P)" panose="040F0500000000000000" pitchFamily="82" charset="-122"/>
                <a:ea typeface="华康少女文字W5(P)" panose="040F0500000000000000" pitchFamily="82" charset="-122"/>
              </a:rPr>
              <a:t>添加社团</a:t>
            </a:r>
            <a:endParaRPr lang="en-US" altLang="zh-CN" sz="4000" dirty="0">
              <a:solidFill>
                <a:srgbClr val="FF9409"/>
              </a:solidFill>
              <a:latin typeface="华康少女文字W5(P)" panose="040F0500000000000000" pitchFamily="82" charset="-122"/>
              <a:ea typeface="华康少女文字W5(P)" panose="040F0500000000000000" pitchFamily="82" charset="-122"/>
            </a:endParaRPr>
          </a:p>
          <a:p>
            <a:pPr algn="ctr"/>
            <a:r>
              <a:rPr lang="zh-CN" altLang="en-US" sz="4000" dirty="0">
                <a:solidFill>
                  <a:srgbClr val="FF9409"/>
                </a:solidFill>
                <a:latin typeface="华康少女文字W5(P)" panose="040F0500000000000000" pitchFamily="82" charset="-122"/>
                <a:ea typeface="华康少女文字W5(P)" panose="040F0500000000000000" pitchFamily="82" charset="-122"/>
              </a:rPr>
              <a:t>内容文字</a:t>
            </a:r>
          </a:p>
        </p:txBody>
      </p:sp>
      <p:sp>
        <p:nvSpPr>
          <p:cNvPr id="10" name="文本框 9">
            <a:extLst>
              <a:ext uri="{FF2B5EF4-FFF2-40B4-BE49-F238E27FC236}">
                <a16:creationId xmlns:a16="http://schemas.microsoft.com/office/drawing/2014/main" id="{C39BD563-E554-4096-864E-FB5B28F9436D}"/>
              </a:ext>
            </a:extLst>
          </p:cNvPr>
          <p:cNvSpPr txBox="1"/>
          <p:nvPr/>
        </p:nvSpPr>
        <p:spPr>
          <a:xfrm>
            <a:off x="1640029" y="4683896"/>
            <a:ext cx="4076700" cy="1323439"/>
          </a:xfrm>
          <a:prstGeom prst="rect">
            <a:avLst/>
          </a:prstGeom>
          <a:noFill/>
        </p:spPr>
        <p:txBody>
          <a:bodyPr wrap="square" rtlCol="0">
            <a:spAutoFit/>
          </a:bodyPr>
          <a:lstStyle/>
          <a:p>
            <a:pPr algn="ctr"/>
            <a:r>
              <a:rPr lang="zh-CN" altLang="en-US" sz="4000" dirty="0">
                <a:solidFill>
                  <a:srgbClr val="FF9409"/>
                </a:solidFill>
                <a:latin typeface="华康少女文字W5(P)" panose="040F0500000000000000" pitchFamily="82" charset="-122"/>
                <a:ea typeface="华康少女文字W5(P)" panose="040F0500000000000000" pitchFamily="82" charset="-122"/>
              </a:rPr>
              <a:t>添加社团</a:t>
            </a:r>
            <a:endParaRPr lang="en-US" altLang="zh-CN" sz="4000" dirty="0">
              <a:solidFill>
                <a:srgbClr val="FF9409"/>
              </a:solidFill>
              <a:latin typeface="华康少女文字W5(P)" panose="040F0500000000000000" pitchFamily="82" charset="-122"/>
              <a:ea typeface="华康少女文字W5(P)" panose="040F0500000000000000" pitchFamily="82" charset="-122"/>
            </a:endParaRPr>
          </a:p>
          <a:p>
            <a:pPr algn="ctr"/>
            <a:r>
              <a:rPr lang="zh-CN" altLang="en-US" sz="4000" dirty="0">
                <a:solidFill>
                  <a:srgbClr val="FF9409"/>
                </a:solidFill>
                <a:latin typeface="华康少女文字W5(P)" panose="040F0500000000000000" pitchFamily="82" charset="-122"/>
                <a:ea typeface="华康少女文字W5(P)" panose="040F0500000000000000" pitchFamily="82" charset="-122"/>
              </a:rPr>
              <a:t>内容文字</a:t>
            </a:r>
          </a:p>
        </p:txBody>
      </p:sp>
      <p:sp>
        <p:nvSpPr>
          <p:cNvPr id="11" name="文本框 10">
            <a:extLst>
              <a:ext uri="{FF2B5EF4-FFF2-40B4-BE49-F238E27FC236}">
                <a16:creationId xmlns:a16="http://schemas.microsoft.com/office/drawing/2014/main" id="{6093DA46-A7B1-44C2-8F31-CE70CD1C6AB9}"/>
              </a:ext>
            </a:extLst>
          </p:cNvPr>
          <p:cNvSpPr txBox="1"/>
          <p:nvPr/>
        </p:nvSpPr>
        <p:spPr>
          <a:xfrm>
            <a:off x="6583504" y="4607696"/>
            <a:ext cx="4076700" cy="1323439"/>
          </a:xfrm>
          <a:prstGeom prst="rect">
            <a:avLst/>
          </a:prstGeom>
          <a:noFill/>
        </p:spPr>
        <p:txBody>
          <a:bodyPr wrap="square" rtlCol="0">
            <a:spAutoFit/>
          </a:bodyPr>
          <a:lstStyle/>
          <a:p>
            <a:pPr algn="ctr"/>
            <a:r>
              <a:rPr lang="zh-CN" altLang="en-US" sz="4000" dirty="0">
                <a:solidFill>
                  <a:srgbClr val="FF9409"/>
                </a:solidFill>
                <a:latin typeface="华康少女文字W5(P)" panose="040F0500000000000000" pitchFamily="82" charset="-122"/>
                <a:ea typeface="华康少女文字W5(P)" panose="040F0500000000000000" pitchFamily="82" charset="-122"/>
              </a:rPr>
              <a:t>添加社团</a:t>
            </a:r>
            <a:endParaRPr lang="en-US" altLang="zh-CN" sz="4000" dirty="0">
              <a:solidFill>
                <a:srgbClr val="FF9409"/>
              </a:solidFill>
              <a:latin typeface="华康少女文字W5(P)" panose="040F0500000000000000" pitchFamily="82" charset="-122"/>
              <a:ea typeface="华康少女文字W5(P)" panose="040F0500000000000000" pitchFamily="82" charset="-122"/>
            </a:endParaRPr>
          </a:p>
          <a:p>
            <a:pPr algn="ctr"/>
            <a:r>
              <a:rPr lang="zh-CN" altLang="en-US" sz="4000" dirty="0">
                <a:solidFill>
                  <a:srgbClr val="FF9409"/>
                </a:solidFill>
                <a:latin typeface="华康少女文字W5(P)" panose="040F0500000000000000" pitchFamily="82" charset="-122"/>
                <a:ea typeface="华康少女文字W5(P)" panose="040F0500000000000000" pitchFamily="82" charset="-122"/>
              </a:rPr>
              <a:t>内容文字</a:t>
            </a:r>
          </a:p>
        </p:txBody>
      </p:sp>
    </p:spTree>
    <p:extLst>
      <p:ext uri="{BB962C8B-B14F-4D97-AF65-F5344CB8AC3E}">
        <p14:creationId xmlns:p14="http://schemas.microsoft.com/office/powerpoint/2010/main" val="411291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F134593-6B54-406A-8799-A4777B3144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id="{F054DF4E-E116-4B35-88FE-4049DA52AFCA}"/>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社团精神</a:t>
            </a:r>
          </a:p>
        </p:txBody>
      </p:sp>
      <p:pic>
        <p:nvPicPr>
          <p:cNvPr id="4" name="图片 3">
            <a:extLst>
              <a:ext uri="{FF2B5EF4-FFF2-40B4-BE49-F238E27FC236}">
                <a16:creationId xmlns:a16="http://schemas.microsoft.com/office/drawing/2014/main" id="{E1FC00A9-A357-4EF3-9B38-4E0995AFA0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652" y="891330"/>
            <a:ext cx="5205995" cy="5205995"/>
          </a:xfrm>
          <a:prstGeom prst="rect">
            <a:avLst/>
          </a:prstGeom>
        </p:spPr>
      </p:pic>
      <p:sp>
        <p:nvSpPr>
          <p:cNvPr id="5" name="文本框 4">
            <a:extLst>
              <a:ext uri="{FF2B5EF4-FFF2-40B4-BE49-F238E27FC236}">
                <a16:creationId xmlns:a16="http://schemas.microsoft.com/office/drawing/2014/main" id="{ED85C425-23FA-463B-854D-AB4A5721567C}"/>
              </a:ext>
            </a:extLst>
          </p:cNvPr>
          <p:cNvSpPr txBox="1"/>
          <p:nvPr/>
        </p:nvSpPr>
        <p:spPr>
          <a:xfrm>
            <a:off x="985017" y="2639907"/>
            <a:ext cx="5489787" cy="2123658"/>
          </a:xfrm>
          <a:prstGeom prst="rect">
            <a:avLst/>
          </a:prstGeom>
          <a:noFill/>
        </p:spPr>
        <p:txBody>
          <a:bodyPr wrap="square" rtlCol="0">
            <a:spAutoFit/>
          </a:bodyPr>
          <a:lstStyle/>
          <a:p>
            <a:pPr algn="l"/>
            <a:r>
              <a:rPr lang="zh-CN" altLang="en-US" sz="6600" dirty="0">
                <a:solidFill>
                  <a:schemeClr val="bg1"/>
                </a:solidFill>
                <a:latin typeface="华康少女文字W5(P)" panose="040F0500000000000000" pitchFamily="82" charset="-122"/>
                <a:ea typeface="华康少女文字W5(P)" panose="040F0500000000000000" pitchFamily="82" charset="-122"/>
              </a:rPr>
              <a:t>我们从未</a:t>
            </a:r>
            <a:endParaRPr lang="en-US" altLang="zh-CN" sz="6600" dirty="0">
              <a:solidFill>
                <a:schemeClr val="bg1"/>
              </a:solidFill>
              <a:latin typeface="华康少女文字W5(P)" panose="040F0500000000000000" pitchFamily="82" charset="-122"/>
              <a:ea typeface="华康少女文字W5(P)" panose="040F0500000000000000" pitchFamily="82" charset="-122"/>
            </a:endParaRPr>
          </a:p>
          <a:p>
            <a:pPr algn="l"/>
            <a:r>
              <a:rPr lang="zh-CN" altLang="en-US" sz="6600" dirty="0">
                <a:solidFill>
                  <a:schemeClr val="bg1"/>
                </a:solidFill>
                <a:latin typeface="华康少女文字W5(P)" panose="040F0500000000000000" pitchFamily="82" charset="-122"/>
                <a:ea typeface="华康少女文字W5(P)" panose="040F0500000000000000" pitchFamily="82" charset="-122"/>
              </a:rPr>
              <a:t>停止过追寻</a:t>
            </a:r>
          </a:p>
        </p:txBody>
      </p:sp>
      <p:pic>
        <p:nvPicPr>
          <p:cNvPr id="6" name="图片 5">
            <a:extLst>
              <a:ext uri="{FF2B5EF4-FFF2-40B4-BE49-F238E27FC236}">
                <a16:creationId xmlns:a16="http://schemas.microsoft.com/office/drawing/2014/main" id="{E1F4E3BE-4C8A-4CDB-9453-A7D830F9CC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1012" y="891330"/>
            <a:ext cx="5205995" cy="5205995"/>
          </a:xfrm>
          <a:prstGeom prst="rect">
            <a:avLst/>
          </a:prstGeom>
        </p:spPr>
      </p:pic>
      <p:sp>
        <p:nvSpPr>
          <p:cNvPr id="7" name="文本框 6">
            <a:extLst>
              <a:ext uri="{FF2B5EF4-FFF2-40B4-BE49-F238E27FC236}">
                <a16:creationId xmlns:a16="http://schemas.microsoft.com/office/drawing/2014/main" id="{8C79834D-D76C-4433-874A-A6DD62F1D360}"/>
              </a:ext>
            </a:extLst>
          </p:cNvPr>
          <p:cNvSpPr txBox="1"/>
          <p:nvPr/>
        </p:nvSpPr>
        <p:spPr>
          <a:xfrm>
            <a:off x="6737377" y="2639907"/>
            <a:ext cx="5489787" cy="2123658"/>
          </a:xfrm>
          <a:prstGeom prst="rect">
            <a:avLst/>
          </a:prstGeom>
          <a:noFill/>
        </p:spPr>
        <p:txBody>
          <a:bodyPr wrap="square" rtlCol="0">
            <a:spAutoFit/>
          </a:bodyPr>
          <a:lstStyle/>
          <a:p>
            <a:pPr algn="l"/>
            <a:r>
              <a:rPr lang="zh-CN" altLang="en-US" sz="6600" dirty="0">
                <a:solidFill>
                  <a:schemeClr val="bg1"/>
                </a:solidFill>
                <a:latin typeface="华康少女文字W5(P)" panose="040F0500000000000000" pitchFamily="82" charset="-122"/>
                <a:ea typeface="华康少女文字W5(P)" panose="040F0500000000000000" pitchFamily="82" charset="-122"/>
              </a:rPr>
              <a:t>我们从未</a:t>
            </a:r>
            <a:endParaRPr lang="en-US" altLang="zh-CN" sz="6600" dirty="0">
              <a:solidFill>
                <a:schemeClr val="bg1"/>
              </a:solidFill>
              <a:latin typeface="华康少女文字W5(P)" panose="040F0500000000000000" pitchFamily="82" charset="-122"/>
              <a:ea typeface="华康少女文字W5(P)" panose="040F0500000000000000" pitchFamily="82" charset="-122"/>
            </a:endParaRPr>
          </a:p>
          <a:p>
            <a:pPr algn="l"/>
            <a:r>
              <a:rPr lang="zh-CN" altLang="en-US" sz="6600" dirty="0">
                <a:solidFill>
                  <a:schemeClr val="bg1"/>
                </a:solidFill>
                <a:latin typeface="华康少女文字W5(P)" panose="040F0500000000000000" pitchFamily="82" charset="-122"/>
                <a:ea typeface="华康少女文字W5(P)" panose="040F0500000000000000" pitchFamily="82" charset="-122"/>
              </a:rPr>
              <a:t>停止过追寻</a:t>
            </a:r>
          </a:p>
        </p:txBody>
      </p:sp>
    </p:spTree>
    <p:extLst>
      <p:ext uri="{BB962C8B-B14F-4D97-AF65-F5344CB8AC3E}">
        <p14:creationId xmlns:p14="http://schemas.microsoft.com/office/powerpoint/2010/main" val="1072136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A74442E6-80D9-41B0-AB0E-78AA37FAE4D1}"/>
              </a:ext>
            </a:extLst>
          </p:cNvPr>
          <p:cNvSpPr/>
          <p:nvPr/>
        </p:nvSpPr>
        <p:spPr>
          <a:xfrm>
            <a:off x="2360295" y="1072515"/>
            <a:ext cx="2176780" cy="2176780"/>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a:solidFill>
                  <a:schemeClr val="bg1"/>
                </a:solidFill>
                <a:latin typeface="华康少女文字W5(P)" panose="040F0500000000000000" pitchFamily="82" charset="-122"/>
                <a:ea typeface="华康少女文字W5(P)" panose="040F0500000000000000" pitchFamily="82" charset="-122"/>
              </a:rPr>
              <a:t>4</a:t>
            </a:r>
          </a:p>
        </p:txBody>
      </p:sp>
      <p:sp>
        <p:nvSpPr>
          <p:cNvPr id="3" name="文本框 2">
            <a:extLst>
              <a:ext uri="{FF2B5EF4-FFF2-40B4-BE49-F238E27FC236}">
                <a16:creationId xmlns:a16="http://schemas.microsoft.com/office/drawing/2014/main" id="{165C5BA9-CF50-42FA-95D2-6115C4C355CB}"/>
              </a:ext>
            </a:extLst>
          </p:cNvPr>
          <p:cNvSpPr txBox="1"/>
          <p:nvPr/>
        </p:nvSpPr>
        <p:spPr>
          <a:xfrm>
            <a:off x="4788958" y="1437630"/>
            <a:ext cx="4698722" cy="1446550"/>
          </a:xfrm>
          <a:prstGeom prst="rect">
            <a:avLst/>
          </a:prstGeom>
          <a:noFill/>
        </p:spPr>
        <p:txBody>
          <a:bodyPr wrap="none" rtlCol="0">
            <a:spAutoFit/>
          </a:bodyPr>
          <a:lstStyle/>
          <a:p>
            <a:r>
              <a:rPr lang="zh-CN" altLang="en-US" sz="8800" dirty="0">
                <a:solidFill>
                  <a:schemeClr val="bg1"/>
                </a:solidFill>
                <a:latin typeface="华康少女文字W5(P)" panose="040F0500000000000000" pitchFamily="82" charset="-122"/>
                <a:ea typeface="华康少女文字W5(P)" panose="040F0500000000000000" pitchFamily="82" charset="-122"/>
              </a:rPr>
              <a:t>组织建设</a:t>
            </a:r>
          </a:p>
        </p:txBody>
      </p:sp>
    </p:spTree>
    <p:extLst>
      <p:ext uri="{BB962C8B-B14F-4D97-AF65-F5344CB8AC3E}">
        <p14:creationId xmlns:p14="http://schemas.microsoft.com/office/powerpoint/2010/main" val="4224160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EE84361-4F28-46CD-A638-95D0D1A331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id="{D97134E5-0CEF-403F-8836-9671C6286B07}"/>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组织建设</a:t>
            </a:r>
          </a:p>
        </p:txBody>
      </p:sp>
      <p:sp>
        <p:nvSpPr>
          <p:cNvPr id="4" name="任意多边形 15">
            <a:extLst>
              <a:ext uri="{FF2B5EF4-FFF2-40B4-BE49-F238E27FC236}">
                <a16:creationId xmlns:a16="http://schemas.microsoft.com/office/drawing/2014/main" id="{EFAF4331-9DCE-4217-9227-D14C55D5CB6D}"/>
              </a:ext>
            </a:extLst>
          </p:cNvPr>
          <p:cNvSpPr/>
          <p:nvPr/>
        </p:nvSpPr>
        <p:spPr bwMode="auto">
          <a:xfrm>
            <a:off x="861182" y="1782996"/>
            <a:ext cx="2305049" cy="1449917"/>
          </a:xfrm>
          <a:custGeom>
            <a:avLst/>
            <a:gdLst>
              <a:gd name="connsiteX0" fmla="*/ 0 w 982607"/>
              <a:gd name="connsiteY0" fmla="*/ 61720 h 617200"/>
              <a:gd name="connsiteX1" fmla="*/ 61720 w 982607"/>
              <a:gd name="connsiteY1" fmla="*/ 0 h 617200"/>
              <a:gd name="connsiteX2" fmla="*/ 920887 w 982607"/>
              <a:gd name="connsiteY2" fmla="*/ 0 h 617200"/>
              <a:gd name="connsiteX3" fmla="*/ 982607 w 982607"/>
              <a:gd name="connsiteY3" fmla="*/ 61720 h 617200"/>
              <a:gd name="connsiteX4" fmla="*/ 982607 w 982607"/>
              <a:gd name="connsiteY4" fmla="*/ 555480 h 617200"/>
              <a:gd name="connsiteX5" fmla="*/ 920887 w 982607"/>
              <a:gd name="connsiteY5" fmla="*/ 617200 h 617200"/>
              <a:gd name="connsiteX6" fmla="*/ 61720 w 982607"/>
              <a:gd name="connsiteY6" fmla="*/ 617200 h 617200"/>
              <a:gd name="connsiteX7" fmla="*/ 0 w 982607"/>
              <a:gd name="connsiteY7" fmla="*/ 555480 h 617200"/>
              <a:gd name="connsiteX8" fmla="*/ 0 w 982607"/>
              <a:gd name="connsiteY8" fmla="*/ 61720 h 61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2607" h="617200">
                <a:moveTo>
                  <a:pt x="0" y="61720"/>
                </a:moveTo>
                <a:cubicBezTo>
                  <a:pt x="0" y="27633"/>
                  <a:pt x="27633" y="0"/>
                  <a:pt x="61720" y="0"/>
                </a:cubicBezTo>
                <a:lnTo>
                  <a:pt x="920887" y="0"/>
                </a:lnTo>
                <a:cubicBezTo>
                  <a:pt x="954974" y="0"/>
                  <a:pt x="982607" y="27633"/>
                  <a:pt x="982607" y="61720"/>
                </a:cubicBezTo>
                <a:lnTo>
                  <a:pt x="982607" y="555480"/>
                </a:lnTo>
                <a:cubicBezTo>
                  <a:pt x="982607" y="589567"/>
                  <a:pt x="954974" y="617200"/>
                  <a:pt x="920887" y="617200"/>
                </a:cubicBezTo>
                <a:lnTo>
                  <a:pt x="61720" y="617200"/>
                </a:lnTo>
                <a:cubicBezTo>
                  <a:pt x="27633" y="617200"/>
                  <a:pt x="0" y="589567"/>
                  <a:pt x="0" y="555480"/>
                </a:cubicBezTo>
                <a:lnTo>
                  <a:pt x="0" y="61720"/>
                </a:lnTo>
                <a:close/>
              </a:path>
            </a:pathLst>
          </a:custGeom>
          <a:noFill/>
          <a:ln w="9525">
            <a:solidFill>
              <a:schemeClr val="bg1"/>
            </a:solid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9983" tIns="79983" rIns="79983" bIns="79983" spcCol="1270" anchor="ctr"/>
          <a:lstStyle/>
          <a:p>
            <a:pPr algn="ctr" defTabSz="651510">
              <a:lnSpc>
                <a:spcPct val="90000"/>
              </a:lnSpc>
              <a:spcAft>
                <a:spcPct val="35000"/>
              </a:spcAft>
              <a:defRPr/>
            </a:pPr>
            <a:r>
              <a:rPr lang="zh-CN" altLang="en-US" sz="3700" dirty="0">
                <a:solidFill>
                  <a:srgbClr val="FF9409"/>
                </a:solidFill>
              </a:rPr>
              <a:t>编辑部门</a:t>
            </a:r>
          </a:p>
        </p:txBody>
      </p:sp>
      <p:sp>
        <p:nvSpPr>
          <p:cNvPr id="5" name="任意多边形 16">
            <a:extLst>
              <a:ext uri="{FF2B5EF4-FFF2-40B4-BE49-F238E27FC236}">
                <a16:creationId xmlns:a16="http://schemas.microsoft.com/office/drawing/2014/main" id="{B8E066F4-E2CA-4741-B5EB-F42D48ACC827}"/>
              </a:ext>
            </a:extLst>
          </p:cNvPr>
          <p:cNvSpPr/>
          <p:nvPr/>
        </p:nvSpPr>
        <p:spPr bwMode="auto">
          <a:xfrm>
            <a:off x="5037364" y="1782996"/>
            <a:ext cx="2305051" cy="1449917"/>
          </a:xfrm>
          <a:custGeom>
            <a:avLst/>
            <a:gdLst>
              <a:gd name="connsiteX0" fmla="*/ 0 w 982607"/>
              <a:gd name="connsiteY0" fmla="*/ 61720 h 617200"/>
              <a:gd name="connsiteX1" fmla="*/ 61720 w 982607"/>
              <a:gd name="connsiteY1" fmla="*/ 0 h 617200"/>
              <a:gd name="connsiteX2" fmla="*/ 920887 w 982607"/>
              <a:gd name="connsiteY2" fmla="*/ 0 h 617200"/>
              <a:gd name="connsiteX3" fmla="*/ 982607 w 982607"/>
              <a:gd name="connsiteY3" fmla="*/ 61720 h 617200"/>
              <a:gd name="connsiteX4" fmla="*/ 982607 w 982607"/>
              <a:gd name="connsiteY4" fmla="*/ 555480 h 617200"/>
              <a:gd name="connsiteX5" fmla="*/ 920887 w 982607"/>
              <a:gd name="connsiteY5" fmla="*/ 617200 h 617200"/>
              <a:gd name="connsiteX6" fmla="*/ 61720 w 982607"/>
              <a:gd name="connsiteY6" fmla="*/ 617200 h 617200"/>
              <a:gd name="connsiteX7" fmla="*/ 0 w 982607"/>
              <a:gd name="connsiteY7" fmla="*/ 555480 h 617200"/>
              <a:gd name="connsiteX8" fmla="*/ 0 w 982607"/>
              <a:gd name="connsiteY8" fmla="*/ 61720 h 61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2607" h="617200">
                <a:moveTo>
                  <a:pt x="0" y="61720"/>
                </a:moveTo>
                <a:cubicBezTo>
                  <a:pt x="0" y="27633"/>
                  <a:pt x="27633" y="0"/>
                  <a:pt x="61720" y="0"/>
                </a:cubicBezTo>
                <a:lnTo>
                  <a:pt x="920887" y="0"/>
                </a:lnTo>
                <a:cubicBezTo>
                  <a:pt x="954974" y="0"/>
                  <a:pt x="982607" y="27633"/>
                  <a:pt x="982607" y="61720"/>
                </a:cubicBezTo>
                <a:lnTo>
                  <a:pt x="982607" y="555480"/>
                </a:lnTo>
                <a:cubicBezTo>
                  <a:pt x="982607" y="589567"/>
                  <a:pt x="954974" y="617200"/>
                  <a:pt x="920887" y="617200"/>
                </a:cubicBezTo>
                <a:lnTo>
                  <a:pt x="61720" y="617200"/>
                </a:lnTo>
                <a:cubicBezTo>
                  <a:pt x="27633" y="617200"/>
                  <a:pt x="0" y="589567"/>
                  <a:pt x="0" y="555480"/>
                </a:cubicBezTo>
                <a:lnTo>
                  <a:pt x="0" y="61720"/>
                </a:lnTo>
                <a:close/>
              </a:path>
            </a:pathLst>
          </a:custGeom>
          <a:noFill/>
          <a:ln w="9525">
            <a:solidFill>
              <a:schemeClr val="bg1"/>
            </a:solid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9983" tIns="79983" rIns="79983" bIns="79983" spcCol="1270" anchor="ctr"/>
          <a:lstStyle/>
          <a:p>
            <a:pPr algn="ctr" defTabSz="651510">
              <a:lnSpc>
                <a:spcPct val="90000"/>
              </a:lnSpc>
              <a:spcAft>
                <a:spcPct val="35000"/>
              </a:spcAft>
              <a:defRPr/>
            </a:pPr>
            <a:r>
              <a:rPr lang="zh-CN" altLang="en-US" sz="3700" dirty="0">
                <a:solidFill>
                  <a:srgbClr val="FF9409"/>
                </a:solidFill>
              </a:rPr>
              <a:t>宣传部门</a:t>
            </a:r>
          </a:p>
        </p:txBody>
      </p:sp>
      <p:sp>
        <p:nvSpPr>
          <p:cNvPr id="6" name="文本框 5">
            <a:extLst>
              <a:ext uri="{FF2B5EF4-FFF2-40B4-BE49-F238E27FC236}">
                <a16:creationId xmlns:a16="http://schemas.microsoft.com/office/drawing/2014/main" id="{2DA7545A-12E8-4477-B9A1-1532CB8FBD99}"/>
              </a:ext>
            </a:extLst>
          </p:cNvPr>
          <p:cNvSpPr txBox="1">
            <a:spLocks noChangeArrowheads="1"/>
          </p:cNvSpPr>
          <p:nvPr/>
        </p:nvSpPr>
        <p:spPr bwMode="auto">
          <a:xfrm>
            <a:off x="3483730" y="1945980"/>
            <a:ext cx="12276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dirty="0">
                <a:solidFill>
                  <a:srgbClr val="FF9409"/>
                </a:solidFill>
              </a:rPr>
              <a:t>+</a:t>
            </a:r>
            <a:endParaRPr lang="zh-CN" altLang="en-US" sz="7200" dirty="0">
              <a:solidFill>
                <a:srgbClr val="FF9409"/>
              </a:solidFill>
            </a:endParaRPr>
          </a:p>
        </p:txBody>
      </p:sp>
      <p:sp>
        <p:nvSpPr>
          <p:cNvPr id="7" name="任意多边形 15">
            <a:extLst>
              <a:ext uri="{FF2B5EF4-FFF2-40B4-BE49-F238E27FC236}">
                <a16:creationId xmlns:a16="http://schemas.microsoft.com/office/drawing/2014/main" id="{718ADD62-77FA-4FCC-80D4-46D114E56BD5}"/>
              </a:ext>
            </a:extLst>
          </p:cNvPr>
          <p:cNvSpPr/>
          <p:nvPr/>
        </p:nvSpPr>
        <p:spPr bwMode="auto">
          <a:xfrm>
            <a:off x="861182" y="4459521"/>
            <a:ext cx="2305049" cy="1449917"/>
          </a:xfrm>
          <a:custGeom>
            <a:avLst/>
            <a:gdLst>
              <a:gd name="connsiteX0" fmla="*/ 0 w 982607"/>
              <a:gd name="connsiteY0" fmla="*/ 61720 h 617200"/>
              <a:gd name="connsiteX1" fmla="*/ 61720 w 982607"/>
              <a:gd name="connsiteY1" fmla="*/ 0 h 617200"/>
              <a:gd name="connsiteX2" fmla="*/ 920887 w 982607"/>
              <a:gd name="connsiteY2" fmla="*/ 0 h 617200"/>
              <a:gd name="connsiteX3" fmla="*/ 982607 w 982607"/>
              <a:gd name="connsiteY3" fmla="*/ 61720 h 617200"/>
              <a:gd name="connsiteX4" fmla="*/ 982607 w 982607"/>
              <a:gd name="connsiteY4" fmla="*/ 555480 h 617200"/>
              <a:gd name="connsiteX5" fmla="*/ 920887 w 982607"/>
              <a:gd name="connsiteY5" fmla="*/ 617200 h 617200"/>
              <a:gd name="connsiteX6" fmla="*/ 61720 w 982607"/>
              <a:gd name="connsiteY6" fmla="*/ 617200 h 617200"/>
              <a:gd name="connsiteX7" fmla="*/ 0 w 982607"/>
              <a:gd name="connsiteY7" fmla="*/ 555480 h 617200"/>
              <a:gd name="connsiteX8" fmla="*/ 0 w 982607"/>
              <a:gd name="connsiteY8" fmla="*/ 61720 h 61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2607" h="617200">
                <a:moveTo>
                  <a:pt x="0" y="61720"/>
                </a:moveTo>
                <a:cubicBezTo>
                  <a:pt x="0" y="27633"/>
                  <a:pt x="27633" y="0"/>
                  <a:pt x="61720" y="0"/>
                </a:cubicBezTo>
                <a:lnTo>
                  <a:pt x="920887" y="0"/>
                </a:lnTo>
                <a:cubicBezTo>
                  <a:pt x="954974" y="0"/>
                  <a:pt x="982607" y="27633"/>
                  <a:pt x="982607" y="61720"/>
                </a:cubicBezTo>
                <a:lnTo>
                  <a:pt x="982607" y="555480"/>
                </a:lnTo>
                <a:cubicBezTo>
                  <a:pt x="982607" y="589567"/>
                  <a:pt x="954974" y="617200"/>
                  <a:pt x="920887" y="617200"/>
                </a:cubicBezTo>
                <a:lnTo>
                  <a:pt x="61720" y="617200"/>
                </a:lnTo>
                <a:cubicBezTo>
                  <a:pt x="27633" y="617200"/>
                  <a:pt x="0" y="589567"/>
                  <a:pt x="0" y="555480"/>
                </a:cubicBezTo>
                <a:lnTo>
                  <a:pt x="0" y="61720"/>
                </a:lnTo>
                <a:close/>
              </a:path>
            </a:pathLst>
          </a:custGeom>
          <a:noFill/>
          <a:ln w="9525">
            <a:solidFill>
              <a:schemeClr val="bg1"/>
            </a:solid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9983" tIns="79983" rIns="79983" bIns="79983" spcCol="1270" anchor="ctr"/>
          <a:lstStyle/>
          <a:p>
            <a:pPr algn="ctr" defTabSz="651510">
              <a:lnSpc>
                <a:spcPct val="90000"/>
              </a:lnSpc>
              <a:spcAft>
                <a:spcPct val="35000"/>
              </a:spcAft>
              <a:defRPr/>
            </a:pPr>
            <a:r>
              <a:rPr lang="zh-CN" altLang="en-US" sz="3700" dirty="0">
                <a:solidFill>
                  <a:srgbClr val="FF9409"/>
                </a:solidFill>
              </a:rPr>
              <a:t>活动部门</a:t>
            </a:r>
          </a:p>
        </p:txBody>
      </p:sp>
      <p:sp>
        <p:nvSpPr>
          <p:cNvPr id="8" name="任意多边形 16">
            <a:extLst>
              <a:ext uri="{FF2B5EF4-FFF2-40B4-BE49-F238E27FC236}">
                <a16:creationId xmlns:a16="http://schemas.microsoft.com/office/drawing/2014/main" id="{A5E71A2B-7C22-4FB5-BDC8-0BDAF21D3563}"/>
              </a:ext>
            </a:extLst>
          </p:cNvPr>
          <p:cNvSpPr/>
          <p:nvPr/>
        </p:nvSpPr>
        <p:spPr bwMode="auto">
          <a:xfrm>
            <a:off x="5037364" y="4459521"/>
            <a:ext cx="2305051" cy="1449917"/>
          </a:xfrm>
          <a:custGeom>
            <a:avLst/>
            <a:gdLst>
              <a:gd name="connsiteX0" fmla="*/ 0 w 982607"/>
              <a:gd name="connsiteY0" fmla="*/ 61720 h 617200"/>
              <a:gd name="connsiteX1" fmla="*/ 61720 w 982607"/>
              <a:gd name="connsiteY1" fmla="*/ 0 h 617200"/>
              <a:gd name="connsiteX2" fmla="*/ 920887 w 982607"/>
              <a:gd name="connsiteY2" fmla="*/ 0 h 617200"/>
              <a:gd name="connsiteX3" fmla="*/ 982607 w 982607"/>
              <a:gd name="connsiteY3" fmla="*/ 61720 h 617200"/>
              <a:gd name="connsiteX4" fmla="*/ 982607 w 982607"/>
              <a:gd name="connsiteY4" fmla="*/ 555480 h 617200"/>
              <a:gd name="connsiteX5" fmla="*/ 920887 w 982607"/>
              <a:gd name="connsiteY5" fmla="*/ 617200 h 617200"/>
              <a:gd name="connsiteX6" fmla="*/ 61720 w 982607"/>
              <a:gd name="connsiteY6" fmla="*/ 617200 h 617200"/>
              <a:gd name="connsiteX7" fmla="*/ 0 w 982607"/>
              <a:gd name="connsiteY7" fmla="*/ 555480 h 617200"/>
              <a:gd name="connsiteX8" fmla="*/ 0 w 982607"/>
              <a:gd name="connsiteY8" fmla="*/ 61720 h 61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2607" h="617200">
                <a:moveTo>
                  <a:pt x="0" y="61720"/>
                </a:moveTo>
                <a:cubicBezTo>
                  <a:pt x="0" y="27633"/>
                  <a:pt x="27633" y="0"/>
                  <a:pt x="61720" y="0"/>
                </a:cubicBezTo>
                <a:lnTo>
                  <a:pt x="920887" y="0"/>
                </a:lnTo>
                <a:cubicBezTo>
                  <a:pt x="954974" y="0"/>
                  <a:pt x="982607" y="27633"/>
                  <a:pt x="982607" y="61720"/>
                </a:cubicBezTo>
                <a:lnTo>
                  <a:pt x="982607" y="555480"/>
                </a:lnTo>
                <a:cubicBezTo>
                  <a:pt x="982607" y="589567"/>
                  <a:pt x="954974" y="617200"/>
                  <a:pt x="920887" y="617200"/>
                </a:cubicBezTo>
                <a:lnTo>
                  <a:pt x="61720" y="617200"/>
                </a:lnTo>
                <a:cubicBezTo>
                  <a:pt x="27633" y="617200"/>
                  <a:pt x="0" y="589567"/>
                  <a:pt x="0" y="555480"/>
                </a:cubicBezTo>
                <a:lnTo>
                  <a:pt x="0" y="61720"/>
                </a:lnTo>
                <a:close/>
              </a:path>
            </a:pathLst>
          </a:custGeom>
          <a:noFill/>
          <a:ln w="9525">
            <a:solidFill>
              <a:schemeClr val="bg1"/>
            </a:solid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9983" tIns="79983" rIns="79983" bIns="79983" spcCol="1270" anchor="ctr"/>
          <a:lstStyle/>
          <a:p>
            <a:pPr algn="ctr" defTabSz="651510">
              <a:lnSpc>
                <a:spcPct val="90000"/>
              </a:lnSpc>
              <a:spcAft>
                <a:spcPct val="35000"/>
              </a:spcAft>
              <a:defRPr/>
            </a:pPr>
            <a:r>
              <a:rPr lang="zh-CN" altLang="en-US" sz="3700" dirty="0">
                <a:solidFill>
                  <a:srgbClr val="FF9409"/>
                </a:solidFill>
              </a:rPr>
              <a:t>财务部门</a:t>
            </a:r>
          </a:p>
        </p:txBody>
      </p:sp>
      <p:sp>
        <p:nvSpPr>
          <p:cNvPr id="9" name="文本框 8">
            <a:extLst>
              <a:ext uri="{FF2B5EF4-FFF2-40B4-BE49-F238E27FC236}">
                <a16:creationId xmlns:a16="http://schemas.microsoft.com/office/drawing/2014/main" id="{2B553856-CBEF-4247-9F3A-EEF9B69FFF81}"/>
              </a:ext>
            </a:extLst>
          </p:cNvPr>
          <p:cNvSpPr txBox="1">
            <a:spLocks noChangeArrowheads="1"/>
          </p:cNvSpPr>
          <p:nvPr/>
        </p:nvSpPr>
        <p:spPr bwMode="auto">
          <a:xfrm>
            <a:off x="3483730" y="4622505"/>
            <a:ext cx="12276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dirty="0">
                <a:solidFill>
                  <a:srgbClr val="FF9409"/>
                </a:solidFill>
              </a:rPr>
              <a:t>+</a:t>
            </a:r>
            <a:endParaRPr lang="zh-CN" altLang="en-US" sz="7200" dirty="0">
              <a:solidFill>
                <a:srgbClr val="FF9409"/>
              </a:solidFill>
            </a:endParaRPr>
          </a:p>
        </p:txBody>
      </p:sp>
      <p:sp>
        <p:nvSpPr>
          <p:cNvPr id="10" name="文本框 9">
            <a:extLst>
              <a:ext uri="{FF2B5EF4-FFF2-40B4-BE49-F238E27FC236}">
                <a16:creationId xmlns:a16="http://schemas.microsoft.com/office/drawing/2014/main" id="{445D5869-D1E2-4BC8-80D9-A83F98DC4AC8}"/>
              </a:ext>
            </a:extLst>
          </p:cNvPr>
          <p:cNvSpPr txBox="1">
            <a:spLocks noChangeArrowheads="1"/>
          </p:cNvSpPr>
          <p:nvPr/>
        </p:nvSpPr>
        <p:spPr bwMode="auto">
          <a:xfrm>
            <a:off x="1399872" y="3146309"/>
            <a:ext cx="12276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dirty="0">
                <a:solidFill>
                  <a:srgbClr val="FF9409"/>
                </a:solidFill>
              </a:rPr>
              <a:t>+</a:t>
            </a:r>
            <a:endParaRPr lang="zh-CN" altLang="en-US" sz="7200" dirty="0">
              <a:solidFill>
                <a:srgbClr val="FF9409"/>
              </a:solidFill>
            </a:endParaRPr>
          </a:p>
        </p:txBody>
      </p:sp>
      <p:sp>
        <p:nvSpPr>
          <p:cNvPr id="11" name="文本框 10">
            <a:extLst>
              <a:ext uri="{FF2B5EF4-FFF2-40B4-BE49-F238E27FC236}">
                <a16:creationId xmlns:a16="http://schemas.microsoft.com/office/drawing/2014/main" id="{B7BC948B-545C-4292-BD3D-66626EC70E60}"/>
              </a:ext>
            </a:extLst>
          </p:cNvPr>
          <p:cNvSpPr txBox="1">
            <a:spLocks noChangeArrowheads="1"/>
          </p:cNvSpPr>
          <p:nvPr/>
        </p:nvSpPr>
        <p:spPr bwMode="auto">
          <a:xfrm>
            <a:off x="5576055" y="3146309"/>
            <a:ext cx="12276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dirty="0">
                <a:solidFill>
                  <a:srgbClr val="FF9409"/>
                </a:solidFill>
              </a:rPr>
              <a:t>+</a:t>
            </a:r>
            <a:endParaRPr lang="zh-CN" altLang="en-US" sz="7200" dirty="0">
              <a:solidFill>
                <a:srgbClr val="FF9409"/>
              </a:solidFill>
            </a:endParaRPr>
          </a:p>
        </p:txBody>
      </p:sp>
      <p:sp>
        <p:nvSpPr>
          <p:cNvPr id="12" name="任意多边形 16">
            <a:extLst>
              <a:ext uri="{FF2B5EF4-FFF2-40B4-BE49-F238E27FC236}">
                <a16:creationId xmlns:a16="http://schemas.microsoft.com/office/drawing/2014/main" id="{B74DBFB9-49DC-4710-AC2F-7B51F68B5B01}"/>
              </a:ext>
            </a:extLst>
          </p:cNvPr>
          <p:cNvSpPr/>
          <p:nvPr/>
        </p:nvSpPr>
        <p:spPr bwMode="auto">
          <a:xfrm>
            <a:off x="8971189" y="1782996"/>
            <a:ext cx="2305051" cy="1449917"/>
          </a:xfrm>
          <a:custGeom>
            <a:avLst/>
            <a:gdLst>
              <a:gd name="connsiteX0" fmla="*/ 0 w 982607"/>
              <a:gd name="connsiteY0" fmla="*/ 61720 h 617200"/>
              <a:gd name="connsiteX1" fmla="*/ 61720 w 982607"/>
              <a:gd name="connsiteY1" fmla="*/ 0 h 617200"/>
              <a:gd name="connsiteX2" fmla="*/ 920887 w 982607"/>
              <a:gd name="connsiteY2" fmla="*/ 0 h 617200"/>
              <a:gd name="connsiteX3" fmla="*/ 982607 w 982607"/>
              <a:gd name="connsiteY3" fmla="*/ 61720 h 617200"/>
              <a:gd name="connsiteX4" fmla="*/ 982607 w 982607"/>
              <a:gd name="connsiteY4" fmla="*/ 555480 h 617200"/>
              <a:gd name="connsiteX5" fmla="*/ 920887 w 982607"/>
              <a:gd name="connsiteY5" fmla="*/ 617200 h 617200"/>
              <a:gd name="connsiteX6" fmla="*/ 61720 w 982607"/>
              <a:gd name="connsiteY6" fmla="*/ 617200 h 617200"/>
              <a:gd name="connsiteX7" fmla="*/ 0 w 982607"/>
              <a:gd name="connsiteY7" fmla="*/ 555480 h 617200"/>
              <a:gd name="connsiteX8" fmla="*/ 0 w 982607"/>
              <a:gd name="connsiteY8" fmla="*/ 61720 h 61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2607" h="617200">
                <a:moveTo>
                  <a:pt x="0" y="61720"/>
                </a:moveTo>
                <a:cubicBezTo>
                  <a:pt x="0" y="27633"/>
                  <a:pt x="27633" y="0"/>
                  <a:pt x="61720" y="0"/>
                </a:cubicBezTo>
                <a:lnTo>
                  <a:pt x="920887" y="0"/>
                </a:lnTo>
                <a:cubicBezTo>
                  <a:pt x="954974" y="0"/>
                  <a:pt x="982607" y="27633"/>
                  <a:pt x="982607" y="61720"/>
                </a:cubicBezTo>
                <a:lnTo>
                  <a:pt x="982607" y="555480"/>
                </a:lnTo>
                <a:cubicBezTo>
                  <a:pt x="982607" y="589567"/>
                  <a:pt x="954974" y="617200"/>
                  <a:pt x="920887" y="617200"/>
                </a:cubicBezTo>
                <a:lnTo>
                  <a:pt x="61720" y="617200"/>
                </a:lnTo>
                <a:cubicBezTo>
                  <a:pt x="27633" y="617200"/>
                  <a:pt x="0" y="589567"/>
                  <a:pt x="0" y="555480"/>
                </a:cubicBezTo>
                <a:lnTo>
                  <a:pt x="0" y="61720"/>
                </a:lnTo>
                <a:close/>
              </a:path>
            </a:pathLst>
          </a:custGeom>
          <a:noFill/>
          <a:ln w="9525">
            <a:solidFill>
              <a:schemeClr val="bg1"/>
            </a:solid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9983" tIns="79983" rIns="79983" bIns="79983" spcCol="1270" anchor="ctr"/>
          <a:lstStyle/>
          <a:p>
            <a:pPr algn="ctr" defTabSz="651510">
              <a:lnSpc>
                <a:spcPct val="90000"/>
              </a:lnSpc>
              <a:spcAft>
                <a:spcPct val="35000"/>
              </a:spcAft>
              <a:defRPr/>
            </a:pPr>
            <a:r>
              <a:rPr lang="zh-CN" altLang="en-US" sz="3700" dirty="0">
                <a:solidFill>
                  <a:srgbClr val="FF9409"/>
                </a:solidFill>
              </a:rPr>
              <a:t>外联部门</a:t>
            </a:r>
          </a:p>
        </p:txBody>
      </p:sp>
      <p:sp>
        <p:nvSpPr>
          <p:cNvPr id="13" name="文本框 12">
            <a:extLst>
              <a:ext uri="{FF2B5EF4-FFF2-40B4-BE49-F238E27FC236}">
                <a16:creationId xmlns:a16="http://schemas.microsoft.com/office/drawing/2014/main" id="{B1431FCE-99E9-465E-AC25-F71500017370}"/>
              </a:ext>
            </a:extLst>
          </p:cNvPr>
          <p:cNvSpPr txBox="1">
            <a:spLocks noChangeArrowheads="1"/>
          </p:cNvSpPr>
          <p:nvPr/>
        </p:nvSpPr>
        <p:spPr bwMode="auto">
          <a:xfrm>
            <a:off x="7417555" y="1945980"/>
            <a:ext cx="12276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dirty="0">
                <a:solidFill>
                  <a:srgbClr val="FF9409"/>
                </a:solidFill>
              </a:rPr>
              <a:t>+</a:t>
            </a:r>
            <a:endParaRPr lang="zh-CN" altLang="en-US" sz="7200" dirty="0">
              <a:solidFill>
                <a:srgbClr val="FF9409"/>
              </a:solidFill>
            </a:endParaRPr>
          </a:p>
        </p:txBody>
      </p:sp>
      <p:sp>
        <p:nvSpPr>
          <p:cNvPr id="14" name="任意多边形 16">
            <a:extLst>
              <a:ext uri="{FF2B5EF4-FFF2-40B4-BE49-F238E27FC236}">
                <a16:creationId xmlns:a16="http://schemas.microsoft.com/office/drawing/2014/main" id="{26595913-611B-46D9-B547-E5E3A0847C1E}"/>
              </a:ext>
            </a:extLst>
          </p:cNvPr>
          <p:cNvSpPr/>
          <p:nvPr/>
        </p:nvSpPr>
        <p:spPr bwMode="auto">
          <a:xfrm>
            <a:off x="8971189" y="4459521"/>
            <a:ext cx="2305051" cy="1449917"/>
          </a:xfrm>
          <a:custGeom>
            <a:avLst/>
            <a:gdLst>
              <a:gd name="connsiteX0" fmla="*/ 0 w 982607"/>
              <a:gd name="connsiteY0" fmla="*/ 61720 h 617200"/>
              <a:gd name="connsiteX1" fmla="*/ 61720 w 982607"/>
              <a:gd name="connsiteY1" fmla="*/ 0 h 617200"/>
              <a:gd name="connsiteX2" fmla="*/ 920887 w 982607"/>
              <a:gd name="connsiteY2" fmla="*/ 0 h 617200"/>
              <a:gd name="connsiteX3" fmla="*/ 982607 w 982607"/>
              <a:gd name="connsiteY3" fmla="*/ 61720 h 617200"/>
              <a:gd name="connsiteX4" fmla="*/ 982607 w 982607"/>
              <a:gd name="connsiteY4" fmla="*/ 555480 h 617200"/>
              <a:gd name="connsiteX5" fmla="*/ 920887 w 982607"/>
              <a:gd name="connsiteY5" fmla="*/ 617200 h 617200"/>
              <a:gd name="connsiteX6" fmla="*/ 61720 w 982607"/>
              <a:gd name="connsiteY6" fmla="*/ 617200 h 617200"/>
              <a:gd name="connsiteX7" fmla="*/ 0 w 982607"/>
              <a:gd name="connsiteY7" fmla="*/ 555480 h 617200"/>
              <a:gd name="connsiteX8" fmla="*/ 0 w 982607"/>
              <a:gd name="connsiteY8" fmla="*/ 61720 h 61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2607" h="617200">
                <a:moveTo>
                  <a:pt x="0" y="61720"/>
                </a:moveTo>
                <a:cubicBezTo>
                  <a:pt x="0" y="27633"/>
                  <a:pt x="27633" y="0"/>
                  <a:pt x="61720" y="0"/>
                </a:cubicBezTo>
                <a:lnTo>
                  <a:pt x="920887" y="0"/>
                </a:lnTo>
                <a:cubicBezTo>
                  <a:pt x="954974" y="0"/>
                  <a:pt x="982607" y="27633"/>
                  <a:pt x="982607" y="61720"/>
                </a:cubicBezTo>
                <a:lnTo>
                  <a:pt x="982607" y="555480"/>
                </a:lnTo>
                <a:cubicBezTo>
                  <a:pt x="982607" y="589567"/>
                  <a:pt x="954974" y="617200"/>
                  <a:pt x="920887" y="617200"/>
                </a:cubicBezTo>
                <a:lnTo>
                  <a:pt x="61720" y="617200"/>
                </a:lnTo>
                <a:cubicBezTo>
                  <a:pt x="27633" y="617200"/>
                  <a:pt x="0" y="589567"/>
                  <a:pt x="0" y="555480"/>
                </a:cubicBezTo>
                <a:lnTo>
                  <a:pt x="0" y="61720"/>
                </a:lnTo>
                <a:close/>
              </a:path>
            </a:pathLst>
          </a:custGeom>
          <a:noFill/>
          <a:ln w="9525">
            <a:solidFill>
              <a:schemeClr val="bg1"/>
            </a:solidFill>
          </a:ln>
        </p:spPr>
        <p:style>
          <a:lnRef idx="2">
            <a:schemeClr val="accent3">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9983" tIns="79983" rIns="79983" bIns="79983" spcCol="1270" anchor="ctr"/>
          <a:lstStyle/>
          <a:p>
            <a:pPr algn="ctr" defTabSz="651510">
              <a:lnSpc>
                <a:spcPct val="90000"/>
              </a:lnSpc>
              <a:spcAft>
                <a:spcPct val="35000"/>
              </a:spcAft>
              <a:defRPr/>
            </a:pPr>
            <a:r>
              <a:rPr lang="zh-CN" altLang="en-US" sz="3700" dirty="0">
                <a:solidFill>
                  <a:srgbClr val="FF9409"/>
                </a:solidFill>
              </a:rPr>
              <a:t>网络部门</a:t>
            </a:r>
          </a:p>
        </p:txBody>
      </p:sp>
      <p:sp>
        <p:nvSpPr>
          <p:cNvPr id="15" name="文本框 14">
            <a:extLst>
              <a:ext uri="{FF2B5EF4-FFF2-40B4-BE49-F238E27FC236}">
                <a16:creationId xmlns:a16="http://schemas.microsoft.com/office/drawing/2014/main" id="{2AD3D08C-8550-42AB-AA95-49D1FEDDE2A1}"/>
              </a:ext>
            </a:extLst>
          </p:cNvPr>
          <p:cNvSpPr txBox="1">
            <a:spLocks noChangeArrowheads="1"/>
          </p:cNvSpPr>
          <p:nvPr/>
        </p:nvSpPr>
        <p:spPr bwMode="auto">
          <a:xfrm>
            <a:off x="7417555" y="4622505"/>
            <a:ext cx="12276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dirty="0">
                <a:solidFill>
                  <a:srgbClr val="FF9409"/>
                </a:solidFill>
              </a:rPr>
              <a:t>+</a:t>
            </a:r>
            <a:endParaRPr lang="zh-CN" altLang="en-US" sz="7200" dirty="0">
              <a:solidFill>
                <a:srgbClr val="FF9409"/>
              </a:solidFill>
            </a:endParaRPr>
          </a:p>
        </p:txBody>
      </p:sp>
      <p:sp>
        <p:nvSpPr>
          <p:cNvPr id="16" name="文本框 15">
            <a:extLst>
              <a:ext uri="{FF2B5EF4-FFF2-40B4-BE49-F238E27FC236}">
                <a16:creationId xmlns:a16="http://schemas.microsoft.com/office/drawing/2014/main" id="{8729BEAE-179E-4522-8A81-9FC76BF86271}"/>
              </a:ext>
            </a:extLst>
          </p:cNvPr>
          <p:cNvSpPr txBox="1">
            <a:spLocks noChangeArrowheads="1"/>
          </p:cNvSpPr>
          <p:nvPr/>
        </p:nvSpPr>
        <p:spPr bwMode="auto">
          <a:xfrm>
            <a:off x="9509880" y="3146309"/>
            <a:ext cx="12276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dirty="0">
                <a:solidFill>
                  <a:srgbClr val="FF9409"/>
                </a:solidFill>
              </a:rPr>
              <a:t>+</a:t>
            </a:r>
            <a:endParaRPr lang="zh-CN" altLang="en-US" sz="7200" dirty="0">
              <a:solidFill>
                <a:srgbClr val="FF9409"/>
              </a:solidFill>
            </a:endParaRPr>
          </a:p>
        </p:txBody>
      </p:sp>
    </p:spTree>
    <p:extLst>
      <p:ext uri="{BB962C8B-B14F-4D97-AF65-F5344CB8AC3E}">
        <p14:creationId xmlns:p14="http://schemas.microsoft.com/office/powerpoint/2010/main" val="971489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50" fill="hold"/>
                                        <p:tgtEl>
                                          <p:spTgt spid="6"/>
                                        </p:tgtEl>
                                        <p:attrNameLst>
                                          <p:attrName>ppt_w</p:attrName>
                                        </p:attrNameLst>
                                      </p:cBhvr>
                                      <p:tavLst>
                                        <p:tav tm="0">
                                          <p:val>
                                            <p:fltVal val="0"/>
                                          </p:val>
                                        </p:tav>
                                        <p:tav tm="100000">
                                          <p:val>
                                            <p:strVal val="#ppt_w"/>
                                          </p:val>
                                        </p:tav>
                                      </p:tavLst>
                                    </p:anim>
                                    <p:anim calcmode="lin" valueType="num">
                                      <p:cBhvr>
                                        <p:cTn id="13" dur="250" fill="hold"/>
                                        <p:tgtEl>
                                          <p:spTgt spid="6"/>
                                        </p:tgtEl>
                                        <p:attrNameLst>
                                          <p:attrName>ppt_h</p:attrName>
                                        </p:attrNameLst>
                                      </p:cBhvr>
                                      <p:tavLst>
                                        <p:tav tm="0">
                                          <p:val>
                                            <p:fltVal val="0"/>
                                          </p:val>
                                        </p:tav>
                                        <p:tav tm="100000">
                                          <p:val>
                                            <p:strVal val="#ppt_h"/>
                                          </p:val>
                                        </p:tav>
                                      </p:tavLst>
                                    </p:anim>
                                    <p:animEffect transition="in" filter="fade">
                                      <p:cBhvr>
                                        <p:cTn id="14" dur="250"/>
                                        <p:tgtEl>
                                          <p:spTgt spid="6"/>
                                        </p:tgtEl>
                                      </p:cBhvr>
                                    </p:animEffect>
                                  </p:childTnLst>
                                </p:cTn>
                              </p:par>
                              <p:par>
                                <p:cTn id="15" presetID="6" presetClass="emph" presetSubtype="0" decel="100000" fill="hold" grpId="1" nodeType="withEffect">
                                  <p:stCondLst>
                                    <p:cond delay="200"/>
                                  </p:stCondLst>
                                  <p:childTnLst>
                                    <p:animScale>
                                      <p:cBhvr>
                                        <p:cTn id="16" dur="250" fill="hold"/>
                                        <p:tgtEl>
                                          <p:spTgt spid="6"/>
                                        </p:tgtEl>
                                      </p:cBhvr>
                                      <p:by x="110000" y="110000"/>
                                    </p:animScale>
                                  </p:childTnLst>
                                </p:cTn>
                              </p:par>
                              <p:par>
                                <p:cTn id="17" presetID="6" presetClass="emph" presetSubtype="0" decel="100000" fill="hold" grpId="2" nodeType="withEffect">
                                  <p:stCondLst>
                                    <p:cond delay="300"/>
                                  </p:stCondLst>
                                  <p:childTnLst>
                                    <p:animScale>
                                      <p:cBhvr>
                                        <p:cTn id="18" dur="250" fill="hold"/>
                                        <p:tgtEl>
                                          <p:spTgt spid="6"/>
                                        </p:tgtEl>
                                      </p:cBhvr>
                                      <p:by x="91000" y="91000"/>
                                    </p:animScale>
                                  </p:childTnLst>
                                </p:cTn>
                              </p:par>
                            </p:childTnLst>
                          </p:cTn>
                        </p:par>
                        <p:par>
                          <p:cTn id="19" fill="hold">
                            <p:stCondLst>
                              <p:cond delay="1050"/>
                            </p:stCondLst>
                            <p:childTnLst>
                              <p:par>
                                <p:cTn id="20" presetID="12" presetClass="entr" presetSubtype="2"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ppt_x</p:attrName>
                                        </p:attrNameLst>
                                      </p:cBhvr>
                                      <p:tavLst>
                                        <p:tav tm="0">
                                          <p:val>
                                            <p:strVal val="#ppt_x+#ppt_w*1.125000"/>
                                          </p:val>
                                        </p:tav>
                                        <p:tav tm="100000">
                                          <p:val>
                                            <p:strVal val="#ppt_x"/>
                                          </p:val>
                                        </p:tav>
                                      </p:tavLst>
                                    </p:anim>
                                    <p:animEffect transition="in" filter="wipe(left)">
                                      <p:cBhvr>
                                        <p:cTn id="23" dur="500"/>
                                        <p:tgtEl>
                                          <p:spTgt spid="4"/>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p:tgtEl>
                                          <p:spTgt spid="5"/>
                                        </p:tgtEl>
                                        <p:attrNameLst>
                                          <p:attrName>ppt_x</p:attrName>
                                        </p:attrNameLst>
                                      </p:cBhvr>
                                      <p:tavLst>
                                        <p:tav tm="0">
                                          <p:val>
                                            <p:strVal val="#ppt_x-#ppt_w*1.125000"/>
                                          </p:val>
                                        </p:tav>
                                        <p:tav tm="100000">
                                          <p:val>
                                            <p:strVal val="#ppt_x"/>
                                          </p:val>
                                        </p:tav>
                                      </p:tavLst>
                                    </p:anim>
                                    <p:animEffect transition="in" filter="wipe(right)">
                                      <p:cBhvr>
                                        <p:cTn id="27" dur="500"/>
                                        <p:tgtEl>
                                          <p:spTgt spid="5"/>
                                        </p:tgtEl>
                                      </p:cBhvr>
                                    </p:animEffect>
                                  </p:childTnLst>
                                </p:cTn>
                              </p:par>
                            </p:childTnLst>
                          </p:cTn>
                        </p:par>
                        <p:par>
                          <p:cTn id="28" fill="hold">
                            <p:stCondLst>
                              <p:cond delay="155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250" fill="hold"/>
                                        <p:tgtEl>
                                          <p:spTgt spid="9"/>
                                        </p:tgtEl>
                                        <p:attrNameLst>
                                          <p:attrName>ppt_w</p:attrName>
                                        </p:attrNameLst>
                                      </p:cBhvr>
                                      <p:tavLst>
                                        <p:tav tm="0">
                                          <p:val>
                                            <p:fltVal val="0"/>
                                          </p:val>
                                        </p:tav>
                                        <p:tav tm="100000">
                                          <p:val>
                                            <p:strVal val="#ppt_w"/>
                                          </p:val>
                                        </p:tav>
                                      </p:tavLst>
                                    </p:anim>
                                    <p:anim calcmode="lin" valueType="num">
                                      <p:cBhvr>
                                        <p:cTn id="32" dur="250" fill="hold"/>
                                        <p:tgtEl>
                                          <p:spTgt spid="9"/>
                                        </p:tgtEl>
                                        <p:attrNameLst>
                                          <p:attrName>ppt_h</p:attrName>
                                        </p:attrNameLst>
                                      </p:cBhvr>
                                      <p:tavLst>
                                        <p:tav tm="0">
                                          <p:val>
                                            <p:fltVal val="0"/>
                                          </p:val>
                                        </p:tav>
                                        <p:tav tm="100000">
                                          <p:val>
                                            <p:strVal val="#ppt_h"/>
                                          </p:val>
                                        </p:tav>
                                      </p:tavLst>
                                    </p:anim>
                                    <p:animEffect transition="in" filter="fade">
                                      <p:cBhvr>
                                        <p:cTn id="33" dur="250"/>
                                        <p:tgtEl>
                                          <p:spTgt spid="9"/>
                                        </p:tgtEl>
                                      </p:cBhvr>
                                    </p:animEffect>
                                  </p:childTnLst>
                                </p:cTn>
                              </p:par>
                              <p:par>
                                <p:cTn id="34" presetID="6" presetClass="emph" presetSubtype="0" decel="100000" fill="hold" grpId="1" nodeType="withEffect">
                                  <p:stCondLst>
                                    <p:cond delay="200"/>
                                  </p:stCondLst>
                                  <p:childTnLst>
                                    <p:animScale>
                                      <p:cBhvr>
                                        <p:cTn id="35" dur="250" fill="hold"/>
                                        <p:tgtEl>
                                          <p:spTgt spid="9"/>
                                        </p:tgtEl>
                                      </p:cBhvr>
                                      <p:by x="110000" y="110000"/>
                                    </p:animScale>
                                  </p:childTnLst>
                                </p:cTn>
                              </p:par>
                              <p:par>
                                <p:cTn id="36" presetID="6" presetClass="emph" presetSubtype="0" decel="100000" fill="hold" grpId="2" nodeType="withEffect">
                                  <p:stCondLst>
                                    <p:cond delay="300"/>
                                  </p:stCondLst>
                                  <p:childTnLst>
                                    <p:animScale>
                                      <p:cBhvr>
                                        <p:cTn id="37" dur="250" fill="hold"/>
                                        <p:tgtEl>
                                          <p:spTgt spid="9"/>
                                        </p:tgtEl>
                                      </p:cBhvr>
                                      <p:by x="91000" y="91000"/>
                                    </p:animScale>
                                  </p:childTnLst>
                                </p:cTn>
                              </p:par>
                            </p:childTnLst>
                          </p:cTn>
                        </p:par>
                        <p:par>
                          <p:cTn id="38" fill="hold">
                            <p:stCondLst>
                              <p:cond delay="2100"/>
                            </p:stCondLst>
                            <p:childTnLst>
                              <p:par>
                                <p:cTn id="39" presetID="12" presetClass="entr" presetSubtype="2"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p:tgtEl>
                                          <p:spTgt spid="7"/>
                                        </p:tgtEl>
                                        <p:attrNameLst>
                                          <p:attrName>ppt_x</p:attrName>
                                        </p:attrNameLst>
                                      </p:cBhvr>
                                      <p:tavLst>
                                        <p:tav tm="0">
                                          <p:val>
                                            <p:strVal val="#ppt_x+#ppt_w*1.125000"/>
                                          </p:val>
                                        </p:tav>
                                        <p:tav tm="100000">
                                          <p:val>
                                            <p:strVal val="#ppt_x"/>
                                          </p:val>
                                        </p:tav>
                                      </p:tavLst>
                                    </p:anim>
                                    <p:animEffect transition="in" filter="wipe(left)">
                                      <p:cBhvr>
                                        <p:cTn id="42" dur="500"/>
                                        <p:tgtEl>
                                          <p:spTgt spid="7"/>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p:tgtEl>
                                          <p:spTgt spid="8"/>
                                        </p:tgtEl>
                                        <p:attrNameLst>
                                          <p:attrName>ppt_x</p:attrName>
                                        </p:attrNameLst>
                                      </p:cBhvr>
                                      <p:tavLst>
                                        <p:tav tm="0">
                                          <p:val>
                                            <p:strVal val="#ppt_x-#ppt_w*1.125000"/>
                                          </p:val>
                                        </p:tav>
                                        <p:tav tm="100000">
                                          <p:val>
                                            <p:strVal val="#ppt_x"/>
                                          </p:val>
                                        </p:tav>
                                      </p:tavLst>
                                    </p:anim>
                                    <p:animEffect transition="in" filter="wipe(right)">
                                      <p:cBhvr>
                                        <p:cTn id="46" dur="500"/>
                                        <p:tgtEl>
                                          <p:spTgt spid="8"/>
                                        </p:tgtEl>
                                      </p:cBhvr>
                                    </p:animEffect>
                                  </p:childTnLst>
                                </p:cTn>
                              </p:par>
                            </p:childTnLst>
                          </p:cTn>
                        </p:par>
                        <p:par>
                          <p:cTn id="47" fill="hold">
                            <p:stCondLst>
                              <p:cond delay="2600"/>
                            </p:stCondLst>
                            <p:childTnLst>
                              <p:par>
                                <p:cTn id="48" presetID="53" presetClass="entr" presetSubtype="16"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250" fill="hold"/>
                                        <p:tgtEl>
                                          <p:spTgt spid="10"/>
                                        </p:tgtEl>
                                        <p:attrNameLst>
                                          <p:attrName>ppt_w</p:attrName>
                                        </p:attrNameLst>
                                      </p:cBhvr>
                                      <p:tavLst>
                                        <p:tav tm="0">
                                          <p:val>
                                            <p:fltVal val="0"/>
                                          </p:val>
                                        </p:tav>
                                        <p:tav tm="100000">
                                          <p:val>
                                            <p:strVal val="#ppt_w"/>
                                          </p:val>
                                        </p:tav>
                                      </p:tavLst>
                                    </p:anim>
                                    <p:anim calcmode="lin" valueType="num">
                                      <p:cBhvr>
                                        <p:cTn id="51" dur="250" fill="hold"/>
                                        <p:tgtEl>
                                          <p:spTgt spid="10"/>
                                        </p:tgtEl>
                                        <p:attrNameLst>
                                          <p:attrName>ppt_h</p:attrName>
                                        </p:attrNameLst>
                                      </p:cBhvr>
                                      <p:tavLst>
                                        <p:tav tm="0">
                                          <p:val>
                                            <p:fltVal val="0"/>
                                          </p:val>
                                        </p:tav>
                                        <p:tav tm="100000">
                                          <p:val>
                                            <p:strVal val="#ppt_h"/>
                                          </p:val>
                                        </p:tav>
                                      </p:tavLst>
                                    </p:anim>
                                    <p:animEffect transition="in" filter="fade">
                                      <p:cBhvr>
                                        <p:cTn id="52" dur="250"/>
                                        <p:tgtEl>
                                          <p:spTgt spid="10"/>
                                        </p:tgtEl>
                                      </p:cBhvr>
                                    </p:animEffect>
                                  </p:childTnLst>
                                </p:cTn>
                              </p:par>
                              <p:par>
                                <p:cTn id="53" presetID="6" presetClass="emph" presetSubtype="0" decel="100000" fill="hold" grpId="1" nodeType="withEffect">
                                  <p:stCondLst>
                                    <p:cond delay="200"/>
                                  </p:stCondLst>
                                  <p:childTnLst>
                                    <p:animScale>
                                      <p:cBhvr>
                                        <p:cTn id="54" dur="250" fill="hold"/>
                                        <p:tgtEl>
                                          <p:spTgt spid="10"/>
                                        </p:tgtEl>
                                      </p:cBhvr>
                                      <p:by x="110000" y="110000"/>
                                    </p:animScale>
                                  </p:childTnLst>
                                </p:cTn>
                              </p:par>
                              <p:par>
                                <p:cTn id="55" presetID="6" presetClass="emph" presetSubtype="0" decel="100000" fill="hold" grpId="2" nodeType="withEffect">
                                  <p:stCondLst>
                                    <p:cond delay="300"/>
                                  </p:stCondLst>
                                  <p:childTnLst>
                                    <p:animScale>
                                      <p:cBhvr>
                                        <p:cTn id="56" dur="250" fill="hold"/>
                                        <p:tgtEl>
                                          <p:spTgt spid="10"/>
                                        </p:tgtEl>
                                      </p:cBhvr>
                                      <p:by x="91000" y="91000"/>
                                    </p:animScale>
                                  </p:childTnLst>
                                </p:cTn>
                              </p:par>
                            </p:childTnLst>
                          </p:cTn>
                        </p:par>
                        <p:par>
                          <p:cTn id="57" fill="hold">
                            <p:stCondLst>
                              <p:cond delay="3150"/>
                            </p:stCondLst>
                            <p:childTnLst>
                              <p:par>
                                <p:cTn id="58" presetID="53" presetClass="entr" presetSubtype="16"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250" fill="hold"/>
                                        <p:tgtEl>
                                          <p:spTgt spid="11"/>
                                        </p:tgtEl>
                                        <p:attrNameLst>
                                          <p:attrName>ppt_w</p:attrName>
                                        </p:attrNameLst>
                                      </p:cBhvr>
                                      <p:tavLst>
                                        <p:tav tm="0">
                                          <p:val>
                                            <p:fltVal val="0"/>
                                          </p:val>
                                        </p:tav>
                                        <p:tav tm="100000">
                                          <p:val>
                                            <p:strVal val="#ppt_w"/>
                                          </p:val>
                                        </p:tav>
                                      </p:tavLst>
                                    </p:anim>
                                    <p:anim calcmode="lin" valueType="num">
                                      <p:cBhvr>
                                        <p:cTn id="61" dur="250" fill="hold"/>
                                        <p:tgtEl>
                                          <p:spTgt spid="11"/>
                                        </p:tgtEl>
                                        <p:attrNameLst>
                                          <p:attrName>ppt_h</p:attrName>
                                        </p:attrNameLst>
                                      </p:cBhvr>
                                      <p:tavLst>
                                        <p:tav tm="0">
                                          <p:val>
                                            <p:fltVal val="0"/>
                                          </p:val>
                                        </p:tav>
                                        <p:tav tm="100000">
                                          <p:val>
                                            <p:strVal val="#ppt_h"/>
                                          </p:val>
                                        </p:tav>
                                      </p:tavLst>
                                    </p:anim>
                                    <p:animEffect transition="in" filter="fade">
                                      <p:cBhvr>
                                        <p:cTn id="62" dur="250"/>
                                        <p:tgtEl>
                                          <p:spTgt spid="11"/>
                                        </p:tgtEl>
                                      </p:cBhvr>
                                    </p:animEffect>
                                  </p:childTnLst>
                                </p:cTn>
                              </p:par>
                              <p:par>
                                <p:cTn id="63" presetID="6" presetClass="emph" presetSubtype="0" decel="100000" fill="hold" grpId="1" nodeType="withEffect">
                                  <p:stCondLst>
                                    <p:cond delay="200"/>
                                  </p:stCondLst>
                                  <p:childTnLst>
                                    <p:animScale>
                                      <p:cBhvr>
                                        <p:cTn id="64" dur="250" fill="hold"/>
                                        <p:tgtEl>
                                          <p:spTgt spid="11"/>
                                        </p:tgtEl>
                                      </p:cBhvr>
                                      <p:by x="110000" y="110000"/>
                                    </p:animScale>
                                  </p:childTnLst>
                                </p:cTn>
                              </p:par>
                              <p:par>
                                <p:cTn id="65" presetID="6" presetClass="emph" presetSubtype="0" decel="100000" fill="hold" grpId="2" nodeType="withEffect">
                                  <p:stCondLst>
                                    <p:cond delay="300"/>
                                  </p:stCondLst>
                                  <p:childTnLst>
                                    <p:animScale>
                                      <p:cBhvr>
                                        <p:cTn id="66" dur="250" fill="hold"/>
                                        <p:tgtEl>
                                          <p:spTgt spid="11"/>
                                        </p:tgtEl>
                                      </p:cBhvr>
                                      <p:by x="91000" y="91000"/>
                                    </p:animScale>
                                  </p:childTnLst>
                                </p:cTn>
                              </p:par>
                            </p:childTnLst>
                          </p:cTn>
                        </p:par>
                        <p:par>
                          <p:cTn id="67" fill="hold">
                            <p:stCondLst>
                              <p:cond delay="3700"/>
                            </p:stCondLst>
                            <p:childTnLst>
                              <p:par>
                                <p:cTn id="68" presetID="53" presetClass="entr" presetSubtype="16"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250" fill="hold"/>
                                        <p:tgtEl>
                                          <p:spTgt spid="13"/>
                                        </p:tgtEl>
                                        <p:attrNameLst>
                                          <p:attrName>ppt_w</p:attrName>
                                        </p:attrNameLst>
                                      </p:cBhvr>
                                      <p:tavLst>
                                        <p:tav tm="0">
                                          <p:val>
                                            <p:fltVal val="0"/>
                                          </p:val>
                                        </p:tav>
                                        <p:tav tm="100000">
                                          <p:val>
                                            <p:strVal val="#ppt_w"/>
                                          </p:val>
                                        </p:tav>
                                      </p:tavLst>
                                    </p:anim>
                                    <p:anim calcmode="lin" valueType="num">
                                      <p:cBhvr>
                                        <p:cTn id="71" dur="250" fill="hold"/>
                                        <p:tgtEl>
                                          <p:spTgt spid="13"/>
                                        </p:tgtEl>
                                        <p:attrNameLst>
                                          <p:attrName>ppt_h</p:attrName>
                                        </p:attrNameLst>
                                      </p:cBhvr>
                                      <p:tavLst>
                                        <p:tav tm="0">
                                          <p:val>
                                            <p:fltVal val="0"/>
                                          </p:val>
                                        </p:tav>
                                        <p:tav tm="100000">
                                          <p:val>
                                            <p:strVal val="#ppt_h"/>
                                          </p:val>
                                        </p:tav>
                                      </p:tavLst>
                                    </p:anim>
                                    <p:animEffect transition="in" filter="fade">
                                      <p:cBhvr>
                                        <p:cTn id="72" dur="250"/>
                                        <p:tgtEl>
                                          <p:spTgt spid="13"/>
                                        </p:tgtEl>
                                      </p:cBhvr>
                                    </p:animEffect>
                                  </p:childTnLst>
                                </p:cTn>
                              </p:par>
                              <p:par>
                                <p:cTn id="73" presetID="6" presetClass="emph" presetSubtype="0" decel="100000" fill="hold" grpId="1" nodeType="withEffect">
                                  <p:stCondLst>
                                    <p:cond delay="200"/>
                                  </p:stCondLst>
                                  <p:childTnLst>
                                    <p:animScale>
                                      <p:cBhvr>
                                        <p:cTn id="74" dur="250" fill="hold"/>
                                        <p:tgtEl>
                                          <p:spTgt spid="13"/>
                                        </p:tgtEl>
                                      </p:cBhvr>
                                      <p:by x="110000" y="110000"/>
                                    </p:animScale>
                                  </p:childTnLst>
                                </p:cTn>
                              </p:par>
                              <p:par>
                                <p:cTn id="75" presetID="6" presetClass="emph" presetSubtype="0" decel="100000" fill="hold" grpId="2" nodeType="withEffect">
                                  <p:stCondLst>
                                    <p:cond delay="300"/>
                                  </p:stCondLst>
                                  <p:childTnLst>
                                    <p:animScale>
                                      <p:cBhvr>
                                        <p:cTn id="76" dur="250" fill="hold"/>
                                        <p:tgtEl>
                                          <p:spTgt spid="13"/>
                                        </p:tgtEl>
                                      </p:cBhvr>
                                      <p:by x="91000" y="91000"/>
                                    </p:animScale>
                                  </p:childTnLst>
                                </p:cTn>
                              </p:par>
                              <p:par>
                                <p:cTn id="77" presetID="12" presetClass="entr" presetSubtype="8"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500"/>
                                        <p:tgtEl>
                                          <p:spTgt spid="12"/>
                                        </p:tgtEl>
                                        <p:attrNameLst>
                                          <p:attrName>ppt_x</p:attrName>
                                        </p:attrNameLst>
                                      </p:cBhvr>
                                      <p:tavLst>
                                        <p:tav tm="0">
                                          <p:val>
                                            <p:strVal val="#ppt_x-#ppt_w*1.125000"/>
                                          </p:val>
                                        </p:tav>
                                        <p:tav tm="100000">
                                          <p:val>
                                            <p:strVal val="#ppt_x"/>
                                          </p:val>
                                        </p:tav>
                                      </p:tavLst>
                                    </p:anim>
                                    <p:animEffect transition="in" filter="wipe(right)">
                                      <p:cBhvr>
                                        <p:cTn id="80" dur="500"/>
                                        <p:tgtEl>
                                          <p:spTgt spid="12"/>
                                        </p:tgtEl>
                                      </p:cBhvr>
                                    </p:animEffect>
                                  </p:childTnLst>
                                </p:cTn>
                              </p:par>
                            </p:childTnLst>
                          </p:cTn>
                        </p:par>
                        <p:par>
                          <p:cTn id="81" fill="hold">
                            <p:stCondLst>
                              <p:cond delay="4250"/>
                            </p:stCondLst>
                            <p:childTnLst>
                              <p:par>
                                <p:cTn id="82" presetID="53" presetClass="entr" presetSubtype="16" fill="hold" grpId="0" nodeType="afterEffect">
                                  <p:stCondLst>
                                    <p:cond delay="0"/>
                                  </p:stCondLst>
                                  <p:childTnLst>
                                    <p:set>
                                      <p:cBhvr>
                                        <p:cTn id="83" dur="1" fill="hold">
                                          <p:stCondLst>
                                            <p:cond delay="0"/>
                                          </p:stCondLst>
                                        </p:cTn>
                                        <p:tgtEl>
                                          <p:spTgt spid="15"/>
                                        </p:tgtEl>
                                        <p:attrNameLst>
                                          <p:attrName>style.visibility</p:attrName>
                                        </p:attrNameLst>
                                      </p:cBhvr>
                                      <p:to>
                                        <p:strVal val="visible"/>
                                      </p:to>
                                    </p:set>
                                    <p:anim calcmode="lin" valueType="num">
                                      <p:cBhvr>
                                        <p:cTn id="84" dur="250" fill="hold"/>
                                        <p:tgtEl>
                                          <p:spTgt spid="15"/>
                                        </p:tgtEl>
                                        <p:attrNameLst>
                                          <p:attrName>ppt_w</p:attrName>
                                        </p:attrNameLst>
                                      </p:cBhvr>
                                      <p:tavLst>
                                        <p:tav tm="0">
                                          <p:val>
                                            <p:fltVal val="0"/>
                                          </p:val>
                                        </p:tav>
                                        <p:tav tm="100000">
                                          <p:val>
                                            <p:strVal val="#ppt_w"/>
                                          </p:val>
                                        </p:tav>
                                      </p:tavLst>
                                    </p:anim>
                                    <p:anim calcmode="lin" valueType="num">
                                      <p:cBhvr>
                                        <p:cTn id="85" dur="250" fill="hold"/>
                                        <p:tgtEl>
                                          <p:spTgt spid="15"/>
                                        </p:tgtEl>
                                        <p:attrNameLst>
                                          <p:attrName>ppt_h</p:attrName>
                                        </p:attrNameLst>
                                      </p:cBhvr>
                                      <p:tavLst>
                                        <p:tav tm="0">
                                          <p:val>
                                            <p:fltVal val="0"/>
                                          </p:val>
                                        </p:tav>
                                        <p:tav tm="100000">
                                          <p:val>
                                            <p:strVal val="#ppt_h"/>
                                          </p:val>
                                        </p:tav>
                                      </p:tavLst>
                                    </p:anim>
                                    <p:animEffect transition="in" filter="fade">
                                      <p:cBhvr>
                                        <p:cTn id="86" dur="250"/>
                                        <p:tgtEl>
                                          <p:spTgt spid="15"/>
                                        </p:tgtEl>
                                      </p:cBhvr>
                                    </p:animEffect>
                                  </p:childTnLst>
                                </p:cTn>
                              </p:par>
                              <p:par>
                                <p:cTn id="87" presetID="6" presetClass="emph" presetSubtype="0" decel="100000" fill="hold" grpId="1" nodeType="withEffect">
                                  <p:stCondLst>
                                    <p:cond delay="200"/>
                                  </p:stCondLst>
                                  <p:childTnLst>
                                    <p:animScale>
                                      <p:cBhvr>
                                        <p:cTn id="88" dur="250" fill="hold"/>
                                        <p:tgtEl>
                                          <p:spTgt spid="15"/>
                                        </p:tgtEl>
                                      </p:cBhvr>
                                      <p:by x="110000" y="110000"/>
                                    </p:animScale>
                                  </p:childTnLst>
                                </p:cTn>
                              </p:par>
                              <p:par>
                                <p:cTn id="89" presetID="6" presetClass="emph" presetSubtype="0" decel="100000" fill="hold" grpId="2" nodeType="withEffect">
                                  <p:stCondLst>
                                    <p:cond delay="300"/>
                                  </p:stCondLst>
                                  <p:childTnLst>
                                    <p:animScale>
                                      <p:cBhvr>
                                        <p:cTn id="90" dur="250" fill="hold"/>
                                        <p:tgtEl>
                                          <p:spTgt spid="15"/>
                                        </p:tgtEl>
                                      </p:cBhvr>
                                      <p:by x="91000" y="91000"/>
                                    </p:animScale>
                                  </p:childTnLst>
                                </p:cTn>
                              </p:par>
                              <p:par>
                                <p:cTn id="91" presetID="12" presetClass="entr" presetSubtype="8" fill="hold" grpId="0" nodeType="withEffect">
                                  <p:stCondLst>
                                    <p:cond delay="0"/>
                                  </p:stCondLst>
                                  <p:childTnLst>
                                    <p:set>
                                      <p:cBhvr>
                                        <p:cTn id="92" dur="1" fill="hold">
                                          <p:stCondLst>
                                            <p:cond delay="0"/>
                                          </p:stCondLst>
                                        </p:cTn>
                                        <p:tgtEl>
                                          <p:spTgt spid="14"/>
                                        </p:tgtEl>
                                        <p:attrNameLst>
                                          <p:attrName>style.visibility</p:attrName>
                                        </p:attrNameLst>
                                      </p:cBhvr>
                                      <p:to>
                                        <p:strVal val="visible"/>
                                      </p:to>
                                    </p:set>
                                    <p:anim calcmode="lin" valueType="num">
                                      <p:cBhvr additive="base">
                                        <p:cTn id="93" dur="500"/>
                                        <p:tgtEl>
                                          <p:spTgt spid="14"/>
                                        </p:tgtEl>
                                        <p:attrNameLst>
                                          <p:attrName>ppt_x</p:attrName>
                                        </p:attrNameLst>
                                      </p:cBhvr>
                                      <p:tavLst>
                                        <p:tav tm="0">
                                          <p:val>
                                            <p:strVal val="#ppt_x-#ppt_w*1.125000"/>
                                          </p:val>
                                        </p:tav>
                                        <p:tav tm="100000">
                                          <p:val>
                                            <p:strVal val="#ppt_x"/>
                                          </p:val>
                                        </p:tav>
                                      </p:tavLst>
                                    </p:anim>
                                    <p:animEffect transition="in" filter="wipe(right)">
                                      <p:cBhvr>
                                        <p:cTn id="94" dur="500"/>
                                        <p:tgtEl>
                                          <p:spTgt spid="14"/>
                                        </p:tgtEl>
                                      </p:cBhvr>
                                    </p:animEffect>
                                  </p:childTnLst>
                                </p:cTn>
                              </p:par>
                            </p:childTnLst>
                          </p:cTn>
                        </p:par>
                        <p:par>
                          <p:cTn id="95" fill="hold">
                            <p:stCondLst>
                              <p:cond delay="4800"/>
                            </p:stCondLst>
                            <p:childTnLst>
                              <p:par>
                                <p:cTn id="96" presetID="53" presetClass="entr" presetSubtype="16" fill="hold" grpId="0" nodeType="afterEffect">
                                  <p:stCondLst>
                                    <p:cond delay="0"/>
                                  </p:stCondLst>
                                  <p:childTnLst>
                                    <p:set>
                                      <p:cBhvr>
                                        <p:cTn id="97" dur="1" fill="hold">
                                          <p:stCondLst>
                                            <p:cond delay="0"/>
                                          </p:stCondLst>
                                        </p:cTn>
                                        <p:tgtEl>
                                          <p:spTgt spid="16"/>
                                        </p:tgtEl>
                                        <p:attrNameLst>
                                          <p:attrName>style.visibility</p:attrName>
                                        </p:attrNameLst>
                                      </p:cBhvr>
                                      <p:to>
                                        <p:strVal val="visible"/>
                                      </p:to>
                                    </p:set>
                                    <p:anim calcmode="lin" valueType="num">
                                      <p:cBhvr>
                                        <p:cTn id="98" dur="250" fill="hold"/>
                                        <p:tgtEl>
                                          <p:spTgt spid="16"/>
                                        </p:tgtEl>
                                        <p:attrNameLst>
                                          <p:attrName>ppt_w</p:attrName>
                                        </p:attrNameLst>
                                      </p:cBhvr>
                                      <p:tavLst>
                                        <p:tav tm="0">
                                          <p:val>
                                            <p:fltVal val="0"/>
                                          </p:val>
                                        </p:tav>
                                        <p:tav tm="100000">
                                          <p:val>
                                            <p:strVal val="#ppt_w"/>
                                          </p:val>
                                        </p:tav>
                                      </p:tavLst>
                                    </p:anim>
                                    <p:anim calcmode="lin" valueType="num">
                                      <p:cBhvr>
                                        <p:cTn id="99" dur="250" fill="hold"/>
                                        <p:tgtEl>
                                          <p:spTgt spid="16"/>
                                        </p:tgtEl>
                                        <p:attrNameLst>
                                          <p:attrName>ppt_h</p:attrName>
                                        </p:attrNameLst>
                                      </p:cBhvr>
                                      <p:tavLst>
                                        <p:tav tm="0">
                                          <p:val>
                                            <p:fltVal val="0"/>
                                          </p:val>
                                        </p:tav>
                                        <p:tav tm="100000">
                                          <p:val>
                                            <p:strVal val="#ppt_h"/>
                                          </p:val>
                                        </p:tav>
                                      </p:tavLst>
                                    </p:anim>
                                    <p:animEffect transition="in" filter="fade">
                                      <p:cBhvr>
                                        <p:cTn id="100" dur="250"/>
                                        <p:tgtEl>
                                          <p:spTgt spid="16"/>
                                        </p:tgtEl>
                                      </p:cBhvr>
                                    </p:animEffect>
                                  </p:childTnLst>
                                </p:cTn>
                              </p:par>
                              <p:par>
                                <p:cTn id="101" presetID="6" presetClass="emph" presetSubtype="0" decel="100000" fill="hold" grpId="1" nodeType="withEffect">
                                  <p:stCondLst>
                                    <p:cond delay="200"/>
                                  </p:stCondLst>
                                  <p:childTnLst>
                                    <p:animScale>
                                      <p:cBhvr>
                                        <p:cTn id="102" dur="250" fill="hold"/>
                                        <p:tgtEl>
                                          <p:spTgt spid="16"/>
                                        </p:tgtEl>
                                      </p:cBhvr>
                                      <p:by x="110000" y="110000"/>
                                    </p:animScale>
                                  </p:childTnLst>
                                </p:cTn>
                              </p:par>
                              <p:par>
                                <p:cTn id="103" presetID="6" presetClass="emph" presetSubtype="0" decel="100000" fill="hold" grpId="2" nodeType="withEffect">
                                  <p:stCondLst>
                                    <p:cond delay="300"/>
                                  </p:stCondLst>
                                  <p:childTnLst>
                                    <p:animScale>
                                      <p:cBhvr>
                                        <p:cTn id="104" dur="250" fill="hold"/>
                                        <p:tgtEl>
                                          <p:spTgt spid="16"/>
                                        </p:tgtEl>
                                      </p:cBhvr>
                                      <p:by x="91000" y="9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6" grpId="1"/>
      <p:bldP spid="6" grpId="2"/>
      <p:bldP spid="7" grpId="0" animBg="1"/>
      <p:bldP spid="8" grpId="0" animBg="1"/>
      <p:bldP spid="9" grpId="0"/>
      <p:bldP spid="9" grpId="1"/>
      <p:bldP spid="9" grpId="2"/>
      <p:bldP spid="10" grpId="0"/>
      <p:bldP spid="10" grpId="1"/>
      <p:bldP spid="10" grpId="2"/>
      <p:bldP spid="11" grpId="0"/>
      <p:bldP spid="11" grpId="1"/>
      <p:bldP spid="11" grpId="2"/>
      <p:bldP spid="12" grpId="0" animBg="1"/>
      <p:bldP spid="13" grpId="0"/>
      <p:bldP spid="13" grpId="1"/>
      <p:bldP spid="13" grpId="2"/>
      <p:bldP spid="14" grpId="0" animBg="1"/>
      <p:bldP spid="15" grpId="0"/>
      <p:bldP spid="15" grpId="1"/>
      <p:bldP spid="15" grpId="2"/>
      <p:bldP spid="16" grpId="0"/>
      <p:bldP spid="16" grpId="1"/>
      <p:bldP spid="16" grpId="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6C4A8F9E-A31C-407F-9EA0-E2A803BE7ED1}"/>
              </a:ext>
            </a:extLst>
          </p:cNvPr>
          <p:cNvSpPr/>
          <p:nvPr/>
        </p:nvSpPr>
        <p:spPr>
          <a:xfrm>
            <a:off x="2499995" y="1072515"/>
            <a:ext cx="2176780" cy="2176780"/>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a:solidFill>
                  <a:schemeClr val="bg1"/>
                </a:solidFill>
                <a:latin typeface="华康少女文字W5(P)" panose="040F0500000000000000" pitchFamily="82" charset="-122"/>
                <a:ea typeface="华康少女文字W5(P)" panose="040F0500000000000000" pitchFamily="82" charset="-122"/>
              </a:rPr>
              <a:t>5</a:t>
            </a:r>
          </a:p>
        </p:txBody>
      </p:sp>
      <p:sp>
        <p:nvSpPr>
          <p:cNvPr id="3" name="文本框 2">
            <a:extLst>
              <a:ext uri="{FF2B5EF4-FFF2-40B4-BE49-F238E27FC236}">
                <a16:creationId xmlns:a16="http://schemas.microsoft.com/office/drawing/2014/main" id="{F2E31BFE-5147-4F30-AEEE-9095F2C17F96}"/>
              </a:ext>
            </a:extLst>
          </p:cNvPr>
          <p:cNvSpPr txBox="1"/>
          <p:nvPr/>
        </p:nvSpPr>
        <p:spPr>
          <a:xfrm>
            <a:off x="4928658" y="1437630"/>
            <a:ext cx="4698722" cy="1446550"/>
          </a:xfrm>
          <a:prstGeom prst="rect">
            <a:avLst/>
          </a:prstGeom>
          <a:noFill/>
        </p:spPr>
        <p:txBody>
          <a:bodyPr wrap="none" rtlCol="0">
            <a:spAutoFit/>
          </a:bodyPr>
          <a:lstStyle/>
          <a:p>
            <a:r>
              <a:rPr lang="zh-CN" altLang="en-US" sz="8800" dirty="0">
                <a:solidFill>
                  <a:schemeClr val="bg1"/>
                </a:solidFill>
                <a:latin typeface="华康少女文字W5(P)" panose="040F0500000000000000" pitchFamily="82" charset="-122"/>
                <a:ea typeface="华康少女文字W5(P)" panose="040F0500000000000000" pitchFamily="82" charset="-122"/>
              </a:rPr>
              <a:t>活动风采</a:t>
            </a:r>
          </a:p>
        </p:txBody>
      </p:sp>
    </p:spTree>
    <p:extLst>
      <p:ext uri="{BB962C8B-B14F-4D97-AF65-F5344CB8AC3E}">
        <p14:creationId xmlns:p14="http://schemas.microsoft.com/office/powerpoint/2010/main" val="2355604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BA4D607-6750-4E75-8DED-74E08148BA1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id="{C9BF526D-AD1C-4332-996C-06EF17ACAB6E}"/>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活动风采</a:t>
            </a:r>
          </a:p>
        </p:txBody>
      </p:sp>
      <p:sp>
        <p:nvSpPr>
          <p:cNvPr id="4" name="矩形 3">
            <a:extLst>
              <a:ext uri="{FF2B5EF4-FFF2-40B4-BE49-F238E27FC236}">
                <a16:creationId xmlns:a16="http://schemas.microsoft.com/office/drawing/2014/main" id="{C3ED1188-55EE-4E2A-8970-16079CDDCB8F}"/>
              </a:ext>
            </a:extLst>
          </p:cNvPr>
          <p:cNvSpPr/>
          <p:nvPr/>
        </p:nvSpPr>
        <p:spPr>
          <a:xfrm>
            <a:off x="1573200" y="1743075"/>
            <a:ext cx="2733675" cy="2733675"/>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DDDD12A5-D3D1-4820-8422-EEC72977297B}"/>
              </a:ext>
            </a:extLst>
          </p:cNvPr>
          <p:cNvSpPr/>
          <p:nvPr/>
        </p:nvSpPr>
        <p:spPr>
          <a:xfrm>
            <a:off x="4954575" y="1743075"/>
            <a:ext cx="2733675" cy="2733675"/>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335F86B0-AF61-4AEA-AA16-E1D8244C4F5B}"/>
              </a:ext>
            </a:extLst>
          </p:cNvPr>
          <p:cNvSpPr/>
          <p:nvPr/>
        </p:nvSpPr>
        <p:spPr>
          <a:xfrm>
            <a:off x="8269275" y="1743074"/>
            <a:ext cx="2733675" cy="2733675"/>
          </a:xfrm>
          <a:prstGeom prst="rect">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23578426-FDCF-431E-9E5E-1FCD3E4FEA08}"/>
              </a:ext>
            </a:extLst>
          </p:cNvPr>
          <p:cNvPicPr>
            <a:picLocks noChangeAspect="1"/>
          </p:cNvPicPr>
          <p:nvPr/>
        </p:nvPicPr>
        <p:blipFill rotWithShape="1">
          <a:blip r:embed="rId3">
            <a:extLst>
              <a:ext uri="{28A0092B-C50C-407E-A947-70E740481C1C}">
                <a14:useLocalDpi xmlns:a14="http://schemas.microsoft.com/office/drawing/2010/main" val="0"/>
              </a:ext>
            </a:extLst>
          </a:blip>
          <a:srcRect l="10393" r="19382"/>
          <a:stretch/>
        </p:blipFill>
        <p:spPr>
          <a:xfrm>
            <a:off x="1762125" y="1978583"/>
            <a:ext cx="2381250" cy="2262655"/>
          </a:xfrm>
          <a:prstGeom prst="rect">
            <a:avLst/>
          </a:prstGeom>
        </p:spPr>
      </p:pic>
      <p:pic>
        <p:nvPicPr>
          <p:cNvPr id="8" name="图片 7">
            <a:extLst>
              <a:ext uri="{FF2B5EF4-FFF2-40B4-BE49-F238E27FC236}">
                <a16:creationId xmlns:a16="http://schemas.microsoft.com/office/drawing/2014/main" id="{C63C0E26-1DDB-4DA8-912F-F38DB26037F1}"/>
              </a:ext>
            </a:extLst>
          </p:cNvPr>
          <p:cNvPicPr>
            <a:picLocks noChangeAspect="1"/>
          </p:cNvPicPr>
          <p:nvPr/>
        </p:nvPicPr>
        <p:blipFill rotWithShape="1">
          <a:blip r:embed="rId4">
            <a:extLst>
              <a:ext uri="{28A0092B-C50C-407E-A947-70E740481C1C}">
                <a14:useLocalDpi xmlns:a14="http://schemas.microsoft.com/office/drawing/2010/main" val="0"/>
              </a:ext>
            </a:extLst>
          </a:blip>
          <a:srcRect l="10945" r="18894"/>
          <a:stretch/>
        </p:blipFill>
        <p:spPr>
          <a:xfrm>
            <a:off x="5130787" y="1978583"/>
            <a:ext cx="2381250" cy="2262655"/>
          </a:xfrm>
          <a:prstGeom prst="rect">
            <a:avLst/>
          </a:prstGeom>
        </p:spPr>
      </p:pic>
      <p:pic>
        <p:nvPicPr>
          <p:cNvPr id="9" name="图片 8">
            <a:extLst>
              <a:ext uri="{FF2B5EF4-FFF2-40B4-BE49-F238E27FC236}">
                <a16:creationId xmlns:a16="http://schemas.microsoft.com/office/drawing/2014/main" id="{51DDF868-B28A-47D9-8F15-C72359AE60B3}"/>
              </a:ext>
            </a:extLst>
          </p:cNvPr>
          <p:cNvPicPr>
            <a:picLocks noChangeAspect="1"/>
          </p:cNvPicPr>
          <p:nvPr/>
        </p:nvPicPr>
        <p:blipFill rotWithShape="1">
          <a:blip r:embed="rId5">
            <a:extLst>
              <a:ext uri="{28A0092B-C50C-407E-A947-70E740481C1C}">
                <a14:useLocalDpi xmlns:a14="http://schemas.microsoft.com/office/drawing/2010/main" val="0"/>
              </a:ext>
            </a:extLst>
          </a:blip>
          <a:srcRect l="7695" r="22271"/>
          <a:stretch/>
        </p:blipFill>
        <p:spPr>
          <a:xfrm>
            <a:off x="8445487" y="1978583"/>
            <a:ext cx="2381250" cy="2262655"/>
          </a:xfrm>
          <a:prstGeom prst="rect">
            <a:avLst/>
          </a:prstGeom>
        </p:spPr>
      </p:pic>
      <p:sp>
        <p:nvSpPr>
          <p:cNvPr id="10" name="文本框 9">
            <a:extLst>
              <a:ext uri="{FF2B5EF4-FFF2-40B4-BE49-F238E27FC236}">
                <a16:creationId xmlns:a16="http://schemas.microsoft.com/office/drawing/2014/main" id="{12FB61A2-BAB6-4867-B8C7-0C4BDAB13297}"/>
              </a:ext>
            </a:extLst>
          </p:cNvPr>
          <p:cNvSpPr txBox="1"/>
          <p:nvPr/>
        </p:nvSpPr>
        <p:spPr>
          <a:xfrm>
            <a:off x="1821807" y="4937264"/>
            <a:ext cx="7540191" cy="1200329"/>
          </a:xfrm>
          <a:prstGeom prst="rect">
            <a:avLst/>
          </a:prstGeom>
          <a:noFill/>
        </p:spPr>
        <p:txBody>
          <a:bodyPr wrap="square" rtlCol="0">
            <a:spAutoFit/>
          </a:bodyPr>
          <a:lstStyle/>
          <a:p>
            <a:r>
              <a:rPr lang="zh-CN" altLang="en-US" sz="2400" dirty="0">
                <a:solidFill>
                  <a:schemeClr val="bg1"/>
                </a:solidFill>
                <a:latin typeface="华康少女文字W5(P)" panose="040F0500000000000000" pitchFamily="82" charset="-122"/>
                <a:ea typeface="华康少女文字W5(P)" panose="040F0500000000000000" pitchFamily="82" charset="-122"/>
              </a:rPr>
              <a:t>经过前任会员共同的努力和奋斗，发展到现在有一定的影响力的社团，逐步由一个年轻的社团走向一个成熟，这当中有每一个会员艰辛的付出和汗水</a:t>
            </a:r>
          </a:p>
        </p:txBody>
      </p:sp>
    </p:spTree>
    <p:extLst>
      <p:ext uri="{BB962C8B-B14F-4D97-AF65-F5344CB8AC3E}">
        <p14:creationId xmlns:p14="http://schemas.microsoft.com/office/powerpoint/2010/main" val="1673177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53" presetClass="entr" presetSubtype="16"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53" presetClass="entr" presetSubtype="16"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33A1509-0FDF-4BA7-A374-693FA2585F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id="{B9FCB747-78F2-418A-979C-F4D71571DE9F}"/>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工作汇报</a:t>
            </a:r>
          </a:p>
        </p:txBody>
      </p:sp>
      <p:pic>
        <p:nvPicPr>
          <p:cNvPr id="4" name="图片 3">
            <a:extLst>
              <a:ext uri="{FF2B5EF4-FFF2-40B4-BE49-F238E27FC236}">
                <a16:creationId xmlns:a16="http://schemas.microsoft.com/office/drawing/2014/main" id="{AC95FD0E-DB2E-445D-BE75-A2F86470CF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5425" y="2105025"/>
            <a:ext cx="2540000" cy="1905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图片 4">
            <a:extLst>
              <a:ext uri="{FF2B5EF4-FFF2-40B4-BE49-F238E27FC236}">
                <a16:creationId xmlns:a16="http://schemas.microsoft.com/office/drawing/2014/main" id="{07E6FC39-B508-45D1-B949-3E60E2158E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8375" y="2105025"/>
            <a:ext cx="2641600" cy="1981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图片 5">
            <a:extLst>
              <a:ext uri="{FF2B5EF4-FFF2-40B4-BE49-F238E27FC236}">
                <a16:creationId xmlns:a16="http://schemas.microsoft.com/office/drawing/2014/main" id="{203248B4-FC67-4845-8262-23D815EBDF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62925" y="2105025"/>
            <a:ext cx="2641600" cy="1981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文本框 6">
            <a:extLst>
              <a:ext uri="{FF2B5EF4-FFF2-40B4-BE49-F238E27FC236}">
                <a16:creationId xmlns:a16="http://schemas.microsoft.com/office/drawing/2014/main" id="{854FFAEC-2EA5-4B33-8096-96ACC034FF97}"/>
              </a:ext>
            </a:extLst>
          </p:cNvPr>
          <p:cNvSpPr txBox="1"/>
          <p:nvPr/>
        </p:nvSpPr>
        <p:spPr>
          <a:xfrm>
            <a:off x="1666944" y="4507705"/>
            <a:ext cx="2607600" cy="1405256"/>
          </a:xfrm>
          <a:prstGeom prst="rect">
            <a:avLst/>
          </a:prstGeom>
          <a:noFill/>
          <a:scene3d>
            <a:camera prst="perspectiveContrastingRightFacing">
              <a:rot lat="623785" lon="20400000" rev="213211"/>
            </a:camera>
            <a:lightRig rig="threePt" dir="t"/>
          </a:scene3d>
        </p:spPr>
        <p:txBody>
          <a:bodyPr wrap="square" rtlCol="0">
            <a:spAutoFit/>
          </a:bodyPr>
          <a:lstStyle/>
          <a:p>
            <a:r>
              <a:rPr lang="zh-CN" altLang="en-US" sz="2133" dirty="0">
                <a:solidFill>
                  <a:schemeClr val="bg1"/>
                </a:solidFill>
                <a:latin typeface="华康少女文字W5(P)" panose="040F0500000000000000" pitchFamily="82" charset="-122"/>
                <a:ea typeface="华康少女文字W5(P)" panose="040F0500000000000000" pitchFamily="82" charset="-122"/>
              </a:rPr>
              <a:t>学生社团作为培养学生兴趣爱好、繁荣校园文化生活的第二课堂</a:t>
            </a:r>
          </a:p>
        </p:txBody>
      </p:sp>
      <p:sp>
        <p:nvSpPr>
          <p:cNvPr id="8" name="文本框 7">
            <a:extLst>
              <a:ext uri="{FF2B5EF4-FFF2-40B4-BE49-F238E27FC236}">
                <a16:creationId xmlns:a16="http://schemas.microsoft.com/office/drawing/2014/main" id="{354ACAE8-0EA4-44E6-898E-0B30C0D8008A}"/>
              </a:ext>
            </a:extLst>
          </p:cNvPr>
          <p:cNvSpPr txBox="1"/>
          <p:nvPr/>
        </p:nvSpPr>
        <p:spPr>
          <a:xfrm>
            <a:off x="4778375" y="4438279"/>
            <a:ext cx="2607600" cy="1405256"/>
          </a:xfrm>
          <a:prstGeom prst="rect">
            <a:avLst/>
          </a:prstGeom>
          <a:noFill/>
          <a:scene3d>
            <a:camera prst="perspectiveContrastingRightFacing">
              <a:rot lat="623785" lon="20400000" rev="213211"/>
            </a:camera>
            <a:lightRig rig="threePt" dir="t"/>
          </a:scene3d>
        </p:spPr>
        <p:txBody>
          <a:bodyPr wrap="square" rtlCol="0">
            <a:spAutoFit/>
          </a:bodyPr>
          <a:lstStyle/>
          <a:p>
            <a:r>
              <a:rPr lang="zh-CN" altLang="en-US" sz="2133" dirty="0">
                <a:solidFill>
                  <a:schemeClr val="bg1"/>
                </a:solidFill>
                <a:latin typeface="华康少女文字W5(P)" panose="040F0500000000000000" pitchFamily="82" charset="-122"/>
                <a:ea typeface="华康少女文字W5(P)" panose="040F0500000000000000" pitchFamily="82" charset="-122"/>
              </a:rPr>
              <a:t>学生社团作为培养学生兴趣爱好、繁荣校园文化生活的第二课堂</a:t>
            </a:r>
          </a:p>
        </p:txBody>
      </p:sp>
      <p:sp>
        <p:nvSpPr>
          <p:cNvPr id="9" name="文本框 8">
            <a:extLst>
              <a:ext uri="{FF2B5EF4-FFF2-40B4-BE49-F238E27FC236}">
                <a16:creationId xmlns:a16="http://schemas.microsoft.com/office/drawing/2014/main" id="{1A14D40F-7827-44DF-BD2E-13F8D51A857E}"/>
              </a:ext>
            </a:extLst>
          </p:cNvPr>
          <p:cNvSpPr txBox="1"/>
          <p:nvPr/>
        </p:nvSpPr>
        <p:spPr>
          <a:xfrm>
            <a:off x="8034903" y="4438279"/>
            <a:ext cx="2607600" cy="1405256"/>
          </a:xfrm>
          <a:prstGeom prst="rect">
            <a:avLst/>
          </a:prstGeom>
          <a:noFill/>
          <a:scene3d>
            <a:camera prst="perspectiveContrastingRightFacing">
              <a:rot lat="623785" lon="20400000" rev="213211"/>
            </a:camera>
            <a:lightRig rig="threePt" dir="t"/>
          </a:scene3d>
        </p:spPr>
        <p:txBody>
          <a:bodyPr wrap="square" rtlCol="0">
            <a:spAutoFit/>
          </a:bodyPr>
          <a:lstStyle/>
          <a:p>
            <a:r>
              <a:rPr lang="zh-CN" altLang="en-US" sz="2133" dirty="0">
                <a:solidFill>
                  <a:schemeClr val="bg1"/>
                </a:solidFill>
                <a:latin typeface="华康少女文字W5(P)" panose="040F0500000000000000" pitchFamily="82" charset="-122"/>
                <a:ea typeface="华康少女文字W5(P)" panose="040F0500000000000000" pitchFamily="82" charset="-122"/>
              </a:rPr>
              <a:t>学生社团作为培养学生兴趣爱好、繁荣校园文化生活的第二课堂</a:t>
            </a:r>
          </a:p>
        </p:txBody>
      </p:sp>
    </p:spTree>
    <p:extLst>
      <p:ext uri="{BB962C8B-B14F-4D97-AF65-F5344CB8AC3E}">
        <p14:creationId xmlns:p14="http://schemas.microsoft.com/office/powerpoint/2010/main" val="2396014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
            <a:extLst>
              <a:ext uri="{FF2B5EF4-FFF2-40B4-BE49-F238E27FC236}">
                <a16:creationId xmlns:a16="http://schemas.microsoft.com/office/drawing/2014/main" id="{F2AFD524-6131-45AF-AAB4-454873D21542}"/>
              </a:ext>
            </a:extLst>
          </p:cNvPr>
          <p:cNvSpPr/>
          <p:nvPr/>
        </p:nvSpPr>
        <p:spPr>
          <a:xfrm>
            <a:off x="1712595" y="767715"/>
            <a:ext cx="2176780" cy="2176780"/>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a:solidFill>
                  <a:schemeClr val="bg1"/>
                </a:solidFill>
                <a:latin typeface="华康少女文字W5(P)" panose="040F0500000000000000" pitchFamily="82" charset="-122"/>
                <a:ea typeface="华康少女文字W5(P)" panose="040F0500000000000000" pitchFamily="82" charset="-122"/>
              </a:rPr>
              <a:t>6</a:t>
            </a:r>
          </a:p>
        </p:txBody>
      </p:sp>
      <p:sp>
        <p:nvSpPr>
          <p:cNvPr id="5" name="文本框 4">
            <a:extLst>
              <a:ext uri="{FF2B5EF4-FFF2-40B4-BE49-F238E27FC236}">
                <a16:creationId xmlns:a16="http://schemas.microsoft.com/office/drawing/2014/main" id="{0B9DF4B3-790C-4C68-BB10-5F0CE63CB738}"/>
              </a:ext>
            </a:extLst>
          </p:cNvPr>
          <p:cNvSpPr txBox="1"/>
          <p:nvPr/>
        </p:nvSpPr>
        <p:spPr>
          <a:xfrm>
            <a:off x="4141258" y="1132830"/>
            <a:ext cx="6955750" cy="1446550"/>
          </a:xfrm>
          <a:prstGeom prst="rect">
            <a:avLst/>
          </a:prstGeom>
          <a:noFill/>
        </p:spPr>
        <p:txBody>
          <a:bodyPr wrap="none" rtlCol="0">
            <a:spAutoFit/>
          </a:bodyPr>
          <a:lstStyle/>
          <a:p>
            <a:r>
              <a:rPr lang="zh-CN" altLang="en-US" sz="8800" dirty="0">
                <a:solidFill>
                  <a:schemeClr val="bg1"/>
                </a:solidFill>
                <a:latin typeface="华康少女文字W5(P)" panose="040F0500000000000000" pitchFamily="82" charset="-122"/>
                <a:ea typeface="华康少女文字W5(P)" panose="040F0500000000000000" pitchFamily="82" charset="-122"/>
              </a:rPr>
              <a:t>招新注意事项</a:t>
            </a:r>
          </a:p>
        </p:txBody>
      </p:sp>
    </p:spTree>
    <p:extLst>
      <p:ext uri="{BB962C8B-B14F-4D97-AF65-F5344CB8AC3E}">
        <p14:creationId xmlns:p14="http://schemas.microsoft.com/office/powerpoint/2010/main" val="2039799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EB922EB-2464-4247-B7C1-6469D9FBB80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id="{9FBDF10F-E061-49E0-B953-4F57DE29C5B9}"/>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招新要求</a:t>
            </a:r>
          </a:p>
        </p:txBody>
      </p:sp>
      <p:pic>
        <p:nvPicPr>
          <p:cNvPr id="4" name="图片 3">
            <a:extLst>
              <a:ext uri="{FF2B5EF4-FFF2-40B4-BE49-F238E27FC236}">
                <a16:creationId xmlns:a16="http://schemas.microsoft.com/office/drawing/2014/main" id="{914F55B2-1402-4D83-9C20-3DC191452F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319" y="1597736"/>
            <a:ext cx="8305682" cy="5260264"/>
          </a:xfrm>
          <a:prstGeom prst="rect">
            <a:avLst/>
          </a:prstGeom>
        </p:spPr>
      </p:pic>
      <p:sp>
        <p:nvSpPr>
          <p:cNvPr id="5" name="文本框 4">
            <a:extLst>
              <a:ext uri="{FF2B5EF4-FFF2-40B4-BE49-F238E27FC236}">
                <a16:creationId xmlns:a16="http://schemas.microsoft.com/office/drawing/2014/main" id="{FAB6C624-9875-4C10-9F4F-1564177D1D19}"/>
              </a:ext>
            </a:extLst>
          </p:cNvPr>
          <p:cNvSpPr txBox="1"/>
          <p:nvPr/>
        </p:nvSpPr>
        <p:spPr>
          <a:xfrm>
            <a:off x="3154395" y="2745423"/>
            <a:ext cx="5900420" cy="2677656"/>
          </a:xfrm>
          <a:prstGeom prst="rect">
            <a:avLst/>
          </a:prstGeom>
          <a:noFill/>
        </p:spPr>
        <p:txBody>
          <a:bodyPr wrap="square" rtlCol="0" anchor="t">
            <a:spAutoFit/>
          </a:bodyPr>
          <a:lstStyle/>
          <a:p>
            <a:r>
              <a:rPr lang="zh-CN" altLang="en-US" sz="2400" dirty="0">
                <a:ln/>
                <a:solidFill>
                  <a:srgbClr val="FF9409"/>
                </a:solidFill>
                <a:effectLst>
                  <a:outerShdw blurRad="38100" dist="25400" dir="5400000" algn="ctr" rotWithShape="0">
                    <a:srgbClr val="6E747A">
                      <a:alpha val="43000"/>
                    </a:srgbClr>
                  </a:outerShdw>
                </a:effectLst>
                <a:latin typeface="华康少女文字W5(P)" panose="040F0500000000000000" pitchFamily="82" charset="-122"/>
                <a:ea typeface="华康少女文字W5(P)" panose="040F0500000000000000" pitchFamily="82" charset="-122"/>
              </a:rPr>
              <a:t>虽然对一些活动有相对成熟的经验，但也不会固步自封，在我们的工作理念中，最后四个字是“助人自助”，这也是我们工作的最终目的，传播心理健康知识不是最重要的，让学生学会运用心理健康知识解决自身问题才是重中之重，我们意识到这一点，社团的发展也在践行，我们很期待。</a:t>
            </a:r>
          </a:p>
        </p:txBody>
      </p:sp>
    </p:spTree>
    <p:extLst>
      <p:ext uri="{BB962C8B-B14F-4D97-AF65-F5344CB8AC3E}">
        <p14:creationId xmlns:p14="http://schemas.microsoft.com/office/powerpoint/2010/main" val="121852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p:cTn id="19"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2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0210853-E1D2-49A7-85BD-8B77209B45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4" name="文本框 3">
            <a:extLst>
              <a:ext uri="{FF2B5EF4-FFF2-40B4-BE49-F238E27FC236}">
                <a16:creationId xmlns:a16="http://schemas.microsoft.com/office/drawing/2014/main" id="{EB27BD19-1CE5-4CAA-B8CE-1151B5FA610A}"/>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协会宣言</a:t>
            </a:r>
          </a:p>
        </p:txBody>
      </p:sp>
      <p:sp>
        <p:nvSpPr>
          <p:cNvPr id="5" name="Text Box 3">
            <a:extLst>
              <a:ext uri="{FF2B5EF4-FFF2-40B4-BE49-F238E27FC236}">
                <a16:creationId xmlns:a16="http://schemas.microsoft.com/office/drawing/2014/main" id="{46E9DE8A-AE5F-416D-9E4D-91F5EAB85729}"/>
              </a:ext>
            </a:extLst>
          </p:cNvPr>
          <p:cNvSpPr>
            <a:spLocks noChangeArrowheads="1"/>
          </p:cNvSpPr>
          <p:nvPr/>
        </p:nvSpPr>
        <p:spPr bwMode="auto">
          <a:xfrm>
            <a:off x="2525569" y="2092599"/>
            <a:ext cx="7534560" cy="3316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685800">
              <a:lnSpc>
                <a:spcPct val="200000"/>
              </a:lnSpc>
            </a:pPr>
            <a:r>
              <a:rPr dirty="0">
                <a:solidFill>
                  <a:schemeClr val="bg1"/>
                </a:solidFill>
                <a:latin typeface="华康少女文字W5(P)" panose="040F0500000000000000" pitchFamily="82" charset="-122"/>
                <a:ea typeface="华康少女文字W5(P)" panose="040F0500000000000000" pitchFamily="82" charset="-122"/>
              </a:rPr>
              <a:t>社团口号：以吾命护吾兄弟之情.以吾血捍我帮会之谊；社团宣言：兄弟是我们一生的依靠！；我们不畏惧一切艰难.因为我们身边依然有我们的兄弟；我们不退缩一切困苦,因为我们身上依然批负欲血狼团；没有永远的朋友，只有永远的兄弟；让我们歃血为盟，让我们同甘共苦，让我们肝胆相照，；让我们的身体，流淌勇者的血液，让我们的灵魂，接受；让我们一起，实现这个美丽的梦想！；</a:t>
            </a:r>
          </a:p>
        </p:txBody>
      </p:sp>
    </p:spTree>
    <p:extLst>
      <p:ext uri="{BB962C8B-B14F-4D97-AF65-F5344CB8AC3E}">
        <p14:creationId xmlns:p14="http://schemas.microsoft.com/office/powerpoint/2010/main" val="3944407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E071F71-1216-4ED7-8145-F5C0B8B81DD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id="{C334FC97-182F-4F9E-AF45-42C249FA55D2}"/>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招新时间</a:t>
            </a:r>
          </a:p>
        </p:txBody>
      </p:sp>
      <p:sp>
        <p:nvSpPr>
          <p:cNvPr id="4" name="矩形 3">
            <a:extLst>
              <a:ext uri="{FF2B5EF4-FFF2-40B4-BE49-F238E27FC236}">
                <a16:creationId xmlns:a16="http://schemas.microsoft.com/office/drawing/2014/main" id="{1F4C4E0F-2B81-425A-A5C1-62348EDF2BD2}"/>
              </a:ext>
            </a:extLst>
          </p:cNvPr>
          <p:cNvSpPr/>
          <p:nvPr/>
        </p:nvSpPr>
        <p:spPr>
          <a:xfrm>
            <a:off x="4561710" y="3508999"/>
            <a:ext cx="5555749" cy="781689"/>
          </a:xfrm>
          <a:prstGeom prst="rect">
            <a:avLst/>
          </a:prstGeom>
        </p:spPr>
        <p:txBody>
          <a:bodyPr wrap="square">
            <a:spAutoFit/>
          </a:bodyPr>
          <a:lstStyle/>
          <a:p>
            <a:pPr>
              <a:lnSpc>
                <a:spcPct val="120000"/>
              </a:lnSpc>
            </a:pPr>
            <a:r>
              <a:rPr lang="en-US" altLang="zh-CN" sz="3733" dirty="0">
                <a:solidFill>
                  <a:schemeClr val="bg1"/>
                </a:solidFill>
                <a:latin typeface="华康少女文字W5(P)" panose="040F0500000000000000" pitchFamily="82" charset="-122"/>
                <a:ea typeface="华康少女文字W5(P)" panose="040F0500000000000000" pitchFamily="82" charset="-122"/>
              </a:rPr>
              <a:t>QQ 308000000</a:t>
            </a:r>
            <a:endParaRPr lang="zh-CN" altLang="en-US" sz="3733" dirty="0">
              <a:solidFill>
                <a:schemeClr val="bg1"/>
              </a:solidFill>
              <a:latin typeface="华康少女文字W5(P)" panose="040F0500000000000000" pitchFamily="82" charset="-122"/>
              <a:ea typeface="华康少女文字W5(P)" panose="040F0500000000000000" pitchFamily="82" charset="-122"/>
            </a:endParaRPr>
          </a:p>
        </p:txBody>
      </p:sp>
      <p:sp>
        <p:nvSpPr>
          <p:cNvPr id="5" name="文本框 4">
            <a:extLst>
              <a:ext uri="{FF2B5EF4-FFF2-40B4-BE49-F238E27FC236}">
                <a16:creationId xmlns:a16="http://schemas.microsoft.com/office/drawing/2014/main" id="{7F3B61CC-CFB5-44CA-9077-EAAEBE952A91}"/>
              </a:ext>
            </a:extLst>
          </p:cNvPr>
          <p:cNvSpPr txBox="1"/>
          <p:nvPr/>
        </p:nvSpPr>
        <p:spPr>
          <a:xfrm>
            <a:off x="4493090" y="1741780"/>
            <a:ext cx="6149510" cy="781689"/>
          </a:xfrm>
          <a:prstGeom prst="rect">
            <a:avLst/>
          </a:prstGeom>
          <a:noFill/>
        </p:spPr>
        <p:txBody>
          <a:bodyPr wrap="square" rtlCol="0">
            <a:spAutoFit/>
          </a:bodyPr>
          <a:lstStyle/>
          <a:p>
            <a:pPr>
              <a:lnSpc>
                <a:spcPct val="120000"/>
              </a:lnSpc>
            </a:pPr>
            <a:r>
              <a:rPr lang="en-US" altLang="zh-CN" sz="3733" dirty="0">
                <a:solidFill>
                  <a:schemeClr val="bg1"/>
                </a:solidFill>
                <a:latin typeface="华康少女文字W5(P)" panose="040F0500000000000000" pitchFamily="82" charset="-122"/>
                <a:ea typeface="华康少女文字W5(P)" panose="040F0500000000000000" pitchFamily="82" charset="-122"/>
              </a:rPr>
              <a:t>201x</a:t>
            </a:r>
            <a:r>
              <a:rPr lang="zh-CN" altLang="en-US" sz="3733" dirty="0">
                <a:solidFill>
                  <a:schemeClr val="bg1"/>
                </a:solidFill>
                <a:latin typeface="华康少女文字W5(P)" panose="040F0500000000000000" pitchFamily="82" charset="-122"/>
                <a:ea typeface="华康少女文字W5(P)" panose="040F0500000000000000" pitchFamily="82" charset="-122"/>
              </a:rPr>
              <a:t>年</a:t>
            </a:r>
            <a:r>
              <a:rPr lang="en-US" altLang="zh-CN" sz="3733" dirty="0">
                <a:solidFill>
                  <a:schemeClr val="bg1"/>
                </a:solidFill>
                <a:latin typeface="华康少女文字W5(P)" panose="040F0500000000000000" pitchFamily="82" charset="-122"/>
                <a:ea typeface="华康少女文字W5(P)" panose="040F0500000000000000" pitchFamily="82" charset="-122"/>
              </a:rPr>
              <a:t>9</a:t>
            </a:r>
            <a:r>
              <a:rPr lang="zh-CN" altLang="en-US" sz="3733" dirty="0">
                <a:solidFill>
                  <a:schemeClr val="bg1"/>
                </a:solidFill>
                <a:latin typeface="华康少女文字W5(P)" panose="040F0500000000000000" pitchFamily="82" charset="-122"/>
                <a:ea typeface="华康少女文字W5(P)" panose="040F0500000000000000" pitchFamily="82" charset="-122"/>
              </a:rPr>
              <a:t>月</a:t>
            </a:r>
            <a:r>
              <a:rPr lang="en-US" altLang="zh-CN" sz="3733" dirty="0">
                <a:solidFill>
                  <a:schemeClr val="bg1"/>
                </a:solidFill>
                <a:latin typeface="华康少女文字W5(P)" panose="040F0500000000000000" pitchFamily="82" charset="-122"/>
                <a:ea typeface="华康少女文字W5(P)" panose="040F0500000000000000" pitchFamily="82" charset="-122"/>
              </a:rPr>
              <a:t>15</a:t>
            </a:r>
            <a:r>
              <a:rPr lang="zh-CN" altLang="en-US" sz="3733" dirty="0">
                <a:solidFill>
                  <a:schemeClr val="bg1"/>
                </a:solidFill>
                <a:latin typeface="华康少女文字W5(P)" panose="040F0500000000000000" pitchFamily="82" charset="-122"/>
                <a:ea typeface="华康少女文字W5(P)" panose="040F0500000000000000" pitchFamily="82" charset="-122"/>
              </a:rPr>
              <a:t>日</a:t>
            </a:r>
          </a:p>
        </p:txBody>
      </p:sp>
      <p:sp>
        <p:nvSpPr>
          <p:cNvPr id="6" name="文本框 5">
            <a:extLst>
              <a:ext uri="{FF2B5EF4-FFF2-40B4-BE49-F238E27FC236}">
                <a16:creationId xmlns:a16="http://schemas.microsoft.com/office/drawing/2014/main" id="{A2804125-4BDD-4511-AB21-412F1C07F3D3}"/>
              </a:ext>
            </a:extLst>
          </p:cNvPr>
          <p:cNvSpPr txBox="1"/>
          <p:nvPr/>
        </p:nvSpPr>
        <p:spPr>
          <a:xfrm>
            <a:off x="2161710" y="2676758"/>
            <a:ext cx="3883328" cy="584775"/>
          </a:xfrm>
          <a:prstGeom prst="rect">
            <a:avLst/>
          </a:prstGeom>
          <a:noFill/>
        </p:spPr>
        <p:txBody>
          <a:bodyPr wrap="square" rtlCol="0">
            <a:spAutoFit/>
          </a:bodyPr>
          <a:lstStyle/>
          <a:p>
            <a:r>
              <a:rPr lang="zh-CN" altLang="en-US" sz="3200" dirty="0">
                <a:solidFill>
                  <a:schemeClr val="bg1"/>
                </a:solidFill>
                <a:latin typeface="华康少女文字W5(P)" panose="040F0500000000000000" pitchFamily="82" charset="-122"/>
                <a:ea typeface="华康少女文字W5(P)" panose="040F0500000000000000" pitchFamily="82" charset="-122"/>
              </a:rPr>
              <a:t>招新地点：</a:t>
            </a:r>
          </a:p>
        </p:txBody>
      </p:sp>
      <p:sp>
        <p:nvSpPr>
          <p:cNvPr id="7" name="文本框 6">
            <a:extLst>
              <a:ext uri="{FF2B5EF4-FFF2-40B4-BE49-F238E27FC236}">
                <a16:creationId xmlns:a16="http://schemas.microsoft.com/office/drawing/2014/main" id="{CB50D22A-C827-4F3F-8700-9E6B8DA22732}"/>
              </a:ext>
            </a:extLst>
          </p:cNvPr>
          <p:cNvSpPr txBox="1"/>
          <p:nvPr/>
        </p:nvSpPr>
        <p:spPr>
          <a:xfrm>
            <a:off x="2161710" y="3590703"/>
            <a:ext cx="3883328" cy="584775"/>
          </a:xfrm>
          <a:prstGeom prst="rect">
            <a:avLst/>
          </a:prstGeom>
          <a:noFill/>
        </p:spPr>
        <p:txBody>
          <a:bodyPr wrap="square" rtlCol="0">
            <a:spAutoFit/>
          </a:bodyPr>
          <a:lstStyle/>
          <a:p>
            <a:r>
              <a:rPr lang="zh-CN" altLang="en-US" sz="3200" dirty="0">
                <a:solidFill>
                  <a:schemeClr val="bg1"/>
                </a:solidFill>
                <a:latin typeface="华康少女文字W5(P)" panose="040F0500000000000000" pitchFamily="82" charset="-122"/>
                <a:ea typeface="华康少女文字W5(P)" panose="040F0500000000000000" pitchFamily="82" charset="-122"/>
              </a:rPr>
              <a:t>联系方式：</a:t>
            </a:r>
          </a:p>
        </p:txBody>
      </p:sp>
      <p:sp>
        <p:nvSpPr>
          <p:cNvPr id="8" name="文本框 7">
            <a:extLst>
              <a:ext uri="{FF2B5EF4-FFF2-40B4-BE49-F238E27FC236}">
                <a16:creationId xmlns:a16="http://schemas.microsoft.com/office/drawing/2014/main" id="{3209C457-A191-48D4-ADDB-891ABE0067FE}"/>
              </a:ext>
            </a:extLst>
          </p:cNvPr>
          <p:cNvSpPr txBox="1"/>
          <p:nvPr/>
        </p:nvSpPr>
        <p:spPr>
          <a:xfrm>
            <a:off x="4493091" y="2647228"/>
            <a:ext cx="5985112" cy="683264"/>
          </a:xfrm>
          <a:prstGeom prst="rect">
            <a:avLst/>
          </a:prstGeom>
          <a:noFill/>
        </p:spPr>
        <p:txBody>
          <a:bodyPr wrap="square" rtlCol="0">
            <a:spAutoFit/>
          </a:bodyPr>
          <a:lstStyle/>
          <a:p>
            <a:pPr>
              <a:lnSpc>
                <a:spcPct val="120000"/>
              </a:lnSpc>
            </a:pPr>
            <a:r>
              <a:rPr lang="zh-CN" altLang="en-US" sz="3200" dirty="0">
                <a:solidFill>
                  <a:schemeClr val="bg1"/>
                </a:solidFill>
                <a:latin typeface="华康少女文字W5(P)" panose="040F0500000000000000" pitchFamily="82" charset="-122"/>
                <a:ea typeface="华康少女文字W5(P)" panose="040F0500000000000000" pitchFamily="82" charset="-122"/>
              </a:rPr>
              <a:t>人教楼</a:t>
            </a:r>
            <a:r>
              <a:rPr lang="en-US" altLang="zh-CN" sz="3200" dirty="0">
                <a:solidFill>
                  <a:schemeClr val="bg1"/>
                </a:solidFill>
                <a:latin typeface="华康少女文字W5(P)" panose="040F0500000000000000" pitchFamily="82" charset="-122"/>
                <a:ea typeface="华康少女文字W5(P)" panose="040F0500000000000000" pitchFamily="82" charset="-122"/>
              </a:rPr>
              <a:t>302</a:t>
            </a:r>
            <a:r>
              <a:rPr lang="zh-CN" altLang="en-US" sz="3200" dirty="0">
                <a:solidFill>
                  <a:schemeClr val="bg1"/>
                </a:solidFill>
                <a:latin typeface="华康少女文字W5(P)" panose="040F0500000000000000" pitchFamily="82" charset="-122"/>
                <a:ea typeface="华康少女文字W5(P)" panose="040F0500000000000000" pitchFamily="82" charset="-122"/>
              </a:rPr>
              <a:t>室</a:t>
            </a:r>
          </a:p>
        </p:txBody>
      </p:sp>
      <p:sp>
        <p:nvSpPr>
          <p:cNvPr id="9" name="文本框 8">
            <a:extLst>
              <a:ext uri="{FF2B5EF4-FFF2-40B4-BE49-F238E27FC236}">
                <a16:creationId xmlns:a16="http://schemas.microsoft.com/office/drawing/2014/main" id="{574F26B5-E078-44DC-92B2-64D282C28DCA}"/>
              </a:ext>
            </a:extLst>
          </p:cNvPr>
          <p:cNvSpPr txBox="1"/>
          <p:nvPr/>
        </p:nvSpPr>
        <p:spPr>
          <a:xfrm>
            <a:off x="2161710" y="1865539"/>
            <a:ext cx="3883328" cy="584775"/>
          </a:xfrm>
          <a:prstGeom prst="rect">
            <a:avLst/>
          </a:prstGeom>
          <a:noFill/>
        </p:spPr>
        <p:txBody>
          <a:bodyPr wrap="square" rtlCol="0">
            <a:spAutoFit/>
          </a:bodyPr>
          <a:lstStyle/>
          <a:p>
            <a:r>
              <a:rPr lang="zh-CN" altLang="en-US" sz="3200" dirty="0">
                <a:solidFill>
                  <a:schemeClr val="bg1"/>
                </a:solidFill>
                <a:latin typeface="华康少女文字W5(P)" panose="040F0500000000000000" pitchFamily="82" charset="-122"/>
                <a:ea typeface="华康少女文字W5(P)" panose="040F0500000000000000" pitchFamily="82" charset="-122"/>
              </a:rPr>
              <a:t>招新时间：</a:t>
            </a:r>
          </a:p>
        </p:txBody>
      </p:sp>
    </p:spTree>
    <p:extLst>
      <p:ext uri="{BB962C8B-B14F-4D97-AF65-F5344CB8AC3E}">
        <p14:creationId xmlns:p14="http://schemas.microsoft.com/office/powerpoint/2010/main" val="766456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CF4262D-FE61-40A8-8D81-806164CD26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4323" y="0"/>
            <a:ext cx="7318072" cy="3912177"/>
          </a:xfrm>
          <a:prstGeom prst="rect">
            <a:avLst/>
          </a:prstGeom>
        </p:spPr>
      </p:pic>
    </p:spTree>
    <p:extLst>
      <p:ext uri="{BB962C8B-B14F-4D97-AF65-F5344CB8AC3E}">
        <p14:creationId xmlns:p14="http://schemas.microsoft.com/office/powerpoint/2010/main" val="2564964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61F4DAB-F870-43C8-9E4F-050E09C32E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id="{99D3B188-AFC9-4F42-84BB-BCE753A7989A}"/>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目录</a:t>
            </a:r>
          </a:p>
        </p:txBody>
      </p:sp>
      <p:sp>
        <p:nvSpPr>
          <p:cNvPr id="4" name="圆角矩形 1">
            <a:extLst>
              <a:ext uri="{FF2B5EF4-FFF2-40B4-BE49-F238E27FC236}">
                <a16:creationId xmlns:a16="http://schemas.microsoft.com/office/drawing/2014/main" id="{506D0A81-1366-4A8E-A40E-1981FC386287}"/>
              </a:ext>
            </a:extLst>
          </p:cNvPr>
          <p:cNvSpPr/>
          <p:nvPr/>
        </p:nvSpPr>
        <p:spPr>
          <a:xfrm>
            <a:off x="2665095" y="2279015"/>
            <a:ext cx="601133" cy="601133"/>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华康少女文字W5(P)" panose="040F0500000000000000" pitchFamily="82" charset="-122"/>
                <a:ea typeface="华康少女文字W5(P)" panose="040F0500000000000000" pitchFamily="82" charset="-122"/>
              </a:rPr>
              <a:t>1</a:t>
            </a:r>
          </a:p>
        </p:txBody>
      </p:sp>
      <p:sp>
        <p:nvSpPr>
          <p:cNvPr id="5" name="圆角矩形 3">
            <a:extLst>
              <a:ext uri="{FF2B5EF4-FFF2-40B4-BE49-F238E27FC236}">
                <a16:creationId xmlns:a16="http://schemas.microsoft.com/office/drawing/2014/main" id="{3A0871BC-8B08-41DA-9C7F-43ABA3BCDB6B}"/>
              </a:ext>
            </a:extLst>
          </p:cNvPr>
          <p:cNvSpPr/>
          <p:nvPr/>
        </p:nvSpPr>
        <p:spPr>
          <a:xfrm>
            <a:off x="2665095" y="3333115"/>
            <a:ext cx="601133" cy="601133"/>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华康少女文字W5(P)" panose="040F0500000000000000" pitchFamily="82" charset="-122"/>
                <a:ea typeface="华康少女文字W5(P)" panose="040F0500000000000000" pitchFamily="82" charset="-122"/>
              </a:rPr>
              <a:t>3</a:t>
            </a:r>
          </a:p>
        </p:txBody>
      </p:sp>
      <p:sp>
        <p:nvSpPr>
          <p:cNvPr id="7" name="圆角矩形 5">
            <a:extLst>
              <a:ext uri="{FF2B5EF4-FFF2-40B4-BE49-F238E27FC236}">
                <a16:creationId xmlns:a16="http://schemas.microsoft.com/office/drawing/2014/main" id="{095626AE-53BB-4E21-93CF-BC71815AFD1B}"/>
              </a:ext>
            </a:extLst>
          </p:cNvPr>
          <p:cNvSpPr/>
          <p:nvPr/>
        </p:nvSpPr>
        <p:spPr>
          <a:xfrm>
            <a:off x="6696922" y="4390602"/>
            <a:ext cx="601133" cy="601133"/>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华康少女文字W5(P)" panose="040F0500000000000000" pitchFamily="82" charset="-122"/>
                <a:ea typeface="华康少女文字W5(P)" panose="040F0500000000000000" pitchFamily="82" charset="-122"/>
              </a:rPr>
              <a:t>6</a:t>
            </a:r>
          </a:p>
        </p:txBody>
      </p:sp>
      <p:sp>
        <p:nvSpPr>
          <p:cNvPr id="8" name="圆角矩形 6">
            <a:extLst>
              <a:ext uri="{FF2B5EF4-FFF2-40B4-BE49-F238E27FC236}">
                <a16:creationId xmlns:a16="http://schemas.microsoft.com/office/drawing/2014/main" id="{647D0480-43CB-44B4-807F-5C3D8CA400F0}"/>
              </a:ext>
            </a:extLst>
          </p:cNvPr>
          <p:cNvSpPr/>
          <p:nvPr/>
        </p:nvSpPr>
        <p:spPr>
          <a:xfrm>
            <a:off x="6696922" y="3333115"/>
            <a:ext cx="601133" cy="601133"/>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华康少女文字W5(P)" panose="040F0500000000000000" pitchFamily="82" charset="-122"/>
                <a:ea typeface="华康少女文字W5(P)" panose="040F0500000000000000" pitchFamily="82" charset="-122"/>
              </a:rPr>
              <a:t>4</a:t>
            </a:r>
          </a:p>
        </p:txBody>
      </p:sp>
      <p:sp>
        <p:nvSpPr>
          <p:cNvPr id="9" name="圆角矩形 7">
            <a:extLst>
              <a:ext uri="{FF2B5EF4-FFF2-40B4-BE49-F238E27FC236}">
                <a16:creationId xmlns:a16="http://schemas.microsoft.com/office/drawing/2014/main" id="{9BA1DDB3-600D-45D1-A6AB-C41DDB46547C}"/>
              </a:ext>
            </a:extLst>
          </p:cNvPr>
          <p:cNvSpPr/>
          <p:nvPr/>
        </p:nvSpPr>
        <p:spPr>
          <a:xfrm>
            <a:off x="6696922" y="2279015"/>
            <a:ext cx="601133" cy="601133"/>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华康少女文字W5(P)" panose="040F0500000000000000" pitchFamily="82" charset="-122"/>
                <a:ea typeface="华康少女文字W5(P)" panose="040F0500000000000000" pitchFamily="82" charset="-122"/>
              </a:rPr>
              <a:t>2</a:t>
            </a:r>
          </a:p>
        </p:txBody>
      </p:sp>
      <p:sp>
        <p:nvSpPr>
          <p:cNvPr id="10" name="圆角矩形 8">
            <a:extLst>
              <a:ext uri="{FF2B5EF4-FFF2-40B4-BE49-F238E27FC236}">
                <a16:creationId xmlns:a16="http://schemas.microsoft.com/office/drawing/2014/main" id="{5E19078C-04A4-4DCC-8AF0-5FB02B892AFB}"/>
              </a:ext>
            </a:extLst>
          </p:cNvPr>
          <p:cNvSpPr/>
          <p:nvPr/>
        </p:nvSpPr>
        <p:spPr>
          <a:xfrm>
            <a:off x="2665095" y="4390602"/>
            <a:ext cx="601133" cy="601133"/>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chemeClr val="bg1"/>
                </a:solidFill>
                <a:latin typeface="华康少女文字W5(P)" panose="040F0500000000000000" pitchFamily="82" charset="-122"/>
                <a:ea typeface="华康少女文字W5(P)" panose="040F0500000000000000" pitchFamily="82" charset="-122"/>
              </a:rPr>
              <a:t>5</a:t>
            </a:r>
          </a:p>
        </p:txBody>
      </p:sp>
      <p:sp>
        <p:nvSpPr>
          <p:cNvPr id="11" name="文本框 10">
            <a:extLst>
              <a:ext uri="{FF2B5EF4-FFF2-40B4-BE49-F238E27FC236}">
                <a16:creationId xmlns:a16="http://schemas.microsoft.com/office/drawing/2014/main" id="{5738BDDE-4B08-4540-9818-7468F01A2AA5}"/>
              </a:ext>
            </a:extLst>
          </p:cNvPr>
          <p:cNvSpPr txBox="1"/>
          <p:nvPr/>
        </p:nvSpPr>
        <p:spPr>
          <a:xfrm>
            <a:off x="3855508" y="2379769"/>
            <a:ext cx="1415772" cy="461665"/>
          </a:xfrm>
          <a:prstGeom prst="rect">
            <a:avLst/>
          </a:prstGeom>
          <a:noFill/>
        </p:spPr>
        <p:txBody>
          <a:bodyPr wrap="none" rtlCol="0">
            <a:spAutoFit/>
          </a:bodyPr>
          <a:lstStyle/>
          <a:p>
            <a:r>
              <a:rPr lang="zh-CN" altLang="en-US" sz="2400" dirty="0">
                <a:solidFill>
                  <a:schemeClr val="bg1"/>
                </a:solidFill>
                <a:latin typeface="华康少女文字W5(P)" panose="040F0500000000000000" pitchFamily="82" charset="-122"/>
                <a:ea typeface="华康少女文字W5(P)" panose="040F0500000000000000" pitchFamily="82" charset="-122"/>
              </a:rPr>
              <a:t>协会简介</a:t>
            </a:r>
          </a:p>
        </p:txBody>
      </p:sp>
      <p:sp>
        <p:nvSpPr>
          <p:cNvPr id="12" name="文本框 11">
            <a:extLst>
              <a:ext uri="{FF2B5EF4-FFF2-40B4-BE49-F238E27FC236}">
                <a16:creationId xmlns:a16="http://schemas.microsoft.com/office/drawing/2014/main" id="{F15D88E5-C74B-4AE3-9E6C-5B39889BC179}"/>
              </a:ext>
            </a:extLst>
          </p:cNvPr>
          <p:cNvSpPr txBox="1"/>
          <p:nvPr/>
        </p:nvSpPr>
        <p:spPr>
          <a:xfrm>
            <a:off x="7806903" y="2380616"/>
            <a:ext cx="2031325" cy="461665"/>
          </a:xfrm>
          <a:prstGeom prst="rect">
            <a:avLst/>
          </a:prstGeom>
          <a:noFill/>
        </p:spPr>
        <p:txBody>
          <a:bodyPr wrap="none" rtlCol="0">
            <a:spAutoFit/>
          </a:bodyPr>
          <a:lstStyle/>
          <a:p>
            <a:r>
              <a:rPr lang="zh-CN" altLang="en-US" sz="2400">
                <a:solidFill>
                  <a:schemeClr val="bg1"/>
                </a:solidFill>
                <a:latin typeface="华康少女文字W5(P)" panose="040F0500000000000000" pitchFamily="82" charset="-122"/>
                <a:ea typeface="华康少女文字W5(P)" panose="040F0500000000000000" pitchFamily="82" charset="-122"/>
              </a:rPr>
              <a:t>部门成员介绍</a:t>
            </a:r>
          </a:p>
        </p:txBody>
      </p:sp>
      <p:sp>
        <p:nvSpPr>
          <p:cNvPr id="13" name="文本框 12">
            <a:extLst>
              <a:ext uri="{FF2B5EF4-FFF2-40B4-BE49-F238E27FC236}">
                <a16:creationId xmlns:a16="http://schemas.microsoft.com/office/drawing/2014/main" id="{4E20CECC-8F58-4C8D-B58D-49694EA80B94}"/>
              </a:ext>
            </a:extLst>
          </p:cNvPr>
          <p:cNvSpPr txBox="1"/>
          <p:nvPr/>
        </p:nvSpPr>
        <p:spPr>
          <a:xfrm>
            <a:off x="3855508" y="3461809"/>
            <a:ext cx="1415772" cy="461665"/>
          </a:xfrm>
          <a:prstGeom prst="rect">
            <a:avLst/>
          </a:prstGeom>
          <a:noFill/>
        </p:spPr>
        <p:txBody>
          <a:bodyPr wrap="none" rtlCol="0">
            <a:spAutoFit/>
          </a:bodyPr>
          <a:lstStyle/>
          <a:p>
            <a:r>
              <a:rPr lang="zh-CN" altLang="en-US" sz="2400">
                <a:solidFill>
                  <a:schemeClr val="bg1"/>
                </a:solidFill>
                <a:latin typeface="华康少女文字W5(P)" panose="040F0500000000000000" pitchFamily="82" charset="-122"/>
                <a:ea typeface="华康少女文字W5(P)" panose="040F0500000000000000" pitchFamily="82" charset="-122"/>
              </a:rPr>
              <a:t>协会特色</a:t>
            </a:r>
          </a:p>
        </p:txBody>
      </p:sp>
      <p:sp>
        <p:nvSpPr>
          <p:cNvPr id="14" name="文本框 13">
            <a:extLst>
              <a:ext uri="{FF2B5EF4-FFF2-40B4-BE49-F238E27FC236}">
                <a16:creationId xmlns:a16="http://schemas.microsoft.com/office/drawing/2014/main" id="{721BEF60-522F-4F8C-8189-533EF49E46BD}"/>
              </a:ext>
            </a:extLst>
          </p:cNvPr>
          <p:cNvSpPr txBox="1"/>
          <p:nvPr/>
        </p:nvSpPr>
        <p:spPr>
          <a:xfrm>
            <a:off x="7936442" y="3461809"/>
            <a:ext cx="1415772" cy="461665"/>
          </a:xfrm>
          <a:prstGeom prst="rect">
            <a:avLst/>
          </a:prstGeom>
          <a:noFill/>
        </p:spPr>
        <p:txBody>
          <a:bodyPr wrap="none" rtlCol="0">
            <a:spAutoFit/>
          </a:bodyPr>
          <a:lstStyle/>
          <a:p>
            <a:r>
              <a:rPr lang="zh-CN" altLang="en-US" sz="2400">
                <a:solidFill>
                  <a:schemeClr val="bg1"/>
                </a:solidFill>
                <a:latin typeface="华康少女文字W5(P)" panose="040F0500000000000000" pitchFamily="82" charset="-122"/>
                <a:ea typeface="华康少女文字W5(P)" panose="040F0500000000000000" pitchFamily="82" charset="-122"/>
              </a:rPr>
              <a:t>组织建设</a:t>
            </a:r>
          </a:p>
        </p:txBody>
      </p:sp>
      <p:sp>
        <p:nvSpPr>
          <p:cNvPr id="15" name="文本框 14">
            <a:extLst>
              <a:ext uri="{FF2B5EF4-FFF2-40B4-BE49-F238E27FC236}">
                <a16:creationId xmlns:a16="http://schemas.microsoft.com/office/drawing/2014/main" id="{4EE9EDC0-1D0E-4D25-B75B-A9DBD51B68F7}"/>
              </a:ext>
            </a:extLst>
          </p:cNvPr>
          <p:cNvSpPr txBox="1"/>
          <p:nvPr/>
        </p:nvSpPr>
        <p:spPr>
          <a:xfrm>
            <a:off x="3968115" y="4492203"/>
            <a:ext cx="1415772" cy="461665"/>
          </a:xfrm>
          <a:prstGeom prst="rect">
            <a:avLst/>
          </a:prstGeom>
          <a:noFill/>
        </p:spPr>
        <p:txBody>
          <a:bodyPr wrap="none" rtlCol="0">
            <a:spAutoFit/>
          </a:bodyPr>
          <a:lstStyle/>
          <a:p>
            <a:r>
              <a:rPr lang="zh-CN" altLang="en-US" sz="2400">
                <a:solidFill>
                  <a:schemeClr val="bg1"/>
                </a:solidFill>
                <a:latin typeface="华康少女文字W5(P)" panose="040F0500000000000000" pitchFamily="82" charset="-122"/>
                <a:ea typeface="华康少女文字W5(P)" panose="040F0500000000000000" pitchFamily="82" charset="-122"/>
              </a:rPr>
              <a:t>活动风采</a:t>
            </a:r>
          </a:p>
        </p:txBody>
      </p:sp>
      <p:sp>
        <p:nvSpPr>
          <p:cNvPr id="16" name="文本框 15">
            <a:extLst>
              <a:ext uri="{FF2B5EF4-FFF2-40B4-BE49-F238E27FC236}">
                <a16:creationId xmlns:a16="http://schemas.microsoft.com/office/drawing/2014/main" id="{F48740CF-FDB8-41A6-9F16-7146BBBBE580}"/>
              </a:ext>
            </a:extLst>
          </p:cNvPr>
          <p:cNvSpPr txBox="1"/>
          <p:nvPr/>
        </p:nvSpPr>
        <p:spPr>
          <a:xfrm>
            <a:off x="8035503" y="4491356"/>
            <a:ext cx="2031325" cy="461665"/>
          </a:xfrm>
          <a:prstGeom prst="rect">
            <a:avLst/>
          </a:prstGeom>
          <a:noFill/>
        </p:spPr>
        <p:txBody>
          <a:bodyPr wrap="none" rtlCol="0">
            <a:spAutoFit/>
          </a:bodyPr>
          <a:lstStyle/>
          <a:p>
            <a:r>
              <a:rPr lang="zh-CN" altLang="en-US" sz="2400">
                <a:solidFill>
                  <a:schemeClr val="bg1"/>
                </a:solidFill>
                <a:latin typeface="华康少女文字W5(P)" panose="040F0500000000000000" pitchFamily="82" charset="-122"/>
                <a:ea typeface="华康少女文字W5(P)" panose="040F0500000000000000" pitchFamily="82" charset="-122"/>
              </a:rPr>
              <a:t>招新注意事项</a:t>
            </a:r>
          </a:p>
        </p:txBody>
      </p:sp>
    </p:spTree>
    <p:extLst>
      <p:ext uri="{BB962C8B-B14F-4D97-AF65-F5344CB8AC3E}">
        <p14:creationId xmlns:p14="http://schemas.microsoft.com/office/powerpoint/2010/main" val="1884948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ppt_x"/>
                                          </p:val>
                                        </p:tav>
                                        <p:tav tm="100000">
                                          <p:val>
                                            <p:strVal val="#ppt_x"/>
                                          </p:val>
                                        </p:tav>
                                      </p:tavLst>
                                    </p:anim>
                                    <p:anim calcmode="lin" valueType="num">
                                      <p:cBhvr additive="base">
                                        <p:cTn id="5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C55B8348-01F1-46E3-86B6-FC0810DB7459}"/>
              </a:ext>
            </a:extLst>
          </p:cNvPr>
          <p:cNvSpPr/>
          <p:nvPr/>
        </p:nvSpPr>
        <p:spPr>
          <a:xfrm>
            <a:off x="2157095" y="983615"/>
            <a:ext cx="2176780" cy="2176780"/>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a:solidFill>
                  <a:schemeClr val="bg1"/>
                </a:solidFill>
                <a:latin typeface="华康少女文字W5(P)" panose="040F0500000000000000" pitchFamily="82" charset="-122"/>
                <a:ea typeface="华康少女文字W5(P)" panose="040F0500000000000000" pitchFamily="82" charset="-122"/>
              </a:rPr>
              <a:t>1</a:t>
            </a:r>
          </a:p>
        </p:txBody>
      </p:sp>
      <p:sp>
        <p:nvSpPr>
          <p:cNvPr id="3" name="文本框 2">
            <a:extLst>
              <a:ext uri="{FF2B5EF4-FFF2-40B4-BE49-F238E27FC236}">
                <a16:creationId xmlns:a16="http://schemas.microsoft.com/office/drawing/2014/main" id="{565E910B-4D86-4D34-A17A-9CE209C4830D}"/>
              </a:ext>
            </a:extLst>
          </p:cNvPr>
          <p:cNvSpPr txBox="1"/>
          <p:nvPr/>
        </p:nvSpPr>
        <p:spPr>
          <a:xfrm>
            <a:off x="4585758" y="1348730"/>
            <a:ext cx="4698722" cy="1446550"/>
          </a:xfrm>
          <a:prstGeom prst="rect">
            <a:avLst/>
          </a:prstGeom>
          <a:noFill/>
        </p:spPr>
        <p:txBody>
          <a:bodyPr wrap="none" rtlCol="0">
            <a:spAutoFit/>
          </a:bodyPr>
          <a:lstStyle/>
          <a:p>
            <a:r>
              <a:rPr lang="zh-CN" altLang="en-US" sz="8800" dirty="0">
                <a:solidFill>
                  <a:schemeClr val="bg1"/>
                </a:solidFill>
                <a:latin typeface="华康少女文字W5(P)" panose="040F0500000000000000" pitchFamily="82" charset="-122"/>
                <a:ea typeface="华康少女文字W5(P)" panose="040F0500000000000000" pitchFamily="82" charset="-122"/>
              </a:rPr>
              <a:t>协会简介</a:t>
            </a:r>
          </a:p>
        </p:txBody>
      </p:sp>
    </p:spTree>
    <p:extLst>
      <p:ext uri="{BB962C8B-B14F-4D97-AF65-F5344CB8AC3E}">
        <p14:creationId xmlns:p14="http://schemas.microsoft.com/office/powerpoint/2010/main" val="2126677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8E0E165-9F55-4CB1-B8D4-A39211100D0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id="{164C0752-9415-413C-9070-E7B11C3D28A0}"/>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协会简介</a:t>
            </a:r>
          </a:p>
        </p:txBody>
      </p:sp>
      <p:sp>
        <p:nvSpPr>
          <p:cNvPr id="4" name="Text Box 3">
            <a:extLst>
              <a:ext uri="{FF2B5EF4-FFF2-40B4-BE49-F238E27FC236}">
                <a16:creationId xmlns:a16="http://schemas.microsoft.com/office/drawing/2014/main" id="{6393B16E-659C-488B-9F2E-FC9E9D4A6D23}"/>
              </a:ext>
            </a:extLst>
          </p:cNvPr>
          <p:cNvSpPr>
            <a:spLocks noChangeArrowheads="1"/>
          </p:cNvSpPr>
          <p:nvPr/>
        </p:nvSpPr>
        <p:spPr bwMode="auto">
          <a:xfrm>
            <a:off x="1257300" y="1974159"/>
            <a:ext cx="1027429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dirty="0">
                <a:solidFill>
                  <a:schemeClr val="bg1"/>
                </a:solidFill>
                <a:latin typeface="华康少女文字W5(P)" panose="040F0500000000000000" pitchFamily="82" charset="-122"/>
                <a:ea typeface="华康少女文字W5(P)" panose="040F0500000000000000" pitchFamily="82" charset="-122"/>
              </a:rPr>
              <a:t>工业学院大学生心理协会正式成立于</a:t>
            </a:r>
            <a:r>
              <a:rPr lang="en-US" altLang="zh-CN" dirty="0">
                <a:solidFill>
                  <a:schemeClr val="bg1"/>
                </a:solidFill>
                <a:latin typeface="华康少女文字W5(P)" panose="040F0500000000000000" pitchFamily="82" charset="-122"/>
                <a:ea typeface="华康少女文字W5(P)" panose="040F0500000000000000" pitchFamily="82" charset="-122"/>
              </a:rPr>
              <a:t>2005</a:t>
            </a:r>
            <a:r>
              <a:rPr lang="zh-CN" altLang="en-US" dirty="0">
                <a:solidFill>
                  <a:schemeClr val="bg1"/>
                </a:solidFill>
                <a:latin typeface="华康少女文字W5(P)" panose="040F0500000000000000" pitchFamily="82" charset="-122"/>
                <a:ea typeface="华康少女文字W5(P)" panose="040F0500000000000000" pitchFamily="82" charset="-122"/>
              </a:rPr>
              <a:t>年</a:t>
            </a:r>
            <a:r>
              <a:rPr lang="en-US" altLang="zh-CN" dirty="0">
                <a:solidFill>
                  <a:schemeClr val="bg1"/>
                </a:solidFill>
                <a:latin typeface="华康少女文字W5(P)" panose="040F0500000000000000" pitchFamily="82" charset="-122"/>
                <a:ea typeface="华康少女文字W5(P)" panose="040F0500000000000000" pitchFamily="82" charset="-122"/>
              </a:rPr>
              <a:t>3</a:t>
            </a:r>
            <a:r>
              <a:rPr lang="zh-CN" altLang="en-US" dirty="0">
                <a:solidFill>
                  <a:schemeClr val="bg1"/>
                </a:solidFill>
                <a:latin typeface="华康少女文字W5(P)" panose="040F0500000000000000" pitchFamily="82" charset="-122"/>
                <a:ea typeface="华康少女文字W5(P)" panose="040F0500000000000000" pitchFamily="82" charset="-122"/>
              </a:rPr>
              <a:t>月</a:t>
            </a:r>
            <a:r>
              <a:rPr lang="en-US" altLang="zh-CN" dirty="0">
                <a:solidFill>
                  <a:schemeClr val="bg1"/>
                </a:solidFill>
                <a:latin typeface="华康少女文字W5(P)" panose="040F0500000000000000" pitchFamily="82" charset="-122"/>
                <a:ea typeface="华康少女文字W5(P)" panose="040F0500000000000000" pitchFamily="82" charset="-122"/>
              </a:rPr>
              <a:t>30</a:t>
            </a:r>
            <a:r>
              <a:rPr lang="zh-CN" altLang="en-US" dirty="0">
                <a:solidFill>
                  <a:schemeClr val="bg1"/>
                </a:solidFill>
                <a:latin typeface="华康少女文字W5(P)" panose="040F0500000000000000" pitchFamily="82" charset="-122"/>
                <a:ea typeface="华康少女文字W5(P)" panose="040F0500000000000000" pitchFamily="82" charset="-122"/>
              </a:rPr>
              <a:t>日，是在我院团委的领导和院心理健康教育中心的指导下，并由爱好心理学知识的在校大学生组成，协会的宗旨是：积极宣传心理健康知识，在不断帮助他人的过程中逐步提高自身素质，打造一支优秀团结的团队。我们的口号是：用心，我们可以做得更好！</a:t>
            </a:r>
          </a:p>
          <a:p>
            <a:pPr>
              <a:lnSpc>
                <a:spcPct val="200000"/>
              </a:lnSpc>
            </a:pPr>
            <a:r>
              <a:rPr lang="zh-CN" altLang="en-US" dirty="0">
                <a:solidFill>
                  <a:schemeClr val="bg1"/>
                </a:solidFill>
                <a:latin typeface="华康少女文字W5(P)" panose="040F0500000000000000" pitchFamily="82" charset="-122"/>
                <a:ea typeface="华康少女文字W5(P)" panose="040F0500000000000000" pitchFamily="82" charset="-122"/>
              </a:rPr>
              <a:t>心理协会实行的是会长负责理事会监督制度，由会长负责协调和组织协会的日常事务及各项工作并由理事会负责监督，协会会长选举及其他重大决定需由理事会决定。</a:t>
            </a:r>
          </a:p>
        </p:txBody>
      </p:sp>
    </p:spTree>
    <p:extLst>
      <p:ext uri="{BB962C8B-B14F-4D97-AF65-F5344CB8AC3E}">
        <p14:creationId xmlns:p14="http://schemas.microsoft.com/office/powerpoint/2010/main" val="3379682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BC88EC8C-5713-452A-B53F-1D85AC506547}"/>
              </a:ext>
            </a:extLst>
          </p:cNvPr>
          <p:cNvSpPr/>
          <p:nvPr/>
        </p:nvSpPr>
        <p:spPr>
          <a:xfrm>
            <a:off x="1890395" y="932815"/>
            <a:ext cx="2176780" cy="2176780"/>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a:solidFill>
                  <a:schemeClr val="bg1"/>
                </a:solidFill>
                <a:latin typeface="华康少女文字W5(P)" panose="040F0500000000000000" pitchFamily="82" charset="-122"/>
                <a:ea typeface="华康少女文字W5(P)" panose="040F0500000000000000" pitchFamily="82" charset="-122"/>
              </a:rPr>
              <a:t>2</a:t>
            </a:r>
          </a:p>
        </p:txBody>
      </p:sp>
      <p:sp>
        <p:nvSpPr>
          <p:cNvPr id="3" name="文本框 2">
            <a:extLst>
              <a:ext uri="{FF2B5EF4-FFF2-40B4-BE49-F238E27FC236}">
                <a16:creationId xmlns:a16="http://schemas.microsoft.com/office/drawing/2014/main" id="{D2038195-F5E5-4F1F-8FEC-77E3894259FB}"/>
              </a:ext>
            </a:extLst>
          </p:cNvPr>
          <p:cNvSpPr txBox="1"/>
          <p:nvPr/>
        </p:nvSpPr>
        <p:spPr>
          <a:xfrm>
            <a:off x="4319058" y="1297930"/>
            <a:ext cx="6955750" cy="1446550"/>
          </a:xfrm>
          <a:prstGeom prst="rect">
            <a:avLst/>
          </a:prstGeom>
          <a:noFill/>
        </p:spPr>
        <p:txBody>
          <a:bodyPr wrap="none" rtlCol="0">
            <a:spAutoFit/>
          </a:bodyPr>
          <a:lstStyle/>
          <a:p>
            <a:r>
              <a:rPr lang="zh-CN" altLang="en-US" sz="8800" dirty="0">
                <a:solidFill>
                  <a:schemeClr val="bg1"/>
                </a:solidFill>
                <a:latin typeface="华康少女文字W5(P)" panose="040F0500000000000000" pitchFamily="82" charset="-122"/>
                <a:ea typeface="华康少女文字W5(P)" panose="040F0500000000000000" pitchFamily="82" charset="-122"/>
              </a:rPr>
              <a:t>部门成员介绍</a:t>
            </a:r>
          </a:p>
        </p:txBody>
      </p:sp>
    </p:spTree>
    <p:extLst>
      <p:ext uri="{BB962C8B-B14F-4D97-AF65-F5344CB8AC3E}">
        <p14:creationId xmlns:p14="http://schemas.microsoft.com/office/powerpoint/2010/main" val="289773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6ADAA72-97F8-4BD0-94DE-43FC718C2D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id="{FF673856-8F44-4177-9D71-BFC6D1190333}"/>
              </a:ext>
            </a:extLst>
          </p:cNvPr>
          <p:cNvSpPr txBox="1"/>
          <p:nvPr/>
        </p:nvSpPr>
        <p:spPr>
          <a:xfrm>
            <a:off x="5381887" y="748635"/>
            <a:ext cx="1821925" cy="52197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部长介绍</a:t>
            </a:r>
          </a:p>
        </p:txBody>
      </p:sp>
      <p:sp>
        <p:nvSpPr>
          <p:cNvPr id="4" name="矩形 3">
            <a:extLst>
              <a:ext uri="{FF2B5EF4-FFF2-40B4-BE49-F238E27FC236}">
                <a16:creationId xmlns:a16="http://schemas.microsoft.com/office/drawing/2014/main" id="{D2477922-0A1B-4F81-9FB5-5CB102F8174C}"/>
              </a:ext>
            </a:extLst>
          </p:cNvPr>
          <p:cNvSpPr/>
          <p:nvPr/>
        </p:nvSpPr>
        <p:spPr>
          <a:xfrm>
            <a:off x="1605013" y="2040727"/>
            <a:ext cx="2422771" cy="3129465"/>
          </a:xfrm>
          <a:prstGeom prst="rect">
            <a:avLst/>
          </a:prstGeom>
          <a:blipFill>
            <a:blip r:embed="rId3">
              <a:extLst>
                <a:ext uri="{BEBA8EAE-BF5A-486C-A8C5-ECC9F3942E4B}">
                  <a14:imgProps xmlns:a14="http://schemas.microsoft.com/office/drawing/2010/main">
                    <a14:imgLayer r:embed="rId4">
                      <a14:imgEffect>
                        <a14:artisticBlur/>
                      </a14:imgEffect>
                    </a14:imgLayer>
                  </a14:imgProps>
                </a:ext>
              </a:extLst>
            </a:blip>
            <a:stretch>
              <a:fillRect/>
            </a:stretch>
          </a:blipFill>
          <a:ln>
            <a:solidFill>
              <a:srgbClr val="1E6988"/>
            </a:solidFill>
          </a:ln>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Rectangle 2">
            <a:extLst>
              <a:ext uri="{FF2B5EF4-FFF2-40B4-BE49-F238E27FC236}">
                <a16:creationId xmlns:a16="http://schemas.microsoft.com/office/drawing/2014/main" id="{8C71DFEA-2583-4395-9B4E-59298EFC4F3F}"/>
              </a:ext>
            </a:extLst>
          </p:cNvPr>
          <p:cNvSpPr txBox="1">
            <a:spLocks noChangeArrowheads="1"/>
          </p:cNvSpPr>
          <p:nvPr/>
        </p:nvSpPr>
        <p:spPr>
          <a:xfrm>
            <a:off x="4991100" y="2354700"/>
            <a:ext cx="4369479" cy="931333"/>
          </a:xfrm>
          <a:prstGeom prst="rect">
            <a:avLst/>
          </a:prstGeom>
          <a:extLst>
            <a:ext uri="{91240B29-F687-4F45-9708-019B960494DF}">
              <a14:hiddenLine xmlns:a14="http://schemas.microsoft.com/office/drawing/2010/main" w="9525">
                <a:solidFill>
                  <a:srgbClr val="000000"/>
                </a:solidFill>
                <a:bevel/>
              </a14:hiddenLine>
            </a:ext>
          </a:extLst>
        </p:spPr>
        <p:txBody>
          <a:bodyPr vert="horz" lIns="121920" tIns="60960" rIns="121920" bIns="6096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4267" dirty="0">
                <a:solidFill>
                  <a:schemeClr val="bg1"/>
                </a:solidFill>
                <a:latin typeface="华康少女文字W5(P)" panose="040F0500000000000000" pitchFamily="82" charset="-122"/>
                <a:ea typeface="华康少女文字W5(P)" panose="040F0500000000000000" pitchFamily="82" charset="-122"/>
              </a:rPr>
              <a:t>部长：陈洁灵</a:t>
            </a:r>
          </a:p>
        </p:txBody>
      </p:sp>
      <p:sp>
        <p:nvSpPr>
          <p:cNvPr id="6" name="文本框 5">
            <a:extLst>
              <a:ext uri="{FF2B5EF4-FFF2-40B4-BE49-F238E27FC236}">
                <a16:creationId xmlns:a16="http://schemas.microsoft.com/office/drawing/2014/main" id="{6209B5C3-2604-42B6-9DC3-A8D3AE7B1588}"/>
              </a:ext>
            </a:extLst>
          </p:cNvPr>
          <p:cNvSpPr txBox="1"/>
          <p:nvPr/>
        </p:nvSpPr>
        <p:spPr>
          <a:xfrm>
            <a:off x="4991099" y="3286033"/>
            <a:ext cx="6068288" cy="1740926"/>
          </a:xfrm>
          <a:prstGeom prst="rect">
            <a:avLst/>
          </a:prstGeom>
          <a:noFill/>
        </p:spPr>
        <p:txBody>
          <a:bodyPr wrap="square" rtlCol="0">
            <a:spAutoFit/>
          </a:bodyPr>
          <a:lstStyle/>
          <a:p>
            <a:pPr>
              <a:lnSpc>
                <a:spcPct val="150000"/>
              </a:lnSpc>
            </a:pPr>
            <a:r>
              <a:rPr lang="zh-CN" altLang="en-US" sz="4267" dirty="0">
                <a:solidFill>
                  <a:schemeClr val="bg1"/>
                </a:solidFill>
                <a:latin typeface="华康少女文字W5(P)" panose="040F0500000000000000" pitchFamily="82" charset="-122"/>
                <a:ea typeface="华康少女文字W5(P)" panose="040F0500000000000000" pitchFamily="82" charset="-122"/>
              </a:rPr>
              <a:t>座右铭：</a:t>
            </a:r>
            <a:r>
              <a:rPr lang="zh-CN" altLang="en-US" sz="3200" dirty="0">
                <a:solidFill>
                  <a:schemeClr val="bg1"/>
                </a:solidFill>
                <a:latin typeface="华康少女文字W5(P)" panose="040F0500000000000000" pitchFamily="82" charset="-122"/>
                <a:ea typeface="华康少女文字W5(P)" panose="040F0500000000000000" pitchFamily="82" charset="-122"/>
              </a:rPr>
              <a:t>成功就在于面临挫折打击时，勇敢的再跨一步 </a:t>
            </a:r>
            <a:endParaRPr lang="zh-CN" altLang="zh-CN" sz="3200" dirty="0">
              <a:solidFill>
                <a:schemeClr val="bg1"/>
              </a:solidFill>
              <a:latin typeface="华康少女文字W5(P)" panose="040F0500000000000000" pitchFamily="82" charset="-122"/>
              <a:ea typeface="华康少女文字W5(P)" panose="040F0500000000000000" pitchFamily="82" charset="-122"/>
            </a:endParaRPr>
          </a:p>
        </p:txBody>
      </p:sp>
    </p:spTree>
    <p:extLst>
      <p:ext uri="{BB962C8B-B14F-4D97-AF65-F5344CB8AC3E}">
        <p14:creationId xmlns:p14="http://schemas.microsoft.com/office/powerpoint/2010/main" val="3397326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fade">
                                      <p:cBhvr>
                                        <p:cTn id="27" dur="1000"/>
                                        <p:tgtEl>
                                          <p:spTgt spid="6">
                                            <p:txEl>
                                              <p:pRg st="0" end="0"/>
                                            </p:txEl>
                                          </p:spTgt>
                                        </p:tgtEl>
                                      </p:cBhvr>
                                    </p:animEffect>
                                    <p:anim calcmode="lin" valueType="num">
                                      <p:cBhvr>
                                        <p:cTn id="2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0651AE0-0463-43B5-98ED-4CD9E2860FD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099" y="786735"/>
            <a:ext cx="2603500" cy="614877"/>
          </a:xfrm>
          <a:prstGeom prst="rect">
            <a:avLst/>
          </a:prstGeom>
        </p:spPr>
      </p:pic>
      <p:sp>
        <p:nvSpPr>
          <p:cNvPr id="3" name="文本框 2">
            <a:extLst>
              <a:ext uri="{FF2B5EF4-FFF2-40B4-BE49-F238E27FC236}">
                <a16:creationId xmlns:a16="http://schemas.microsoft.com/office/drawing/2014/main" id="{3F4ECCD2-5F4B-4243-86A5-4BCF7FAD77E7}"/>
              </a:ext>
            </a:extLst>
          </p:cNvPr>
          <p:cNvSpPr txBox="1"/>
          <p:nvPr/>
        </p:nvSpPr>
        <p:spPr>
          <a:xfrm>
            <a:off x="5243642" y="748635"/>
            <a:ext cx="2098413" cy="523220"/>
          </a:xfrm>
          <a:prstGeom prst="rect">
            <a:avLst/>
          </a:prstGeom>
          <a:noFill/>
        </p:spPr>
        <p:txBody>
          <a:bodyPr wrap="square" rtlCol="0">
            <a:spAutoFit/>
          </a:bodyPr>
          <a:lstStyle/>
          <a:p>
            <a:pPr algn="ctr"/>
            <a:r>
              <a:rPr lang="zh-CN" altLang="en-US" sz="2800" dirty="0">
                <a:solidFill>
                  <a:schemeClr val="bg1"/>
                </a:solidFill>
                <a:latin typeface="华康少女文字W5(P)" panose="040F0500000000000000" pitchFamily="82" charset="-122"/>
                <a:ea typeface="华康少女文字W5(P)" panose="040F0500000000000000" pitchFamily="82" charset="-122"/>
                <a:cs typeface="Aharoni" panose="02010803020104030203" pitchFamily="2" charset="-79"/>
              </a:rPr>
              <a:t>副部长介绍</a:t>
            </a:r>
          </a:p>
        </p:txBody>
      </p:sp>
      <p:sp>
        <p:nvSpPr>
          <p:cNvPr id="4" name="矩形 3">
            <a:extLst>
              <a:ext uri="{FF2B5EF4-FFF2-40B4-BE49-F238E27FC236}">
                <a16:creationId xmlns:a16="http://schemas.microsoft.com/office/drawing/2014/main" id="{E1A1F192-7F2A-46E2-8EF2-FF71F0F50936}"/>
              </a:ext>
            </a:extLst>
          </p:cNvPr>
          <p:cNvSpPr/>
          <p:nvPr/>
        </p:nvSpPr>
        <p:spPr>
          <a:xfrm>
            <a:off x="8090829" y="2124029"/>
            <a:ext cx="2422771" cy="3129465"/>
          </a:xfrm>
          <a:prstGeom prst="rect">
            <a:avLst/>
          </a:prstGeom>
          <a:blipFill>
            <a:blip r:embed="rId3">
              <a:extLst>
                <a:ext uri="{BEBA8EAE-BF5A-486C-A8C5-ECC9F3942E4B}">
                  <a14:imgProps xmlns:a14="http://schemas.microsoft.com/office/drawing/2010/main">
                    <a14:imgLayer r:embed="rId4">
                      <a14:imgEffect>
                        <a14:artisticBlur/>
                      </a14:imgEffect>
                    </a14:imgLayer>
                  </a14:imgProps>
                </a:ext>
              </a:extLst>
            </a:blip>
            <a:stretch>
              <a:fillRect/>
            </a:stretch>
          </a:blipFill>
          <a:ln>
            <a:solidFill>
              <a:srgbClr val="1E6988"/>
            </a:solidFill>
          </a:ln>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Rectangle 2">
            <a:extLst>
              <a:ext uri="{FF2B5EF4-FFF2-40B4-BE49-F238E27FC236}">
                <a16:creationId xmlns:a16="http://schemas.microsoft.com/office/drawing/2014/main" id="{A536A926-691C-4478-83A4-871665191927}"/>
              </a:ext>
            </a:extLst>
          </p:cNvPr>
          <p:cNvSpPr txBox="1">
            <a:spLocks noChangeArrowheads="1"/>
          </p:cNvSpPr>
          <p:nvPr/>
        </p:nvSpPr>
        <p:spPr>
          <a:xfrm>
            <a:off x="1839367" y="2065133"/>
            <a:ext cx="4369479" cy="931333"/>
          </a:xfrm>
          <a:prstGeom prst="rect">
            <a:avLst/>
          </a:prstGeom>
          <a:extLst>
            <a:ext uri="{91240B29-F687-4F45-9708-019B960494DF}">
              <a14:hiddenLine xmlns:a14="http://schemas.microsoft.com/office/drawing/2010/main" w="9525">
                <a:solidFill>
                  <a:srgbClr val="000000"/>
                </a:solidFill>
                <a:bevel/>
              </a14:hiddenLine>
            </a:ext>
          </a:extLst>
        </p:spPr>
        <p:txBody>
          <a:bodyPr vert="horz" lIns="121920" tIns="60960" rIns="121920" bIns="6096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zh-CN" altLang="en-US" sz="4267" dirty="0">
                <a:solidFill>
                  <a:schemeClr val="bg1"/>
                </a:solidFill>
                <a:latin typeface="华康少女文字W5(P)" panose="040F0500000000000000" pitchFamily="82" charset="-122"/>
                <a:ea typeface="华康少女文字W5(P)" panose="040F0500000000000000" pitchFamily="82" charset="-122"/>
              </a:rPr>
              <a:t>副部长：张健</a:t>
            </a:r>
          </a:p>
        </p:txBody>
      </p:sp>
      <p:sp>
        <p:nvSpPr>
          <p:cNvPr id="6" name="文本框 5">
            <a:extLst>
              <a:ext uri="{FF2B5EF4-FFF2-40B4-BE49-F238E27FC236}">
                <a16:creationId xmlns:a16="http://schemas.microsoft.com/office/drawing/2014/main" id="{7392ABD0-CAC5-4995-9930-7CE027EFAB92}"/>
              </a:ext>
            </a:extLst>
          </p:cNvPr>
          <p:cNvSpPr txBox="1"/>
          <p:nvPr/>
        </p:nvSpPr>
        <p:spPr>
          <a:xfrm>
            <a:off x="1839366" y="2996466"/>
            <a:ext cx="6068288" cy="2135521"/>
          </a:xfrm>
          <a:prstGeom prst="rect">
            <a:avLst/>
          </a:prstGeom>
          <a:noFill/>
        </p:spPr>
        <p:txBody>
          <a:bodyPr wrap="square" rtlCol="0">
            <a:spAutoFit/>
          </a:bodyPr>
          <a:lstStyle/>
          <a:p>
            <a:pPr>
              <a:lnSpc>
                <a:spcPct val="130000"/>
              </a:lnSpc>
            </a:pPr>
            <a:r>
              <a:rPr lang="zh-CN" altLang="en-US" sz="4267" dirty="0">
                <a:solidFill>
                  <a:schemeClr val="bg1"/>
                </a:solidFill>
                <a:latin typeface="华康少女文字W5(P)" panose="040F0500000000000000" pitchFamily="82" charset="-122"/>
                <a:ea typeface="华康少女文字W5(P)" panose="040F0500000000000000" pitchFamily="82" charset="-122"/>
              </a:rPr>
              <a:t>座右铭：</a:t>
            </a:r>
            <a:r>
              <a:rPr lang="zh-CN" altLang="en-US" sz="3200" dirty="0">
                <a:solidFill>
                  <a:schemeClr val="bg1"/>
                </a:solidFill>
                <a:latin typeface="华康少女文字W5(P)" panose="040F0500000000000000" pitchFamily="82" charset="-122"/>
                <a:ea typeface="华康少女文字W5(P)" panose="040F0500000000000000" pitchFamily="82" charset="-122"/>
              </a:rPr>
              <a:t>具有成功意识的人一定会成功，随意容许自己产生失败意识的人必定失败一次 </a:t>
            </a:r>
            <a:endParaRPr lang="zh-CN" altLang="zh-CN" sz="3200" dirty="0">
              <a:solidFill>
                <a:schemeClr val="bg1"/>
              </a:solidFill>
              <a:latin typeface="华康少女文字W5(P)" panose="040F0500000000000000" pitchFamily="82" charset="-122"/>
              <a:ea typeface="华康少女文字W5(P)" panose="040F0500000000000000" pitchFamily="82" charset="-122"/>
            </a:endParaRPr>
          </a:p>
        </p:txBody>
      </p:sp>
    </p:spTree>
    <p:extLst>
      <p:ext uri="{BB962C8B-B14F-4D97-AF65-F5344CB8AC3E}">
        <p14:creationId xmlns:p14="http://schemas.microsoft.com/office/powerpoint/2010/main" val="2562369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extLst>
              <a:ext uri="{FF2B5EF4-FFF2-40B4-BE49-F238E27FC236}">
                <a16:creationId xmlns:a16="http://schemas.microsoft.com/office/drawing/2014/main" id="{26152C1F-CCA5-4E4E-B12E-ED59FF2DB51A}"/>
              </a:ext>
            </a:extLst>
          </p:cNvPr>
          <p:cNvSpPr/>
          <p:nvPr/>
        </p:nvSpPr>
        <p:spPr>
          <a:xfrm>
            <a:off x="2487295" y="932815"/>
            <a:ext cx="2176780" cy="2176780"/>
          </a:xfrm>
          <a:prstGeom prst="roundRect">
            <a:avLst/>
          </a:prstGeom>
          <a:solidFill>
            <a:srgbClr val="FF9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800" dirty="0">
                <a:solidFill>
                  <a:schemeClr val="bg1"/>
                </a:solidFill>
                <a:latin typeface="华康少女文字W5(P)" panose="040F0500000000000000" pitchFamily="82" charset="-122"/>
                <a:ea typeface="华康少女文字W5(P)" panose="040F0500000000000000" pitchFamily="82" charset="-122"/>
              </a:rPr>
              <a:t>3</a:t>
            </a:r>
          </a:p>
        </p:txBody>
      </p:sp>
      <p:sp>
        <p:nvSpPr>
          <p:cNvPr id="3" name="文本框 2">
            <a:extLst>
              <a:ext uri="{FF2B5EF4-FFF2-40B4-BE49-F238E27FC236}">
                <a16:creationId xmlns:a16="http://schemas.microsoft.com/office/drawing/2014/main" id="{4B29F25E-026E-480F-8A13-A8EDEAF92C3F}"/>
              </a:ext>
            </a:extLst>
          </p:cNvPr>
          <p:cNvSpPr txBox="1"/>
          <p:nvPr/>
        </p:nvSpPr>
        <p:spPr>
          <a:xfrm>
            <a:off x="4915958" y="1297930"/>
            <a:ext cx="4698722" cy="1446550"/>
          </a:xfrm>
          <a:prstGeom prst="rect">
            <a:avLst/>
          </a:prstGeom>
          <a:noFill/>
        </p:spPr>
        <p:txBody>
          <a:bodyPr wrap="none" rtlCol="0">
            <a:spAutoFit/>
          </a:bodyPr>
          <a:lstStyle/>
          <a:p>
            <a:r>
              <a:rPr lang="zh-CN" altLang="en-US" sz="8800" dirty="0">
                <a:solidFill>
                  <a:schemeClr val="bg1"/>
                </a:solidFill>
                <a:latin typeface="华康少女文字W5(P)" panose="040F0500000000000000" pitchFamily="82" charset="-122"/>
                <a:ea typeface="华康少女文字W5(P)" panose="040F0500000000000000" pitchFamily="82" charset="-122"/>
              </a:rPr>
              <a:t>协会特色</a:t>
            </a:r>
          </a:p>
        </p:txBody>
      </p:sp>
    </p:spTree>
    <p:extLst>
      <p:ext uri="{BB962C8B-B14F-4D97-AF65-F5344CB8AC3E}">
        <p14:creationId xmlns:p14="http://schemas.microsoft.com/office/powerpoint/2010/main" val="404164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TotalTime>
  <Words>565</Words>
  <Application>Microsoft Office PowerPoint</Application>
  <PresentationFormat>宽屏</PresentationFormat>
  <Paragraphs>91</Paragraphs>
  <Slides>21</Slides>
  <Notes>0</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Aharoni</vt:lpstr>
      <vt:lpstr>等线</vt:lpstr>
      <vt:lpstr>华康少女文字W5(P)</vt:lpstr>
      <vt:lpstr>微软雅黑</vt:lpstr>
      <vt:lpstr>微软雅黑 Light</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Administrator</cp:lastModifiedBy>
  <cp:revision>15</cp:revision>
  <dcterms:created xsi:type="dcterms:W3CDTF">2017-08-18T03:02:00Z</dcterms:created>
  <dcterms:modified xsi:type="dcterms:W3CDTF">2017-09-22T03:34:33Z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