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65" r:id="rId5"/>
    <p:sldId id="259" r:id="rId6"/>
    <p:sldId id="260" r:id="rId7"/>
    <p:sldId id="262" r:id="rId8"/>
    <p:sldId id="264" r:id="rId9"/>
    <p:sldId id="266" r:id="rId10"/>
    <p:sldId id="267" r:id="rId11"/>
    <p:sldId id="272" r:id="rId12"/>
    <p:sldId id="268" r:id="rId13"/>
    <p:sldId id="269" r:id="rId14"/>
    <p:sldId id="270" r:id="rId15"/>
    <p:sldId id="263" r:id="rId16"/>
    <p:sldId id="273" r:id="rId17"/>
    <p:sldId id="271" r:id="rId18"/>
    <p:sldId id="274" r:id="rId19"/>
    <p:sldId id="27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9"/>
    <a:srgbClr val="F6F6F7"/>
    <a:srgbClr val="F1F1F1"/>
    <a:srgbClr val="EFEFEF"/>
    <a:srgbClr val="D465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8" autoAdjust="0"/>
    <p:restoredTop sz="96372" autoAdjust="0"/>
  </p:normalViewPr>
  <p:slideViewPr>
    <p:cSldViewPr snapToGrid="0">
      <p:cViewPr varScale="1">
        <p:scale>
          <a:sx n="114" d="100"/>
          <a:sy n="114" d="100"/>
        </p:scale>
        <p:origin x="64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E4435-5081-4B38-98CE-08C2AB649874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3EDE0-500F-4C5E-94E9-BE8CA4A842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3EDE0-500F-4C5E-94E9-BE8CA4A8429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4F922-43F5-43C2-A199-E52AEAF1C573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BAF39-CBDE-42AB-980F-4D39D1E989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05928"/>
            <a:ext cx="2311260" cy="5385272"/>
          </a:xfrm>
          <a:prstGeom prst="rect">
            <a:avLst/>
          </a:prstGeom>
        </p:spPr>
      </p:pic>
      <p:pic>
        <p:nvPicPr>
          <p:cNvPr id="3" name="穆长陵 - 戏文南北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85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607291" y="2801846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525533" y="717100"/>
            <a:ext cx="8494633" cy="1929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    晋剧，又名“中路梆子”，系由山西陕西交界的山陕梆子发展至山西，结合山西语言特点而形成。现流行于山西中部及内蒙、河北一带。它保持了梆子腔以梆击节的特点，音乐风格在高亢之余，也有柔婉细腻的一面。表演通俗质朴。著名剧目有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打金枝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小宴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卖画劈门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1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    晋剧的四大梆子</a:t>
            </a:r>
            <a:r>
              <a:rPr lang="en-US" altLang="zh-CN" sz="15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500" dirty="0">
                <a:latin typeface="楷体" panose="02010609060101010101" pitchFamily="49" charset="-122"/>
                <a:ea typeface="楷体" panose="02010609060101010101" pitchFamily="49" charset="-122"/>
              </a:rPr>
              <a:t>蒲州梆子、中路梆子、北路梆子和上党梆子均已列入国家级非物质文化遗产名录，在立档保存、创作研究、加强传承实地演出方面均取得了显著成效，仍保持着旺盛的生命力，充分体现了申报联合国教科文组织“人类非物质文化遗产最佳实践项目”的原则和目标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083" y="2782587"/>
            <a:ext cx="8678779" cy="33847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601" y="826253"/>
            <a:ext cx="890199" cy="192984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816470" y="1143211"/>
            <a:ext cx="923330" cy="1503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晋剧</a:t>
            </a:r>
          </a:p>
        </p:txBody>
      </p:sp>
      <p:sp>
        <p:nvSpPr>
          <p:cNvPr id="19" name="矩形 18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fallOver"/>
      </p:transition>
    </mc:Choice>
    <mc:Fallback xmlns="">
      <p:transition spd="slow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67691" y="1373710"/>
            <a:ext cx="2252924" cy="4220266"/>
          </a:xfrm>
          <a:prstGeom prst="rect">
            <a:avLst/>
          </a:prstGeom>
          <a:noFill/>
        </p:spPr>
        <p:txBody>
          <a:bodyPr vert="eaVert" wrap="square" rtlCol="0" anchor="b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汉剧，一般指流行于湖北、河南、陕西等地的戏曲剧种，源出湖北地区，旧称“楚调”或“汉调”，主要声腔是西皮腔，兼唱二黄腔迄今为止已有近三百年历史。主要剧目有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宇宙锋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二度梅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审陶大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等。又，在湖南常德和广东也都有汉剧，均为多腔剧种，与湖北汉剧迥然不同。</a:t>
            </a:r>
            <a:endParaRPr lang="zh-CN" alt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443" y="0"/>
            <a:ext cx="6479427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148921" y="1373710"/>
            <a:ext cx="0" cy="41105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148921" y="2055915"/>
            <a:ext cx="1661993" cy="82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69511" y="3262089"/>
            <a:ext cx="1661993" cy="82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prism isInverted="1"/>
      </p:transition>
    </mc:Choice>
    <mc:Fallback xmlns="">
      <p:transition spd="slow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rot="16200000">
            <a:off x="-119269" y="618827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6200000">
            <a:off x="-231914" y="618826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16200000">
            <a:off x="1234664" y="42309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1" name="文本框 20"/>
          <p:cNvSpPr txBox="1"/>
          <p:nvPr/>
        </p:nvSpPr>
        <p:spPr>
          <a:xfrm rot="16200000">
            <a:off x="1859043" y="-603023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54425" y="3310245"/>
            <a:ext cx="4175050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河北梆子是中国梆子声腔的一个重要支脉，形成于清道光年间，清光绪初年进入兴盛时期。河北梆子在剧种方面不仅擅长于表现历史题材，而且能很好地反映现实生活；在舞台艺术上，无论是音乐、表演以及舞台美术方面，都有极大的变化和明显的提高，从而使河北梆子增添了明朗、刚劲、华丽、委婉的特点，流行于河北、天津、北京以及山东、河南、山西部分地区，成为中国北方影响较大的传统戏曲剧种之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11" y="1868763"/>
            <a:ext cx="5765461" cy="38606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540708" y="1562479"/>
            <a:ext cx="1941907" cy="1940400"/>
            <a:chOff x="1722883" y="237495"/>
            <a:chExt cx="1941907" cy="1940400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1722883" y="443950"/>
              <a:ext cx="194190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1946986" y="237495"/>
              <a:ext cx="0" cy="194040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 rot="10800000">
            <a:off x="5048350" y="4073069"/>
            <a:ext cx="1941907" cy="1940400"/>
            <a:chOff x="1722883" y="237495"/>
            <a:chExt cx="1941907" cy="1940400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722883" y="443950"/>
              <a:ext cx="194190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946986" y="237495"/>
              <a:ext cx="0" cy="194040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9051804" y="2556600"/>
            <a:ext cx="21776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河北梆子</a:t>
            </a:r>
          </a:p>
        </p:txBody>
      </p:sp>
    </p:spTree>
  </p:cSld>
  <p:clrMapOvr>
    <a:masterClrMapping/>
  </p:clrMapOvr>
  <p:transition spd="slow" advTm="5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35178" y="2526068"/>
            <a:ext cx="57569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川剧流行于四川全境和云南贵州等省部分地区，是融汇高腔、昆曲、胡琴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即皮黄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、弹戏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即梆子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和四川民间灯戏五种声腔艺术而成的剧种。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川剧，是中国汉族戏曲剧种之一，流行于四川东中部、重庆及贵州、云南部分地区。川剧脸谱，是川剧表演艺术中重要的组成部分，是历代川剧艺人共同创造并传承下来的艺术瑰宝。川剧由昆曲、高腔、胡琴、弹戏、灯调五种声腔组成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川剧分小生、旦角、生角、花脸、丑角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个行当，各行当均有自成体系的功法程序，尤以文生、小丑、旦角的表演最具特色，在戏剧表现手法、表演技法方面多有卓越创造，能充分体现中国戏曲虚实相生、遗形写意的美学特色。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612" y="345603"/>
            <a:ext cx="4266388" cy="612808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178" y="5339564"/>
            <a:ext cx="5756968" cy="11341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71090" y="1374566"/>
            <a:ext cx="461664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川 剧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722883" y="443950"/>
            <a:ext cx="19419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946986" y="237495"/>
            <a:ext cx="0" cy="1940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744659" y="1513496"/>
            <a:ext cx="2548390" cy="40301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秦腔，陕西省地方戏，也叫“陕西梆子”，是最早的梆子腔，约形成于明代中期其表演粗犷质朴，唱腔高亢激越，其声如吼善于表现悲剧情节。剧目有蝴蝶杯、游龟山三滴血等。</a:t>
            </a:r>
            <a:endParaRPr lang="en-US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秦腔是中国西北最古老的戏剧之一，起于西周，源于西府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核心地区是陕西省宝鸡市的岐山与凤翔。成熟于秦。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488" y="1505301"/>
            <a:ext cx="2658774" cy="40301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246" y="1505301"/>
            <a:ext cx="2740961" cy="40301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直接连接符 18"/>
          <p:cNvCxnSpPr/>
          <p:nvPr/>
        </p:nvCxnSpPr>
        <p:spPr>
          <a:xfrm>
            <a:off x="10293049" y="1505301"/>
            <a:ext cx="0" cy="41105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437427" y="1505301"/>
            <a:ext cx="923330" cy="1503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秦腔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flip dir="r"/>
      </p:transition>
    </mc:Choice>
    <mc:Fallback xmlns="">
      <p:transition spd="slow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5356" y="2279374"/>
            <a:ext cx="8687443" cy="3167269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312" y="2790106"/>
            <a:ext cx="4380486" cy="2883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6842798" y="2790106"/>
            <a:ext cx="4062651" cy="2384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 越剧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中国第二大剧种 ，有第二国剧之称  ，又被称为是“流传最广的地方剧种” ，有观点认为是“最大的地方戏曲剧种”， 在国外被称为“中国歌剧”。 亦为中国五大戏曲剧种（依次为京剧、越剧、黄梅戏、评剧、豫剧 ）之一。发源于浙江嵊州，发祥于上海，繁荣于全国，流传于世界，在发展中汲取了昆曲、话剧、绍剧等特色剧种之大成，经历了由男子越剧到女子越剧为主的历史性演变。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30851" y="556599"/>
            <a:ext cx="4616648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越 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93109" y="5092059"/>
            <a:ext cx="9059902" cy="112646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湖南花鼓戏是一种湖南省的汉族戏曲剧种。作为湖南各地花鼓戏流派的总称。各地花鼓戏的传统剧目约有四百多个，音乐曲调三百余支。音乐主要是以极具地方特色的湖南花鼓大筒、以及唢呐、琵琶、笛子、锣鼓等民族乐器作伴奏。曲调活泼轻快，旋律流畅明快。特别是唱遍大江南北，风靡海内外的湖南花鼓戏名剧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刘海砍樵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其脍炙人口的“比古调”唱段，深受全国各地的人民群众所喜爱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824" y="1067164"/>
            <a:ext cx="8761078" cy="386947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068153" y="1418549"/>
            <a:ext cx="704201" cy="3156578"/>
            <a:chOff x="6068153" y="1418549"/>
            <a:chExt cx="704201" cy="3156578"/>
          </a:xfrm>
        </p:grpSpPr>
        <p:grpSp>
          <p:nvGrpSpPr>
            <p:cNvPr id="6" name="组合 5"/>
            <p:cNvGrpSpPr/>
            <p:nvPr/>
          </p:nvGrpSpPr>
          <p:grpSpPr>
            <a:xfrm>
              <a:off x="6124472" y="1418549"/>
              <a:ext cx="637782" cy="3156578"/>
              <a:chOff x="5042647" y="1707776"/>
              <a:chExt cx="457200" cy="2262824"/>
            </a:xfrm>
            <a:solidFill>
              <a:srgbClr val="E8E8E9">
                <a:alpha val="70000"/>
              </a:srgbClr>
            </a:solidFill>
          </p:grpSpPr>
          <p:sp>
            <p:nvSpPr>
              <p:cNvPr id="4" name="矩形 3"/>
              <p:cNvSpPr/>
              <p:nvPr/>
            </p:nvSpPr>
            <p:spPr>
              <a:xfrm>
                <a:off x="5042647" y="1924788"/>
                <a:ext cx="457200" cy="18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>
                <a:off x="5042647" y="1707776"/>
                <a:ext cx="457200" cy="21701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0800000">
                <a:off x="5042647" y="3753588"/>
                <a:ext cx="457200" cy="21701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24444" y="1565856"/>
              <a:ext cx="637837" cy="2908535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6068153" y="1565856"/>
              <a:ext cx="694101" cy="325190"/>
              <a:chOff x="5148534" y="1314778"/>
              <a:chExt cx="612576" cy="286995"/>
            </a:xfrm>
          </p:grpSpPr>
          <p:cxnSp>
            <p:nvCxnSpPr>
              <p:cNvPr id="23" name="直接连接符 22"/>
              <p:cNvCxnSpPr>
                <a:stCxn id="8" idx="0"/>
              </p:cNvCxnSpPr>
              <p:nvPr/>
            </p:nvCxnSpPr>
            <p:spPr>
              <a:xfrm flipH="1">
                <a:off x="5148534" y="1314778"/>
                <a:ext cx="331141" cy="28699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8" idx="0"/>
              </p:cNvCxnSpPr>
              <p:nvPr/>
            </p:nvCxnSpPr>
            <p:spPr>
              <a:xfrm>
                <a:off x="5479675" y="1314778"/>
                <a:ext cx="281435" cy="26717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rot="10800000">
              <a:off x="6124444" y="4135888"/>
              <a:ext cx="647910" cy="342905"/>
              <a:chOff x="5189299" y="1314777"/>
              <a:chExt cx="571811" cy="302630"/>
            </a:xfrm>
          </p:grpSpPr>
          <p:cxnSp>
            <p:nvCxnSpPr>
              <p:cNvPr id="33" name="直接连接符 32"/>
              <p:cNvCxnSpPr/>
              <p:nvPr/>
            </p:nvCxnSpPr>
            <p:spPr>
              <a:xfrm rot="10800000" flipV="1">
                <a:off x="5189299" y="1314777"/>
                <a:ext cx="290376" cy="30263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5479675" y="1314778"/>
                <a:ext cx="281435" cy="26717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矩形 37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74002" y="1837553"/>
            <a:ext cx="738664" cy="25311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湖南花鼓戏</a:t>
            </a:r>
          </a:p>
        </p:txBody>
      </p:sp>
    </p:spTree>
  </p:cSld>
  <p:clrMapOvr>
    <a:masterClrMapping/>
  </p:clrMapOvr>
  <p:transition spd="slow" advTm="5000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15301" y="1184327"/>
            <a:ext cx="9974746" cy="45446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24213" y="2421513"/>
            <a:ext cx="4497944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沪剧，流行于上海一带的地方剧种，源于上海浦东的民歌，后形成上海滩簧调，又受到苏州滩簧的影响。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年代以文明戏的形式在上海演出，并定名为沪剧。剧目多为现代题材。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沪剧渊源于上海浦东的民歌东乡调，清末形成上海滩簧，其间受苏州滩簧的影响。后采用文明戏的演出形式，发展成为小型舞台剧“申曲”。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1927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年以后，申曲开始演出文明戏和时事剧。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年上海沪剧社成立，申曲正式改称沪剧。主要有长腔长板、三角板、赋子板等。曲调优美，富有江南乡土气息，擅长表现现代生活。优秀剧目有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罗汉钱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芦荡火种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一个明星的遭遇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621" y="1676705"/>
            <a:ext cx="4902128" cy="355991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04547" y="762626"/>
            <a:ext cx="1661993" cy="82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泸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13682" y="1265887"/>
            <a:ext cx="1661993" cy="82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剧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airplane"/>
      </p:transition>
    </mc:Choice>
    <mc:Fallback xmlns="">
      <p:transition spd="slow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2538" y="2460370"/>
            <a:ext cx="7283116" cy="341305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618474" y="874659"/>
            <a:ext cx="4860000" cy="4860000"/>
          </a:xfrm>
          <a:prstGeom prst="rect">
            <a:avLst/>
          </a:prstGeom>
          <a:solidFill>
            <a:srgbClr val="F6F6F7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20738" y="2807224"/>
            <a:ext cx="4062651" cy="27193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越调是河南省的地方戏曲剧种之一。主要流行于河南全境、湖北西北部、陕西东南部、安徽西北部、山西东南部、河北中南部、北京等省市。越调的主奏乐器早期是象鼻四弦，后来一般用坠胡。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越调除戏曲形式外还有曲艺和木偶两支分支。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年河南发生大旱，期间许多越调艺人（如张桂兰）等都曾转入过地摊说唱，等灾荒过后，再重新回到舞台来演唱戏曲。木偶的越调分支在南阳一带十分盛行，其中有些民间职业木偶艺人至今仍十分活跃。</a:t>
            </a:r>
          </a:p>
        </p:txBody>
      </p:sp>
      <p:sp>
        <p:nvSpPr>
          <p:cNvPr id="3" name="矩形 2"/>
          <p:cNvSpPr/>
          <p:nvPr/>
        </p:nvSpPr>
        <p:spPr>
          <a:xfrm>
            <a:off x="1739779" y="995964"/>
            <a:ext cx="4617391" cy="4617391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xy" algn="ctr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989419" y="1444706"/>
            <a:ext cx="461664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越 调</a:t>
            </a:r>
          </a:p>
        </p:txBody>
      </p:sp>
      <p:sp>
        <p:nvSpPr>
          <p:cNvPr id="23" name="矩形 22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5000">
        <p15:prstTrans prst="origami"/>
      </p:transition>
    </mc:Choice>
    <mc:Fallback xmlns="">
      <p:transition spd="slow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19"/>
          <p:cNvSpPr txBox="1">
            <a:spLocks noChangeArrowheads="1"/>
          </p:cNvSpPr>
          <p:nvPr/>
        </p:nvSpPr>
        <p:spPr bwMode="auto">
          <a:xfrm>
            <a:off x="1806272" y="4433482"/>
            <a:ext cx="29470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 观 看 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27" y="1792335"/>
            <a:ext cx="5293696" cy="25107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9100"/>
            <a:ext cx="63119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988" y="862013"/>
            <a:ext cx="1814512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888" y="576263"/>
            <a:ext cx="23828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823855" y="2077390"/>
            <a:ext cx="7669645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中国戏曲源远流长，它最早是从模仿劳动的歌舞中产生的。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不完全统计，我国各民族地区的戏曲剧种，约有三百六十多种，传统剧目数以万计。中华人民共和国成立后又出现许多改编的传统剧目，新编历史剧和表现现代生活题材的现代戏，都受广大观众热烈欢迎。比较流行著名的剧种有：京剧、昆曲、越剧、豫剧、湘剧、粤剧、秦腔、川剧、评剧、晋剧、汉剧、潮剧、闽剧、河北梆子、黄梅戏、湖南花鼓戏……等等五十多个剧种，尤以京剧流行最广，遍及全国，不受地区所限。但是近几年来，戏剧艺术在中国的发展日趋衰弱，受到了新生艺术的冲击。尤其港台歌曲大量涌入内地，学生追星捧星，趋之若骛，对我们中华民族的艺术瑰宝却是知之甚少。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中国古代戏剧因以“戏”和“曲”为主要因素，所以称做“戏曲”。中国戏曲主要包括宋元南戏、元明杂剧、传奇和明清传奇，也包括近代的京戏和其他地方戏的传统剧目在内，它是中国民族戏剧文化的通称。</a:t>
            </a:r>
            <a:endParaRPr kumimoji="0" lang="zh-CN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861771" y="4737227"/>
            <a:ext cx="630237" cy="1198562"/>
            <a:chOff x="0" y="0"/>
            <a:chExt cx="630580" cy="1199215"/>
          </a:xfrm>
        </p:grpSpPr>
        <p:pic>
          <p:nvPicPr>
            <p:cNvPr id="13" name="Picture 4" descr="印章 源底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30580" cy="1199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90816" y="204855"/>
              <a:ext cx="216024" cy="83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历史</a:t>
              </a:r>
            </a:p>
          </p:txBody>
        </p:sp>
      </p:grpSp>
      <p:grpSp>
        <p:nvGrpSpPr>
          <p:cNvPr id="16" name="组合 3"/>
          <p:cNvGrpSpPr/>
          <p:nvPr/>
        </p:nvGrpSpPr>
        <p:grpSpPr bwMode="auto">
          <a:xfrm>
            <a:off x="0" y="387350"/>
            <a:ext cx="6619875" cy="949325"/>
            <a:chOff x="3175" y="46105"/>
            <a:chExt cx="6619368" cy="950731"/>
          </a:xfrm>
        </p:grpSpPr>
        <p:pic>
          <p:nvPicPr>
            <p:cNvPr id="17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37493" y="-2788213"/>
              <a:ext cx="950731" cy="6619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2"/>
            <p:cNvSpPr txBox="1">
              <a:spLocks noChangeArrowheads="1"/>
            </p:cNvSpPr>
            <p:nvPr/>
          </p:nvSpPr>
          <p:spPr bwMode="auto">
            <a:xfrm>
              <a:off x="1122981" y="352063"/>
              <a:ext cx="3966918" cy="4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中国戏曲介绍</a:t>
              </a:r>
            </a:p>
          </p:txBody>
        </p:sp>
      </p:grpSp>
      <p:pic>
        <p:nvPicPr>
          <p:cNvPr id="19" name="Picture 6" descr="F:\超棒ppt模板\中国风\中国风物件\maob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-204788"/>
            <a:ext cx="1487487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5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-3177" y="341313"/>
            <a:ext cx="6619875" cy="949325"/>
            <a:chOff x="-2" y="0"/>
            <a:chExt cx="6619368" cy="950731"/>
          </a:xfrm>
        </p:grpSpPr>
        <p:pic>
          <p:nvPicPr>
            <p:cNvPr id="3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34316" y="-2834318"/>
              <a:ext cx="950731" cy="6619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2"/>
            <p:cNvSpPr txBox="1">
              <a:spLocks noChangeArrowheads="1"/>
            </p:cNvSpPr>
            <p:nvPr/>
          </p:nvSpPr>
          <p:spPr bwMode="auto">
            <a:xfrm>
              <a:off x="1122981" y="352063"/>
              <a:ext cx="3966918" cy="4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中国戏曲介绍</a:t>
              </a:r>
            </a:p>
          </p:txBody>
        </p:sp>
      </p:grpSp>
      <p:grpSp>
        <p:nvGrpSpPr>
          <p:cNvPr id="6" name="组合 8"/>
          <p:cNvGrpSpPr>
            <a:grpSpLocks noChangeAspect="1"/>
          </p:cNvGrpSpPr>
          <p:nvPr/>
        </p:nvGrpSpPr>
        <p:grpSpPr bwMode="auto">
          <a:xfrm>
            <a:off x="0" y="3771900"/>
            <a:ext cx="3660775" cy="3322638"/>
            <a:chOff x="0" y="0"/>
            <a:chExt cx="3660820" cy="3321557"/>
          </a:xfrm>
        </p:grpSpPr>
        <p:pic>
          <p:nvPicPr>
            <p:cNvPr id="7" name="图片 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60820" cy="2990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182" y="1732391"/>
              <a:ext cx="2723842" cy="158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11"/>
          <p:cNvGrpSpPr/>
          <p:nvPr/>
        </p:nvGrpSpPr>
        <p:grpSpPr bwMode="auto">
          <a:xfrm>
            <a:off x="4303739" y="4716503"/>
            <a:ext cx="630237" cy="1198562"/>
            <a:chOff x="0" y="0"/>
            <a:chExt cx="630580" cy="1199215"/>
          </a:xfrm>
        </p:grpSpPr>
        <p:pic>
          <p:nvPicPr>
            <p:cNvPr id="10" name="Picture 4" descr="印章 源底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30580" cy="1199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3"/>
            <p:cNvSpPr txBox="1">
              <a:spLocks noChangeArrowheads="1"/>
            </p:cNvSpPr>
            <p:nvPr/>
          </p:nvSpPr>
          <p:spPr bwMode="auto">
            <a:xfrm>
              <a:off x="90816" y="204855"/>
              <a:ext cx="216024" cy="83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戏曲</a:t>
              </a:r>
            </a:p>
          </p:txBody>
        </p:sp>
      </p:grp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5520677" y="4545053"/>
            <a:ext cx="5355312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戏曲是中华民族的传统艺术，是传统文化中一朵经久不衰的奇芭中国戏曲由音乐舞蹈、文学、美术、武术、杂技以及表演艺术各种因素综合而成的。戏曲在中国源远流长，在漫长发展的过程中经过八百多年不断地丰富、革新与发展。讲究唱做、念、打，富于舞蹈性，技术性很高，构成有别于其他戏剧而成为完整的戏曲艺术体系。</a:t>
            </a:r>
            <a:endParaRPr lang="zh-CN" altLang="en-US" sz="1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38" y="1642181"/>
            <a:ext cx="4544551" cy="26081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650" y="1636997"/>
            <a:ext cx="3916092" cy="2608178"/>
          </a:xfrm>
          <a:prstGeom prst="rect">
            <a:avLst/>
          </a:prstGeom>
        </p:spPr>
      </p:pic>
      <p:pic>
        <p:nvPicPr>
          <p:cNvPr id="19" name="Picture 6" descr="F:\超棒ppt模板\中国风\中国风物件\maobi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-204788"/>
            <a:ext cx="1487487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Tm="5000">
        <p15:prstTrans prst="curtains"/>
      </p:transition>
    </mc:Choice>
    <mc:Fallback xmlns=""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15875"/>
            <a:ext cx="10440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0956">
            <a:off x="5514975" y="1033463"/>
            <a:ext cx="207962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-15875"/>
            <a:ext cx="2351087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1"/>
          <p:cNvGrpSpPr/>
          <p:nvPr/>
        </p:nvGrpSpPr>
        <p:grpSpPr bwMode="auto">
          <a:xfrm>
            <a:off x="1379067" y="2668537"/>
            <a:ext cx="892646" cy="2761589"/>
            <a:chOff x="231355" y="-39719"/>
            <a:chExt cx="892842" cy="2760284"/>
          </a:xfrm>
        </p:grpSpPr>
        <p:cxnSp>
          <p:nvCxnSpPr>
            <p:cNvPr id="7" name="直接连接符 12"/>
            <p:cNvCxnSpPr>
              <a:cxnSpLocks noChangeShapeType="1"/>
            </p:cNvCxnSpPr>
            <p:nvPr/>
          </p:nvCxnSpPr>
          <p:spPr bwMode="auto">
            <a:xfrm>
              <a:off x="231355" y="0"/>
              <a:ext cx="0" cy="2448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13"/>
            <p:cNvCxnSpPr>
              <a:cxnSpLocks noChangeShapeType="1"/>
            </p:cNvCxnSpPr>
            <p:nvPr/>
          </p:nvCxnSpPr>
          <p:spPr bwMode="auto">
            <a:xfrm>
              <a:off x="1124197" y="0"/>
              <a:ext cx="0" cy="2448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370781" y="-39719"/>
              <a:ext cx="615688" cy="2760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中国戏曲的种类</a:t>
              </a:r>
            </a:p>
          </p:txBody>
        </p:sp>
      </p:grpSp>
      <p:grpSp>
        <p:nvGrpSpPr>
          <p:cNvPr id="10" name="组合 1"/>
          <p:cNvGrpSpPr/>
          <p:nvPr/>
        </p:nvGrpSpPr>
        <p:grpSpPr bwMode="auto">
          <a:xfrm>
            <a:off x="1168400" y="874713"/>
            <a:ext cx="2201863" cy="2578100"/>
            <a:chOff x="0" y="0"/>
            <a:chExt cx="2201419" cy="2578537"/>
          </a:xfrm>
        </p:grpSpPr>
        <p:grpSp>
          <p:nvGrpSpPr>
            <p:cNvPr id="11" name="组合 8"/>
            <p:cNvGrpSpPr/>
            <p:nvPr/>
          </p:nvGrpSpPr>
          <p:grpSpPr bwMode="auto">
            <a:xfrm>
              <a:off x="1570839" y="1379322"/>
              <a:ext cx="630580" cy="1199215"/>
              <a:chOff x="0" y="0"/>
              <a:chExt cx="630580" cy="1199215"/>
            </a:xfrm>
          </p:grpSpPr>
          <p:pic>
            <p:nvPicPr>
              <p:cNvPr id="13" name="Picture 4" descr="印章 源底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0580" cy="1199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文本框 10"/>
              <p:cNvSpPr txBox="1">
                <a:spLocks noChangeArrowheads="1"/>
              </p:cNvSpPr>
              <p:nvPr/>
            </p:nvSpPr>
            <p:spPr bwMode="auto">
              <a:xfrm>
                <a:off x="90816" y="204855"/>
                <a:ext cx="216024" cy="83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dirty="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精深</a:t>
                </a:r>
              </a:p>
            </p:txBody>
          </p:sp>
        </p:grpSp>
        <p:pic>
          <p:nvPicPr>
            <p:cNvPr id="12" name="图片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56" t="12030" r="16209" b="20825"/>
            <a:stretch>
              <a:fillRect/>
            </a:stretch>
          </p:blipFill>
          <p:spPr bwMode="auto">
            <a:xfrm>
              <a:off x="0" y="0"/>
              <a:ext cx="1368152" cy="1584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5000">
        <p:pull/>
      </p:transition>
    </mc:Choice>
    <mc:Fallback xmlns="">
      <p:transition spd="slow" advTm="5000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97" y="1849200"/>
            <a:ext cx="7338185" cy="387734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7779037" y="2054088"/>
            <a:ext cx="2843855" cy="38479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just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16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京剧，也称“皮黄”，由“西皮”和“二黄”两种基本腔调组成它的音乐素材，也兼唱一些地方小曲调（如柳子腔、吹腔等）和昆曲曲牌。它形成于北京，时间是在 1840年前后，盛行于20世纪三、四十年代，时有“国剧”之称。现在它仍是具有全国影响的大剧种。它的行当全面、表演成熟、气势宏美，是近代中国戏曲的代表。</a:t>
            </a:r>
            <a:endParaRPr lang="zh-CN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035636" y="1849200"/>
            <a:ext cx="249449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530128" y="1421942"/>
            <a:ext cx="1107996" cy="2365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京剧</a:t>
            </a:r>
          </a:p>
        </p:txBody>
      </p:sp>
      <p:sp>
        <p:nvSpPr>
          <p:cNvPr id="23" name="矩形 22"/>
          <p:cNvSpPr/>
          <p:nvPr/>
        </p:nvSpPr>
        <p:spPr>
          <a:xfrm rot="16200000">
            <a:off x="-119269" y="618827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6200000">
            <a:off x="-231914" y="618826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 rot="16200000">
            <a:off x="1234664" y="42309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6" name="文本框 25"/>
          <p:cNvSpPr txBox="1"/>
          <p:nvPr/>
        </p:nvSpPr>
        <p:spPr>
          <a:xfrm rot="16200000">
            <a:off x="1859043" y="-603023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5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451914" y="1967671"/>
            <a:ext cx="2511457" cy="3916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昆曲——中国戏曲之母  </a:t>
            </a:r>
            <a:br>
              <a:rPr lang="zh-CN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曲已有五百年以上的历史，形成了一套完整的表演体系和独特的声腔系统。它的剧目丰富，剧本文词典雅华美，文学性较高。发音，吐字讲究四声，严守格律、板眼。昆曲曲调是曲牌体，每出戏由成套曲牌构成。唱腔圆润柔美，悠扬徐缓。表演细腻，身段动作和歌唱紧密结合，舞蹈性很强。伴奏乐器主要是笛子，有时也用三弦、笙、唢呐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69" y="1967672"/>
            <a:ext cx="7188200" cy="379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6200000">
            <a:off x="-119269" y="618827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6200000">
            <a:off x="-231914" y="618826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16200000">
            <a:off x="1234664" y="42309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7" name="文本框 6"/>
          <p:cNvSpPr txBox="1"/>
          <p:nvPr/>
        </p:nvSpPr>
        <p:spPr>
          <a:xfrm rot="16200000">
            <a:off x="1859043" y="-603023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1688" y="1967673"/>
            <a:ext cx="698216" cy="116271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2074486" y="1967672"/>
            <a:ext cx="14645" cy="1477893"/>
          </a:xfrm>
          <a:prstGeom prst="line">
            <a:avLst/>
          </a:prstGeom>
          <a:ln w="28575">
            <a:solidFill>
              <a:srgbClr val="F1F1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089131" y="1626647"/>
            <a:ext cx="923330" cy="1503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昆曲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249069" y="5883964"/>
            <a:ext cx="957795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wind"/>
      </p:transition>
    </mc:Choice>
    <mc:Fallback xmlns="">
      <p:transition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23417" y="5167124"/>
            <a:ext cx="7122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豫剧，又称“河南梆子”。明代末期由传入河南的山陕梆子结合河南土语及民间曲调发展而成，现流行于河南、河北、山西、山东等省份。原有豫东调、豫西调、祥符调、沙河调四大派别，现以豫东、豫西调为主。出现过常香玉、陈素珍、崔兰田、马金凤、阎立品等著名旦角演员。剧目有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穆桂英挂帅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红娘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花打朝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对花枪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和现代戏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朝阳沟</a:t>
            </a:r>
            <a:r>
              <a:rPr lang="en-US" altLang="zh-CN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solidFill>
                  <a:srgbClr val="2E2E2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1400" dirty="0">
              <a:solidFill>
                <a:srgbClr val="2E2E2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74" y="1740370"/>
            <a:ext cx="2850329" cy="19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58" y="1740370"/>
            <a:ext cx="2970000" cy="19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291" y="1020370"/>
            <a:ext cx="3635547" cy="27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文本框 19"/>
          <p:cNvSpPr txBox="1"/>
          <p:nvPr/>
        </p:nvSpPr>
        <p:spPr>
          <a:xfrm>
            <a:off x="5023881" y="3840660"/>
            <a:ext cx="1661993" cy="82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豫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654916" y="3814380"/>
            <a:ext cx="1661993" cy="821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剧</a:t>
            </a:r>
          </a:p>
        </p:txBody>
      </p:sp>
      <p:sp>
        <p:nvSpPr>
          <p:cNvPr id="13" name="矩形 12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fallOver"/>
      </p:transition>
    </mc:Choice>
    <mc:Fallback xmlns="">
      <p:transition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448205" y="3149641"/>
            <a:ext cx="54968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黄梅戏，旧称黄梅调或采茶戏，起源于湖北黄梅，发展壮大于安徽安庆。</a:t>
            </a:r>
          </a:p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黄梅戏与京剧、越剧、评剧 、豫剧并称“中国五大戏曲剧种”，也是安徽省的主要地方戏曲剧种，湖北、江西、福建、浙江、江苏、香港、台湾等地亦有黄梅戏的专业或业余的演出团体，受到广泛的欢迎 。</a:t>
            </a:r>
          </a:p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黄梅戏唱腔淳朴流畅，以明快抒情见长，具有丰富的表现力；表演质朴细致，以真实活泼著称。一曲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天仙配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让黄梅戏流行于大江南北，在海外亦有较高的声誉。</a:t>
            </a:r>
          </a:p>
        </p:txBody>
      </p:sp>
      <p:sp>
        <p:nvSpPr>
          <p:cNvPr id="2" name="椭圆 1"/>
          <p:cNvSpPr/>
          <p:nvPr/>
        </p:nvSpPr>
        <p:spPr>
          <a:xfrm>
            <a:off x="8422784" y="1620307"/>
            <a:ext cx="2478157" cy="3644348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52056" y="1576204"/>
            <a:ext cx="4616648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96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黄梅戏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2630" y="4310107"/>
            <a:ext cx="9079832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评剧，是流传于中国北方的一个戏曲剧种，是广大人民所喜闻乐见的剧种之一，位列中国五大戏曲剧种。曾有观点认为是中国第二大剧种。清末在河北滦县一带的小曲“对口莲花落”基础上形成，先是在河北农村流行，后进入唐山，称“唐山落子”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年代左右流行于东北地区，出现了一批女演员。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年代以后，评剧表演在京剧、河北梆子等剧种影响下日趋成熟，出现了李金顺、刘翠霞、白玉霜、喜彩莲、爱莲君等流派。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1950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年以后，以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小女婿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刘巧儿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花为媒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杨三姐告状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秦香莲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等剧目在全国产生很大影响，出现新凤霞、小白玉霜、魏荣元等著名演员。现在评剧仍在华北、东北一带流行。</a:t>
            </a:r>
          </a:p>
        </p:txBody>
      </p:sp>
      <p:sp>
        <p:nvSpPr>
          <p:cNvPr id="6" name="矩形 5"/>
          <p:cNvSpPr/>
          <p:nvPr/>
        </p:nvSpPr>
        <p:spPr>
          <a:xfrm>
            <a:off x="2021306" y="1146031"/>
            <a:ext cx="4435398" cy="295553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xy" algn="ctr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56704" y="1146031"/>
            <a:ext cx="4435398" cy="2955530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ctr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618462" y="1809660"/>
            <a:ext cx="1588169" cy="1588169"/>
            <a:chOff x="5618462" y="1809660"/>
            <a:chExt cx="1588169" cy="1588169"/>
          </a:xfrm>
        </p:grpSpPr>
        <p:sp>
          <p:nvSpPr>
            <p:cNvPr id="8" name="矩形 7"/>
            <p:cNvSpPr/>
            <p:nvPr/>
          </p:nvSpPr>
          <p:spPr>
            <a:xfrm rot="2700000">
              <a:off x="5618462" y="1809660"/>
              <a:ext cx="1588169" cy="1588169"/>
            </a:xfrm>
            <a:prstGeom prst="rect">
              <a:avLst/>
            </a:prstGeom>
            <a:solidFill>
              <a:srgbClr val="E8E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700000">
              <a:off x="5679783" y="1870981"/>
              <a:ext cx="1465527" cy="146552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892894" y="1886063"/>
            <a:ext cx="1015663" cy="1503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评剧</a:t>
            </a:r>
          </a:p>
        </p:txBody>
      </p:sp>
      <p:sp>
        <p:nvSpPr>
          <p:cNvPr id="29" name="矩形 28"/>
          <p:cNvSpPr/>
          <p:nvPr/>
        </p:nvSpPr>
        <p:spPr>
          <a:xfrm>
            <a:off x="477932" y="112646"/>
            <a:ext cx="795131" cy="331304"/>
          </a:xfrm>
          <a:prstGeom prst="rect">
            <a:avLst/>
          </a:prstGeom>
          <a:solidFill>
            <a:srgbClr val="D46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77933" y="1"/>
            <a:ext cx="795131" cy="3313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83164" y="556595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中国戏曲种类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08710" y="887912"/>
            <a:ext cx="430887" cy="23731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Types of Chinese opera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drape"/>
      </p:transition>
    </mc:Choice>
    <mc:Fallback xmlns="">
      <p:transition spd="slow" advTm="5000">
        <p:fade/>
      </p:transition>
    </mc:Fallback>
  </mc:AlternateContent>
</p:sld>
</file>

<file path=ppt/theme/theme1.xml><?xml version="1.0" encoding="utf-8"?>
<a:theme xmlns:a="http://schemas.openxmlformats.org/drawingml/2006/main" name=" 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2124</Words>
  <Application>Microsoft Office PowerPoint</Application>
  <PresentationFormat>宽屏</PresentationFormat>
  <Paragraphs>98</Paragraphs>
  <Slides>19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楷体</vt:lpstr>
      <vt:lpstr>微软雅黑</vt:lpstr>
      <vt:lpstr>中山行书百年纪念版</vt:lpstr>
      <vt:lpstr>Arial</vt:lpstr>
      <vt:lpstr> 亮亮图文旗舰店https://liangliangtuwen.tmall.com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戏曲-改2</dc:title>
  <dc:creator>微软用户</dc:creator>
  <cp:lastModifiedBy>Administrator</cp:lastModifiedBy>
  <cp:revision>79</cp:revision>
  <dcterms:created xsi:type="dcterms:W3CDTF">2016-10-27T07:22:00Z</dcterms:created>
  <dcterms:modified xsi:type="dcterms:W3CDTF">2018-04-07T02:52:29Z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