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5.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6.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1" r:id="rId1"/>
  </p:sldMasterIdLst>
  <p:notesMasterIdLst>
    <p:notesMasterId r:id="rId52"/>
  </p:notesMasterIdLst>
  <p:sldIdLst>
    <p:sldId id="440" r:id="rId2"/>
    <p:sldId id="739" r:id="rId3"/>
    <p:sldId id="617" r:id="rId4"/>
    <p:sldId id="730" r:id="rId5"/>
    <p:sldId id="731" r:id="rId6"/>
    <p:sldId id="732" r:id="rId7"/>
    <p:sldId id="733" r:id="rId8"/>
    <p:sldId id="734" r:id="rId9"/>
    <p:sldId id="735" r:id="rId10"/>
    <p:sldId id="736" r:id="rId11"/>
    <p:sldId id="737" r:id="rId12"/>
    <p:sldId id="738" r:id="rId13"/>
    <p:sldId id="720" r:id="rId14"/>
    <p:sldId id="721" r:id="rId15"/>
    <p:sldId id="741" r:id="rId16"/>
    <p:sldId id="742" r:id="rId17"/>
    <p:sldId id="743" r:id="rId18"/>
    <p:sldId id="722" r:id="rId19"/>
    <p:sldId id="740" r:id="rId20"/>
    <p:sldId id="745" r:id="rId21"/>
    <p:sldId id="752" r:id="rId22"/>
    <p:sldId id="746" r:id="rId23"/>
    <p:sldId id="747" r:id="rId24"/>
    <p:sldId id="748" r:id="rId25"/>
    <p:sldId id="749" r:id="rId26"/>
    <p:sldId id="750" r:id="rId27"/>
    <p:sldId id="751" r:id="rId28"/>
    <p:sldId id="618" r:id="rId29"/>
    <p:sldId id="697" r:id="rId30"/>
    <p:sldId id="754" r:id="rId31"/>
    <p:sldId id="755" r:id="rId32"/>
    <p:sldId id="756" r:id="rId33"/>
    <p:sldId id="757" r:id="rId34"/>
    <p:sldId id="758" r:id="rId35"/>
    <p:sldId id="759" r:id="rId36"/>
    <p:sldId id="760" r:id="rId37"/>
    <p:sldId id="761" r:id="rId38"/>
    <p:sldId id="762" r:id="rId39"/>
    <p:sldId id="763" r:id="rId40"/>
    <p:sldId id="753" r:id="rId41"/>
    <p:sldId id="764" r:id="rId42"/>
    <p:sldId id="765" r:id="rId43"/>
    <p:sldId id="766" r:id="rId44"/>
    <p:sldId id="767" r:id="rId45"/>
    <p:sldId id="768" r:id="rId46"/>
    <p:sldId id="769" r:id="rId47"/>
    <p:sldId id="770" r:id="rId48"/>
    <p:sldId id="771" r:id="rId49"/>
    <p:sldId id="772" r:id="rId50"/>
    <p:sldId id="438" r:id="rId51"/>
  </p:sldIdLst>
  <p:sldSz cx="12192000" cy="6858000"/>
  <p:notesSz cx="6858000" cy="9144000"/>
  <p:custDataLst>
    <p:tags r:id="rId53"/>
  </p:custDataLst>
  <p:defaultTex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0000"/>
    <a:srgbClr val="FEE2DE"/>
    <a:srgbClr val="FFECEB"/>
    <a:srgbClr val="FEE5E2"/>
    <a:srgbClr val="FFE7E5"/>
    <a:srgbClr val="FFEDEB"/>
    <a:srgbClr val="FED7D2"/>
    <a:srgbClr val="FDF1E9"/>
    <a:srgbClr val="FED0CA"/>
    <a:srgbClr val="8E1E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38" autoAdjust="0"/>
    <p:restoredTop sz="94310" autoAdjust="0"/>
  </p:normalViewPr>
  <p:slideViewPr>
    <p:cSldViewPr snapToGrid="0">
      <p:cViewPr>
        <p:scale>
          <a:sx n="100" d="100"/>
          <a:sy n="100" d="100"/>
        </p:scale>
        <p:origin x="618" y="300"/>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gs" Target="tags/tag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2018/3/12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0031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10</a:t>
            </a:fld>
            <a:endParaRPr lang="zh-CN" altLang="en-US"/>
          </a:p>
        </p:txBody>
      </p:sp>
    </p:spTree>
    <p:extLst>
      <p:ext uri="{BB962C8B-B14F-4D97-AF65-F5344CB8AC3E}">
        <p14:creationId xmlns:p14="http://schemas.microsoft.com/office/powerpoint/2010/main" val="28366245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11</a:t>
            </a:fld>
            <a:endParaRPr lang="zh-CN" altLang="en-US"/>
          </a:p>
        </p:txBody>
      </p:sp>
    </p:spTree>
    <p:extLst>
      <p:ext uri="{BB962C8B-B14F-4D97-AF65-F5344CB8AC3E}">
        <p14:creationId xmlns:p14="http://schemas.microsoft.com/office/powerpoint/2010/main" val="21461691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12</a:t>
            </a:fld>
            <a:endParaRPr lang="zh-CN" altLang="en-US"/>
          </a:p>
        </p:txBody>
      </p:sp>
    </p:spTree>
    <p:extLst>
      <p:ext uri="{BB962C8B-B14F-4D97-AF65-F5344CB8AC3E}">
        <p14:creationId xmlns:p14="http://schemas.microsoft.com/office/powerpoint/2010/main" val="17815084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889562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14</a:t>
            </a:fld>
            <a:endParaRPr lang="zh-CN" altLang="en-US"/>
          </a:p>
        </p:txBody>
      </p:sp>
    </p:spTree>
    <p:extLst>
      <p:ext uri="{BB962C8B-B14F-4D97-AF65-F5344CB8AC3E}">
        <p14:creationId xmlns:p14="http://schemas.microsoft.com/office/powerpoint/2010/main" val="10359837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15</a:t>
            </a:fld>
            <a:endParaRPr lang="zh-CN" altLang="en-US"/>
          </a:p>
        </p:txBody>
      </p:sp>
    </p:spTree>
    <p:extLst>
      <p:ext uri="{BB962C8B-B14F-4D97-AF65-F5344CB8AC3E}">
        <p14:creationId xmlns:p14="http://schemas.microsoft.com/office/powerpoint/2010/main" val="30653138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16</a:t>
            </a:fld>
            <a:endParaRPr lang="zh-CN" altLang="en-US"/>
          </a:p>
        </p:txBody>
      </p:sp>
    </p:spTree>
    <p:extLst>
      <p:ext uri="{BB962C8B-B14F-4D97-AF65-F5344CB8AC3E}">
        <p14:creationId xmlns:p14="http://schemas.microsoft.com/office/powerpoint/2010/main" val="23249227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17</a:t>
            </a:fld>
            <a:endParaRPr lang="zh-CN" altLang="en-US"/>
          </a:p>
        </p:txBody>
      </p:sp>
    </p:spTree>
    <p:extLst>
      <p:ext uri="{BB962C8B-B14F-4D97-AF65-F5344CB8AC3E}">
        <p14:creationId xmlns:p14="http://schemas.microsoft.com/office/powerpoint/2010/main" val="32658829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18</a:t>
            </a:fld>
            <a:endParaRPr lang="zh-CN" altLang="en-US"/>
          </a:p>
        </p:txBody>
      </p:sp>
    </p:spTree>
    <p:extLst>
      <p:ext uri="{BB962C8B-B14F-4D97-AF65-F5344CB8AC3E}">
        <p14:creationId xmlns:p14="http://schemas.microsoft.com/office/powerpoint/2010/main" val="35994868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19</a:t>
            </a:fld>
            <a:endParaRPr lang="zh-CN" altLang="en-US"/>
          </a:p>
        </p:txBody>
      </p:sp>
    </p:spTree>
    <p:extLst>
      <p:ext uri="{BB962C8B-B14F-4D97-AF65-F5344CB8AC3E}">
        <p14:creationId xmlns:p14="http://schemas.microsoft.com/office/powerpoint/2010/main" val="1441440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fld id="{A944A74E-AF01-46B8-B89D-E7BA5CE9CE02}" type="slidenum">
              <a:rPr lang="zh-CN" altLang="en-US"/>
              <a:pPr eaLnBrk="1" hangingPunct="1"/>
              <a:t>2</a:t>
            </a:fld>
            <a:endParaRPr lang="zh-CN" altLang="en-US"/>
          </a:p>
        </p:txBody>
      </p:sp>
    </p:spTree>
    <p:extLst>
      <p:ext uri="{BB962C8B-B14F-4D97-AF65-F5344CB8AC3E}">
        <p14:creationId xmlns:p14="http://schemas.microsoft.com/office/powerpoint/2010/main" val="23272216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20</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169695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21</a:t>
            </a:fld>
            <a:endParaRPr lang="zh-CN" altLang="en-US"/>
          </a:p>
        </p:txBody>
      </p:sp>
    </p:spTree>
    <p:extLst>
      <p:ext uri="{BB962C8B-B14F-4D97-AF65-F5344CB8AC3E}">
        <p14:creationId xmlns:p14="http://schemas.microsoft.com/office/powerpoint/2010/main" val="34746516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22</a:t>
            </a:fld>
            <a:endParaRPr lang="zh-CN" altLang="en-US"/>
          </a:p>
        </p:txBody>
      </p:sp>
    </p:spTree>
    <p:extLst>
      <p:ext uri="{BB962C8B-B14F-4D97-AF65-F5344CB8AC3E}">
        <p14:creationId xmlns:p14="http://schemas.microsoft.com/office/powerpoint/2010/main" val="19537478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23</a:t>
            </a:fld>
            <a:endParaRPr lang="zh-CN" altLang="en-US"/>
          </a:p>
        </p:txBody>
      </p:sp>
    </p:spTree>
    <p:extLst>
      <p:ext uri="{BB962C8B-B14F-4D97-AF65-F5344CB8AC3E}">
        <p14:creationId xmlns:p14="http://schemas.microsoft.com/office/powerpoint/2010/main" val="36055405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24</a:t>
            </a:fld>
            <a:endParaRPr lang="zh-CN" altLang="en-US"/>
          </a:p>
        </p:txBody>
      </p:sp>
    </p:spTree>
    <p:extLst>
      <p:ext uri="{BB962C8B-B14F-4D97-AF65-F5344CB8AC3E}">
        <p14:creationId xmlns:p14="http://schemas.microsoft.com/office/powerpoint/2010/main" val="18591029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25</a:t>
            </a:fld>
            <a:endParaRPr lang="zh-CN" altLang="en-US"/>
          </a:p>
        </p:txBody>
      </p:sp>
    </p:spTree>
    <p:extLst>
      <p:ext uri="{BB962C8B-B14F-4D97-AF65-F5344CB8AC3E}">
        <p14:creationId xmlns:p14="http://schemas.microsoft.com/office/powerpoint/2010/main" val="41242249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26</a:t>
            </a:fld>
            <a:endParaRPr lang="zh-CN" altLang="en-US"/>
          </a:p>
        </p:txBody>
      </p:sp>
    </p:spTree>
    <p:extLst>
      <p:ext uri="{BB962C8B-B14F-4D97-AF65-F5344CB8AC3E}">
        <p14:creationId xmlns:p14="http://schemas.microsoft.com/office/powerpoint/2010/main" val="22491192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27</a:t>
            </a:fld>
            <a:endParaRPr lang="zh-CN" altLang="en-US"/>
          </a:p>
        </p:txBody>
      </p:sp>
    </p:spTree>
    <p:extLst>
      <p:ext uri="{BB962C8B-B14F-4D97-AF65-F5344CB8AC3E}">
        <p14:creationId xmlns:p14="http://schemas.microsoft.com/office/powerpoint/2010/main" val="5268486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28</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409066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29</a:t>
            </a:fld>
            <a:endParaRPr lang="zh-CN" altLang="en-US"/>
          </a:p>
        </p:txBody>
      </p:sp>
    </p:spTree>
    <p:extLst>
      <p:ext uri="{BB962C8B-B14F-4D97-AF65-F5344CB8AC3E}">
        <p14:creationId xmlns:p14="http://schemas.microsoft.com/office/powerpoint/2010/main" val="2648238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CAF725-84FC-41F9-98CC-55792997877A}" type="slidenum">
              <a:rPr lang="zh-CN" altLang="en-US" smtClean="0"/>
              <a:t>3</a:t>
            </a:fld>
            <a:endParaRPr lang="zh-CN" altLang="en-US"/>
          </a:p>
        </p:txBody>
      </p:sp>
    </p:spTree>
    <p:extLst>
      <p:ext uri="{BB962C8B-B14F-4D97-AF65-F5344CB8AC3E}">
        <p14:creationId xmlns:p14="http://schemas.microsoft.com/office/powerpoint/2010/main" val="28620779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30</a:t>
            </a:fld>
            <a:endParaRPr lang="zh-CN" altLang="en-US"/>
          </a:p>
        </p:txBody>
      </p:sp>
    </p:spTree>
    <p:extLst>
      <p:ext uri="{BB962C8B-B14F-4D97-AF65-F5344CB8AC3E}">
        <p14:creationId xmlns:p14="http://schemas.microsoft.com/office/powerpoint/2010/main" val="13910544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31</a:t>
            </a:fld>
            <a:endParaRPr lang="zh-CN" altLang="en-US"/>
          </a:p>
        </p:txBody>
      </p:sp>
    </p:spTree>
    <p:extLst>
      <p:ext uri="{BB962C8B-B14F-4D97-AF65-F5344CB8AC3E}">
        <p14:creationId xmlns:p14="http://schemas.microsoft.com/office/powerpoint/2010/main" val="15848198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32</a:t>
            </a:fld>
            <a:endParaRPr lang="zh-CN" altLang="en-US"/>
          </a:p>
        </p:txBody>
      </p:sp>
    </p:spTree>
    <p:extLst>
      <p:ext uri="{BB962C8B-B14F-4D97-AF65-F5344CB8AC3E}">
        <p14:creationId xmlns:p14="http://schemas.microsoft.com/office/powerpoint/2010/main" val="17060472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33</a:t>
            </a:fld>
            <a:endParaRPr lang="zh-CN" altLang="en-US"/>
          </a:p>
        </p:txBody>
      </p:sp>
    </p:spTree>
    <p:extLst>
      <p:ext uri="{BB962C8B-B14F-4D97-AF65-F5344CB8AC3E}">
        <p14:creationId xmlns:p14="http://schemas.microsoft.com/office/powerpoint/2010/main" val="8145938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34</a:t>
            </a:fld>
            <a:endParaRPr lang="zh-CN" altLang="en-US"/>
          </a:p>
        </p:txBody>
      </p:sp>
    </p:spTree>
    <p:extLst>
      <p:ext uri="{BB962C8B-B14F-4D97-AF65-F5344CB8AC3E}">
        <p14:creationId xmlns:p14="http://schemas.microsoft.com/office/powerpoint/2010/main" val="18025016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35</a:t>
            </a:fld>
            <a:endParaRPr lang="zh-CN" altLang="en-US"/>
          </a:p>
        </p:txBody>
      </p:sp>
    </p:spTree>
    <p:extLst>
      <p:ext uri="{BB962C8B-B14F-4D97-AF65-F5344CB8AC3E}">
        <p14:creationId xmlns:p14="http://schemas.microsoft.com/office/powerpoint/2010/main" val="35624354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36</a:t>
            </a:fld>
            <a:endParaRPr lang="zh-CN" altLang="en-US"/>
          </a:p>
        </p:txBody>
      </p:sp>
    </p:spTree>
    <p:extLst>
      <p:ext uri="{BB962C8B-B14F-4D97-AF65-F5344CB8AC3E}">
        <p14:creationId xmlns:p14="http://schemas.microsoft.com/office/powerpoint/2010/main" val="28304637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37</a:t>
            </a:fld>
            <a:endParaRPr lang="zh-CN" altLang="en-US"/>
          </a:p>
        </p:txBody>
      </p:sp>
    </p:spTree>
    <p:extLst>
      <p:ext uri="{BB962C8B-B14F-4D97-AF65-F5344CB8AC3E}">
        <p14:creationId xmlns:p14="http://schemas.microsoft.com/office/powerpoint/2010/main" val="3074332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38</a:t>
            </a:fld>
            <a:endParaRPr lang="zh-CN" altLang="en-US"/>
          </a:p>
        </p:txBody>
      </p:sp>
    </p:spTree>
    <p:extLst>
      <p:ext uri="{BB962C8B-B14F-4D97-AF65-F5344CB8AC3E}">
        <p14:creationId xmlns:p14="http://schemas.microsoft.com/office/powerpoint/2010/main" val="39446558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39</a:t>
            </a:fld>
            <a:endParaRPr lang="zh-CN" altLang="en-US"/>
          </a:p>
        </p:txBody>
      </p:sp>
    </p:spTree>
    <p:extLst>
      <p:ext uri="{BB962C8B-B14F-4D97-AF65-F5344CB8AC3E}">
        <p14:creationId xmlns:p14="http://schemas.microsoft.com/office/powerpoint/2010/main" val="3707644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4</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071839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40</a:t>
            </a:fld>
            <a:endParaRPr lang="zh-CN" altLang="en-US"/>
          </a:p>
        </p:txBody>
      </p:sp>
    </p:spTree>
    <p:extLst>
      <p:ext uri="{BB962C8B-B14F-4D97-AF65-F5344CB8AC3E}">
        <p14:creationId xmlns:p14="http://schemas.microsoft.com/office/powerpoint/2010/main" val="18605379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41</a:t>
            </a:fld>
            <a:endParaRPr lang="zh-CN" altLang="en-US"/>
          </a:p>
        </p:txBody>
      </p:sp>
    </p:spTree>
    <p:extLst>
      <p:ext uri="{BB962C8B-B14F-4D97-AF65-F5344CB8AC3E}">
        <p14:creationId xmlns:p14="http://schemas.microsoft.com/office/powerpoint/2010/main" val="24084883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42</a:t>
            </a:fld>
            <a:endParaRPr lang="zh-CN" altLang="en-US"/>
          </a:p>
        </p:txBody>
      </p:sp>
    </p:spTree>
    <p:extLst>
      <p:ext uri="{BB962C8B-B14F-4D97-AF65-F5344CB8AC3E}">
        <p14:creationId xmlns:p14="http://schemas.microsoft.com/office/powerpoint/2010/main" val="43775303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43</a:t>
            </a:fld>
            <a:endParaRPr lang="zh-CN" altLang="en-US"/>
          </a:p>
        </p:txBody>
      </p:sp>
    </p:spTree>
    <p:extLst>
      <p:ext uri="{BB962C8B-B14F-4D97-AF65-F5344CB8AC3E}">
        <p14:creationId xmlns:p14="http://schemas.microsoft.com/office/powerpoint/2010/main" val="28998093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44</a:t>
            </a:fld>
            <a:endParaRPr lang="zh-CN" altLang="en-US"/>
          </a:p>
        </p:txBody>
      </p:sp>
    </p:spTree>
    <p:extLst>
      <p:ext uri="{BB962C8B-B14F-4D97-AF65-F5344CB8AC3E}">
        <p14:creationId xmlns:p14="http://schemas.microsoft.com/office/powerpoint/2010/main" val="32718530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45</a:t>
            </a:fld>
            <a:endParaRPr lang="zh-CN" altLang="en-US"/>
          </a:p>
        </p:txBody>
      </p:sp>
    </p:spTree>
    <p:extLst>
      <p:ext uri="{BB962C8B-B14F-4D97-AF65-F5344CB8AC3E}">
        <p14:creationId xmlns:p14="http://schemas.microsoft.com/office/powerpoint/2010/main" val="39390851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46</a:t>
            </a:fld>
            <a:endParaRPr lang="zh-CN" altLang="en-US"/>
          </a:p>
        </p:txBody>
      </p:sp>
    </p:spTree>
    <p:extLst>
      <p:ext uri="{BB962C8B-B14F-4D97-AF65-F5344CB8AC3E}">
        <p14:creationId xmlns:p14="http://schemas.microsoft.com/office/powerpoint/2010/main" val="3246498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47</a:t>
            </a:fld>
            <a:endParaRPr lang="zh-CN" altLang="en-US"/>
          </a:p>
        </p:txBody>
      </p:sp>
    </p:spTree>
    <p:extLst>
      <p:ext uri="{BB962C8B-B14F-4D97-AF65-F5344CB8AC3E}">
        <p14:creationId xmlns:p14="http://schemas.microsoft.com/office/powerpoint/2010/main" val="6765363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48</a:t>
            </a:fld>
            <a:endParaRPr lang="zh-CN" altLang="en-US"/>
          </a:p>
        </p:txBody>
      </p:sp>
    </p:spTree>
    <p:extLst>
      <p:ext uri="{BB962C8B-B14F-4D97-AF65-F5344CB8AC3E}">
        <p14:creationId xmlns:p14="http://schemas.microsoft.com/office/powerpoint/2010/main" val="15834979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49</a:t>
            </a:fld>
            <a:endParaRPr lang="zh-CN" altLang="en-US"/>
          </a:p>
        </p:txBody>
      </p:sp>
    </p:spTree>
    <p:extLst>
      <p:ext uri="{BB962C8B-B14F-4D97-AF65-F5344CB8AC3E}">
        <p14:creationId xmlns:p14="http://schemas.microsoft.com/office/powerpoint/2010/main" val="417581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5</a:t>
            </a:fld>
            <a:endParaRPr lang="zh-CN" altLang="en-US"/>
          </a:p>
        </p:txBody>
      </p:sp>
    </p:spTree>
    <p:extLst>
      <p:ext uri="{BB962C8B-B14F-4D97-AF65-F5344CB8AC3E}">
        <p14:creationId xmlns:p14="http://schemas.microsoft.com/office/powerpoint/2010/main" val="331183557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50</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709449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6</a:t>
            </a:fld>
            <a:endParaRPr lang="zh-CN" altLang="en-US"/>
          </a:p>
        </p:txBody>
      </p:sp>
    </p:spTree>
    <p:extLst>
      <p:ext uri="{BB962C8B-B14F-4D97-AF65-F5344CB8AC3E}">
        <p14:creationId xmlns:p14="http://schemas.microsoft.com/office/powerpoint/2010/main" val="19212123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7</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93022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8</a:t>
            </a:fld>
            <a:endParaRPr lang="zh-CN" altLang="en-US"/>
          </a:p>
        </p:txBody>
      </p:sp>
    </p:spTree>
    <p:extLst>
      <p:ext uri="{BB962C8B-B14F-4D97-AF65-F5344CB8AC3E}">
        <p14:creationId xmlns:p14="http://schemas.microsoft.com/office/powerpoint/2010/main" val="3271952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F6DDFC-C401-4A6E-BD9A-16D9674533CF}" type="slidenum">
              <a:rPr lang="zh-CN" altLang="en-US" smtClean="0"/>
              <a:pPr/>
              <a:t>9</a:t>
            </a:fld>
            <a:endParaRPr lang="zh-CN" altLang="en-US"/>
          </a:p>
        </p:txBody>
      </p:sp>
    </p:spTree>
    <p:extLst>
      <p:ext uri="{BB962C8B-B14F-4D97-AF65-F5344CB8AC3E}">
        <p14:creationId xmlns:p14="http://schemas.microsoft.com/office/powerpoint/2010/main" val="40034756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3.png"/><Relationship Id="rId4" Type="http://schemas.microsoft.com/office/2007/relationships/hdphoto" Target="../media/hdphoto2.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标题和内容">
    <p:bg>
      <p:bgPr>
        <a:solidFill>
          <a:schemeClr val="bg1"/>
        </a:solidFill>
        <a:effectLst/>
      </p:bgPr>
    </p:bg>
    <p:spTree>
      <p:nvGrpSpPr>
        <p:cNvPr id="1" name=""/>
        <p:cNvGrpSpPr/>
        <p:nvPr/>
      </p:nvGrpSpPr>
      <p:grpSpPr>
        <a:xfrm>
          <a:off x="0" y="0"/>
          <a:ext cx="0" cy="0"/>
          <a:chOff x="0" y="0"/>
          <a:chExt cx="0" cy="0"/>
        </a:xfrm>
      </p:grpSpPr>
      <p:pic>
        <p:nvPicPr>
          <p:cNvPr id="19" name="图片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1" cy="6858000"/>
          </a:xfrm>
          <a:prstGeom prst="rect">
            <a:avLst/>
          </a:prstGeom>
          <a:effectLst>
            <a:glow>
              <a:schemeClr val="accent1"/>
            </a:glow>
          </a:effectLst>
        </p:spPr>
      </p:pic>
      <p:sp>
        <p:nvSpPr>
          <p:cNvPr id="10" name="矩形 9"/>
          <p:cNvSpPr/>
          <p:nvPr userDrawn="1"/>
        </p:nvSpPr>
        <p:spPr>
          <a:xfrm>
            <a:off x="-1" y="967775"/>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17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15"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35325" y="31999"/>
            <a:ext cx="985259" cy="99673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E:\0000000我图PPT\00001PNG素材\01党委政府\天安门抽象.png"/>
          <p:cNvPicPr>
            <a:picLocks noChangeAspect="1" noChangeArrowheads="1"/>
          </p:cNvPicPr>
          <p:nvPr userDrawn="1"/>
        </p:nvPicPr>
        <p:blipFill>
          <a:blip r:embed="rId4" cstate="print">
            <a:extLst>
              <a:ext uri="{BEBA8EAE-BF5A-486C-A8C5-ECC9F3942E4B}">
                <a14:imgProps xmlns:a14="http://schemas.microsoft.com/office/drawing/2010/main">
                  <a14:imgLayer r:embed="rId5">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6"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E:\0000000我图PPT\00001PNG素材\01党委政府\小鸟4646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flipH="1">
            <a:off x="9513817" y="99029"/>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17">
            <a:extLst>
              <a:ext uri="{FF2B5EF4-FFF2-40B4-BE49-F238E27FC236}">
                <a16:creationId xmlns:a16="http://schemas.microsoft.com/office/drawing/2014/main" xmlns="" id="{B3D3A93F-CBE0-4F91-B298-DC0E7AB65D2D}"/>
              </a:ext>
            </a:extLst>
          </p:cNvPr>
          <p:cNvSpPr txBox="1"/>
          <p:nvPr userDrawn="1"/>
        </p:nvSpPr>
        <p:spPr>
          <a:xfrm>
            <a:off x="1033188" y="300244"/>
            <a:ext cx="8035697" cy="553998"/>
          </a:xfrm>
          <a:prstGeom prst="rect">
            <a:avLst/>
          </a:prstGeom>
          <a:noFill/>
        </p:spPr>
        <p:txBody>
          <a:bodyPr wrap="square" rtlCol="0">
            <a:spAutoFit/>
          </a:bodyPr>
          <a:lstStyle/>
          <a:p>
            <a:pPr algn="l"/>
            <a:r>
              <a:rPr lang="zh-CN" altLang="en-US" sz="3000" b="1" kern="1200" dirty="0" smtClean="0">
                <a:gradFill>
                  <a:gsLst>
                    <a:gs pos="10000">
                      <a:srgbClr val="C00000"/>
                    </a:gs>
                    <a:gs pos="70000">
                      <a:srgbClr val="FF0000"/>
                    </a:gs>
                  </a:gsLst>
                  <a:lin ang="5400000" scaled="1"/>
                </a:gradFill>
                <a:latin typeface="+mj-ea"/>
                <a:ea typeface="+mn-ea"/>
                <a:cs typeface="+mn-cs"/>
              </a:rPr>
              <a:t>宪法修改的背景</a:t>
            </a:r>
          </a:p>
        </p:txBody>
      </p:sp>
    </p:spTree>
    <p:extLst>
      <p:ext uri="{BB962C8B-B14F-4D97-AF65-F5344CB8AC3E}">
        <p14:creationId xmlns:p14="http://schemas.microsoft.com/office/powerpoint/2010/main" val="316366043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2018/3/12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6663970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2018/3/12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9788670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2018/3/12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56810338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2018/3/12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460794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2018/3/12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3479941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2018/3/12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6768335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2018/3/12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71722820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2018/3/12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05143192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9" name="文本框 8"/>
          <p:cNvSpPr txBox="1"/>
          <p:nvPr userDrawn="1"/>
        </p:nvSpPr>
        <p:spPr>
          <a:xfrm>
            <a:off x="324305" y="-955745"/>
            <a:ext cx="4288353" cy="584775"/>
          </a:xfrm>
          <a:prstGeom prst="rect">
            <a:avLst/>
          </a:prstGeom>
          <a:noFill/>
        </p:spPr>
        <p:txBody>
          <a:bodyPr wrap="none" rtlCol="0">
            <a:spAutoFit/>
          </a:bodyPr>
          <a:lstStyle/>
          <a:p>
            <a:r>
              <a:rPr lang="zh-CN" altLang="en-US" sz="3200" b="1" dirty="0" smtClean="0">
                <a:latin typeface="微软雅黑" panose="020B0503020204020204" pitchFamily="34" charset="-122"/>
                <a:ea typeface="微软雅黑" panose="020B0503020204020204" pitchFamily="34" charset="-122"/>
              </a:rPr>
              <a:t>单击此处添加文字标题</a:t>
            </a:r>
            <a:endParaRPr lang="zh-CN" altLang="en-US" sz="3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9310954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598155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4_标题和内容">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1" cy="6858000"/>
          </a:xfrm>
          <a:prstGeom prst="rect">
            <a:avLst/>
          </a:prstGeom>
          <a:effectLst>
            <a:glow>
              <a:schemeClr val="accent1"/>
            </a:glow>
          </a:effectLst>
        </p:spPr>
      </p:pic>
      <p:sp>
        <p:nvSpPr>
          <p:cNvPr id="10" name="矩形 9"/>
          <p:cNvSpPr/>
          <p:nvPr userDrawn="1"/>
        </p:nvSpPr>
        <p:spPr>
          <a:xfrm>
            <a:off x="-1" y="967775"/>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17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15"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35325" y="31999"/>
            <a:ext cx="985259" cy="99673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E:\0000000我图PPT\00001PNG素材\01党委政府\天安门抽象.png"/>
          <p:cNvPicPr>
            <a:picLocks noChangeAspect="1" noChangeArrowheads="1"/>
          </p:cNvPicPr>
          <p:nvPr userDrawn="1"/>
        </p:nvPicPr>
        <p:blipFill>
          <a:blip r:embed="rId4" cstate="print">
            <a:extLst>
              <a:ext uri="{BEBA8EAE-BF5A-486C-A8C5-ECC9F3942E4B}">
                <a14:imgProps xmlns:a14="http://schemas.microsoft.com/office/drawing/2010/main">
                  <a14:imgLayer r:embed="rId5">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6"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E:\0000000我图PPT\00001PNG素材\01党委政府\小鸟4646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flipH="1">
            <a:off x="9513817" y="99029"/>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xmlns="" id="{B3D3A93F-CBE0-4F91-B298-DC0E7AB65D2D}"/>
              </a:ext>
            </a:extLst>
          </p:cNvPr>
          <p:cNvSpPr txBox="1"/>
          <p:nvPr userDrawn="1"/>
        </p:nvSpPr>
        <p:spPr>
          <a:xfrm>
            <a:off x="1033188" y="300244"/>
            <a:ext cx="8035697" cy="553998"/>
          </a:xfrm>
          <a:prstGeom prst="rect">
            <a:avLst/>
          </a:prstGeom>
          <a:noFill/>
        </p:spPr>
        <p:txBody>
          <a:bodyPr wrap="square" rtlCol="0">
            <a:spAutoFit/>
          </a:bodyPr>
          <a:lstStyle/>
          <a:p>
            <a:pPr algn="l"/>
            <a:r>
              <a:rPr lang="zh-CN" altLang="en-US" sz="3000" b="1" kern="1200" dirty="0" smtClean="0">
                <a:gradFill>
                  <a:gsLst>
                    <a:gs pos="10000">
                      <a:srgbClr val="C00000"/>
                    </a:gs>
                    <a:gs pos="70000">
                      <a:srgbClr val="FF0000"/>
                    </a:gs>
                  </a:gsLst>
                  <a:lin ang="5400000" scaled="1"/>
                </a:gradFill>
                <a:latin typeface="+mj-ea"/>
                <a:ea typeface="+mn-ea"/>
                <a:cs typeface="+mn-cs"/>
              </a:rPr>
              <a:t>本次宪法修改的原则和要求</a:t>
            </a:r>
          </a:p>
        </p:txBody>
      </p:sp>
    </p:spTree>
    <p:extLst>
      <p:ext uri="{BB962C8B-B14F-4D97-AF65-F5344CB8AC3E}">
        <p14:creationId xmlns:p14="http://schemas.microsoft.com/office/powerpoint/2010/main" val="357051208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830028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479860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标题和内容">
    <p:bg>
      <p:bgPr>
        <a:solidFill>
          <a:schemeClr val="bg1"/>
        </a:solidFill>
        <a:effectLst/>
      </p:bgPr>
    </p:bg>
    <p:spTree>
      <p:nvGrpSpPr>
        <p:cNvPr id="1" name=""/>
        <p:cNvGrpSpPr/>
        <p:nvPr/>
      </p:nvGrpSpPr>
      <p:grpSpPr>
        <a:xfrm>
          <a:off x="0" y="0"/>
          <a:ext cx="0" cy="0"/>
          <a:chOff x="0" y="0"/>
          <a:chExt cx="0" cy="0"/>
        </a:xfrm>
      </p:grpSpPr>
      <p:cxnSp>
        <p:nvCxnSpPr>
          <p:cNvPr id="11" name="直接连接符 10">
            <a:extLst>
              <a:ext uri="{FF2B5EF4-FFF2-40B4-BE49-F238E27FC236}">
                <a16:creationId xmlns:a16="http://schemas.microsoft.com/office/drawing/2014/main" xmlns="" id="{D52F927E-83BB-4CF2-9FEE-535E0D14BE79}"/>
              </a:ext>
            </a:extLst>
          </p:cNvPr>
          <p:cNvCxnSpPr>
            <a:cxnSpLocks/>
          </p:cNvCxnSpPr>
          <p:nvPr userDrawn="1"/>
        </p:nvCxnSpPr>
        <p:spPr>
          <a:xfrm>
            <a:off x="1458410" y="1018933"/>
            <a:ext cx="10699722" cy="0"/>
          </a:xfrm>
          <a:prstGeom prst="line">
            <a:avLst/>
          </a:prstGeom>
          <a:ln w="25400">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xmlns="" id="{B3D3A93F-CBE0-4F91-B298-DC0E7AB65D2D}"/>
              </a:ext>
            </a:extLst>
          </p:cNvPr>
          <p:cNvSpPr txBox="1"/>
          <p:nvPr userDrawn="1"/>
        </p:nvSpPr>
        <p:spPr>
          <a:xfrm>
            <a:off x="1395437" y="325036"/>
            <a:ext cx="7101581" cy="553998"/>
          </a:xfrm>
          <a:prstGeom prst="rect">
            <a:avLst/>
          </a:prstGeom>
          <a:noFill/>
        </p:spPr>
        <p:txBody>
          <a:bodyPr wrap="square" rtlCol="0">
            <a:spAutoFit/>
          </a:bodyPr>
          <a:lstStyle/>
          <a:p>
            <a:pPr algn="l"/>
            <a:r>
              <a:rPr lang="zh-CN" altLang="en-US" sz="3000" b="1" dirty="0" smtClean="0">
                <a:gradFill>
                  <a:gsLst>
                    <a:gs pos="10000">
                      <a:srgbClr val="C00000"/>
                    </a:gs>
                    <a:gs pos="70000">
                      <a:srgbClr val="FF0000"/>
                    </a:gs>
                  </a:gsLst>
                  <a:lin ang="5400000" scaled="1"/>
                </a:gradFill>
                <a:latin typeface="方正清刻本悦宋简体" panose="02000000000000000000" pitchFamily="2" charset="-122"/>
                <a:ea typeface="方正清刻本悦宋简体" panose="02000000000000000000" pitchFamily="2" charset="-122"/>
              </a:rPr>
              <a:t>今后工作的建议</a:t>
            </a:r>
          </a:p>
        </p:txBody>
      </p:sp>
      <p:pic>
        <p:nvPicPr>
          <p:cNvPr id="12" name="Picture 11" descr="F:\桌面\党政机关\素材\党徽\Nipic_20180988_20150909113802527000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0104" y="93788"/>
            <a:ext cx="1440400" cy="1109979"/>
          </a:xfrm>
          <a:prstGeom prst="rect">
            <a:avLst/>
          </a:prstGeom>
          <a:noFill/>
          <a:extLst>
            <a:ext uri="{909E8E84-426E-40DD-AFC4-6F175D3DCCD1}">
              <a14:hiddenFill xmlns:a14="http://schemas.microsoft.com/office/drawing/2010/main">
                <a:solidFill>
                  <a:srgbClr val="FFFFFF"/>
                </a:solidFill>
              </a14:hiddenFill>
            </a:ext>
          </a:extLst>
        </p:spPr>
      </p:pic>
      <p:pic>
        <p:nvPicPr>
          <p:cNvPr id="10" name="图片 9" descr="图片包含 室内, 就坐&#10;&#10;已生成高可信度的说明">
            <a:extLst>
              <a:ext uri="{FF2B5EF4-FFF2-40B4-BE49-F238E27FC236}">
                <a16:creationId xmlns:a16="http://schemas.microsoft.com/office/drawing/2014/main" xmlns="" id="{304DCBBC-EF22-4C6E-9187-0D1D55B88666}"/>
              </a:ext>
            </a:extLst>
          </p:cNvPr>
          <p:cNvPicPr>
            <a:picLocks noChangeAspect="1"/>
          </p:cNvPicPr>
          <p:nvPr userDrawn="1"/>
        </p:nvPicPr>
        <p:blipFill>
          <a:blip r:embed="rId3" cstate="print">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0" y="763385"/>
            <a:ext cx="12192000" cy="6094615"/>
          </a:xfrm>
          <a:prstGeom prst="rect">
            <a:avLst/>
          </a:prstGeom>
        </p:spPr>
      </p:pic>
      <p:pic>
        <p:nvPicPr>
          <p:cNvPr id="14" name="Picture 2" descr="E:\0000000我图PPT\00001PNG素材\01党委政府\天安门抽象.png"/>
          <p:cNvPicPr>
            <a:picLocks noChangeAspect="1" noChangeArrowheads="1"/>
          </p:cNvPicPr>
          <p:nvPr userDrawn="1"/>
        </p:nvPicPr>
        <p:blipFill>
          <a:blip r:embed="rId5" cstate="print">
            <a:extLst>
              <a:ext uri="{BEBA8EAE-BF5A-486C-A8C5-ECC9F3942E4B}">
                <a14:imgProps xmlns:a14="http://schemas.microsoft.com/office/drawing/2010/main">
                  <a14:imgLayer r:embed="rId6">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9871534" y="60479"/>
            <a:ext cx="2308888" cy="967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581030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864781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8_标题和内容">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1" cy="6858000"/>
          </a:xfrm>
          <a:prstGeom prst="rect">
            <a:avLst/>
          </a:prstGeom>
          <a:effectLst>
            <a:glow>
              <a:schemeClr val="accent1"/>
            </a:glow>
          </a:effectLst>
        </p:spPr>
      </p:pic>
      <p:sp>
        <p:nvSpPr>
          <p:cNvPr id="10" name="矩形 9"/>
          <p:cNvSpPr/>
          <p:nvPr userDrawn="1"/>
        </p:nvSpPr>
        <p:spPr>
          <a:xfrm>
            <a:off x="-1" y="967775"/>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17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15"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35325" y="31999"/>
            <a:ext cx="985259" cy="99673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E:\0000000我图PPT\00001PNG素材\01党委政府\天安门抽象.png"/>
          <p:cNvPicPr>
            <a:picLocks noChangeAspect="1" noChangeArrowheads="1"/>
          </p:cNvPicPr>
          <p:nvPr userDrawn="1"/>
        </p:nvPicPr>
        <p:blipFill>
          <a:blip r:embed="rId4" cstate="print">
            <a:extLst>
              <a:ext uri="{BEBA8EAE-BF5A-486C-A8C5-ECC9F3942E4B}">
                <a14:imgProps xmlns:a14="http://schemas.microsoft.com/office/drawing/2010/main">
                  <a14:imgLayer r:embed="rId5">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6"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E:\0000000我图PPT\00001PNG素材\01党委政府\小鸟4646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flipH="1">
            <a:off x="9513817" y="99029"/>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xmlns="" id="{B3D3A93F-CBE0-4F91-B298-DC0E7AB65D2D}"/>
              </a:ext>
            </a:extLst>
          </p:cNvPr>
          <p:cNvSpPr txBox="1"/>
          <p:nvPr userDrawn="1"/>
        </p:nvSpPr>
        <p:spPr>
          <a:xfrm>
            <a:off x="1033188" y="300244"/>
            <a:ext cx="8035697" cy="553998"/>
          </a:xfrm>
          <a:prstGeom prst="rect">
            <a:avLst/>
          </a:prstGeom>
          <a:noFill/>
        </p:spPr>
        <p:txBody>
          <a:bodyPr wrap="square" rtlCol="0">
            <a:spAutoFit/>
          </a:bodyPr>
          <a:lstStyle/>
          <a:p>
            <a:pPr algn="l"/>
            <a:r>
              <a:rPr lang="zh-CN" altLang="en-US" sz="3000" b="1" kern="1200" dirty="0" smtClean="0">
                <a:gradFill>
                  <a:gsLst>
                    <a:gs pos="10000">
                      <a:srgbClr val="C00000"/>
                    </a:gs>
                    <a:gs pos="70000">
                      <a:srgbClr val="FF0000"/>
                    </a:gs>
                  </a:gsLst>
                  <a:lin ang="5400000" scaled="1"/>
                </a:gradFill>
                <a:latin typeface="+mj-ea"/>
                <a:ea typeface="+mn-ea"/>
                <a:cs typeface="+mn-cs"/>
              </a:rPr>
              <a:t>宪法修改的意义</a:t>
            </a:r>
            <a:endParaRPr lang="zh-CN" altLang="en-US" sz="3000" b="1" kern="1200" dirty="0" smtClean="0">
              <a:gradFill>
                <a:gsLst>
                  <a:gs pos="10000">
                    <a:srgbClr val="C00000"/>
                  </a:gs>
                  <a:gs pos="70000">
                    <a:srgbClr val="FF0000"/>
                  </a:gs>
                </a:gsLst>
                <a:lin ang="5400000" scaled="1"/>
              </a:gradFill>
              <a:latin typeface="+mj-ea"/>
              <a:ea typeface="+mn-ea"/>
              <a:cs typeface="+mn-cs"/>
            </a:endParaRPr>
          </a:p>
        </p:txBody>
      </p:sp>
    </p:spTree>
    <p:extLst>
      <p:ext uri="{BB962C8B-B14F-4D97-AF65-F5344CB8AC3E}">
        <p14:creationId xmlns:p14="http://schemas.microsoft.com/office/powerpoint/2010/main" val="17953205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5_标题和内容">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1" cy="6858000"/>
          </a:xfrm>
          <a:prstGeom prst="rect">
            <a:avLst/>
          </a:prstGeom>
          <a:effectLst>
            <a:glow>
              <a:schemeClr val="accent1"/>
            </a:glow>
          </a:effectLst>
        </p:spPr>
      </p:pic>
      <p:sp>
        <p:nvSpPr>
          <p:cNvPr id="10" name="矩形 9"/>
          <p:cNvSpPr/>
          <p:nvPr userDrawn="1"/>
        </p:nvSpPr>
        <p:spPr>
          <a:xfrm>
            <a:off x="-1" y="967775"/>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17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15"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35325" y="31999"/>
            <a:ext cx="985259" cy="99673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E:\0000000我图PPT\00001PNG素材\01党委政府\天安门抽象.png"/>
          <p:cNvPicPr>
            <a:picLocks noChangeAspect="1" noChangeArrowheads="1"/>
          </p:cNvPicPr>
          <p:nvPr userDrawn="1"/>
        </p:nvPicPr>
        <p:blipFill>
          <a:blip r:embed="rId4" cstate="print">
            <a:extLst>
              <a:ext uri="{BEBA8EAE-BF5A-486C-A8C5-ECC9F3942E4B}">
                <a14:imgProps xmlns:a14="http://schemas.microsoft.com/office/drawing/2010/main">
                  <a14:imgLayer r:embed="rId5">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6"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E:\0000000我图PPT\00001PNG素材\01党委政府\小鸟4646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flipH="1">
            <a:off x="9513817" y="99029"/>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xmlns="" id="{B3D3A93F-CBE0-4F91-B298-DC0E7AB65D2D}"/>
              </a:ext>
            </a:extLst>
          </p:cNvPr>
          <p:cNvSpPr txBox="1"/>
          <p:nvPr userDrawn="1"/>
        </p:nvSpPr>
        <p:spPr>
          <a:xfrm>
            <a:off x="1033188" y="300244"/>
            <a:ext cx="8035697" cy="553998"/>
          </a:xfrm>
          <a:prstGeom prst="rect">
            <a:avLst/>
          </a:prstGeom>
          <a:noFill/>
        </p:spPr>
        <p:txBody>
          <a:bodyPr wrap="square" rtlCol="0">
            <a:spAutoFit/>
          </a:bodyPr>
          <a:lstStyle/>
          <a:p>
            <a:pPr algn="l"/>
            <a:r>
              <a:rPr lang="zh-CN" altLang="en-US" sz="3000" b="1" kern="1200" dirty="0" smtClean="0">
                <a:gradFill>
                  <a:gsLst>
                    <a:gs pos="10000">
                      <a:srgbClr val="C00000"/>
                    </a:gs>
                    <a:gs pos="70000">
                      <a:srgbClr val="FF0000"/>
                    </a:gs>
                  </a:gsLst>
                  <a:lin ang="5400000" scaled="1"/>
                </a:gradFill>
                <a:latin typeface="+mj-ea"/>
                <a:ea typeface="+mn-ea"/>
                <a:cs typeface="+mn-cs"/>
              </a:rPr>
              <a:t>筑牢奋进新时代的宪法根基</a:t>
            </a:r>
          </a:p>
        </p:txBody>
      </p:sp>
    </p:spTree>
    <p:extLst>
      <p:ext uri="{BB962C8B-B14F-4D97-AF65-F5344CB8AC3E}">
        <p14:creationId xmlns:p14="http://schemas.microsoft.com/office/powerpoint/2010/main" val="2798290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6_标题和内容">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1" cy="6858000"/>
          </a:xfrm>
          <a:prstGeom prst="rect">
            <a:avLst/>
          </a:prstGeom>
          <a:effectLst>
            <a:glow>
              <a:schemeClr val="accent1"/>
            </a:glow>
          </a:effectLst>
        </p:spPr>
      </p:pic>
      <p:sp>
        <p:nvSpPr>
          <p:cNvPr id="10" name="矩形 9"/>
          <p:cNvSpPr/>
          <p:nvPr userDrawn="1"/>
        </p:nvSpPr>
        <p:spPr>
          <a:xfrm>
            <a:off x="-1" y="967775"/>
            <a:ext cx="12191999" cy="60959"/>
          </a:xfrm>
          <a:prstGeom prst="rect">
            <a:avLst/>
          </a:prstGeom>
          <a:pattFill prst="dkUpDiag">
            <a:fgClr>
              <a:srgbClr val="FF0000"/>
            </a:fgClr>
            <a:bgClr>
              <a:srgbClr val="C00000"/>
            </a:bgClr>
          </a:pattFill>
          <a:ln w="19050" cap="flat" cmpd="sng" algn="ctr">
            <a:noFill/>
            <a:prstDash val="solid"/>
          </a:ln>
          <a:effectLst/>
        </p:spPr>
        <p:txBody>
          <a:bodyPr rot="0" spcFirstLastPara="0" vertOverflow="overflow" horzOverflow="overflow" vert="horz" wrap="square" lIns="121917" tIns="60958" rIns="121917" bIns="60958" numCol="1" spcCol="0" rtlCol="0" fromWordArt="0" anchor="ctr" anchorCtr="0" forceAA="0" compatLnSpc="1">
            <a:noAutofit/>
          </a:bodyPr>
          <a:lstStyle/>
          <a:p>
            <a:pPr marL="0" marR="0" lvl="0" indent="0" algn="ctr" defTabSz="121917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srgbClr val="FFFFFF"/>
              </a:solidFill>
              <a:effectLst/>
              <a:uLnTx/>
              <a:uFillTx/>
              <a:latin typeface="Calibri"/>
              <a:ea typeface="微软雅黑"/>
              <a:cs typeface="+mn-cs"/>
            </a:endParaRPr>
          </a:p>
        </p:txBody>
      </p:sp>
      <p:pic>
        <p:nvPicPr>
          <p:cNvPr id="15"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135325" y="31999"/>
            <a:ext cx="985259" cy="99673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E:\0000000我图PPT\00001PNG素材\01党委政府\天安门抽象.png"/>
          <p:cNvPicPr>
            <a:picLocks noChangeAspect="1" noChangeArrowheads="1"/>
          </p:cNvPicPr>
          <p:nvPr userDrawn="1"/>
        </p:nvPicPr>
        <p:blipFill>
          <a:blip r:embed="rId4" cstate="print">
            <a:extLst>
              <a:ext uri="{BEBA8EAE-BF5A-486C-A8C5-ECC9F3942E4B}">
                <a14:imgProps xmlns:a14="http://schemas.microsoft.com/office/drawing/2010/main">
                  <a14:imgLayer r:embed="rId5">
                    <a14:imgEffect>
                      <a14:brightnessContrast bright="-9000" contrast="24000"/>
                    </a14:imgEffect>
                  </a14:imgLayer>
                </a14:imgProps>
              </a:ext>
              <a:ext uri="{28A0092B-C50C-407E-A947-70E740481C1C}">
                <a14:useLocalDpi xmlns:a14="http://schemas.microsoft.com/office/drawing/2010/main" val="0"/>
              </a:ext>
            </a:extLst>
          </a:blip>
          <a:srcRect/>
          <a:stretch>
            <a:fillRect/>
          </a:stretch>
        </p:blipFill>
        <p:spPr bwMode="auto">
          <a:xfrm>
            <a:off x="10046146" y="68627"/>
            <a:ext cx="2145852" cy="89914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E:\0000000我图PPT\00001PNG素材\01党委政府\小鸟46461.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flipH="1">
            <a:off x="9513817" y="99029"/>
            <a:ext cx="532329" cy="402431"/>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xmlns="" id="{B3D3A93F-CBE0-4F91-B298-DC0E7AB65D2D}"/>
              </a:ext>
            </a:extLst>
          </p:cNvPr>
          <p:cNvSpPr txBox="1"/>
          <p:nvPr userDrawn="1"/>
        </p:nvSpPr>
        <p:spPr>
          <a:xfrm>
            <a:off x="1033188" y="300244"/>
            <a:ext cx="8035697" cy="553998"/>
          </a:xfrm>
          <a:prstGeom prst="rect">
            <a:avLst/>
          </a:prstGeom>
          <a:noFill/>
        </p:spPr>
        <p:txBody>
          <a:bodyPr wrap="square" rtlCol="0">
            <a:spAutoFit/>
          </a:bodyPr>
          <a:lstStyle/>
          <a:p>
            <a:pPr algn="l"/>
            <a:r>
              <a:rPr lang="zh-CN" altLang="en-US" sz="3000" b="1" kern="1200" dirty="0" smtClean="0">
                <a:gradFill>
                  <a:gsLst>
                    <a:gs pos="10000">
                      <a:srgbClr val="C00000"/>
                    </a:gs>
                    <a:gs pos="70000">
                      <a:srgbClr val="FF0000"/>
                    </a:gs>
                  </a:gsLst>
                  <a:lin ang="5400000" scaled="1"/>
                </a:gradFill>
                <a:latin typeface="+mj-ea"/>
                <a:ea typeface="+mn-ea"/>
                <a:cs typeface="+mn-cs"/>
              </a:rPr>
              <a:t>宪法修改部分学习</a:t>
            </a:r>
          </a:p>
        </p:txBody>
      </p:sp>
    </p:spTree>
    <p:extLst>
      <p:ext uri="{BB962C8B-B14F-4D97-AF65-F5344CB8AC3E}">
        <p14:creationId xmlns:p14="http://schemas.microsoft.com/office/powerpoint/2010/main" val="9435858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7_标题和内容">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1" cy="6858000"/>
          </a:xfrm>
          <a:prstGeom prst="rect">
            <a:avLst/>
          </a:prstGeom>
          <a:effectLst>
            <a:glow>
              <a:schemeClr val="accent1"/>
            </a:glow>
          </a:effectLst>
        </p:spPr>
      </p:pic>
    </p:spTree>
    <p:extLst>
      <p:ext uri="{BB962C8B-B14F-4D97-AF65-F5344CB8AC3E}">
        <p14:creationId xmlns:p14="http://schemas.microsoft.com/office/powerpoint/2010/main" val="13368555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6972779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2018/3/12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68204643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2018/3/12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89463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A37975-6AF7-4301-9DC5-87C074AA59D1}" type="datetimeFigureOut">
              <a:rPr lang="zh-CN" altLang="en-US" smtClean="0"/>
              <a:t>2018/3/12</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00878318"/>
      </p:ext>
    </p:extLst>
  </p:cSld>
  <p:clrMap bg1="lt1" tx1="dk1" bg2="lt2" tx2="dk2" accent1="accent1" accent2="accent2" accent3="accent3" accent4="accent4" accent5="accent5" accent6="accent6" hlink="hlink" folHlink="folHlink"/>
  <p:sldLayoutIdLst>
    <p:sldLayoutId id="2147483741" r:id="rId1"/>
    <p:sldLayoutId id="2147483762" r:id="rId2"/>
    <p:sldLayoutId id="2147483766" r:id="rId3"/>
    <p:sldLayoutId id="2147483763" r:id="rId4"/>
    <p:sldLayoutId id="2147483764" r:id="rId5"/>
    <p:sldLayoutId id="2147483765" r:id="rId6"/>
    <p:sldLayoutId id="2147483725"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673" r:id="rId18"/>
    <p:sldLayoutId id="2147483674" r:id="rId19"/>
    <p:sldLayoutId id="2147483710" r:id="rId20"/>
    <p:sldLayoutId id="2147483735" r:id="rId21"/>
    <p:sldLayoutId id="2147483761" r:id="rId22"/>
    <p:sldLayoutId id="2147483767" r:id="rId23"/>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wma"/><Relationship Id="rId1" Type="http://schemas.openxmlformats.org/officeDocument/2006/relationships/audio" Target="NULL" TargetMode="Externa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27.jpe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纯音乐-红旗颂">
            <a:hlinkClick r:id="" action="ppaction://media"/>
            <a:extLst>
              <a:ext uri="{FF2B5EF4-FFF2-40B4-BE49-F238E27FC236}">
                <a16:creationId xmlns="" xmlns:a16="http://schemas.microsoft.com/office/drawing/2014/main" id="{C14CE029-0488-4D1C-9AA8-7F83E75CA3B6}"/>
              </a:ext>
            </a:extLst>
          </p:cNvPr>
          <p:cNvPicPr>
            <a:picLocks noChangeAspect="1"/>
          </p:cNvPicPr>
          <p:nvPr>
            <a:audioFile r:link="rId1"/>
            <p:extLst>
              <p:ext uri="{DAA4B4D4-6D71-4841-9C94-3DE7FCFB9230}">
                <p14:media xmlns:p14="http://schemas.microsoft.com/office/powerpoint/2010/main" r:embed="rId2">
                  <p14:trim st="57000"/>
                </p14:media>
              </p:ext>
            </p:extLst>
          </p:nvPr>
        </p:nvPicPr>
        <p:blipFill>
          <a:blip r:embed="rId5"/>
          <a:stretch>
            <a:fillRect/>
          </a:stretch>
        </p:blipFill>
        <p:spPr>
          <a:xfrm>
            <a:off x="-783220" y="0"/>
            <a:ext cx="609600" cy="609600"/>
          </a:xfrm>
          <a:prstGeom prst="rect">
            <a:avLst/>
          </a:prstGeom>
        </p:spPr>
      </p:pic>
      <p:grpSp>
        <p:nvGrpSpPr>
          <p:cNvPr id="12" name="组合 11"/>
          <p:cNvGrpSpPr/>
          <p:nvPr/>
        </p:nvGrpSpPr>
        <p:grpSpPr>
          <a:xfrm>
            <a:off x="4424085" y="4889500"/>
            <a:ext cx="3176992" cy="512501"/>
            <a:chOff x="4633509" y="4573849"/>
            <a:chExt cx="3176992" cy="512501"/>
          </a:xfrm>
        </p:grpSpPr>
        <p:sp>
          <p:nvSpPr>
            <p:cNvPr id="14" name="Rectangle 4"/>
            <p:cNvSpPr txBox="1">
              <a:spLocks noChangeArrowheads="1"/>
            </p:cNvSpPr>
            <p:nvPr/>
          </p:nvSpPr>
          <p:spPr bwMode="auto">
            <a:xfrm>
              <a:off x="4633509" y="4656589"/>
              <a:ext cx="2844560" cy="3480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en-US" altLang="zh-CN" sz="2200" b="0" i="0" u="none" strike="noStrike" kern="0" cap="none" spc="0" normalizeH="0" baseline="0" noProof="0" dirty="0" smtClean="0">
                  <a:ln>
                    <a:noFill/>
                  </a:ln>
                  <a:solidFill>
                    <a:srgbClr val="C00000">
                      <a:lumMod val="50000"/>
                    </a:srgbClr>
                  </a:solidFill>
                  <a:effectLst/>
                  <a:uLnTx/>
                  <a:uFillTx/>
                  <a:latin typeface="微软雅黑"/>
                  <a:ea typeface="微软雅黑"/>
                  <a:sym typeface="Arial" panose="020B0604020202020204" pitchFamily="34" charset="0"/>
                </a:rPr>
                <a:t>XXXXX</a:t>
              </a:r>
              <a:r>
                <a:rPr kumimoji="0" lang="zh-CN" altLang="en-US" sz="2200" b="0" i="0" u="none" strike="noStrike" kern="0" cap="none" spc="0" normalizeH="0" baseline="0" noProof="0" dirty="0" smtClean="0">
                  <a:ln>
                    <a:noFill/>
                  </a:ln>
                  <a:solidFill>
                    <a:srgbClr val="C00000">
                      <a:lumMod val="50000"/>
                    </a:srgbClr>
                  </a:solidFill>
                  <a:effectLst/>
                  <a:uLnTx/>
                  <a:uFillTx/>
                  <a:latin typeface="微软雅黑"/>
                  <a:ea typeface="微软雅黑"/>
                  <a:sym typeface="Arial" panose="020B0604020202020204" pitchFamily="34" charset="0"/>
                </a:rPr>
                <a:t>学习小组</a:t>
              </a:r>
              <a:endParaRPr kumimoji="0" lang="zh-CN" altLang="en-US" sz="2200" b="0" i="0" u="none" strike="noStrike" kern="0" cap="none" spc="0" normalizeH="0" baseline="0" noProof="0" dirty="0">
                <a:ln>
                  <a:noFill/>
                </a:ln>
                <a:solidFill>
                  <a:srgbClr val="C00000">
                    <a:lumMod val="50000"/>
                  </a:srgbClr>
                </a:solidFill>
                <a:effectLst/>
                <a:uLnTx/>
                <a:uFillTx/>
                <a:latin typeface="微软雅黑"/>
                <a:ea typeface="微软雅黑"/>
                <a:sym typeface="Arial" panose="020B0604020202020204" pitchFamily="34" charset="0"/>
              </a:endParaRPr>
            </a:p>
          </p:txBody>
        </p:sp>
        <p:sp>
          <p:nvSpPr>
            <p:cNvPr id="15" name="圆角矩形 14"/>
            <p:cNvSpPr/>
            <p:nvPr/>
          </p:nvSpPr>
          <p:spPr>
            <a:xfrm>
              <a:off x="4886305" y="4573849"/>
              <a:ext cx="2924196" cy="512501"/>
            </a:xfrm>
            <a:prstGeom prst="roundRect">
              <a:avLst>
                <a:gd name="adj" fmla="val 50000"/>
              </a:avLst>
            </a:prstGeom>
            <a:noFill/>
            <a:ln w="19050" cap="flat" cmpd="sng" algn="ctr">
              <a:solidFill>
                <a:srgbClr val="E60000"/>
              </a:solidFill>
              <a:prstDash val="solid"/>
            </a:ln>
            <a:effectLst/>
          </p:spPr>
          <p:txBody>
            <a:bodyPr rtlCol="0" anchor="ctr"/>
            <a:lstStyle/>
            <a:p>
              <a:pPr lvl="0" algn="ctr"/>
              <a:endParaRPr lang="zh-CN" altLang="en-US" sz="3200" b="1" kern="0" dirty="0">
                <a:gradFill>
                  <a:gsLst>
                    <a:gs pos="100000">
                      <a:schemeClr val="bg1"/>
                    </a:gs>
                    <a:gs pos="0">
                      <a:schemeClr val="bg1">
                        <a:lumMod val="95000"/>
                      </a:schemeClr>
                    </a:gs>
                  </a:gsLst>
                  <a:path path="circle">
                    <a:fillToRect l="100000" b="100000"/>
                  </a:path>
                </a:gradFill>
                <a:cs typeface="+mn-ea"/>
                <a:sym typeface="+mn-lt"/>
              </a:endParaRPr>
            </a:p>
          </p:txBody>
        </p:sp>
      </p:grpSp>
      <p:pic>
        <p:nvPicPr>
          <p:cNvPr id="16" name="Picture 11"/>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243445" y="550023"/>
            <a:ext cx="1897260" cy="1922557"/>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a:extLst>
              <a:ext uri="{FF2B5EF4-FFF2-40B4-BE49-F238E27FC236}">
                <a16:creationId xmlns="" xmlns:a16="http://schemas.microsoft.com/office/drawing/2014/main" id="{F2A3C30E-CF69-433B-9C8A-96A4A5DE4C63}"/>
              </a:ext>
            </a:extLst>
          </p:cNvPr>
          <p:cNvSpPr/>
          <p:nvPr/>
        </p:nvSpPr>
        <p:spPr>
          <a:xfrm>
            <a:off x="1290451" y="2313419"/>
            <a:ext cx="9661706" cy="1698542"/>
          </a:xfrm>
          <a:prstGeom prst="rect">
            <a:avLst/>
          </a:prstGeom>
          <a:noFill/>
          <a:ln>
            <a:noFill/>
          </a:ln>
          <a:effectLst>
            <a:innerShdw blurRad="63500" dist="50800" dir="16200000">
              <a:prstClr val="black">
                <a:alpha val="50000"/>
              </a:prstClr>
            </a:innerShdw>
          </a:effectLst>
        </p:spPr>
        <p:txBody>
          <a:bodyPr wrap="square" rtlCol="0">
            <a:spAutoFit/>
          </a:bodyPr>
          <a:lstStyle/>
          <a:p>
            <a:pPr marR="0" lvl="0" indent="0" algn="ctr" fontAlgn="auto">
              <a:lnSpc>
                <a:spcPct val="110000"/>
              </a:lnSpc>
              <a:spcBef>
                <a:spcPts val="0"/>
              </a:spcBef>
              <a:spcAft>
                <a:spcPts val="0"/>
              </a:spcAft>
              <a:buClrTx/>
              <a:buSzTx/>
              <a:buFontTx/>
              <a:buNone/>
              <a:tabLst/>
              <a:defRPr/>
            </a:pPr>
            <a:r>
              <a:rPr lang="zh-CN" altLang="en-US" sz="10200" b="1" dirty="0" smtClean="0">
                <a:gradFill>
                  <a:gsLst>
                    <a:gs pos="90000">
                      <a:srgbClr val="C00000"/>
                    </a:gs>
                    <a:gs pos="30000">
                      <a:srgbClr val="FF3300"/>
                    </a:gs>
                  </a:gsLst>
                  <a:lin ang="5400000" scaled="1"/>
                </a:gradFill>
                <a:latin typeface="微软雅黑"/>
                <a:ea typeface="微软雅黑"/>
                <a:cs typeface="+mn-ea"/>
                <a:sym typeface="+mn-lt"/>
              </a:rPr>
              <a:t>新宪法学习解读</a:t>
            </a:r>
            <a:endParaRPr lang="zh-CN" altLang="en-US" sz="10200" b="1" dirty="0">
              <a:gradFill>
                <a:gsLst>
                  <a:gs pos="90000">
                    <a:srgbClr val="C00000"/>
                  </a:gs>
                  <a:gs pos="30000">
                    <a:srgbClr val="FF3300"/>
                  </a:gs>
                </a:gsLst>
                <a:lin ang="5400000" scaled="1"/>
              </a:gradFill>
              <a:latin typeface="微软雅黑"/>
              <a:ea typeface="微软雅黑"/>
              <a:cs typeface="+mn-ea"/>
              <a:sym typeface="+mn-lt"/>
            </a:endParaRPr>
          </a:p>
        </p:txBody>
      </p:sp>
      <p:sp>
        <p:nvSpPr>
          <p:cNvPr id="11" name="文本框 10">
            <a:extLst>
              <a:ext uri="{FF2B5EF4-FFF2-40B4-BE49-F238E27FC236}">
                <a16:creationId xmlns="" xmlns:a16="http://schemas.microsoft.com/office/drawing/2014/main" id="{F658778A-D38B-4473-9A54-CFB131521930}"/>
              </a:ext>
            </a:extLst>
          </p:cNvPr>
          <p:cNvSpPr txBox="1"/>
          <p:nvPr/>
        </p:nvSpPr>
        <p:spPr>
          <a:xfrm>
            <a:off x="2825598" y="4081875"/>
            <a:ext cx="6647975" cy="461665"/>
          </a:xfrm>
          <a:prstGeom prst="rect">
            <a:avLst/>
          </a:prstGeom>
          <a:noFill/>
        </p:spPr>
        <p:txBody>
          <a:bodyPr wrap="none" rtlCol="0">
            <a:spAutoFit/>
          </a:bodyPr>
          <a:lstStyle/>
          <a:p>
            <a:pPr lvl="0" algn="ctr" defTabSz="914400">
              <a:defRPr/>
            </a:pPr>
            <a:r>
              <a:rPr lang="zh-CN" altLang="en-US" sz="2400" dirty="0">
                <a:solidFill>
                  <a:prstClr val="black"/>
                </a:solidFill>
                <a:latin typeface="微软雅黑"/>
              </a:rPr>
              <a:t>十三届全国人大一次会议表决通</a:t>
            </a:r>
            <a:r>
              <a:rPr lang="zh-CN" altLang="en-US" sz="2400" dirty="0" smtClean="0">
                <a:solidFill>
                  <a:prstClr val="black"/>
                </a:solidFill>
                <a:latin typeface="微软雅黑"/>
              </a:rPr>
              <a:t>过的宪</a:t>
            </a:r>
            <a:r>
              <a:rPr lang="zh-CN" altLang="en-US" sz="2400" dirty="0">
                <a:solidFill>
                  <a:prstClr val="black"/>
                </a:solidFill>
                <a:latin typeface="微软雅黑"/>
              </a:rPr>
              <a:t>法修正案</a:t>
            </a:r>
            <a:endParaRPr kumimoji="0" lang="zh-CN" altLang="en-US" sz="2400" b="0" i="0" u="none" strike="noStrike" kern="1200" cap="none" spc="0" normalizeH="0" baseline="0" noProof="0" dirty="0">
              <a:ln>
                <a:noFill/>
              </a:ln>
              <a:solidFill>
                <a:prstClr val="black"/>
              </a:solidFill>
              <a:effectLst/>
              <a:uLnTx/>
              <a:uFillTx/>
              <a:latin typeface="微软雅黑"/>
              <a:ea typeface="微软雅黑"/>
            </a:endParaRPr>
          </a:p>
        </p:txBody>
      </p:sp>
    </p:spTree>
    <p:extLst>
      <p:ext uri="{BB962C8B-B14F-4D97-AF65-F5344CB8AC3E}">
        <p14:creationId xmlns:p14="http://schemas.microsoft.com/office/powerpoint/2010/main" val="1463623016"/>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5"/>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animEffect transition="in" filter="fade">
                                      <p:cBhvr>
                                        <p:cTn id="12" dur="500"/>
                                        <p:tgtEl>
                                          <p:spTgt spid="16"/>
                                        </p:tgtEl>
                                      </p:cBhvr>
                                    </p:animEffect>
                                  </p:childTnLst>
                                </p:cTn>
                              </p:par>
                            </p:childTnLst>
                          </p:cTn>
                        </p:par>
                        <p:par>
                          <p:cTn id="13" fill="hold">
                            <p:stCondLst>
                              <p:cond delay="500"/>
                            </p:stCondLst>
                            <p:childTnLst>
                              <p:par>
                                <p:cTn id="14" presetID="23" presetClass="entr" presetSubtype="36"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strVal val="(6*min(max(#ppt_w*#ppt_h,.3),1)-7.4)/-.7*#ppt_w"/>
                                          </p:val>
                                        </p:tav>
                                        <p:tav tm="100000">
                                          <p:val>
                                            <p:strVal val="#ppt_w"/>
                                          </p:val>
                                        </p:tav>
                                      </p:tavLst>
                                    </p:anim>
                                    <p:anim calcmode="lin" valueType="num">
                                      <p:cBhvr>
                                        <p:cTn id="17" dur="500" fill="hold"/>
                                        <p:tgtEl>
                                          <p:spTgt spid="10"/>
                                        </p:tgtEl>
                                        <p:attrNameLst>
                                          <p:attrName>ppt_h</p:attrName>
                                        </p:attrNameLst>
                                      </p:cBhvr>
                                      <p:tavLst>
                                        <p:tav tm="0">
                                          <p:val>
                                            <p:strVal val="(6*min(max(#ppt_w*#ppt_h,.3),1)-7.4)/-.7*#ppt_h"/>
                                          </p:val>
                                        </p:tav>
                                        <p:tav tm="100000">
                                          <p:val>
                                            <p:strVal val="#ppt_h"/>
                                          </p:val>
                                        </p:tav>
                                      </p:tavLst>
                                    </p:anim>
                                    <p:anim calcmode="lin" valueType="num">
                                      <p:cBhvr>
                                        <p:cTn id="18" dur="500" fill="hold"/>
                                        <p:tgtEl>
                                          <p:spTgt spid="10"/>
                                        </p:tgtEl>
                                        <p:attrNameLst>
                                          <p:attrName>ppt_x</p:attrName>
                                        </p:attrNameLst>
                                      </p:cBhvr>
                                      <p:tavLst>
                                        <p:tav tm="0">
                                          <p:val>
                                            <p:fltVal val="0.5"/>
                                          </p:val>
                                        </p:tav>
                                        <p:tav tm="100000">
                                          <p:val>
                                            <p:strVal val="#ppt_x"/>
                                          </p:val>
                                        </p:tav>
                                      </p:tavLst>
                                    </p:anim>
                                    <p:anim calcmode="lin" valueType="num">
                                      <p:cBhvr>
                                        <p:cTn id="19" dur="500" fill="hold"/>
                                        <p:tgtEl>
                                          <p:spTgt spid="10"/>
                                        </p:tgtEl>
                                        <p:attrNameLst>
                                          <p:attrName>ppt_y</p:attrName>
                                        </p:attrNameLst>
                                      </p:cBhvr>
                                      <p:tavLst>
                                        <p:tav tm="0">
                                          <p:val>
                                            <p:strVal val="1+(6*min(max(#ppt_w*#ppt_h,.3),1)-7.4)/-.7*#ppt_h/2"/>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65152" numSld="999" showWhenStopped="0">
                <p:cTn id="30" repeatCount="indefinite" fill="hold" display="0">
                  <p:stCondLst>
                    <p:cond delay="indefinite"/>
                  </p:stCondLst>
                  <p:endCondLst>
                    <p:cond evt="onStopAudio" delay="0">
                      <p:tgtEl>
                        <p:sldTgt/>
                      </p:tgtEl>
                    </p:cond>
                  </p:endCondLst>
                </p:cTn>
                <p:tgtEl>
                  <p:spTgt spid="45"/>
                </p:tgtEl>
              </p:cMediaNode>
            </p:audio>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sp>
        <p:nvSpPr>
          <p:cNvPr id="3" name="矩形 2"/>
          <p:cNvSpPr/>
          <p:nvPr/>
        </p:nvSpPr>
        <p:spPr>
          <a:xfrm>
            <a:off x="8456386" y="1679646"/>
            <a:ext cx="2510971" cy="142240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3"/>
          <p:cNvSpPr/>
          <p:nvPr/>
        </p:nvSpPr>
        <p:spPr>
          <a:xfrm>
            <a:off x="-2754" y="1679646"/>
            <a:ext cx="8476343" cy="14224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5000">
              <a:solidFill>
                <a:srgbClr val="FFF9EF"/>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800100" y="1866971"/>
            <a:ext cx="7316063" cy="1047750"/>
            <a:chOff x="3705711" y="1934017"/>
            <a:chExt cx="7316063" cy="1047750"/>
          </a:xfrm>
        </p:grpSpPr>
        <p:sp>
          <p:nvSpPr>
            <p:cNvPr id="6" name="矩形 5"/>
            <p:cNvSpPr/>
            <p:nvPr/>
          </p:nvSpPr>
          <p:spPr>
            <a:xfrm>
              <a:off x="3705711" y="1960330"/>
              <a:ext cx="6384471" cy="973472"/>
            </a:xfrm>
            <a:prstGeom prst="rect">
              <a:avLst/>
            </a:prstGeom>
          </p:spPr>
          <p:txBody>
            <a:bodyPr wrap="square">
              <a:spAutoFit/>
            </a:bodyPr>
            <a:lstStyle/>
            <a:p>
              <a:pPr>
                <a:lnSpc>
                  <a:spcPct val="125000"/>
                </a:lnSpc>
              </a:pPr>
              <a:r>
                <a:rPr lang="zh-CN" altLang="en-US" sz="2400" dirty="0">
                  <a:solidFill>
                    <a:srgbClr val="FFFDFB"/>
                  </a:solidFill>
                  <a:latin typeface="微软雅黑" panose="020B0503020204020204" pitchFamily="34" charset="-122"/>
                  <a:ea typeface="微软雅黑" panose="020B0503020204020204" pitchFamily="34" charset="-122"/>
                </a:rPr>
                <a:t>宪法修改是推进全面依法治国、推进国家治理体系和治理能力现代化的重大举措</a:t>
              </a:r>
              <a:endParaRPr lang="zh-CN" altLang="en-US" sz="2400" b="1" dirty="0">
                <a:solidFill>
                  <a:srgbClr val="FFFDFB"/>
                </a:solidFill>
                <a:latin typeface="微软雅黑" panose="020B0503020204020204" pitchFamily="34" charset="-122"/>
                <a:ea typeface="微软雅黑" panose="020B0503020204020204" pitchFamily="34" charset="-122"/>
              </a:endParaRPr>
            </a:p>
          </p:txBody>
        </p:sp>
        <p:sp>
          <p:nvSpPr>
            <p:cNvPr id="7" name="椭圆 6"/>
            <p:cNvSpPr/>
            <p:nvPr/>
          </p:nvSpPr>
          <p:spPr>
            <a:xfrm>
              <a:off x="9974024" y="1934017"/>
              <a:ext cx="1047750" cy="1047750"/>
            </a:xfrm>
            <a:prstGeom prst="ellipse">
              <a:avLst/>
            </a:prstGeom>
            <a:solidFill>
              <a:srgbClr val="FFF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000" b="1" smtClean="0">
                  <a:solidFill>
                    <a:srgbClr val="C00000"/>
                  </a:solidFill>
                  <a:latin typeface="微软雅黑" panose="020B0503020204020204" pitchFamily="34" charset="-122"/>
                  <a:ea typeface="微软雅黑" panose="020B0503020204020204" pitchFamily="34" charset="-122"/>
                </a:rPr>
                <a:t>2</a:t>
              </a:r>
              <a:endParaRPr lang="zh-CN" altLang="en-US" sz="7000" b="1">
                <a:solidFill>
                  <a:srgbClr val="C00000"/>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907802" y="3289373"/>
            <a:ext cx="10059555" cy="2854423"/>
            <a:chOff x="1193799" y="3702493"/>
            <a:chExt cx="10059555" cy="2854423"/>
          </a:xfrm>
        </p:grpSpPr>
        <p:sp>
          <p:nvSpPr>
            <p:cNvPr id="9" name="矩形 8"/>
            <p:cNvSpPr/>
            <p:nvPr/>
          </p:nvSpPr>
          <p:spPr>
            <a:xfrm>
              <a:off x="1193799" y="3702493"/>
              <a:ext cx="10059555" cy="2854423"/>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389248" y="3748702"/>
              <a:ext cx="9691418" cy="2684389"/>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r>
                <a:rPr lang="zh-CN" altLang="en-US" sz="2300" dirty="0"/>
                <a:t>全面依法治国是党治国理政的基本方略，是实现国家治理现代化的重要依</a:t>
              </a:r>
              <a:r>
                <a:rPr lang="zh-CN" altLang="en-US" sz="2300" dirty="0" smtClean="0"/>
                <a:t>托</a:t>
              </a:r>
              <a:r>
                <a:rPr lang="zh-CN" altLang="en-US" sz="2300" dirty="0"/>
                <a:t>。</a:t>
              </a:r>
              <a:r>
                <a:rPr lang="zh-CN" altLang="en-US" sz="2300" dirty="0" smtClean="0"/>
                <a:t>坚</a:t>
              </a:r>
              <a:r>
                <a:rPr lang="zh-CN" altLang="en-US" sz="2300" dirty="0"/>
                <a:t>持依法治国首先要坚持依宪治国，坚持依法执政首先要坚持依宪执政。完善以宪法为核心的中国特色社会主义法律体系，是全面推进依法治国的必然要求，是完善和发展中国特色社会主义制度、推进国家治理体系和治理能力现代化的重大举措。</a:t>
              </a:r>
              <a:endParaRPr lang="en-US" altLang="zh-CN" sz="2300" dirty="0" smtClean="0"/>
            </a:p>
          </p:txBody>
        </p:sp>
      </p:grpSp>
    </p:spTree>
    <p:extLst>
      <p:ext uri="{BB962C8B-B14F-4D97-AF65-F5344CB8AC3E}">
        <p14:creationId xmlns:p14="http://schemas.microsoft.com/office/powerpoint/2010/main" val="376163460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750"/>
                            </p:stCondLst>
                            <p:childTnLst>
                              <p:par>
                                <p:cTn id="19" presetID="18" presetClass="entr" presetSubtype="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downRight)">
                                      <p:cBhvr>
                                        <p:cTn id="21" dur="500"/>
                                        <p:tgtEl>
                                          <p:spTgt spid="5"/>
                                        </p:tgtEl>
                                      </p:cBhvr>
                                    </p:animEffect>
                                  </p:childTnLst>
                                </p:cTn>
                              </p:par>
                            </p:childTnLst>
                          </p:cTn>
                        </p:par>
                        <p:par>
                          <p:cTn id="22" fill="hold">
                            <p:stCondLst>
                              <p:cond delay="2250"/>
                            </p:stCondLst>
                            <p:childTnLst>
                              <p:par>
                                <p:cTn id="23" presetID="18" presetClass="entr" presetSubtype="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trips(downRight)">
                                      <p:cBhvr>
                                        <p:cTn id="25"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3"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sp>
        <p:nvSpPr>
          <p:cNvPr id="3" name="矩形 2"/>
          <p:cNvSpPr/>
          <p:nvPr/>
        </p:nvSpPr>
        <p:spPr>
          <a:xfrm>
            <a:off x="1204686" y="1651690"/>
            <a:ext cx="2510971" cy="142240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矩形 3"/>
          <p:cNvSpPr/>
          <p:nvPr/>
        </p:nvSpPr>
        <p:spPr>
          <a:xfrm>
            <a:off x="3715657" y="1651690"/>
            <a:ext cx="8476343" cy="14224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5000">
              <a:solidFill>
                <a:srgbClr val="FFF9EF"/>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895715" y="1836878"/>
            <a:ext cx="6722298" cy="1049887"/>
            <a:chOff x="3895715" y="1931880"/>
            <a:chExt cx="6722298" cy="1049887"/>
          </a:xfrm>
        </p:grpSpPr>
        <p:sp>
          <p:nvSpPr>
            <p:cNvPr id="6" name="矩形 5"/>
            <p:cNvSpPr/>
            <p:nvPr/>
          </p:nvSpPr>
          <p:spPr>
            <a:xfrm>
              <a:off x="3895715" y="1931880"/>
              <a:ext cx="5592668" cy="1005788"/>
            </a:xfrm>
            <a:prstGeom prst="rect">
              <a:avLst/>
            </a:prstGeom>
          </p:spPr>
          <p:txBody>
            <a:bodyPr wrap="square">
              <a:spAutoFit/>
            </a:bodyPr>
            <a:lstStyle/>
            <a:p>
              <a:pPr>
                <a:lnSpc>
                  <a:spcPct val="130000"/>
                </a:lnSpc>
              </a:pPr>
              <a:r>
                <a:rPr lang="zh-CN" altLang="en-US" sz="2400" dirty="0">
                  <a:solidFill>
                    <a:srgbClr val="FFFDFB"/>
                  </a:solidFill>
                  <a:latin typeface="微软雅黑" panose="020B0503020204020204" pitchFamily="34" charset="-122"/>
                  <a:ea typeface="微软雅黑" panose="020B0503020204020204" pitchFamily="34" charset="-122"/>
                </a:rPr>
                <a:t>宪法修改是党领导人民建设中国特色社会主义实践发展的必然要求</a:t>
              </a:r>
              <a:endParaRPr lang="zh-CN" altLang="en-US" sz="2400" b="1" dirty="0">
                <a:solidFill>
                  <a:srgbClr val="FFFDFB"/>
                </a:solidFill>
                <a:latin typeface="微软雅黑" panose="020B0503020204020204" pitchFamily="34" charset="-122"/>
                <a:ea typeface="微软雅黑" panose="020B0503020204020204" pitchFamily="34" charset="-122"/>
              </a:endParaRPr>
            </a:p>
          </p:txBody>
        </p:sp>
        <p:sp>
          <p:nvSpPr>
            <p:cNvPr id="7" name="椭圆 6"/>
            <p:cNvSpPr/>
            <p:nvPr/>
          </p:nvSpPr>
          <p:spPr>
            <a:xfrm>
              <a:off x="9570263" y="1934017"/>
              <a:ext cx="1047750" cy="1047750"/>
            </a:xfrm>
            <a:prstGeom prst="ellipse">
              <a:avLst/>
            </a:prstGeom>
            <a:solidFill>
              <a:srgbClr val="FFF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000" b="1" dirty="0" smtClean="0">
                  <a:solidFill>
                    <a:srgbClr val="C00000"/>
                  </a:solidFill>
                  <a:latin typeface="微软雅黑" panose="020B0503020204020204" pitchFamily="34" charset="-122"/>
                  <a:ea typeface="微软雅黑" panose="020B0503020204020204" pitchFamily="34" charset="-122"/>
                </a:rPr>
                <a:t>3</a:t>
              </a:r>
              <a:endParaRPr lang="zh-CN" altLang="en-US" sz="7000" b="1" dirty="0">
                <a:solidFill>
                  <a:srgbClr val="C00000"/>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204685" y="3306903"/>
            <a:ext cx="9413327" cy="2779571"/>
            <a:chOff x="1193799" y="3702492"/>
            <a:chExt cx="9413327" cy="2779571"/>
          </a:xfrm>
        </p:grpSpPr>
        <p:sp>
          <p:nvSpPr>
            <p:cNvPr id="9" name="矩形 8"/>
            <p:cNvSpPr/>
            <p:nvPr/>
          </p:nvSpPr>
          <p:spPr>
            <a:xfrm>
              <a:off x="1193799" y="3702492"/>
              <a:ext cx="9413327" cy="2779571"/>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365498" y="3820202"/>
              <a:ext cx="9145154" cy="2458943"/>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r>
                <a:rPr lang="en-US" altLang="zh-CN" sz="2100" dirty="0"/>
                <a:t>1954</a:t>
              </a:r>
              <a:r>
                <a:rPr lang="zh-CN" altLang="en-US" sz="2100" dirty="0"/>
                <a:t>年宪法诞生后，一直处在探索实践和不断完善过程中。</a:t>
              </a:r>
              <a:r>
                <a:rPr lang="en-US" altLang="zh-CN" sz="2100" dirty="0"/>
                <a:t>1982</a:t>
              </a:r>
              <a:r>
                <a:rPr lang="zh-CN" altLang="en-US" sz="2100" dirty="0"/>
                <a:t>年宪法公布施行后，根据改革开放和社会主义现代化建设的实践和发展，分别于</a:t>
              </a:r>
              <a:r>
                <a:rPr lang="en-US" altLang="zh-CN" sz="2100" dirty="0"/>
                <a:t>1988</a:t>
              </a:r>
              <a:r>
                <a:rPr lang="zh-CN" altLang="en-US" sz="2100" dirty="0"/>
                <a:t>年、</a:t>
              </a:r>
              <a:r>
                <a:rPr lang="en-US" altLang="zh-CN" sz="2100" dirty="0"/>
                <a:t>1993</a:t>
              </a:r>
              <a:r>
                <a:rPr lang="zh-CN" altLang="en-US" sz="2100" dirty="0"/>
                <a:t>年、</a:t>
              </a:r>
              <a:r>
                <a:rPr lang="en-US" altLang="zh-CN" sz="2100" dirty="0"/>
                <a:t>1999</a:t>
              </a:r>
              <a:r>
                <a:rPr lang="zh-CN" altLang="en-US" sz="2100" dirty="0"/>
                <a:t>年、</a:t>
              </a:r>
              <a:r>
                <a:rPr lang="en-US" altLang="zh-CN" sz="2100" dirty="0"/>
                <a:t>2004</a:t>
              </a:r>
              <a:r>
                <a:rPr lang="zh-CN" altLang="en-US" sz="2100" dirty="0"/>
                <a:t>年进行了</a:t>
              </a:r>
              <a:r>
                <a:rPr lang="en-US" altLang="zh-CN" sz="2100" dirty="0"/>
                <a:t>4</a:t>
              </a:r>
              <a:r>
                <a:rPr lang="zh-CN" altLang="en-US" sz="2100" dirty="0"/>
                <a:t>次修改。通过</a:t>
              </a:r>
              <a:r>
                <a:rPr lang="en-US" altLang="zh-CN" sz="2100" dirty="0"/>
                <a:t>4</a:t>
              </a:r>
              <a:r>
                <a:rPr lang="zh-CN" altLang="en-US" sz="2100" dirty="0"/>
                <a:t>次宪法修改，我国宪法在中国特色社会主义伟大实践中紧跟时代步伐，不断与时俱进，有力推动和保障了党和国家事业发展，有力推动和加强了我国社会主义法治建设。</a:t>
              </a:r>
              <a:endParaRPr lang="zh-CN" altLang="en-US" sz="2100" dirty="0"/>
            </a:p>
          </p:txBody>
        </p:sp>
      </p:grpSp>
    </p:spTree>
    <p:extLst>
      <p:ext uri="{BB962C8B-B14F-4D97-AF65-F5344CB8AC3E}">
        <p14:creationId xmlns:p14="http://schemas.microsoft.com/office/powerpoint/2010/main" val="229336626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750"/>
                            </p:stCondLst>
                            <p:childTnLst>
                              <p:par>
                                <p:cTn id="19" presetID="18" presetClass="entr" presetSubtype="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downRight)">
                                      <p:cBhvr>
                                        <p:cTn id="21" dur="500"/>
                                        <p:tgtEl>
                                          <p:spTgt spid="5"/>
                                        </p:tgtEl>
                                      </p:cBhvr>
                                    </p:animEffect>
                                  </p:childTnLst>
                                </p:cTn>
                              </p:par>
                            </p:childTnLst>
                          </p:cTn>
                        </p:par>
                        <p:par>
                          <p:cTn id="22" fill="hold">
                            <p:stCondLst>
                              <p:cond delay="2250"/>
                            </p:stCondLst>
                            <p:childTnLst>
                              <p:par>
                                <p:cTn id="23" presetID="18" presetClass="entr" presetSubtype="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trips(downRight)">
                                      <p:cBhvr>
                                        <p:cTn id="25"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3"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sp>
        <p:nvSpPr>
          <p:cNvPr id="3" name="矩形 2">
            <a:extLst>
              <a:ext uri="{FF2B5EF4-FFF2-40B4-BE49-F238E27FC236}">
                <a16:creationId xmlns:a16="http://schemas.microsoft.com/office/drawing/2014/main" xmlns="" id="{AB9BFE20-5B7D-46DC-8ED6-6D52D466062F}"/>
              </a:ext>
            </a:extLst>
          </p:cNvPr>
          <p:cNvSpPr/>
          <p:nvPr/>
        </p:nvSpPr>
        <p:spPr>
          <a:xfrm>
            <a:off x="1251851" y="2964911"/>
            <a:ext cx="7339699" cy="2677656"/>
          </a:xfrm>
          <a:prstGeom prst="rect">
            <a:avLst/>
          </a:prstGeom>
        </p:spPr>
        <p:txBody>
          <a:bodyPr wrap="square">
            <a:spAutoFit/>
          </a:bodyPr>
          <a:lstStyle/>
          <a:p>
            <a:pPr algn="just">
              <a:lnSpc>
                <a:spcPct val="140000"/>
              </a:lnSpc>
            </a:pPr>
            <a:r>
              <a:rPr lang="zh-CN" altLang="en-US" sz="24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我国宪法应该坚持与时俱进，更好体现党和国家事业发展的新成就、新经验、新要求。根据新时代坚持和发展中国特色社会主义的新形势、新任务，对我国宪法作出适当修改是必须的、适时的，是</a:t>
            </a:r>
            <a:r>
              <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符合宪法发展规律、符合时代发展和实践需要的。</a:t>
            </a:r>
            <a:endParaRPr lang="zh-CN" altLang="en-US" sz="2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4" name="组合 3">
            <a:extLst>
              <a:ext uri="{FF2B5EF4-FFF2-40B4-BE49-F238E27FC236}">
                <a16:creationId xmlns:a16="http://schemas.microsoft.com/office/drawing/2014/main" xmlns="" id="{94536FE1-C3F5-45AF-A8FD-08081BD72CCA}"/>
              </a:ext>
            </a:extLst>
          </p:cNvPr>
          <p:cNvGrpSpPr/>
          <p:nvPr/>
        </p:nvGrpSpPr>
        <p:grpSpPr>
          <a:xfrm>
            <a:off x="1220625" y="1937335"/>
            <a:ext cx="7391400" cy="914400"/>
            <a:chOff x="2971801" y="1746766"/>
            <a:chExt cx="7391400" cy="914400"/>
          </a:xfrm>
        </p:grpSpPr>
        <p:sp>
          <p:nvSpPr>
            <p:cNvPr id="5" name="矩形: 圆角 6">
              <a:extLst>
                <a:ext uri="{FF2B5EF4-FFF2-40B4-BE49-F238E27FC236}">
                  <a16:creationId xmlns:a16="http://schemas.microsoft.com/office/drawing/2014/main" xmlns="" id="{6B1AE72E-0492-40FC-8F28-943D47C60557}"/>
                </a:ext>
              </a:extLst>
            </p:cNvPr>
            <p:cNvSpPr/>
            <p:nvPr/>
          </p:nvSpPr>
          <p:spPr>
            <a:xfrm>
              <a:off x="2971801" y="1746766"/>
              <a:ext cx="7391400" cy="9144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a:extLst>
                <a:ext uri="{FF2B5EF4-FFF2-40B4-BE49-F238E27FC236}">
                  <a16:creationId xmlns:a16="http://schemas.microsoft.com/office/drawing/2014/main" xmlns="" id="{9B36B74B-5DCC-4CA2-8981-3E7FA2DE7425}"/>
                </a:ext>
              </a:extLst>
            </p:cNvPr>
            <p:cNvSpPr>
              <a:spLocks noChangeAspect="1"/>
            </p:cNvSpPr>
            <p:nvPr/>
          </p:nvSpPr>
          <p:spPr bwMode="auto">
            <a:xfrm>
              <a:off x="3236863" y="1935538"/>
              <a:ext cx="538191" cy="53818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7" name="矩形 6">
              <a:extLst>
                <a:ext uri="{FF2B5EF4-FFF2-40B4-BE49-F238E27FC236}">
                  <a16:creationId xmlns:a16="http://schemas.microsoft.com/office/drawing/2014/main" xmlns="" id="{3F89969A-AED1-4E0A-A625-6F59DC5D0C66}"/>
                </a:ext>
              </a:extLst>
            </p:cNvPr>
            <p:cNvSpPr/>
            <p:nvPr/>
          </p:nvSpPr>
          <p:spPr>
            <a:xfrm>
              <a:off x="3825155" y="1780302"/>
              <a:ext cx="6393746" cy="830997"/>
            </a:xfrm>
            <a:prstGeom prst="rect">
              <a:avLst/>
            </a:prstGeom>
          </p:spPr>
          <p:txBody>
            <a:bodyPr wrap="square">
              <a:spAutoFit/>
            </a:bodyPr>
            <a:lstStyle/>
            <a:p>
              <a:r>
                <a:rPr lang="zh-CN" altLang="en-US" sz="2400" b="1" dirty="0">
                  <a:solidFill>
                    <a:srgbClr val="FFFAE3"/>
                  </a:solidFill>
                  <a:latin typeface="微软雅黑" panose="020B0503020204020204" pitchFamily="34" charset="-122"/>
                  <a:ea typeface="微软雅黑" panose="020B0503020204020204" pitchFamily="34" charset="-122"/>
                </a:rPr>
                <a:t>中国特色社会主义进入新时代，这是我国发展新的历史方位</a:t>
              </a:r>
              <a:endParaRPr lang="zh-CN" altLang="en-US" sz="2400" b="1" dirty="0">
                <a:solidFill>
                  <a:srgbClr val="FFFAE3"/>
                </a:solidFill>
              </a:endParaRPr>
            </a:p>
          </p:txBody>
        </p:sp>
      </p:grpSp>
      <p:pic>
        <p:nvPicPr>
          <p:cNvPr id="8" name="图片 7">
            <a:extLst>
              <a:ext uri="{FF2B5EF4-FFF2-40B4-BE49-F238E27FC236}">
                <a16:creationId xmlns:a16="http://schemas.microsoft.com/office/drawing/2014/main" xmlns="" id="{92FCE130-EEA4-4797-B4DD-A134D3D7F0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10924" y="1937335"/>
            <a:ext cx="3481076" cy="3766973"/>
          </a:xfrm>
          <a:prstGeom prst="rect">
            <a:avLst/>
          </a:prstGeom>
        </p:spPr>
      </p:pic>
      <p:sp>
        <p:nvSpPr>
          <p:cNvPr id="9" name="矩形 8"/>
          <p:cNvSpPr/>
          <p:nvPr/>
        </p:nvSpPr>
        <p:spPr>
          <a:xfrm>
            <a:off x="1220626" y="2990641"/>
            <a:ext cx="7391400" cy="2713668"/>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6716173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2" presetClass="entr" presetSubtype="8" decel="450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0-#ppt_w/2"/>
                                          </p:val>
                                        </p:tav>
                                        <p:tav tm="100000">
                                          <p:val>
                                            <p:strVal val="#ppt_x"/>
                                          </p:val>
                                        </p:tav>
                                      </p:tavLst>
                                    </p:anim>
                                    <p:anim calcmode="lin" valueType="num">
                                      <p:cBhvr additive="base">
                                        <p:cTn id="12" dur="1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decel="4500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500" fill="hold"/>
                                        <p:tgtEl>
                                          <p:spTgt spid="4"/>
                                        </p:tgtEl>
                                        <p:attrNameLst>
                                          <p:attrName>ppt_x</p:attrName>
                                        </p:attrNameLst>
                                      </p:cBhvr>
                                      <p:tavLst>
                                        <p:tav tm="0">
                                          <p:val>
                                            <p:strVal val="1+#ppt_w/2"/>
                                          </p:val>
                                        </p:tav>
                                        <p:tav tm="100000">
                                          <p:val>
                                            <p:strVal val="#ppt_x"/>
                                          </p:val>
                                        </p:tav>
                                      </p:tavLst>
                                    </p:anim>
                                    <p:anim calcmode="lin" valueType="num">
                                      <p:cBhvr additive="base">
                                        <p:cTn id="16" dur="1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2250"/>
                            </p:stCondLst>
                            <p:childTnLst>
                              <p:par>
                                <p:cTn id="18" presetID="21" presetClass="entr" presetSubtype="1"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heel(1)">
                                      <p:cBhvr>
                                        <p:cTn id="20" dur="2000"/>
                                        <p:tgtEl>
                                          <p:spTgt spid="9"/>
                                        </p:tgtEl>
                                      </p:cBhvr>
                                    </p:animEffect>
                                  </p:childTnLst>
                                </p:cTn>
                              </p:par>
                            </p:childTnLst>
                          </p:cTn>
                        </p:par>
                        <p:par>
                          <p:cTn id="21" fill="hold">
                            <p:stCondLst>
                              <p:cond delay="4250"/>
                            </p:stCondLst>
                            <p:childTnLst>
                              <p:par>
                                <p:cTn id="22" presetID="12" presetClass="entr" presetSubtype="4"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1000"/>
                                        <p:tgtEl>
                                          <p:spTgt spid="3"/>
                                        </p:tgtEl>
                                        <p:attrNameLst>
                                          <p:attrName>ppt_y</p:attrName>
                                        </p:attrNameLst>
                                      </p:cBhvr>
                                      <p:tavLst>
                                        <p:tav tm="0">
                                          <p:val>
                                            <p:strVal val="#ppt_y+#ppt_h*1.125000"/>
                                          </p:val>
                                        </p:tav>
                                        <p:tav tm="100000">
                                          <p:val>
                                            <p:strVal val="#ppt_y"/>
                                          </p:val>
                                        </p:tav>
                                      </p:tavLst>
                                    </p:anim>
                                    <p:animEffect transition="in" filter="wipe(up)">
                                      <p:cBhvr>
                                        <p:cTn id="25" dur="10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18" presetClass="entr" presetSubtype="12" fill="hold" nodeType="clickEffect">
                                  <p:stCondLst>
                                    <p:cond delay="0"/>
                                  </p:stCondLst>
                                  <p:childTnLst>
                                    <p:set>
                                      <p:cBhvr>
                                        <p:cTn id="29" dur="1" fill="hold">
                                          <p:stCondLst>
                                            <p:cond delay="0"/>
                                          </p:stCondLst>
                                        </p:cTn>
                                        <p:tgtEl>
                                          <p:spTgt spid="3">
                                            <p:txEl>
                                              <p:pRg st="0" end="0"/>
                                            </p:txEl>
                                          </p:spTgt>
                                        </p:tgtEl>
                                        <p:attrNameLst>
                                          <p:attrName>style.visibility</p:attrName>
                                        </p:attrNameLst>
                                      </p:cBhvr>
                                      <p:to>
                                        <p:strVal val="visible"/>
                                      </p:to>
                                    </p:set>
                                    <p:animEffect transition="in" filter="strips(downLeft)">
                                      <p:cBhvr>
                                        <p:cTn id="3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3" grpId="0"/>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 xmlns:a16="http://schemas.microsoft.com/office/drawing/2014/main" id="{196560CE-310C-49EE-A018-BF080C0ADD9D}"/>
              </a:ext>
            </a:extLst>
          </p:cNvPr>
          <p:cNvGrpSpPr/>
          <p:nvPr/>
        </p:nvGrpSpPr>
        <p:grpSpPr>
          <a:xfrm>
            <a:off x="4968817" y="1349620"/>
            <a:ext cx="2353184" cy="964467"/>
            <a:chOff x="2310634" y="2770718"/>
            <a:chExt cx="1865500" cy="884964"/>
          </a:xfrm>
        </p:grpSpPr>
        <p:sp>
          <p:nvSpPr>
            <p:cNvPr id="15" name="任意多边形 10">
              <a:extLst>
                <a:ext uri="{FF2B5EF4-FFF2-40B4-BE49-F238E27FC236}">
                  <a16:creationId xmlns="" xmlns:a16="http://schemas.microsoft.com/office/drawing/2014/main" id="{39E1FD06-58A6-4158-A28E-F27BFED51E23}"/>
                </a:ext>
              </a:extLst>
            </p:cNvPr>
            <p:cNvSpPr/>
            <p:nvPr>
              <p:custDataLst>
                <p:tags r:id="rId1"/>
              </p:custDataLst>
            </p:nvPr>
          </p:nvSpPr>
          <p:spPr>
            <a:xfrm>
              <a:off x="2310634" y="2770718"/>
              <a:ext cx="1865500" cy="884964"/>
            </a:xfrm>
            <a:custGeom>
              <a:avLst/>
              <a:gdLst>
                <a:gd name="connsiteX0" fmla="*/ 0 w 2223821"/>
                <a:gd name="connsiteY0" fmla="*/ 0 h 1389888"/>
                <a:gd name="connsiteX1" fmla="*/ 2223821 w 2223821"/>
                <a:gd name="connsiteY1" fmla="*/ 0 h 1389888"/>
                <a:gd name="connsiteX2" fmla="*/ 2223821 w 2223821"/>
                <a:gd name="connsiteY2" fmla="*/ 1209578 h 1389888"/>
                <a:gd name="connsiteX3" fmla="*/ 1235874 w 2223821"/>
                <a:gd name="connsiteY3" fmla="*/ 1209578 h 1389888"/>
                <a:gd name="connsiteX4" fmla="*/ 1111911 w 2223821"/>
                <a:gd name="connsiteY4" fmla="*/ 1389888 h 1389888"/>
                <a:gd name="connsiteX5" fmla="*/ 987948 w 2223821"/>
                <a:gd name="connsiteY5" fmla="*/ 1209578 h 1389888"/>
                <a:gd name="connsiteX6" fmla="*/ 0 w 2223821"/>
                <a:gd name="connsiteY6" fmla="*/ 1209578 h 138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3821" h="1389888">
                  <a:moveTo>
                    <a:pt x="0" y="0"/>
                  </a:moveTo>
                  <a:lnTo>
                    <a:pt x="2223821" y="0"/>
                  </a:lnTo>
                  <a:lnTo>
                    <a:pt x="2223821" y="1209578"/>
                  </a:lnTo>
                  <a:lnTo>
                    <a:pt x="1235874" y="1209578"/>
                  </a:lnTo>
                  <a:lnTo>
                    <a:pt x="1111911" y="1389888"/>
                  </a:lnTo>
                  <a:lnTo>
                    <a:pt x="987948" y="1209578"/>
                  </a:lnTo>
                  <a:lnTo>
                    <a:pt x="0" y="1209578"/>
                  </a:lnTo>
                  <a:close/>
                </a:path>
              </a:pathLst>
            </a:custGeom>
            <a:gradFill>
              <a:gsLst>
                <a:gs pos="10000">
                  <a:srgbClr val="C00000"/>
                </a:gs>
                <a:gs pos="70000">
                  <a:srgbClr val="FF00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AF0"/>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a:extLst>
                <a:ext uri="{FF2B5EF4-FFF2-40B4-BE49-F238E27FC236}">
                  <a16:creationId xmlns="" xmlns:a16="http://schemas.microsoft.com/office/drawing/2014/main" id="{94538B19-366C-493B-A76E-E3D999BC9995}"/>
                </a:ext>
              </a:extLst>
            </p:cNvPr>
            <p:cNvSpPr/>
            <p:nvPr/>
          </p:nvSpPr>
          <p:spPr>
            <a:xfrm>
              <a:off x="2430597" y="2865058"/>
              <a:ext cx="1662277" cy="550691"/>
            </a:xfrm>
            <a:prstGeom prst="rect">
              <a:avLst/>
            </a:prstGeom>
          </p:spPr>
          <p:txBody>
            <a:bodyPr wrap="square">
              <a:spAutoFit/>
            </a:bodyPr>
            <a:lstStyle/>
            <a:p>
              <a:pPr algn="ctr">
                <a:defRPr/>
              </a:pPr>
              <a:r>
                <a:rPr lang="zh-CN" altLang="en-US" sz="3300" b="1" kern="0" spc="400" dirty="0" smtClean="0">
                  <a:solidFill>
                    <a:srgbClr val="FFFAF0"/>
                  </a:solidFill>
                  <a:latin typeface="Arial" panose="020B0604020202020204" pitchFamily="34" charset="0"/>
                  <a:ea typeface="微软雅黑" panose="020B0503020204020204" pitchFamily="34" charset="-122"/>
                  <a:cs typeface="Microsoft New Tai Lue" panose="020B0502040204020203" pitchFamily="34" charset="0"/>
                  <a:sym typeface="Arial" panose="020B0604020202020204" pitchFamily="34" charset="0"/>
                </a:rPr>
                <a:t>第三部</a:t>
              </a:r>
              <a:r>
                <a:rPr lang="zh-CN" altLang="en-US" sz="3300" b="1" kern="0" spc="400" dirty="0" smtClean="0">
                  <a:solidFill>
                    <a:srgbClr val="FFFAF0"/>
                  </a:solidFill>
                  <a:latin typeface="Arial" panose="020B0604020202020204" pitchFamily="34" charset="0"/>
                  <a:ea typeface="微软雅黑" panose="020B0503020204020204" pitchFamily="34" charset="-122"/>
                  <a:cs typeface="Microsoft New Tai Lue" panose="020B0502040204020203" pitchFamily="34" charset="0"/>
                  <a:sym typeface="Arial" panose="020B0604020202020204" pitchFamily="34" charset="0"/>
                </a:rPr>
                <a:t>分</a:t>
              </a:r>
              <a:endParaRPr lang="zh-CN" altLang="en-US" sz="3300" b="1" kern="0" spc="400" dirty="0">
                <a:solidFill>
                  <a:srgbClr val="FFFAF0"/>
                </a:solidFill>
                <a:latin typeface="Arial" panose="020B0604020202020204" pitchFamily="34" charset="0"/>
                <a:ea typeface="微软雅黑" panose="020B0503020204020204" pitchFamily="34" charset="-122"/>
                <a:cs typeface="Microsoft New Tai Lue" panose="020B0502040204020203" pitchFamily="34" charset="0"/>
                <a:sym typeface="Arial" panose="020B0604020202020204" pitchFamily="34" charset="0"/>
              </a:endParaRPr>
            </a:p>
          </p:txBody>
        </p:sp>
      </p:grpSp>
      <p:sp>
        <p:nvSpPr>
          <p:cNvPr id="17" name="文本框 16">
            <a:extLst>
              <a:ext uri="{FF2B5EF4-FFF2-40B4-BE49-F238E27FC236}">
                <a16:creationId xmlns="" xmlns:a16="http://schemas.microsoft.com/office/drawing/2014/main" id="{B3D3A93F-CBE0-4F91-B298-DC0E7AB65D2D}"/>
              </a:ext>
            </a:extLst>
          </p:cNvPr>
          <p:cNvSpPr txBox="1"/>
          <p:nvPr/>
        </p:nvSpPr>
        <p:spPr>
          <a:xfrm>
            <a:off x="2675197" y="2545381"/>
            <a:ext cx="6917278" cy="2400657"/>
          </a:xfrm>
          <a:prstGeom prst="rect">
            <a:avLst/>
          </a:prstGeom>
          <a:noFill/>
        </p:spPr>
        <p:txBody>
          <a:bodyPr wrap="none" rtlCol="0">
            <a:spAutoFit/>
          </a:bodyPr>
          <a:lstStyle/>
          <a:p>
            <a:pPr algn="ctr"/>
            <a:r>
              <a:rPr lang="zh-CN" altLang="en-US" sz="7500" b="1" dirty="0" smtClean="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rPr>
              <a:t>本次宪法修改的</a:t>
            </a:r>
            <a:endParaRPr lang="en-US" altLang="zh-CN" sz="7500" b="1" dirty="0" smtClean="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7500" b="1" dirty="0" smtClean="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rPr>
              <a:t>原则和要求</a:t>
            </a:r>
            <a:endParaRPr lang="zh-CN" altLang="en-US" sz="7500" b="1" dirty="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6904611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1000" tmFilter="0, 0; .2, .5; .8, .5; 1, 0"/>
                                        <p:tgtEl>
                                          <p:spTgt spid="14"/>
                                        </p:tgtEl>
                                      </p:cBhvr>
                                    </p:animEffect>
                                    <p:animScale>
                                      <p:cBhvr>
                                        <p:cTn id="13" dur="500" autoRev="1" fill="hold"/>
                                        <p:tgtEl>
                                          <p:spTgt spid="14"/>
                                        </p:tgtEl>
                                      </p:cBhvr>
                                      <p:by x="105000" y="105000"/>
                                    </p:animScale>
                                  </p:childTnLst>
                                </p:cTn>
                              </p:par>
                              <p:par>
                                <p:cTn id="14" presetID="42"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sp>
        <p:nvSpPr>
          <p:cNvPr id="18" name="矩形 17">
            <a:extLst>
              <a:ext uri="{FF2B5EF4-FFF2-40B4-BE49-F238E27FC236}">
                <a16:creationId xmlns:a16="http://schemas.microsoft.com/office/drawing/2014/main" xmlns="" id="{DA5497DD-6AA0-44EB-8590-41CEEA44D906}"/>
              </a:ext>
            </a:extLst>
          </p:cNvPr>
          <p:cNvSpPr/>
          <p:nvPr/>
        </p:nvSpPr>
        <p:spPr>
          <a:xfrm>
            <a:off x="3583597" y="1966324"/>
            <a:ext cx="7090907" cy="3980545"/>
          </a:xfrm>
          <a:prstGeom prst="rect">
            <a:avLst/>
          </a:prstGeom>
          <a:noFill/>
          <a:ln w="19050" cap="flat" cmpd="sng" algn="ctr">
            <a:solidFill>
              <a:srgbClr val="C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smtClean="0">
              <a:solidFill>
                <a:srgbClr val="FFFFFF"/>
              </a:solidFill>
              <a:latin typeface="等线" panose="020F0502020204030204"/>
              <a:ea typeface="微软雅黑"/>
            </a:endParaRPr>
          </a:p>
        </p:txBody>
      </p:sp>
      <p:sp>
        <p:nvSpPr>
          <p:cNvPr id="19" name="文本框 18"/>
          <p:cNvSpPr txBox="1"/>
          <p:nvPr/>
        </p:nvSpPr>
        <p:spPr>
          <a:xfrm>
            <a:off x="3825135" y="2277043"/>
            <a:ext cx="6625081" cy="3593100"/>
          </a:xfrm>
          <a:prstGeom prst="rect">
            <a:avLst/>
          </a:prstGeom>
          <a:noFill/>
        </p:spPr>
        <p:txBody>
          <a:bodyPr wrap="square" rtlCol="0">
            <a:spAutoFit/>
          </a:bodyPr>
          <a:lstStyle/>
          <a:p>
            <a:pPr>
              <a:lnSpc>
                <a:spcPct val="150000"/>
              </a:lnSpc>
            </a:pPr>
            <a:r>
              <a:rPr lang="zh-CN" altLang="en-US" sz="2200" dirty="0">
                <a:solidFill>
                  <a:srgbClr val="003300"/>
                </a:solidFill>
                <a:latin typeface="等线" panose="020F0502020204030204"/>
              </a:rPr>
              <a:t>作为国之根本、法之源泉，宪法修改关系全局，影响广泛而深远。宪法修改要贯彻科学立法、民主立法、依法立法的要求，注重从政治上、大局上、战略上分析问题，注重从宪法发展的客观规律和内在要求上思考问题，切实维护宪法权威性，真正实现宪法目的，彰显宪法价值。党的十九届二中全会确定了宪法修改必须贯彻以下原则。</a:t>
            </a:r>
            <a:endParaRPr lang="zh-CN" altLang="en-US" sz="2200" b="1" dirty="0">
              <a:solidFill>
                <a:srgbClr val="003300"/>
              </a:solidFill>
              <a:latin typeface="等线" panose="020F0502020204030204"/>
              <a:ea typeface="微软雅黑"/>
            </a:endParaRPr>
          </a:p>
        </p:txBody>
      </p:sp>
      <p:pic>
        <p:nvPicPr>
          <p:cNvPr id="20" name="图片 19">
            <a:extLst>
              <a:ext uri="{FF2B5EF4-FFF2-40B4-BE49-F238E27FC236}">
                <a16:creationId xmlns:a16="http://schemas.microsoft.com/office/drawing/2014/main" xmlns="" id="{3895E5A9-E347-45C1-94EA-3C4BD8A8FE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648" y="1971020"/>
            <a:ext cx="2948796" cy="3975850"/>
          </a:xfrm>
          <a:prstGeom prst="rect">
            <a:avLst/>
          </a:prstGeom>
        </p:spPr>
      </p:pic>
      <p:sp>
        <p:nvSpPr>
          <p:cNvPr id="21" name="矩形 20">
            <a:extLst>
              <a:ext uri="{FF2B5EF4-FFF2-40B4-BE49-F238E27FC236}">
                <a16:creationId xmlns:a16="http://schemas.microsoft.com/office/drawing/2014/main" xmlns="" id="{3E03EEB4-195D-4F18-B087-0C3E2445F8E4}"/>
              </a:ext>
            </a:extLst>
          </p:cNvPr>
          <p:cNvSpPr/>
          <p:nvPr/>
        </p:nvSpPr>
        <p:spPr>
          <a:xfrm>
            <a:off x="0" y="1966324"/>
            <a:ext cx="432017" cy="3980545"/>
          </a:xfrm>
          <a:prstGeom prst="rect">
            <a:avLst/>
          </a:prstGeom>
          <a:solidFill>
            <a:srgbClr val="FF0000"/>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panose="020F0502020204030204"/>
              <a:ea typeface="微软雅黑"/>
            </a:endParaRPr>
          </a:p>
        </p:txBody>
      </p:sp>
      <p:sp>
        <p:nvSpPr>
          <p:cNvPr id="26" name="矩形: 圆角 6">
            <a:extLst>
              <a:ext uri="{FF2B5EF4-FFF2-40B4-BE49-F238E27FC236}">
                <a16:creationId xmlns:a16="http://schemas.microsoft.com/office/drawing/2014/main" xmlns="" id="{E5ABFA45-273A-4FC0-9EE3-D6FD5EFA09DA}"/>
              </a:ext>
            </a:extLst>
          </p:cNvPr>
          <p:cNvSpPr/>
          <p:nvPr/>
        </p:nvSpPr>
        <p:spPr>
          <a:xfrm>
            <a:off x="5385047" y="1657350"/>
            <a:ext cx="3358903" cy="619899"/>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6EF"/>
                </a:solidFill>
                <a:ea typeface="微软雅黑" panose="020B0503020204020204" pitchFamily="34" charset="-122"/>
                <a:cs typeface="Times New Roman" panose="02020603050405020304" pitchFamily="18" charset="0"/>
              </a:rPr>
              <a:t>宪法修改的原则</a:t>
            </a:r>
            <a:endParaRPr lang="zh-CN" altLang="en-US" sz="2800" b="1" dirty="0">
              <a:solidFill>
                <a:srgbClr val="FFF6EF"/>
              </a:solidFill>
            </a:endParaRPr>
          </a:p>
        </p:txBody>
      </p:sp>
    </p:spTree>
    <p:extLst>
      <p:ext uri="{BB962C8B-B14F-4D97-AF65-F5344CB8AC3E}">
        <p14:creationId xmlns:p14="http://schemas.microsoft.com/office/powerpoint/2010/main" val="12279934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22" presetClass="entr" presetSubtype="2"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right)">
                                      <p:cBhvr>
                                        <p:cTn id="11" dur="1000"/>
                                        <p:tgtEl>
                                          <p:spTgt spid="21"/>
                                        </p:tgtEl>
                                      </p:cBhvr>
                                    </p:animEffect>
                                  </p:childTnLst>
                                </p:cTn>
                              </p:par>
                              <p:par>
                                <p:cTn id="12" presetID="2" presetClass="entr" presetSubtype="4" decel="44000"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1000" fill="hold"/>
                                        <p:tgtEl>
                                          <p:spTgt spid="20"/>
                                        </p:tgtEl>
                                        <p:attrNameLst>
                                          <p:attrName>ppt_x</p:attrName>
                                        </p:attrNameLst>
                                      </p:cBhvr>
                                      <p:tavLst>
                                        <p:tav tm="0">
                                          <p:val>
                                            <p:strVal val="#ppt_x"/>
                                          </p:val>
                                        </p:tav>
                                        <p:tav tm="100000">
                                          <p:val>
                                            <p:strVal val="#ppt_x"/>
                                          </p:val>
                                        </p:tav>
                                      </p:tavLst>
                                    </p:anim>
                                    <p:anim calcmode="lin" valueType="num">
                                      <p:cBhvr additive="base">
                                        <p:cTn id="15" dur="1000" fill="hold"/>
                                        <p:tgtEl>
                                          <p:spTgt spid="20"/>
                                        </p:tgtEl>
                                        <p:attrNameLst>
                                          <p:attrName>ppt_y</p:attrName>
                                        </p:attrNameLst>
                                      </p:cBhvr>
                                      <p:tavLst>
                                        <p:tav tm="0">
                                          <p:val>
                                            <p:strVal val="1+#ppt_h/2"/>
                                          </p:val>
                                        </p:tav>
                                        <p:tav tm="100000">
                                          <p:val>
                                            <p:strVal val="#ppt_y"/>
                                          </p:val>
                                        </p:tav>
                                      </p:tavLst>
                                    </p:anim>
                                  </p:childTnLst>
                                </p:cTn>
                              </p:par>
                            </p:childTnLst>
                          </p:cTn>
                        </p:par>
                        <p:par>
                          <p:cTn id="16" fill="hold">
                            <p:stCondLst>
                              <p:cond delay="1750"/>
                            </p:stCondLst>
                            <p:childTnLst>
                              <p:par>
                                <p:cTn id="17" presetID="53" presetClass="entr" presetSubtype="16"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childTnLst>
                          </p:cTn>
                        </p:par>
                        <p:par>
                          <p:cTn id="22" fill="hold">
                            <p:stCondLst>
                              <p:cond delay="2250"/>
                            </p:stCondLst>
                            <p:childTnLst>
                              <p:par>
                                <p:cTn id="23" presetID="21" presetClass="entr" presetSubtype="1"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heel(1)">
                                      <p:cBhvr>
                                        <p:cTn id="25" dur="2000"/>
                                        <p:tgtEl>
                                          <p:spTgt spid="18"/>
                                        </p:tgtEl>
                                      </p:cBhvr>
                                    </p:animEffect>
                                  </p:childTnLst>
                                </p:cTn>
                              </p:par>
                            </p:childTnLst>
                          </p:cTn>
                        </p:par>
                        <p:par>
                          <p:cTn id="26" fill="hold">
                            <p:stCondLst>
                              <p:cond delay="4250"/>
                            </p:stCondLst>
                            <p:childTnLst>
                              <p:par>
                                <p:cTn id="27" presetID="18" presetClass="entr" presetSubtype="12"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strips(downLeft)">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8" grpId="0" animBg="1"/>
      <p:bldP spid="19" grpId="0"/>
      <p:bldP spid="21" grpId="0" animBg="1"/>
      <p:bldP spid="2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sp>
        <p:nvSpPr>
          <p:cNvPr id="5" name="Freeform 5">
            <a:extLst>
              <a:ext uri="{FF2B5EF4-FFF2-40B4-BE49-F238E27FC236}">
                <a16:creationId xmlns="" xmlns:a16="http://schemas.microsoft.com/office/drawing/2014/main" id="{D1045C79-F069-46A7-94AB-DA5206C89AB1}"/>
              </a:ext>
            </a:extLst>
          </p:cNvPr>
          <p:cNvSpPr>
            <a:spLocks/>
          </p:cNvSpPr>
          <p:nvPr/>
        </p:nvSpPr>
        <p:spPr bwMode="auto">
          <a:xfrm>
            <a:off x="1047082" y="2524045"/>
            <a:ext cx="2379455" cy="2667969"/>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flip="none" rotWithShape="1">
            <a:gsLst>
              <a:gs pos="0">
                <a:srgbClr val="B40000"/>
              </a:gs>
              <a:gs pos="100000">
                <a:srgbClr val="E40705"/>
              </a:gs>
              <a:gs pos="55000">
                <a:srgbClr val="FF0000"/>
              </a:gs>
            </a:gsLst>
            <a:lin ang="16200000" scaled="1"/>
            <a:tileRect/>
          </a:gra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6" name="矩形 5">
            <a:extLst>
              <a:ext uri="{FF2B5EF4-FFF2-40B4-BE49-F238E27FC236}">
                <a16:creationId xmlns="" xmlns:a16="http://schemas.microsoft.com/office/drawing/2014/main" id="{73312368-B028-4CA1-AFE3-2E6BF9A02461}"/>
              </a:ext>
            </a:extLst>
          </p:cNvPr>
          <p:cNvSpPr/>
          <p:nvPr/>
        </p:nvSpPr>
        <p:spPr>
          <a:xfrm>
            <a:off x="1085583" y="3843303"/>
            <a:ext cx="2287802" cy="677108"/>
          </a:xfrm>
          <a:prstGeom prst="rect">
            <a:avLst/>
          </a:prstGeom>
          <a:noFill/>
          <a:effectLst/>
        </p:spPr>
        <p:txBody>
          <a:bodyPr wrap="square" rtlCol="0">
            <a:spAutoFit/>
          </a:bodyPr>
          <a:lstStyle/>
          <a:p>
            <a:pPr lvl="0" algn="ctr" defTabSz="914400">
              <a:defRPr/>
            </a:pPr>
            <a:r>
              <a:rPr kumimoji="0" lang="zh-CN" altLang="en-US" sz="3800" b="1" i="0" u="none" strike="noStrike" kern="1200" cap="none" spc="0" normalizeH="0" baseline="0" noProof="0" dirty="0" smtClean="0">
                <a:ln>
                  <a:noFill/>
                </a:ln>
                <a:solidFill>
                  <a:prstClr val="white"/>
                </a:solidFill>
                <a:uLnTx/>
                <a:uFillTx/>
                <a:latin typeface="+mn-ea"/>
              </a:rPr>
              <a:t>四个坚持</a:t>
            </a:r>
            <a:endParaRPr kumimoji="0" lang="zh-CN" altLang="en-US" sz="3800" b="1" i="0" u="none" strike="noStrike" kern="1200" cap="none" spc="0" normalizeH="0" baseline="0" noProof="0" dirty="0">
              <a:ln>
                <a:noFill/>
              </a:ln>
              <a:solidFill>
                <a:prstClr val="white"/>
              </a:solidFill>
              <a:uLnTx/>
              <a:uFillTx/>
              <a:latin typeface="+mn-ea"/>
            </a:endParaRPr>
          </a:p>
        </p:txBody>
      </p:sp>
      <p:pic>
        <p:nvPicPr>
          <p:cNvPr id="7" name="图片 6">
            <a:extLst>
              <a:ext uri="{FF2B5EF4-FFF2-40B4-BE49-F238E27FC236}">
                <a16:creationId xmlns="" xmlns:a16="http://schemas.microsoft.com/office/drawing/2014/main" id="{BB14853A-C9DA-4747-ACEC-865A6C33EB6D}"/>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657691" y="2959518"/>
            <a:ext cx="1066795" cy="907346"/>
          </a:xfrm>
          <a:prstGeom prst="rect">
            <a:avLst/>
          </a:prstGeom>
        </p:spPr>
      </p:pic>
      <p:grpSp>
        <p:nvGrpSpPr>
          <p:cNvPr id="8" name="组合 7"/>
          <p:cNvGrpSpPr/>
          <p:nvPr/>
        </p:nvGrpSpPr>
        <p:grpSpPr>
          <a:xfrm>
            <a:off x="3977770" y="1925188"/>
            <a:ext cx="7201432" cy="746452"/>
            <a:chOff x="5281473" y="2735162"/>
            <a:chExt cx="7201432" cy="746452"/>
          </a:xfrm>
        </p:grpSpPr>
        <p:sp>
          <p:nvSpPr>
            <p:cNvPr id="9" name="矩形 8"/>
            <p:cNvSpPr/>
            <p:nvPr/>
          </p:nvSpPr>
          <p:spPr>
            <a:xfrm>
              <a:off x="6142677" y="2817956"/>
              <a:ext cx="6340228" cy="584775"/>
            </a:xfrm>
            <a:prstGeom prst="rect">
              <a:avLst/>
            </a:prstGeom>
          </p:spPr>
          <p:txBody>
            <a:bodyPr wrap="square">
              <a:spAutoFit/>
            </a:bodyPr>
            <a:lstStyle/>
            <a:p>
              <a:r>
                <a:rPr lang="zh-CN" altLang="en-US" sz="3200" dirty="0">
                  <a:solidFill>
                    <a:srgbClr val="591300"/>
                  </a:solidFill>
                  <a:latin typeface="微软雅黑" panose="020B0503020204020204" pitchFamily="34" charset="-122"/>
                  <a:ea typeface="微软雅黑" panose="020B0503020204020204" pitchFamily="34" charset="-122"/>
                </a:rPr>
                <a:t>坚持党的领导</a:t>
              </a:r>
              <a:endParaRPr lang="zh-CN" altLang="en-US" sz="3200" dirty="0">
                <a:solidFill>
                  <a:srgbClr val="591300"/>
                </a:solidFill>
                <a:latin typeface="微软雅黑" panose="020B0503020204020204" pitchFamily="34" charset="-122"/>
                <a:ea typeface="微软雅黑" panose="020B0503020204020204" pitchFamily="34" charset="-122"/>
              </a:endParaRPr>
            </a:p>
          </p:txBody>
        </p:sp>
        <p:sp>
          <p:nvSpPr>
            <p:cNvPr id="10" name="矩形 9"/>
            <p:cNvSpPr/>
            <p:nvPr/>
          </p:nvSpPr>
          <p:spPr>
            <a:xfrm>
              <a:off x="5281473" y="2735162"/>
              <a:ext cx="732629" cy="746452"/>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6101750" y="2735162"/>
              <a:ext cx="6352882" cy="746452"/>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3977770" y="2944484"/>
            <a:ext cx="7201432" cy="746452"/>
            <a:chOff x="5281473" y="2735162"/>
            <a:chExt cx="7201432" cy="746452"/>
          </a:xfrm>
        </p:grpSpPr>
        <p:sp>
          <p:nvSpPr>
            <p:cNvPr id="13" name="矩形 12"/>
            <p:cNvSpPr/>
            <p:nvPr/>
          </p:nvSpPr>
          <p:spPr>
            <a:xfrm>
              <a:off x="6142677" y="2808431"/>
              <a:ext cx="6340228" cy="584775"/>
            </a:xfrm>
            <a:prstGeom prst="rect">
              <a:avLst/>
            </a:prstGeom>
          </p:spPr>
          <p:txBody>
            <a:bodyPr wrap="square">
              <a:spAutoFit/>
            </a:bodyPr>
            <a:lstStyle/>
            <a:p>
              <a:r>
                <a:rPr lang="zh-CN" altLang="en-US" sz="3200" dirty="0">
                  <a:solidFill>
                    <a:srgbClr val="591300"/>
                  </a:solidFill>
                  <a:latin typeface="微软雅黑" panose="020B0503020204020204" pitchFamily="34" charset="-122"/>
                  <a:ea typeface="微软雅黑" panose="020B0503020204020204" pitchFamily="34" charset="-122"/>
                </a:rPr>
                <a:t>坚持严格依法按程序进行</a:t>
              </a:r>
              <a:endParaRPr lang="zh-CN" altLang="en-US" sz="3200" dirty="0">
                <a:solidFill>
                  <a:srgbClr val="591300"/>
                </a:solidFill>
                <a:latin typeface="微软雅黑" panose="020B0503020204020204" pitchFamily="34" charset="-122"/>
                <a:ea typeface="微软雅黑" panose="020B0503020204020204" pitchFamily="34" charset="-122"/>
              </a:endParaRPr>
            </a:p>
          </p:txBody>
        </p:sp>
        <p:sp>
          <p:nvSpPr>
            <p:cNvPr id="14" name="矩形 13"/>
            <p:cNvSpPr/>
            <p:nvPr/>
          </p:nvSpPr>
          <p:spPr>
            <a:xfrm>
              <a:off x="5281473" y="2735162"/>
              <a:ext cx="732629" cy="746452"/>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C00000"/>
                  </a:solidFill>
                  <a:latin typeface="微软雅黑" panose="020B0503020204020204" pitchFamily="34" charset="-122"/>
                  <a:ea typeface="微软雅黑" panose="020B0503020204020204" pitchFamily="34" charset="-122"/>
                </a:rPr>
                <a:t>02</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15" name="矩形 14"/>
            <p:cNvSpPr/>
            <p:nvPr/>
          </p:nvSpPr>
          <p:spPr>
            <a:xfrm>
              <a:off x="6101750" y="2735162"/>
              <a:ext cx="6352882" cy="746452"/>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977770" y="3978598"/>
            <a:ext cx="7201432" cy="746452"/>
            <a:chOff x="5281473" y="2735162"/>
            <a:chExt cx="7201432" cy="746452"/>
          </a:xfrm>
        </p:grpSpPr>
        <p:sp>
          <p:nvSpPr>
            <p:cNvPr id="17" name="矩形 16"/>
            <p:cNvSpPr/>
            <p:nvPr/>
          </p:nvSpPr>
          <p:spPr>
            <a:xfrm>
              <a:off x="6142677" y="2827481"/>
              <a:ext cx="6340228" cy="584775"/>
            </a:xfrm>
            <a:prstGeom prst="rect">
              <a:avLst/>
            </a:prstGeom>
          </p:spPr>
          <p:txBody>
            <a:bodyPr wrap="square">
              <a:spAutoFit/>
            </a:bodyPr>
            <a:lstStyle/>
            <a:p>
              <a:r>
                <a:rPr lang="zh-CN" altLang="en-US" sz="3200" dirty="0">
                  <a:solidFill>
                    <a:srgbClr val="591300"/>
                  </a:solidFill>
                  <a:latin typeface="微软雅黑" panose="020B0503020204020204" pitchFamily="34" charset="-122"/>
                  <a:ea typeface="微软雅黑" panose="020B0503020204020204" pitchFamily="34" charset="-122"/>
                </a:rPr>
                <a:t>坚持充分发扬民主、广泛凝聚共识</a:t>
              </a:r>
              <a:endParaRPr lang="zh-CN" altLang="en-US" sz="3200" dirty="0">
                <a:solidFill>
                  <a:srgbClr val="591300"/>
                </a:solidFill>
                <a:latin typeface="微软雅黑" panose="020B0503020204020204" pitchFamily="34" charset="-122"/>
                <a:ea typeface="微软雅黑" panose="020B0503020204020204" pitchFamily="34" charset="-122"/>
              </a:endParaRPr>
            </a:p>
          </p:txBody>
        </p:sp>
        <p:sp>
          <p:nvSpPr>
            <p:cNvPr id="18" name="矩形 17"/>
            <p:cNvSpPr/>
            <p:nvPr/>
          </p:nvSpPr>
          <p:spPr>
            <a:xfrm>
              <a:off x="5281473" y="2735162"/>
              <a:ext cx="732629" cy="746452"/>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C00000"/>
                  </a:solidFill>
                  <a:latin typeface="微软雅黑" panose="020B0503020204020204" pitchFamily="34" charset="-122"/>
                  <a:ea typeface="微软雅黑" panose="020B0503020204020204" pitchFamily="34" charset="-122"/>
                </a:rPr>
                <a:t>03</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19" name="矩形 18"/>
            <p:cNvSpPr/>
            <p:nvPr/>
          </p:nvSpPr>
          <p:spPr>
            <a:xfrm>
              <a:off x="6101750" y="2735162"/>
              <a:ext cx="6352882" cy="746452"/>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3977770" y="5009769"/>
            <a:ext cx="7191907" cy="746452"/>
            <a:chOff x="5281473" y="2735162"/>
            <a:chExt cx="7191907" cy="746452"/>
          </a:xfrm>
        </p:grpSpPr>
        <p:sp>
          <p:nvSpPr>
            <p:cNvPr id="21" name="矩形 20"/>
            <p:cNvSpPr/>
            <p:nvPr/>
          </p:nvSpPr>
          <p:spPr>
            <a:xfrm>
              <a:off x="6133152" y="2815234"/>
              <a:ext cx="6340228" cy="584775"/>
            </a:xfrm>
            <a:prstGeom prst="rect">
              <a:avLst/>
            </a:prstGeom>
          </p:spPr>
          <p:txBody>
            <a:bodyPr wrap="square">
              <a:spAutoFit/>
            </a:bodyPr>
            <a:lstStyle/>
            <a:p>
              <a:r>
                <a:rPr lang="zh-CN" altLang="en-US" sz="3200" dirty="0">
                  <a:solidFill>
                    <a:srgbClr val="591300"/>
                  </a:solidFill>
                  <a:latin typeface="微软雅黑" panose="020B0503020204020204" pitchFamily="34" charset="-122"/>
                  <a:ea typeface="微软雅黑" panose="020B0503020204020204" pitchFamily="34" charset="-122"/>
                </a:rPr>
                <a:t>坚持对宪法作部分修改、不作大改</a:t>
              </a:r>
              <a:endParaRPr lang="zh-CN" altLang="en-US" sz="3200" dirty="0">
                <a:solidFill>
                  <a:srgbClr val="591300"/>
                </a:solidFill>
                <a:latin typeface="微软雅黑" panose="020B0503020204020204" pitchFamily="34" charset="-122"/>
                <a:ea typeface="微软雅黑" panose="020B0503020204020204" pitchFamily="34" charset="-122"/>
              </a:endParaRPr>
            </a:p>
          </p:txBody>
        </p:sp>
        <p:sp>
          <p:nvSpPr>
            <p:cNvPr id="24" name="矩形 23"/>
            <p:cNvSpPr/>
            <p:nvPr/>
          </p:nvSpPr>
          <p:spPr>
            <a:xfrm>
              <a:off x="5281473" y="2735162"/>
              <a:ext cx="732629" cy="746452"/>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rgbClr val="C00000"/>
                  </a:solidFill>
                  <a:latin typeface="微软雅黑" panose="020B0503020204020204" pitchFamily="34" charset="-122"/>
                  <a:ea typeface="微软雅黑" panose="020B0503020204020204" pitchFamily="34" charset="-122"/>
                </a:rPr>
                <a:t>04</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25" name="矩形 24"/>
            <p:cNvSpPr/>
            <p:nvPr/>
          </p:nvSpPr>
          <p:spPr>
            <a:xfrm>
              <a:off x="6101750" y="2735162"/>
              <a:ext cx="6352882" cy="746452"/>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3519099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250" fill="hold"/>
                                        <p:tgtEl>
                                          <p:spTgt spid="5"/>
                                        </p:tgtEl>
                                        <p:attrNameLst>
                                          <p:attrName>ppt_w</p:attrName>
                                        </p:attrNameLst>
                                      </p:cBhvr>
                                      <p:tavLst>
                                        <p:tav tm="0">
                                          <p:val>
                                            <p:fltVal val="0"/>
                                          </p:val>
                                        </p:tav>
                                        <p:tav tm="100000">
                                          <p:val>
                                            <p:strVal val="#ppt_w"/>
                                          </p:val>
                                        </p:tav>
                                      </p:tavLst>
                                    </p:anim>
                                    <p:anim calcmode="lin" valueType="num">
                                      <p:cBhvr>
                                        <p:cTn id="12" dur="250" fill="hold"/>
                                        <p:tgtEl>
                                          <p:spTgt spid="5"/>
                                        </p:tgtEl>
                                        <p:attrNameLst>
                                          <p:attrName>ppt_h</p:attrName>
                                        </p:attrNameLst>
                                      </p:cBhvr>
                                      <p:tavLst>
                                        <p:tav tm="0">
                                          <p:val>
                                            <p:fltVal val="0"/>
                                          </p:val>
                                        </p:tav>
                                        <p:tav tm="100000">
                                          <p:val>
                                            <p:strVal val="#ppt_h"/>
                                          </p:val>
                                        </p:tav>
                                      </p:tavLst>
                                    </p:anim>
                                    <p:animEffect transition="in" filter="fade">
                                      <p:cBhvr>
                                        <p:cTn id="13" dur="250"/>
                                        <p:tgtEl>
                                          <p:spTgt spid="5"/>
                                        </p:tgtEl>
                                      </p:cBhvr>
                                    </p:animEffect>
                                  </p:childTnLst>
                                </p:cTn>
                              </p:par>
                              <p:par>
                                <p:cTn id="14" presetID="6" presetClass="emph" presetSubtype="0" decel="100000" fill="hold" grpId="1" nodeType="withEffect">
                                  <p:stCondLst>
                                    <p:cond delay="200"/>
                                  </p:stCondLst>
                                  <p:childTnLst>
                                    <p:animScale>
                                      <p:cBhvr>
                                        <p:cTn id="15" dur="250" fill="hold"/>
                                        <p:tgtEl>
                                          <p:spTgt spid="5"/>
                                        </p:tgtEl>
                                      </p:cBhvr>
                                      <p:by x="120000" y="120000"/>
                                    </p:animScale>
                                  </p:childTnLst>
                                </p:cTn>
                              </p:par>
                              <p:par>
                                <p:cTn id="16" presetID="6" presetClass="emph" presetSubtype="0" decel="100000" fill="hold" grpId="2" nodeType="withEffect">
                                  <p:stCondLst>
                                    <p:cond delay="400"/>
                                  </p:stCondLst>
                                  <p:childTnLst>
                                    <p:animScale>
                                      <p:cBhvr>
                                        <p:cTn id="17" dur="250" fill="hold"/>
                                        <p:tgtEl>
                                          <p:spTgt spid="5"/>
                                        </p:tgtEl>
                                      </p:cBhvr>
                                      <p:by x="83000" y="83000"/>
                                    </p:animScale>
                                  </p:childTnLst>
                                </p:cTn>
                              </p:par>
                              <p:par>
                                <p:cTn id="18" presetID="53" presetClass="entr" presetSubtype="16" fill="hold" nodeType="withEffect">
                                  <p:stCondLst>
                                    <p:cond delay="400"/>
                                  </p:stCondLst>
                                  <p:childTnLst>
                                    <p:set>
                                      <p:cBhvr>
                                        <p:cTn id="19" dur="1" fill="hold">
                                          <p:stCondLst>
                                            <p:cond delay="0"/>
                                          </p:stCondLst>
                                        </p:cTn>
                                        <p:tgtEl>
                                          <p:spTgt spid="7"/>
                                        </p:tgtEl>
                                        <p:attrNameLst>
                                          <p:attrName>style.visibility</p:attrName>
                                        </p:attrNameLst>
                                      </p:cBhvr>
                                      <p:to>
                                        <p:strVal val="visible"/>
                                      </p:to>
                                    </p:set>
                                    <p:anim calcmode="lin" valueType="num">
                                      <p:cBhvr>
                                        <p:cTn id="20" dur="250" fill="hold"/>
                                        <p:tgtEl>
                                          <p:spTgt spid="7"/>
                                        </p:tgtEl>
                                        <p:attrNameLst>
                                          <p:attrName>ppt_w</p:attrName>
                                        </p:attrNameLst>
                                      </p:cBhvr>
                                      <p:tavLst>
                                        <p:tav tm="0">
                                          <p:val>
                                            <p:fltVal val="0"/>
                                          </p:val>
                                        </p:tav>
                                        <p:tav tm="100000">
                                          <p:val>
                                            <p:strVal val="#ppt_w"/>
                                          </p:val>
                                        </p:tav>
                                      </p:tavLst>
                                    </p:anim>
                                    <p:anim calcmode="lin" valueType="num">
                                      <p:cBhvr>
                                        <p:cTn id="21" dur="250" fill="hold"/>
                                        <p:tgtEl>
                                          <p:spTgt spid="7"/>
                                        </p:tgtEl>
                                        <p:attrNameLst>
                                          <p:attrName>ppt_h</p:attrName>
                                        </p:attrNameLst>
                                      </p:cBhvr>
                                      <p:tavLst>
                                        <p:tav tm="0">
                                          <p:val>
                                            <p:fltVal val="0"/>
                                          </p:val>
                                        </p:tav>
                                        <p:tav tm="100000">
                                          <p:val>
                                            <p:strVal val="#ppt_h"/>
                                          </p:val>
                                        </p:tav>
                                      </p:tavLst>
                                    </p:anim>
                                    <p:animEffect transition="in" filter="fade">
                                      <p:cBhvr>
                                        <p:cTn id="22" dur="250"/>
                                        <p:tgtEl>
                                          <p:spTgt spid="7"/>
                                        </p:tgtEl>
                                      </p:cBhvr>
                                    </p:animEffect>
                                  </p:childTnLst>
                                </p:cTn>
                              </p:par>
                              <p:par>
                                <p:cTn id="23" presetID="6" presetClass="emph" presetSubtype="0" decel="100000" fill="hold" nodeType="withEffect">
                                  <p:stCondLst>
                                    <p:cond delay="600"/>
                                  </p:stCondLst>
                                  <p:childTnLst>
                                    <p:animScale>
                                      <p:cBhvr>
                                        <p:cTn id="24" dur="250" fill="hold"/>
                                        <p:tgtEl>
                                          <p:spTgt spid="7"/>
                                        </p:tgtEl>
                                      </p:cBhvr>
                                      <p:by x="120000" y="120000"/>
                                    </p:animScale>
                                  </p:childTnLst>
                                </p:cTn>
                              </p:par>
                              <p:par>
                                <p:cTn id="25" presetID="6" presetClass="emph" presetSubtype="0" decel="100000" fill="hold" nodeType="withEffect">
                                  <p:stCondLst>
                                    <p:cond delay="800"/>
                                  </p:stCondLst>
                                  <p:childTnLst>
                                    <p:animScale>
                                      <p:cBhvr>
                                        <p:cTn id="26" dur="250" fill="hold"/>
                                        <p:tgtEl>
                                          <p:spTgt spid="7"/>
                                        </p:tgtEl>
                                      </p:cBhvr>
                                      <p:by x="83000" y="83000"/>
                                    </p:animScale>
                                  </p:childTnLst>
                                </p:cTn>
                              </p:par>
                              <p:par>
                                <p:cTn id="27" presetID="53" presetClass="entr" presetSubtype="16" fill="hold" grpId="0" nodeType="withEffect">
                                  <p:stCondLst>
                                    <p:cond delay="600"/>
                                  </p:stCondLst>
                                  <p:childTnLst>
                                    <p:set>
                                      <p:cBhvr>
                                        <p:cTn id="28" dur="1" fill="hold">
                                          <p:stCondLst>
                                            <p:cond delay="0"/>
                                          </p:stCondLst>
                                        </p:cTn>
                                        <p:tgtEl>
                                          <p:spTgt spid="6"/>
                                        </p:tgtEl>
                                        <p:attrNameLst>
                                          <p:attrName>style.visibility</p:attrName>
                                        </p:attrNameLst>
                                      </p:cBhvr>
                                      <p:to>
                                        <p:strVal val="visible"/>
                                      </p:to>
                                    </p:set>
                                    <p:anim calcmode="lin" valueType="num">
                                      <p:cBhvr>
                                        <p:cTn id="29" dur="250" fill="hold"/>
                                        <p:tgtEl>
                                          <p:spTgt spid="6"/>
                                        </p:tgtEl>
                                        <p:attrNameLst>
                                          <p:attrName>ppt_w</p:attrName>
                                        </p:attrNameLst>
                                      </p:cBhvr>
                                      <p:tavLst>
                                        <p:tav tm="0">
                                          <p:val>
                                            <p:fltVal val="0"/>
                                          </p:val>
                                        </p:tav>
                                        <p:tav tm="100000">
                                          <p:val>
                                            <p:strVal val="#ppt_w"/>
                                          </p:val>
                                        </p:tav>
                                      </p:tavLst>
                                    </p:anim>
                                    <p:anim calcmode="lin" valueType="num">
                                      <p:cBhvr>
                                        <p:cTn id="30" dur="250" fill="hold"/>
                                        <p:tgtEl>
                                          <p:spTgt spid="6"/>
                                        </p:tgtEl>
                                        <p:attrNameLst>
                                          <p:attrName>ppt_h</p:attrName>
                                        </p:attrNameLst>
                                      </p:cBhvr>
                                      <p:tavLst>
                                        <p:tav tm="0">
                                          <p:val>
                                            <p:fltVal val="0"/>
                                          </p:val>
                                        </p:tav>
                                        <p:tav tm="100000">
                                          <p:val>
                                            <p:strVal val="#ppt_h"/>
                                          </p:val>
                                        </p:tav>
                                      </p:tavLst>
                                    </p:anim>
                                    <p:animEffect transition="in" filter="fade">
                                      <p:cBhvr>
                                        <p:cTn id="31" dur="250"/>
                                        <p:tgtEl>
                                          <p:spTgt spid="6"/>
                                        </p:tgtEl>
                                      </p:cBhvr>
                                    </p:animEffect>
                                  </p:childTnLst>
                                </p:cTn>
                              </p:par>
                              <p:par>
                                <p:cTn id="32" presetID="6" presetClass="emph" presetSubtype="0" decel="100000" fill="hold" grpId="1" nodeType="withEffect">
                                  <p:stCondLst>
                                    <p:cond delay="800"/>
                                  </p:stCondLst>
                                  <p:childTnLst>
                                    <p:animScale>
                                      <p:cBhvr>
                                        <p:cTn id="33" dur="250" fill="hold"/>
                                        <p:tgtEl>
                                          <p:spTgt spid="6"/>
                                        </p:tgtEl>
                                      </p:cBhvr>
                                      <p:by x="120000" y="120000"/>
                                    </p:animScale>
                                  </p:childTnLst>
                                </p:cTn>
                              </p:par>
                              <p:par>
                                <p:cTn id="34" presetID="6" presetClass="emph" presetSubtype="0" decel="100000" fill="hold" grpId="2" nodeType="withEffect">
                                  <p:stCondLst>
                                    <p:cond delay="1000"/>
                                  </p:stCondLst>
                                  <p:childTnLst>
                                    <p:animScale>
                                      <p:cBhvr>
                                        <p:cTn id="35" dur="250" fill="hold"/>
                                        <p:tgtEl>
                                          <p:spTgt spid="6"/>
                                        </p:tgtEl>
                                      </p:cBhvr>
                                      <p:by x="83000" y="83000"/>
                                    </p:animScale>
                                  </p:childTnLst>
                                </p:cTn>
                              </p:par>
                            </p:childTnLst>
                          </p:cTn>
                        </p:par>
                        <p:par>
                          <p:cTn id="36" fill="hold">
                            <p:stCondLst>
                              <p:cond delay="2000"/>
                            </p:stCondLst>
                            <p:childTnLst>
                              <p:par>
                                <p:cTn id="37" presetID="18" presetClass="entr" presetSubtype="6"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strips(downRight)">
                                      <p:cBhvr>
                                        <p:cTn id="39" dur="500"/>
                                        <p:tgtEl>
                                          <p:spTgt spid="8"/>
                                        </p:tgtEl>
                                      </p:cBhvr>
                                    </p:animEffect>
                                  </p:childTnLst>
                                </p:cTn>
                              </p:par>
                            </p:childTnLst>
                          </p:cTn>
                        </p:par>
                        <p:par>
                          <p:cTn id="40" fill="hold">
                            <p:stCondLst>
                              <p:cond delay="2500"/>
                            </p:stCondLst>
                            <p:childTnLst>
                              <p:par>
                                <p:cTn id="41" presetID="18" presetClass="entr" presetSubtype="6"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strips(downRight)">
                                      <p:cBhvr>
                                        <p:cTn id="43" dur="500"/>
                                        <p:tgtEl>
                                          <p:spTgt spid="12"/>
                                        </p:tgtEl>
                                      </p:cBhvr>
                                    </p:animEffect>
                                  </p:childTnLst>
                                </p:cTn>
                              </p:par>
                            </p:childTnLst>
                          </p:cTn>
                        </p:par>
                        <p:par>
                          <p:cTn id="44" fill="hold">
                            <p:stCondLst>
                              <p:cond delay="3000"/>
                            </p:stCondLst>
                            <p:childTnLst>
                              <p:par>
                                <p:cTn id="45" presetID="18" presetClass="entr" presetSubtype="6"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strips(downRight)">
                                      <p:cBhvr>
                                        <p:cTn id="47" dur="500"/>
                                        <p:tgtEl>
                                          <p:spTgt spid="16"/>
                                        </p:tgtEl>
                                      </p:cBhvr>
                                    </p:animEffect>
                                  </p:childTnLst>
                                </p:cTn>
                              </p:par>
                            </p:childTnLst>
                          </p:cTn>
                        </p:par>
                        <p:par>
                          <p:cTn id="48" fill="hold">
                            <p:stCondLst>
                              <p:cond delay="3500"/>
                            </p:stCondLst>
                            <p:childTnLst>
                              <p:par>
                                <p:cTn id="49" presetID="18" presetClass="entr" presetSubtype="6"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strips(downRight)">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animBg="1"/>
      <p:bldP spid="5" grpId="1" animBg="1"/>
      <p:bldP spid="5" grpId="2" animBg="1"/>
      <p:bldP spid="6" grpId="0"/>
      <p:bldP spid="6" grpId="1"/>
      <p:bldP spid="6" grpId="2"/>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sp>
        <p:nvSpPr>
          <p:cNvPr id="3" name="矩形: 圆角 7">
            <a:extLst>
              <a:ext uri="{FF2B5EF4-FFF2-40B4-BE49-F238E27FC236}">
                <a16:creationId xmlns:a16="http://schemas.microsoft.com/office/drawing/2014/main" xmlns="" id="{A409CFA2-A290-4F69-97E2-CD233167172B}"/>
              </a:ext>
            </a:extLst>
          </p:cNvPr>
          <p:cNvSpPr/>
          <p:nvPr/>
        </p:nvSpPr>
        <p:spPr>
          <a:xfrm>
            <a:off x="2660283" y="1789385"/>
            <a:ext cx="4235818" cy="576000"/>
          </a:xfrm>
          <a:prstGeom prst="roundRect">
            <a:avLst>
              <a:gd name="adj" fmla="val 50000"/>
            </a:avLst>
          </a:prstGeom>
          <a:solidFill>
            <a:srgbClr val="FF0000"/>
          </a:solidFill>
          <a:ln w="12700" cap="flat" cmpd="sng" algn="ctr">
            <a:noFill/>
            <a:prstDash val="solid"/>
            <a:miter lim="800000"/>
          </a:ln>
          <a:effectLst/>
        </p:spPr>
        <p:txBody>
          <a:bodyPr rtlCol="0" anchor="ctr"/>
          <a:lstStyle/>
          <a:p>
            <a:pPr lvl="0" algn="ctr" defTabSz="914400"/>
            <a:r>
              <a:rPr lang="zh-CN" altLang="en-US" sz="2400" b="1" kern="0" dirty="0">
                <a:solidFill>
                  <a:srgbClr val="FFFAE3"/>
                </a:solidFill>
                <a:latin typeface="微软雅黑" panose="020B0503020204020204" pitchFamily="34" charset="-122"/>
                <a:cs typeface="Times New Roman" panose="02020603050405020304" pitchFamily="18" charset="0"/>
              </a:rPr>
              <a:t>坚持党的领导</a:t>
            </a:r>
            <a:endParaRPr kumimoji="0" lang="zh-CN" altLang="en-US" sz="2400" b="1" i="0" u="none" strike="noStrike" kern="0" cap="none" spc="0" normalizeH="0" baseline="0" noProof="0" dirty="0" smtClean="0">
              <a:ln>
                <a:noFill/>
              </a:ln>
              <a:solidFill>
                <a:srgbClr val="FFFAE3"/>
              </a:solidFill>
              <a:effectLst/>
              <a:uLnTx/>
              <a:uFillTx/>
              <a:latin typeface="微软雅黑"/>
              <a:ea typeface="微软雅黑"/>
            </a:endParaRPr>
          </a:p>
        </p:txBody>
      </p:sp>
      <p:sp>
        <p:nvSpPr>
          <p:cNvPr id="4" name="矩形 3">
            <a:extLst>
              <a:ext uri="{FF2B5EF4-FFF2-40B4-BE49-F238E27FC236}">
                <a16:creationId xmlns:a16="http://schemas.microsoft.com/office/drawing/2014/main" xmlns="" id="{35D18C7C-E410-4A6D-A823-A7D8D003C6E0}"/>
              </a:ext>
            </a:extLst>
          </p:cNvPr>
          <p:cNvSpPr/>
          <p:nvPr/>
        </p:nvSpPr>
        <p:spPr>
          <a:xfrm>
            <a:off x="2660282" y="2436391"/>
            <a:ext cx="8614270" cy="961289"/>
          </a:xfrm>
          <a:prstGeom prst="rect">
            <a:avLst/>
          </a:prstGeom>
        </p:spPr>
        <p:txBody>
          <a:bodyPr wrap="square">
            <a:spAutoFit/>
          </a:bodyPr>
          <a:lstStyle/>
          <a:p>
            <a:pPr defTabSz="914400">
              <a:lnSpc>
                <a:spcPct val="150000"/>
              </a:lnSpc>
            </a:pPr>
            <a:r>
              <a:rPr lang="zh-CN" altLang="en-US" sz="2000" dirty="0">
                <a:solidFill>
                  <a:srgbClr val="591300"/>
                </a:solidFill>
                <a:latin typeface="微软雅黑" panose="020B0503020204020204" pitchFamily="34" charset="-122"/>
                <a:cs typeface="Times New Roman" panose="02020603050405020304" pitchFamily="18" charset="0"/>
              </a:rPr>
              <a:t>党的十九大报告指出：“坚持党对一切工作的领导。”修改宪法，是事关全局的重大政治活动和重大立法活动，必须在党中央集中统一领导下进行。</a:t>
            </a:r>
            <a:endParaRPr lang="zh-CN" altLang="zh-CN" sz="2000" dirty="0">
              <a:solidFill>
                <a:srgbClr val="591300"/>
              </a:solidFill>
              <a:latin typeface="微软雅黑" panose="020B0503020204020204" pitchFamily="34" charset="-122"/>
              <a:cs typeface="Times New Roman" panose="02020603050405020304" pitchFamily="18" charset="0"/>
            </a:endParaRPr>
          </a:p>
        </p:txBody>
      </p:sp>
      <p:cxnSp>
        <p:nvCxnSpPr>
          <p:cNvPr id="5" name="直接连接符 4">
            <a:extLst>
              <a:ext uri="{FF2B5EF4-FFF2-40B4-BE49-F238E27FC236}">
                <a16:creationId xmlns:a16="http://schemas.microsoft.com/office/drawing/2014/main" xmlns="" id="{ED9E0336-C3E6-4B89-8E20-EDD041327648}"/>
              </a:ext>
            </a:extLst>
          </p:cNvPr>
          <p:cNvCxnSpPr>
            <a:cxnSpLocks/>
            <a:stCxn id="12" idx="2"/>
            <a:endCxn id="15" idx="0"/>
          </p:cNvCxnSpPr>
          <p:nvPr/>
        </p:nvCxnSpPr>
        <p:spPr>
          <a:xfrm>
            <a:off x="1461633" y="2437385"/>
            <a:ext cx="0" cy="1574502"/>
          </a:xfrm>
          <a:prstGeom prst="line">
            <a:avLst/>
          </a:prstGeom>
          <a:noFill/>
          <a:ln w="9525" cap="flat" cmpd="sng" algn="ctr">
            <a:solidFill>
              <a:srgbClr val="591300"/>
            </a:solidFill>
            <a:prstDash val="solid"/>
            <a:miter lim="800000"/>
          </a:ln>
          <a:effectLst/>
        </p:spPr>
      </p:cxnSp>
      <p:sp>
        <p:nvSpPr>
          <p:cNvPr id="6" name="矩形: 圆角 11">
            <a:extLst>
              <a:ext uri="{FF2B5EF4-FFF2-40B4-BE49-F238E27FC236}">
                <a16:creationId xmlns:a16="http://schemas.microsoft.com/office/drawing/2014/main" xmlns="" id="{D38F283A-6FAD-4CC6-A753-D715ADAD5511}"/>
              </a:ext>
            </a:extLst>
          </p:cNvPr>
          <p:cNvSpPr/>
          <p:nvPr/>
        </p:nvSpPr>
        <p:spPr>
          <a:xfrm>
            <a:off x="2660281" y="4083887"/>
            <a:ext cx="4235820" cy="576000"/>
          </a:xfrm>
          <a:prstGeom prst="roundRect">
            <a:avLst>
              <a:gd name="adj" fmla="val 50000"/>
            </a:avLst>
          </a:prstGeom>
          <a:solidFill>
            <a:srgbClr val="FF0000"/>
          </a:solidFill>
          <a:ln w="12700" cap="flat" cmpd="sng" algn="ctr">
            <a:noFill/>
            <a:prstDash val="solid"/>
            <a:miter lim="800000"/>
          </a:ln>
          <a:effectLst/>
        </p:spPr>
        <p:txBody>
          <a:bodyPr rtlCol="0" anchor="ctr"/>
          <a:lstStyle/>
          <a:p>
            <a:pPr lvl="0" algn="ctr" defTabSz="914400"/>
            <a:r>
              <a:rPr lang="zh-CN" altLang="en-US" sz="2400" b="1" kern="0" dirty="0">
                <a:solidFill>
                  <a:srgbClr val="FFFAE3"/>
                </a:solidFill>
                <a:latin typeface="微软雅黑" panose="020B0503020204020204" pitchFamily="34" charset="-122"/>
                <a:cs typeface="Times New Roman" panose="02020603050405020304" pitchFamily="18" charset="0"/>
              </a:rPr>
              <a:t>坚持严格依法按程序进行</a:t>
            </a:r>
            <a:endParaRPr kumimoji="0" lang="zh-CN" altLang="en-US" sz="2400" b="1" i="0" u="none" strike="noStrike" kern="0" cap="none" spc="0" normalizeH="0" baseline="0" noProof="0" dirty="0" smtClean="0">
              <a:ln>
                <a:noFill/>
              </a:ln>
              <a:solidFill>
                <a:srgbClr val="FFFAE3"/>
              </a:solidFill>
              <a:effectLst/>
              <a:uLnTx/>
              <a:uFillTx/>
              <a:latin typeface="微软雅黑"/>
              <a:ea typeface="微软雅黑"/>
            </a:endParaRPr>
          </a:p>
        </p:txBody>
      </p:sp>
      <p:sp>
        <p:nvSpPr>
          <p:cNvPr id="7" name="矩形 6">
            <a:extLst>
              <a:ext uri="{FF2B5EF4-FFF2-40B4-BE49-F238E27FC236}">
                <a16:creationId xmlns:a16="http://schemas.microsoft.com/office/drawing/2014/main" xmlns="" id="{CDE30A6D-6E63-49FC-99BD-49313FA46B5A}"/>
              </a:ext>
            </a:extLst>
          </p:cNvPr>
          <p:cNvSpPr/>
          <p:nvPr/>
        </p:nvSpPr>
        <p:spPr>
          <a:xfrm>
            <a:off x="2660282" y="4813189"/>
            <a:ext cx="8815438" cy="1422954"/>
          </a:xfrm>
          <a:prstGeom prst="rect">
            <a:avLst/>
          </a:prstGeom>
        </p:spPr>
        <p:txBody>
          <a:bodyPr wrap="square">
            <a:spAutoFit/>
          </a:bodyPr>
          <a:lstStyle/>
          <a:p>
            <a:pPr defTabSz="914400">
              <a:lnSpc>
                <a:spcPct val="150000"/>
              </a:lnSpc>
            </a:pPr>
            <a:r>
              <a:rPr lang="zh-CN" altLang="en-US" sz="2000" dirty="0">
                <a:solidFill>
                  <a:srgbClr val="591300"/>
                </a:solidFill>
                <a:latin typeface="微软雅黑" panose="020B0503020204020204" pitchFamily="34" charset="-122"/>
                <a:cs typeface="Times New Roman" panose="02020603050405020304" pitchFamily="18" charset="0"/>
              </a:rPr>
              <a:t>守程序是法治之始。党领导人民制定宪法法律，党领导人民执行宪法法律，党带头遵守宪法法律，体现了“社会主义法治必须坚持党的领导，党的领导必须依靠社会主义法治”的内在统一。宪法规定了严格的修改程序。</a:t>
            </a:r>
            <a:endParaRPr lang="zh-CN" altLang="zh-CN" sz="2000" dirty="0">
              <a:solidFill>
                <a:srgbClr val="591300"/>
              </a:solidFill>
              <a:latin typeface="微软雅黑" panose="020B0503020204020204" pitchFamily="34" charset="-122"/>
              <a:cs typeface="Times New Roman" panose="02020603050405020304" pitchFamily="18" charset="0"/>
            </a:endParaRPr>
          </a:p>
        </p:txBody>
      </p:sp>
      <p:cxnSp>
        <p:nvCxnSpPr>
          <p:cNvPr id="8" name="直接连接符 7">
            <a:extLst>
              <a:ext uri="{FF2B5EF4-FFF2-40B4-BE49-F238E27FC236}">
                <a16:creationId xmlns:a16="http://schemas.microsoft.com/office/drawing/2014/main" xmlns="" id="{579C7F37-8EF3-4FDD-8CBC-0487EDCE6952}"/>
              </a:ext>
            </a:extLst>
          </p:cNvPr>
          <p:cNvCxnSpPr>
            <a:cxnSpLocks/>
            <a:stCxn id="15" idx="2"/>
          </p:cNvCxnSpPr>
          <p:nvPr/>
        </p:nvCxnSpPr>
        <p:spPr>
          <a:xfrm>
            <a:off x="1461633" y="4731887"/>
            <a:ext cx="0" cy="1269707"/>
          </a:xfrm>
          <a:prstGeom prst="line">
            <a:avLst/>
          </a:prstGeom>
          <a:noFill/>
          <a:ln w="9525" cap="flat" cmpd="sng" algn="ctr">
            <a:solidFill>
              <a:srgbClr val="591300"/>
            </a:solidFill>
            <a:prstDash val="solid"/>
            <a:miter lim="800000"/>
          </a:ln>
          <a:effectLst/>
        </p:spPr>
      </p:cxnSp>
      <p:sp>
        <p:nvSpPr>
          <p:cNvPr id="9" name="矩形: 圆角 43">
            <a:extLst>
              <a:ext uri="{FF2B5EF4-FFF2-40B4-BE49-F238E27FC236}">
                <a16:creationId xmlns:a16="http://schemas.microsoft.com/office/drawing/2014/main" xmlns="" id="{69258E25-D8FB-4424-9690-AB310206D862}"/>
              </a:ext>
            </a:extLst>
          </p:cNvPr>
          <p:cNvSpPr>
            <a:spLocks noChangeAspect="1"/>
          </p:cNvSpPr>
          <p:nvPr/>
        </p:nvSpPr>
        <p:spPr>
          <a:xfrm>
            <a:off x="2349408" y="1861385"/>
            <a:ext cx="396000" cy="396000"/>
          </a:xfrm>
          <a:prstGeom prst="roundRect">
            <a:avLst>
              <a:gd name="adj" fmla="val 50000"/>
            </a:avLst>
          </a:prstGeom>
          <a:solidFill>
            <a:srgbClr val="8E1E00"/>
          </a:solidFill>
          <a:ln w="25400" cap="flat" cmpd="sng" algn="ctr">
            <a:solidFill>
              <a:srgbClr val="FFFAE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FFFAE3"/>
                </a:solidFill>
                <a:effectLst/>
                <a:uLnTx/>
                <a:uFillTx/>
                <a:latin typeface="Century Gothic" panose="020B0502020202020204" pitchFamily="34" charset="0"/>
                <a:ea typeface="微软雅黑"/>
              </a:rPr>
              <a:t>1</a:t>
            </a:r>
            <a:endParaRPr kumimoji="0" lang="zh-CN" altLang="en-US" sz="1800" b="1" i="0" u="none" strike="noStrike" kern="0" cap="none" spc="0" normalizeH="0" baseline="0" noProof="0" dirty="0" smtClean="0">
              <a:ln>
                <a:noFill/>
              </a:ln>
              <a:solidFill>
                <a:srgbClr val="FFFAE3"/>
              </a:solidFill>
              <a:effectLst/>
              <a:uLnTx/>
              <a:uFillTx/>
              <a:latin typeface="Century Gothic" panose="020B0502020202020204" pitchFamily="34" charset="0"/>
              <a:ea typeface="微软雅黑"/>
            </a:endParaRPr>
          </a:p>
        </p:txBody>
      </p:sp>
      <p:sp>
        <p:nvSpPr>
          <p:cNvPr id="10" name="矩形: 圆角 44">
            <a:extLst>
              <a:ext uri="{FF2B5EF4-FFF2-40B4-BE49-F238E27FC236}">
                <a16:creationId xmlns:a16="http://schemas.microsoft.com/office/drawing/2014/main" xmlns="" id="{C8847817-6C07-41AC-A48B-5223B1DC741C}"/>
              </a:ext>
            </a:extLst>
          </p:cNvPr>
          <p:cNvSpPr>
            <a:spLocks noChangeAspect="1"/>
          </p:cNvSpPr>
          <p:nvPr/>
        </p:nvSpPr>
        <p:spPr>
          <a:xfrm>
            <a:off x="2349408" y="4173887"/>
            <a:ext cx="396000" cy="396000"/>
          </a:xfrm>
          <a:prstGeom prst="roundRect">
            <a:avLst>
              <a:gd name="adj" fmla="val 50000"/>
            </a:avLst>
          </a:prstGeom>
          <a:solidFill>
            <a:srgbClr val="8E1E00"/>
          </a:solidFill>
          <a:ln w="25400" cap="flat" cmpd="sng" algn="ctr">
            <a:solidFill>
              <a:srgbClr val="FFFAE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FFFAE3"/>
                </a:solidFill>
                <a:effectLst/>
                <a:uLnTx/>
                <a:uFillTx/>
                <a:latin typeface="Century Gothic" panose="020B0502020202020204" pitchFamily="34" charset="0"/>
                <a:ea typeface="微软雅黑"/>
              </a:rPr>
              <a:t>2</a:t>
            </a:r>
            <a:endParaRPr kumimoji="0" lang="zh-CN" altLang="en-US" sz="1800" b="1" i="0" u="none" strike="noStrike" kern="0" cap="none" spc="0" normalizeH="0" baseline="0" noProof="0" dirty="0" smtClean="0">
              <a:ln>
                <a:noFill/>
              </a:ln>
              <a:solidFill>
                <a:srgbClr val="FFFAE3"/>
              </a:solidFill>
              <a:effectLst/>
              <a:uLnTx/>
              <a:uFillTx/>
              <a:latin typeface="Century Gothic" panose="020B0502020202020204" pitchFamily="34" charset="0"/>
              <a:ea typeface="微软雅黑"/>
            </a:endParaRPr>
          </a:p>
        </p:txBody>
      </p:sp>
      <p:grpSp>
        <p:nvGrpSpPr>
          <p:cNvPr id="11" name="组合 10">
            <a:extLst>
              <a:ext uri="{FF2B5EF4-FFF2-40B4-BE49-F238E27FC236}">
                <a16:creationId xmlns:a16="http://schemas.microsoft.com/office/drawing/2014/main" xmlns="" id="{E88F69F4-FF78-451B-9920-39DFD8B06CB8}"/>
              </a:ext>
            </a:extLst>
          </p:cNvPr>
          <p:cNvGrpSpPr/>
          <p:nvPr/>
        </p:nvGrpSpPr>
        <p:grpSpPr>
          <a:xfrm>
            <a:off x="1101633" y="1717385"/>
            <a:ext cx="720000" cy="720000"/>
            <a:chOff x="2052609" y="1752600"/>
            <a:chExt cx="720000" cy="720000"/>
          </a:xfrm>
        </p:grpSpPr>
        <p:sp>
          <p:nvSpPr>
            <p:cNvPr id="12" name="矩形: 圆角 2">
              <a:extLst>
                <a:ext uri="{FF2B5EF4-FFF2-40B4-BE49-F238E27FC236}">
                  <a16:creationId xmlns:a16="http://schemas.microsoft.com/office/drawing/2014/main" xmlns="" id="{16899DDF-2000-40C1-93EB-5C7618DD8F7D}"/>
                </a:ext>
              </a:extLst>
            </p:cNvPr>
            <p:cNvSpPr>
              <a:spLocks noChangeAspect="1"/>
            </p:cNvSpPr>
            <p:nvPr/>
          </p:nvSpPr>
          <p:spPr>
            <a:xfrm>
              <a:off x="2052609" y="1752600"/>
              <a:ext cx="720000" cy="720000"/>
            </a:xfrm>
            <a:prstGeom prst="roundRect">
              <a:avLst/>
            </a:prstGeom>
            <a:solidFill>
              <a:srgbClr val="FF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3" name="Freeform 5">
              <a:extLst>
                <a:ext uri="{FF2B5EF4-FFF2-40B4-BE49-F238E27FC236}">
                  <a16:creationId xmlns:a16="http://schemas.microsoft.com/office/drawing/2014/main" xmlns="" id="{F2333D0C-06F7-4225-8B58-845043E5AA40}"/>
                </a:ext>
              </a:extLst>
            </p:cNvPr>
            <p:cNvSpPr>
              <a:spLocks noChangeAspect="1"/>
            </p:cNvSpPr>
            <p:nvPr/>
          </p:nvSpPr>
          <p:spPr bwMode="auto">
            <a:xfrm>
              <a:off x="2216189" y="1916180"/>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ndParaRPr>
            </a:p>
          </p:txBody>
        </p:sp>
      </p:grpSp>
      <p:grpSp>
        <p:nvGrpSpPr>
          <p:cNvPr id="14" name="组合 13">
            <a:extLst>
              <a:ext uri="{FF2B5EF4-FFF2-40B4-BE49-F238E27FC236}">
                <a16:creationId xmlns:a16="http://schemas.microsoft.com/office/drawing/2014/main" xmlns="" id="{53F17058-5EA8-408E-9F10-EC588C51E043}"/>
              </a:ext>
            </a:extLst>
          </p:cNvPr>
          <p:cNvGrpSpPr/>
          <p:nvPr/>
        </p:nvGrpSpPr>
        <p:grpSpPr>
          <a:xfrm>
            <a:off x="1101633" y="4011887"/>
            <a:ext cx="720000" cy="720000"/>
            <a:chOff x="2052609" y="3310324"/>
            <a:chExt cx="720000" cy="720000"/>
          </a:xfrm>
        </p:grpSpPr>
        <p:sp>
          <p:nvSpPr>
            <p:cNvPr id="15" name="矩形: 圆角 23">
              <a:extLst>
                <a:ext uri="{FF2B5EF4-FFF2-40B4-BE49-F238E27FC236}">
                  <a16:creationId xmlns:a16="http://schemas.microsoft.com/office/drawing/2014/main" xmlns="" id="{E019ED39-2362-4689-ABFD-A92C14D58178}"/>
                </a:ext>
              </a:extLst>
            </p:cNvPr>
            <p:cNvSpPr>
              <a:spLocks noChangeAspect="1"/>
            </p:cNvSpPr>
            <p:nvPr/>
          </p:nvSpPr>
          <p:spPr>
            <a:xfrm>
              <a:off x="2052609" y="3310324"/>
              <a:ext cx="720000" cy="720000"/>
            </a:xfrm>
            <a:prstGeom prst="roundRect">
              <a:avLst/>
            </a:prstGeom>
            <a:solidFill>
              <a:srgbClr val="FF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6" name="Freeform 5">
              <a:extLst>
                <a:ext uri="{FF2B5EF4-FFF2-40B4-BE49-F238E27FC236}">
                  <a16:creationId xmlns:a16="http://schemas.microsoft.com/office/drawing/2014/main" xmlns="" id="{65D02FB4-AE32-4E1F-8A7B-EF38F4981DB3}"/>
                </a:ext>
              </a:extLst>
            </p:cNvPr>
            <p:cNvSpPr>
              <a:spLocks noChangeAspect="1"/>
            </p:cNvSpPr>
            <p:nvPr/>
          </p:nvSpPr>
          <p:spPr bwMode="auto">
            <a:xfrm>
              <a:off x="2216189" y="3475485"/>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ndParaRPr>
            </a:p>
          </p:txBody>
        </p:sp>
      </p:grpSp>
    </p:spTree>
    <p:extLst>
      <p:ext uri="{BB962C8B-B14F-4D97-AF65-F5344CB8AC3E}">
        <p14:creationId xmlns:p14="http://schemas.microsoft.com/office/powerpoint/2010/main" val="210075843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2" presetClass="entr" presetSubtype="8" decel="4500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0-#ppt_w/2"/>
                                          </p:val>
                                        </p:tav>
                                        <p:tav tm="100000">
                                          <p:val>
                                            <p:strVal val="#ppt_x"/>
                                          </p:val>
                                        </p:tav>
                                      </p:tavLst>
                                    </p:anim>
                                    <p:anim calcmode="lin" valueType="num">
                                      <p:cBhvr additive="base">
                                        <p:cTn id="12" dur="10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decel="45000" fill="hold" nodeType="withEffect">
                                  <p:stCondLst>
                                    <p:cond delay="15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000" fill="hold"/>
                                        <p:tgtEl>
                                          <p:spTgt spid="14"/>
                                        </p:tgtEl>
                                        <p:attrNameLst>
                                          <p:attrName>ppt_x</p:attrName>
                                        </p:attrNameLst>
                                      </p:cBhvr>
                                      <p:tavLst>
                                        <p:tav tm="0">
                                          <p:val>
                                            <p:strVal val="0-#ppt_w/2"/>
                                          </p:val>
                                        </p:tav>
                                        <p:tav tm="100000">
                                          <p:val>
                                            <p:strVal val="#ppt_x"/>
                                          </p:val>
                                        </p:tav>
                                      </p:tavLst>
                                    </p:anim>
                                    <p:anim calcmode="lin" valueType="num">
                                      <p:cBhvr additive="base">
                                        <p:cTn id="16" dur="10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900"/>
                            </p:stCondLst>
                            <p:childTnLst>
                              <p:par>
                                <p:cTn id="18" presetID="22" presetClass="entr" presetSubtype="1"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cTn>
                              </p:par>
                              <p:par>
                                <p:cTn id="21" presetID="22" presetClass="entr" presetSubtype="1"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500"/>
                                        <p:tgtEl>
                                          <p:spTgt spid="8"/>
                                        </p:tgtEl>
                                      </p:cBhvr>
                                    </p:animEffect>
                                  </p:childTnLst>
                                </p:cTn>
                              </p:par>
                            </p:childTnLst>
                          </p:cTn>
                        </p:par>
                        <p:par>
                          <p:cTn id="24" fill="hold">
                            <p:stCondLst>
                              <p:cond delay="240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fltVal val="0"/>
                                          </p:val>
                                        </p:tav>
                                        <p:tav tm="100000">
                                          <p:val>
                                            <p:strVal val="#ppt_w"/>
                                          </p:val>
                                        </p:tav>
                                      </p:tavLst>
                                    </p:anim>
                                    <p:anim calcmode="lin" valueType="num">
                                      <p:cBhvr>
                                        <p:cTn id="28" dur="1000" fill="hold"/>
                                        <p:tgtEl>
                                          <p:spTgt spid="9"/>
                                        </p:tgtEl>
                                        <p:attrNameLst>
                                          <p:attrName>ppt_h</p:attrName>
                                        </p:attrNameLst>
                                      </p:cBhvr>
                                      <p:tavLst>
                                        <p:tav tm="0">
                                          <p:val>
                                            <p:fltVal val="0"/>
                                          </p:val>
                                        </p:tav>
                                        <p:tav tm="100000">
                                          <p:val>
                                            <p:strVal val="#ppt_h"/>
                                          </p:val>
                                        </p:tav>
                                      </p:tavLst>
                                    </p:anim>
                                    <p:animEffect transition="in" filter="fade">
                                      <p:cBhvr>
                                        <p:cTn id="29" dur="10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1000" fill="hold"/>
                                        <p:tgtEl>
                                          <p:spTgt spid="10"/>
                                        </p:tgtEl>
                                        <p:attrNameLst>
                                          <p:attrName>ppt_w</p:attrName>
                                        </p:attrNameLst>
                                      </p:cBhvr>
                                      <p:tavLst>
                                        <p:tav tm="0">
                                          <p:val>
                                            <p:fltVal val="0"/>
                                          </p:val>
                                        </p:tav>
                                        <p:tav tm="100000">
                                          <p:val>
                                            <p:strVal val="#ppt_w"/>
                                          </p:val>
                                        </p:tav>
                                      </p:tavLst>
                                    </p:anim>
                                    <p:anim calcmode="lin" valueType="num">
                                      <p:cBhvr>
                                        <p:cTn id="33" dur="1000" fill="hold"/>
                                        <p:tgtEl>
                                          <p:spTgt spid="10"/>
                                        </p:tgtEl>
                                        <p:attrNameLst>
                                          <p:attrName>ppt_h</p:attrName>
                                        </p:attrNameLst>
                                      </p:cBhvr>
                                      <p:tavLst>
                                        <p:tav tm="0">
                                          <p:val>
                                            <p:fltVal val="0"/>
                                          </p:val>
                                        </p:tav>
                                        <p:tav tm="100000">
                                          <p:val>
                                            <p:strVal val="#ppt_h"/>
                                          </p:val>
                                        </p:tav>
                                      </p:tavLst>
                                    </p:anim>
                                    <p:animEffect transition="in" filter="fade">
                                      <p:cBhvr>
                                        <p:cTn id="34" dur="1000"/>
                                        <p:tgtEl>
                                          <p:spTgt spid="1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1000"/>
                                        <p:tgtEl>
                                          <p:spTgt spid="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1000"/>
                                        <p:tgtEl>
                                          <p:spTgt spid="6"/>
                                        </p:tgtEl>
                                      </p:cBhvr>
                                    </p:animEffect>
                                  </p:childTnLst>
                                </p:cTn>
                              </p:par>
                            </p:childTnLst>
                          </p:cTn>
                        </p:par>
                        <p:par>
                          <p:cTn id="41" fill="hold">
                            <p:stCondLst>
                              <p:cond delay="3400"/>
                            </p:stCondLst>
                            <p:childTnLst>
                              <p:par>
                                <p:cTn id="42" presetID="22" presetClass="entr" presetSubtype="1"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up)">
                                      <p:cBhvr>
                                        <p:cTn id="44" dur="1000"/>
                                        <p:tgtEl>
                                          <p:spTgt spid="4"/>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up)">
                                      <p:cBhvr>
                                        <p:cTn id="4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3" grpId="0" animBg="1"/>
      <p:bldP spid="4" grpId="0"/>
      <p:bldP spid="6" grpId="0" animBg="1"/>
      <p:bldP spid="7" grpId="0"/>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sp>
        <p:nvSpPr>
          <p:cNvPr id="3" name="矩形: 圆角 7">
            <a:extLst>
              <a:ext uri="{FF2B5EF4-FFF2-40B4-BE49-F238E27FC236}">
                <a16:creationId xmlns:a16="http://schemas.microsoft.com/office/drawing/2014/main" xmlns="" id="{A409CFA2-A290-4F69-97E2-CD233167172B}"/>
              </a:ext>
            </a:extLst>
          </p:cNvPr>
          <p:cNvSpPr/>
          <p:nvPr/>
        </p:nvSpPr>
        <p:spPr>
          <a:xfrm>
            <a:off x="2660283" y="1789385"/>
            <a:ext cx="4235818" cy="576000"/>
          </a:xfrm>
          <a:prstGeom prst="roundRect">
            <a:avLst>
              <a:gd name="adj" fmla="val 50000"/>
            </a:avLst>
          </a:prstGeom>
          <a:solidFill>
            <a:srgbClr val="FF0000"/>
          </a:solidFill>
          <a:ln w="12700" cap="flat" cmpd="sng" algn="ctr">
            <a:noFill/>
            <a:prstDash val="solid"/>
            <a:miter lim="800000"/>
          </a:ln>
          <a:effectLst/>
        </p:spPr>
        <p:txBody>
          <a:bodyPr rtlCol="0" anchor="ctr"/>
          <a:lstStyle/>
          <a:p>
            <a:pPr lvl="0" algn="ctr" defTabSz="914400"/>
            <a:r>
              <a:rPr lang="zh-CN" altLang="en-US" sz="2000" b="1" kern="0" dirty="0">
                <a:solidFill>
                  <a:srgbClr val="FFFAE3"/>
                </a:solidFill>
                <a:latin typeface="微软雅黑" panose="020B0503020204020204" pitchFamily="34" charset="-122"/>
                <a:cs typeface="Times New Roman" panose="02020603050405020304" pitchFamily="18" charset="0"/>
              </a:rPr>
              <a:t>坚持充分发扬民主、广泛凝聚共识</a:t>
            </a:r>
            <a:endParaRPr kumimoji="0" lang="zh-CN" altLang="en-US" sz="2000" b="1" i="0" u="none" strike="noStrike" kern="0" cap="none" spc="0" normalizeH="0" baseline="0" noProof="0" dirty="0" smtClean="0">
              <a:ln>
                <a:noFill/>
              </a:ln>
              <a:solidFill>
                <a:srgbClr val="FFFAE3"/>
              </a:solidFill>
              <a:effectLst/>
              <a:uLnTx/>
              <a:uFillTx/>
              <a:latin typeface="微软雅黑"/>
              <a:ea typeface="微软雅黑"/>
            </a:endParaRPr>
          </a:p>
        </p:txBody>
      </p:sp>
      <p:sp>
        <p:nvSpPr>
          <p:cNvPr id="4" name="矩形 3">
            <a:extLst>
              <a:ext uri="{FF2B5EF4-FFF2-40B4-BE49-F238E27FC236}">
                <a16:creationId xmlns:a16="http://schemas.microsoft.com/office/drawing/2014/main" xmlns="" id="{35D18C7C-E410-4A6D-A823-A7D8D003C6E0}"/>
              </a:ext>
            </a:extLst>
          </p:cNvPr>
          <p:cNvSpPr/>
          <p:nvPr/>
        </p:nvSpPr>
        <p:spPr>
          <a:xfrm>
            <a:off x="2660282" y="2436391"/>
            <a:ext cx="8614270" cy="1422954"/>
          </a:xfrm>
          <a:prstGeom prst="rect">
            <a:avLst/>
          </a:prstGeom>
        </p:spPr>
        <p:txBody>
          <a:bodyPr wrap="square">
            <a:spAutoFit/>
          </a:bodyPr>
          <a:lstStyle/>
          <a:p>
            <a:pPr defTabSz="914400">
              <a:lnSpc>
                <a:spcPct val="150000"/>
              </a:lnSpc>
            </a:pPr>
            <a:r>
              <a:rPr lang="zh-CN" altLang="en-US" sz="2000" dirty="0" smtClean="0">
                <a:solidFill>
                  <a:srgbClr val="591300"/>
                </a:solidFill>
                <a:latin typeface="微软雅黑" panose="020B0503020204020204" pitchFamily="34" charset="-122"/>
                <a:cs typeface="Times New Roman" panose="02020603050405020304" pitchFamily="18" charset="0"/>
              </a:rPr>
              <a:t>“政</a:t>
            </a:r>
            <a:r>
              <a:rPr lang="zh-CN" altLang="en-US" sz="2000" dirty="0">
                <a:solidFill>
                  <a:srgbClr val="591300"/>
                </a:solidFill>
                <a:latin typeface="微软雅黑" panose="020B0503020204020204" pitchFamily="34" charset="-122"/>
                <a:cs typeface="Times New Roman" panose="02020603050405020304" pitchFamily="18" charset="0"/>
              </a:rPr>
              <a:t>之所兴在顺民心，政之所废在逆民心。”人心向背，是决定一个政党、一个政权兴亡的根本性因素。宪法作为法之统帅、法律之母，是党和人民意志的集中体现。</a:t>
            </a:r>
            <a:endParaRPr lang="zh-CN" altLang="zh-CN" sz="2000" dirty="0">
              <a:solidFill>
                <a:srgbClr val="591300"/>
              </a:solidFill>
              <a:latin typeface="微软雅黑" panose="020B0503020204020204" pitchFamily="34" charset="-122"/>
              <a:cs typeface="Times New Roman" panose="02020603050405020304" pitchFamily="18" charset="0"/>
            </a:endParaRPr>
          </a:p>
        </p:txBody>
      </p:sp>
      <p:cxnSp>
        <p:nvCxnSpPr>
          <p:cNvPr id="5" name="直接连接符 4">
            <a:extLst>
              <a:ext uri="{FF2B5EF4-FFF2-40B4-BE49-F238E27FC236}">
                <a16:creationId xmlns:a16="http://schemas.microsoft.com/office/drawing/2014/main" xmlns="" id="{ED9E0336-C3E6-4B89-8E20-EDD041327648}"/>
              </a:ext>
            </a:extLst>
          </p:cNvPr>
          <p:cNvCxnSpPr>
            <a:cxnSpLocks/>
            <a:stCxn id="12" idx="2"/>
            <a:endCxn id="15" idx="0"/>
          </p:cNvCxnSpPr>
          <p:nvPr/>
        </p:nvCxnSpPr>
        <p:spPr>
          <a:xfrm>
            <a:off x="1461633" y="2437385"/>
            <a:ext cx="0" cy="1574502"/>
          </a:xfrm>
          <a:prstGeom prst="line">
            <a:avLst/>
          </a:prstGeom>
          <a:noFill/>
          <a:ln w="9525" cap="flat" cmpd="sng" algn="ctr">
            <a:solidFill>
              <a:srgbClr val="591300"/>
            </a:solidFill>
            <a:prstDash val="solid"/>
            <a:miter lim="800000"/>
          </a:ln>
          <a:effectLst/>
        </p:spPr>
      </p:cxnSp>
      <p:sp>
        <p:nvSpPr>
          <p:cNvPr id="6" name="矩形: 圆角 11">
            <a:extLst>
              <a:ext uri="{FF2B5EF4-FFF2-40B4-BE49-F238E27FC236}">
                <a16:creationId xmlns:a16="http://schemas.microsoft.com/office/drawing/2014/main" xmlns="" id="{D38F283A-6FAD-4CC6-A753-D715ADAD5511}"/>
              </a:ext>
            </a:extLst>
          </p:cNvPr>
          <p:cNvSpPr/>
          <p:nvPr/>
        </p:nvSpPr>
        <p:spPr>
          <a:xfrm>
            <a:off x="2660281" y="4083887"/>
            <a:ext cx="4235820" cy="576000"/>
          </a:xfrm>
          <a:prstGeom prst="roundRect">
            <a:avLst>
              <a:gd name="adj" fmla="val 50000"/>
            </a:avLst>
          </a:prstGeom>
          <a:solidFill>
            <a:srgbClr val="FF0000"/>
          </a:solidFill>
          <a:ln w="12700" cap="flat" cmpd="sng" algn="ctr">
            <a:noFill/>
            <a:prstDash val="solid"/>
            <a:miter lim="800000"/>
          </a:ln>
          <a:effectLst/>
        </p:spPr>
        <p:txBody>
          <a:bodyPr rtlCol="0" anchor="ctr"/>
          <a:lstStyle/>
          <a:p>
            <a:pPr lvl="0" algn="ctr" defTabSz="914400"/>
            <a:r>
              <a:rPr lang="zh-CN" altLang="en-US" sz="2000" b="1" kern="0" dirty="0">
                <a:solidFill>
                  <a:srgbClr val="FFFAE3"/>
                </a:solidFill>
                <a:latin typeface="微软雅黑" panose="020B0503020204020204" pitchFamily="34" charset="-122"/>
                <a:cs typeface="Times New Roman" panose="02020603050405020304" pitchFamily="18" charset="0"/>
              </a:rPr>
              <a:t>坚持对宪法作部分修改、不作大改</a:t>
            </a:r>
            <a:endParaRPr kumimoji="0" lang="zh-CN" altLang="en-US" sz="2000" b="1" i="0" u="none" strike="noStrike" kern="0" cap="none" spc="0" normalizeH="0" baseline="0" noProof="0" dirty="0" smtClean="0">
              <a:ln>
                <a:noFill/>
              </a:ln>
              <a:solidFill>
                <a:srgbClr val="FFFAE3"/>
              </a:solidFill>
              <a:effectLst/>
              <a:uLnTx/>
              <a:uFillTx/>
              <a:latin typeface="微软雅黑"/>
              <a:ea typeface="微软雅黑"/>
            </a:endParaRPr>
          </a:p>
        </p:txBody>
      </p:sp>
      <p:sp>
        <p:nvSpPr>
          <p:cNvPr id="7" name="矩形 6">
            <a:extLst>
              <a:ext uri="{FF2B5EF4-FFF2-40B4-BE49-F238E27FC236}">
                <a16:creationId xmlns:a16="http://schemas.microsoft.com/office/drawing/2014/main" xmlns="" id="{CDE30A6D-6E63-49FC-99BD-49313FA46B5A}"/>
              </a:ext>
            </a:extLst>
          </p:cNvPr>
          <p:cNvSpPr/>
          <p:nvPr/>
        </p:nvSpPr>
        <p:spPr>
          <a:xfrm>
            <a:off x="2660282" y="4784614"/>
            <a:ext cx="8826868" cy="1477328"/>
          </a:xfrm>
          <a:prstGeom prst="rect">
            <a:avLst/>
          </a:prstGeom>
        </p:spPr>
        <p:txBody>
          <a:bodyPr wrap="square">
            <a:spAutoFit/>
          </a:bodyPr>
          <a:lstStyle/>
          <a:p>
            <a:pPr algn="just" defTabSz="914400">
              <a:lnSpc>
                <a:spcPct val="150000"/>
              </a:lnSpc>
            </a:pPr>
            <a:r>
              <a:rPr lang="zh-CN" altLang="en-US" sz="2000" dirty="0">
                <a:solidFill>
                  <a:srgbClr val="591300"/>
                </a:solidFill>
                <a:latin typeface="微软雅黑" panose="020B0503020204020204" pitchFamily="34" charset="-122"/>
                <a:cs typeface="Times New Roman" panose="02020603050405020304" pitchFamily="18" charset="0"/>
              </a:rPr>
              <a:t>宪法既不能频繁修改，又不能一成不变，需要在连续性、稳定性和适应性之间寻求平衡。我国</a:t>
            </a:r>
            <a:r>
              <a:rPr lang="en-US" altLang="zh-CN" sz="2000" dirty="0">
                <a:solidFill>
                  <a:srgbClr val="591300"/>
                </a:solidFill>
                <a:latin typeface="微软雅黑" panose="020B0503020204020204" pitchFamily="34" charset="-122"/>
                <a:cs typeface="Times New Roman" panose="02020603050405020304" pitchFamily="18" charset="0"/>
              </a:rPr>
              <a:t>1982</a:t>
            </a:r>
            <a:r>
              <a:rPr lang="zh-CN" altLang="en-US" sz="2000" dirty="0">
                <a:solidFill>
                  <a:srgbClr val="591300"/>
                </a:solidFill>
                <a:latin typeface="微软雅黑" panose="020B0503020204020204" pitchFamily="34" charset="-122"/>
                <a:cs typeface="Times New Roman" panose="02020603050405020304" pitchFamily="18" charset="0"/>
              </a:rPr>
              <a:t>年宪法延续的修改原则是只作必要性修改，可改可不改的不改，能通过宪法解释解决的不作修改，以利于宪法稳定，利于国家稳定。</a:t>
            </a:r>
            <a:endParaRPr lang="zh-CN" altLang="zh-CN" sz="2000" dirty="0">
              <a:solidFill>
                <a:srgbClr val="591300"/>
              </a:solidFill>
              <a:latin typeface="微软雅黑" panose="020B0503020204020204" pitchFamily="34" charset="-122"/>
              <a:cs typeface="Times New Roman" panose="02020603050405020304" pitchFamily="18" charset="0"/>
            </a:endParaRPr>
          </a:p>
        </p:txBody>
      </p:sp>
      <p:cxnSp>
        <p:nvCxnSpPr>
          <p:cNvPr id="8" name="直接连接符 7">
            <a:extLst>
              <a:ext uri="{FF2B5EF4-FFF2-40B4-BE49-F238E27FC236}">
                <a16:creationId xmlns:a16="http://schemas.microsoft.com/office/drawing/2014/main" xmlns="" id="{579C7F37-8EF3-4FDD-8CBC-0487EDCE6952}"/>
              </a:ext>
            </a:extLst>
          </p:cNvPr>
          <p:cNvCxnSpPr>
            <a:cxnSpLocks/>
            <a:stCxn id="15" idx="2"/>
          </p:cNvCxnSpPr>
          <p:nvPr/>
        </p:nvCxnSpPr>
        <p:spPr>
          <a:xfrm>
            <a:off x="1461633" y="4731887"/>
            <a:ext cx="0" cy="1269707"/>
          </a:xfrm>
          <a:prstGeom prst="line">
            <a:avLst/>
          </a:prstGeom>
          <a:noFill/>
          <a:ln w="9525" cap="flat" cmpd="sng" algn="ctr">
            <a:solidFill>
              <a:srgbClr val="591300"/>
            </a:solidFill>
            <a:prstDash val="solid"/>
            <a:miter lim="800000"/>
          </a:ln>
          <a:effectLst/>
        </p:spPr>
      </p:cxnSp>
      <p:sp>
        <p:nvSpPr>
          <p:cNvPr id="9" name="矩形: 圆角 43">
            <a:extLst>
              <a:ext uri="{FF2B5EF4-FFF2-40B4-BE49-F238E27FC236}">
                <a16:creationId xmlns:a16="http://schemas.microsoft.com/office/drawing/2014/main" xmlns="" id="{69258E25-D8FB-4424-9690-AB310206D862}"/>
              </a:ext>
            </a:extLst>
          </p:cNvPr>
          <p:cNvSpPr>
            <a:spLocks noChangeAspect="1"/>
          </p:cNvSpPr>
          <p:nvPr/>
        </p:nvSpPr>
        <p:spPr>
          <a:xfrm>
            <a:off x="2349408" y="1861385"/>
            <a:ext cx="396000" cy="396000"/>
          </a:xfrm>
          <a:prstGeom prst="roundRect">
            <a:avLst>
              <a:gd name="adj" fmla="val 50000"/>
            </a:avLst>
          </a:prstGeom>
          <a:solidFill>
            <a:srgbClr val="8E1E00"/>
          </a:solidFill>
          <a:ln w="25400" cap="flat" cmpd="sng" algn="ctr">
            <a:solidFill>
              <a:srgbClr val="FFFAE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FFFAE3"/>
                </a:solidFill>
                <a:effectLst/>
                <a:uLnTx/>
                <a:uFillTx/>
                <a:latin typeface="Century Gothic" panose="020B0502020202020204" pitchFamily="34" charset="0"/>
                <a:ea typeface="微软雅黑"/>
              </a:rPr>
              <a:t>3</a:t>
            </a:r>
            <a:endParaRPr kumimoji="0" lang="zh-CN" altLang="en-US" sz="1800" b="1" i="0" u="none" strike="noStrike" kern="0" cap="none" spc="0" normalizeH="0" baseline="0" noProof="0" dirty="0" smtClean="0">
              <a:ln>
                <a:noFill/>
              </a:ln>
              <a:solidFill>
                <a:srgbClr val="FFFAE3"/>
              </a:solidFill>
              <a:effectLst/>
              <a:uLnTx/>
              <a:uFillTx/>
              <a:latin typeface="Century Gothic" panose="020B0502020202020204" pitchFamily="34" charset="0"/>
              <a:ea typeface="微软雅黑"/>
            </a:endParaRPr>
          </a:p>
        </p:txBody>
      </p:sp>
      <p:sp>
        <p:nvSpPr>
          <p:cNvPr id="10" name="矩形: 圆角 44">
            <a:extLst>
              <a:ext uri="{FF2B5EF4-FFF2-40B4-BE49-F238E27FC236}">
                <a16:creationId xmlns:a16="http://schemas.microsoft.com/office/drawing/2014/main" xmlns="" id="{C8847817-6C07-41AC-A48B-5223B1DC741C}"/>
              </a:ext>
            </a:extLst>
          </p:cNvPr>
          <p:cNvSpPr>
            <a:spLocks noChangeAspect="1"/>
          </p:cNvSpPr>
          <p:nvPr/>
        </p:nvSpPr>
        <p:spPr>
          <a:xfrm>
            <a:off x="2349408" y="4173887"/>
            <a:ext cx="396000" cy="396000"/>
          </a:xfrm>
          <a:prstGeom prst="roundRect">
            <a:avLst>
              <a:gd name="adj" fmla="val 50000"/>
            </a:avLst>
          </a:prstGeom>
          <a:solidFill>
            <a:srgbClr val="8E1E00"/>
          </a:solidFill>
          <a:ln w="25400" cap="flat" cmpd="sng" algn="ctr">
            <a:solidFill>
              <a:srgbClr val="FFFAE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FFFAE3"/>
                </a:solidFill>
                <a:effectLst/>
                <a:uLnTx/>
                <a:uFillTx/>
                <a:latin typeface="Century Gothic" panose="020B0502020202020204" pitchFamily="34" charset="0"/>
                <a:ea typeface="微软雅黑"/>
              </a:rPr>
              <a:t>4</a:t>
            </a:r>
            <a:endParaRPr kumimoji="0" lang="zh-CN" altLang="en-US" sz="1800" b="1" i="0" u="none" strike="noStrike" kern="0" cap="none" spc="0" normalizeH="0" baseline="0" noProof="0" dirty="0" smtClean="0">
              <a:ln>
                <a:noFill/>
              </a:ln>
              <a:solidFill>
                <a:srgbClr val="FFFAE3"/>
              </a:solidFill>
              <a:effectLst/>
              <a:uLnTx/>
              <a:uFillTx/>
              <a:latin typeface="Century Gothic" panose="020B0502020202020204" pitchFamily="34" charset="0"/>
              <a:ea typeface="微软雅黑"/>
            </a:endParaRPr>
          </a:p>
        </p:txBody>
      </p:sp>
      <p:grpSp>
        <p:nvGrpSpPr>
          <p:cNvPr id="11" name="组合 10">
            <a:extLst>
              <a:ext uri="{FF2B5EF4-FFF2-40B4-BE49-F238E27FC236}">
                <a16:creationId xmlns:a16="http://schemas.microsoft.com/office/drawing/2014/main" xmlns="" id="{E88F69F4-FF78-451B-9920-39DFD8B06CB8}"/>
              </a:ext>
            </a:extLst>
          </p:cNvPr>
          <p:cNvGrpSpPr/>
          <p:nvPr/>
        </p:nvGrpSpPr>
        <p:grpSpPr>
          <a:xfrm>
            <a:off x="1101633" y="1717385"/>
            <a:ext cx="720000" cy="720000"/>
            <a:chOff x="2052609" y="1752600"/>
            <a:chExt cx="720000" cy="720000"/>
          </a:xfrm>
        </p:grpSpPr>
        <p:sp>
          <p:nvSpPr>
            <p:cNvPr id="12" name="矩形: 圆角 2">
              <a:extLst>
                <a:ext uri="{FF2B5EF4-FFF2-40B4-BE49-F238E27FC236}">
                  <a16:creationId xmlns:a16="http://schemas.microsoft.com/office/drawing/2014/main" xmlns="" id="{16899DDF-2000-40C1-93EB-5C7618DD8F7D}"/>
                </a:ext>
              </a:extLst>
            </p:cNvPr>
            <p:cNvSpPr>
              <a:spLocks noChangeAspect="1"/>
            </p:cNvSpPr>
            <p:nvPr/>
          </p:nvSpPr>
          <p:spPr>
            <a:xfrm>
              <a:off x="2052609" y="1752600"/>
              <a:ext cx="720000" cy="720000"/>
            </a:xfrm>
            <a:prstGeom prst="roundRect">
              <a:avLst/>
            </a:prstGeom>
            <a:solidFill>
              <a:srgbClr val="FF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3" name="Freeform 5">
              <a:extLst>
                <a:ext uri="{FF2B5EF4-FFF2-40B4-BE49-F238E27FC236}">
                  <a16:creationId xmlns:a16="http://schemas.microsoft.com/office/drawing/2014/main" xmlns="" id="{F2333D0C-06F7-4225-8B58-845043E5AA40}"/>
                </a:ext>
              </a:extLst>
            </p:cNvPr>
            <p:cNvSpPr>
              <a:spLocks noChangeAspect="1"/>
            </p:cNvSpPr>
            <p:nvPr/>
          </p:nvSpPr>
          <p:spPr bwMode="auto">
            <a:xfrm>
              <a:off x="2216189" y="1916180"/>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ndParaRPr>
            </a:p>
          </p:txBody>
        </p:sp>
      </p:grpSp>
      <p:grpSp>
        <p:nvGrpSpPr>
          <p:cNvPr id="14" name="组合 13">
            <a:extLst>
              <a:ext uri="{FF2B5EF4-FFF2-40B4-BE49-F238E27FC236}">
                <a16:creationId xmlns:a16="http://schemas.microsoft.com/office/drawing/2014/main" xmlns="" id="{53F17058-5EA8-408E-9F10-EC588C51E043}"/>
              </a:ext>
            </a:extLst>
          </p:cNvPr>
          <p:cNvGrpSpPr/>
          <p:nvPr/>
        </p:nvGrpSpPr>
        <p:grpSpPr>
          <a:xfrm>
            <a:off x="1101633" y="4011887"/>
            <a:ext cx="720000" cy="720000"/>
            <a:chOff x="2052609" y="3310324"/>
            <a:chExt cx="720000" cy="720000"/>
          </a:xfrm>
        </p:grpSpPr>
        <p:sp>
          <p:nvSpPr>
            <p:cNvPr id="15" name="矩形: 圆角 23">
              <a:extLst>
                <a:ext uri="{FF2B5EF4-FFF2-40B4-BE49-F238E27FC236}">
                  <a16:creationId xmlns:a16="http://schemas.microsoft.com/office/drawing/2014/main" xmlns="" id="{E019ED39-2362-4689-ABFD-A92C14D58178}"/>
                </a:ext>
              </a:extLst>
            </p:cNvPr>
            <p:cNvSpPr>
              <a:spLocks noChangeAspect="1"/>
            </p:cNvSpPr>
            <p:nvPr/>
          </p:nvSpPr>
          <p:spPr>
            <a:xfrm>
              <a:off x="2052609" y="3310324"/>
              <a:ext cx="720000" cy="720000"/>
            </a:xfrm>
            <a:prstGeom prst="roundRect">
              <a:avLst/>
            </a:prstGeom>
            <a:solidFill>
              <a:srgbClr val="FF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微软雅黑"/>
                <a:ea typeface="微软雅黑"/>
              </a:endParaRPr>
            </a:p>
          </p:txBody>
        </p:sp>
        <p:sp>
          <p:nvSpPr>
            <p:cNvPr id="16" name="Freeform 5">
              <a:extLst>
                <a:ext uri="{FF2B5EF4-FFF2-40B4-BE49-F238E27FC236}">
                  <a16:creationId xmlns:a16="http://schemas.microsoft.com/office/drawing/2014/main" xmlns="" id="{65D02FB4-AE32-4E1F-8A7B-EF38F4981DB3}"/>
                </a:ext>
              </a:extLst>
            </p:cNvPr>
            <p:cNvSpPr>
              <a:spLocks noChangeAspect="1"/>
            </p:cNvSpPr>
            <p:nvPr/>
          </p:nvSpPr>
          <p:spPr bwMode="auto">
            <a:xfrm>
              <a:off x="2216189" y="3475485"/>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微软雅黑"/>
              </a:endParaRPr>
            </a:p>
          </p:txBody>
        </p:sp>
      </p:grpSp>
    </p:spTree>
    <p:extLst>
      <p:ext uri="{BB962C8B-B14F-4D97-AF65-F5344CB8AC3E}">
        <p14:creationId xmlns:p14="http://schemas.microsoft.com/office/powerpoint/2010/main" val="2158505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2" presetClass="entr" presetSubtype="8" decel="4500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0-#ppt_w/2"/>
                                          </p:val>
                                        </p:tav>
                                        <p:tav tm="100000">
                                          <p:val>
                                            <p:strVal val="#ppt_x"/>
                                          </p:val>
                                        </p:tav>
                                      </p:tavLst>
                                    </p:anim>
                                    <p:anim calcmode="lin" valueType="num">
                                      <p:cBhvr additive="base">
                                        <p:cTn id="12" dur="10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decel="45000" fill="hold" nodeType="withEffect">
                                  <p:stCondLst>
                                    <p:cond delay="15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000" fill="hold"/>
                                        <p:tgtEl>
                                          <p:spTgt spid="14"/>
                                        </p:tgtEl>
                                        <p:attrNameLst>
                                          <p:attrName>ppt_x</p:attrName>
                                        </p:attrNameLst>
                                      </p:cBhvr>
                                      <p:tavLst>
                                        <p:tav tm="0">
                                          <p:val>
                                            <p:strVal val="0-#ppt_w/2"/>
                                          </p:val>
                                        </p:tav>
                                        <p:tav tm="100000">
                                          <p:val>
                                            <p:strVal val="#ppt_x"/>
                                          </p:val>
                                        </p:tav>
                                      </p:tavLst>
                                    </p:anim>
                                    <p:anim calcmode="lin" valueType="num">
                                      <p:cBhvr additive="base">
                                        <p:cTn id="16" dur="10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900"/>
                            </p:stCondLst>
                            <p:childTnLst>
                              <p:par>
                                <p:cTn id="18" presetID="22" presetClass="entr" presetSubtype="1"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500"/>
                                        <p:tgtEl>
                                          <p:spTgt spid="5"/>
                                        </p:tgtEl>
                                      </p:cBhvr>
                                    </p:animEffect>
                                  </p:childTnLst>
                                </p:cTn>
                              </p:par>
                              <p:par>
                                <p:cTn id="21" presetID="22" presetClass="entr" presetSubtype="1"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500"/>
                                        <p:tgtEl>
                                          <p:spTgt spid="8"/>
                                        </p:tgtEl>
                                      </p:cBhvr>
                                    </p:animEffect>
                                  </p:childTnLst>
                                </p:cTn>
                              </p:par>
                            </p:childTnLst>
                          </p:cTn>
                        </p:par>
                        <p:par>
                          <p:cTn id="24" fill="hold">
                            <p:stCondLst>
                              <p:cond delay="240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fltVal val="0"/>
                                          </p:val>
                                        </p:tav>
                                        <p:tav tm="100000">
                                          <p:val>
                                            <p:strVal val="#ppt_w"/>
                                          </p:val>
                                        </p:tav>
                                      </p:tavLst>
                                    </p:anim>
                                    <p:anim calcmode="lin" valueType="num">
                                      <p:cBhvr>
                                        <p:cTn id="28" dur="1000" fill="hold"/>
                                        <p:tgtEl>
                                          <p:spTgt spid="9"/>
                                        </p:tgtEl>
                                        <p:attrNameLst>
                                          <p:attrName>ppt_h</p:attrName>
                                        </p:attrNameLst>
                                      </p:cBhvr>
                                      <p:tavLst>
                                        <p:tav tm="0">
                                          <p:val>
                                            <p:fltVal val="0"/>
                                          </p:val>
                                        </p:tav>
                                        <p:tav tm="100000">
                                          <p:val>
                                            <p:strVal val="#ppt_h"/>
                                          </p:val>
                                        </p:tav>
                                      </p:tavLst>
                                    </p:anim>
                                    <p:animEffect transition="in" filter="fade">
                                      <p:cBhvr>
                                        <p:cTn id="29" dur="10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1000" fill="hold"/>
                                        <p:tgtEl>
                                          <p:spTgt spid="10"/>
                                        </p:tgtEl>
                                        <p:attrNameLst>
                                          <p:attrName>ppt_w</p:attrName>
                                        </p:attrNameLst>
                                      </p:cBhvr>
                                      <p:tavLst>
                                        <p:tav tm="0">
                                          <p:val>
                                            <p:fltVal val="0"/>
                                          </p:val>
                                        </p:tav>
                                        <p:tav tm="100000">
                                          <p:val>
                                            <p:strVal val="#ppt_w"/>
                                          </p:val>
                                        </p:tav>
                                      </p:tavLst>
                                    </p:anim>
                                    <p:anim calcmode="lin" valueType="num">
                                      <p:cBhvr>
                                        <p:cTn id="33" dur="1000" fill="hold"/>
                                        <p:tgtEl>
                                          <p:spTgt spid="10"/>
                                        </p:tgtEl>
                                        <p:attrNameLst>
                                          <p:attrName>ppt_h</p:attrName>
                                        </p:attrNameLst>
                                      </p:cBhvr>
                                      <p:tavLst>
                                        <p:tav tm="0">
                                          <p:val>
                                            <p:fltVal val="0"/>
                                          </p:val>
                                        </p:tav>
                                        <p:tav tm="100000">
                                          <p:val>
                                            <p:strVal val="#ppt_h"/>
                                          </p:val>
                                        </p:tav>
                                      </p:tavLst>
                                    </p:anim>
                                    <p:animEffect transition="in" filter="fade">
                                      <p:cBhvr>
                                        <p:cTn id="34" dur="1000"/>
                                        <p:tgtEl>
                                          <p:spTgt spid="1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1000"/>
                                        <p:tgtEl>
                                          <p:spTgt spid="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1000"/>
                                        <p:tgtEl>
                                          <p:spTgt spid="6"/>
                                        </p:tgtEl>
                                      </p:cBhvr>
                                    </p:animEffect>
                                  </p:childTnLst>
                                </p:cTn>
                              </p:par>
                            </p:childTnLst>
                          </p:cTn>
                        </p:par>
                        <p:par>
                          <p:cTn id="41" fill="hold">
                            <p:stCondLst>
                              <p:cond delay="3400"/>
                            </p:stCondLst>
                            <p:childTnLst>
                              <p:par>
                                <p:cTn id="42" presetID="22" presetClass="entr" presetSubtype="1"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up)">
                                      <p:cBhvr>
                                        <p:cTn id="44" dur="1000"/>
                                        <p:tgtEl>
                                          <p:spTgt spid="4"/>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up)">
                                      <p:cBhvr>
                                        <p:cTn id="4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3" grpId="0" animBg="1"/>
      <p:bldP spid="4" grpId="0"/>
      <p:bldP spid="6" grpId="0" animBg="1"/>
      <p:bldP spid="7" grpId="0"/>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14" name="组合 13"/>
          <p:cNvGrpSpPr/>
          <p:nvPr/>
        </p:nvGrpSpPr>
        <p:grpSpPr>
          <a:xfrm>
            <a:off x="1334677" y="2458770"/>
            <a:ext cx="981128" cy="716451"/>
            <a:chOff x="1040154" y="2198169"/>
            <a:chExt cx="981128" cy="716451"/>
          </a:xfrm>
        </p:grpSpPr>
        <p:sp>
          <p:nvSpPr>
            <p:cNvPr id="15" name="矩形 14"/>
            <p:cNvSpPr/>
            <p:nvPr/>
          </p:nvSpPr>
          <p:spPr>
            <a:xfrm>
              <a:off x="1115567" y="2198169"/>
              <a:ext cx="800675" cy="716451"/>
            </a:xfrm>
            <a:prstGeom prst="rect">
              <a:avLst/>
            </a:prstGeom>
            <a:solidFill>
              <a:srgbClr val="E60000"/>
            </a:solidFill>
            <a:ln>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标题 1"/>
            <p:cNvSpPr txBox="1">
              <a:spLocks/>
            </p:cNvSpPr>
            <p:nvPr/>
          </p:nvSpPr>
          <p:spPr>
            <a:xfrm>
              <a:off x="1040154" y="2230171"/>
              <a:ext cx="981128" cy="652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gn="ctr" fontAlgn="base">
                <a:lnSpc>
                  <a:spcPct val="100000"/>
                </a:lnSpc>
                <a:spcBef>
                  <a:spcPts val="0"/>
                </a:spcBef>
                <a:spcAft>
                  <a:spcPct val="0"/>
                </a:spcAft>
              </a:pPr>
              <a:r>
                <a:rPr lang="en-US" altLang="zh-CN" sz="3800" kern="0" dirty="0" smtClean="0">
                  <a:solidFill>
                    <a:srgbClr val="FFFFFF"/>
                  </a:solidFill>
                  <a:latin typeface="Arial" panose="020B0604020202020204" pitchFamily="34" charset="0"/>
                  <a:sym typeface="Arial" panose="020B0604020202020204" pitchFamily="34" charset="0"/>
                </a:rPr>
                <a:t>01</a:t>
              </a:r>
              <a:endParaRPr lang="zh-CN" altLang="en-US" sz="2800" kern="0" dirty="0">
                <a:solidFill>
                  <a:srgbClr val="FFFFFF"/>
                </a:solidFill>
                <a:latin typeface="Arial" panose="020B0604020202020204" pitchFamily="34" charset="0"/>
                <a:sym typeface="Arial" panose="020B0604020202020204" pitchFamily="34" charset="0"/>
              </a:endParaRPr>
            </a:p>
          </p:txBody>
        </p:sp>
      </p:grpSp>
      <p:sp>
        <p:nvSpPr>
          <p:cNvPr id="17" name="矩形 16"/>
          <p:cNvSpPr/>
          <p:nvPr/>
        </p:nvSpPr>
        <p:spPr>
          <a:xfrm>
            <a:off x="2337104" y="2458770"/>
            <a:ext cx="8404203" cy="716451"/>
          </a:xfrm>
          <a:prstGeom prst="rect">
            <a:avLst/>
          </a:prstGeom>
          <a:no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4000" b="1" kern="0" smtClean="0">
              <a:solidFill>
                <a:srgbClr val="FFFDFB"/>
              </a:solidFill>
              <a:latin typeface="Arial"/>
              <a:ea typeface="微软雅黑"/>
            </a:endParaRPr>
          </a:p>
        </p:txBody>
      </p:sp>
      <p:sp>
        <p:nvSpPr>
          <p:cNvPr id="18" name="矩形 17"/>
          <p:cNvSpPr/>
          <p:nvPr/>
        </p:nvSpPr>
        <p:spPr>
          <a:xfrm>
            <a:off x="2406554" y="2409402"/>
            <a:ext cx="7534774" cy="661848"/>
          </a:xfrm>
          <a:prstGeom prst="rect">
            <a:avLst/>
          </a:prstGeom>
          <a:noFill/>
        </p:spPr>
        <p:txBody>
          <a:bodyPr wrap="square">
            <a:spAutoFit/>
          </a:bodyPr>
          <a:lstStyle/>
          <a:p>
            <a:pPr algn="just" fontAlgn="base">
              <a:lnSpc>
                <a:spcPct val="150000"/>
              </a:lnSpc>
              <a:spcBef>
                <a:spcPct val="0"/>
              </a:spcBef>
              <a:spcAft>
                <a:spcPct val="0"/>
              </a:spcAft>
              <a:defRPr/>
            </a:pPr>
            <a:r>
              <a:rPr lang="zh-CN" altLang="en-US" sz="2800" kern="0" dirty="0">
                <a:solidFill>
                  <a:schemeClr val="tx1">
                    <a:lumMod val="95000"/>
                    <a:lumOff val="5000"/>
                  </a:schemeClr>
                </a:solidFill>
                <a:cs typeface="+mn-ea"/>
                <a:sym typeface="+mn-lt"/>
              </a:rPr>
              <a:t>宪法修改要高举中国特色社会主义伟大旗帜</a:t>
            </a:r>
            <a:endParaRPr lang="en-US" altLang="zh-CN" sz="2800" b="1" kern="0" dirty="0">
              <a:solidFill>
                <a:srgbClr val="FF0000"/>
              </a:solidFill>
              <a:latin typeface="Arial"/>
              <a:ea typeface="微软雅黑"/>
              <a:cs typeface="+mn-ea"/>
              <a:sym typeface="+mn-lt"/>
            </a:endParaRPr>
          </a:p>
        </p:txBody>
      </p:sp>
      <p:sp>
        <p:nvSpPr>
          <p:cNvPr id="19" name="矩形: 圆角 11">
            <a:extLst>
              <a:ext uri="{FF2B5EF4-FFF2-40B4-BE49-F238E27FC236}">
                <a16:creationId xmlns="" xmlns:a16="http://schemas.microsoft.com/office/drawing/2014/main" id="{D38F283A-6FAD-4CC6-A753-D715ADAD5511}"/>
              </a:ext>
            </a:extLst>
          </p:cNvPr>
          <p:cNvSpPr/>
          <p:nvPr/>
        </p:nvSpPr>
        <p:spPr>
          <a:xfrm>
            <a:off x="4171597" y="1618295"/>
            <a:ext cx="4578863" cy="576000"/>
          </a:xfrm>
          <a:prstGeom prst="roundRect">
            <a:avLst>
              <a:gd name="adj" fmla="val 50000"/>
            </a:avLst>
          </a:prstGeom>
          <a:solidFill>
            <a:srgbClr val="FF0000"/>
          </a:solidFill>
          <a:ln w="12700" cap="flat" cmpd="sng" algn="ctr">
            <a:noFill/>
            <a:prstDash val="solid"/>
            <a:miter lim="800000"/>
          </a:ln>
          <a:effectLst/>
        </p:spPr>
        <p:txBody>
          <a:bodyPr rtlCol="0" anchor="ctr"/>
          <a:lstStyle/>
          <a:p>
            <a:pPr lvl="0" algn="ctr" defTabSz="914400"/>
            <a:r>
              <a:rPr kumimoji="0" lang="zh-CN" altLang="en-US" sz="3000" b="1" i="0" u="none" strike="noStrike" kern="0" cap="none" spc="0" normalizeH="0" baseline="0" noProof="0" dirty="0" smtClean="0">
                <a:ln>
                  <a:noFill/>
                </a:ln>
                <a:solidFill>
                  <a:srgbClr val="FFFAE3"/>
                </a:solidFill>
                <a:effectLst/>
                <a:uLnTx/>
                <a:uFillTx/>
                <a:latin typeface="微软雅黑"/>
                <a:ea typeface="微软雅黑"/>
              </a:rPr>
              <a:t>      宪法修改的总体要求</a:t>
            </a:r>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0277" y="1388677"/>
            <a:ext cx="1394463" cy="1030296"/>
          </a:xfrm>
          <a:prstGeom prst="rect">
            <a:avLst/>
          </a:prstGeom>
        </p:spPr>
      </p:pic>
      <p:grpSp>
        <p:nvGrpSpPr>
          <p:cNvPr id="21" name="组合 20"/>
          <p:cNvGrpSpPr/>
          <p:nvPr/>
        </p:nvGrpSpPr>
        <p:grpSpPr>
          <a:xfrm>
            <a:off x="1334677" y="3407172"/>
            <a:ext cx="981128" cy="716451"/>
            <a:chOff x="1040154" y="2198169"/>
            <a:chExt cx="981128" cy="716451"/>
          </a:xfrm>
        </p:grpSpPr>
        <p:sp>
          <p:nvSpPr>
            <p:cNvPr id="22" name="矩形 21"/>
            <p:cNvSpPr/>
            <p:nvPr/>
          </p:nvSpPr>
          <p:spPr>
            <a:xfrm>
              <a:off x="1115567" y="2198169"/>
              <a:ext cx="800675" cy="716451"/>
            </a:xfrm>
            <a:prstGeom prst="rect">
              <a:avLst/>
            </a:prstGeom>
            <a:solidFill>
              <a:srgbClr val="E60000"/>
            </a:solidFill>
            <a:ln>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标题 1"/>
            <p:cNvSpPr txBox="1">
              <a:spLocks/>
            </p:cNvSpPr>
            <p:nvPr/>
          </p:nvSpPr>
          <p:spPr>
            <a:xfrm>
              <a:off x="1040154" y="2230171"/>
              <a:ext cx="981128" cy="652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gn="ctr" fontAlgn="base">
                <a:lnSpc>
                  <a:spcPct val="100000"/>
                </a:lnSpc>
                <a:spcBef>
                  <a:spcPts val="0"/>
                </a:spcBef>
                <a:spcAft>
                  <a:spcPct val="0"/>
                </a:spcAft>
              </a:pPr>
              <a:r>
                <a:rPr lang="en-US" altLang="zh-CN" sz="3800" kern="0" dirty="0" smtClean="0">
                  <a:solidFill>
                    <a:srgbClr val="FFFFFF"/>
                  </a:solidFill>
                  <a:latin typeface="Arial" panose="020B0604020202020204" pitchFamily="34" charset="0"/>
                  <a:sym typeface="Arial" panose="020B0604020202020204" pitchFamily="34" charset="0"/>
                </a:rPr>
                <a:t>02</a:t>
              </a:r>
              <a:endParaRPr lang="zh-CN" altLang="en-US" sz="2800" kern="0" dirty="0">
                <a:solidFill>
                  <a:srgbClr val="FFFFFF"/>
                </a:solidFill>
                <a:latin typeface="Arial" panose="020B0604020202020204" pitchFamily="34" charset="0"/>
                <a:sym typeface="Arial" panose="020B0604020202020204" pitchFamily="34" charset="0"/>
              </a:endParaRPr>
            </a:p>
          </p:txBody>
        </p:sp>
      </p:grpSp>
      <p:sp>
        <p:nvSpPr>
          <p:cNvPr id="24" name="矩形 23"/>
          <p:cNvSpPr/>
          <p:nvPr/>
        </p:nvSpPr>
        <p:spPr>
          <a:xfrm>
            <a:off x="2337104" y="3407172"/>
            <a:ext cx="8404203" cy="716451"/>
          </a:xfrm>
          <a:prstGeom prst="rect">
            <a:avLst/>
          </a:prstGeom>
          <a:no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4000" b="1" kern="0" smtClean="0">
              <a:solidFill>
                <a:srgbClr val="FFFDFB"/>
              </a:solidFill>
              <a:latin typeface="Arial"/>
              <a:ea typeface="微软雅黑"/>
            </a:endParaRPr>
          </a:p>
        </p:txBody>
      </p:sp>
      <p:sp>
        <p:nvSpPr>
          <p:cNvPr id="25" name="矩形 24"/>
          <p:cNvSpPr/>
          <p:nvPr/>
        </p:nvSpPr>
        <p:spPr>
          <a:xfrm>
            <a:off x="2406553" y="3367329"/>
            <a:ext cx="8267951" cy="794064"/>
          </a:xfrm>
          <a:prstGeom prst="rect">
            <a:avLst/>
          </a:prstGeom>
          <a:noFill/>
        </p:spPr>
        <p:txBody>
          <a:bodyPr wrap="square">
            <a:spAutoFit/>
          </a:bodyPr>
          <a:lstStyle/>
          <a:p>
            <a:pPr algn="just" fontAlgn="base">
              <a:lnSpc>
                <a:spcPct val="120000"/>
              </a:lnSpc>
              <a:spcBef>
                <a:spcPct val="0"/>
              </a:spcBef>
              <a:spcAft>
                <a:spcPct val="0"/>
              </a:spcAft>
              <a:defRPr/>
            </a:pPr>
            <a:r>
              <a:rPr lang="zh-CN" altLang="en-US" sz="1900" kern="0" dirty="0">
                <a:solidFill>
                  <a:schemeClr val="tx1">
                    <a:lumMod val="95000"/>
                    <a:lumOff val="5000"/>
                  </a:schemeClr>
                </a:solidFill>
                <a:cs typeface="+mn-ea"/>
                <a:sym typeface="+mn-lt"/>
              </a:rPr>
              <a:t>宪法修改要坚持以马克思列宁主义、毛泽东思想、邓小平理论、“三个代表”重要思想、科学发展观、习近平新时代中国特色社会主义思想为指导</a:t>
            </a:r>
            <a:r>
              <a:rPr lang="zh-CN" altLang="en-US" sz="1900" kern="0" dirty="0" smtClean="0">
                <a:solidFill>
                  <a:schemeClr val="tx1">
                    <a:lumMod val="95000"/>
                    <a:lumOff val="5000"/>
                  </a:schemeClr>
                </a:solidFill>
                <a:cs typeface="+mn-ea"/>
                <a:sym typeface="+mn-lt"/>
              </a:rPr>
              <a:t>。</a:t>
            </a:r>
            <a:endParaRPr lang="en-US" altLang="zh-CN" sz="1900" b="1" kern="0" dirty="0">
              <a:solidFill>
                <a:srgbClr val="FF0000"/>
              </a:solidFill>
              <a:latin typeface="Arial"/>
              <a:ea typeface="微软雅黑"/>
              <a:cs typeface="+mn-ea"/>
              <a:sym typeface="+mn-lt"/>
            </a:endParaRPr>
          </a:p>
        </p:txBody>
      </p:sp>
      <p:grpSp>
        <p:nvGrpSpPr>
          <p:cNvPr id="26" name="组合 25"/>
          <p:cNvGrpSpPr/>
          <p:nvPr/>
        </p:nvGrpSpPr>
        <p:grpSpPr>
          <a:xfrm>
            <a:off x="1334677" y="4346864"/>
            <a:ext cx="981128" cy="716451"/>
            <a:chOff x="1040154" y="2198169"/>
            <a:chExt cx="981128" cy="716451"/>
          </a:xfrm>
        </p:grpSpPr>
        <p:sp>
          <p:nvSpPr>
            <p:cNvPr id="27" name="矩形 26"/>
            <p:cNvSpPr/>
            <p:nvPr/>
          </p:nvSpPr>
          <p:spPr>
            <a:xfrm>
              <a:off x="1115567" y="2198169"/>
              <a:ext cx="800675" cy="716451"/>
            </a:xfrm>
            <a:prstGeom prst="rect">
              <a:avLst/>
            </a:prstGeom>
            <a:solidFill>
              <a:srgbClr val="E60000"/>
            </a:solidFill>
            <a:ln>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标题 1"/>
            <p:cNvSpPr txBox="1">
              <a:spLocks/>
            </p:cNvSpPr>
            <p:nvPr/>
          </p:nvSpPr>
          <p:spPr>
            <a:xfrm>
              <a:off x="1040154" y="2230171"/>
              <a:ext cx="981128" cy="652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gn="ctr" fontAlgn="base">
                <a:lnSpc>
                  <a:spcPct val="100000"/>
                </a:lnSpc>
                <a:spcBef>
                  <a:spcPts val="0"/>
                </a:spcBef>
                <a:spcAft>
                  <a:spcPct val="0"/>
                </a:spcAft>
              </a:pPr>
              <a:r>
                <a:rPr lang="en-US" altLang="zh-CN" sz="3800" kern="0" dirty="0" smtClean="0">
                  <a:solidFill>
                    <a:srgbClr val="FFFFFF"/>
                  </a:solidFill>
                  <a:latin typeface="Arial" panose="020B0604020202020204" pitchFamily="34" charset="0"/>
                  <a:sym typeface="Arial" panose="020B0604020202020204" pitchFamily="34" charset="0"/>
                </a:rPr>
                <a:t>03</a:t>
              </a:r>
              <a:endParaRPr lang="zh-CN" altLang="en-US" sz="2800" kern="0" dirty="0">
                <a:solidFill>
                  <a:srgbClr val="FFFFFF"/>
                </a:solidFill>
                <a:latin typeface="Arial" panose="020B0604020202020204" pitchFamily="34" charset="0"/>
                <a:sym typeface="Arial" panose="020B0604020202020204" pitchFamily="34" charset="0"/>
              </a:endParaRPr>
            </a:p>
          </p:txBody>
        </p:sp>
      </p:grpSp>
      <p:sp>
        <p:nvSpPr>
          <p:cNvPr id="29" name="矩形 28"/>
          <p:cNvSpPr/>
          <p:nvPr/>
        </p:nvSpPr>
        <p:spPr>
          <a:xfrm>
            <a:off x="2337104" y="4346864"/>
            <a:ext cx="8404203" cy="716451"/>
          </a:xfrm>
          <a:prstGeom prst="rect">
            <a:avLst/>
          </a:prstGeom>
          <a:no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4000" b="1" kern="0" smtClean="0">
              <a:solidFill>
                <a:srgbClr val="FFFDFB"/>
              </a:solidFill>
              <a:latin typeface="Arial"/>
              <a:ea typeface="微软雅黑"/>
            </a:endParaRPr>
          </a:p>
        </p:txBody>
      </p:sp>
      <p:sp>
        <p:nvSpPr>
          <p:cNvPr id="30" name="矩形 29"/>
          <p:cNvSpPr/>
          <p:nvPr/>
        </p:nvSpPr>
        <p:spPr>
          <a:xfrm>
            <a:off x="2406554" y="4471721"/>
            <a:ext cx="8267950" cy="430887"/>
          </a:xfrm>
          <a:prstGeom prst="rect">
            <a:avLst/>
          </a:prstGeom>
          <a:noFill/>
        </p:spPr>
        <p:txBody>
          <a:bodyPr wrap="square">
            <a:spAutoFit/>
          </a:bodyPr>
          <a:lstStyle/>
          <a:p>
            <a:pPr algn="just" fontAlgn="base">
              <a:spcBef>
                <a:spcPct val="0"/>
              </a:spcBef>
              <a:spcAft>
                <a:spcPct val="0"/>
              </a:spcAft>
              <a:defRPr/>
            </a:pPr>
            <a:r>
              <a:rPr lang="zh-CN" altLang="en-US" sz="2200" kern="0" dirty="0">
                <a:solidFill>
                  <a:schemeClr val="tx1">
                    <a:lumMod val="95000"/>
                    <a:lumOff val="5000"/>
                  </a:schemeClr>
                </a:solidFill>
                <a:cs typeface="+mn-ea"/>
                <a:sym typeface="+mn-lt"/>
              </a:rPr>
              <a:t>宪法修改要坚持党的领导、人民当家作主、依法治国有机统一</a:t>
            </a:r>
            <a:endParaRPr lang="en-US" altLang="zh-CN" sz="2200" b="1" kern="0" dirty="0">
              <a:solidFill>
                <a:srgbClr val="FF0000"/>
              </a:solidFill>
              <a:latin typeface="Arial"/>
              <a:ea typeface="微软雅黑"/>
              <a:cs typeface="+mn-ea"/>
              <a:sym typeface="+mn-lt"/>
            </a:endParaRPr>
          </a:p>
        </p:txBody>
      </p:sp>
      <p:grpSp>
        <p:nvGrpSpPr>
          <p:cNvPr id="31" name="组合 30"/>
          <p:cNvGrpSpPr/>
          <p:nvPr/>
        </p:nvGrpSpPr>
        <p:grpSpPr>
          <a:xfrm>
            <a:off x="1334677" y="5289983"/>
            <a:ext cx="981128" cy="716451"/>
            <a:chOff x="1040154" y="2198169"/>
            <a:chExt cx="981128" cy="716451"/>
          </a:xfrm>
        </p:grpSpPr>
        <p:sp>
          <p:nvSpPr>
            <p:cNvPr id="32" name="矩形 31"/>
            <p:cNvSpPr/>
            <p:nvPr/>
          </p:nvSpPr>
          <p:spPr>
            <a:xfrm>
              <a:off x="1115567" y="2198169"/>
              <a:ext cx="800675" cy="716451"/>
            </a:xfrm>
            <a:prstGeom prst="rect">
              <a:avLst/>
            </a:prstGeom>
            <a:solidFill>
              <a:srgbClr val="E60000"/>
            </a:solidFill>
            <a:ln>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txBox="1">
              <a:spLocks/>
            </p:cNvSpPr>
            <p:nvPr/>
          </p:nvSpPr>
          <p:spPr>
            <a:xfrm>
              <a:off x="1040154" y="2230171"/>
              <a:ext cx="981128" cy="652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gn="ctr" fontAlgn="base">
                <a:lnSpc>
                  <a:spcPct val="100000"/>
                </a:lnSpc>
                <a:spcBef>
                  <a:spcPts val="0"/>
                </a:spcBef>
                <a:spcAft>
                  <a:spcPct val="0"/>
                </a:spcAft>
              </a:pPr>
              <a:r>
                <a:rPr lang="en-US" altLang="zh-CN" sz="3800" kern="0" dirty="0" smtClean="0">
                  <a:solidFill>
                    <a:srgbClr val="FFFFFF"/>
                  </a:solidFill>
                  <a:latin typeface="Arial" panose="020B0604020202020204" pitchFamily="34" charset="0"/>
                  <a:sym typeface="Arial" panose="020B0604020202020204" pitchFamily="34" charset="0"/>
                </a:rPr>
                <a:t>04</a:t>
              </a:r>
              <a:endParaRPr lang="zh-CN" altLang="en-US" sz="2800" kern="0" dirty="0">
                <a:solidFill>
                  <a:srgbClr val="FFFFFF"/>
                </a:solidFill>
                <a:latin typeface="Arial" panose="020B0604020202020204" pitchFamily="34" charset="0"/>
                <a:sym typeface="Arial" panose="020B0604020202020204" pitchFamily="34" charset="0"/>
              </a:endParaRPr>
            </a:p>
          </p:txBody>
        </p:sp>
      </p:grpSp>
      <p:sp>
        <p:nvSpPr>
          <p:cNvPr id="34" name="矩形 33"/>
          <p:cNvSpPr/>
          <p:nvPr/>
        </p:nvSpPr>
        <p:spPr>
          <a:xfrm>
            <a:off x="2337104" y="5289983"/>
            <a:ext cx="8404203" cy="716451"/>
          </a:xfrm>
          <a:prstGeom prst="rect">
            <a:avLst/>
          </a:prstGeom>
          <a:no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4000" b="1" kern="0" smtClean="0">
              <a:solidFill>
                <a:srgbClr val="FFFDFB"/>
              </a:solidFill>
              <a:latin typeface="Arial"/>
              <a:ea typeface="微软雅黑"/>
            </a:endParaRPr>
          </a:p>
        </p:txBody>
      </p:sp>
      <p:sp>
        <p:nvSpPr>
          <p:cNvPr id="35" name="矩形 34"/>
          <p:cNvSpPr/>
          <p:nvPr/>
        </p:nvSpPr>
        <p:spPr>
          <a:xfrm>
            <a:off x="2397029" y="5310065"/>
            <a:ext cx="8267950" cy="643831"/>
          </a:xfrm>
          <a:prstGeom prst="rect">
            <a:avLst/>
          </a:prstGeom>
          <a:noFill/>
        </p:spPr>
        <p:txBody>
          <a:bodyPr wrap="square">
            <a:spAutoFit/>
          </a:bodyPr>
          <a:lstStyle/>
          <a:p>
            <a:pPr algn="just" fontAlgn="base">
              <a:lnSpc>
                <a:spcPct val="130000"/>
              </a:lnSpc>
              <a:spcBef>
                <a:spcPct val="0"/>
              </a:spcBef>
              <a:spcAft>
                <a:spcPct val="0"/>
              </a:spcAft>
              <a:defRPr/>
            </a:pPr>
            <a:r>
              <a:rPr lang="zh-CN" altLang="en-US" sz="1450" kern="0" dirty="0">
                <a:solidFill>
                  <a:schemeClr val="tx1">
                    <a:lumMod val="95000"/>
                    <a:lumOff val="5000"/>
                  </a:schemeClr>
                </a:solidFill>
                <a:cs typeface="+mn-ea"/>
                <a:sym typeface="+mn-lt"/>
              </a:rPr>
              <a:t>宪法修改要全面贯彻党的十九大精神，把党的十九大确定的重大理论观点和重大方针政策特别是习近平新时代中国特色社会主义思想载入国家根本法，体现党和国家事业发展的新成就新经验新要求。</a:t>
            </a:r>
            <a:endParaRPr lang="en-US" altLang="zh-CN" sz="1450" b="1" kern="0" dirty="0">
              <a:solidFill>
                <a:srgbClr val="FF0000"/>
              </a:solidFill>
              <a:latin typeface="Arial"/>
              <a:ea typeface="微软雅黑"/>
              <a:cs typeface="+mn-ea"/>
              <a:sym typeface="+mn-lt"/>
            </a:endParaRPr>
          </a:p>
        </p:txBody>
      </p:sp>
    </p:spTree>
    <p:extLst>
      <p:ext uri="{BB962C8B-B14F-4D97-AF65-F5344CB8AC3E}">
        <p14:creationId xmlns:p14="http://schemas.microsoft.com/office/powerpoint/2010/main" val="7945076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10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wipe(down)">
                                      <p:cBhvr>
                                        <p:cTn id="18" dur="750"/>
                                        <p:tgtEl>
                                          <p:spTgt spid="42"/>
                                        </p:tgtEl>
                                      </p:cBhvr>
                                    </p:animEffect>
                                  </p:childTnLst>
                                </p:cTn>
                              </p:par>
                            </p:childTnLst>
                          </p:cTn>
                        </p:par>
                        <p:par>
                          <p:cTn id="19" fill="hold">
                            <p:stCondLst>
                              <p:cond delay="750"/>
                            </p:stCondLst>
                            <p:childTnLst>
                              <p:par>
                                <p:cTn id="20" presetID="2" presetClass="entr" presetSubtype="8"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1250"/>
                            </p:stCondLst>
                            <p:childTnLst>
                              <p:par>
                                <p:cTn id="25" presetID="21"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heel(1)">
                                      <p:cBhvr>
                                        <p:cTn id="27" dur="2000"/>
                                        <p:tgtEl>
                                          <p:spTgt spid="17"/>
                                        </p:tgtEl>
                                      </p:cBhvr>
                                    </p:animEffect>
                                  </p:childTnLst>
                                </p:cTn>
                              </p:par>
                            </p:childTnLst>
                          </p:cTn>
                        </p:par>
                        <p:par>
                          <p:cTn id="28" fill="hold">
                            <p:stCondLst>
                              <p:cond delay="325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4250"/>
                            </p:stCondLst>
                            <p:childTnLst>
                              <p:par>
                                <p:cTn id="35" presetID="2" presetClass="entr" presetSubtype="8"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0-#ppt_w/2"/>
                                          </p:val>
                                        </p:tav>
                                        <p:tav tm="100000">
                                          <p:val>
                                            <p:strVal val="#ppt_x"/>
                                          </p:val>
                                        </p:tav>
                                      </p:tavLst>
                                    </p:anim>
                                    <p:anim calcmode="lin" valueType="num">
                                      <p:cBhvr additive="base">
                                        <p:cTn id="38" dur="500" fill="hold"/>
                                        <p:tgtEl>
                                          <p:spTgt spid="21"/>
                                        </p:tgtEl>
                                        <p:attrNameLst>
                                          <p:attrName>ppt_y</p:attrName>
                                        </p:attrNameLst>
                                      </p:cBhvr>
                                      <p:tavLst>
                                        <p:tav tm="0">
                                          <p:val>
                                            <p:strVal val="#ppt_y"/>
                                          </p:val>
                                        </p:tav>
                                        <p:tav tm="100000">
                                          <p:val>
                                            <p:strVal val="#ppt_y"/>
                                          </p:val>
                                        </p:tav>
                                      </p:tavLst>
                                    </p:anim>
                                  </p:childTnLst>
                                </p:cTn>
                              </p:par>
                            </p:childTnLst>
                          </p:cTn>
                        </p:par>
                        <p:par>
                          <p:cTn id="39" fill="hold">
                            <p:stCondLst>
                              <p:cond delay="4750"/>
                            </p:stCondLst>
                            <p:childTnLst>
                              <p:par>
                                <p:cTn id="40" presetID="21" presetClass="entr" presetSubtype="1"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heel(1)">
                                      <p:cBhvr>
                                        <p:cTn id="42" dur="2000"/>
                                        <p:tgtEl>
                                          <p:spTgt spid="24"/>
                                        </p:tgtEl>
                                      </p:cBhvr>
                                    </p:animEffect>
                                  </p:childTnLst>
                                </p:cTn>
                              </p:par>
                            </p:childTnLst>
                          </p:cTn>
                        </p:par>
                        <p:par>
                          <p:cTn id="43" fill="hold">
                            <p:stCondLst>
                              <p:cond delay="6750"/>
                            </p:stCondLst>
                            <p:childTnLst>
                              <p:par>
                                <p:cTn id="44" presetID="42" presetClass="entr" presetSubtype="0"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1000"/>
                                        <p:tgtEl>
                                          <p:spTgt spid="25"/>
                                        </p:tgtEl>
                                      </p:cBhvr>
                                    </p:animEffect>
                                    <p:anim calcmode="lin" valueType="num">
                                      <p:cBhvr>
                                        <p:cTn id="47" dur="1000" fill="hold"/>
                                        <p:tgtEl>
                                          <p:spTgt spid="25"/>
                                        </p:tgtEl>
                                        <p:attrNameLst>
                                          <p:attrName>ppt_x</p:attrName>
                                        </p:attrNameLst>
                                      </p:cBhvr>
                                      <p:tavLst>
                                        <p:tav tm="0">
                                          <p:val>
                                            <p:strVal val="#ppt_x"/>
                                          </p:val>
                                        </p:tav>
                                        <p:tav tm="100000">
                                          <p:val>
                                            <p:strVal val="#ppt_x"/>
                                          </p:val>
                                        </p:tav>
                                      </p:tavLst>
                                    </p:anim>
                                    <p:anim calcmode="lin" valueType="num">
                                      <p:cBhvr>
                                        <p:cTn id="48" dur="1000" fill="hold"/>
                                        <p:tgtEl>
                                          <p:spTgt spid="25"/>
                                        </p:tgtEl>
                                        <p:attrNameLst>
                                          <p:attrName>ppt_y</p:attrName>
                                        </p:attrNameLst>
                                      </p:cBhvr>
                                      <p:tavLst>
                                        <p:tav tm="0">
                                          <p:val>
                                            <p:strVal val="#ppt_y+.1"/>
                                          </p:val>
                                        </p:tav>
                                        <p:tav tm="100000">
                                          <p:val>
                                            <p:strVal val="#ppt_y"/>
                                          </p:val>
                                        </p:tav>
                                      </p:tavLst>
                                    </p:anim>
                                  </p:childTnLst>
                                </p:cTn>
                              </p:par>
                            </p:childTnLst>
                          </p:cTn>
                        </p:par>
                        <p:par>
                          <p:cTn id="49" fill="hold">
                            <p:stCondLst>
                              <p:cond delay="7750"/>
                            </p:stCondLst>
                            <p:childTnLst>
                              <p:par>
                                <p:cTn id="50" presetID="2" presetClass="entr" presetSubtype="8" fill="hold"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500" fill="hold"/>
                                        <p:tgtEl>
                                          <p:spTgt spid="26"/>
                                        </p:tgtEl>
                                        <p:attrNameLst>
                                          <p:attrName>ppt_x</p:attrName>
                                        </p:attrNameLst>
                                      </p:cBhvr>
                                      <p:tavLst>
                                        <p:tav tm="0">
                                          <p:val>
                                            <p:strVal val="0-#ppt_w/2"/>
                                          </p:val>
                                        </p:tav>
                                        <p:tav tm="100000">
                                          <p:val>
                                            <p:strVal val="#ppt_x"/>
                                          </p:val>
                                        </p:tav>
                                      </p:tavLst>
                                    </p:anim>
                                    <p:anim calcmode="lin" valueType="num">
                                      <p:cBhvr additive="base">
                                        <p:cTn id="53" dur="500" fill="hold"/>
                                        <p:tgtEl>
                                          <p:spTgt spid="26"/>
                                        </p:tgtEl>
                                        <p:attrNameLst>
                                          <p:attrName>ppt_y</p:attrName>
                                        </p:attrNameLst>
                                      </p:cBhvr>
                                      <p:tavLst>
                                        <p:tav tm="0">
                                          <p:val>
                                            <p:strVal val="#ppt_y"/>
                                          </p:val>
                                        </p:tav>
                                        <p:tav tm="100000">
                                          <p:val>
                                            <p:strVal val="#ppt_y"/>
                                          </p:val>
                                        </p:tav>
                                      </p:tavLst>
                                    </p:anim>
                                  </p:childTnLst>
                                </p:cTn>
                              </p:par>
                            </p:childTnLst>
                          </p:cTn>
                        </p:par>
                        <p:par>
                          <p:cTn id="54" fill="hold">
                            <p:stCondLst>
                              <p:cond delay="8250"/>
                            </p:stCondLst>
                            <p:childTnLst>
                              <p:par>
                                <p:cTn id="55" presetID="21" presetClass="entr" presetSubtype="1" fill="hold" grpId="0"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heel(1)">
                                      <p:cBhvr>
                                        <p:cTn id="57" dur="2000"/>
                                        <p:tgtEl>
                                          <p:spTgt spid="29"/>
                                        </p:tgtEl>
                                      </p:cBhvr>
                                    </p:animEffect>
                                  </p:childTnLst>
                                </p:cTn>
                              </p:par>
                            </p:childTnLst>
                          </p:cTn>
                        </p:par>
                        <p:par>
                          <p:cTn id="58" fill="hold">
                            <p:stCondLst>
                              <p:cond delay="10250"/>
                            </p:stCondLst>
                            <p:childTnLst>
                              <p:par>
                                <p:cTn id="59" presetID="42" presetClass="entr" presetSubtype="0"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1000"/>
                                        <p:tgtEl>
                                          <p:spTgt spid="30"/>
                                        </p:tgtEl>
                                      </p:cBhvr>
                                    </p:animEffect>
                                    <p:anim calcmode="lin" valueType="num">
                                      <p:cBhvr>
                                        <p:cTn id="62" dur="1000" fill="hold"/>
                                        <p:tgtEl>
                                          <p:spTgt spid="30"/>
                                        </p:tgtEl>
                                        <p:attrNameLst>
                                          <p:attrName>ppt_x</p:attrName>
                                        </p:attrNameLst>
                                      </p:cBhvr>
                                      <p:tavLst>
                                        <p:tav tm="0">
                                          <p:val>
                                            <p:strVal val="#ppt_x"/>
                                          </p:val>
                                        </p:tav>
                                        <p:tav tm="100000">
                                          <p:val>
                                            <p:strVal val="#ppt_x"/>
                                          </p:val>
                                        </p:tav>
                                      </p:tavLst>
                                    </p:anim>
                                    <p:anim calcmode="lin" valueType="num">
                                      <p:cBhvr>
                                        <p:cTn id="63" dur="1000" fill="hold"/>
                                        <p:tgtEl>
                                          <p:spTgt spid="30"/>
                                        </p:tgtEl>
                                        <p:attrNameLst>
                                          <p:attrName>ppt_y</p:attrName>
                                        </p:attrNameLst>
                                      </p:cBhvr>
                                      <p:tavLst>
                                        <p:tav tm="0">
                                          <p:val>
                                            <p:strVal val="#ppt_y+.1"/>
                                          </p:val>
                                        </p:tav>
                                        <p:tav tm="100000">
                                          <p:val>
                                            <p:strVal val="#ppt_y"/>
                                          </p:val>
                                        </p:tav>
                                      </p:tavLst>
                                    </p:anim>
                                  </p:childTnLst>
                                </p:cTn>
                              </p:par>
                            </p:childTnLst>
                          </p:cTn>
                        </p:par>
                        <p:par>
                          <p:cTn id="64" fill="hold">
                            <p:stCondLst>
                              <p:cond delay="11250"/>
                            </p:stCondLst>
                            <p:childTnLst>
                              <p:par>
                                <p:cTn id="65" presetID="2" presetClass="entr" presetSubtype="8"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500" fill="hold"/>
                                        <p:tgtEl>
                                          <p:spTgt spid="31"/>
                                        </p:tgtEl>
                                        <p:attrNameLst>
                                          <p:attrName>ppt_x</p:attrName>
                                        </p:attrNameLst>
                                      </p:cBhvr>
                                      <p:tavLst>
                                        <p:tav tm="0">
                                          <p:val>
                                            <p:strVal val="0-#ppt_w/2"/>
                                          </p:val>
                                        </p:tav>
                                        <p:tav tm="100000">
                                          <p:val>
                                            <p:strVal val="#ppt_x"/>
                                          </p:val>
                                        </p:tav>
                                      </p:tavLst>
                                    </p:anim>
                                    <p:anim calcmode="lin" valueType="num">
                                      <p:cBhvr additive="base">
                                        <p:cTn id="68" dur="500" fill="hold"/>
                                        <p:tgtEl>
                                          <p:spTgt spid="31"/>
                                        </p:tgtEl>
                                        <p:attrNameLst>
                                          <p:attrName>ppt_y</p:attrName>
                                        </p:attrNameLst>
                                      </p:cBhvr>
                                      <p:tavLst>
                                        <p:tav tm="0">
                                          <p:val>
                                            <p:strVal val="#ppt_y"/>
                                          </p:val>
                                        </p:tav>
                                        <p:tav tm="100000">
                                          <p:val>
                                            <p:strVal val="#ppt_y"/>
                                          </p:val>
                                        </p:tav>
                                      </p:tavLst>
                                    </p:anim>
                                  </p:childTnLst>
                                </p:cTn>
                              </p:par>
                            </p:childTnLst>
                          </p:cTn>
                        </p:par>
                        <p:par>
                          <p:cTn id="69" fill="hold">
                            <p:stCondLst>
                              <p:cond delay="11750"/>
                            </p:stCondLst>
                            <p:childTnLst>
                              <p:par>
                                <p:cTn id="70" presetID="21" presetClass="entr" presetSubtype="1" fill="hold" grpId="0" nodeType="after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wheel(1)">
                                      <p:cBhvr>
                                        <p:cTn id="72" dur="2000"/>
                                        <p:tgtEl>
                                          <p:spTgt spid="34"/>
                                        </p:tgtEl>
                                      </p:cBhvr>
                                    </p:animEffect>
                                  </p:childTnLst>
                                </p:cTn>
                              </p:par>
                            </p:childTnLst>
                          </p:cTn>
                        </p:par>
                        <p:par>
                          <p:cTn id="73" fill="hold">
                            <p:stCondLst>
                              <p:cond delay="13750"/>
                            </p:stCondLst>
                            <p:childTnLst>
                              <p:par>
                                <p:cTn id="74" presetID="42" presetClass="entr" presetSubtype="0" fill="hold" grpId="0"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fade">
                                      <p:cBhvr>
                                        <p:cTn id="76" dur="1000"/>
                                        <p:tgtEl>
                                          <p:spTgt spid="35"/>
                                        </p:tgtEl>
                                      </p:cBhvr>
                                    </p:animEffect>
                                    <p:anim calcmode="lin" valueType="num">
                                      <p:cBhvr>
                                        <p:cTn id="77" dur="1000" fill="hold"/>
                                        <p:tgtEl>
                                          <p:spTgt spid="35"/>
                                        </p:tgtEl>
                                        <p:attrNameLst>
                                          <p:attrName>ppt_x</p:attrName>
                                        </p:attrNameLst>
                                      </p:cBhvr>
                                      <p:tavLst>
                                        <p:tav tm="0">
                                          <p:val>
                                            <p:strVal val="#ppt_x"/>
                                          </p:val>
                                        </p:tav>
                                        <p:tav tm="100000">
                                          <p:val>
                                            <p:strVal val="#ppt_x"/>
                                          </p:val>
                                        </p:tav>
                                      </p:tavLst>
                                    </p:anim>
                                    <p:anim calcmode="lin" valueType="num">
                                      <p:cBhvr>
                                        <p:cTn id="7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7" grpId="0" animBg="1"/>
      <p:bldP spid="18" grpId="0"/>
      <p:bldP spid="19" grpId="0" animBg="1"/>
      <p:bldP spid="24" grpId="0" animBg="1"/>
      <p:bldP spid="25" grpId="0"/>
      <p:bldP spid="29" grpId="0" animBg="1"/>
      <p:bldP spid="30" grpId="0"/>
      <p:bldP spid="34" grpId="0" animBg="1"/>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sp>
        <p:nvSpPr>
          <p:cNvPr id="3" name="矩形: 圆角 7">
            <a:extLst>
              <a:ext uri="{FF2B5EF4-FFF2-40B4-BE49-F238E27FC236}">
                <a16:creationId xmlns:a16="http://schemas.microsoft.com/office/drawing/2014/main" xmlns="" id="{FF138670-1F20-446A-A6F1-85DEE9D45D2E}"/>
              </a:ext>
            </a:extLst>
          </p:cNvPr>
          <p:cNvSpPr/>
          <p:nvPr/>
        </p:nvSpPr>
        <p:spPr>
          <a:xfrm>
            <a:off x="1164472" y="2131723"/>
            <a:ext cx="9803757" cy="3840452"/>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0C726E06-FF55-4054-ACE1-A74261023250}"/>
              </a:ext>
            </a:extLst>
          </p:cNvPr>
          <p:cNvSpPr/>
          <p:nvPr/>
        </p:nvSpPr>
        <p:spPr>
          <a:xfrm>
            <a:off x="1444314" y="2509914"/>
            <a:ext cx="9385611" cy="3416320"/>
          </a:xfrm>
          <a:prstGeom prst="rect">
            <a:avLst/>
          </a:prstGeom>
        </p:spPr>
        <p:txBody>
          <a:bodyPr wrap="square">
            <a:spAutoFit/>
          </a:bodyPr>
          <a:lstStyle/>
          <a:p>
            <a:pPr>
              <a:lnSpc>
                <a:spcPct val="150000"/>
              </a:lnSpc>
            </a:pPr>
            <a:r>
              <a:rPr lang="zh-CN" altLang="en-US" sz="2400" dirty="0">
                <a:solidFill>
                  <a:srgbClr val="591300"/>
                </a:solidFill>
                <a:ea typeface="微软雅黑" panose="020B0503020204020204" pitchFamily="34" charset="-122"/>
                <a:cs typeface="Times New Roman" panose="02020603050405020304" pitchFamily="18" charset="0"/>
              </a:rPr>
              <a:t>在总体保持我国宪法连续性、稳定性、权威性的基础上推动宪法与时俱进、完善发展，更好体现人民意志，更好体现中国特色社会主义制度的优势，更好适应提高党长期执政能力、推进全面依法治国、推进国家治理体系和治理能力现代化的要求，</a:t>
            </a:r>
            <a:r>
              <a:rPr lang="zh-CN" altLang="en-US" sz="2400" b="1" dirty="0">
                <a:solidFill>
                  <a:srgbClr val="FF0000"/>
                </a:solidFill>
                <a:ea typeface="微软雅黑" panose="020B0503020204020204" pitchFamily="34" charset="-122"/>
                <a:cs typeface="Times New Roman" panose="02020603050405020304" pitchFamily="18" charset="0"/>
              </a:rPr>
              <a:t>为新时代坚持和发展中国特色社会主义、实现“两个一百年”奋斗目标和中华民族伟大复兴的中国梦提供有力宪法保障。</a:t>
            </a:r>
            <a:endParaRPr lang="zh-CN" altLang="en-US" sz="2400" b="1" dirty="0">
              <a:solidFill>
                <a:srgbClr val="FF0000"/>
              </a:solidFill>
              <a:ea typeface="微软雅黑" panose="020B0503020204020204" pitchFamily="34" charset="-122"/>
              <a:cs typeface="Times New Roman" panose="02020603050405020304" pitchFamily="18" charset="0"/>
            </a:endParaRPr>
          </a:p>
        </p:txBody>
      </p:sp>
      <p:sp>
        <p:nvSpPr>
          <p:cNvPr id="5" name="矩形: 圆角 6">
            <a:extLst>
              <a:ext uri="{FF2B5EF4-FFF2-40B4-BE49-F238E27FC236}">
                <a16:creationId xmlns:a16="http://schemas.microsoft.com/office/drawing/2014/main" xmlns="" id="{E5ABFA45-273A-4FC0-9EE3-D6FD5EFA09DA}"/>
              </a:ext>
            </a:extLst>
          </p:cNvPr>
          <p:cNvSpPr/>
          <p:nvPr/>
        </p:nvSpPr>
        <p:spPr>
          <a:xfrm>
            <a:off x="3291070" y="1752075"/>
            <a:ext cx="5550559" cy="725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6EF"/>
                </a:solidFill>
                <a:ea typeface="微软雅黑" panose="020B0503020204020204" pitchFamily="34" charset="-122"/>
                <a:cs typeface="Times New Roman" panose="02020603050405020304" pitchFamily="18" charset="0"/>
              </a:rPr>
              <a:t>牢牢把握宪法修改的总体要求</a:t>
            </a:r>
            <a:endParaRPr lang="zh-CN" altLang="en-US" sz="2800" b="1" dirty="0">
              <a:solidFill>
                <a:srgbClr val="FFF6EF"/>
              </a:solidFill>
            </a:endParaRPr>
          </a:p>
        </p:txBody>
      </p:sp>
    </p:spTree>
    <p:extLst>
      <p:ext uri="{BB962C8B-B14F-4D97-AF65-F5344CB8AC3E}">
        <p14:creationId xmlns:p14="http://schemas.microsoft.com/office/powerpoint/2010/main" val="292301265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75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2000"/>
                            </p:stCondLst>
                            <p:childTnLst>
                              <p:par>
                                <p:cTn id="18" presetID="12" presetClass="entr" presetSubtype="4"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1000"/>
                                        <p:tgtEl>
                                          <p:spTgt spid="4"/>
                                        </p:tgtEl>
                                        <p:attrNameLst>
                                          <p:attrName>ppt_y</p:attrName>
                                        </p:attrNameLst>
                                      </p:cBhvr>
                                      <p:tavLst>
                                        <p:tav tm="0">
                                          <p:val>
                                            <p:strVal val="#ppt_y+#ppt_h*1.125000"/>
                                          </p:val>
                                        </p:tav>
                                        <p:tav tm="100000">
                                          <p:val>
                                            <p:strVal val="#ppt_y"/>
                                          </p:val>
                                        </p:tav>
                                      </p:tavLst>
                                    </p:anim>
                                    <p:animEffect transition="in" filter="wipe(up)">
                                      <p:cBhvr>
                                        <p:cTn id="2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3" grpId="0" animBg="1"/>
      <p:bldP spid="4" grpId="0"/>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323686" y="6701933"/>
            <a:ext cx="12286523" cy="192571"/>
          </a:xfrm>
          <a:prstGeom prst="rect">
            <a:avLst/>
          </a:prstGeom>
          <a:solidFill>
            <a:srgbClr val="FF0517"/>
          </a:solidFill>
          <a:ln w="19050" cap="flat" cmpd="sng" algn="ctr">
            <a:noFill/>
            <a:prstDash val="solid"/>
          </a:ln>
          <a:effectLst/>
        </p:spPr>
        <p:txBody>
          <a:bodyPr anchor="ctr"/>
          <a:lstStyle/>
          <a:p>
            <a:pPr algn="ctr" defTabSz="914217">
              <a:defRPr/>
            </a:pPr>
            <a:endParaRPr lang="zh-CN" altLang="en-US" sz="2133" kern="0">
              <a:solidFill>
                <a:srgbClr val="FFFFFF"/>
              </a:solidFill>
              <a:latin typeface="Arial"/>
              <a:ea typeface="微软雅黑"/>
              <a:cs typeface="+mn-ea"/>
              <a:sym typeface="+mn-lt"/>
            </a:endParaRPr>
          </a:p>
        </p:txBody>
      </p:sp>
      <p:sp>
        <p:nvSpPr>
          <p:cNvPr id="27" name="矩形 26"/>
          <p:cNvSpPr/>
          <p:nvPr/>
        </p:nvSpPr>
        <p:spPr>
          <a:xfrm>
            <a:off x="2205" y="749128"/>
            <a:ext cx="12189178" cy="3212356"/>
          </a:xfrm>
          <a:prstGeom prst="rect">
            <a:avLst/>
          </a:prstGeom>
          <a:blipFill dpi="0" rotWithShape="1">
            <a:blip r:embed="rId3"/>
            <a:srcRect/>
            <a:stretch>
              <a:fillRect/>
            </a:stretch>
          </a:blipFill>
          <a:ln w="25400" cap="flat" cmpd="sng" algn="ctr">
            <a:noFill/>
            <a:prstDash val="solid"/>
          </a:ln>
          <a:effectLst/>
        </p:spPr>
        <p:txBody>
          <a:bodyPr lIns="91419" tIns="45709" rIns="91419" bIns="45709" anchor="ctr"/>
          <a:lstStyle/>
          <a:p>
            <a:pPr algn="ctr" defTabSz="914217">
              <a:defRPr/>
            </a:pPr>
            <a:endParaRPr lang="zh-CN" altLang="en-US" sz="2133" kern="0">
              <a:solidFill>
                <a:srgbClr val="FFFFFF"/>
              </a:solidFill>
              <a:latin typeface="Arial"/>
              <a:ea typeface="微软雅黑"/>
              <a:cs typeface="+mn-ea"/>
              <a:sym typeface="+mn-lt"/>
            </a:endParaRPr>
          </a:p>
        </p:txBody>
      </p:sp>
      <p:sp>
        <p:nvSpPr>
          <p:cNvPr id="28" name="矩形 27"/>
          <p:cNvSpPr/>
          <p:nvPr/>
        </p:nvSpPr>
        <p:spPr>
          <a:xfrm>
            <a:off x="-46468" y="3908579"/>
            <a:ext cx="12286524" cy="192571"/>
          </a:xfrm>
          <a:prstGeom prst="rect">
            <a:avLst/>
          </a:prstGeom>
          <a:solidFill>
            <a:srgbClr val="FF0517"/>
          </a:solidFill>
          <a:ln w="19050" cap="flat" cmpd="sng" algn="ctr">
            <a:noFill/>
            <a:prstDash val="solid"/>
          </a:ln>
          <a:effectLst/>
        </p:spPr>
        <p:txBody>
          <a:bodyPr anchor="ctr"/>
          <a:lstStyle/>
          <a:p>
            <a:pPr algn="ctr" defTabSz="914217">
              <a:defRPr/>
            </a:pPr>
            <a:endParaRPr lang="zh-CN" altLang="en-US" sz="2133" kern="0">
              <a:solidFill>
                <a:srgbClr val="FFFFFF"/>
              </a:solidFill>
              <a:latin typeface="Arial"/>
              <a:ea typeface="微软雅黑"/>
              <a:cs typeface="+mn-ea"/>
              <a:sym typeface="+mn-lt"/>
            </a:endParaRPr>
          </a:p>
        </p:txBody>
      </p:sp>
      <p:sp>
        <p:nvSpPr>
          <p:cNvPr id="29" name="TextBox 19"/>
          <p:cNvSpPr txBox="1"/>
          <p:nvPr/>
        </p:nvSpPr>
        <p:spPr>
          <a:xfrm>
            <a:off x="1221075" y="4222744"/>
            <a:ext cx="7470923" cy="2354491"/>
          </a:xfrm>
          <a:prstGeom prst="rect">
            <a:avLst/>
          </a:prstGeom>
          <a:noFill/>
        </p:spPr>
        <p:txBody>
          <a:bodyPr wrap="square" lIns="0" tIns="0" rIns="0" bIns="0">
            <a:spAutoFit/>
          </a:bodyPr>
          <a:lstStyle/>
          <a:p>
            <a:pPr algn="just">
              <a:lnSpc>
                <a:spcPct val="150000"/>
              </a:lnSpc>
              <a:defRPr/>
            </a:pPr>
            <a:r>
              <a:rPr lang="zh-CN" altLang="en-US" sz="1700" kern="0" dirty="0">
                <a:gradFill>
                  <a:gsLst>
                    <a:gs pos="0">
                      <a:srgbClr val="000000">
                        <a:lumMod val="75000"/>
                        <a:lumOff val="25000"/>
                      </a:srgbClr>
                    </a:gs>
                    <a:gs pos="100000">
                      <a:srgbClr val="000000">
                        <a:lumMod val="85000"/>
                        <a:lumOff val="15000"/>
                      </a:srgbClr>
                    </a:gs>
                  </a:gsLst>
                  <a:lin ang="18900000" scaled="1"/>
                </a:gradFill>
                <a:cs typeface="+mn-ea"/>
                <a:sym typeface="+mn-lt"/>
              </a:rPr>
              <a:t>这是</a:t>
            </a:r>
            <a:r>
              <a:rPr lang="en-US" altLang="zh-CN" sz="1700" kern="0" dirty="0">
                <a:gradFill>
                  <a:gsLst>
                    <a:gs pos="0">
                      <a:srgbClr val="000000">
                        <a:lumMod val="75000"/>
                        <a:lumOff val="25000"/>
                      </a:srgbClr>
                    </a:gs>
                    <a:gs pos="100000">
                      <a:srgbClr val="000000">
                        <a:lumMod val="85000"/>
                        <a:lumOff val="15000"/>
                      </a:srgbClr>
                    </a:gs>
                  </a:gsLst>
                  <a:lin ang="18900000" scaled="1"/>
                </a:gradFill>
                <a:cs typeface="+mn-ea"/>
                <a:sym typeface="+mn-lt"/>
              </a:rPr>
              <a:t>1982</a:t>
            </a:r>
            <a:r>
              <a:rPr lang="zh-CN" altLang="en-US" sz="1700" kern="0" dirty="0">
                <a:gradFill>
                  <a:gsLst>
                    <a:gs pos="0">
                      <a:srgbClr val="000000">
                        <a:lumMod val="75000"/>
                        <a:lumOff val="25000"/>
                      </a:srgbClr>
                    </a:gs>
                    <a:gs pos="100000">
                      <a:srgbClr val="000000">
                        <a:lumMod val="85000"/>
                        <a:lumOff val="15000"/>
                      </a:srgbClr>
                    </a:gs>
                  </a:gsLst>
                  <a:lin ang="18900000" scaled="1"/>
                </a:gradFill>
                <a:cs typeface="+mn-ea"/>
                <a:sym typeface="+mn-lt"/>
              </a:rPr>
              <a:t>年宪法实施以来，最高立法机关第五次对国家根本法的修改。从党中央提出建议，到十二届全国人大常委会决定将宪法修正案草案提请本次大会审议，再到大会期间多次审议、补充完善、投票表决，这段法治进程，是依法治国的生动实践，体现出党的主张和人民意志的高度统一，展现出中国特色社会主义民主政治的巨大优势</a:t>
            </a:r>
            <a:r>
              <a:rPr lang="zh-CN" altLang="en-US" sz="1700" kern="0" dirty="0" smtClean="0">
                <a:gradFill>
                  <a:gsLst>
                    <a:gs pos="0">
                      <a:srgbClr val="000000">
                        <a:lumMod val="75000"/>
                        <a:lumOff val="25000"/>
                      </a:srgbClr>
                    </a:gs>
                    <a:gs pos="100000">
                      <a:srgbClr val="000000">
                        <a:lumMod val="85000"/>
                        <a:lumOff val="15000"/>
                      </a:srgbClr>
                    </a:gs>
                  </a:gsLst>
                  <a:lin ang="18900000" scaled="1"/>
                </a:gradFill>
                <a:cs typeface="+mn-ea"/>
                <a:sym typeface="+mn-lt"/>
              </a:rPr>
              <a:t>。</a:t>
            </a:r>
            <a:endParaRPr lang="en-US" altLang="zh-CN" sz="1700" kern="0" dirty="0" smtClean="0">
              <a:gradFill>
                <a:gsLst>
                  <a:gs pos="0">
                    <a:srgbClr val="000000">
                      <a:lumMod val="75000"/>
                      <a:lumOff val="25000"/>
                    </a:srgbClr>
                  </a:gs>
                  <a:gs pos="100000">
                    <a:srgbClr val="000000">
                      <a:lumMod val="85000"/>
                      <a:lumOff val="15000"/>
                    </a:srgbClr>
                  </a:gs>
                </a:gsLst>
                <a:lin ang="18900000" scaled="1"/>
              </a:gradFill>
              <a:cs typeface="+mn-ea"/>
              <a:sym typeface="+mn-lt"/>
            </a:endParaRPr>
          </a:p>
          <a:p>
            <a:pPr algn="just">
              <a:lnSpc>
                <a:spcPct val="150000"/>
              </a:lnSpc>
              <a:defRPr/>
            </a:pPr>
            <a:r>
              <a:rPr lang="en-US" altLang="zh-CN" sz="1700" b="1" kern="0" dirty="0">
                <a:solidFill>
                  <a:srgbClr val="E60000"/>
                </a:solidFill>
                <a:cs typeface="+mn-ea"/>
                <a:sym typeface="+mn-lt"/>
              </a:rPr>
              <a:t>2018</a:t>
            </a:r>
            <a:r>
              <a:rPr lang="zh-CN" altLang="en-US" sz="1700" b="1" kern="0" dirty="0">
                <a:solidFill>
                  <a:srgbClr val="E60000"/>
                </a:solidFill>
                <a:cs typeface="+mn-ea"/>
                <a:sym typeface="+mn-lt"/>
              </a:rPr>
              <a:t>年</a:t>
            </a:r>
            <a:r>
              <a:rPr lang="en-US" altLang="zh-CN" sz="1700" b="1" kern="0" dirty="0">
                <a:solidFill>
                  <a:srgbClr val="E60000"/>
                </a:solidFill>
                <a:cs typeface="+mn-ea"/>
                <a:sym typeface="+mn-lt"/>
              </a:rPr>
              <a:t>3</a:t>
            </a:r>
            <a:r>
              <a:rPr lang="zh-CN" altLang="en-US" sz="1700" b="1" kern="0" dirty="0">
                <a:solidFill>
                  <a:srgbClr val="E60000"/>
                </a:solidFill>
                <a:cs typeface="+mn-ea"/>
                <a:sym typeface="+mn-lt"/>
              </a:rPr>
              <a:t>月</a:t>
            </a:r>
            <a:r>
              <a:rPr lang="en-US" altLang="zh-CN" sz="1700" b="1" kern="0" dirty="0">
                <a:solidFill>
                  <a:srgbClr val="E60000"/>
                </a:solidFill>
                <a:cs typeface="+mn-ea"/>
                <a:sym typeface="+mn-lt"/>
              </a:rPr>
              <a:t>11</a:t>
            </a:r>
            <a:r>
              <a:rPr lang="zh-CN" altLang="en-US" sz="1700" b="1" kern="0" dirty="0">
                <a:solidFill>
                  <a:srgbClr val="E60000"/>
                </a:solidFill>
                <a:cs typeface="+mn-ea"/>
                <a:sym typeface="+mn-lt"/>
              </a:rPr>
              <a:t>日</a:t>
            </a:r>
            <a:r>
              <a:rPr lang="en-US" altLang="zh-CN" sz="1700" b="1" kern="0" dirty="0">
                <a:solidFill>
                  <a:srgbClr val="E60000"/>
                </a:solidFill>
                <a:cs typeface="+mn-ea"/>
                <a:sym typeface="+mn-lt"/>
              </a:rPr>
              <a:t>15</a:t>
            </a:r>
            <a:r>
              <a:rPr lang="zh-CN" altLang="en-US" sz="1700" b="1" kern="0" dirty="0">
                <a:solidFill>
                  <a:srgbClr val="E60000"/>
                </a:solidFill>
                <a:cs typeface="+mn-ea"/>
                <a:sym typeface="+mn-lt"/>
              </a:rPr>
              <a:t>时</a:t>
            </a:r>
            <a:r>
              <a:rPr lang="en-US" altLang="zh-CN" sz="1700" b="1" kern="0" dirty="0">
                <a:solidFill>
                  <a:srgbClr val="E60000"/>
                </a:solidFill>
                <a:cs typeface="+mn-ea"/>
                <a:sym typeface="+mn-lt"/>
              </a:rPr>
              <a:t>52</a:t>
            </a:r>
            <a:r>
              <a:rPr lang="zh-CN" altLang="en-US" sz="1700" b="1" kern="0" dirty="0" smtClean="0">
                <a:solidFill>
                  <a:srgbClr val="E60000"/>
                </a:solidFill>
                <a:cs typeface="+mn-ea"/>
                <a:sym typeface="+mn-lt"/>
              </a:rPr>
              <a:t>分，历</a:t>
            </a:r>
            <a:r>
              <a:rPr lang="zh-CN" altLang="en-US" sz="1700" b="1" kern="0" dirty="0">
                <a:solidFill>
                  <a:srgbClr val="E60000"/>
                </a:solidFill>
                <a:cs typeface="+mn-ea"/>
                <a:sym typeface="+mn-lt"/>
              </a:rPr>
              <a:t>史必将铭记这一时刻</a:t>
            </a:r>
            <a:r>
              <a:rPr lang="en-US" altLang="zh-CN" sz="1700" b="1" kern="0" dirty="0">
                <a:solidFill>
                  <a:srgbClr val="E60000"/>
                </a:solidFill>
                <a:cs typeface="+mn-ea"/>
                <a:sym typeface="+mn-lt"/>
              </a:rPr>
              <a:t>——</a:t>
            </a:r>
            <a:endParaRPr lang="zh-CN" altLang="en-US" sz="1700" b="1" kern="0" dirty="0">
              <a:solidFill>
                <a:srgbClr val="E60000"/>
              </a:solidFill>
              <a:cs typeface="+mn-ea"/>
              <a:sym typeface="+mn-lt"/>
            </a:endParaRPr>
          </a:p>
        </p:txBody>
      </p:sp>
      <p:sp>
        <p:nvSpPr>
          <p:cNvPr id="30" name="Freeform 5"/>
          <p:cNvSpPr>
            <a:spLocks/>
          </p:cNvSpPr>
          <p:nvPr/>
        </p:nvSpPr>
        <p:spPr bwMode="auto">
          <a:xfrm rot="10800000">
            <a:off x="485502" y="428250"/>
            <a:ext cx="1838026" cy="1838317"/>
          </a:xfrm>
          <a:prstGeom prst="ellipse">
            <a:avLst/>
          </a:prstGeom>
          <a:gradFill flip="none" rotWithShape="1">
            <a:gsLst>
              <a:gs pos="0">
                <a:srgbClr val="FFFFFF"/>
              </a:gs>
              <a:gs pos="100000">
                <a:srgbClr val="D9D9D9"/>
              </a:gs>
            </a:gsLst>
            <a:lin ang="2700000" scaled="1"/>
            <a:tileRect/>
          </a:gradFill>
          <a:ln w="25400">
            <a:gradFill flip="none" rotWithShape="1">
              <a:gsLst>
                <a:gs pos="29000">
                  <a:srgbClr val="E0E0E0"/>
                </a:gs>
                <a:gs pos="0">
                  <a:srgbClr val="999999"/>
                </a:gs>
                <a:gs pos="83000">
                  <a:srgbClr val="FFFFFF"/>
                </a:gs>
              </a:gsLst>
              <a:lin ang="2700000" scaled="1"/>
              <a:tileRect/>
            </a:gradFill>
          </a:ln>
          <a:effectLst>
            <a:outerShdw blurRad="355600" dist="88900" dir="2700000" algn="tl" rotWithShape="0">
              <a:prstClr val="black">
                <a:alpha val="28000"/>
              </a:prstClr>
            </a:outerShdw>
          </a:effectLst>
        </p:spPr>
        <p:txBody>
          <a:bodyPr lIns="91419" tIns="45709" rIns="91419" bIns="45709"/>
          <a:lstStyle/>
          <a:p>
            <a:pPr defTabSz="914217">
              <a:defRPr/>
            </a:pPr>
            <a:endParaRPr lang="zh-CN" altLang="en-US" sz="2133" kern="0">
              <a:solidFill>
                <a:prstClr val="black"/>
              </a:solidFill>
              <a:latin typeface="Arial"/>
              <a:ea typeface="微软雅黑"/>
              <a:cs typeface="+mn-ea"/>
              <a:sym typeface="+mn-lt"/>
            </a:endParaRPr>
          </a:p>
        </p:txBody>
      </p:sp>
      <p:sp>
        <p:nvSpPr>
          <p:cNvPr id="31" name="Freeform 5"/>
          <p:cNvSpPr>
            <a:spLocks/>
          </p:cNvSpPr>
          <p:nvPr/>
        </p:nvSpPr>
        <p:spPr bwMode="auto">
          <a:xfrm rot="10800000">
            <a:off x="689593" y="632688"/>
            <a:ext cx="1429844" cy="1429437"/>
          </a:xfrm>
          <a:prstGeom prst="ellipse">
            <a:avLst/>
          </a:prstGeom>
          <a:gradFill flip="none" rotWithShape="1">
            <a:gsLst>
              <a:gs pos="0">
                <a:srgbClr val="FF0517"/>
              </a:gs>
              <a:gs pos="100000">
                <a:srgbClr val="FF0517">
                  <a:lumMod val="75000"/>
                </a:srgbClr>
              </a:gs>
            </a:gsLst>
            <a:lin ang="2700000" scaled="1"/>
            <a:tileRect/>
          </a:gradFill>
          <a:ln w="25400">
            <a:gradFill flip="none" rotWithShape="1">
              <a:gsLst>
                <a:gs pos="0">
                  <a:srgbClr val="FF0517">
                    <a:lumMod val="75000"/>
                  </a:srgbClr>
                </a:gs>
                <a:gs pos="100000">
                  <a:srgbClr val="FF0517"/>
                </a:gs>
              </a:gsLst>
              <a:lin ang="2700000" scaled="1"/>
              <a:tileRect/>
            </a:gradFill>
          </a:ln>
          <a:effectLst>
            <a:outerShdw blurRad="254000" dist="114300" dir="2700000" algn="tl" rotWithShape="0">
              <a:prstClr val="black">
                <a:alpha val="25000"/>
              </a:prstClr>
            </a:outerShdw>
          </a:effectLst>
        </p:spPr>
        <p:txBody>
          <a:bodyPr lIns="91419" tIns="45709" rIns="91419" bIns="45709"/>
          <a:lstStyle/>
          <a:p>
            <a:pPr defTabSz="914217">
              <a:defRPr/>
            </a:pPr>
            <a:endParaRPr lang="zh-CN" altLang="en-US" sz="2133" kern="0">
              <a:solidFill>
                <a:prstClr val="black"/>
              </a:solidFill>
              <a:latin typeface="Arial"/>
              <a:ea typeface="微软雅黑"/>
              <a:cs typeface="+mn-ea"/>
              <a:sym typeface="+mn-lt"/>
            </a:endParaRPr>
          </a:p>
        </p:txBody>
      </p:sp>
      <p:sp>
        <p:nvSpPr>
          <p:cNvPr id="32" name="TextBox 4"/>
          <p:cNvSpPr txBox="1"/>
          <p:nvPr/>
        </p:nvSpPr>
        <p:spPr>
          <a:xfrm>
            <a:off x="914278" y="1060206"/>
            <a:ext cx="1053856" cy="574320"/>
          </a:xfrm>
          <a:prstGeom prst="rect">
            <a:avLst/>
          </a:prstGeom>
          <a:noFill/>
        </p:spPr>
        <p:txBody>
          <a:bodyPr lIns="0" tIns="0" rIns="0" bIns="0">
            <a:spAutoFit/>
          </a:bodyPr>
          <a:lstStyle/>
          <a:p>
            <a:pPr algn="ctr">
              <a:defRPr/>
            </a:pPr>
            <a:r>
              <a:rPr lang="zh-CN" altLang="en-US" sz="3732" b="1" spc="400" dirty="0">
                <a:solidFill>
                  <a:srgbClr val="FFFFFF"/>
                </a:solidFill>
                <a:latin typeface="Arial"/>
                <a:ea typeface="微软雅黑"/>
                <a:cs typeface="+mn-ea"/>
                <a:sym typeface="+mn-lt"/>
              </a:rPr>
              <a:t>前言</a:t>
            </a:r>
          </a:p>
        </p:txBody>
      </p:sp>
      <p:sp>
        <p:nvSpPr>
          <p:cNvPr id="33" name="Freeform 5"/>
          <p:cNvSpPr>
            <a:spLocks/>
          </p:cNvSpPr>
          <p:nvPr/>
        </p:nvSpPr>
        <p:spPr bwMode="auto">
          <a:xfrm rot="10800000">
            <a:off x="2084846" y="184264"/>
            <a:ext cx="442773" cy="442698"/>
          </a:xfrm>
          <a:prstGeom prst="ellipse">
            <a:avLst/>
          </a:prstGeom>
          <a:gradFill flip="none" rotWithShape="1">
            <a:gsLst>
              <a:gs pos="100000">
                <a:srgbClr val="BC000D"/>
              </a:gs>
              <a:gs pos="0">
                <a:srgbClr val="BC000D">
                  <a:lumMod val="75000"/>
                </a:srgbClr>
              </a:gs>
            </a:gsLst>
            <a:lin ang="18900000" scaled="0"/>
            <a:tileRect/>
          </a:gradFill>
          <a:ln w="25400">
            <a:gradFill flip="none" rotWithShape="1">
              <a:gsLst>
                <a:gs pos="0">
                  <a:srgbClr val="BC000D"/>
                </a:gs>
                <a:gs pos="100000">
                  <a:srgbClr val="BC000D">
                    <a:lumMod val="75000"/>
                  </a:srgbClr>
                </a:gs>
              </a:gsLst>
              <a:lin ang="18900000" scaled="0"/>
              <a:tileRect/>
            </a:gradFill>
          </a:ln>
          <a:effectLst>
            <a:outerShdw blurRad="381000" dist="127000" dir="2700000" algn="tl" rotWithShape="0">
              <a:prstClr val="black">
                <a:alpha val="35000"/>
              </a:prstClr>
            </a:outerShdw>
          </a:effectLst>
        </p:spPr>
        <p:txBody>
          <a:bodyPr lIns="91419" tIns="45709" rIns="91419" bIns="45709"/>
          <a:lstStyle/>
          <a:p>
            <a:pPr defTabSz="914217">
              <a:defRPr/>
            </a:pPr>
            <a:endParaRPr lang="zh-CN" altLang="en-US" sz="2133" kern="0">
              <a:solidFill>
                <a:srgbClr val="000000"/>
              </a:solidFill>
              <a:latin typeface="Arial"/>
              <a:ea typeface="微软雅黑"/>
              <a:cs typeface="+mn-ea"/>
              <a:sym typeface="+mn-lt"/>
            </a:endParaRPr>
          </a:p>
        </p:txBody>
      </p:sp>
      <p:pic>
        <p:nvPicPr>
          <p:cNvPr id="34" name="Picture 7" descr="G:\2016我图\两会\ooopic_10194892_b0c64675b11c678cafbc\00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494" y="3605967"/>
            <a:ext cx="1572320" cy="3443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Freeform 5"/>
          <p:cNvSpPr>
            <a:spLocks/>
          </p:cNvSpPr>
          <p:nvPr/>
        </p:nvSpPr>
        <p:spPr bwMode="auto">
          <a:xfrm rot="10800000" flipH="1">
            <a:off x="9197570" y="4073139"/>
            <a:ext cx="3450436" cy="3450573"/>
          </a:xfrm>
          <a:prstGeom prst="ellipse">
            <a:avLst/>
          </a:prstGeom>
          <a:gradFill>
            <a:gsLst>
              <a:gs pos="0">
                <a:srgbClr val="FFFFFF">
                  <a:lumMod val="82000"/>
                </a:srgbClr>
              </a:gs>
              <a:gs pos="100000">
                <a:srgbClr val="FFFFFF">
                  <a:lumMod val="88000"/>
                </a:srgbClr>
              </a:gs>
            </a:gsLst>
            <a:lin ang="18900000" scaled="1"/>
          </a:gradFill>
          <a:ln w="50800" cap="flat" cmpd="sng" algn="ctr">
            <a:gradFill flip="none" rotWithShape="1">
              <a:gsLst>
                <a:gs pos="0">
                  <a:srgbClr val="FFFFFF">
                    <a:alpha val="0"/>
                  </a:srgbClr>
                </a:gs>
                <a:gs pos="100000">
                  <a:srgbClr val="FFFFFF"/>
                </a:gs>
              </a:gsLst>
              <a:lin ang="18900000" scaled="1"/>
              <a:tileRect/>
            </a:gradFill>
            <a:prstDash val="solid"/>
          </a:ln>
          <a:effectLst>
            <a:innerShdw blurRad="190500" dist="63500" dir="8100000">
              <a:prstClr val="black">
                <a:alpha val="30000"/>
              </a:prstClr>
            </a:innerShdw>
            <a:softEdge rad="50800"/>
          </a:effectLst>
        </p:spPr>
        <p:txBody>
          <a:bodyPr lIns="91419" tIns="45709" rIns="91419" bIns="45709" anchor="ctr"/>
          <a:lstStyle/>
          <a:p>
            <a:pPr algn="ctr" defTabSz="914217">
              <a:defRPr/>
            </a:pPr>
            <a:endParaRPr lang="zh-CN" altLang="en-US" sz="2133" kern="0">
              <a:solidFill>
                <a:srgbClr val="FFFFFF"/>
              </a:solidFill>
              <a:latin typeface="Arial"/>
              <a:ea typeface="微软雅黑"/>
              <a:cs typeface="+mn-ea"/>
              <a:sym typeface="+mn-lt"/>
            </a:endParaRPr>
          </a:p>
        </p:txBody>
      </p:sp>
      <p:grpSp>
        <p:nvGrpSpPr>
          <p:cNvPr id="36" name="组合 35"/>
          <p:cNvGrpSpPr>
            <a:grpSpLocks/>
          </p:cNvGrpSpPr>
          <p:nvPr/>
        </p:nvGrpSpPr>
        <p:grpSpPr bwMode="auto">
          <a:xfrm>
            <a:off x="9491142" y="4228123"/>
            <a:ext cx="2471695" cy="2469579"/>
            <a:chOff x="9912424" y="4649384"/>
            <a:chExt cx="1954833" cy="1732555"/>
          </a:xfrm>
        </p:grpSpPr>
        <p:sp>
          <p:nvSpPr>
            <p:cNvPr id="37" name="Freeform 5"/>
            <p:cNvSpPr>
              <a:spLocks/>
            </p:cNvSpPr>
            <p:nvPr/>
          </p:nvSpPr>
          <p:spPr bwMode="auto">
            <a:xfrm rot="10800000">
              <a:off x="9912424" y="4649384"/>
              <a:ext cx="1954833" cy="1732555"/>
            </a:xfrm>
            <a:prstGeom prst="ellipse">
              <a:avLst/>
            </a:prstGeom>
            <a:gradFill flip="none" rotWithShape="1">
              <a:gsLst>
                <a:gs pos="0">
                  <a:srgbClr val="FFFFFF"/>
                </a:gs>
                <a:gs pos="100000">
                  <a:srgbClr val="D9D9D9"/>
                </a:gs>
              </a:gsLst>
              <a:lin ang="2700000" scaled="1"/>
              <a:tileRect/>
            </a:gradFill>
            <a:ln w="25400">
              <a:gradFill flip="none" rotWithShape="1">
                <a:gsLst>
                  <a:gs pos="29000">
                    <a:srgbClr val="E0E0E0"/>
                  </a:gs>
                  <a:gs pos="0">
                    <a:srgbClr val="999999"/>
                  </a:gs>
                  <a:gs pos="83000">
                    <a:srgbClr val="FFFFFF"/>
                  </a:gs>
                </a:gsLst>
                <a:lin ang="2700000" scaled="1"/>
                <a:tileRect/>
              </a:gradFill>
            </a:ln>
            <a:effectLst>
              <a:outerShdw blurRad="355600" dist="88900" dir="2700000" algn="tl" rotWithShape="0">
                <a:prstClr val="black">
                  <a:alpha val="28000"/>
                </a:prstClr>
              </a:outerShdw>
            </a:effectLst>
          </p:spPr>
          <p:txBody>
            <a:bodyPr/>
            <a:lstStyle/>
            <a:p>
              <a:pPr defTabSz="914217">
                <a:defRPr/>
              </a:pPr>
              <a:endParaRPr lang="zh-CN" altLang="en-US" sz="2133" kern="0">
                <a:solidFill>
                  <a:prstClr val="black"/>
                </a:solidFill>
                <a:latin typeface="Arial"/>
                <a:ea typeface="微软雅黑"/>
                <a:cs typeface="+mn-ea"/>
                <a:sym typeface="+mn-lt"/>
              </a:endParaRPr>
            </a:p>
          </p:txBody>
        </p:sp>
        <p:sp>
          <p:nvSpPr>
            <p:cNvPr id="38" name="Freeform 5"/>
            <p:cNvSpPr>
              <a:spLocks/>
            </p:cNvSpPr>
            <p:nvPr/>
          </p:nvSpPr>
          <p:spPr bwMode="auto">
            <a:xfrm>
              <a:off x="10129484" y="4832770"/>
              <a:ext cx="1520711" cy="1347796"/>
            </a:xfrm>
            <a:prstGeom prst="ellipse">
              <a:avLst/>
            </a:prstGeom>
            <a:blipFill dpi="0" rotWithShape="1">
              <a:blip r:embed="rId5"/>
              <a:srcRect/>
              <a:stretch>
                <a:fillRect l="-9965" r="-47089"/>
              </a:stretch>
            </a:blipFill>
            <a:ln w="25400" cap="flat" cmpd="sng" algn="ctr">
              <a:noFill/>
              <a:prstDash val="solid"/>
            </a:ln>
            <a:effectLst>
              <a:innerShdw blurRad="63500" dist="50800" dir="18900000">
                <a:prstClr val="black">
                  <a:alpha val="50000"/>
                </a:prstClr>
              </a:innerShdw>
            </a:effectLst>
          </p:spPr>
          <p:txBody>
            <a:bodyPr anchor="ctr"/>
            <a:lstStyle/>
            <a:p>
              <a:pPr algn="ctr" defTabSz="914217">
                <a:defRPr/>
              </a:pPr>
              <a:endParaRPr lang="zh-CN" altLang="en-US" sz="2133" kern="0">
                <a:solidFill>
                  <a:srgbClr val="FFFFFF"/>
                </a:solidFill>
                <a:latin typeface="Arial"/>
                <a:ea typeface="微软雅黑"/>
                <a:cs typeface="+mn-ea"/>
                <a:sym typeface="+mn-lt"/>
              </a:endParaRPr>
            </a:p>
          </p:txBody>
        </p:sp>
      </p:grpSp>
      <p:grpSp>
        <p:nvGrpSpPr>
          <p:cNvPr id="40" name="组合 39"/>
          <p:cNvGrpSpPr>
            <a:grpSpLocks/>
          </p:cNvGrpSpPr>
          <p:nvPr/>
        </p:nvGrpSpPr>
        <p:grpSpPr bwMode="auto">
          <a:xfrm>
            <a:off x="10094254" y="2816633"/>
            <a:ext cx="1595598" cy="1595598"/>
            <a:chOff x="9912424" y="2833284"/>
            <a:chExt cx="1954833" cy="1732555"/>
          </a:xfrm>
        </p:grpSpPr>
        <p:sp>
          <p:nvSpPr>
            <p:cNvPr id="41" name="Freeform 5"/>
            <p:cNvSpPr>
              <a:spLocks/>
            </p:cNvSpPr>
            <p:nvPr/>
          </p:nvSpPr>
          <p:spPr bwMode="auto">
            <a:xfrm rot="10800000">
              <a:off x="9912424" y="2833284"/>
              <a:ext cx="1954833" cy="1732555"/>
            </a:xfrm>
            <a:prstGeom prst="ellipse">
              <a:avLst/>
            </a:prstGeom>
            <a:gradFill flip="none" rotWithShape="1">
              <a:gsLst>
                <a:gs pos="0">
                  <a:srgbClr val="FFFFFF"/>
                </a:gs>
                <a:gs pos="100000">
                  <a:srgbClr val="D9D9D9"/>
                </a:gs>
              </a:gsLst>
              <a:lin ang="2700000" scaled="1"/>
              <a:tileRect/>
            </a:gradFill>
            <a:ln w="25400">
              <a:gradFill flip="none" rotWithShape="1">
                <a:gsLst>
                  <a:gs pos="29000">
                    <a:srgbClr val="E0E0E0"/>
                  </a:gs>
                  <a:gs pos="0">
                    <a:srgbClr val="999999"/>
                  </a:gs>
                  <a:gs pos="83000">
                    <a:srgbClr val="FFFFFF"/>
                  </a:gs>
                </a:gsLst>
                <a:lin ang="2700000" scaled="1"/>
                <a:tileRect/>
              </a:gradFill>
            </a:ln>
            <a:effectLst>
              <a:outerShdw blurRad="355600" dist="88900" dir="2700000" algn="tl" rotWithShape="0">
                <a:prstClr val="black">
                  <a:alpha val="28000"/>
                </a:prstClr>
              </a:outerShdw>
            </a:effectLst>
          </p:spPr>
          <p:txBody>
            <a:bodyPr/>
            <a:lstStyle/>
            <a:p>
              <a:pPr defTabSz="914217">
                <a:defRPr/>
              </a:pPr>
              <a:endParaRPr lang="zh-CN" altLang="en-US" sz="2133" kern="0">
                <a:solidFill>
                  <a:prstClr val="black"/>
                </a:solidFill>
                <a:latin typeface="Arial"/>
                <a:ea typeface="微软雅黑"/>
                <a:cs typeface="+mn-ea"/>
                <a:sym typeface="+mn-lt"/>
              </a:endParaRPr>
            </a:p>
          </p:txBody>
        </p:sp>
        <p:sp>
          <p:nvSpPr>
            <p:cNvPr id="57" name="Freeform 5"/>
            <p:cNvSpPr>
              <a:spLocks/>
            </p:cNvSpPr>
            <p:nvPr/>
          </p:nvSpPr>
          <p:spPr bwMode="auto">
            <a:xfrm>
              <a:off x="10129484" y="3016670"/>
              <a:ext cx="1520711" cy="1347796"/>
            </a:xfrm>
            <a:prstGeom prst="ellipse">
              <a:avLst/>
            </a:prstGeom>
            <a:blipFill dpi="0" rotWithShape="1">
              <a:blip r:embed="rId6"/>
              <a:srcRect/>
              <a:stretch>
                <a:fillRect/>
              </a:stretch>
            </a:blipFill>
            <a:ln w="25400" cap="flat" cmpd="sng" algn="ctr">
              <a:noFill/>
              <a:prstDash val="solid"/>
            </a:ln>
            <a:effectLst>
              <a:innerShdw blurRad="63500" dist="50800" dir="18900000">
                <a:prstClr val="black">
                  <a:alpha val="50000"/>
                </a:prstClr>
              </a:innerShdw>
            </a:effectLst>
          </p:spPr>
          <p:txBody>
            <a:bodyPr anchor="ctr"/>
            <a:lstStyle/>
            <a:p>
              <a:pPr algn="ctr" defTabSz="914217">
                <a:defRPr/>
              </a:pPr>
              <a:endParaRPr lang="zh-CN" altLang="en-US" sz="2133" kern="0">
                <a:solidFill>
                  <a:srgbClr val="FFFFFF"/>
                </a:solidFill>
                <a:latin typeface="Arial"/>
                <a:ea typeface="微软雅黑"/>
                <a:cs typeface="+mn-ea"/>
                <a:sym typeface="+mn-lt"/>
              </a:endParaRPr>
            </a:p>
          </p:txBody>
        </p:sp>
      </p:grpSp>
      <p:sp>
        <p:nvSpPr>
          <p:cNvPr id="58" name="Freeform 5"/>
          <p:cNvSpPr>
            <a:spLocks/>
          </p:cNvSpPr>
          <p:nvPr/>
        </p:nvSpPr>
        <p:spPr bwMode="auto">
          <a:xfrm rot="10800000">
            <a:off x="8815875" y="5518681"/>
            <a:ext cx="951003" cy="950180"/>
          </a:xfrm>
          <a:prstGeom prst="ellipse">
            <a:avLst/>
          </a:prstGeom>
          <a:gradFill flip="none" rotWithShape="1">
            <a:gsLst>
              <a:gs pos="0">
                <a:srgbClr val="FF0517"/>
              </a:gs>
              <a:gs pos="100000">
                <a:srgbClr val="FF0517">
                  <a:lumMod val="75000"/>
                </a:srgbClr>
              </a:gs>
            </a:gsLst>
            <a:lin ang="2700000" scaled="1"/>
            <a:tileRect/>
          </a:gradFill>
          <a:ln w="25400">
            <a:gradFill flip="none" rotWithShape="1">
              <a:gsLst>
                <a:gs pos="0">
                  <a:srgbClr val="FF0517">
                    <a:lumMod val="75000"/>
                  </a:srgbClr>
                </a:gs>
                <a:gs pos="100000">
                  <a:srgbClr val="FF0517"/>
                </a:gs>
              </a:gsLst>
              <a:lin ang="2700000" scaled="1"/>
              <a:tileRect/>
            </a:gradFill>
          </a:ln>
          <a:effectLst>
            <a:outerShdw blurRad="254000" dist="114300" dir="2700000" algn="tl" rotWithShape="0">
              <a:prstClr val="black">
                <a:alpha val="25000"/>
              </a:prstClr>
            </a:outerShdw>
          </a:effectLst>
        </p:spPr>
        <p:txBody>
          <a:bodyPr lIns="91419" tIns="45709" rIns="91419" bIns="45709"/>
          <a:lstStyle/>
          <a:p>
            <a:pPr defTabSz="914217">
              <a:defRPr/>
            </a:pPr>
            <a:endParaRPr lang="zh-CN" altLang="en-US" sz="2133" kern="0">
              <a:solidFill>
                <a:prstClr val="black"/>
              </a:solidFill>
              <a:latin typeface="Arial"/>
              <a:ea typeface="微软雅黑"/>
              <a:cs typeface="+mn-ea"/>
              <a:sym typeface="+mn-lt"/>
            </a:endParaRPr>
          </a:p>
        </p:txBody>
      </p:sp>
      <p:sp>
        <p:nvSpPr>
          <p:cNvPr id="59" name="Freeform 5"/>
          <p:cNvSpPr>
            <a:spLocks/>
          </p:cNvSpPr>
          <p:nvPr/>
        </p:nvSpPr>
        <p:spPr bwMode="auto">
          <a:xfrm>
            <a:off x="11486759" y="6073802"/>
            <a:ext cx="592036" cy="593863"/>
          </a:xfrm>
          <a:prstGeom prst="ellipse">
            <a:avLst/>
          </a:prstGeom>
          <a:gradFill flip="none" rotWithShape="1">
            <a:gsLst>
              <a:gs pos="100000">
                <a:srgbClr val="FFFFFF"/>
              </a:gs>
              <a:gs pos="0">
                <a:srgbClr val="FFFFFF">
                  <a:lumMod val="75000"/>
                </a:srgbClr>
              </a:gs>
            </a:gsLst>
            <a:lin ang="18900000" scaled="0"/>
            <a:tileRect/>
          </a:gradFill>
          <a:ln w="25400">
            <a:gradFill flip="none" rotWithShape="1">
              <a:gsLst>
                <a:gs pos="0">
                  <a:srgbClr val="FFFFFF"/>
                </a:gs>
                <a:gs pos="100000">
                  <a:srgbClr val="FFFFFF">
                    <a:lumMod val="75000"/>
                  </a:srgbClr>
                </a:gs>
              </a:gsLst>
              <a:lin ang="18900000" scaled="0"/>
              <a:tileRect/>
            </a:gradFill>
          </a:ln>
          <a:effectLst>
            <a:outerShdw blurRad="381000" dist="152400" dir="2700000" algn="tl" rotWithShape="0">
              <a:prstClr val="black">
                <a:alpha val="35000"/>
              </a:prstClr>
            </a:outerShdw>
          </a:effectLst>
        </p:spPr>
        <p:txBody>
          <a:bodyPr lIns="91419" tIns="45709" rIns="91419" bIns="45709"/>
          <a:lstStyle/>
          <a:p>
            <a:pPr defTabSz="914217">
              <a:defRPr/>
            </a:pPr>
            <a:endParaRPr lang="zh-CN" altLang="en-US" sz="2133" kern="0">
              <a:solidFill>
                <a:srgbClr val="000000"/>
              </a:solidFill>
              <a:latin typeface="Arial"/>
              <a:ea typeface="微软雅黑"/>
              <a:cs typeface="+mn-ea"/>
              <a:sym typeface="+mn-lt"/>
            </a:endParaRPr>
          </a:p>
        </p:txBody>
      </p:sp>
      <p:sp>
        <p:nvSpPr>
          <p:cNvPr id="60" name="Freeform 5"/>
          <p:cNvSpPr>
            <a:spLocks/>
          </p:cNvSpPr>
          <p:nvPr/>
        </p:nvSpPr>
        <p:spPr bwMode="auto">
          <a:xfrm>
            <a:off x="11324781" y="3817529"/>
            <a:ext cx="951003" cy="950180"/>
          </a:xfrm>
          <a:prstGeom prst="ellipse">
            <a:avLst/>
          </a:prstGeom>
          <a:gradFill flip="none" rotWithShape="1">
            <a:gsLst>
              <a:gs pos="0">
                <a:srgbClr val="FFFFFF"/>
              </a:gs>
              <a:gs pos="100000">
                <a:srgbClr val="D9D9D9"/>
              </a:gs>
            </a:gsLst>
            <a:lin ang="2700000" scaled="1"/>
            <a:tileRect/>
          </a:gradFill>
          <a:ln w="25400">
            <a:gradFill flip="none" rotWithShape="1">
              <a:gsLst>
                <a:gs pos="29000">
                  <a:srgbClr val="E0E0E0"/>
                </a:gs>
                <a:gs pos="0">
                  <a:srgbClr val="999999"/>
                </a:gs>
                <a:gs pos="83000">
                  <a:srgbClr val="FFFFFF"/>
                </a:gs>
              </a:gsLst>
              <a:lin ang="2700000" scaled="1"/>
              <a:tileRect/>
            </a:gradFill>
          </a:ln>
          <a:effectLst>
            <a:outerShdw blurRad="355600" dist="88900" dir="2700000" algn="tl" rotWithShape="0">
              <a:prstClr val="black">
                <a:alpha val="28000"/>
              </a:prstClr>
            </a:outerShdw>
          </a:effectLst>
        </p:spPr>
        <p:txBody>
          <a:bodyPr lIns="91419" tIns="45709" rIns="91419" bIns="45709"/>
          <a:lstStyle/>
          <a:p>
            <a:pPr defTabSz="914217">
              <a:defRPr/>
            </a:pPr>
            <a:endParaRPr lang="zh-CN" altLang="en-US" sz="2133" kern="0">
              <a:solidFill>
                <a:prstClr val="black"/>
              </a:solidFill>
              <a:latin typeface="Arial"/>
              <a:ea typeface="微软雅黑"/>
              <a:cs typeface="+mn-ea"/>
              <a:sym typeface="+mn-lt"/>
            </a:endParaRPr>
          </a:p>
        </p:txBody>
      </p:sp>
      <p:sp>
        <p:nvSpPr>
          <p:cNvPr id="61" name="Freeform 5"/>
          <p:cNvSpPr>
            <a:spLocks/>
          </p:cNvSpPr>
          <p:nvPr/>
        </p:nvSpPr>
        <p:spPr bwMode="auto">
          <a:xfrm rot="10800000">
            <a:off x="8660386" y="6260137"/>
            <a:ext cx="442773" cy="442698"/>
          </a:xfrm>
          <a:prstGeom prst="ellipse">
            <a:avLst/>
          </a:prstGeom>
          <a:gradFill flip="none" rotWithShape="1">
            <a:gsLst>
              <a:gs pos="0">
                <a:srgbClr val="FFFFFF"/>
              </a:gs>
              <a:gs pos="100000">
                <a:srgbClr val="D9D9D9"/>
              </a:gs>
            </a:gsLst>
            <a:lin ang="2700000" scaled="1"/>
            <a:tileRect/>
          </a:gradFill>
          <a:ln w="25400">
            <a:gradFill flip="none" rotWithShape="1">
              <a:gsLst>
                <a:gs pos="29000">
                  <a:srgbClr val="E0E0E0"/>
                </a:gs>
                <a:gs pos="0">
                  <a:srgbClr val="999999"/>
                </a:gs>
                <a:gs pos="83000">
                  <a:srgbClr val="FFFFFF"/>
                </a:gs>
              </a:gsLst>
              <a:lin ang="2700000" scaled="1"/>
              <a:tileRect/>
            </a:gradFill>
          </a:ln>
          <a:effectLst>
            <a:outerShdw blurRad="355600" dist="88900" dir="2700000" algn="tl" rotWithShape="0">
              <a:prstClr val="black">
                <a:alpha val="28000"/>
              </a:prstClr>
            </a:outerShdw>
          </a:effectLst>
        </p:spPr>
        <p:txBody>
          <a:bodyPr lIns="91419" tIns="45709" rIns="91419" bIns="45709"/>
          <a:lstStyle/>
          <a:p>
            <a:pPr defTabSz="914217">
              <a:defRPr/>
            </a:pPr>
            <a:endParaRPr lang="zh-CN" altLang="en-US" sz="2133" kern="0">
              <a:solidFill>
                <a:prstClr val="black"/>
              </a:solidFill>
              <a:latin typeface="Arial"/>
              <a:ea typeface="微软雅黑"/>
              <a:cs typeface="+mn-ea"/>
              <a:sym typeface="+mn-lt"/>
            </a:endParaRPr>
          </a:p>
        </p:txBody>
      </p:sp>
      <p:sp>
        <p:nvSpPr>
          <p:cNvPr id="62" name="Freeform 5"/>
          <p:cNvSpPr>
            <a:spLocks/>
          </p:cNvSpPr>
          <p:nvPr/>
        </p:nvSpPr>
        <p:spPr bwMode="auto">
          <a:xfrm rot="10800000">
            <a:off x="8104392" y="6228486"/>
            <a:ext cx="284542" cy="284494"/>
          </a:xfrm>
          <a:prstGeom prst="ellipse">
            <a:avLst/>
          </a:prstGeom>
          <a:gradFill flip="none" rotWithShape="1">
            <a:gsLst>
              <a:gs pos="100000">
                <a:srgbClr val="FFFFFF"/>
              </a:gs>
              <a:gs pos="0">
                <a:srgbClr val="FFFFFF">
                  <a:lumMod val="75000"/>
                </a:srgbClr>
              </a:gs>
            </a:gsLst>
            <a:lin ang="18900000" scaled="0"/>
            <a:tileRect/>
          </a:gradFill>
          <a:ln w="25400">
            <a:gradFill flip="none" rotWithShape="1">
              <a:gsLst>
                <a:gs pos="0">
                  <a:srgbClr val="FFFFFF"/>
                </a:gs>
                <a:gs pos="100000">
                  <a:srgbClr val="FFFFFF">
                    <a:lumMod val="75000"/>
                  </a:srgbClr>
                </a:gs>
              </a:gsLst>
              <a:lin ang="18900000" scaled="0"/>
              <a:tileRect/>
            </a:gradFill>
          </a:ln>
          <a:effectLst>
            <a:outerShdw blurRad="381000" dist="152400" dir="2700000" algn="tl" rotWithShape="0">
              <a:prstClr val="black">
                <a:alpha val="35000"/>
              </a:prstClr>
            </a:outerShdw>
          </a:effectLst>
        </p:spPr>
        <p:txBody>
          <a:bodyPr lIns="91419" tIns="45709" rIns="91419" bIns="45709"/>
          <a:lstStyle/>
          <a:p>
            <a:pPr defTabSz="914217">
              <a:defRPr/>
            </a:pPr>
            <a:endParaRPr lang="zh-CN" altLang="en-US" sz="2133" kern="0">
              <a:solidFill>
                <a:srgbClr val="000000"/>
              </a:solidFill>
              <a:latin typeface="Arial"/>
              <a:ea typeface="微软雅黑"/>
              <a:cs typeface="+mn-ea"/>
              <a:sym typeface="+mn-lt"/>
            </a:endParaRPr>
          </a:p>
        </p:txBody>
      </p:sp>
    </p:spTree>
    <p:extLst>
      <p:ext uri="{BB962C8B-B14F-4D97-AF65-F5344CB8AC3E}">
        <p14:creationId xmlns:p14="http://schemas.microsoft.com/office/powerpoint/2010/main" val="425995637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fltVal val="0"/>
                                          </p:val>
                                        </p:tav>
                                        <p:tav tm="100000">
                                          <p:val>
                                            <p:strVal val="#ppt_w"/>
                                          </p:val>
                                        </p:tav>
                                      </p:tavLst>
                                    </p:anim>
                                    <p:anim calcmode="lin" valueType="num">
                                      <p:cBhvr>
                                        <p:cTn id="18" dur="500" fill="hold"/>
                                        <p:tgtEl>
                                          <p:spTgt spid="32"/>
                                        </p:tgtEl>
                                        <p:attrNameLst>
                                          <p:attrName>ppt_h</p:attrName>
                                        </p:attrNameLst>
                                      </p:cBhvr>
                                      <p:tavLst>
                                        <p:tav tm="0">
                                          <p:val>
                                            <p:fltVal val="0"/>
                                          </p:val>
                                        </p:tav>
                                        <p:tav tm="100000">
                                          <p:val>
                                            <p:strVal val="#ppt_h"/>
                                          </p:val>
                                        </p:tav>
                                      </p:tavLst>
                                    </p:anim>
                                    <p:animEffect transition="in" filter="fade">
                                      <p:cBhvr>
                                        <p:cTn id="19" dur="500"/>
                                        <p:tgtEl>
                                          <p:spTgt spid="32"/>
                                        </p:tgtEl>
                                      </p:cBhvr>
                                    </p:animEffect>
                                  </p:childTnLst>
                                </p:cTn>
                              </p:par>
                              <p:par>
                                <p:cTn id="20" presetID="53" presetClass="entr" presetSubtype="16" fill="hold" nodeType="withEffect">
                                  <p:stCondLst>
                                    <p:cond delay="20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par>
                                <p:cTn id="25" presetID="53" presetClass="entr" presetSubtype="16" fill="hold" nodeType="withEffect">
                                  <p:stCondLst>
                                    <p:cond delay="2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par>
                                <p:cTn id="30" presetID="53" presetClass="entr" presetSubtype="16" fill="hold" nodeType="withEffect">
                                  <p:stCondLst>
                                    <p:cond delay="30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par>
                                <p:cTn id="35" presetID="53" presetClass="entr" presetSubtype="16" fill="hold" nodeType="withEffect">
                                  <p:stCondLst>
                                    <p:cond delay="600"/>
                                  </p:stCondLst>
                                  <p:childTnLst>
                                    <p:set>
                                      <p:cBhvr>
                                        <p:cTn id="36" dur="1" fill="hold">
                                          <p:stCondLst>
                                            <p:cond delay="0"/>
                                          </p:stCondLst>
                                        </p:cTn>
                                        <p:tgtEl>
                                          <p:spTgt spid="58"/>
                                        </p:tgtEl>
                                        <p:attrNameLst>
                                          <p:attrName>style.visibility</p:attrName>
                                        </p:attrNameLst>
                                      </p:cBhvr>
                                      <p:to>
                                        <p:strVal val="visible"/>
                                      </p:to>
                                    </p:set>
                                    <p:anim calcmode="lin" valueType="num">
                                      <p:cBhvr>
                                        <p:cTn id="37" dur="500" fill="hold"/>
                                        <p:tgtEl>
                                          <p:spTgt spid="58"/>
                                        </p:tgtEl>
                                        <p:attrNameLst>
                                          <p:attrName>ppt_w</p:attrName>
                                        </p:attrNameLst>
                                      </p:cBhvr>
                                      <p:tavLst>
                                        <p:tav tm="0">
                                          <p:val>
                                            <p:fltVal val="0"/>
                                          </p:val>
                                        </p:tav>
                                        <p:tav tm="100000">
                                          <p:val>
                                            <p:strVal val="#ppt_w"/>
                                          </p:val>
                                        </p:tav>
                                      </p:tavLst>
                                    </p:anim>
                                    <p:anim calcmode="lin" valueType="num">
                                      <p:cBhvr>
                                        <p:cTn id="38" dur="500" fill="hold"/>
                                        <p:tgtEl>
                                          <p:spTgt spid="58"/>
                                        </p:tgtEl>
                                        <p:attrNameLst>
                                          <p:attrName>ppt_h</p:attrName>
                                        </p:attrNameLst>
                                      </p:cBhvr>
                                      <p:tavLst>
                                        <p:tav tm="0">
                                          <p:val>
                                            <p:fltVal val="0"/>
                                          </p:val>
                                        </p:tav>
                                        <p:tav tm="100000">
                                          <p:val>
                                            <p:strVal val="#ppt_h"/>
                                          </p:val>
                                        </p:tav>
                                      </p:tavLst>
                                    </p:anim>
                                    <p:animEffect transition="in" filter="fade">
                                      <p:cBhvr>
                                        <p:cTn id="39" dur="500"/>
                                        <p:tgtEl>
                                          <p:spTgt spid="58"/>
                                        </p:tgtEl>
                                      </p:cBhvr>
                                    </p:animEffect>
                                  </p:childTnLst>
                                </p:cTn>
                              </p:par>
                              <p:par>
                                <p:cTn id="40" presetID="53" presetClass="entr" presetSubtype="16" fill="hold" nodeType="withEffect">
                                  <p:stCondLst>
                                    <p:cond delay="1200"/>
                                  </p:stCondLst>
                                  <p:childTnLst>
                                    <p:set>
                                      <p:cBhvr>
                                        <p:cTn id="41" dur="1" fill="hold">
                                          <p:stCondLst>
                                            <p:cond delay="0"/>
                                          </p:stCondLst>
                                        </p:cTn>
                                        <p:tgtEl>
                                          <p:spTgt spid="59"/>
                                        </p:tgtEl>
                                        <p:attrNameLst>
                                          <p:attrName>style.visibility</p:attrName>
                                        </p:attrNameLst>
                                      </p:cBhvr>
                                      <p:to>
                                        <p:strVal val="visible"/>
                                      </p:to>
                                    </p:set>
                                    <p:anim calcmode="lin" valueType="num">
                                      <p:cBhvr>
                                        <p:cTn id="42" dur="500" fill="hold"/>
                                        <p:tgtEl>
                                          <p:spTgt spid="59"/>
                                        </p:tgtEl>
                                        <p:attrNameLst>
                                          <p:attrName>ppt_w</p:attrName>
                                        </p:attrNameLst>
                                      </p:cBhvr>
                                      <p:tavLst>
                                        <p:tav tm="0">
                                          <p:val>
                                            <p:fltVal val="0"/>
                                          </p:val>
                                        </p:tav>
                                        <p:tav tm="100000">
                                          <p:val>
                                            <p:strVal val="#ppt_w"/>
                                          </p:val>
                                        </p:tav>
                                      </p:tavLst>
                                    </p:anim>
                                    <p:anim calcmode="lin" valueType="num">
                                      <p:cBhvr>
                                        <p:cTn id="43" dur="500" fill="hold"/>
                                        <p:tgtEl>
                                          <p:spTgt spid="59"/>
                                        </p:tgtEl>
                                        <p:attrNameLst>
                                          <p:attrName>ppt_h</p:attrName>
                                        </p:attrNameLst>
                                      </p:cBhvr>
                                      <p:tavLst>
                                        <p:tav tm="0">
                                          <p:val>
                                            <p:fltVal val="0"/>
                                          </p:val>
                                        </p:tav>
                                        <p:tav tm="100000">
                                          <p:val>
                                            <p:strVal val="#ppt_h"/>
                                          </p:val>
                                        </p:tav>
                                      </p:tavLst>
                                    </p:anim>
                                    <p:animEffect transition="in" filter="fade">
                                      <p:cBhvr>
                                        <p:cTn id="44" dur="500"/>
                                        <p:tgtEl>
                                          <p:spTgt spid="59"/>
                                        </p:tgtEl>
                                      </p:cBhvr>
                                    </p:animEffect>
                                  </p:childTnLst>
                                </p:cTn>
                              </p:par>
                              <p:par>
                                <p:cTn id="45" presetID="53" presetClass="entr" presetSubtype="16" fill="hold" nodeType="withEffect">
                                  <p:stCondLst>
                                    <p:cond delay="800"/>
                                  </p:stCondLst>
                                  <p:childTnLst>
                                    <p:set>
                                      <p:cBhvr>
                                        <p:cTn id="46" dur="1" fill="hold">
                                          <p:stCondLst>
                                            <p:cond delay="0"/>
                                          </p:stCondLst>
                                        </p:cTn>
                                        <p:tgtEl>
                                          <p:spTgt spid="60"/>
                                        </p:tgtEl>
                                        <p:attrNameLst>
                                          <p:attrName>style.visibility</p:attrName>
                                        </p:attrNameLst>
                                      </p:cBhvr>
                                      <p:to>
                                        <p:strVal val="visible"/>
                                      </p:to>
                                    </p:set>
                                    <p:anim calcmode="lin" valueType="num">
                                      <p:cBhvr>
                                        <p:cTn id="47" dur="500" fill="hold"/>
                                        <p:tgtEl>
                                          <p:spTgt spid="60"/>
                                        </p:tgtEl>
                                        <p:attrNameLst>
                                          <p:attrName>ppt_w</p:attrName>
                                        </p:attrNameLst>
                                      </p:cBhvr>
                                      <p:tavLst>
                                        <p:tav tm="0">
                                          <p:val>
                                            <p:fltVal val="0"/>
                                          </p:val>
                                        </p:tav>
                                        <p:tav tm="100000">
                                          <p:val>
                                            <p:strVal val="#ppt_w"/>
                                          </p:val>
                                        </p:tav>
                                      </p:tavLst>
                                    </p:anim>
                                    <p:anim calcmode="lin" valueType="num">
                                      <p:cBhvr>
                                        <p:cTn id="48" dur="500" fill="hold"/>
                                        <p:tgtEl>
                                          <p:spTgt spid="60"/>
                                        </p:tgtEl>
                                        <p:attrNameLst>
                                          <p:attrName>ppt_h</p:attrName>
                                        </p:attrNameLst>
                                      </p:cBhvr>
                                      <p:tavLst>
                                        <p:tav tm="0">
                                          <p:val>
                                            <p:fltVal val="0"/>
                                          </p:val>
                                        </p:tav>
                                        <p:tav tm="100000">
                                          <p:val>
                                            <p:strVal val="#ppt_h"/>
                                          </p:val>
                                        </p:tav>
                                      </p:tavLst>
                                    </p:anim>
                                    <p:animEffect transition="in" filter="fade">
                                      <p:cBhvr>
                                        <p:cTn id="49" dur="500"/>
                                        <p:tgtEl>
                                          <p:spTgt spid="60"/>
                                        </p:tgtEl>
                                      </p:cBhvr>
                                    </p:animEffect>
                                  </p:childTnLst>
                                </p:cTn>
                              </p:par>
                              <p:par>
                                <p:cTn id="50" presetID="53" presetClass="entr" presetSubtype="16" fill="hold" nodeType="withEffect">
                                  <p:stCondLst>
                                    <p:cond delay="1000"/>
                                  </p:stCondLst>
                                  <p:childTnLst>
                                    <p:set>
                                      <p:cBhvr>
                                        <p:cTn id="51" dur="1" fill="hold">
                                          <p:stCondLst>
                                            <p:cond delay="0"/>
                                          </p:stCondLst>
                                        </p:cTn>
                                        <p:tgtEl>
                                          <p:spTgt spid="61"/>
                                        </p:tgtEl>
                                        <p:attrNameLst>
                                          <p:attrName>style.visibility</p:attrName>
                                        </p:attrNameLst>
                                      </p:cBhvr>
                                      <p:to>
                                        <p:strVal val="visible"/>
                                      </p:to>
                                    </p:set>
                                    <p:anim calcmode="lin" valueType="num">
                                      <p:cBhvr>
                                        <p:cTn id="52" dur="500" fill="hold"/>
                                        <p:tgtEl>
                                          <p:spTgt spid="61"/>
                                        </p:tgtEl>
                                        <p:attrNameLst>
                                          <p:attrName>ppt_w</p:attrName>
                                        </p:attrNameLst>
                                      </p:cBhvr>
                                      <p:tavLst>
                                        <p:tav tm="0">
                                          <p:val>
                                            <p:fltVal val="0"/>
                                          </p:val>
                                        </p:tav>
                                        <p:tav tm="100000">
                                          <p:val>
                                            <p:strVal val="#ppt_w"/>
                                          </p:val>
                                        </p:tav>
                                      </p:tavLst>
                                    </p:anim>
                                    <p:anim calcmode="lin" valueType="num">
                                      <p:cBhvr>
                                        <p:cTn id="53" dur="500" fill="hold"/>
                                        <p:tgtEl>
                                          <p:spTgt spid="61"/>
                                        </p:tgtEl>
                                        <p:attrNameLst>
                                          <p:attrName>ppt_h</p:attrName>
                                        </p:attrNameLst>
                                      </p:cBhvr>
                                      <p:tavLst>
                                        <p:tav tm="0">
                                          <p:val>
                                            <p:fltVal val="0"/>
                                          </p:val>
                                        </p:tav>
                                        <p:tav tm="100000">
                                          <p:val>
                                            <p:strVal val="#ppt_h"/>
                                          </p:val>
                                        </p:tav>
                                      </p:tavLst>
                                    </p:anim>
                                    <p:animEffect transition="in" filter="fade">
                                      <p:cBhvr>
                                        <p:cTn id="54" dur="500"/>
                                        <p:tgtEl>
                                          <p:spTgt spid="61"/>
                                        </p:tgtEl>
                                      </p:cBhvr>
                                    </p:animEffect>
                                  </p:childTnLst>
                                </p:cTn>
                              </p:par>
                              <p:par>
                                <p:cTn id="55" presetID="53" presetClass="entr" presetSubtype="16" fill="hold" nodeType="withEffect">
                                  <p:stCondLst>
                                    <p:cond delay="1300"/>
                                  </p:stCondLst>
                                  <p:childTnLst>
                                    <p:set>
                                      <p:cBhvr>
                                        <p:cTn id="56" dur="1" fill="hold">
                                          <p:stCondLst>
                                            <p:cond delay="0"/>
                                          </p:stCondLst>
                                        </p:cTn>
                                        <p:tgtEl>
                                          <p:spTgt spid="62"/>
                                        </p:tgtEl>
                                        <p:attrNameLst>
                                          <p:attrName>style.visibility</p:attrName>
                                        </p:attrNameLst>
                                      </p:cBhvr>
                                      <p:to>
                                        <p:strVal val="visible"/>
                                      </p:to>
                                    </p:set>
                                    <p:anim calcmode="lin" valueType="num">
                                      <p:cBhvr>
                                        <p:cTn id="57" dur="500" fill="hold"/>
                                        <p:tgtEl>
                                          <p:spTgt spid="62"/>
                                        </p:tgtEl>
                                        <p:attrNameLst>
                                          <p:attrName>ppt_w</p:attrName>
                                        </p:attrNameLst>
                                      </p:cBhvr>
                                      <p:tavLst>
                                        <p:tav tm="0">
                                          <p:val>
                                            <p:fltVal val="0"/>
                                          </p:val>
                                        </p:tav>
                                        <p:tav tm="100000">
                                          <p:val>
                                            <p:strVal val="#ppt_w"/>
                                          </p:val>
                                        </p:tav>
                                      </p:tavLst>
                                    </p:anim>
                                    <p:anim calcmode="lin" valueType="num">
                                      <p:cBhvr>
                                        <p:cTn id="58" dur="500" fill="hold"/>
                                        <p:tgtEl>
                                          <p:spTgt spid="62"/>
                                        </p:tgtEl>
                                        <p:attrNameLst>
                                          <p:attrName>ppt_h</p:attrName>
                                        </p:attrNameLst>
                                      </p:cBhvr>
                                      <p:tavLst>
                                        <p:tav tm="0">
                                          <p:val>
                                            <p:fltVal val="0"/>
                                          </p:val>
                                        </p:tav>
                                        <p:tav tm="100000">
                                          <p:val>
                                            <p:strVal val="#ppt_h"/>
                                          </p:val>
                                        </p:tav>
                                      </p:tavLst>
                                    </p:anim>
                                    <p:animEffect transition="in" filter="fade">
                                      <p:cBhvr>
                                        <p:cTn id="59" dur="500"/>
                                        <p:tgtEl>
                                          <p:spTgt spid="62"/>
                                        </p:tgtEl>
                                      </p:cBhvr>
                                    </p:animEffect>
                                  </p:childTnLst>
                                </p:cTn>
                              </p:par>
                            </p:childTnLst>
                          </p:cTn>
                        </p:par>
                        <p:par>
                          <p:cTn id="60" fill="hold">
                            <p:stCondLst>
                              <p:cond delay="1800"/>
                            </p:stCondLst>
                            <p:childTnLst>
                              <p:par>
                                <p:cTn id="61" presetID="10" presetClass="entr" presetSubtype="0" fill="hold"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childTnLst>
                          </p:cTn>
                        </p:par>
                        <p:par>
                          <p:cTn id="64" fill="hold">
                            <p:stCondLst>
                              <p:cond delay="2300"/>
                            </p:stCondLst>
                            <p:childTnLst>
                              <p:par>
                                <p:cTn id="65" presetID="16" presetClass="entr" presetSubtype="21"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barn(inVertical)">
                                      <p:cBhvr>
                                        <p:cTn id="67" dur="1000"/>
                                        <p:tgtEl>
                                          <p:spTgt spid="27"/>
                                        </p:tgtEl>
                                      </p:cBhvr>
                                    </p:animEffect>
                                  </p:childTnLst>
                                </p:cTn>
                              </p:par>
                              <p:par>
                                <p:cTn id="68" presetID="42" presetClass="entr" presetSubtype="0" fill="hold" nodeType="with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1000"/>
                                        <p:tgtEl>
                                          <p:spTgt spid="34"/>
                                        </p:tgtEl>
                                      </p:cBhvr>
                                    </p:animEffect>
                                    <p:anim calcmode="lin" valueType="num">
                                      <p:cBhvr>
                                        <p:cTn id="71" dur="1000" fill="hold"/>
                                        <p:tgtEl>
                                          <p:spTgt spid="34"/>
                                        </p:tgtEl>
                                        <p:attrNameLst>
                                          <p:attrName>ppt_x</p:attrName>
                                        </p:attrNameLst>
                                      </p:cBhvr>
                                      <p:tavLst>
                                        <p:tav tm="0">
                                          <p:val>
                                            <p:strVal val="#ppt_x"/>
                                          </p:val>
                                        </p:tav>
                                        <p:tav tm="100000">
                                          <p:val>
                                            <p:strVal val="#ppt_x"/>
                                          </p:val>
                                        </p:tav>
                                      </p:tavLst>
                                    </p:anim>
                                    <p:anim calcmode="lin" valueType="num">
                                      <p:cBhvr>
                                        <p:cTn id="72" dur="1000" fill="hold"/>
                                        <p:tgtEl>
                                          <p:spTgt spid="34"/>
                                        </p:tgtEl>
                                        <p:attrNameLst>
                                          <p:attrName>ppt_y</p:attrName>
                                        </p:attrNameLst>
                                      </p:cBhvr>
                                      <p:tavLst>
                                        <p:tav tm="0">
                                          <p:val>
                                            <p:strVal val="#ppt_y+.1"/>
                                          </p:val>
                                        </p:tav>
                                        <p:tav tm="100000">
                                          <p:val>
                                            <p:strVal val="#ppt_y"/>
                                          </p:val>
                                        </p:tav>
                                      </p:tavLst>
                                    </p:anim>
                                  </p:childTnLst>
                                </p:cTn>
                              </p:par>
                            </p:childTnLst>
                          </p:cTn>
                        </p:par>
                        <p:par>
                          <p:cTn id="73" fill="hold">
                            <p:stCondLst>
                              <p:cond delay="3300"/>
                            </p:stCondLst>
                            <p:childTnLst>
                              <p:par>
                                <p:cTn id="74" presetID="22" presetClass="entr" presetSubtype="8"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wipe(left)">
                                      <p:cBhvr>
                                        <p:cTn id="76" dur="500"/>
                                        <p:tgtEl>
                                          <p:spTgt spid="28"/>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wipe(right)">
                                      <p:cBhvr>
                                        <p:cTn id="79" dur="500"/>
                                        <p:tgtEl>
                                          <p:spTgt spid="26"/>
                                        </p:tgtEl>
                                      </p:cBhvr>
                                    </p:animEffect>
                                  </p:childTnLst>
                                </p:cTn>
                              </p:par>
                            </p:childTnLst>
                          </p:cTn>
                        </p:par>
                        <p:par>
                          <p:cTn id="80" fill="hold">
                            <p:stCondLst>
                              <p:cond delay="3800"/>
                            </p:stCondLst>
                            <p:childTnLst>
                              <p:par>
                                <p:cTn id="81" presetID="41" presetClass="entr" presetSubtype="0" fill="hold" grpId="0" nodeType="afterEffect">
                                  <p:stCondLst>
                                    <p:cond delay="0"/>
                                  </p:stCondLst>
                                  <p:iterate type="lt">
                                    <p:tmPct val="4000"/>
                                  </p:iterate>
                                  <p:childTnLst>
                                    <p:set>
                                      <p:cBhvr>
                                        <p:cTn id="82" dur="1" fill="hold">
                                          <p:stCondLst>
                                            <p:cond delay="0"/>
                                          </p:stCondLst>
                                        </p:cTn>
                                        <p:tgtEl>
                                          <p:spTgt spid="29"/>
                                        </p:tgtEl>
                                        <p:attrNameLst>
                                          <p:attrName>style.visibility</p:attrName>
                                        </p:attrNameLst>
                                      </p:cBhvr>
                                      <p:to>
                                        <p:strVal val="visible"/>
                                      </p:to>
                                    </p:set>
                                    <p:anim calcmode="lin" valueType="num">
                                      <p:cBhvr>
                                        <p:cTn id="83"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29"/>
                                        </p:tgtEl>
                                        <p:attrNameLst>
                                          <p:attrName>ppt_y</p:attrName>
                                        </p:attrNameLst>
                                      </p:cBhvr>
                                      <p:tavLst>
                                        <p:tav tm="0">
                                          <p:val>
                                            <p:strVal val="#ppt_y"/>
                                          </p:val>
                                        </p:tav>
                                        <p:tav tm="100000">
                                          <p:val>
                                            <p:strVal val="#ppt_y"/>
                                          </p:val>
                                        </p:tav>
                                      </p:tavLst>
                                    </p:anim>
                                    <p:anim calcmode="lin" valueType="num">
                                      <p:cBhvr>
                                        <p:cTn id="85"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 xmlns:a16="http://schemas.microsoft.com/office/drawing/2014/main" id="{196560CE-310C-49EE-A018-BF080C0ADD9D}"/>
              </a:ext>
            </a:extLst>
          </p:cNvPr>
          <p:cNvGrpSpPr/>
          <p:nvPr/>
        </p:nvGrpSpPr>
        <p:grpSpPr>
          <a:xfrm>
            <a:off x="5005029" y="1494473"/>
            <a:ext cx="2353184" cy="964467"/>
            <a:chOff x="2310634" y="2770718"/>
            <a:chExt cx="1865500" cy="884964"/>
          </a:xfrm>
        </p:grpSpPr>
        <p:sp>
          <p:nvSpPr>
            <p:cNvPr id="15" name="任意多边形 10">
              <a:extLst>
                <a:ext uri="{FF2B5EF4-FFF2-40B4-BE49-F238E27FC236}">
                  <a16:creationId xmlns="" xmlns:a16="http://schemas.microsoft.com/office/drawing/2014/main" id="{39E1FD06-58A6-4158-A28E-F27BFED51E23}"/>
                </a:ext>
              </a:extLst>
            </p:cNvPr>
            <p:cNvSpPr/>
            <p:nvPr>
              <p:custDataLst>
                <p:tags r:id="rId1"/>
              </p:custDataLst>
            </p:nvPr>
          </p:nvSpPr>
          <p:spPr>
            <a:xfrm>
              <a:off x="2310634" y="2770718"/>
              <a:ext cx="1865500" cy="884964"/>
            </a:xfrm>
            <a:custGeom>
              <a:avLst/>
              <a:gdLst>
                <a:gd name="connsiteX0" fmla="*/ 0 w 2223821"/>
                <a:gd name="connsiteY0" fmla="*/ 0 h 1389888"/>
                <a:gd name="connsiteX1" fmla="*/ 2223821 w 2223821"/>
                <a:gd name="connsiteY1" fmla="*/ 0 h 1389888"/>
                <a:gd name="connsiteX2" fmla="*/ 2223821 w 2223821"/>
                <a:gd name="connsiteY2" fmla="*/ 1209578 h 1389888"/>
                <a:gd name="connsiteX3" fmla="*/ 1235874 w 2223821"/>
                <a:gd name="connsiteY3" fmla="*/ 1209578 h 1389888"/>
                <a:gd name="connsiteX4" fmla="*/ 1111911 w 2223821"/>
                <a:gd name="connsiteY4" fmla="*/ 1389888 h 1389888"/>
                <a:gd name="connsiteX5" fmla="*/ 987948 w 2223821"/>
                <a:gd name="connsiteY5" fmla="*/ 1209578 h 1389888"/>
                <a:gd name="connsiteX6" fmla="*/ 0 w 2223821"/>
                <a:gd name="connsiteY6" fmla="*/ 1209578 h 138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3821" h="1389888">
                  <a:moveTo>
                    <a:pt x="0" y="0"/>
                  </a:moveTo>
                  <a:lnTo>
                    <a:pt x="2223821" y="0"/>
                  </a:lnTo>
                  <a:lnTo>
                    <a:pt x="2223821" y="1209578"/>
                  </a:lnTo>
                  <a:lnTo>
                    <a:pt x="1235874" y="1209578"/>
                  </a:lnTo>
                  <a:lnTo>
                    <a:pt x="1111911" y="1389888"/>
                  </a:lnTo>
                  <a:lnTo>
                    <a:pt x="987948" y="1209578"/>
                  </a:lnTo>
                  <a:lnTo>
                    <a:pt x="0" y="1209578"/>
                  </a:lnTo>
                  <a:close/>
                </a:path>
              </a:pathLst>
            </a:custGeom>
            <a:gradFill>
              <a:gsLst>
                <a:gs pos="10000">
                  <a:srgbClr val="C00000"/>
                </a:gs>
                <a:gs pos="70000">
                  <a:srgbClr val="FF00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AF0"/>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a:extLst>
                <a:ext uri="{FF2B5EF4-FFF2-40B4-BE49-F238E27FC236}">
                  <a16:creationId xmlns="" xmlns:a16="http://schemas.microsoft.com/office/drawing/2014/main" id="{94538B19-366C-493B-A76E-E3D999BC9995}"/>
                </a:ext>
              </a:extLst>
            </p:cNvPr>
            <p:cNvSpPr/>
            <p:nvPr/>
          </p:nvSpPr>
          <p:spPr>
            <a:xfrm>
              <a:off x="2430597" y="2865058"/>
              <a:ext cx="1662277" cy="550691"/>
            </a:xfrm>
            <a:prstGeom prst="rect">
              <a:avLst/>
            </a:prstGeom>
          </p:spPr>
          <p:txBody>
            <a:bodyPr wrap="square">
              <a:spAutoFit/>
            </a:bodyPr>
            <a:lstStyle/>
            <a:p>
              <a:pPr algn="ctr">
                <a:defRPr/>
              </a:pPr>
              <a:r>
                <a:rPr lang="zh-CN" altLang="en-US" sz="3300" b="1" kern="0" spc="400" smtClean="0">
                  <a:solidFill>
                    <a:srgbClr val="FFFAF0"/>
                  </a:solidFill>
                  <a:latin typeface="Arial" panose="020B0604020202020204" pitchFamily="34" charset="0"/>
                  <a:ea typeface="微软雅黑" panose="020B0503020204020204" pitchFamily="34" charset="-122"/>
                  <a:cs typeface="Microsoft New Tai Lue" panose="020B0502040204020203" pitchFamily="34" charset="0"/>
                  <a:sym typeface="Arial" panose="020B0604020202020204" pitchFamily="34" charset="0"/>
                </a:rPr>
                <a:t>第四部</a:t>
              </a:r>
              <a:r>
                <a:rPr lang="zh-CN" altLang="en-US" sz="3300" b="1" kern="0" spc="400" dirty="0" smtClean="0">
                  <a:solidFill>
                    <a:srgbClr val="FFFAF0"/>
                  </a:solidFill>
                  <a:latin typeface="Arial" panose="020B0604020202020204" pitchFamily="34" charset="0"/>
                  <a:ea typeface="微软雅黑" panose="020B0503020204020204" pitchFamily="34" charset="-122"/>
                  <a:cs typeface="Microsoft New Tai Lue" panose="020B0502040204020203" pitchFamily="34" charset="0"/>
                  <a:sym typeface="Arial" panose="020B0604020202020204" pitchFamily="34" charset="0"/>
                </a:rPr>
                <a:t>分</a:t>
              </a:r>
              <a:endParaRPr lang="zh-CN" altLang="en-US" sz="3300" b="1" kern="0" spc="400" dirty="0">
                <a:solidFill>
                  <a:srgbClr val="FFFAF0"/>
                </a:solidFill>
                <a:latin typeface="Arial" panose="020B0604020202020204" pitchFamily="34" charset="0"/>
                <a:ea typeface="微软雅黑" panose="020B0503020204020204" pitchFamily="34" charset="-122"/>
                <a:cs typeface="Microsoft New Tai Lue" panose="020B0502040204020203" pitchFamily="34" charset="0"/>
                <a:sym typeface="Arial" panose="020B0604020202020204" pitchFamily="34" charset="0"/>
              </a:endParaRPr>
            </a:p>
          </p:txBody>
        </p:sp>
      </p:grpSp>
      <p:sp>
        <p:nvSpPr>
          <p:cNvPr id="17" name="文本框 16">
            <a:extLst>
              <a:ext uri="{FF2B5EF4-FFF2-40B4-BE49-F238E27FC236}">
                <a16:creationId xmlns="" xmlns:a16="http://schemas.microsoft.com/office/drawing/2014/main" id="{B3D3A93F-CBE0-4F91-B298-DC0E7AB65D2D}"/>
              </a:ext>
            </a:extLst>
          </p:cNvPr>
          <p:cNvSpPr txBox="1"/>
          <p:nvPr/>
        </p:nvSpPr>
        <p:spPr>
          <a:xfrm>
            <a:off x="2711409" y="2690234"/>
            <a:ext cx="6917278" cy="2400657"/>
          </a:xfrm>
          <a:prstGeom prst="rect">
            <a:avLst/>
          </a:prstGeom>
          <a:noFill/>
        </p:spPr>
        <p:txBody>
          <a:bodyPr wrap="none" rtlCol="0">
            <a:spAutoFit/>
          </a:bodyPr>
          <a:lstStyle/>
          <a:p>
            <a:pPr algn="ctr"/>
            <a:r>
              <a:rPr lang="zh-CN" altLang="en-US" sz="7500" b="1" dirty="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rPr>
              <a:t>筑牢奋进新时</a:t>
            </a:r>
            <a:r>
              <a:rPr lang="zh-CN" altLang="en-US" sz="7500" b="1" dirty="0" smtClean="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rPr>
              <a:t>代</a:t>
            </a:r>
            <a:endParaRPr lang="en-US" altLang="zh-CN" sz="7500" b="1" dirty="0" smtClean="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7500" b="1" dirty="0" smtClean="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rPr>
              <a:t>的</a:t>
            </a:r>
            <a:r>
              <a:rPr lang="zh-CN" altLang="en-US" sz="7500" b="1" dirty="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rPr>
              <a:t>宪法根基</a:t>
            </a:r>
            <a:endParaRPr lang="zh-CN" altLang="en-US" sz="7500" b="1" dirty="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5372676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1000" tmFilter="0, 0; .2, .5; .8, .5; 1, 0"/>
                                        <p:tgtEl>
                                          <p:spTgt spid="14"/>
                                        </p:tgtEl>
                                      </p:cBhvr>
                                    </p:animEffect>
                                    <p:animScale>
                                      <p:cBhvr>
                                        <p:cTn id="13" dur="500" autoRev="1" fill="hold"/>
                                        <p:tgtEl>
                                          <p:spTgt spid="14"/>
                                        </p:tgtEl>
                                      </p:cBhvr>
                                      <p:by x="105000" y="105000"/>
                                    </p:animScale>
                                  </p:childTnLst>
                                </p:cTn>
                              </p:par>
                              <p:par>
                                <p:cTn id="14" presetID="42"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6965" y="1954158"/>
            <a:ext cx="10026738" cy="367240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4213" y="2487965"/>
            <a:ext cx="7124599" cy="2604790"/>
          </a:xfrm>
          <a:prstGeom prst="rect">
            <a:avLst/>
          </a:prstGeom>
        </p:spPr>
      </p:pic>
      <p:pic>
        <p:nvPicPr>
          <p:cNvPr id="5" name="Picture 272" descr="2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37870" y="2585090"/>
            <a:ext cx="1275721" cy="9747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486599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strVal val="#ppt_h"/>
                                          </p:val>
                                        </p:tav>
                                        <p:tav tm="100000">
                                          <p:val>
                                            <p:strVal val="#ppt_h"/>
                                          </p:val>
                                        </p:tav>
                                      </p:tavLst>
                                    </p:anim>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par>
                                <p:cTn id="18" presetID="10"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63" presetClass="path" presetSubtype="0" accel="50000" fill="hold" nodeType="withEffect">
                                  <p:stCondLst>
                                    <p:cond delay="0"/>
                                  </p:stCondLst>
                                  <p:childTnLst>
                                    <p:animMotion origin="layout" path="M -0.39467 -0.01505 L -0.02461 -0.01505 " pathEditMode="relative" rAng="0" ptsTypes="AA">
                                      <p:cBhvr>
                                        <p:cTn id="22" dur="1000" fill="hold"/>
                                        <p:tgtEl>
                                          <p:spTgt spid="5"/>
                                        </p:tgtEl>
                                        <p:attrNameLst>
                                          <p:attrName>ppt_x</p:attrName>
                                          <p:attrName>ppt_y</p:attrName>
                                        </p:attrNameLst>
                                      </p:cBhvr>
                                      <p:rCtr x="18503" y="0"/>
                                    </p:animMotion>
                                  </p:childTnLst>
                                </p:cTn>
                              </p:par>
                            </p:childTnLst>
                          </p:cTn>
                        </p:par>
                        <p:par>
                          <p:cTn id="23" fill="hold">
                            <p:stCondLst>
                              <p:cond delay="1500"/>
                            </p:stCondLst>
                            <p:childTnLst>
                              <p:par>
                                <p:cTn id="24" presetID="10" presetClass="exit" presetSubtype="0" fill="hold" nodeType="afterEffect">
                                  <p:stCondLst>
                                    <p:cond delay="0"/>
                                  </p:stCondLst>
                                  <p:childTnLst>
                                    <p:animEffect transition="out" filter="fade">
                                      <p:cBhvr>
                                        <p:cTn id="25" dur="1000"/>
                                        <p:tgtEl>
                                          <p:spTgt spid="5"/>
                                        </p:tgtEl>
                                      </p:cBhvr>
                                    </p:animEffect>
                                    <p:set>
                                      <p:cBhvr>
                                        <p:cTn id="26"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sp>
        <p:nvSpPr>
          <p:cNvPr id="7" name="矩形 6">
            <a:extLst>
              <a:ext uri="{FF2B5EF4-FFF2-40B4-BE49-F238E27FC236}">
                <a16:creationId xmlns:a16="http://schemas.microsoft.com/office/drawing/2014/main" xmlns="" id="{AB9BFE20-5B7D-46DC-8ED6-6D52D466062F}"/>
              </a:ext>
            </a:extLst>
          </p:cNvPr>
          <p:cNvSpPr/>
          <p:nvPr/>
        </p:nvSpPr>
        <p:spPr>
          <a:xfrm>
            <a:off x="3585477" y="2964911"/>
            <a:ext cx="7215874" cy="2677656"/>
          </a:xfrm>
          <a:prstGeom prst="rect">
            <a:avLst/>
          </a:prstGeom>
        </p:spPr>
        <p:txBody>
          <a:bodyPr wrap="square">
            <a:spAutoFit/>
          </a:bodyPr>
          <a:lstStyle/>
          <a:p>
            <a:pPr algn="just">
              <a:lnSpc>
                <a:spcPct val="140000"/>
              </a:lnSpc>
            </a:pPr>
            <a:r>
              <a:rPr lang="zh-CN" altLang="en-US" sz="20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是以</a:t>
            </a:r>
            <a:r>
              <a:rPr lang="zh-CN" altLang="en-US" sz="20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习近平同志为核心的党中央从新时代坚持和发展中国特色社会主义全局和战略高度作出的重大决策</a:t>
            </a:r>
            <a:r>
              <a:rPr lang="zh-CN" altLang="en-US" sz="20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是推进全面依法治国、推进国家治理体系和治理能力现代化的重大举措，是大势所趋、事业所需、党心民心所向，必将为新时代坚持和发展中国特色社会主义、实现“两个一百年”奋斗目标和中华民族伟大复兴的中国梦提供有力宪法保障。</a:t>
            </a:r>
            <a:endParaRPr lang="zh-CN" altLang="en-US" sz="20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8" name="组合 7">
            <a:extLst>
              <a:ext uri="{FF2B5EF4-FFF2-40B4-BE49-F238E27FC236}">
                <a16:creationId xmlns:a16="http://schemas.microsoft.com/office/drawing/2014/main" xmlns="" id="{94536FE1-C3F5-45AF-A8FD-08081BD72CCA}"/>
              </a:ext>
            </a:extLst>
          </p:cNvPr>
          <p:cNvGrpSpPr/>
          <p:nvPr/>
        </p:nvGrpSpPr>
        <p:grpSpPr>
          <a:xfrm>
            <a:off x="3535200" y="1937335"/>
            <a:ext cx="7391400" cy="914400"/>
            <a:chOff x="2971801" y="1746766"/>
            <a:chExt cx="7391400" cy="914400"/>
          </a:xfrm>
        </p:grpSpPr>
        <p:sp>
          <p:nvSpPr>
            <p:cNvPr id="9" name="矩形: 圆角 6">
              <a:extLst>
                <a:ext uri="{FF2B5EF4-FFF2-40B4-BE49-F238E27FC236}">
                  <a16:creationId xmlns:a16="http://schemas.microsoft.com/office/drawing/2014/main" xmlns="" id="{6B1AE72E-0492-40FC-8F28-943D47C60557}"/>
                </a:ext>
              </a:extLst>
            </p:cNvPr>
            <p:cNvSpPr/>
            <p:nvPr/>
          </p:nvSpPr>
          <p:spPr>
            <a:xfrm>
              <a:off x="2971801" y="1746766"/>
              <a:ext cx="7391400" cy="9144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
              <a:extLst>
                <a:ext uri="{FF2B5EF4-FFF2-40B4-BE49-F238E27FC236}">
                  <a16:creationId xmlns:a16="http://schemas.microsoft.com/office/drawing/2014/main" xmlns="" id="{9B36B74B-5DCC-4CA2-8981-3E7FA2DE7425}"/>
                </a:ext>
              </a:extLst>
            </p:cNvPr>
            <p:cNvSpPr>
              <a:spLocks noChangeAspect="1"/>
            </p:cNvSpPr>
            <p:nvPr/>
          </p:nvSpPr>
          <p:spPr bwMode="auto">
            <a:xfrm>
              <a:off x="3236863" y="1935538"/>
              <a:ext cx="538191" cy="53818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1" name="矩形 10">
              <a:extLst>
                <a:ext uri="{FF2B5EF4-FFF2-40B4-BE49-F238E27FC236}">
                  <a16:creationId xmlns:a16="http://schemas.microsoft.com/office/drawing/2014/main" xmlns="" id="{3F89969A-AED1-4E0A-A625-6F59DC5D0C66}"/>
                </a:ext>
              </a:extLst>
            </p:cNvPr>
            <p:cNvSpPr/>
            <p:nvPr/>
          </p:nvSpPr>
          <p:spPr>
            <a:xfrm>
              <a:off x="3825155" y="1951752"/>
              <a:ext cx="6393746" cy="553998"/>
            </a:xfrm>
            <a:prstGeom prst="rect">
              <a:avLst/>
            </a:prstGeom>
          </p:spPr>
          <p:txBody>
            <a:bodyPr wrap="square">
              <a:spAutoFit/>
            </a:bodyPr>
            <a:lstStyle/>
            <a:p>
              <a:r>
                <a:rPr lang="zh-CN" altLang="en-US" sz="3000" b="1" dirty="0">
                  <a:solidFill>
                    <a:srgbClr val="FFFAE3"/>
                  </a:solidFill>
                  <a:latin typeface="微软雅黑" panose="020B0503020204020204" pitchFamily="34" charset="-122"/>
                  <a:ea typeface="微软雅黑" panose="020B0503020204020204" pitchFamily="34" charset="-122"/>
                </a:rPr>
                <a:t>对我国现行宪法作部分修改</a:t>
              </a:r>
              <a:endParaRPr lang="zh-CN" altLang="en-US" sz="3000" b="1" dirty="0">
                <a:solidFill>
                  <a:srgbClr val="FFFAE3"/>
                </a:solidFill>
              </a:endParaRPr>
            </a:p>
          </p:txBody>
        </p:sp>
      </p:grpSp>
      <p:pic>
        <p:nvPicPr>
          <p:cNvPr id="12" name="图片 11">
            <a:extLst>
              <a:ext uri="{FF2B5EF4-FFF2-40B4-BE49-F238E27FC236}">
                <a16:creationId xmlns:a16="http://schemas.microsoft.com/office/drawing/2014/main" xmlns="" id="{92FCE130-EEA4-4797-B4DD-A134D3D7F0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630" y="1937335"/>
            <a:ext cx="3239270" cy="3766973"/>
          </a:xfrm>
          <a:prstGeom prst="rect">
            <a:avLst/>
          </a:prstGeom>
        </p:spPr>
      </p:pic>
      <p:sp>
        <p:nvSpPr>
          <p:cNvPr id="13" name="矩形 12"/>
          <p:cNvSpPr/>
          <p:nvPr/>
        </p:nvSpPr>
        <p:spPr>
          <a:xfrm>
            <a:off x="3535201" y="2990641"/>
            <a:ext cx="7391400" cy="2713668"/>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613673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2" presetClass="entr" presetSubtype="8" decel="4500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500" fill="hold"/>
                                        <p:tgtEl>
                                          <p:spTgt spid="12"/>
                                        </p:tgtEl>
                                        <p:attrNameLst>
                                          <p:attrName>ppt_x</p:attrName>
                                        </p:attrNameLst>
                                      </p:cBhvr>
                                      <p:tavLst>
                                        <p:tav tm="0">
                                          <p:val>
                                            <p:strVal val="0-#ppt_w/2"/>
                                          </p:val>
                                        </p:tav>
                                        <p:tav tm="100000">
                                          <p:val>
                                            <p:strVal val="#ppt_x"/>
                                          </p:val>
                                        </p:tav>
                                      </p:tavLst>
                                    </p:anim>
                                    <p:anim calcmode="lin" valueType="num">
                                      <p:cBhvr additive="base">
                                        <p:cTn id="12" dur="1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2" decel="4500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500" fill="hold"/>
                                        <p:tgtEl>
                                          <p:spTgt spid="8"/>
                                        </p:tgtEl>
                                        <p:attrNameLst>
                                          <p:attrName>ppt_x</p:attrName>
                                        </p:attrNameLst>
                                      </p:cBhvr>
                                      <p:tavLst>
                                        <p:tav tm="0">
                                          <p:val>
                                            <p:strVal val="1+#ppt_w/2"/>
                                          </p:val>
                                        </p:tav>
                                        <p:tav tm="100000">
                                          <p:val>
                                            <p:strVal val="#ppt_x"/>
                                          </p:val>
                                        </p:tav>
                                      </p:tavLst>
                                    </p:anim>
                                    <p:anim calcmode="lin" valueType="num">
                                      <p:cBhvr additive="base">
                                        <p:cTn id="16" dur="15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2250"/>
                            </p:stCondLst>
                            <p:childTnLst>
                              <p:par>
                                <p:cTn id="18" presetID="21" presetClass="entr" presetSubtype="1"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heel(1)">
                                      <p:cBhvr>
                                        <p:cTn id="20" dur="2000"/>
                                        <p:tgtEl>
                                          <p:spTgt spid="13"/>
                                        </p:tgtEl>
                                      </p:cBhvr>
                                    </p:animEffect>
                                  </p:childTnLst>
                                </p:cTn>
                              </p:par>
                            </p:childTnLst>
                          </p:cTn>
                        </p:par>
                        <p:par>
                          <p:cTn id="21" fill="hold">
                            <p:stCondLst>
                              <p:cond delay="4250"/>
                            </p:stCondLst>
                            <p:childTnLst>
                              <p:par>
                                <p:cTn id="22" presetID="12" presetClass="entr" presetSubtype="4"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1000"/>
                                        <p:tgtEl>
                                          <p:spTgt spid="7"/>
                                        </p:tgtEl>
                                        <p:attrNameLst>
                                          <p:attrName>ppt_y</p:attrName>
                                        </p:attrNameLst>
                                      </p:cBhvr>
                                      <p:tavLst>
                                        <p:tav tm="0">
                                          <p:val>
                                            <p:strVal val="#ppt_y+#ppt_h*1.125000"/>
                                          </p:val>
                                        </p:tav>
                                        <p:tav tm="100000">
                                          <p:val>
                                            <p:strVal val="#ppt_y"/>
                                          </p:val>
                                        </p:tav>
                                      </p:tavLst>
                                    </p:anim>
                                    <p:animEffect transition="in" filter="wipe(up)">
                                      <p:cBhvr>
                                        <p:cTn id="2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7" grpId="0"/>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100" y="1687926"/>
            <a:ext cx="5458371" cy="275349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p:spPr>
      </p:pic>
      <p:sp>
        <p:nvSpPr>
          <p:cNvPr id="4" name="矩形 3"/>
          <p:cNvSpPr/>
          <p:nvPr/>
        </p:nvSpPr>
        <p:spPr>
          <a:xfrm>
            <a:off x="6630000" y="1687926"/>
            <a:ext cx="4816549" cy="624000"/>
          </a:xfrm>
          <a:prstGeom prst="rect">
            <a:avLst/>
          </a:prstGeom>
          <a:solidFill>
            <a:srgbClr val="FF0517"/>
          </a:solidFill>
          <a:ln w="12700" cap="flat" cmpd="sng" algn="ctr">
            <a:noFill/>
            <a:prstDash val="solid"/>
          </a:ln>
          <a:effectLst>
            <a:innerShdw blurRad="63500" dist="25400" dir="15600000">
              <a:prstClr val="black">
                <a:alpha val="50000"/>
              </a:prstClr>
            </a:innerShdw>
          </a:effectLst>
        </p:spPr>
        <p:txBody>
          <a:bodyPr anchor="ctr"/>
          <a:lstStyle/>
          <a:p>
            <a:pPr lvl="0" algn="ctr" defTabSz="914400">
              <a:defRPr/>
            </a:pPr>
            <a:r>
              <a:rPr lang="zh-CN" altLang="en-US" sz="3000" b="1" kern="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宪法</a:t>
            </a:r>
            <a:endParaRPr kumimoji="0" lang="zh-CN" altLang="en-US" sz="3000" b="1"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圆角矩形 4"/>
          <p:cNvSpPr/>
          <p:nvPr/>
        </p:nvSpPr>
        <p:spPr>
          <a:xfrm>
            <a:off x="7686891" y="2697387"/>
            <a:ext cx="3759658" cy="701749"/>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标题 1"/>
          <p:cNvSpPr txBox="1">
            <a:spLocks/>
          </p:cNvSpPr>
          <p:nvPr/>
        </p:nvSpPr>
        <p:spPr>
          <a:xfrm>
            <a:off x="7896047" y="2811550"/>
            <a:ext cx="2058942" cy="452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2500" kern="0" dirty="0">
                <a:latin typeface="Arial" panose="020B0604020202020204" pitchFamily="34" charset="0"/>
                <a:sym typeface="Arial" panose="020B0604020202020204" pitchFamily="34" charset="0"/>
              </a:rPr>
              <a:t>国家的根本法</a:t>
            </a:r>
            <a:endParaRPr lang="zh-CN" altLang="en-US" sz="2500" kern="0" dirty="0">
              <a:latin typeface="Arial" panose="020B0604020202020204" pitchFamily="34" charset="0"/>
              <a:sym typeface="Arial" panose="020B0604020202020204" pitchFamily="34" charset="0"/>
            </a:endParaRPr>
          </a:p>
        </p:txBody>
      </p:sp>
      <p:grpSp>
        <p:nvGrpSpPr>
          <p:cNvPr id="7" name="组合 6"/>
          <p:cNvGrpSpPr/>
          <p:nvPr/>
        </p:nvGrpSpPr>
        <p:grpSpPr>
          <a:xfrm>
            <a:off x="6630000" y="2580889"/>
            <a:ext cx="861241" cy="818247"/>
            <a:chOff x="6687875" y="2743660"/>
            <a:chExt cx="861241" cy="818247"/>
          </a:xfrm>
        </p:grpSpPr>
        <p:sp>
          <p:nvSpPr>
            <p:cNvPr id="8" name="菱形 7"/>
            <p:cNvSpPr/>
            <p:nvPr/>
          </p:nvSpPr>
          <p:spPr>
            <a:xfrm>
              <a:off x="6687875" y="2743660"/>
              <a:ext cx="861241" cy="818247"/>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标题 1"/>
            <p:cNvSpPr txBox="1">
              <a:spLocks/>
            </p:cNvSpPr>
            <p:nvPr/>
          </p:nvSpPr>
          <p:spPr>
            <a:xfrm>
              <a:off x="6881867" y="2907318"/>
              <a:ext cx="468763" cy="467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2600" b="1" kern="0" dirty="0" smtClean="0">
                  <a:solidFill>
                    <a:schemeClr val="bg1"/>
                  </a:solidFill>
                  <a:latin typeface="Arial" panose="020B0604020202020204" pitchFamily="34" charset="0"/>
                  <a:sym typeface="Arial" panose="020B0604020202020204" pitchFamily="34" charset="0"/>
                </a:rPr>
                <a:t>是</a:t>
              </a:r>
              <a:endParaRPr lang="zh-CN" altLang="en-US" sz="2600" b="1" kern="0" dirty="0">
                <a:solidFill>
                  <a:schemeClr val="bg1"/>
                </a:solidFill>
                <a:latin typeface="Arial" panose="020B0604020202020204" pitchFamily="34" charset="0"/>
                <a:sym typeface="Arial" panose="020B0604020202020204" pitchFamily="34" charset="0"/>
              </a:endParaRPr>
            </a:p>
          </p:txBody>
        </p:sp>
      </p:grpSp>
      <p:sp>
        <p:nvSpPr>
          <p:cNvPr id="10" name="圆角矩形 9"/>
          <p:cNvSpPr/>
          <p:nvPr/>
        </p:nvSpPr>
        <p:spPr>
          <a:xfrm>
            <a:off x="7686891" y="3739667"/>
            <a:ext cx="3759658" cy="701749"/>
          </a:xfrm>
          <a:prstGeom prst="round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标题 1"/>
          <p:cNvSpPr txBox="1">
            <a:spLocks/>
          </p:cNvSpPr>
          <p:nvPr/>
        </p:nvSpPr>
        <p:spPr>
          <a:xfrm>
            <a:off x="7886522" y="3846355"/>
            <a:ext cx="2700144" cy="452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2500" kern="0" dirty="0">
                <a:latin typeface="Arial" panose="020B0604020202020204" pitchFamily="34" charset="0"/>
                <a:sym typeface="Arial" panose="020B0604020202020204" pitchFamily="34" charset="0"/>
              </a:rPr>
              <a:t>治国安邦的总章程</a:t>
            </a:r>
            <a:endParaRPr lang="zh-CN" altLang="en-US" sz="2500" kern="0" dirty="0">
              <a:latin typeface="Arial" panose="020B0604020202020204" pitchFamily="34" charset="0"/>
              <a:sym typeface="Arial" panose="020B0604020202020204" pitchFamily="34" charset="0"/>
            </a:endParaRPr>
          </a:p>
        </p:txBody>
      </p:sp>
      <p:grpSp>
        <p:nvGrpSpPr>
          <p:cNvPr id="12" name="组合 11"/>
          <p:cNvGrpSpPr/>
          <p:nvPr/>
        </p:nvGrpSpPr>
        <p:grpSpPr>
          <a:xfrm>
            <a:off x="6630000" y="3623169"/>
            <a:ext cx="861241" cy="818247"/>
            <a:chOff x="6687875" y="3785940"/>
            <a:chExt cx="861241" cy="818247"/>
          </a:xfrm>
        </p:grpSpPr>
        <p:sp>
          <p:nvSpPr>
            <p:cNvPr id="13" name="菱形 12"/>
            <p:cNvSpPr/>
            <p:nvPr/>
          </p:nvSpPr>
          <p:spPr>
            <a:xfrm>
              <a:off x="6687875" y="3785940"/>
              <a:ext cx="861241" cy="818247"/>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1"/>
            <p:cNvSpPr txBox="1">
              <a:spLocks/>
            </p:cNvSpPr>
            <p:nvPr/>
          </p:nvSpPr>
          <p:spPr>
            <a:xfrm>
              <a:off x="6872539" y="3929945"/>
              <a:ext cx="468763" cy="467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non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nSpc>
                  <a:spcPct val="100000"/>
                </a:lnSpc>
                <a:spcBef>
                  <a:spcPts val="0"/>
                </a:spcBef>
              </a:pPr>
              <a:r>
                <a:rPr lang="zh-CN" altLang="en-US" sz="2600" b="1" kern="0" dirty="0" smtClean="0">
                  <a:solidFill>
                    <a:schemeClr val="bg1"/>
                  </a:solidFill>
                  <a:latin typeface="Arial" panose="020B0604020202020204" pitchFamily="34" charset="0"/>
                  <a:sym typeface="Arial" panose="020B0604020202020204" pitchFamily="34" charset="0"/>
                </a:rPr>
                <a:t>是</a:t>
              </a:r>
              <a:endParaRPr lang="zh-CN" altLang="en-US" sz="2600" b="1" kern="0" dirty="0">
                <a:solidFill>
                  <a:schemeClr val="bg1"/>
                </a:solidFill>
                <a:latin typeface="Arial" panose="020B0604020202020204" pitchFamily="34" charset="0"/>
                <a:sym typeface="Arial" panose="020B0604020202020204" pitchFamily="34" charset="0"/>
              </a:endParaRPr>
            </a:p>
          </p:txBody>
        </p:sp>
      </p:grpSp>
      <p:sp>
        <p:nvSpPr>
          <p:cNvPr id="15" name="矩形 14"/>
          <p:cNvSpPr/>
          <p:nvPr/>
        </p:nvSpPr>
        <p:spPr>
          <a:xfrm>
            <a:off x="678336" y="4605074"/>
            <a:ext cx="10931072" cy="1653273"/>
          </a:xfrm>
          <a:prstGeom prst="rect">
            <a:avLst/>
          </a:prstGeom>
        </p:spPr>
        <p:txBody>
          <a:bodyPr wrap="square">
            <a:spAutoFit/>
          </a:bodyPr>
          <a:lstStyle/>
          <a:p>
            <a:pPr>
              <a:lnSpc>
                <a:spcPct val="130000"/>
              </a:lnSpc>
            </a:pPr>
            <a:r>
              <a:rPr lang="zh-CN" altLang="en-US" sz="2000" dirty="0">
                <a:solidFill>
                  <a:schemeClr val="tx1">
                    <a:lumMod val="85000"/>
                    <a:lumOff val="15000"/>
                  </a:schemeClr>
                </a:solidFill>
              </a:rPr>
              <a:t>坚持依法治国首先要坚持依宪治国，坚持依法执政首先要坚持依宪执政。党中央决定对宪法进行适当修改，目的是通过修改使我国宪法更好体现人民意志，更好体现中国特色社会主义制度的优势，更好适应提高中国共产党长期执政能力、推进全面依法治国、推进国家治理体系和治理能力现代化的要求。</a:t>
            </a:r>
            <a:endParaRPr lang="zh-CN" altLang="en-US" sz="2000" dirty="0">
              <a:solidFill>
                <a:schemeClr val="tx1">
                  <a:lumMod val="85000"/>
                  <a:lumOff val="15000"/>
                </a:schemeClr>
              </a:solidFill>
            </a:endParaRPr>
          </a:p>
        </p:txBody>
      </p:sp>
    </p:spTree>
    <p:extLst>
      <p:ext uri="{BB962C8B-B14F-4D97-AF65-F5344CB8AC3E}">
        <p14:creationId xmlns:p14="http://schemas.microsoft.com/office/powerpoint/2010/main" val="269588550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500"/>
                                        <p:tgtEl>
                                          <p:spTgt spid="4"/>
                                        </p:tgtEl>
                                      </p:cBhvr>
                                    </p:animEffect>
                                    <p:anim calcmode="lin" valueType="num">
                                      <p:cBhvr>
                                        <p:cTn id="17" dur="1500" fill="hold"/>
                                        <p:tgtEl>
                                          <p:spTgt spid="4"/>
                                        </p:tgtEl>
                                        <p:attrNameLst>
                                          <p:attrName>ppt_x</p:attrName>
                                        </p:attrNameLst>
                                      </p:cBhvr>
                                      <p:tavLst>
                                        <p:tav tm="0">
                                          <p:val>
                                            <p:strVal val="#ppt_x"/>
                                          </p:val>
                                        </p:tav>
                                        <p:tav tm="100000">
                                          <p:val>
                                            <p:strVal val="#ppt_x"/>
                                          </p:val>
                                        </p:tav>
                                      </p:tavLst>
                                    </p:anim>
                                    <p:anim calcmode="lin" valueType="num">
                                      <p:cBhvr>
                                        <p:cTn id="18" dur="1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heel(1)">
                                      <p:cBhvr>
                                        <p:cTn id="30" dur="20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12"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strips(downLeft)">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1" presetClass="entr" presetSubtype="1"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heel(1)">
                                      <p:cBhvr>
                                        <p:cTn id="47" dur="20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strips(downLeft)">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strips(downLeft)">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 grpId="0" animBg="1"/>
      <p:bldP spid="6" grpId="0"/>
      <p:bldP spid="10" grpId="0" animBg="1"/>
      <p:bldP spid="11"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sp>
        <p:nvSpPr>
          <p:cNvPr id="3" name="矩形 2">
            <a:extLst>
              <a:ext uri="{FF2B5EF4-FFF2-40B4-BE49-F238E27FC236}">
                <a16:creationId xmlns:a16="http://schemas.microsoft.com/office/drawing/2014/main" xmlns="" id="{AB9BFE20-5B7D-46DC-8ED6-6D52D466062F}"/>
              </a:ext>
            </a:extLst>
          </p:cNvPr>
          <p:cNvSpPr/>
          <p:nvPr/>
        </p:nvSpPr>
        <p:spPr>
          <a:xfrm>
            <a:off x="1299477" y="2983961"/>
            <a:ext cx="7215874" cy="2571666"/>
          </a:xfrm>
          <a:prstGeom prst="rect">
            <a:avLst/>
          </a:prstGeom>
        </p:spPr>
        <p:txBody>
          <a:bodyPr wrap="square">
            <a:spAutoFit/>
          </a:bodyPr>
          <a:lstStyle/>
          <a:p>
            <a:pPr algn="just">
              <a:lnSpc>
                <a:spcPct val="150000"/>
              </a:lnSpc>
            </a:pPr>
            <a:r>
              <a:rPr lang="zh-CN" altLang="en-US" sz="22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坚持党的领导，坚持对宪法作部分修改、不作大改，严格依法按程序推进，各地区各部门各方面共提出数千条建议。这是严格依法办事、充分发扬民主、广泛凝聚共识的过程，体现了党和人民的共同意志，体现了坚持党的领导、人民当家作主、依法治国的有机统一。</a:t>
            </a:r>
            <a:endParaRPr lang="zh-CN" altLang="en-US" sz="22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4" name="组合 3">
            <a:extLst>
              <a:ext uri="{FF2B5EF4-FFF2-40B4-BE49-F238E27FC236}">
                <a16:creationId xmlns:a16="http://schemas.microsoft.com/office/drawing/2014/main" xmlns="" id="{94536FE1-C3F5-45AF-A8FD-08081BD72CCA}"/>
              </a:ext>
            </a:extLst>
          </p:cNvPr>
          <p:cNvGrpSpPr/>
          <p:nvPr/>
        </p:nvGrpSpPr>
        <p:grpSpPr>
          <a:xfrm>
            <a:off x="1249200" y="1937335"/>
            <a:ext cx="7391400" cy="914400"/>
            <a:chOff x="2971801" y="1746766"/>
            <a:chExt cx="7391400" cy="914400"/>
          </a:xfrm>
        </p:grpSpPr>
        <p:sp>
          <p:nvSpPr>
            <p:cNvPr id="5" name="矩形: 圆角 6">
              <a:extLst>
                <a:ext uri="{FF2B5EF4-FFF2-40B4-BE49-F238E27FC236}">
                  <a16:creationId xmlns:a16="http://schemas.microsoft.com/office/drawing/2014/main" xmlns="" id="{6B1AE72E-0492-40FC-8F28-943D47C60557}"/>
                </a:ext>
              </a:extLst>
            </p:cNvPr>
            <p:cNvSpPr/>
            <p:nvPr/>
          </p:nvSpPr>
          <p:spPr>
            <a:xfrm>
              <a:off x="2971801" y="1746766"/>
              <a:ext cx="7391400" cy="9144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a:extLst>
                <a:ext uri="{FF2B5EF4-FFF2-40B4-BE49-F238E27FC236}">
                  <a16:creationId xmlns:a16="http://schemas.microsoft.com/office/drawing/2014/main" xmlns="" id="{9B36B74B-5DCC-4CA2-8981-3E7FA2DE7425}"/>
                </a:ext>
              </a:extLst>
            </p:cNvPr>
            <p:cNvSpPr>
              <a:spLocks noChangeAspect="1"/>
            </p:cNvSpPr>
            <p:nvPr/>
          </p:nvSpPr>
          <p:spPr bwMode="auto">
            <a:xfrm>
              <a:off x="5256163" y="1935538"/>
              <a:ext cx="538191" cy="53818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7" name="矩形 6">
              <a:extLst>
                <a:ext uri="{FF2B5EF4-FFF2-40B4-BE49-F238E27FC236}">
                  <a16:creationId xmlns:a16="http://schemas.microsoft.com/office/drawing/2014/main" xmlns="" id="{3F89969A-AED1-4E0A-A625-6F59DC5D0C66}"/>
                </a:ext>
              </a:extLst>
            </p:cNvPr>
            <p:cNvSpPr/>
            <p:nvPr/>
          </p:nvSpPr>
          <p:spPr>
            <a:xfrm>
              <a:off x="5844455" y="1951752"/>
              <a:ext cx="3269546" cy="553998"/>
            </a:xfrm>
            <a:prstGeom prst="rect">
              <a:avLst/>
            </a:prstGeom>
          </p:spPr>
          <p:txBody>
            <a:bodyPr wrap="square">
              <a:spAutoFit/>
            </a:bodyPr>
            <a:lstStyle/>
            <a:p>
              <a:r>
                <a:rPr lang="zh-CN" altLang="en-US" sz="3000" b="1" dirty="0">
                  <a:solidFill>
                    <a:srgbClr val="FFFAE3"/>
                  </a:solidFill>
                  <a:latin typeface="微软雅黑" panose="020B0503020204020204" pitchFamily="34" charset="-122"/>
                  <a:ea typeface="微软雅黑" panose="020B0503020204020204" pitchFamily="34" charset="-122"/>
                </a:rPr>
                <a:t>这次宪法修改</a:t>
              </a:r>
              <a:endParaRPr lang="zh-CN" altLang="en-US" sz="3000" b="1" dirty="0">
                <a:solidFill>
                  <a:srgbClr val="FFFAE3"/>
                </a:solidFill>
              </a:endParaRPr>
            </a:p>
          </p:txBody>
        </p:sp>
      </p:grpSp>
      <p:pic>
        <p:nvPicPr>
          <p:cNvPr id="8" name="图片 7">
            <a:extLst>
              <a:ext uri="{FF2B5EF4-FFF2-40B4-BE49-F238E27FC236}">
                <a16:creationId xmlns:a16="http://schemas.microsoft.com/office/drawing/2014/main" xmlns="" id="{92FCE130-EEA4-4797-B4DD-A134D3D7F0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18607" y="1937335"/>
            <a:ext cx="3471337" cy="3766973"/>
          </a:xfrm>
          <a:prstGeom prst="rect">
            <a:avLst/>
          </a:prstGeom>
        </p:spPr>
      </p:pic>
      <p:sp>
        <p:nvSpPr>
          <p:cNvPr id="9" name="矩形 8"/>
          <p:cNvSpPr/>
          <p:nvPr/>
        </p:nvSpPr>
        <p:spPr>
          <a:xfrm>
            <a:off x="1249201" y="2990641"/>
            <a:ext cx="7391400" cy="2713668"/>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844073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2" presetClass="entr" presetSubtype="8" decel="450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0-#ppt_w/2"/>
                                          </p:val>
                                        </p:tav>
                                        <p:tav tm="100000">
                                          <p:val>
                                            <p:strVal val="#ppt_x"/>
                                          </p:val>
                                        </p:tav>
                                      </p:tavLst>
                                    </p:anim>
                                    <p:anim calcmode="lin" valueType="num">
                                      <p:cBhvr additive="base">
                                        <p:cTn id="12" dur="1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decel="4500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500" fill="hold"/>
                                        <p:tgtEl>
                                          <p:spTgt spid="4"/>
                                        </p:tgtEl>
                                        <p:attrNameLst>
                                          <p:attrName>ppt_x</p:attrName>
                                        </p:attrNameLst>
                                      </p:cBhvr>
                                      <p:tavLst>
                                        <p:tav tm="0">
                                          <p:val>
                                            <p:strVal val="1+#ppt_w/2"/>
                                          </p:val>
                                        </p:tav>
                                        <p:tav tm="100000">
                                          <p:val>
                                            <p:strVal val="#ppt_x"/>
                                          </p:val>
                                        </p:tav>
                                      </p:tavLst>
                                    </p:anim>
                                    <p:anim calcmode="lin" valueType="num">
                                      <p:cBhvr additive="base">
                                        <p:cTn id="16" dur="1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2250"/>
                            </p:stCondLst>
                            <p:childTnLst>
                              <p:par>
                                <p:cTn id="18" presetID="21" presetClass="entr" presetSubtype="1"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heel(1)">
                                      <p:cBhvr>
                                        <p:cTn id="20" dur="2000"/>
                                        <p:tgtEl>
                                          <p:spTgt spid="9"/>
                                        </p:tgtEl>
                                      </p:cBhvr>
                                    </p:animEffect>
                                  </p:childTnLst>
                                </p:cTn>
                              </p:par>
                            </p:childTnLst>
                          </p:cTn>
                        </p:par>
                        <p:par>
                          <p:cTn id="21" fill="hold">
                            <p:stCondLst>
                              <p:cond delay="4250"/>
                            </p:stCondLst>
                            <p:childTnLst>
                              <p:par>
                                <p:cTn id="22" presetID="12" presetClass="entr" presetSubtype="4"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1000"/>
                                        <p:tgtEl>
                                          <p:spTgt spid="3"/>
                                        </p:tgtEl>
                                        <p:attrNameLst>
                                          <p:attrName>ppt_y</p:attrName>
                                        </p:attrNameLst>
                                      </p:cBhvr>
                                      <p:tavLst>
                                        <p:tav tm="0">
                                          <p:val>
                                            <p:strVal val="#ppt_y+#ppt_h*1.125000"/>
                                          </p:val>
                                        </p:tav>
                                        <p:tav tm="100000">
                                          <p:val>
                                            <p:strVal val="#ppt_y"/>
                                          </p:val>
                                        </p:tav>
                                      </p:tavLst>
                                    </p:anim>
                                    <p:animEffect transition="in" filter="wipe(up)">
                                      <p:cBhvr>
                                        <p:cTn id="2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3" grpId="0"/>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3" name="组合 2"/>
          <p:cNvGrpSpPr/>
          <p:nvPr/>
        </p:nvGrpSpPr>
        <p:grpSpPr>
          <a:xfrm>
            <a:off x="1464889" y="1940289"/>
            <a:ext cx="4564436" cy="1409804"/>
            <a:chOff x="1115567" y="2198169"/>
            <a:chExt cx="2306114" cy="716451"/>
          </a:xfrm>
        </p:grpSpPr>
        <p:sp>
          <p:nvSpPr>
            <p:cNvPr id="4" name="矩形 3"/>
            <p:cNvSpPr/>
            <p:nvPr/>
          </p:nvSpPr>
          <p:spPr>
            <a:xfrm>
              <a:off x="1115567" y="2198169"/>
              <a:ext cx="2306114" cy="716451"/>
            </a:xfrm>
            <a:prstGeom prst="rect">
              <a:avLst/>
            </a:prstGeom>
            <a:solidFill>
              <a:srgbClr val="E60000"/>
            </a:solidFill>
            <a:ln>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标题 1"/>
            <p:cNvSpPr txBox="1">
              <a:spLocks/>
            </p:cNvSpPr>
            <p:nvPr/>
          </p:nvSpPr>
          <p:spPr>
            <a:xfrm>
              <a:off x="1203180" y="2214747"/>
              <a:ext cx="2165564" cy="683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gn="just" fontAlgn="base">
                <a:lnSpc>
                  <a:spcPct val="130000"/>
                </a:lnSpc>
                <a:spcBef>
                  <a:spcPts val="0"/>
                </a:spcBef>
                <a:spcAft>
                  <a:spcPct val="0"/>
                </a:spcAft>
              </a:pPr>
              <a:r>
                <a:rPr lang="zh-CN" altLang="en-US" sz="2200" kern="0" dirty="0" smtClean="0">
                  <a:solidFill>
                    <a:srgbClr val="FFFFFF"/>
                  </a:solidFill>
                  <a:latin typeface="Arial" panose="020B0604020202020204" pitchFamily="34" charset="0"/>
                  <a:sym typeface="Arial" panose="020B0604020202020204" pitchFamily="34" charset="0"/>
                </a:rPr>
                <a:t>从</a:t>
              </a:r>
              <a:r>
                <a:rPr lang="en-US" altLang="zh-CN" sz="2200" kern="0" dirty="0" smtClean="0">
                  <a:solidFill>
                    <a:srgbClr val="FFFFFF"/>
                  </a:solidFill>
                  <a:latin typeface="Arial" panose="020B0604020202020204" pitchFamily="34" charset="0"/>
                  <a:sym typeface="Arial" panose="020B0604020202020204" pitchFamily="34" charset="0"/>
                </a:rPr>
                <a:t>1954</a:t>
              </a:r>
              <a:r>
                <a:rPr lang="zh-CN" altLang="en-US" sz="2200" kern="0" dirty="0" smtClean="0">
                  <a:solidFill>
                    <a:srgbClr val="FFFFFF"/>
                  </a:solidFill>
                  <a:latin typeface="Arial" panose="020B0604020202020204" pitchFamily="34" charset="0"/>
                  <a:sym typeface="Arial" panose="020B0604020202020204" pitchFamily="34" charset="0"/>
                </a:rPr>
                <a:t>年</a:t>
              </a:r>
              <a:r>
                <a:rPr lang="zh-CN" altLang="en-US" sz="2200" kern="0" dirty="0">
                  <a:solidFill>
                    <a:srgbClr val="FFFFFF"/>
                  </a:solidFill>
                  <a:latin typeface="Arial" panose="020B0604020202020204" pitchFamily="34" charset="0"/>
                  <a:sym typeface="Arial" panose="020B0604020202020204" pitchFamily="34" charset="0"/>
                </a:rPr>
                <a:t>我国第一部宪法诞生至今，我国宪法一直处在探索实践和不断完善过程中</a:t>
              </a:r>
              <a:endParaRPr lang="zh-CN" altLang="en-US" sz="2200" kern="0" dirty="0">
                <a:solidFill>
                  <a:srgbClr val="FFFFFF"/>
                </a:solidFill>
                <a:latin typeface="Arial" panose="020B0604020202020204" pitchFamily="34" charset="0"/>
                <a:sym typeface="Arial" panose="020B0604020202020204" pitchFamily="34" charset="0"/>
              </a:endParaRPr>
            </a:p>
          </p:txBody>
        </p:sp>
      </p:grpSp>
      <p:grpSp>
        <p:nvGrpSpPr>
          <p:cNvPr id="8" name="组合 7"/>
          <p:cNvGrpSpPr/>
          <p:nvPr/>
        </p:nvGrpSpPr>
        <p:grpSpPr>
          <a:xfrm>
            <a:off x="6202735" y="1940288"/>
            <a:ext cx="4564436" cy="1409804"/>
            <a:chOff x="1115567" y="2198169"/>
            <a:chExt cx="2306114" cy="716451"/>
          </a:xfrm>
        </p:grpSpPr>
        <p:sp>
          <p:nvSpPr>
            <p:cNvPr id="9" name="矩形 8"/>
            <p:cNvSpPr/>
            <p:nvPr/>
          </p:nvSpPr>
          <p:spPr>
            <a:xfrm>
              <a:off x="1115567" y="2198169"/>
              <a:ext cx="2306114" cy="716451"/>
            </a:xfrm>
            <a:prstGeom prst="rect">
              <a:avLst/>
            </a:prstGeom>
            <a:solidFill>
              <a:srgbClr val="E60000"/>
            </a:solidFill>
            <a:ln>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txBox="1">
              <a:spLocks/>
            </p:cNvSpPr>
            <p:nvPr/>
          </p:nvSpPr>
          <p:spPr>
            <a:xfrm>
              <a:off x="1203180" y="2326580"/>
              <a:ext cx="2165564" cy="459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gn="just" fontAlgn="base">
                <a:lnSpc>
                  <a:spcPct val="130000"/>
                </a:lnSpc>
                <a:spcBef>
                  <a:spcPts val="0"/>
                </a:spcBef>
                <a:spcAft>
                  <a:spcPct val="0"/>
                </a:spcAft>
              </a:pPr>
              <a:r>
                <a:rPr lang="en-US" altLang="zh-CN" sz="2200" kern="0" dirty="0" smtClean="0">
                  <a:solidFill>
                    <a:srgbClr val="FFFFFF"/>
                  </a:solidFill>
                  <a:latin typeface="Arial" panose="020B0604020202020204" pitchFamily="34" charset="0"/>
                  <a:sym typeface="Arial" panose="020B0604020202020204" pitchFamily="34" charset="0"/>
                </a:rPr>
                <a:t>1982</a:t>
              </a:r>
              <a:r>
                <a:rPr lang="zh-CN" altLang="en-US" sz="2200" kern="0" dirty="0" smtClean="0">
                  <a:solidFill>
                    <a:srgbClr val="FFFFFF"/>
                  </a:solidFill>
                  <a:latin typeface="Arial" panose="020B0604020202020204" pitchFamily="34" charset="0"/>
                  <a:sym typeface="Arial" panose="020B0604020202020204" pitchFamily="34" charset="0"/>
                </a:rPr>
                <a:t>年</a:t>
              </a:r>
              <a:r>
                <a:rPr lang="zh-CN" altLang="en-US" sz="2200" kern="0" dirty="0">
                  <a:solidFill>
                    <a:srgbClr val="FFFFFF"/>
                  </a:solidFill>
                  <a:latin typeface="Arial" panose="020B0604020202020204" pitchFamily="34" charset="0"/>
                  <a:sym typeface="Arial" panose="020B0604020202020204" pitchFamily="34" charset="0"/>
                </a:rPr>
                <a:t>宪法公布施行后，分别进行了５次修改</a:t>
              </a:r>
              <a:endParaRPr lang="zh-CN" altLang="en-US" sz="2200" kern="0" dirty="0">
                <a:solidFill>
                  <a:srgbClr val="FFFFFF"/>
                </a:solidFill>
                <a:latin typeface="Arial" panose="020B0604020202020204" pitchFamily="34" charset="0"/>
                <a:sym typeface="Arial" panose="020B0604020202020204" pitchFamily="34" charset="0"/>
              </a:endParaRPr>
            </a:p>
          </p:txBody>
        </p:sp>
      </p:grpSp>
      <p:sp>
        <p:nvSpPr>
          <p:cNvPr id="11" name="矩形 10">
            <a:extLst>
              <a:ext uri="{FF2B5EF4-FFF2-40B4-BE49-F238E27FC236}">
                <a16:creationId xmlns="" xmlns:a16="http://schemas.microsoft.com/office/drawing/2014/main" id="{A7377EB8-44BD-4ACE-BFFC-2C3B96D8354A}"/>
              </a:ext>
            </a:extLst>
          </p:cNvPr>
          <p:cNvSpPr/>
          <p:nvPr/>
        </p:nvSpPr>
        <p:spPr bwMode="auto">
          <a:xfrm>
            <a:off x="1454112" y="3577344"/>
            <a:ext cx="9313060" cy="2147181"/>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12" name="箭头: 五边形 25">
            <a:extLst>
              <a:ext uri="{FF2B5EF4-FFF2-40B4-BE49-F238E27FC236}">
                <a16:creationId xmlns="" xmlns:a16="http://schemas.microsoft.com/office/drawing/2014/main" id="{31FC989F-A7D3-4BD7-89B8-C94FFEA3C2D2}"/>
              </a:ext>
            </a:extLst>
          </p:cNvPr>
          <p:cNvSpPr/>
          <p:nvPr/>
        </p:nvSpPr>
        <p:spPr bwMode="auto">
          <a:xfrm>
            <a:off x="1272061" y="3895372"/>
            <a:ext cx="507132" cy="1404591"/>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13" name="矩形 12">
            <a:extLst>
              <a:ext uri="{FF2B5EF4-FFF2-40B4-BE49-F238E27FC236}">
                <a16:creationId xmlns="" xmlns:a16="http://schemas.microsoft.com/office/drawing/2014/main" id="{539E0EEA-D3A4-41CD-B8A3-78951508134A}"/>
              </a:ext>
            </a:extLst>
          </p:cNvPr>
          <p:cNvSpPr/>
          <p:nvPr/>
        </p:nvSpPr>
        <p:spPr>
          <a:xfrm>
            <a:off x="1831026" y="3755679"/>
            <a:ext cx="8743418" cy="1622560"/>
          </a:xfrm>
          <a:prstGeom prst="rect">
            <a:avLst/>
          </a:prstGeom>
        </p:spPr>
        <p:txBody>
          <a:bodyPr wrap="square">
            <a:spAutoFit/>
          </a:bodyPr>
          <a:lstStyle/>
          <a:p>
            <a:pPr algn="just" defTabSz="914034" eaLnBrk="0" fontAlgn="base" hangingPunct="0">
              <a:lnSpc>
                <a:spcPct val="150000"/>
              </a:lnSpc>
              <a:spcBef>
                <a:spcPct val="0"/>
              </a:spcBef>
              <a:spcAft>
                <a:spcPct val="0"/>
              </a:spcAft>
            </a:pPr>
            <a:r>
              <a:rPr lang="zh-CN" altLang="en-US" sz="2300" dirty="0">
                <a:solidFill>
                  <a:schemeClr val="tx1">
                    <a:lumMod val="50000"/>
                  </a:schemeClr>
                </a:solidFill>
              </a:rPr>
              <a:t>我国宪法是同党团结带领人民进行的实践探索紧密联系在一起的，既保持宪法连续性、稳定性、权威性，又推动宪法与时俱进、完善发展，是我国宪法发展的必由之路。</a:t>
            </a:r>
            <a:endParaRPr lang="en-US" altLang="zh-CN" sz="2300" b="1" dirty="0">
              <a:solidFill>
                <a:srgbClr val="E60000"/>
              </a:solidFill>
              <a:latin typeface="微软雅黑"/>
              <a:ea typeface="微软雅黑"/>
            </a:endParaRPr>
          </a:p>
        </p:txBody>
      </p:sp>
      <p:sp>
        <p:nvSpPr>
          <p:cNvPr id="14" name="矩形 13">
            <a:extLst>
              <a:ext uri="{FF2B5EF4-FFF2-40B4-BE49-F238E27FC236}">
                <a16:creationId xmlns="" xmlns:a16="http://schemas.microsoft.com/office/drawing/2014/main" id="{7BB8A371-1BC5-4D2F-9271-FC7883DA6024}"/>
              </a:ext>
            </a:extLst>
          </p:cNvPr>
          <p:cNvSpPr/>
          <p:nvPr/>
        </p:nvSpPr>
        <p:spPr>
          <a:xfrm>
            <a:off x="1003627" y="3928899"/>
            <a:ext cx="925047" cy="1323439"/>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实</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践</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证</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明</a:t>
            </a:r>
            <a:endParaRPr lang="zh-CN" altLang="en-US" sz="2000" b="1" dirty="0">
              <a:solidFill>
                <a:srgbClr val="FFFFFF"/>
              </a:solidFill>
              <a:latin typeface="微软雅黑"/>
              <a:ea typeface="微软雅黑"/>
            </a:endParaRPr>
          </a:p>
        </p:txBody>
      </p:sp>
    </p:spTree>
    <p:extLst>
      <p:ext uri="{BB962C8B-B14F-4D97-AF65-F5344CB8AC3E}">
        <p14:creationId xmlns:p14="http://schemas.microsoft.com/office/powerpoint/2010/main" val="90083623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1" grpId="0" animBg="1"/>
      <p:bldP spid="12" grpId="0" animBg="1"/>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sp>
        <p:nvSpPr>
          <p:cNvPr id="3" name="矩形 2">
            <a:extLst>
              <a:ext uri="{FF2B5EF4-FFF2-40B4-BE49-F238E27FC236}">
                <a16:creationId xmlns:a16="http://schemas.microsoft.com/office/drawing/2014/main" xmlns="" id="{AB9BFE20-5B7D-46DC-8ED6-6D52D466062F}"/>
              </a:ext>
            </a:extLst>
          </p:cNvPr>
          <p:cNvSpPr/>
          <p:nvPr/>
        </p:nvSpPr>
        <p:spPr>
          <a:xfrm>
            <a:off x="3585477" y="3022061"/>
            <a:ext cx="7215874" cy="2634183"/>
          </a:xfrm>
          <a:prstGeom prst="rect">
            <a:avLst/>
          </a:prstGeom>
        </p:spPr>
        <p:txBody>
          <a:bodyPr wrap="square">
            <a:spAutoFit/>
          </a:bodyPr>
          <a:lstStyle/>
          <a:p>
            <a:pPr algn="just">
              <a:lnSpc>
                <a:spcPct val="150000"/>
              </a:lnSpc>
            </a:pPr>
            <a:r>
              <a:rPr lang="zh-CN" altLang="en-US" sz="16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根据新时代坚持和发展中国特色社会主义的新形势新任务，把党的十九大确定的重大理论观点和重大方针政策载入国家根本法，把党和人民在实践中取得的重大理论创新、实践创新、制度创新成果上升为宪法规定，体现了党和国家事业发展的新成就新经验新要求。这对于全面贯彻党的十九大精神和习近平新时代中国特色社会主义思想，更好地发挥宪法的规范、引领、推动、保障作用，广泛动员和组织全国各族人民夺取新时代中国特色社会主义伟大胜利，具有重大现实意义和深远历史意义。</a:t>
            </a:r>
            <a:endPar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4" name="组合 3">
            <a:extLst>
              <a:ext uri="{FF2B5EF4-FFF2-40B4-BE49-F238E27FC236}">
                <a16:creationId xmlns:a16="http://schemas.microsoft.com/office/drawing/2014/main" xmlns="" id="{94536FE1-C3F5-45AF-A8FD-08081BD72CCA}"/>
              </a:ext>
            </a:extLst>
          </p:cNvPr>
          <p:cNvGrpSpPr/>
          <p:nvPr/>
        </p:nvGrpSpPr>
        <p:grpSpPr>
          <a:xfrm>
            <a:off x="3535200" y="1937335"/>
            <a:ext cx="7391400" cy="914400"/>
            <a:chOff x="2971801" y="1746766"/>
            <a:chExt cx="7391400" cy="914400"/>
          </a:xfrm>
        </p:grpSpPr>
        <p:sp>
          <p:nvSpPr>
            <p:cNvPr id="5" name="矩形: 圆角 6">
              <a:extLst>
                <a:ext uri="{FF2B5EF4-FFF2-40B4-BE49-F238E27FC236}">
                  <a16:creationId xmlns:a16="http://schemas.microsoft.com/office/drawing/2014/main" xmlns="" id="{6B1AE72E-0492-40FC-8F28-943D47C60557}"/>
                </a:ext>
              </a:extLst>
            </p:cNvPr>
            <p:cNvSpPr/>
            <p:nvPr/>
          </p:nvSpPr>
          <p:spPr>
            <a:xfrm>
              <a:off x="2971801" y="1746766"/>
              <a:ext cx="7391400" cy="914400"/>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a:extLst>
                <a:ext uri="{FF2B5EF4-FFF2-40B4-BE49-F238E27FC236}">
                  <a16:creationId xmlns:a16="http://schemas.microsoft.com/office/drawing/2014/main" xmlns="" id="{9B36B74B-5DCC-4CA2-8981-3E7FA2DE7425}"/>
                </a:ext>
              </a:extLst>
            </p:cNvPr>
            <p:cNvSpPr>
              <a:spLocks noChangeAspect="1"/>
            </p:cNvSpPr>
            <p:nvPr/>
          </p:nvSpPr>
          <p:spPr bwMode="auto">
            <a:xfrm>
              <a:off x="5279862" y="1935538"/>
              <a:ext cx="538191" cy="53818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7" name="矩形 6">
              <a:extLst>
                <a:ext uri="{FF2B5EF4-FFF2-40B4-BE49-F238E27FC236}">
                  <a16:creationId xmlns:a16="http://schemas.microsoft.com/office/drawing/2014/main" xmlns="" id="{3F89969A-AED1-4E0A-A625-6F59DC5D0C66}"/>
                </a:ext>
              </a:extLst>
            </p:cNvPr>
            <p:cNvSpPr/>
            <p:nvPr/>
          </p:nvSpPr>
          <p:spPr>
            <a:xfrm>
              <a:off x="5858629" y="1951752"/>
              <a:ext cx="2736146" cy="553998"/>
            </a:xfrm>
            <a:prstGeom prst="rect">
              <a:avLst/>
            </a:prstGeom>
          </p:spPr>
          <p:txBody>
            <a:bodyPr wrap="square">
              <a:spAutoFit/>
            </a:bodyPr>
            <a:lstStyle/>
            <a:p>
              <a:r>
                <a:rPr lang="zh-CN" altLang="en-US" sz="3000" b="1" dirty="0">
                  <a:solidFill>
                    <a:srgbClr val="FFFAE3"/>
                  </a:solidFill>
                  <a:latin typeface="微软雅黑" panose="020B0503020204020204" pitchFamily="34" charset="-122"/>
                  <a:ea typeface="微软雅黑" panose="020B0503020204020204" pitchFamily="34" charset="-122"/>
                </a:rPr>
                <a:t>这次宪法修改</a:t>
              </a:r>
              <a:endParaRPr lang="zh-CN" altLang="en-US" sz="3000" b="1" dirty="0">
                <a:solidFill>
                  <a:srgbClr val="FFFAE3"/>
                </a:solidFill>
              </a:endParaRPr>
            </a:p>
          </p:txBody>
        </p:sp>
      </p:grpSp>
      <p:pic>
        <p:nvPicPr>
          <p:cNvPr id="8" name="图片 7">
            <a:extLst>
              <a:ext uri="{FF2B5EF4-FFF2-40B4-BE49-F238E27FC236}">
                <a16:creationId xmlns:a16="http://schemas.microsoft.com/office/drawing/2014/main" xmlns="" id="{92FCE130-EEA4-4797-B4DD-A134D3D7F0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937335"/>
            <a:ext cx="3409950" cy="3766973"/>
          </a:xfrm>
          <a:prstGeom prst="rect">
            <a:avLst/>
          </a:prstGeom>
        </p:spPr>
      </p:pic>
      <p:sp>
        <p:nvSpPr>
          <p:cNvPr id="9" name="矩形 8"/>
          <p:cNvSpPr/>
          <p:nvPr/>
        </p:nvSpPr>
        <p:spPr>
          <a:xfrm>
            <a:off x="3535201" y="2990641"/>
            <a:ext cx="7391400" cy="2713668"/>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9881516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2" presetClass="entr" presetSubtype="8" decel="450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0-#ppt_w/2"/>
                                          </p:val>
                                        </p:tav>
                                        <p:tav tm="100000">
                                          <p:val>
                                            <p:strVal val="#ppt_x"/>
                                          </p:val>
                                        </p:tav>
                                      </p:tavLst>
                                    </p:anim>
                                    <p:anim calcmode="lin" valueType="num">
                                      <p:cBhvr additive="base">
                                        <p:cTn id="12" dur="1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decel="4500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500" fill="hold"/>
                                        <p:tgtEl>
                                          <p:spTgt spid="4"/>
                                        </p:tgtEl>
                                        <p:attrNameLst>
                                          <p:attrName>ppt_x</p:attrName>
                                        </p:attrNameLst>
                                      </p:cBhvr>
                                      <p:tavLst>
                                        <p:tav tm="0">
                                          <p:val>
                                            <p:strVal val="1+#ppt_w/2"/>
                                          </p:val>
                                        </p:tav>
                                        <p:tav tm="100000">
                                          <p:val>
                                            <p:strVal val="#ppt_x"/>
                                          </p:val>
                                        </p:tav>
                                      </p:tavLst>
                                    </p:anim>
                                    <p:anim calcmode="lin" valueType="num">
                                      <p:cBhvr additive="base">
                                        <p:cTn id="16" dur="1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2250"/>
                            </p:stCondLst>
                            <p:childTnLst>
                              <p:par>
                                <p:cTn id="18" presetID="21" presetClass="entr" presetSubtype="1"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heel(1)">
                                      <p:cBhvr>
                                        <p:cTn id="20" dur="20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strips(downLeft)">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3" grpId="0"/>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sp>
        <p:nvSpPr>
          <p:cNvPr id="3" name="矩形: 圆角 7">
            <a:extLst>
              <a:ext uri="{FF2B5EF4-FFF2-40B4-BE49-F238E27FC236}">
                <a16:creationId xmlns:a16="http://schemas.microsoft.com/office/drawing/2014/main" xmlns="" id="{FF138670-1F20-446A-A6F1-85DEE9D45D2E}"/>
              </a:ext>
            </a:extLst>
          </p:cNvPr>
          <p:cNvSpPr/>
          <p:nvPr/>
        </p:nvSpPr>
        <p:spPr>
          <a:xfrm>
            <a:off x="1154947" y="2047874"/>
            <a:ext cx="9803757" cy="4086225"/>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0C726E06-FF55-4054-ACE1-A74261023250}"/>
              </a:ext>
            </a:extLst>
          </p:cNvPr>
          <p:cNvSpPr/>
          <p:nvPr/>
        </p:nvSpPr>
        <p:spPr>
          <a:xfrm>
            <a:off x="1434789" y="2500389"/>
            <a:ext cx="9514390" cy="3485570"/>
          </a:xfrm>
          <a:prstGeom prst="rect">
            <a:avLst/>
          </a:prstGeom>
        </p:spPr>
        <p:txBody>
          <a:bodyPr wrap="square">
            <a:spAutoFit/>
          </a:bodyPr>
          <a:lstStyle/>
          <a:p>
            <a:pPr>
              <a:lnSpc>
                <a:spcPct val="150000"/>
              </a:lnSpc>
            </a:pPr>
            <a:r>
              <a:rPr lang="zh-CN" altLang="en-US" sz="2100" dirty="0">
                <a:solidFill>
                  <a:srgbClr val="591300"/>
                </a:solidFill>
                <a:ea typeface="微软雅黑" panose="020B0503020204020204" pitchFamily="34" charset="-122"/>
                <a:cs typeface="Times New Roman" panose="02020603050405020304" pitchFamily="18" charset="0"/>
              </a:rPr>
              <a:t>宪法的生命在于实施，宪法的权威也在于实施。只有更加自觉地恪守宪法原则、弘扬宪法精神、履行宪法使命，把实施宪法摆在全面依法治国的突出位置，才能推动党和国家事业顺利发展。以这次宪法修改为契机，加强宪法实施和监督，深入推进科学立法、严格执法、公正司法、全民守法，在全党全社会大力弘扬宪法精神、社会主义法治精神，把依法治国、依宪治国工作提高到一个新水平，必将凝聚起</a:t>
            </a:r>
            <a:r>
              <a:rPr lang="zh-CN" altLang="en-US" sz="2100" b="1" dirty="0">
                <a:solidFill>
                  <a:srgbClr val="FF0000"/>
                </a:solidFill>
                <a:ea typeface="微软雅黑" panose="020B0503020204020204" pitchFamily="34" charset="-122"/>
                <a:cs typeface="Times New Roman" panose="02020603050405020304" pitchFamily="18" charset="0"/>
              </a:rPr>
              <a:t>奋进新时代、筑梦新征程的磅礴力量，推动中国特色社会主义事业在法治轨道上行稳致远。</a:t>
            </a:r>
            <a:endParaRPr lang="zh-CN" altLang="en-US" sz="2100" b="1" dirty="0">
              <a:solidFill>
                <a:srgbClr val="FF0000"/>
              </a:solidFill>
              <a:ea typeface="微软雅黑" panose="020B0503020204020204" pitchFamily="34" charset="-122"/>
              <a:cs typeface="Times New Roman" panose="02020603050405020304" pitchFamily="18" charset="0"/>
            </a:endParaRPr>
          </a:p>
        </p:txBody>
      </p:sp>
      <p:sp>
        <p:nvSpPr>
          <p:cNvPr id="5" name="矩形: 圆角 6">
            <a:extLst>
              <a:ext uri="{FF2B5EF4-FFF2-40B4-BE49-F238E27FC236}">
                <a16:creationId xmlns:a16="http://schemas.microsoft.com/office/drawing/2014/main" xmlns="" id="{E5ABFA45-273A-4FC0-9EE3-D6FD5EFA09DA}"/>
              </a:ext>
            </a:extLst>
          </p:cNvPr>
          <p:cNvSpPr/>
          <p:nvPr/>
        </p:nvSpPr>
        <p:spPr>
          <a:xfrm>
            <a:off x="3281545" y="1685400"/>
            <a:ext cx="5981404" cy="725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6EF"/>
                </a:solidFill>
                <a:ea typeface="微软雅黑" panose="020B0503020204020204" pitchFamily="34" charset="-122"/>
                <a:cs typeface="Times New Roman" panose="02020603050405020304" pitchFamily="18" charset="0"/>
              </a:rPr>
              <a:t>奉法者强则国强，奉法者弱则国弱</a:t>
            </a:r>
            <a:endParaRPr lang="zh-CN" altLang="en-US" sz="2800" b="1" dirty="0">
              <a:solidFill>
                <a:srgbClr val="FFF6EF"/>
              </a:solidFill>
            </a:endParaRPr>
          </a:p>
        </p:txBody>
      </p:sp>
    </p:spTree>
    <p:extLst>
      <p:ext uri="{BB962C8B-B14F-4D97-AF65-F5344CB8AC3E}">
        <p14:creationId xmlns:p14="http://schemas.microsoft.com/office/powerpoint/2010/main" val="165156044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10" presetClass="entr" presetSubtype="0" fill="hold" grpId="0" nodeType="withEffect">
                                  <p:stCondLst>
                                    <p:cond delay="75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2000"/>
                            </p:stCondLst>
                            <p:childTnLst>
                              <p:par>
                                <p:cTn id="18" presetID="12" presetClass="entr" presetSubtype="4"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1000"/>
                                        <p:tgtEl>
                                          <p:spTgt spid="4"/>
                                        </p:tgtEl>
                                        <p:attrNameLst>
                                          <p:attrName>ppt_y</p:attrName>
                                        </p:attrNameLst>
                                      </p:cBhvr>
                                      <p:tavLst>
                                        <p:tav tm="0">
                                          <p:val>
                                            <p:strVal val="#ppt_y+#ppt_h*1.125000"/>
                                          </p:val>
                                        </p:tav>
                                        <p:tav tm="100000">
                                          <p:val>
                                            <p:strVal val="#ppt_y"/>
                                          </p:val>
                                        </p:tav>
                                      </p:tavLst>
                                    </p:anim>
                                    <p:animEffect transition="in" filter="wipe(up)">
                                      <p:cBhvr>
                                        <p:cTn id="2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3" grpId="0" animBg="1"/>
      <p:bldP spid="4" grpId="0"/>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 xmlns:a16="http://schemas.microsoft.com/office/drawing/2014/main" id="{196560CE-310C-49EE-A018-BF080C0ADD9D}"/>
              </a:ext>
            </a:extLst>
          </p:cNvPr>
          <p:cNvGrpSpPr/>
          <p:nvPr/>
        </p:nvGrpSpPr>
        <p:grpSpPr>
          <a:xfrm>
            <a:off x="5074478" y="1720405"/>
            <a:ext cx="2353184" cy="964467"/>
            <a:chOff x="2310634" y="2770718"/>
            <a:chExt cx="1865500" cy="884964"/>
          </a:xfrm>
        </p:grpSpPr>
        <p:sp>
          <p:nvSpPr>
            <p:cNvPr id="15" name="任意多边形 10">
              <a:extLst>
                <a:ext uri="{FF2B5EF4-FFF2-40B4-BE49-F238E27FC236}">
                  <a16:creationId xmlns="" xmlns:a16="http://schemas.microsoft.com/office/drawing/2014/main" id="{39E1FD06-58A6-4158-A28E-F27BFED51E23}"/>
                </a:ext>
              </a:extLst>
            </p:cNvPr>
            <p:cNvSpPr/>
            <p:nvPr>
              <p:custDataLst>
                <p:tags r:id="rId1"/>
              </p:custDataLst>
            </p:nvPr>
          </p:nvSpPr>
          <p:spPr>
            <a:xfrm>
              <a:off x="2310634" y="2770718"/>
              <a:ext cx="1865500" cy="884964"/>
            </a:xfrm>
            <a:custGeom>
              <a:avLst/>
              <a:gdLst>
                <a:gd name="connsiteX0" fmla="*/ 0 w 2223821"/>
                <a:gd name="connsiteY0" fmla="*/ 0 h 1389888"/>
                <a:gd name="connsiteX1" fmla="*/ 2223821 w 2223821"/>
                <a:gd name="connsiteY1" fmla="*/ 0 h 1389888"/>
                <a:gd name="connsiteX2" fmla="*/ 2223821 w 2223821"/>
                <a:gd name="connsiteY2" fmla="*/ 1209578 h 1389888"/>
                <a:gd name="connsiteX3" fmla="*/ 1235874 w 2223821"/>
                <a:gd name="connsiteY3" fmla="*/ 1209578 h 1389888"/>
                <a:gd name="connsiteX4" fmla="*/ 1111911 w 2223821"/>
                <a:gd name="connsiteY4" fmla="*/ 1389888 h 1389888"/>
                <a:gd name="connsiteX5" fmla="*/ 987948 w 2223821"/>
                <a:gd name="connsiteY5" fmla="*/ 1209578 h 1389888"/>
                <a:gd name="connsiteX6" fmla="*/ 0 w 2223821"/>
                <a:gd name="connsiteY6" fmla="*/ 1209578 h 138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3821" h="1389888">
                  <a:moveTo>
                    <a:pt x="0" y="0"/>
                  </a:moveTo>
                  <a:lnTo>
                    <a:pt x="2223821" y="0"/>
                  </a:lnTo>
                  <a:lnTo>
                    <a:pt x="2223821" y="1209578"/>
                  </a:lnTo>
                  <a:lnTo>
                    <a:pt x="1235874" y="1209578"/>
                  </a:lnTo>
                  <a:lnTo>
                    <a:pt x="1111911" y="1389888"/>
                  </a:lnTo>
                  <a:lnTo>
                    <a:pt x="987948" y="1209578"/>
                  </a:lnTo>
                  <a:lnTo>
                    <a:pt x="0" y="1209578"/>
                  </a:lnTo>
                  <a:close/>
                </a:path>
              </a:pathLst>
            </a:custGeom>
            <a:gradFill>
              <a:gsLst>
                <a:gs pos="10000">
                  <a:srgbClr val="C00000"/>
                </a:gs>
                <a:gs pos="70000">
                  <a:srgbClr val="FF00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AF0"/>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a:extLst>
                <a:ext uri="{FF2B5EF4-FFF2-40B4-BE49-F238E27FC236}">
                  <a16:creationId xmlns="" xmlns:a16="http://schemas.microsoft.com/office/drawing/2014/main" id="{94538B19-366C-493B-A76E-E3D999BC9995}"/>
                </a:ext>
              </a:extLst>
            </p:cNvPr>
            <p:cNvSpPr/>
            <p:nvPr/>
          </p:nvSpPr>
          <p:spPr>
            <a:xfrm>
              <a:off x="2430597" y="2865058"/>
              <a:ext cx="1662277" cy="550691"/>
            </a:xfrm>
            <a:prstGeom prst="rect">
              <a:avLst/>
            </a:prstGeom>
          </p:spPr>
          <p:txBody>
            <a:bodyPr wrap="square">
              <a:spAutoFit/>
            </a:bodyPr>
            <a:lstStyle/>
            <a:p>
              <a:pPr algn="ctr">
                <a:defRPr/>
              </a:pPr>
              <a:r>
                <a:rPr lang="zh-CN" altLang="en-US" sz="3300" b="1" kern="0" spc="400" dirty="0" smtClean="0">
                  <a:solidFill>
                    <a:srgbClr val="FFFAF0"/>
                  </a:solidFill>
                  <a:latin typeface="Arial" panose="020B0604020202020204" pitchFamily="34" charset="0"/>
                  <a:ea typeface="微软雅黑" panose="020B0503020204020204" pitchFamily="34" charset="-122"/>
                  <a:cs typeface="Microsoft New Tai Lue" panose="020B0502040204020203" pitchFamily="34" charset="0"/>
                  <a:sym typeface="Arial" panose="020B0604020202020204" pitchFamily="34" charset="0"/>
                </a:rPr>
                <a:t>第五部</a:t>
              </a:r>
              <a:r>
                <a:rPr lang="zh-CN" altLang="en-US" sz="3300" b="1" kern="0" spc="400" dirty="0" smtClean="0">
                  <a:solidFill>
                    <a:srgbClr val="FFFAF0"/>
                  </a:solidFill>
                  <a:latin typeface="Arial" panose="020B0604020202020204" pitchFamily="34" charset="0"/>
                  <a:ea typeface="微软雅黑" panose="020B0503020204020204" pitchFamily="34" charset="-122"/>
                  <a:cs typeface="Microsoft New Tai Lue" panose="020B0502040204020203" pitchFamily="34" charset="0"/>
                  <a:sym typeface="Arial" panose="020B0604020202020204" pitchFamily="34" charset="0"/>
                </a:rPr>
                <a:t>分</a:t>
              </a:r>
              <a:endParaRPr lang="zh-CN" altLang="en-US" sz="3300" b="1" kern="0" spc="400" dirty="0">
                <a:solidFill>
                  <a:srgbClr val="FFFAF0"/>
                </a:solidFill>
                <a:latin typeface="Arial" panose="020B0604020202020204" pitchFamily="34" charset="0"/>
                <a:ea typeface="微软雅黑" panose="020B0503020204020204" pitchFamily="34" charset="-122"/>
                <a:cs typeface="Microsoft New Tai Lue" panose="020B0502040204020203" pitchFamily="34" charset="0"/>
                <a:sym typeface="Arial" panose="020B0604020202020204" pitchFamily="34" charset="0"/>
              </a:endParaRPr>
            </a:p>
          </p:txBody>
        </p:sp>
      </p:grpSp>
      <p:sp>
        <p:nvSpPr>
          <p:cNvPr id="17" name="文本框 16">
            <a:extLst>
              <a:ext uri="{FF2B5EF4-FFF2-40B4-BE49-F238E27FC236}">
                <a16:creationId xmlns="" xmlns:a16="http://schemas.microsoft.com/office/drawing/2014/main" id="{B3D3A93F-CBE0-4F91-B298-DC0E7AB65D2D}"/>
              </a:ext>
            </a:extLst>
          </p:cNvPr>
          <p:cNvSpPr txBox="1"/>
          <p:nvPr/>
        </p:nvSpPr>
        <p:spPr>
          <a:xfrm>
            <a:off x="1728738" y="3011771"/>
            <a:ext cx="9220311" cy="1292662"/>
          </a:xfrm>
          <a:prstGeom prst="rect">
            <a:avLst/>
          </a:prstGeom>
          <a:noFill/>
        </p:spPr>
        <p:txBody>
          <a:bodyPr wrap="square" rtlCol="0">
            <a:spAutoFit/>
          </a:bodyPr>
          <a:lstStyle/>
          <a:p>
            <a:pPr algn="ctr"/>
            <a:r>
              <a:rPr lang="zh-CN" altLang="en-US" sz="7800" b="1" dirty="0" smtClean="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rPr>
              <a:t>宪法修</a:t>
            </a:r>
            <a:r>
              <a:rPr lang="zh-CN" altLang="en-US" sz="7800" b="1" dirty="0" smtClean="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rPr>
              <a:t>改内容学</a:t>
            </a:r>
            <a:r>
              <a:rPr lang="zh-CN" altLang="en-US" sz="7800" b="1" dirty="0" smtClean="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rPr>
              <a:t>习</a:t>
            </a:r>
            <a:endParaRPr lang="zh-CN" altLang="en-US" sz="7800" b="1" dirty="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497765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drap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1000" tmFilter="0, 0; .2, .5; .8, .5; 1, 0"/>
                                        <p:tgtEl>
                                          <p:spTgt spid="14"/>
                                        </p:tgtEl>
                                      </p:cBhvr>
                                    </p:animEffect>
                                    <p:animScale>
                                      <p:cBhvr>
                                        <p:cTn id="13" dur="500" autoRev="1" fill="hold"/>
                                        <p:tgtEl>
                                          <p:spTgt spid="14"/>
                                        </p:tgtEl>
                                      </p:cBhvr>
                                      <p:by x="105000" y="105000"/>
                                    </p:animScale>
                                  </p:childTnLst>
                                </p:cTn>
                              </p:par>
                              <p:par>
                                <p:cTn id="14" presetID="42"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18" name="组合 17"/>
          <p:cNvGrpSpPr/>
          <p:nvPr/>
        </p:nvGrpSpPr>
        <p:grpSpPr>
          <a:xfrm>
            <a:off x="3437496" y="972136"/>
            <a:ext cx="5590757" cy="1424824"/>
            <a:chOff x="3437496" y="1153111"/>
            <a:chExt cx="5590757" cy="142482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437496" y="1153111"/>
              <a:ext cx="5590757" cy="1424824"/>
            </a:xfrm>
            <a:prstGeom prst="rect">
              <a:avLst/>
            </a:prstGeom>
          </p:spPr>
        </p:pic>
        <p:sp>
          <p:nvSpPr>
            <p:cNvPr id="4" name="矩形 3"/>
            <p:cNvSpPr/>
            <p:nvPr/>
          </p:nvSpPr>
          <p:spPr>
            <a:xfrm>
              <a:off x="5019924" y="1842373"/>
              <a:ext cx="2954655" cy="461665"/>
            </a:xfrm>
            <a:prstGeom prst="rect">
              <a:avLst/>
            </a:prstGeom>
            <a:noFill/>
          </p:spPr>
          <p:txBody>
            <a:bodyPr wrap="none">
              <a:spAutoFit/>
            </a:bodyPr>
            <a:lstStyle/>
            <a:p>
              <a:pPr lvl="0" algn="ctr"/>
              <a:r>
                <a:rPr lang="zh-CN" altLang="en-US" sz="2400" b="1" kern="0" dirty="0" smtClean="0">
                  <a:gradFill flip="none" rotWithShape="1">
                    <a:gsLst>
                      <a:gs pos="0">
                        <a:schemeClr val="bg1"/>
                      </a:gs>
                      <a:gs pos="100000">
                        <a:srgbClr val="FFFF53"/>
                      </a:gs>
                    </a:gsLst>
                    <a:lin ang="5400000" scaled="0"/>
                    <a:tileRect/>
                  </a:gradFill>
                </a:rPr>
                <a:t>宪</a:t>
              </a:r>
              <a:r>
                <a:rPr lang="zh-CN" altLang="en-US" sz="2400" b="1" kern="0" dirty="0" smtClean="0">
                  <a:gradFill flip="none" rotWithShape="1">
                    <a:gsLst>
                      <a:gs pos="0">
                        <a:schemeClr val="bg1"/>
                      </a:gs>
                      <a:gs pos="100000">
                        <a:srgbClr val="FFFF53"/>
                      </a:gs>
                    </a:gsLst>
                    <a:lin ang="5400000" scaled="0"/>
                    <a:tileRect/>
                  </a:gradFill>
                </a:rPr>
                <a:t>法</a:t>
              </a:r>
              <a:r>
                <a:rPr lang="zh-CN" altLang="en-US" sz="2400" b="1" kern="0" dirty="0">
                  <a:gradFill flip="none" rotWithShape="1">
                    <a:gsLst>
                      <a:gs pos="0">
                        <a:schemeClr val="bg1"/>
                      </a:gs>
                      <a:gs pos="100000">
                        <a:srgbClr val="FFFF53"/>
                      </a:gs>
                    </a:gsLst>
                    <a:lin ang="5400000" scaled="0"/>
                    <a:tileRect/>
                  </a:gradFill>
                </a:rPr>
                <a:t>序言第七自然段</a:t>
              </a:r>
              <a:endParaRPr lang="zh-CN" altLang="en-US" sz="2400" b="1" kern="0" dirty="0">
                <a:gradFill flip="none" rotWithShape="1">
                  <a:gsLst>
                    <a:gs pos="0">
                      <a:schemeClr val="bg1"/>
                    </a:gs>
                    <a:gs pos="100000">
                      <a:srgbClr val="FFFF53"/>
                    </a:gs>
                  </a:gsLst>
                  <a:lin ang="5400000" scaled="0"/>
                  <a:tileRect/>
                </a:gradFill>
                <a:ea typeface="微软雅黑"/>
              </a:endParaRPr>
            </a:p>
          </p:txBody>
        </p:sp>
      </p:grpSp>
      <p:grpSp>
        <p:nvGrpSpPr>
          <p:cNvPr id="10" name="组合 9"/>
          <p:cNvGrpSpPr/>
          <p:nvPr/>
        </p:nvGrpSpPr>
        <p:grpSpPr>
          <a:xfrm>
            <a:off x="413801" y="2312646"/>
            <a:ext cx="11021987" cy="4027989"/>
            <a:chOff x="413801" y="2312646"/>
            <a:chExt cx="11021987" cy="4027989"/>
          </a:xfrm>
        </p:grpSpPr>
        <p:sp>
          <p:nvSpPr>
            <p:cNvPr id="28" name="矩形 27">
              <a:extLst>
                <a:ext uri="{FF2B5EF4-FFF2-40B4-BE49-F238E27FC236}">
                  <a16:creationId xmlns="" xmlns:a16="http://schemas.microsoft.com/office/drawing/2014/main" id="{A7377EB8-44BD-4ACE-BFFC-2C3B96D8354A}"/>
                </a:ext>
              </a:extLst>
            </p:cNvPr>
            <p:cNvSpPr/>
            <p:nvPr/>
          </p:nvSpPr>
          <p:spPr bwMode="auto">
            <a:xfrm>
              <a:off x="864285" y="2312646"/>
              <a:ext cx="10571503"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29" name="箭头: 五边形 25">
              <a:extLst>
                <a:ext uri="{FF2B5EF4-FFF2-40B4-BE49-F238E27FC236}">
                  <a16:creationId xmlns="" xmlns:a16="http://schemas.microsoft.com/office/drawing/2014/main" id="{31FC989F-A7D3-4BD7-89B8-C94FFEA3C2D2}"/>
                </a:ext>
              </a:extLst>
            </p:cNvPr>
            <p:cNvSpPr/>
            <p:nvPr/>
          </p:nvSpPr>
          <p:spPr bwMode="auto">
            <a:xfrm>
              <a:off x="682235"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0" name="矩形 29">
              <a:extLst>
                <a:ext uri="{FF2B5EF4-FFF2-40B4-BE49-F238E27FC236}">
                  <a16:creationId xmlns="" xmlns:a16="http://schemas.microsoft.com/office/drawing/2014/main" id="{539E0EEA-D3A4-41CD-B8A3-78951508134A}"/>
                </a:ext>
              </a:extLst>
            </p:cNvPr>
            <p:cNvSpPr/>
            <p:nvPr/>
          </p:nvSpPr>
          <p:spPr>
            <a:xfrm>
              <a:off x="1210931" y="2445641"/>
              <a:ext cx="10097536" cy="3788473"/>
            </a:xfrm>
            <a:prstGeom prst="rect">
              <a:avLst/>
            </a:prstGeom>
          </p:spPr>
          <p:txBody>
            <a:bodyPr wrap="square">
              <a:spAutoFit/>
            </a:bodyPr>
            <a:lstStyle/>
            <a:p>
              <a:pPr algn="just" defTabSz="914034" eaLnBrk="0" fontAlgn="base" hangingPunct="0">
                <a:lnSpc>
                  <a:spcPct val="135000"/>
                </a:lnSpc>
                <a:spcBef>
                  <a:spcPct val="0"/>
                </a:spcBef>
                <a:spcAft>
                  <a:spcPct val="0"/>
                </a:spcAft>
              </a:pPr>
              <a:r>
                <a:rPr lang="zh-CN" altLang="en-US" sz="2000" dirty="0">
                  <a:solidFill>
                    <a:schemeClr val="tx1">
                      <a:lumMod val="50000"/>
                    </a:schemeClr>
                  </a:solidFill>
                </a:rPr>
                <a:t>中国新民主主义革命的胜利</a:t>
              </a:r>
              <a:r>
                <a:rPr lang="zh-CN" altLang="en-US" sz="2000" dirty="0" smtClean="0">
                  <a:solidFill>
                    <a:schemeClr val="tx1">
                      <a:lumMod val="50000"/>
                    </a:schemeClr>
                  </a:solidFill>
                </a:rPr>
                <a:t>和社</a:t>
              </a:r>
              <a:r>
                <a:rPr lang="zh-CN" altLang="en-US" sz="2000" dirty="0">
                  <a:solidFill>
                    <a:schemeClr val="tx1">
                      <a:lumMod val="50000"/>
                    </a:schemeClr>
                  </a:solidFill>
                </a:rPr>
                <a:t>会主义事业的成就，是中国共</a:t>
              </a:r>
              <a:r>
                <a:rPr lang="zh-CN" altLang="en-US" sz="2000" dirty="0" smtClean="0">
                  <a:solidFill>
                    <a:schemeClr val="tx1">
                      <a:lumMod val="50000"/>
                    </a:schemeClr>
                  </a:solidFill>
                </a:rPr>
                <a:t>产党</a:t>
              </a:r>
              <a:r>
                <a:rPr lang="zh-CN" altLang="en-US" sz="2000" dirty="0">
                  <a:solidFill>
                    <a:schemeClr val="tx1">
                      <a:lumMod val="50000"/>
                    </a:schemeClr>
                  </a:solidFill>
                </a:rPr>
                <a:t>领导中国各族人民，在马克思</a:t>
              </a:r>
              <a:r>
                <a:rPr lang="zh-CN" altLang="en-US" sz="2000" dirty="0" smtClean="0">
                  <a:solidFill>
                    <a:schemeClr val="tx1">
                      <a:lumMod val="50000"/>
                    </a:schemeClr>
                  </a:solidFill>
                </a:rPr>
                <a:t>列宁</a:t>
              </a:r>
              <a:r>
                <a:rPr lang="zh-CN" altLang="en-US" sz="2000" dirty="0">
                  <a:solidFill>
                    <a:schemeClr val="tx1">
                      <a:lumMod val="50000"/>
                    </a:schemeClr>
                  </a:solidFill>
                </a:rPr>
                <a:t>主义、毛泽东思想的指引下，</a:t>
              </a:r>
              <a:r>
                <a:rPr lang="zh-CN" altLang="en-US" sz="2000" dirty="0" smtClean="0">
                  <a:solidFill>
                    <a:schemeClr val="tx1">
                      <a:lumMod val="50000"/>
                    </a:schemeClr>
                  </a:solidFill>
                </a:rPr>
                <a:t>坚持</a:t>
              </a:r>
              <a:r>
                <a:rPr lang="zh-CN" altLang="en-US" sz="2000" dirty="0">
                  <a:solidFill>
                    <a:schemeClr val="tx1">
                      <a:lumMod val="50000"/>
                    </a:schemeClr>
                  </a:solidFill>
                </a:rPr>
                <a:t>真理，修正错误，战胜许多艰</a:t>
              </a:r>
              <a:r>
                <a:rPr lang="zh-CN" altLang="en-US" sz="2000" dirty="0" smtClean="0">
                  <a:solidFill>
                    <a:schemeClr val="tx1">
                      <a:lumMod val="50000"/>
                    </a:schemeClr>
                  </a:solidFill>
                </a:rPr>
                <a:t>难险</a:t>
              </a:r>
              <a:r>
                <a:rPr lang="zh-CN" altLang="en-US" sz="2000" dirty="0">
                  <a:solidFill>
                    <a:schemeClr val="tx1">
                      <a:lumMod val="50000"/>
                    </a:schemeClr>
                  </a:solidFill>
                </a:rPr>
                <a:t>阻而取得的。我国将长期处于</a:t>
              </a:r>
              <a:r>
                <a:rPr lang="zh-CN" altLang="en-US" sz="2000" dirty="0" smtClean="0">
                  <a:solidFill>
                    <a:schemeClr val="tx1">
                      <a:lumMod val="50000"/>
                    </a:schemeClr>
                  </a:solidFill>
                </a:rPr>
                <a:t>社会</a:t>
              </a:r>
              <a:r>
                <a:rPr lang="zh-CN" altLang="en-US" sz="2000" dirty="0">
                  <a:solidFill>
                    <a:schemeClr val="tx1">
                      <a:lumMod val="50000"/>
                    </a:schemeClr>
                  </a:solidFill>
                </a:rPr>
                <a:t>主义初级阶段。国家的根本任</a:t>
              </a:r>
              <a:r>
                <a:rPr lang="zh-CN" altLang="en-US" sz="2000" dirty="0" smtClean="0">
                  <a:solidFill>
                    <a:schemeClr val="tx1">
                      <a:lumMod val="50000"/>
                    </a:schemeClr>
                  </a:solidFill>
                </a:rPr>
                <a:t>务是</a:t>
              </a:r>
              <a:r>
                <a:rPr lang="zh-CN" altLang="en-US" sz="2000" dirty="0">
                  <a:solidFill>
                    <a:schemeClr val="tx1">
                      <a:lumMod val="50000"/>
                    </a:schemeClr>
                  </a:solidFill>
                </a:rPr>
                <a:t>，沿着中国特色社会主义道路</a:t>
              </a:r>
              <a:r>
                <a:rPr lang="zh-CN" altLang="en-US" sz="2000" dirty="0" smtClean="0">
                  <a:solidFill>
                    <a:schemeClr val="tx1">
                      <a:lumMod val="50000"/>
                    </a:schemeClr>
                  </a:solidFill>
                </a:rPr>
                <a:t>，集</a:t>
              </a:r>
              <a:r>
                <a:rPr lang="zh-CN" altLang="en-US" sz="2000" dirty="0">
                  <a:solidFill>
                    <a:schemeClr val="tx1">
                      <a:lumMod val="50000"/>
                    </a:schemeClr>
                  </a:solidFill>
                </a:rPr>
                <a:t>中力量进行社会主义现代化</a:t>
              </a:r>
              <a:r>
                <a:rPr lang="zh-CN" altLang="en-US" sz="2000" dirty="0" smtClean="0">
                  <a:solidFill>
                    <a:schemeClr val="tx1">
                      <a:lumMod val="50000"/>
                    </a:schemeClr>
                  </a:solidFill>
                </a:rPr>
                <a:t>建设</a:t>
              </a:r>
              <a:r>
                <a:rPr lang="zh-CN" altLang="en-US" sz="2000" dirty="0">
                  <a:solidFill>
                    <a:schemeClr val="tx1">
                      <a:lumMod val="50000"/>
                    </a:schemeClr>
                  </a:solidFill>
                </a:rPr>
                <a:t>。中国各族人民将继续在中国</a:t>
              </a:r>
              <a:r>
                <a:rPr lang="zh-CN" altLang="en-US" sz="2000" dirty="0" smtClean="0">
                  <a:solidFill>
                    <a:schemeClr val="tx1">
                      <a:lumMod val="50000"/>
                    </a:schemeClr>
                  </a:solidFill>
                </a:rPr>
                <a:t>共产</a:t>
              </a:r>
              <a:r>
                <a:rPr lang="zh-CN" altLang="en-US" sz="2000" dirty="0">
                  <a:solidFill>
                    <a:schemeClr val="tx1">
                      <a:lumMod val="50000"/>
                    </a:schemeClr>
                  </a:solidFill>
                </a:rPr>
                <a:t>党领导下，在马克思列宁主义</a:t>
              </a:r>
              <a:r>
                <a:rPr lang="zh-CN" altLang="en-US" sz="2000" dirty="0" smtClean="0">
                  <a:solidFill>
                    <a:schemeClr val="tx1">
                      <a:lumMod val="50000"/>
                    </a:schemeClr>
                  </a:solidFill>
                </a:rPr>
                <a:t>、毛</a:t>
              </a:r>
              <a:r>
                <a:rPr lang="zh-CN" altLang="en-US" sz="2000" dirty="0">
                  <a:solidFill>
                    <a:schemeClr val="tx1">
                      <a:lumMod val="50000"/>
                    </a:schemeClr>
                  </a:solidFill>
                </a:rPr>
                <a:t>泽东思想、邓小平理论和“三</a:t>
              </a:r>
              <a:r>
                <a:rPr lang="zh-CN" altLang="en-US" sz="2000" dirty="0" smtClean="0">
                  <a:solidFill>
                    <a:schemeClr val="tx1">
                      <a:lumMod val="50000"/>
                    </a:schemeClr>
                  </a:solidFill>
                </a:rPr>
                <a:t>个代</a:t>
              </a:r>
              <a:r>
                <a:rPr lang="zh-CN" altLang="en-US" sz="2000" dirty="0">
                  <a:solidFill>
                    <a:schemeClr val="tx1">
                      <a:lumMod val="50000"/>
                    </a:schemeClr>
                  </a:solidFill>
                </a:rPr>
                <a:t>表”重要思想指引下，坚持人</a:t>
              </a:r>
              <a:r>
                <a:rPr lang="zh-CN" altLang="en-US" sz="2000" dirty="0" smtClean="0">
                  <a:solidFill>
                    <a:schemeClr val="tx1">
                      <a:lumMod val="50000"/>
                    </a:schemeClr>
                  </a:solidFill>
                </a:rPr>
                <a:t>民民</a:t>
              </a:r>
              <a:r>
                <a:rPr lang="zh-CN" altLang="en-US" sz="2000" dirty="0">
                  <a:solidFill>
                    <a:schemeClr val="tx1">
                      <a:lumMod val="50000"/>
                    </a:schemeClr>
                  </a:solidFill>
                </a:rPr>
                <a:t>主专政，坚持社会主义道路，</a:t>
              </a:r>
              <a:r>
                <a:rPr lang="zh-CN" altLang="en-US" sz="2000" dirty="0" smtClean="0">
                  <a:solidFill>
                    <a:schemeClr val="tx1">
                      <a:lumMod val="50000"/>
                    </a:schemeClr>
                  </a:solidFill>
                </a:rPr>
                <a:t>坚持</a:t>
              </a:r>
              <a:r>
                <a:rPr lang="zh-CN" altLang="en-US" sz="2000" dirty="0">
                  <a:solidFill>
                    <a:schemeClr val="tx1">
                      <a:lumMod val="50000"/>
                    </a:schemeClr>
                  </a:solidFill>
                </a:rPr>
                <a:t>改革开放，不断完善社会主义</a:t>
              </a:r>
              <a:r>
                <a:rPr lang="zh-CN" altLang="en-US" sz="2000" dirty="0" smtClean="0">
                  <a:solidFill>
                    <a:schemeClr val="tx1">
                      <a:lumMod val="50000"/>
                    </a:schemeClr>
                  </a:solidFill>
                </a:rPr>
                <a:t>的各</a:t>
              </a:r>
              <a:r>
                <a:rPr lang="zh-CN" altLang="en-US" sz="2000" dirty="0">
                  <a:solidFill>
                    <a:schemeClr val="tx1">
                      <a:lumMod val="50000"/>
                    </a:schemeClr>
                  </a:solidFill>
                </a:rPr>
                <a:t>项制度，发展社会主义市场</a:t>
              </a:r>
              <a:r>
                <a:rPr lang="zh-CN" altLang="en-US" sz="2000" dirty="0" smtClean="0">
                  <a:solidFill>
                    <a:schemeClr val="tx1">
                      <a:lumMod val="50000"/>
                    </a:schemeClr>
                  </a:solidFill>
                </a:rPr>
                <a:t>经济</a:t>
              </a:r>
              <a:r>
                <a:rPr lang="zh-CN" altLang="en-US" sz="2000" dirty="0">
                  <a:solidFill>
                    <a:schemeClr val="tx1">
                      <a:lumMod val="50000"/>
                    </a:schemeClr>
                  </a:solidFill>
                </a:rPr>
                <a:t>，发展社会主义民主，健全社</a:t>
              </a:r>
              <a:r>
                <a:rPr lang="zh-CN" altLang="en-US" sz="2000" dirty="0" smtClean="0">
                  <a:solidFill>
                    <a:schemeClr val="tx1">
                      <a:lumMod val="50000"/>
                    </a:schemeClr>
                  </a:solidFill>
                </a:rPr>
                <a:t>会主</a:t>
              </a:r>
              <a:r>
                <a:rPr lang="zh-CN" altLang="en-US" sz="2000" dirty="0">
                  <a:solidFill>
                    <a:schemeClr val="tx1">
                      <a:lumMod val="50000"/>
                    </a:schemeClr>
                  </a:solidFill>
                </a:rPr>
                <a:t>义法制，自力更生，艰苦奋斗</a:t>
              </a:r>
              <a:r>
                <a:rPr lang="zh-CN" altLang="en-US" sz="2000" dirty="0" smtClean="0">
                  <a:solidFill>
                    <a:schemeClr val="tx1">
                      <a:lumMod val="50000"/>
                    </a:schemeClr>
                  </a:solidFill>
                </a:rPr>
                <a:t>，逐</a:t>
              </a:r>
              <a:r>
                <a:rPr lang="zh-CN" altLang="en-US" sz="2000" dirty="0">
                  <a:solidFill>
                    <a:schemeClr val="tx1">
                      <a:lumMod val="50000"/>
                    </a:schemeClr>
                  </a:solidFill>
                </a:rPr>
                <a:t>步实现工业、农业、国防和科</a:t>
              </a:r>
              <a:r>
                <a:rPr lang="zh-CN" altLang="en-US" sz="2000" dirty="0" smtClean="0">
                  <a:solidFill>
                    <a:schemeClr val="tx1">
                      <a:lumMod val="50000"/>
                    </a:schemeClr>
                  </a:solidFill>
                </a:rPr>
                <a:t>学技</a:t>
              </a:r>
              <a:r>
                <a:rPr lang="zh-CN" altLang="en-US" sz="2000" dirty="0">
                  <a:solidFill>
                    <a:schemeClr val="tx1">
                      <a:lumMod val="50000"/>
                    </a:schemeClr>
                  </a:solidFill>
                </a:rPr>
                <a:t>术的现代化，推动物质文明、</a:t>
              </a:r>
              <a:r>
                <a:rPr lang="zh-CN" altLang="en-US" sz="2000" dirty="0" smtClean="0">
                  <a:solidFill>
                    <a:schemeClr val="tx1">
                      <a:lumMod val="50000"/>
                    </a:schemeClr>
                  </a:solidFill>
                </a:rPr>
                <a:t>政治</a:t>
              </a:r>
              <a:r>
                <a:rPr lang="zh-CN" altLang="en-US" sz="2000" dirty="0">
                  <a:solidFill>
                    <a:schemeClr val="tx1">
                      <a:lumMod val="50000"/>
                    </a:schemeClr>
                  </a:solidFill>
                </a:rPr>
                <a:t>文明和精神文明协调发展，把</a:t>
              </a:r>
              <a:r>
                <a:rPr lang="zh-CN" altLang="en-US" sz="2000" dirty="0" smtClean="0">
                  <a:solidFill>
                    <a:schemeClr val="tx1">
                      <a:lumMod val="50000"/>
                    </a:schemeClr>
                  </a:solidFill>
                </a:rPr>
                <a:t>我国</a:t>
              </a:r>
              <a:r>
                <a:rPr lang="zh-CN" altLang="en-US" sz="2000" dirty="0">
                  <a:solidFill>
                    <a:schemeClr val="tx1">
                      <a:lumMod val="50000"/>
                    </a:schemeClr>
                  </a:solidFill>
                </a:rPr>
                <a:t>建设成为富强、民主、文明的</a:t>
              </a:r>
              <a:r>
                <a:rPr lang="zh-CN" altLang="en-US" sz="2000" dirty="0" smtClean="0">
                  <a:solidFill>
                    <a:schemeClr val="tx1">
                      <a:lumMod val="50000"/>
                    </a:schemeClr>
                  </a:solidFill>
                </a:rPr>
                <a:t>社会</a:t>
              </a:r>
              <a:r>
                <a:rPr lang="zh-CN" altLang="en-US" sz="2000" dirty="0">
                  <a:solidFill>
                    <a:schemeClr val="tx1">
                      <a:lumMod val="50000"/>
                    </a:schemeClr>
                  </a:solidFill>
                </a:rPr>
                <a:t>主义国家。</a:t>
              </a:r>
              <a:endParaRPr lang="zh-CN" altLang="en-US" sz="2000" dirty="0">
                <a:solidFill>
                  <a:schemeClr val="tx1">
                    <a:lumMod val="50000"/>
                  </a:schemeClr>
                </a:solidFill>
              </a:endParaRPr>
            </a:p>
          </p:txBody>
        </p:sp>
        <p:sp>
          <p:nvSpPr>
            <p:cNvPr id="31" name="矩形 30">
              <a:extLst>
                <a:ext uri="{FF2B5EF4-FFF2-40B4-BE49-F238E27FC236}">
                  <a16:creationId xmlns="" xmlns:a16="http://schemas.microsoft.com/office/drawing/2014/main" id="{7BB8A371-1BC5-4D2F-9271-FC7883DA6024}"/>
                </a:ext>
              </a:extLst>
            </p:cNvPr>
            <p:cNvSpPr/>
            <p:nvPr/>
          </p:nvSpPr>
          <p:spPr>
            <a:xfrm>
              <a:off x="413801" y="382345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前</a:t>
              </a:r>
              <a:endParaRPr lang="zh-CN" altLang="en-US" sz="2000" b="1" dirty="0">
                <a:solidFill>
                  <a:srgbClr val="FFFFFF"/>
                </a:solidFill>
                <a:latin typeface="微软雅黑"/>
                <a:ea typeface="微软雅黑"/>
              </a:endParaRPr>
            </a:p>
          </p:txBody>
        </p:sp>
      </p:grpSp>
    </p:spTree>
    <p:extLst>
      <p:ext uri="{BB962C8B-B14F-4D97-AF65-F5344CB8AC3E}">
        <p14:creationId xmlns:p14="http://schemas.microsoft.com/office/powerpoint/2010/main" val="21178359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par>
                          <p:cTn id="14" fill="hold">
                            <p:stCondLst>
                              <p:cond delay="1250"/>
                            </p:stCondLst>
                            <p:childTnLst>
                              <p:par>
                                <p:cTn id="15" presetID="18" presetClass="entr" presetSubtype="12"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trips(down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圆角 24"/>
          <p:cNvSpPr/>
          <p:nvPr/>
        </p:nvSpPr>
        <p:spPr>
          <a:xfrm>
            <a:off x="4285158" y="2108609"/>
            <a:ext cx="4685032" cy="566355"/>
          </a:xfrm>
          <a:prstGeom prst="roundRect">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DEDAA"/>
                </a:solidFill>
                <a:cs typeface="+mn-ea"/>
                <a:sym typeface="+mn-lt"/>
              </a:rPr>
              <a:t>宪法修改的意义</a:t>
            </a:r>
            <a:endParaRPr lang="zh-CN" altLang="en-US" sz="2400" b="1" dirty="0">
              <a:solidFill>
                <a:srgbClr val="FDEDAA"/>
              </a:solidFill>
              <a:cs typeface="+mn-ea"/>
              <a:sym typeface="+mn-lt"/>
            </a:endParaRPr>
          </a:p>
        </p:txBody>
      </p:sp>
      <p:sp>
        <p:nvSpPr>
          <p:cNvPr id="20" name="矩形: 圆角 25"/>
          <p:cNvSpPr/>
          <p:nvPr/>
        </p:nvSpPr>
        <p:spPr>
          <a:xfrm>
            <a:off x="3519033" y="2108610"/>
            <a:ext cx="609292" cy="566354"/>
          </a:xfrm>
          <a:prstGeom prst="roundRect">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rgbClr val="FDEDAA"/>
                </a:solidFill>
                <a:cs typeface="+mn-ea"/>
                <a:sym typeface="+mn-lt"/>
              </a:rPr>
              <a:t>2</a:t>
            </a:r>
            <a:endParaRPr lang="zh-CN" altLang="en-US" sz="3000" b="1" dirty="0">
              <a:solidFill>
                <a:srgbClr val="FDEDAA"/>
              </a:solidFill>
              <a:cs typeface="+mn-ea"/>
              <a:sym typeface="+mn-lt"/>
            </a:endParaRPr>
          </a:p>
        </p:txBody>
      </p:sp>
      <p:sp>
        <p:nvSpPr>
          <p:cNvPr id="23" name="文本框 22"/>
          <p:cNvSpPr txBox="1"/>
          <p:nvPr/>
        </p:nvSpPr>
        <p:spPr>
          <a:xfrm>
            <a:off x="2149987" y="2601952"/>
            <a:ext cx="877163" cy="1754326"/>
          </a:xfrm>
          <a:prstGeom prst="rect">
            <a:avLst/>
          </a:prstGeom>
          <a:noFill/>
        </p:spPr>
        <p:txBody>
          <a:bodyPr wrap="none" rtlCol="0">
            <a:spAutoFit/>
          </a:bodyPr>
          <a:lstStyle/>
          <a:p>
            <a:r>
              <a:rPr lang="zh-CN" altLang="en-US" sz="5400" b="1" dirty="0" smtClean="0">
                <a:solidFill>
                  <a:srgbClr val="FF0000"/>
                </a:solidFill>
                <a:cs typeface="+mn-ea"/>
                <a:sym typeface="+mn-lt"/>
              </a:rPr>
              <a:t>目</a:t>
            </a:r>
            <a:endParaRPr lang="en-US" altLang="zh-CN" sz="5400" b="1" dirty="0" smtClean="0">
              <a:solidFill>
                <a:srgbClr val="FF0000"/>
              </a:solidFill>
              <a:cs typeface="+mn-ea"/>
              <a:sym typeface="+mn-lt"/>
            </a:endParaRPr>
          </a:p>
          <a:p>
            <a:r>
              <a:rPr lang="zh-CN" altLang="en-US" sz="5400" b="1" dirty="0" smtClean="0">
                <a:solidFill>
                  <a:srgbClr val="FF0000"/>
                </a:solidFill>
                <a:cs typeface="+mn-ea"/>
                <a:sym typeface="+mn-lt"/>
              </a:rPr>
              <a:t>录</a:t>
            </a:r>
            <a:endParaRPr lang="zh-CN" altLang="en-US" sz="5400" b="1" dirty="0">
              <a:solidFill>
                <a:srgbClr val="FF0000"/>
              </a:solidFill>
              <a:cs typeface="+mn-ea"/>
              <a:sym typeface="+mn-lt"/>
            </a:endParaRPr>
          </a:p>
        </p:txBody>
      </p:sp>
      <p:pic>
        <p:nvPicPr>
          <p:cNvPr id="24" name="Picture 11" descr="F:\桌面\党政机关\素材\党徽\Nipic_20180988_201509091138025270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83736" y="1658523"/>
            <a:ext cx="1409667" cy="1086296"/>
          </a:xfrm>
          <a:prstGeom prst="rect">
            <a:avLst/>
          </a:prstGeom>
          <a:noFill/>
          <a:extLst>
            <a:ext uri="{909E8E84-426E-40DD-AFC4-6F175D3DCCD1}">
              <a14:hiddenFill xmlns:a14="http://schemas.microsoft.com/office/drawing/2010/main">
                <a:solidFill>
                  <a:srgbClr val="FFFFFF"/>
                </a:solidFill>
              </a14:hiddenFill>
            </a:ext>
          </a:extLst>
        </p:spPr>
      </p:pic>
      <p:sp>
        <p:nvSpPr>
          <p:cNvPr id="25" name="矩形: 圆角 24"/>
          <p:cNvSpPr/>
          <p:nvPr/>
        </p:nvSpPr>
        <p:spPr>
          <a:xfrm>
            <a:off x="4285157" y="2873866"/>
            <a:ext cx="4685033" cy="569778"/>
          </a:xfrm>
          <a:prstGeom prst="roundRect">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DEDAA"/>
                </a:solidFill>
                <a:cs typeface="+mn-ea"/>
                <a:sym typeface="+mn-lt"/>
              </a:rPr>
              <a:t>本次宪法修改的原则和要</a:t>
            </a:r>
            <a:r>
              <a:rPr lang="zh-CN" altLang="en-US" sz="2400" b="1" dirty="0" smtClean="0">
                <a:solidFill>
                  <a:srgbClr val="FDEDAA"/>
                </a:solidFill>
                <a:cs typeface="+mn-ea"/>
                <a:sym typeface="+mn-lt"/>
              </a:rPr>
              <a:t>求</a:t>
            </a:r>
            <a:endParaRPr lang="zh-CN" altLang="en-US" sz="2400" b="1" dirty="0">
              <a:solidFill>
                <a:srgbClr val="FDEDAA"/>
              </a:solidFill>
              <a:cs typeface="+mn-ea"/>
              <a:sym typeface="+mn-lt"/>
            </a:endParaRPr>
          </a:p>
        </p:txBody>
      </p:sp>
      <p:sp>
        <p:nvSpPr>
          <p:cNvPr id="26" name="矩形: 圆角 25"/>
          <p:cNvSpPr/>
          <p:nvPr/>
        </p:nvSpPr>
        <p:spPr>
          <a:xfrm>
            <a:off x="3519033" y="2873866"/>
            <a:ext cx="609292" cy="569778"/>
          </a:xfrm>
          <a:prstGeom prst="roundRect">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solidFill>
                  <a:srgbClr val="FDEDAA"/>
                </a:solidFill>
                <a:cs typeface="+mn-ea"/>
                <a:sym typeface="+mn-lt"/>
              </a:rPr>
              <a:t>3</a:t>
            </a:r>
            <a:endParaRPr lang="zh-CN" altLang="en-US" sz="3000" b="1" dirty="0">
              <a:solidFill>
                <a:srgbClr val="FDEDAA"/>
              </a:solidFill>
              <a:cs typeface="+mn-ea"/>
              <a:sym typeface="+mn-lt"/>
            </a:endParaRPr>
          </a:p>
        </p:txBody>
      </p:sp>
      <p:sp>
        <p:nvSpPr>
          <p:cNvPr id="27" name="矩形: 圆角 24"/>
          <p:cNvSpPr/>
          <p:nvPr/>
        </p:nvSpPr>
        <p:spPr>
          <a:xfrm>
            <a:off x="4285158" y="1327770"/>
            <a:ext cx="4685032" cy="590267"/>
          </a:xfrm>
          <a:prstGeom prst="roundRect">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DEDAA"/>
                </a:solidFill>
                <a:cs typeface="+mn-ea"/>
                <a:sym typeface="+mn-lt"/>
              </a:rPr>
              <a:t>四次宪法修改的背景</a:t>
            </a:r>
            <a:endParaRPr lang="zh-CN" altLang="en-US" sz="2400" b="1" dirty="0">
              <a:solidFill>
                <a:srgbClr val="FDEDAA"/>
              </a:solidFill>
              <a:cs typeface="+mn-ea"/>
              <a:sym typeface="+mn-lt"/>
            </a:endParaRPr>
          </a:p>
        </p:txBody>
      </p:sp>
      <p:sp>
        <p:nvSpPr>
          <p:cNvPr id="28" name="矩形: 圆角 25"/>
          <p:cNvSpPr/>
          <p:nvPr/>
        </p:nvSpPr>
        <p:spPr>
          <a:xfrm>
            <a:off x="3519035" y="1327771"/>
            <a:ext cx="609290" cy="590266"/>
          </a:xfrm>
          <a:prstGeom prst="roundRect">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solidFill>
                  <a:srgbClr val="FDEDAA"/>
                </a:solidFill>
                <a:cs typeface="+mn-ea"/>
                <a:sym typeface="+mn-lt"/>
              </a:rPr>
              <a:t>1</a:t>
            </a:r>
            <a:endParaRPr lang="zh-CN" altLang="en-US" sz="3000" b="1" dirty="0">
              <a:solidFill>
                <a:srgbClr val="FDEDAA"/>
              </a:solidFill>
              <a:cs typeface="+mn-ea"/>
              <a:sym typeface="+mn-lt"/>
            </a:endParaRPr>
          </a:p>
        </p:txBody>
      </p:sp>
      <p:sp>
        <p:nvSpPr>
          <p:cNvPr id="10" name="矩形: 圆角 24"/>
          <p:cNvSpPr/>
          <p:nvPr/>
        </p:nvSpPr>
        <p:spPr>
          <a:xfrm>
            <a:off x="4285158" y="3671121"/>
            <a:ext cx="4685032" cy="566355"/>
          </a:xfrm>
          <a:prstGeom prst="roundRect">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DEDAA"/>
                </a:solidFill>
                <a:cs typeface="+mn-ea"/>
                <a:sym typeface="+mn-lt"/>
              </a:rPr>
              <a:t>筑牢奋进新时代的宪法根基</a:t>
            </a:r>
            <a:endParaRPr lang="zh-CN" altLang="en-US" sz="2400" b="1" dirty="0">
              <a:solidFill>
                <a:srgbClr val="FDEDAA"/>
              </a:solidFill>
              <a:cs typeface="+mn-ea"/>
              <a:sym typeface="+mn-lt"/>
            </a:endParaRPr>
          </a:p>
        </p:txBody>
      </p:sp>
      <p:sp>
        <p:nvSpPr>
          <p:cNvPr id="11" name="矩形: 圆角 25"/>
          <p:cNvSpPr/>
          <p:nvPr/>
        </p:nvSpPr>
        <p:spPr>
          <a:xfrm>
            <a:off x="3519033" y="3671122"/>
            <a:ext cx="609292" cy="566354"/>
          </a:xfrm>
          <a:prstGeom prst="roundRect">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rgbClr val="FDEDAA"/>
                </a:solidFill>
                <a:cs typeface="+mn-ea"/>
                <a:sym typeface="+mn-lt"/>
              </a:rPr>
              <a:t>4</a:t>
            </a:r>
            <a:endParaRPr lang="zh-CN" altLang="en-US" sz="3000" b="1" dirty="0">
              <a:solidFill>
                <a:srgbClr val="FDEDAA"/>
              </a:solidFill>
              <a:cs typeface="+mn-ea"/>
              <a:sym typeface="+mn-lt"/>
            </a:endParaRPr>
          </a:p>
        </p:txBody>
      </p:sp>
      <p:sp>
        <p:nvSpPr>
          <p:cNvPr id="12" name="矩形: 圆角 24"/>
          <p:cNvSpPr/>
          <p:nvPr/>
        </p:nvSpPr>
        <p:spPr>
          <a:xfrm>
            <a:off x="4285157" y="4455428"/>
            <a:ext cx="4685033" cy="569778"/>
          </a:xfrm>
          <a:prstGeom prst="roundRect">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FDEDAA"/>
                </a:solidFill>
                <a:cs typeface="+mn-ea"/>
                <a:sym typeface="+mn-lt"/>
              </a:rPr>
              <a:t>宪法修改内容学习</a:t>
            </a:r>
            <a:endParaRPr lang="zh-CN" altLang="en-US" sz="2400" b="1" dirty="0">
              <a:solidFill>
                <a:srgbClr val="FDEDAA"/>
              </a:solidFill>
              <a:cs typeface="+mn-ea"/>
              <a:sym typeface="+mn-lt"/>
            </a:endParaRPr>
          </a:p>
        </p:txBody>
      </p:sp>
      <p:sp>
        <p:nvSpPr>
          <p:cNvPr id="13" name="矩形: 圆角 25"/>
          <p:cNvSpPr/>
          <p:nvPr/>
        </p:nvSpPr>
        <p:spPr>
          <a:xfrm>
            <a:off x="3519033" y="4455428"/>
            <a:ext cx="609292" cy="569778"/>
          </a:xfrm>
          <a:prstGeom prst="roundRect">
            <a:avLst/>
          </a:prstGeom>
          <a:gradFill>
            <a:gsLst>
              <a:gs pos="0">
                <a:srgbClr val="FF3300"/>
              </a:gs>
              <a:gs pos="100000">
                <a:srgbClr val="C00000"/>
              </a:gs>
              <a:gs pos="100000">
                <a:srgbClr val="FF33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rgbClr val="FDEDAA"/>
                </a:solidFill>
                <a:cs typeface="+mn-ea"/>
                <a:sym typeface="+mn-lt"/>
              </a:rPr>
              <a:t>5</a:t>
            </a:r>
            <a:endParaRPr lang="zh-CN" altLang="en-US" sz="3000" b="1" dirty="0">
              <a:solidFill>
                <a:srgbClr val="FDEDAA"/>
              </a:solidFill>
              <a:cs typeface="+mn-ea"/>
              <a:sym typeface="+mn-lt"/>
            </a:endParaRPr>
          </a:p>
        </p:txBody>
      </p:sp>
    </p:spTree>
    <p:extLst>
      <p:ext uri="{BB962C8B-B14F-4D97-AF65-F5344CB8AC3E}">
        <p14:creationId xmlns:p14="http://schemas.microsoft.com/office/powerpoint/2010/main" val="21104105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allOver"/>
      </p:transition>
    </mc:Choice>
    <mc:Fallback xmlns="">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childTnLst>
                              </p:cTn>
                            </p:par>
                            <p:par>
                              <p:cTn id="22" fill="hold">
                                <p:stCondLst>
                                  <p:cond delay="1500"/>
                                </p:stCondLst>
                                <p:childTnLst>
                                  <p:par>
                                    <p:cTn id="23" presetID="2" presetClass="entr" presetSubtype="2" fill="hold" grpId="0" nodeType="afterEffect" p14:presetBounceEnd="82000">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14:bounceEnd="82000">
                                          <p:cBhvr additive="base">
                                            <p:cTn id="25" dur="500" fill="hold"/>
                                            <p:tgtEl>
                                              <p:spTgt spid="27"/>
                                            </p:tgtEl>
                                            <p:attrNameLst>
                                              <p:attrName>ppt_x</p:attrName>
                                            </p:attrNameLst>
                                          </p:cBhvr>
                                          <p:tavLst>
                                            <p:tav tm="0">
                                              <p:val>
                                                <p:strVal val="1+#ppt_w/2"/>
                                              </p:val>
                                            </p:tav>
                                            <p:tav tm="100000">
                                              <p:val>
                                                <p:strVal val="#ppt_x"/>
                                              </p:val>
                                            </p:tav>
                                          </p:tavLst>
                                        </p:anim>
                                        <p:anim calcmode="lin" valueType="num" p14:bounceEnd="82000">
                                          <p:cBhvr additive="base">
                                            <p:cTn id="26" dur="500" fill="hold"/>
                                            <p:tgtEl>
                                              <p:spTgt spid="27"/>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Effect transition="in" filter="fade">
                                          <p:cBhvr>
                                            <p:cTn id="32" dur="500"/>
                                            <p:tgtEl>
                                              <p:spTgt spid="20"/>
                                            </p:tgtEl>
                                          </p:cBhvr>
                                        </p:animEffect>
                                      </p:childTnLst>
                                    </p:cTn>
                                  </p:par>
                                </p:childTnLst>
                              </p:cTn>
                            </p:par>
                            <p:par>
                              <p:cTn id="33" fill="hold">
                                <p:stCondLst>
                                  <p:cond delay="2500"/>
                                </p:stCondLst>
                                <p:childTnLst>
                                  <p:par>
                                    <p:cTn id="34" presetID="2" presetClass="entr" presetSubtype="2" fill="hold" grpId="0" nodeType="afterEffect" p14:presetBounceEnd="82000">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14:bounceEnd="82000">
                                          <p:cBhvr additive="base">
                                            <p:cTn id="36" dur="500" fill="hold"/>
                                            <p:tgtEl>
                                              <p:spTgt spid="19"/>
                                            </p:tgtEl>
                                            <p:attrNameLst>
                                              <p:attrName>ppt_x</p:attrName>
                                            </p:attrNameLst>
                                          </p:cBhvr>
                                          <p:tavLst>
                                            <p:tav tm="0">
                                              <p:val>
                                                <p:strVal val="1+#ppt_w/2"/>
                                              </p:val>
                                            </p:tav>
                                            <p:tav tm="100000">
                                              <p:val>
                                                <p:strVal val="#ppt_x"/>
                                              </p:val>
                                            </p:tav>
                                          </p:tavLst>
                                        </p:anim>
                                        <p:anim calcmode="lin" valueType="num" p14:bounceEnd="82000">
                                          <p:cBhvr additive="base">
                                            <p:cTn id="37" dur="500" fill="hold"/>
                                            <p:tgtEl>
                                              <p:spTgt spid="19"/>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childTnLst>
                              </p:cTn>
                            </p:par>
                            <p:par>
                              <p:cTn id="44" fill="hold">
                                <p:stCondLst>
                                  <p:cond delay="3500"/>
                                </p:stCondLst>
                                <p:childTnLst>
                                  <p:par>
                                    <p:cTn id="45" presetID="2" presetClass="entr" presetSubtype="2" fill="hold" grpId="0" nodeType="afterEffect" p14:presetBounceEnd="82000">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14:bounceEnd="82000">
                                          <p:cBhvr additive="base">
                                            <p:cTn id="47" dur="500" fill="hold"/>
                                            <p:tgtEl>
                                              <p:spTgt spid="25"/>
                                            </p:tgtEl>
                                            <p:attrNameLst>
                                              <p:attrName>ppt_x</p:attrName>
                                            </p:attrNameLst>
                                          </p:cBhvr>
                                          <p:tavLst>
                                            <p:tav tm="0">
                                              <p:val>
                                                <p:strVal val="1+#ppt_w/2"/>
                                              </p:val>
                                            </p:tav>
                                            <p:tav tm="100000">
                                              <p:val>
                                                <p:strVal val="#ppt_x"/>
                                              </p:val>
                                            </p:tav>
                                          </p:tavLst>
                                        </p:anim>
                                        <p:anim calcmode="lin" valueType="num" p14:bounceEnd="82000">
                                          <p:cBhvr additive="base">
                                            <p:cTn id="48" dur="500" fill="hold"/>
                                            <p:tgtEl>
                                              <p:spTgt spid="25"/>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childTnLst>
                              </p:cTn>
                            </p:par>
                            <p:par>
                              <p:cTn id="55" fill="hold">
                                <p:stCondLst>
                                  <p:cond delay="4500"/>
                                </p:stCondLst>
                                <p:childTnLst>
                                  <p:par>
                                    <p:cTn id="56" presetID="2" presetClass="entr" presetSubtype="2" fill="hold" grpId="0" nodeType="afterEffect" p14:presetBounceEnd="82000">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14:bounceEnd="82000">
                                          <p:cBhvr additive="base">
                                            <p:cTn id="58" dur="500" fill="hold"/>
                                            <p:tgtEl>
                                              <p:spTgt spid="10"/>
                                            </p:tgtEl>
                                            <p:attrNameLst>
                                              <p:attrName>ppt_x</p:attrName>
                                            </p:attrNameLst>
                                          </p:cBhvr>
                                          <p:tavLst>
                                            <p:tav tm="0">
                                              <p:val>
                                                <p:strVal val="1+#ppt_w/2"/>
                                              </p:val>
                                            </p:tav>
                                            <p:tav tm="100000">
                                              <p:val>
                                                <p:strVal val="#ppt_x"/>
                                              </p:val>
                                            </p:tav>
                                          </p:tavLst>
                                        </p:anim>
                                        <p:anim calcmode="lin" valueType="num" p14:bounceEnd="82000">
                                          <p:cBhvr additive="base">
                                            <p:cTn id="59" dur="500" fill="hold"/>
                                            <p:tgtEl>
                                              <p:spTgt spid="10"/>
                                            </p:tgtEl>
                                            <p:attrNameLst>
                                              <p:attrName>ppt_y</p:attrName>
                                            </p:attrNameLst>
                                          </p:cBhvr>
                                          <p:tavLst>
                                            <p:tav tm="0">
                                              <p:val>
                                                <p:strVal val="#ppt_y"/>
                                              </p:val>
                                            </p:tav>
                                            <p:tav tm="100000">
                                              <p:val>
                                                <p:strVal val="#ppt_y"/>
                                              </p:val>
                                            </p:tav>
                                          </p:tavLst>
                                        </p:anim>
                                      </p:childTnLst>
                                    </p:cTn>
                                  </p:par>
                                </p:childTnLst>
                              </p:cTn>
                            </p:par>
                            <p:par>
                              <p:cTn id="60" fill="hold">
                                <p:stCondLst>
                                  <p:cond delay="5000"/>
                                </p:stCondLst>
                                <p:childTnLst>
                                  <p:par>
                                    <p:cTn id="61" presetID="53" presetClass="entr" presetSubtype="16"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p:cTn id="63" dur="500" fill="hold"/>
                                            <p:tgtEl>
                                              <p:spTgt spid="13"/>
                                            </p:tgtEl>
                                            <p:attrNameLst>
                                              <p:attrName>ppt_w</p:attrName>
                                            </p:attrNameLst>
                                          </p:cBhvr>
                                          <p:tavLst>
                                            <p:tav tm="0">
                                              <p:val>
                                                <p:fltVal val="0"/>
                                              </p:val>
                                            </p:tav>
                                            <p:tav tm="100000">
                                              <p:val>
                                                <p:strVal val="#ppt_w"/>
                                              </p:val>
                                            </p:tav>
                                          </p:tavLst>
                                        </p:anim>
                                        <p:anim calcmode="lin" valueType="num">
                                          <p:cBhvr>
                                            <p:cTn id="64" dur="500" fill="hold"/>
                                            <p:tgtEl>
                                              <p:spTgt spid="13"/>
                                            </p:tgtEl>
                                            <p:attrNameLst>
                                              <p:attrName>ppt_h</p:attrName>
                                            </p:attrNameLst>
                                          </p:cBhvr>
                                          <p:tavLst>
                                            <p:tav tm="0">
                                              <p:val>
                                                <p:fltVal val="0"/>
                                              </p:val>
                                            </p:tav>
                                            <p:tav tm="100000">
                                              <p:val>
                                                <p:strVal val="#ppt_h"/>
                                              </p:val>
                                            </p:tav>
                                          </p:tavLst>
                                        </p:anim>
                                        <p:animEffect transition="in" filter="fade">
                                          <p:cBhvr>
                                            <p:cTn id="65" dur="500"/>
                                            <p:tgtEl>
                                              <p:spTgt spid="13"/>
                                            </p:tgtEl>
                                          </p:cBhvr>
                                        </p:animEffect>
                                      </p:childTnLst>
                                    </p:cTn>
                                  </p:par>
                                </p:childTnLst>
                              </p:cTn>
                            </p:par>
                            <p:par>
                              <p:cTn id="66" fill="hold">
                                <p:stCondLst>
                                  <p:cond delay="5500"/>
                                </p:stCondLst>
                                <p:childTnLst>
                                  <p:par>
                                    <p:cTn id="67" presetID="2" presetClass="entr" presetSubtype="2" fill="hold" grpId="0" nodeType="afterEffect" p14:presetBounceEnd="82000">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14:bounceEnd="82000">
                                          <p:cBhvr additive="base">
                                            <p:cTn id="69" dur="500" fill="hold"/>
                                            <p:tgtEl>
                                              <p:spTgt spid="12"/>
                                            </p:tgtEl>
                                            <p:attrNameLst>
                                              <p:attrName>ppt_x</p:attrName>
                                            </p:attrNameLst>
                                          </p:cBhvr>
                                          <p:tavLst>
                                            <p:tav tm="0">
                                              <p:val>
                                                <p:strVal val="1+#ppt_w/2"/>
                                              </p:val>
                                            </p:tav>
                                            <p:tav tm="100000">
                                              <p:val>
                                                <p:strVal val="#ppt_x"/>
                                              </p:val>
                                            </p:tav>
                                          </p:tavLst>
                                        </p:anim>
                                        <p:anim calcmode="lin" valueType="num" p14:bounceEnd="82000">
                                          <p:cBhvr additive="base">
                                            <p:cTn id="7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3" grpId="0"/>
          <p:bldP spid="25" grpId="0" animBg="1"/>
          <p:bldP spid="26" grpId="0" animBg="1"/>
          <p:bldP spid="27" grpId="0" animBg="1"/>
          <p:bldP spid="28" grpId="0" animBg="1"/>
          <p:bldP spid="10" grpId="0" animBg="1"/>
          <p:bldP spid="11" grpId="0" animBg="1"/>
          <p:bldP spid="12" grpId="0" animBg="1"/>
          <p:bldP spid="1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Effect transition="in" filter="fade">
                                          <p:cBhvr>
                                            <p:cTn id="32" dur="500"/>
                                            <p:tgtEl>
                                              <p:spTgt spid="20"/>
                                            </p:tgtEl>
                                          </p:cBhvr>
                                        </p:animEffect>
                                      </p:childTnLst>
                                    </p:cTn>
                                  </p:par>
                                </p:childTnLst>
                              </p:cTn>
                            </p:par>
                            <p:par>
                              <p:cTn id="33" fill="hold">
                                <p:stCondLst>
                                  <p:cond delay="2500"/>
                                </p:stCondLst>
                                <p:childTnLst>
                                  <p:par>
                                    <p:cTn id="34" presetID="2" presetClass="entr" presetSubtype="2"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1+#ppt_w/2"/>
                                              </p:val>
                                            </p:tav>
                                            <p:tav tm="100000">
                                              <p:val>
                                                <p:strVal val="#ppt_x"/>
                                              </p:val>
                                            </p:tav>
                                          </p:tavLst>
                                        </p:anim>
                                        <p:anim calcmode="lin" valueType="num">
                                          <p:cBhvr additive="base">
                                            <p:cTn id="37" dur="500" fill="hold"/>
                                            <p:tgtEl>
                                              <p:spTgt spid="19"/>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childTnLst>
                              </p:cTn>
                            </p:par>
                            <p:par>
                              <p:cTn id="44" fill="hold">
                                <p:stCondLst>
                                  <p:cond delay="3500"/>
                                </p:stCondLst>
                                <p:childTnLst>
                                  <p:par>
                                    <p:cTn id="45" presetID="2" presetClass="entr" presetSubtype="2"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1+#ppt_w/2"/>
                                              </p:val>
                                            </p:tav>
                                            <p:tav tm="100000">
                                              <p:val>
                                                <p:strVal val="#ppt_x"/>
                                              </p:val>
                                            </p:tav>
                                          </p:tavLst>
                                        </p:anim>
                                        <p:anim calcmode="lin" valueType="num">
                                          <p:cBhvr additive="base">
                                            <p:cTn id="48" dur="500" fill="hold"/>
                                            <p:tgtEl>
                                              <p:spTgt spid="25"/>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53" presetClass="entr" presetSubtype="16"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childTnLst>
                              </p:cTn>
                            </p:par>
                            <p:par>
                              <p:cTn id="55" fill="hold">
                                <p:stCondLst>
                                  <p:cond delay="4500"/>
                                </p:stCondLst>
                                <p:childTnLst>
                                  <p:par>
                                    <p:cTn id="56" presetID="2" presetClass="entr" presetSubtype="2"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1+#ppt_w/2"/>
                                              </p:val>
                                            </p:tav>
                                            <p:tav tm="100000">
                                              <p:val>
                                                <p:strVal val="#ppt_x"/>
                                              </p:val>
                                            </p:tav>
                                          </p:tavLst>
                                        </p:anim>
                                        <p:anim calcmode="lin" valueType="num">
                                          <p:cBhvr additive="base">
                                            <p:cTn id="59" dur="500" fill="hold"/>
                                            <p:tgtEl>
                                              <p:spTgt spid="10"/>
                                            </p:tgtEl>
                                            <p:attrNameLst>
                                              <p:attrName>ppt_y</p:attrName>
                                            </p:attrNameLst>
                                          </p:cBhvr>
                                          <p:tavLst>
                                            <p:tav tm="0">
                                              <p:val>
                                                <p:strVal val="#ppt_y"/>
                                              </p:val>
                                            </p:tav>
                                            <p:tav tm="100000">
                                              <p:val>
                                                <p:strVal val="#ppt_y"/>
                                              </p:val>
                                            </p:tav>
                                          </p:tavLst>
                                        </p:anim>
                                      </p:childTnLst>
                                    </p:cTn>
                                  </p:par>
                                </p:childTnLst>
                              </p:cTn>
                            </p:par>
                            <p:par>
                              <p:cTn id="60" fill="hold">
                                <p:stCondLst>
                                  <p:cond delay="5000"/>
                                </p:stCondLst>
                                <p:childTnLst>
                                  <p:par>
                                    <p:cTn id="61" presetID="53" presetClass="entr" presetSubtype="16"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p:cTn id="63" dur="500" fill="hold"/>
                                            <p:tgtEl>
                                              <p:spTgt spid="13"/>
                                            </p:tgtEl>
                                            <p:attrNameLst>
                                              <p:attrName>ppt_w</p:attrName>
                                            </p:attrNameLst>
                                          </p:cBhvr>
                                          <p:tavLst>
                                            <p:tav tm="0">
                                              <p:val>
                                                <p:fltVal val="0"/>
                                              </p:val>
                                            </p:tav>
                                            <p:tav tm="100000">
                                              <p:val>
                                                <p:strVal val="#ppt_w"/>
                                              </p:val>
                                            </p:tav>
                                          </p:tavLst>
                                        </p:anim>
                                        <p:anim calcmode="lin" valueType="num">
                                          <p:cBhvr>
                                            <p:cTn id="64" dur="500" fill="hold"/>
                                            <p:tgtEl>
                                              <p:spTgt spid="13"/>
                                            </p:tgtEl>
                                            <p:attrNameLst>
                                              <p:attrName>ppt_h</p:attrName>
                                            </p:attrNameLst>
                                          </p:cBhvr>
                                          <p:tavLst>
                                            <p:tav tm="0">
                                              <p:val>
                                                <p:fltVal val="0"/>
                                              </p:val>
                                            </p:tav>
                                            <p:tav tm="100000">
                                              <p:val>
                                                <p:strVal val="#ppt_h"/>
                                              </p:val>
                                            </p:tav>
                                          </p:tavLst>
                                        </p:anim>
                                        <p:animEffect transition="in" filter="fade">
                                          <p:cBhvr>
                                            <p:cTn id="65" dur="500"/>
                                            <p:tgtEl>
                                              <p:spTgt spid="13"/>
                                            </p:tgtEl>
                                          </p:cBhvr>
                                        </p:animEffect>
                                      </p:childTnLst>
                                    </p:cTn>
                                  </p:par>
                                </p:childTnLst>
                              </p:cTn>
                            </p:par>
                            <p:par>
                              <p:cTn id="66" fill="hold">
                                <p:stCondLst>
                                  <p:cond delay="5500"/>
                                </p:stCondLst>
                                <p:childTnLst>
                                  <p:par>
                                    <p:cTn id="67" presetID="2" presetClass="entr" presetSubtype="2"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1+#ppt_w/2"/>
                                              </p:val>
                                            </p:tav>
                                            <p:tav tm="100000">
                                              <p:val>
                                                <p:strVal val="#ppt_x"/>
                                              </p:val>
                                            </p:tav>
                                          </p:tavLst>
                                        </p:anim>
                                        <p:anim calcmode="lin" valueType="num">
                                          <p:cBhvr additive="base">
                                            <p:cTn id="7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3" grpId="0"/>
          <p:bldP spid="25" grpId="0" animBg="1"/>
          <p:bldP spid="26" grpId="0" animBg="1"/>
          <p:bldP spid="27" grpId="0" animBg="1"/>
          <p:bldP spid="28" grpId="0" animBg="1"/>
          <p:bldP spid="10" grpId="0" animBg="1"/>
          <p:bldP spid="11" grpId="0" animBg="1"/>
          <p:bldP spid="12" grpId="0" animBg="1"/>
          <p:bldP spid="13"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2" name="组合 1"/>
          <p:cNvGrpSpPr/>
          <p:nvPr/>
        </p:nvGrpSpPr>
        <p:grpSpPr>
          <a:xfrm>
            <a:off x="413801" y="1638301"/>
            <a:ext cx="11021987" cy="4292760"/>
            <a:chOff x="413801" y="1638301"/>
            <a:chExt cx="11021987" cy="4292760"/>
          </a:xfrm>
        </p:grpSpPr>
        <p:sp>
          <p:nvSpPr>
            <p:cNvPr id="28" name="矩形 27">
              <a:extLst>
                <a:ext uri="{FF2B5EF4-FFF2-40B4-BE49-F238E27FC236}">
                  <a16:creationId xmlns="" xmlns:a16="http://schemas.microsoft.com/office/drawing/2014/main" id="{A7377EB8-44BD-4ACE-BFFC-2C3B96D8354A}"/>
                </a:ext>
              </a:extLst>
            </p:cNvPr>
            <p:cNvSpPr/>
            <p:nvPr/>
          </p:nvSpPr>
          <p:spPr bwMode="auto">
            <a:xfrm>
              <a:off x="864285" y="1638301"/>
              <a:ext cx="10571503" cy="4292760"/>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29" name="箭头: 五边形 25">
              <a:extLst>
                <a:ext uri="{FF2B5EF4-FFF2-40B4-BE49-F238E27FC236}">
                  <a16:creationId xmlns="" xmlns:a16="http://schemas.microsoft.com/office/drawing/2014/main" id="{31FC989F-A7D3-4BD7-89B8-C94FFEA3C2D2}"/>
                </a:ext>
              </a:extLst>
            </p:cNvPr>
            <p:cNvSpPr/>
            <p:nvPr/>
          </p:nvSpPr>
          <p:spPr bwMode="auto">
            <a:xfrm>
              <a:off x="682235" y="2913625"/>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0" name="矩形 29">
              <a:extLst>
                <a:ext uri="{FF2B5EF4-FFF2-40B4-BE49-F238E27FC236}">
                  <a16:creationId xmlns="" xmlns:a16="http://schemas.microsoft.com/office/drawing/2014/main" id="{539E0EEA-D3A4-41CD-B8A3-78951508134A}"/>
                </a:ext>
              </a:extLst>
            </p:cNvPr>
            <p:cNvSpPr/>
            <p:nvPr/>
          </p:nvSpPr>
          <p:spPr>
            <a:xfrm>
              <a:off x="1210931" y="1664591"/>
              <a:ext cx="10097536" cy="4203971"/>
            </a:xfrm>
            <a:prstGeom prst="rect">
              <a:avLst/>
            </a:prstGeom>
          </p:spPr>
          <p:txBody>
            <a:bodyPr wrap="square">
              <a:spAutoFit/>
            </a:bodyPr>
            <a:lstStyle/>
            <a:p>
              <a:pPr algn="just">
                <a:lnSpc>
                  <a:spcPct val="135000"/>
                </a:lnSpc>
              </a:pPr>
              <a:r>
                <a:rPr lang="zh-CN" altLang="en-US" sz="2000" dirty="0"/>
                <a:t>中国新民主主义革命的胜利和社会主义事业的成就，是中国共产党领导中国各族人民，在马克思</a:t>
              </a:r>
              <a:r>
                <a:rPr lang="zh-CN" altLang="en-US" sz="2000" dirty="0" smtClean="0"/>
                <a:t>列宁</a:t>
              </a:r>
              <a:r>
                <a:rPr lang="zh-CN" altLang="en-US" sz="2000" dirty="0"/>
                <a:t>主义、毛泽东思想的指引下，坚持真理，修正错误，战胜许多艰</a:t>
              </a:r>
              <a:r>
                <a:rPr lang="zh-CN" altLang="en-US" sz="2000" dirty="0" smtClean="0"/>
                <a:t>难险</a:t>
              </a:r>
              <a:r>
                <a:rPr lang="zh-CN" altLang="en-US" sz="2000" dirty="0"/>
                <a:t>阻而取得的。我国将长期处于</a:t>
              </a:r>
              <a:r>
                <a:rPr lang="zh-CN" altLang="en-US" sz="2000" dirty="0" smtClean="0"/>
                <a:t>社会</a:t>
              </a:r>
              <a:r>
                <a:rPr lang="zh-CN" altLang="en-US" sz="2000" dirty="0"/>
                <a:t>主义初级阶段。国家的根本任</a:t>
              </a:r>
              <a:r>
                <a:rPr lang="zh-CN" altLang="en-US" sz="2000" dirty="0" smtClean="0"/>
                <a:t>务是</a:t>
              </a:r>
              <a:r>
                <a:rPr lang="zh-CN" altLang="en-US" sz="2000" dirty="0"/>
                <a:t>，沿着中国特色社会主义道路，集中力量进行社会主义现代化</a:t>
              </a:r>
              <a:r>
                <a:rPr lang="zh-CN" altLang="en-US" sz="2000" dirty="0" smtClean="0"/>
                <a:t>建设</a:t>
              </a:r>
              <a:r>
                <a:rPr lang="zh-CN" altLang="en-US" sz="2000" dirty="0"/>
                <a:t>。中国各族人民将继续在中国共产党领导下，在马克思列宁主义、毛泽东思想、邓小平理论、“三个代表”重要思想、</a:t>
              </a:r>
              <a:r>
                <a:rPr lang="zh-CN" altLang="en-US" sz="2000" b="1" dirty="0">
                  <a:solidFill>
                    <a:srgbClr val="FF0000"/>
                  </a:solidFill>
                </a:rPr>
                <a:t>科学发展观、习近平新时代中国特色社会主义思</a:t>
              </a:r>
              <a:r>
                <a:rPr lang="zh-CN" altLang="en-US" sz="2000" b="1" dirty="0" smtClean="0">
                  <a:solidFill>
                    <a:srgbClr val="FF0000"/>
                  </a:solidFill>
                </a:rPr>
                <a:t>想</a:t>
              </a:r>
              <a:r>
                <a:rPr lang="zh-CN" altLang="en-US" sz="2000" dirty="0" smtClean="0"/>
                <a:t>指</a:t>
              </a:r>
              <a:r>
                <a:rPr lang="zh-CN" altLang="en-US" sz="2000" dirty="0"/>
                <a:t>引下，坚持人民民主专政，坚</a:t>
              </a:r>
              <a:r>
                <a:rPr lang="zh-CN" altLang="en-US" sz="2000" dirty="0" smtClean="0"/>
                <a:t>持社</a:t>
              </a:r>
              <a:r>
                <a:rPr lang="zh-CN" altLang="en-US" sz="2000" dirty="0"/>
                <a:t>会主义道路，坚持改革开放，不断完善社会主义的各项制度，发</a:t>
              </a:r>
              <a:r>
                <a:rPr lang="zh-CN" altLang="en-US" sz="2000" dirty="0" smtClean="0"/>
                <a:t>展社</a:t>
              </a:r>
              <a:r>
                <a:rPr lang="zh-CN" altLang="en-US" sz="2000" dirty="0"/>
                <a:t>会主义市场经济，发展社会主义民主，健全社会主义法</a:t>
              </a:r>
              <a:r>
                <a:rPr lang="zh-CN" altLang="en-US" sz="2000" b="1" dirty="0">
                  <a:solidFill>
                    <a:srgbClr val="FF0000"/>
                  </a:solidFill>
                </a:rPr>
                <a:t>治，贯彻新发展理念</a:t>
              </a:r>
              <a:r>
                <a:rPr lang="zh-CN" altLang="en-US" sz="2000" dirty="0"/>
                <a:t>，自力更生，艰苦奋斗</a:t>
              </a:r>
              <a:r>
                <a:rPr lang="zh-CN" altLang="en-US" sz="2000" dirty="0" smtClean="0"/>
                <a:t>，逐</a:t>
              </a:r>
              <a:r>
                <a:rPr lang="zh-CN" altLang="en-US" sz="2000" dirty="0"/>
                <a:t>步实现工业、农业、国防和科学技术的现代化，推动物质文明、</a:t>
              </a:r>
              <a:r>
                <a:rPr lang="zh-CN" altLang="en-US" sz="2000" dirty="0" smtClean="0"/>
                <a:t>政治</a:t>
              </a:r>
              <a:r>
                <a:rPr lang="zh-CN" altLang="en-US" sz="2000" dirty="0"/>
                <a:t>文明、精神文明、</a:t>
              </a:r>
              <a:r>
                <a:rPr lang="zh-CN" altLang="en-US" sz="2000" b="1" dirty="0">
                  <a:solidFill>
                    <a:srgbClr val="FF0000"/>
                  </a:solidFill>
                </a:rPr>
                <a:t>社会文明、生态文明</a:t>
              </a:r>
              <a:r>
                <a:rPr lang="zh-CN" altLang="en-US" sz="2000" dirty="0"/>
                <a:t>协训周发展，把</a:t>
              </a:r>
              <a:r>
                <a:rPr lang="zh-CN" altLang="en-US" sz="2000" dirty="0" smtClean="0"/>
                <a:t>我国</a:t>
              </a:r>
              <a:r>
                <a:rPr lang="zh-CN" altLang="en-US" sz="2000" dirty="0"/>
                <a:t>建设成</a:t>
              </a:r>
              <a:r>
                <a:rPr lang="zh-CN" altLang="en-US" sz="2000" dirty="0" smtClean="0"/>
                <a:t>为富</a:t>
              </a:r>
              <a:r>
                <a:rPr lang="zh-CN" altLang="en-US" sz="2000" dirty="0"/>
                <a:t>强民主文明</a:t>
              </a:r>
              <a:r>
                <a:rPr lang="zh-CN" altLang="en-US" sz="2000" b="1" dirty="0">
                  <a:solidFill>
                    <a:srgbClr val="FF0000"/>
                  </a:solidFill>
                </a:rPr>
                <a:t>和谐美丽</a:t>
              </a:r>
              <a:r>
                <a:rPr lang="zh-CN" altLang="en-US" sz="2000" dirty="0"/>
                <a:t>的社会主</a:t>
              </a:r>
              <a:r>
                <a:rPr lang="zh-CN" altLang="en-US" sz="2000" dirty="0" smtClean="0"/>
                <a:t>义</a:t>
              </a:r>
              <a:r>
                <a:rPr lang="zh-CN" altLang="en-US" sz="2000" b="1" dirty="0" smtClean="0">
                  <a:solidFill>
                    <a:srgbClr val="FF0000"/>
                  </a:solidFill>
                </a:rPr>
                <a:t>现</a:t>
              </a:r>
              <a:r>
                <a:rPr lang="zh-CN" altLang="en-US" sz="2000" b="1" dirty="0">
                  <a:solidFill>
                    <a:srgbClr val="FF0000"/>
                  </a:solidFill>
                </a:rPr>
                <a:t>代化强</a:t>
              </a:r>
              <a:r>
                <a:rPr lang="zh-CN" altLang="en-US" sz="2000" dirty="0"/>
                <a:t>国，</a:t>
              </a:r>
              <a:r>
                <a:rPr lang="zh-CN" altLang="en-US" sz="2000" b="1" dirty="0">
                  <a:solidFill>
                    <a:srgbClr val="FF0000"/>
                  </a:solidFill>
                </a:rPr>
                <a:t>实现中华民族伟大</a:t>
              </a:r>
              <a:r>
                <a:rPr lang="zh-CN" altLang="en-US" sz="2000" b="1" dirty="0" smtClean="0">
                  <a:solidFill>
                    <a:srgbClr val="FF0000"/>
                  </a:solidFill>
                </a:rPr>
                <a:t>复兴</a:t>
              </a:r>
              <a:r>
                <a:rPr lang="zh-CN" altLang="en-US" sz="2000" dirty="0"/>
                <a:t>。</a:t>
              </a:r>
            </a:p>
          </p:txBody>
        </p:sp>
        <p:sp>
          <p:nvSpPr>
            <p:cNvPr id="31" name="矩形 30">
              <a:extLst>
                <a:ext uri="{FF2B5EF4-FFF2-40B4-BE49-F238E27FC236}">
                  <a16:creationId xmlns="" xmlns:a16="http://schemas.microsoft.com/office/drawing/2014/main" id="{7BB8A371-1BC5-4D2F-9271-FC7883DA6024}"/>
                </a:ext>
              </a:extLst>
            </p:cNvPr>
            <p:cNvSpPr/>
            <p:nvPr/>
          </p:nvSpPr>
          <p:spPr>
            <a:xfrm>
              <a:off x="413801" y="3242427"/>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后</a:t>
              </a:r>
              <a:endParaRPr lang="en-US" altLang="zh-CN" sz="2000" b="1" dirty="0" smtClean="0">
                <a:solidFill>
                  <a:srgbClr val="FFFFFF"/>
                </a:solidFill>
                <a:latin typeface="微软雅黑"/>
                <a:ea typeface="微软雅黑"/>
              </a:endParaRPr>
            </a:p>
          </p:txBody>
        </p:sp>
      </p:grpSp>
    </p:spTree>
    <p:extLst>
      <p:ext uri="{BB962C8B-B14F-4D97-AF65-F5344CB8AC3E}">
        <p14:creationId xmlns:p14="http://schemas.microsoft.com/office/powerpoint/2010/main" val="14307232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18" name="组合 17"/>
          <p:cNvGrpSpPr/>
          <p:nvPr/>
        </p:nvGrpSpPr>
        <p:grpSpPr>
          <a:xfrm>
            <a:off x="3437496" y="972136"/>
            <a:ext cx="5590757" cy="1424824"/>
            <a:chOff x="3437496" y="1153111"/>
            <a:chExt cx="5590757" cy="142482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437496" y="1153111"/>
              <a:ext cx="5590757" cy="1424824"/>
            </a:xfrm>
            <a:prstGeom prst="rect">
              <a:avLst/>
            </a:prstGeom>
          </p:spPr>
        </p:pic>
        <p:sp>
          <p:nvSpPr>
            <p:cNvPr id="4" name="矩形 3"/>
            <p:cNvSpPr/>
            <p:nvPr/>
          </p:nvSpPr>
          <p:spPr>
            <a:xfrm>
              <a:off x="5000873" y="1842373"/>
              <a:ext cx="2954655" cy="461665"/>
            </a:xfrm>
            <a:prstGeom prst="rect">
              <a:avLst/>
            </a:prstGeom>
            <a:noFill/>
          </p:spPr>
          <p:txBody>
            <a:bodyPr wrap="none">
              <a:spAutoFit/>
            </a:bodyPr>
            <a:lstStyle/>
            <a:p>
              <a:pPr lvl="0" algn="ctr"/>
              <a:r>
                <a:rPr lang="zh-CN" altLang="en-US" sz="2400" b="1" kern="0" dirty="0" smtClean="0">
                  <a:gradFill flip="none" rotWithShape="1">
                    <a:gsLst>
                      <a:gs pos="0">
                        <a:schemeClr val="bg1"/>
                      </a:gs>
                      <a:gs pos="100000">
                        <a:srgbClr val="FFFF53"/>
                      </a:gs>
                    </a:gsLst>
                    <a:lin ang="5400000" scaled="0"/>
                    <a:tileRect/>
                  </a:gradFill>
                </a:rPr>
                <a:t>宪</a:t>
              </a:r>
              <a:r>
                <a:rPr lang="zh-CN" altLang="en-US" sz="2400" b="1" kern="0" dirty="0" smtClean="0">
                  <a:gradFill flip="none" rotWithShape="1">
                    <a:gsLst>
                      <a:gs pos="0">
                        <a:schemeClr val="bg1"/>
                      </a:gs>
                      <a:gs pos="100000">
                        <a:srgbClr val="FFFF53"/>
                      </a:gs>
                    </a:gsLst>
                    <a:lin ang="5400000" scaled="0"/>
                    <a:tileRect/>
                  </a:gradFill>
                </a:rPr>
                <a:t>法</a:t>
              </a:r>
              <a:r>
                <a:rPr lang="zh-CN" altLang="en-US" sz="2400" b="1" kern="0" dirty="0">
                  <a:gradFill flip="none" rotWithShape="1">
                    <a:gsLst>
                      <a:gs pos="0">
                        <a:schemeClr val="bg1"/>
                      </a:gs>
                      <a:gs pos="100000">
                        <a:srgbClr val="FFFF53"/>
                      </a:gs>
                    </a:gsLst>
                    <a:lin ang="5400000" scaled="0"/>
                    <a:tileRect/>
                  </a:gradFill>
                </a:rPr>
                <a:t>序言</a:t>
              </a:r>
              <a:r>
                <a:rPr lang="zh-CN" altLang="en-US" sz="2400" b="1" kern="0" dirty="0" smtClean="0">
                  <a:gradFill flip="none" rotWithShape="1">
                    <a:gsLst>
                      <a:gs pos="0">
                        <a:schemeClr val="bg1"/>
                      </a:gs>
                      <a:gs pos="100000">
                        <a:srgbClr val="FFFF53"/>
                      </a:gs>
                    </a:gsLst>
                    <a:lin ang="5400000" scaled="0"/>
                    <a:tileRect/>
                  </a:gradFill>
                </a:rPr>
                <a:t>第十自</a:t>
              </a:r>
              <a:r>
                <a:rPr lang="zh-CN" altLang="en-US" sz="2400" b="1" kern="0" dirty="0">
                  <a:gradFill flip="none" rotWithShape="1">
                    <a:gsLst>
                      <a:gs pos="0">
                        <a:schemeClr val="bg1"/>
                      </a:gs>
                      <a:gs pos="100000">
                        <a:srgbClr val="FFFF53"/>
                      </a:gs>
                    </a:gsLst>
                    <a:lin ang="5400000" scaled="0"/>
                    <a:tileRect/>
                  </a:gradFill>
                </a:rPr>
                <a:t>然段</a:t>
              </a:r>
              <a:endParaRPr lang="zh-CN" altLang="en-US" sz="2400" b="1" kern="0" dirty="0">
                <a:gradFill flip="none" rotWithShape="1">
                  <a:gsLst>
                    <a:gs pos="0">
                      <a:schemeClr val="bg1"/>
                    </a:gs>
                    <a:gs pos="100000">
                      <a:srgbClr val="FFFF53"/>
                    </a:gs>
                  </a:gsLst>
                  <a:lin ang="5400000" scaled="0"/>
                  <a:tileRect/>
                </a:gradFill>
                <a:ea typeface="微软雅黑"/>
              </a:endParaRPr>
            </a:p>
          </p:txBody>
        </p:sp>
      </p:grpSp>
      <p:grpSp>
        <p:nvGrpSpPr>
          <p:cNvPr id="2" name="组合 1"/>
          <p:cNvGrpSpPr/>
          <p:nvPr/>
        </p:nvGrpSpPr>
        <p:grpSpPr>
          <a:xfrm>
            <a:off x="413801" y="2312646"/>
            <a:ext cx="11021987" cy="4027989"/>
            <a:chOff x="413801" y="2312646"/>
            <a:chExt cx="11021987" cy="4027989"/>
          </a:xfrm>
        </p:grpSpPr>
        <p:sp>
          <p:nvSpPr>
            <p:cNvPr id="28" name="矩形 27">
              <a:extLst>
                <a:ext uri="{FF2B5EF4-FFF2-40B4-BE49-F238E27FC236}">
                  <a16:creationId xmlns="" xmlns:a16="http://schemas.microsoft.com/office/drawing/2014/main" id="{A7377EB8-44BD-4ACE-BFFC-2C3B96D8354A}"/>
                </a:ext>
              </a:extLst>
            </p:cNvPr>
            <p:cNvSpPr/>
            <p:nvPr/>
          </p:nvSpPr>
          <p:spPr bwMode="auto">
            <a:xfrm>
              <a:off x="864285" y="2312646"/>
              <a:ext cx="10571503"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29" name="箭头: 五边形 25">
              <a:extLst>
                <a:ext uri="{FF2B5EF4-FFF2-40B4-BE49-F238E27FC236}">
                  <a16:creationId xmlns="" xmlns:a16="http://schemas.microsoft.com/office/drawing/2014/main" id="{31FC989F-A7D3-4BD7-89B8-C94FFEA3C2D2}"/>
                </a:ext>
              </a:extLst>
            </p:cNvPr>
            <p:cNvSpPr/>
            <p:nvPr/>
          </p:nvSpPr>
          <p:spPr bwMode="auto">
            <a:xfrm>
              <a:off x="682235"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0" name="矩形 29">
              <a:extLst>
                <a:ext uri="{FF2B5EF4-FFF2-40B4-BE49-F238E27FC236}">
                  <a16:creationId xmlns="" xmlns:a16="http://schemas.microsoft.com/office/drawing/2014/main" id="{539E0EEA-D3A4-41CD-B8A3-78951508134A}"/>
                </a:ext>
              </a:extLst>
            </p:cNvPr>
            <p:cNvSpPr/>
            <p:nvPr/>
          </p:nvSpPr>
          <p:spPr>
            <a:xfrm>
              <a:off x="1277606" y="2340866"/>
              <a:ext cx="9885694" cy="3970318"/>
            </a:xfrm>
            <a:prstGeom prst="rect">
              <a:avLst/>
            </a:prstGeom>
          </p:spPr>
          <p:txBody>
            <a:bodyPr wrap="square">
              <a:spAutoFit/>
            </a:bodyPr>
            <a:lstStyle/>
            <a:p>
              <a:pPr algn="just" defTabSz="914034" eaLnBrk="0" fontAlgn="base" hangingPunct="0">
                <a:lnSpc>
                  <a:spcPct val="150000"/>
                </a:lnSpc>
                <a:spcBef>
                  <a:spcPct val="0"/>
                </a:spcBef>
                <a:spcAft>
                  <a:spcPct val="0"/>
                </a:spcAft>
              </a:pPr>
              <a:r>
                <a:rPr lang="zh-CN" altLang="en-US" sz="2100" dirty="0">
                  <a:solidFill>
                    <a:schemeClr val="tx1">
                      <a:lumMod val="50000"/>
                    </a:schemeClr>
                  </a:solidFill>
                </a:rPr>
                <a:t>社会主义的建设事业必须依靠工人、农民和知识分子，团结一切可以团结的力量。在长期的革命和建设过程中，已经结成由中国共产党领导的，有各民主党派和各人民团体参加的，包括全体社会主义劳动者、社会主义事业的建设者、拥护社会主义的爱国者和拥护祖国统一的爱国者的广泛的爱国统一战线，这个统一战线将继续巩固和发展。中国人民政治协商会议是有广泛代表性的统一战线组织，过去发挥了重要的历史作用，今后在国家政治生活、社会生活和对外友好活动中，在进行社会主义现代化建设、维护国家的统一和团结的斗争中，将进一步发挥它的重要作用。中国共产党领导的多党合作和政治协商制度将长期存在和发展。</a:t>
              </a:r>
              <a:endParaRPr lang="zh-CN" altLang="en-US" sz="2100" dirty="0">
                <a:solidFill>
                  <a:schemeClr val="tx1">
                    <a:lumMod val="50000"/>
                  </a:schemeClr>
                </a:solidFill>
              </a:endParaRPr>
            </a:p>
          </p:txBody>
        </p:sp>
        <p:sp>
          <p:nvSpPr>
            <p:cNvPr id="31" name="矩形 30">
              <a:extLst>
                <a:ext uri="{FF2B5EF4-FFF2-40B4-BE49-F238E27FC236}">
                  <a16:creationId xmlns="" xmlns:a16="http://schemas.microsoft.com/office/drawing/2014/main" id="{7BB8A371-1BC5-4D2F-9271-FC7883DA6024}"/>
                </a:ext>
              </a:extLst>
            </p:cNvPr>
            <p:cNvSpPr/>
            <p:nvPr/>
          </p:nvSpPr>
          <p:spPr>
            <a:xfrm>
              <a:off x="413801" y="382345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前</a:t>
              </a:r>
              <a:endParaRPr lang="zh-CN" altLang="en-US" sz="2000" b="1" dirty="0">
                <a:solidFill>
                  <a:srgbClr val="FFFFFF"/>
                </a:solidFill>
                <a:latin typeface="微软雅黑"/>
                <a:ea typeface="微软雅黑"/>
              </a:endParaRPr>
            </a:p>
          </p:txBody>
        </p:sp>
      </p:grpSp>
    </p:spTree>
    <p:extLst>
      <p:ext uri="{BB962C8B-B14F-4D97-AF65-F5344CB8AC3E}">
        <p14:creationId xmlns:p14="http://schemas.microsoft.com/office/powerpoint/2010/main" val="54570877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par>
                          <p:cTn id="14" fill="hold">
                            <p:stCondLst>
                              <p:cond delay="1250"/>
                            </p:stCondLst>
                            <p:childTnLst>
                              <p:par>
                                <p:cTn id="15" presetID="18" presetClass="entr" presetSubtype="1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Lef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2" name="组合 1"/>
          <p:cNvGrpSpPr/>
          <p:nvPr/>
        </p:nvGrpSpPr>
        <p:grpSpPr>
          <a:xfrm>
            <a:off x="413801" y="1638301"/>
            <a:ext cx="11021987" cy="4292760"/>
            <a:chOff x="413801" y="1638301"/>
            <a:chExt cx="11021987" cy="4292760"/>
          </a:xfrm>
        </p:grpSpPr>
        <p:sp>
          <p:nvSpPr>
            <p:cNvPr id="28" name="矩形 27">
              <a:extLst>
                <a:ext uri="{FF2B5EF4-FFF2-40B4-BE49-F238E27FC236}">
                  <a16:creationId xmlns="" xmlns:a16="http://schemas.microsoft.com/office/drawing/2014/main" id="{A7377EB8-44BD-4ACE-BFFC-2C3B96D8354A}"/>
                </a:ext>
              </a:extLst>
            </p:cNvPr>
            <p:cNvSpPr/>
            <p:nvPr/>
          </p:nvSpPr>
          <p:spPr bwMode="auto">
            <a:xfrm>
              <a:off x="864285" y="1638301"/>
              <a:ext cx="10571503" cy="4292760"/>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29" name="箭头: 五边形 25">
              <a:extLst>
                <a:ext uri="{FF2B5EF4-FFF2-40B4-BE49-F238E27FC236}">
                  <a16:creationId xmlns="" xmlns:a16="http://schemas.microsoft.com/office/drawing/2014/main" id="{31FC989F-A7D3-4BD7-89B8-C94FFEA3C2D2}"/>
                </a:ext>
              </a:extLst>
            </p:cNvPr>
            <p:cNvSpPr/>
            <p:nvPr/>
          </p:nvSpPr>
          <p:spPr bwMode="auto">
            <a:xfrm>
              <a:off x="682235" y="2913625"/>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0" name="矩形 29">
              <a:extLst>
                <a:ext uri="{FF2B5EF4-FFF2-40B4-BE49-F238E27FC236}">
                  <a16:creationId xmlns="" xmlns:a16="http://schemas.microsoft.com/office/drawing/2014/main" id="{539E0EEA-D3A4-41CD-B8A3-78951508134A}"/>
                </a:ext>
              </a:extLst>
            </p:cNvPr>
            <p:cNvSpPr/>
            <p:nvPr/>
          </p:nvSpPr>
          <p:spPr>
            <a:xfrm>
              <a:off x="1210931" y="1759841"/>
              <a:ext cx="10097536" cy="3970318"/>
            </a:xfrm>
            <a:prstGeom prst="rect">
              <a:avLst/>
            </a:prstGeom>
          </p:spPr>
          <p:txBody>
            <a:bodyPr wrap="square">
              <a:spAutoFit/>
            </a:bodyPr>
            <a:lstStyle/>
            <a:p>
              <a:pPr algn="just">
                <a:lnSpc>
                  <a:spcPct val="150000"/>
                </a:lnSpc>
              </a:pPr>
              <a:r>
                <a:rPr lang="zh-CN" altLang="en-US" sz="2100" dirty="0"/>
                <a:t>社会主义的建设事业必须依靠工人、农民和知识分子，团结一切可以团结的力量。在长期的革命、建设、</a:t>
              </a:r>
              <a:r>
                <a:rPr lang="zh-CN" altLang="en-US" sz="2100" b="1" dirty="0">
                  <a:solidFill>
                    <a:srgbClr val="FF0000"/>
                  </a:solidFill>
                </a:rPr>
                <a:t>改革</a:t>
              </a:r>
              <a:r>
                <a:rPr lang="zh-CN" altLang="en-US" sz="2100" dirty="0"/>
                <a:t>过程中，已经结成由中国共产党领导的，有各民主党派和各人民团体参加的，包括全体社会主义劳动者、社会主义事业的建设者、拥护社会主义的爱国者、拥护祖国统一和</a:t>
              </a:r>
              <a:r>
                <a:rPr lang="zh-CN" altLang="en-US" sz="2100" b="1" dirty="0">
                  <a:solidFill>
                    <a:srgbClr val="FF0000"/>
                  </a:solidFill>
                </a:rPr>
                <a:t>致力于中华民族伟大复兴</a:t>
              </a:r>
              <a:r>
                <a:rPr lang="zh-CN" altLang="en-US" sz="2100" dirty="0"/>
                <a:t>的爱国者的广泛的爱国统一战线，这个统一战线将继续巩固和发展。中国人民政治协商会议是有广泛代表性的统一战线组织，过去发挥了重要的历史作用，今后在国家政治生活、社会生活和对外友好活动中，在进行社会主义现代化建设、维护国家的统一和团结的斗争中，将进一步发挥它的重要作用。中国共产党领导的多党合作和政治协商制度将长期存在和发展。</a:t>
              </a:r>
            </a:p>
          </p:txBody>
        </p:sp>
        <p:sp>
          <p:nvSpPr>
            <p:cNvPr id="31" name="矩形 30">
              <a:extLst>
                <a:ext uri="{FF2B5EF4-FFF2-40B4-BE49-F238E27FC236}">
                  <a16:creationId xmlns="" xmlns:a16="http://schemas.microsoft.com/office/drawing/2014/main" id="{7BB8A371-1BC5-4D2F-9271-FC7883DA6024}"/>
                </a:ext>
              </a:extLst>
            </p:cNvPr>
            <p:cNvSpPr/>
            <p:nvPr/>
          </p:nvSpPr>
          <p:spPr>
            <a:xfrm>
              <a:off x="413801" y="3242427"/>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后</a:t>
              </a:r>
              <a:endParaRPr lang="en-US" altLang="zh-CN" sz="2000" b="1" dirty="0" smtClean="0">
                <a:solidFill>
                  <a:srgbClr val="FFFFFF"/>
                </a:solidFill>
                <a:latin typeface="微软雅黑"/>
                <a:ea typeface="微软雅黑"/>
              </a:endParaRPr>
            </a:p>
          </p:txBody>
        </p:sp>
      </p:grpSp>
    </p:spTree>
    <p:extLst>
      <p:ext uri="{BB962C8B-B14F-4D97-AF65-F5344CB8AC3E}">
        <p14:creationId xmlns:p14="http://schemas.microsoft.com/office/powerpoint/2010/main" val="147341714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18" name="组合 17"/>
          <p:cNvGrpSpPr/>
          <p:nvPr/>
        </p:nvGrpSpPr>
        <p:grpSpPr>
          <a:xfrm>
            <a:off x="3437496" y="972136"/>
            <a:ext cx="5590757" cy="1424824"/>
            <a:chOff x="3437496" y="1153111"/>
            <a:chExt cx="5590757" cy="142482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437496" y="1153111"/>
              <a:ext cx="5590757" cy="1424824"/>
            </a:xfrm>
            <a:prstGeom prst="rect">
              <a:avLst/>
            </a:prstGeom>
          </p:spPr>
        </p:pic>
        <p:sp>
          <p:nvSpPr>
            <p:cNvPr id="4" name="矩形 3"/>
            <p:cNvSpPr/>
            <p:nvPr/>
          </p:nvSpPr>
          <p:spPr>
            <a:xfrm>
              <a:off x="4846984" y="1842373"/>
              <a:ext cx="3262433" cy="461665"/>
            </a:xfrm>
            <a:prstGeom prst="rect">
              <a:avLst/>
            </a:prstGeom>
            <a:noFill/>
          </p:spPr>
          <p:txBody>
            <a:bodyPr wrap="none">
              <a:spAutoFit/>
            </a:bodyPr>
            <a:lstStyle/>
            <a:p>
              <a:pPr lvl="0" algn="ctr"/>
              <a:r>
                <a:rPr lang="zh-CN" altLang="en-US" sz="2400" b="1" kern="0" dirty="0" smtClean="0">
                  <a:gradFill flip="none" rotWithShape="1">
                    <a:gsLst>
                      <a:gs pos="0">
                        <a:schemeClr val="bg1"/>
                      </a:gs>
                      <a:gs pos="100000">
                        <a:srgbClr val="FFFF53"/>
                      </a:gs>
                    </a:gsLst>
                    <a:lin ang="5400000" scaled="0"/>
                    <a:tileRect/>
                  </a:gradFill>
                </a:rPr>
                <a:t>宪</a:t>
              </a:r>
              <a:r>
                <a:rPr lang="zh-CN" altLang="en-US" sz="2400" b="1" kern="0" dirty="0" smtClean="0">
                  <a:gradFill flip="none" rotWithShape="1">
                    <a:gsLst>
                      <a:gs pos="0">
                        <a:schemeClr val="bg1"/>
                      </a:gs>
                      <a:gs pos="100000">
                        <a:srgbClr val="FFFF53"/>
                      </a:gs>
                    </a:gsLst>
                    <a:lin ang="5400000" scaled="0"/>
                    <a:tileRect/>
                  </a:gradFill>
                </a:rPr>
                <a:t>法</a:t>
              </a:r>
              <a:r>
                <a:rPr lang="zh-CN" altLang="en-US" sz="2400" b="1" kern="0" dirty="0">
                  <a:gradFill flip="none" rotWithShape="1">
                    <a:gsLst>
                      <a:gs pos="0">
                        <a:schemeClr val="bg1"/>
                      </a:gs>
                      <a:gs pos="100000">
                        <a:srgbClr val="FFFF53"/>
                      </a:gs>
                    </a:gsLst>
                    <a:lin ang="5400000" scaled="0"/>
                    <a:tileRect/>
                  </a:gradFill>
                </a:rPr>
                <a:t>序言</a:t>
              </a:r>
              <a:r>
                <a:rPr lang="zh-CN" altLang="en-US" sz="2400" b="1" kern="0" dirty="0" smtClean="0">
                  <a:gradFill flip="none" rotWithShape="1">
                    <a:gsLst>
                      <a:gs pos="0">
                        <a:schemeClr val="bg1"/>
                      </a:gs>
                      <a:gs pos="100000">
                        <a:srgbClr val="FFFF53"/>
                      </a:gs>
                    </a:gsLst>
                    <a:lin ang="5400000" scaled="0"/>
                    <a:tileRect/>
                  </a:gradFill>
                </a:rPr>
                <a:t>第十一自</a:t>
              </a:r>
              <a:r>
                <a:rPr lang="zh-CN" altLang="en-US" sz="2400" b="1" kern="0" dirty="0">
                  <a:gradFill flip="none" rotWithShape="1">
                    <a:gsLst>
                      <a:gs pos="0">
                        <a:schemeClr val="bg1"/>
                      </a:gs>
                      <a:gs pos="100000">
                        <a:srgbClr val="FFFF53"/>
                      </a:gs>
                    </a:gsLst>
                    <a:lin ang="5400000" scaled="0"/>
                    <a:tileRect/>
                  </a:gradFill>
                </a:rPr>
                <a:t>然段</a:t>
              </a:r>
              <a:endParaRPr lang="zh-CN" altLang="en-US" sz="2400" b="1" kern="0" dirty="0">
                <a:gradFill flip="none" rotWithShape="1">
                  <a:gsLst>
                    <a:gs pos="0">
                      <a:schemeClr val="bg1"/>
                    </a:gs>
                    <a:gs pos="100000">
                      <a:srgbClr val="FFFF53"/>
                    </a:gs>
                  </a:gsLst>
                  <a:lin ang="5400000" scaled="0"/>
                  <a:tileRect/>
                </a:gradFill>
                <a:ea typeface="微软雅黑"/>
              </a:endParaRPr>
            </a:p>
          </p:txBody>
        </p:sp>
      </p:grpSp>
      <p:grpSp>
        <p:nvGrpSpPr>
          <p:cNvPr id="2" name="组合 1"/>
          <p:cNvGrpSpPr/>
          <p:nvPr/>
        </p:nvGrpSpPr>
        <p:grpSpPr>
          <a:xfrm>
            <a:off x="413801" y="2312646"/>
            <a:ext cx="5396449" cy="4027989"/>
            <a:chOff x="413801" y="2312646"/>
            <a:chExt cx="5396449" cy="4027989"/>
          </a:xfrm>
        </p:grpSpPr>
        <p:sp>
          <p:nvSpPr>
            <p:cNvPr id="28" name="矩形 27">
              <a:extLst>
                <a:ext uri="{FF2B5EF4-FFF2-40B4-BE49-F238E27FC236}">
                  <a16:creationId xmlns="" xmlns:a16="http://schemas.microsoft.com/office/drawing/2014/main" id="{A7377EB8-44BD-4ACE-BFFC-2C3B96D8354A}"/>
                </a:ext>
              </a:extLst>
            </p:cNvPr>
            <p:cNvSpPr/>
            <p:nvPr/>
          </p:nvSpPr>
          <p:spPr bwMode="auto">
            <a:xfrm>
              <a:off x="864285" y="2312646"/>
              <a:ext cx="4945965"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29" name="箭头: 五边形 25">
              <a:extLst>
                <a:ext uri="{FF2B5EF4-FFF2-40B4-BE49-F238E27FC236}">
                  <a16:creationId xmlns="" xmlns:a16="http://schemas.microsoft.com/office/drawing/2014/main" id="{31FC989F-A7D3-4BD7-89B8-C94FFEA3C2D2}"/>
                </a:ext>
              </a:extLst>
            </p:cNvPr>
            <p:cNvSpPr/>
            <p:nvPr/>
          </p:nvSpPr>
          <p:spPr bwMode="auto">
            <a:xfrm>
              <a:off x="682235"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0" name="矩形 29">
              <a:extLst>
                <a:ext uri="{FF2B5EF4-FFF2-40B4-BE49-F238E27FC236}">
                  <a16:creationId xmlns="" xmlns:a16="http://schemas.microsoft.com/office/drawing/2014/main" id="{539E0EEA-D3A4-41CD-B8A3-78951508134A}"/>
                </a:ext>
              </a:extLst>
            </p:cNvPr>
            <p:cNvSpPr/>
            <p:nvPr/>
          </p:nvSpPr>
          <p:spPr>
            <a:xfrm>
              <a:off x="1239506" y="2417066"/>
              <a:ext cx="4399294" cy="3730765"/>
            </a:xfrm>
            <a:prstGeom prst="rect">
              <a:avLst/>
            </a:prstGeom>
          </p:spPr>
          <p:txBody>
            <a:bodyPr wrap="square">
              <a:spAutoFit/>
            </a:bodyPr>
            <a:lstStyle/>
            <a:p>
              <a:pPr algn="just" defTabSz="914034" eaLnBrk="0" fontAlgn="base" hangingPunct="0">
                <a:lnSpc>
                  <a:spcPct val="150000"/>
                </a:lnSpc>
                <a:spcBef>
                  <a:spcPct val="0"/>
                </a:spcBef>
                <a:spcAft>
                  <a:spcPct val="0"/>
                </a:spcAft>
              </a:pPr>
              <a:r>
                <a:rPr lang="zh-CN" altLang="en-US" sz="2000" dirty="0">
                  <a:solidFill>
                    <a:schemeClr val="tx1">
                      <a:lumMod val="50000"/>
                    </a:schemeClr>
                  </a:solidFill>
                </a:rPr>
                <a:t>中华人民共和国是全国各族人民共同缔造的统一的多民族国家。平等、团结、互助的社会主义民族关系已经确立，并将继续加强。在维护民族团结的斗争中，要反对大民族主义，主要是大汉族主义，也要反对地方民族主义。国家尽一切努力，促进全国各民族的共同繁荣。</a:t>
              </a:r>
            </a:p>
          </p:txBody>
        </p:sp>
        <p:sp>
          <p:nvSpPr>
            <p:cNvPr id="31" name="矩形 30">
              <a:extLst>
                <a:ext uri="{FF2B5EF4-FFF2-40B4-BE49-F238E27FC236}">
                  <a16:creationId xmlns="" xmlns:a16="http://schemas.microsoft.com/office/drawing/2014/main" id="{7BB8A371-1BC5-4D2F-9271-FC7883DA6024}"/>
                </a:ext>
              </a:extLst>
            </p:cNvPr>
            <p:cNvSpPr/>
            <p:nvPr/>
          </p:nvSpPr>
          <p:spPr>
            <a:xfrm>
              <a:off x="413801" y="382345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前</a:t>
              </a:r>
              <a:endParaRPr lang="zh-CN" altLang="en-US" sz="2000" b="1" dirty="0">
                <a:solidFill>
                  <a:srgbClr val="FFFFFF"/>
                </a:solidFill>
                <a:latin typeface="微软雅黑"/>
                <a:ea typeface="微软雅黑"/>
              </a:endParaRPr>
            </a:p>
          </p:txBody>
        </p:sp>
      </p:grpSp>
      <p:grpSp>
        <p:nvGrpSpPr>
          <p:cNvPr id="5" name="组合 4"/>
          <p:cNvGrpSpPr/>
          <p:nvPr/>
        </p:nvGrpSpPr>
        <p:grpSpPr>
          <a:xfrm>
            <a:off x="6128823" y="2312646"/>
            <a:ext cx="5128015" cy="4027989"/>
            <a:chOff x="6128823" y="2312646"/>
            <a:chExt cx="5128015" cy="4027989"/>
          </a:xfrm>
        </p:grpSpPr>
        <p:sp>
          <p:nvSpPr>
            <p:cNvPr id="10" name="矩形 9">
              <a:extLst>
                <a:ext uri="{FF2B5EF4-FFF2-40B4-BE49-F238E27FC236}">
                  <a16:creationId xmlns="" xmlns:a16="http://schemas.microsoft.com/office/drawing/2014/main" id="{A7377EB8-44BD-4ACE-BFFC-2C3B96D8354A}"/>
                </a:ext>
              </a:extLst>
            </p:cNvPr>
            <p:cNvSpPr/>
            <p:nvPr/>
          </p:nvSpPr>
          <p:spPr bwMode="auto">
            <a:xfrm>
              <a:off x="6310873" y="2312646"/>
              <a:ext cx="4945965"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11" name="箭头: 五边形 25">
              <a:extLst>
                <a:ext uri="{FF2B5EF4-FFF2-40B4-BE49-F238E27FC236}">
                  <a16:creationId xmlns="" xmlns:a16="http://schemas.microsoft.com/office/drawing/2014/main" id="{31FC989F-A7D3-4BD7-89B8-C94FFEA3C2D2}"/>
                </a:ext>
              </a:extLst>
            </p:cNvPr>
            <p:cNvSpPr/>
            <p:nvPr/>
          </p:nvSpPr>
          <p:spPr bwMode="auto">
            <a:xfrm>
              <a:off x="6128823"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12" name="矩形 11">
              <a:extLst>
                <a:ext uri="{FF2B5EF4-FFF2-40B4-BE49-F238E27FC236}">
                  <a16:creationId xmlns="" xmlns:a16="http://schemas.microsoft.com/office/drawing/2014/main" id="{539E0EEA-D3A4-41CD-B8A3-78951508134A}"/>
                </a:ext>
              </a:extLst>
            </p:cNvPr>
            <p:cNvSpPr/>
            <p:nvPr/>
          </p:nvSpPr>
          <p:spPr>
            <a:xfrm>
              <a:off x="6686094" y="2417066"/>
              <a:ext cx="4399294" cy="3730765"/>
            </a:xfrm>
            <a:prstGeom prst="rect">
              <a:avLst/>
            </a:prstGeom>
          </p:spPr>
          <p:txBody>
            <a:bodyPr wrap="square">
              <a:spAutoFit/>
            </a:bodyPr>
            <a:lstStyle/>
            <a:p>
              <a:pPr algn="just" defTabSz="914034" eaLnBrk="0" fontAlgn="base" hangingPunct="0">
                <a:lnSpc>
                  <a:spcPct val="150000"/>
                </a:lnSpc>
                <a:spcBef>
                  <a:spcPct val="0"/>
                </a:spcBef>
                <a:spcAft>
                  <a:spcPct val="0"/>
                </a:spcAft>
              </a:pPr>
              <a:r>
                <a:rPr lang="zh-CN" altLang="en-US" sz="2000" dirty="0">
                  <a:solidFill>
                    <a:schemeClr val="tx1">
                      <a:lumMod val="50000"/>
                    </a:schemeClr>
                  </a:solidFill>
                </a:rPr>
                <a:t>中华人民共和国是全国各族人民共同缔造的统一的多民族国家。平等团结互助</a:t>
              </a:r>
              <a:r>
                <a:rPr lang="zh-CN" altLang="en-US" sz="2000" b="1" dirty="0">
                  <a:solidFill>
                    <a:srgbClr val="FF0000"/>
                  </a:solidFill>
                </a:rPr>
                <a:t>和谐</a:t>
              </a:r>
              <a:r>
                <a:rPr lang="zh-CN" altLang="en-US" sz="2000" dirty="0">
                  <a:solidFill>
                    <a:schemeClr val="tx1">
                      <a:lumMod val="50000"/>
                    </a:schemeClr>
                  </a:solidFill>
                </a:rPr>
                <a:t>的社会主义民族关系已经确立，并将继续加强。在维护民族团结的斗争中，要反对大民族主义，主要是大汉族主义，也要反对地方民族主义。国家尽一切努力，促进全国各民族的共同繁荣。</a:t>
              </a:r>
            </a:p>
          </p:txBody>
        </p:sp>
      </p:grpSp>
      <p:sp>
        <p:nvSpPr>
          <p:cNvPr id="13" name="矩形 12">
            <a:extLst>
              <a:ext uri="{FF2B5EF4-FFF2-40B4-BE49-F238E27FC236}">
                <a16:creationId xmlns="" xmlns:a16="http://schemas.microsoft.com/office/drawing/2014/main" id="{7BB8A371-1BC5-4D2F-9271-FC7883DA6024}"/>
              </a:ext>
            </a:extLst>
          </p:cNvPr>
          <p:cNvSpPr/>
          <p:nvPr/>
        </p:nvSpPr>
        <p:spPr>
          <a:xfrm>
            <a:off x="5860389" y="382345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a:solidFill>
                  <a:srgbClr val="FFFFFF"/>
                </a:solidFill>
                <a:latin typeface="微软雅黑"/>
                <a:ea typeface="微软雅黑"/>
              </a:rPr>
              <a:t>后</a:t>
            </a:r>
            <a:endParaRPr lang="zh-CN" altLang="en-US" sz="2000" b="1" dirty="0">
              <a:solidFill>
                <a:srgbClr val="FFFFFF"/>
              </a:solidFill>
              <a:latin typeface="微软雅黑"/>
              <a:ea typeface="微软雅黑"/>
            </a:endParaRPr>
          </a:p>
        </p:txBody>
      </p:sp>
    </p:spTree>
    <p:extLst>
      <p:ext uri="{BB962C8B-B14F-4D97-AF65-F5344CB8AC3E}">
        <p14:creationId xmlns:p14="http://schemas.microsoft.com/office/powerpoint/2010/main" val="247090107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strips(downLeft)">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18" name="组合 17"/>
          <p:cNvGrpSpPr/>
          <p:nvPr/>
        </p:nvGrpSpPr>
        <p:grpSpPr>
          <a:xfrm>
            <a:off x="3437496" y="972136"/>
            <a:ext cx="5590757" cy="1424824"/>
            <a:chOff x="3437496" y="1153111"/>
            <a:chExt cx="5590757" cy="142482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437496" y="1153111"/>
              <a:ext cx="5590757" cy="1424824"/>
            </a:xfrm>
            <a:prstGeom prst="rect">
              <a:avLst/>
            </a:prstGeom>
          </p:spPr>
        </p:pic>
        <p:sp>
          <p:nvSpPr>
            <p:cNvPr id="4" name="矩形 3"/>
            <p:cNvSpPr/>
            <p:nvPr/>
          </p:nvSpPr>
          <p:spPr>
            <a:xfrm>
              <a:off x="4846984" y="1842373"/>
              <a:ext cx="3262433" cy="461665"/>
            </a:xfrm>
            <a:prstGeom prst="rect">
              <a:avLst/>
            </a:prstGeom>
            <a:noFill/>
          </p:spPr>
          <p:txBody>
            <a:bodyPr wrap="none">
              <a:spAutoFit/>
            </a:bodyPr>
            <a:lstStyle/>
            <a:p>
              <a:pPr lvl="0" algn="ctr"/>
              <a:r>
                <a:rPr lang="zh-CN" altLang="en-US" sz="2400" b="1" kern="0" dirty="0" smtClean="0">
                  <a:gradFill flip="none" rotWithShape="1">
                    <a:gsLst>
                      <a:gs pos="0">
                        <a:schemeClr val="bg1"/>
                      </a:gs>
                      <a:gs pos="100000">
                        <a:srgbClr val="FFFF53"/>
                      </a:gs>
                    </a:gsLst>
                    <a:lin ang="5400000" scaled="0"/>
                    <a:tileRect/>
                  </a:gradFill>
                </a:rPr>
                <a:t>宪</a:t>
              </a:r>
              <a:r>
                <a:rPr lang="zh-CN" altLang="en-US" sz="2400" b="1" kern="0" dirty="0" smtClean="0">
                  <a:gradFill flip="none" rotWithShape="1">
                    <a:gsLst>
                      <a:gs pos="0">
                        <a:schemeClr val="bg1"/>
                      </a:gs>
                      <a:gs pos="100000">
                        <a:srgbClr val="FFFF53"/>
                      </a:gs>
                    </a:gsLst>
                    <a:lin ang="5400000" scaled="0"/>
                    <a:tileRect/>
                  </a:gradFill>
                </a:rPr>
                <a:t>法</a:t>
              </a:r>
              <a:r>
                <a:rPr lang="zh-CN" altLang="en-US" sz="2400" b="1" kern="0" dirty="0">
                  <a:gradFill flip="none" rotWithShape="1">
                    <a:gsLst>
                      <a:gs pos="0">
                        <a:schemeClr val="bg1"/>
                      </a:gs>
                      <a:gs pos="100000">
                        <a:srgbClr val="FFFF53"/>
                      </a:gs>
                    </a:gsLst>
                    <a:lin ang="5400000" scaled="0"/>
                    <a:tileRect/>
                  </a:gradFill>
                </a:rPr>
                <a:t>序言</a:t>
              </a:r>
              <a:r>
                <a:rPr lang="zh-CN" altLang="en-US" sz="2400" b="1" kern="0" dirty="0" smtClean="0">
                  <a:gradFill flip="none" rotWithShape="1">
                    <a:gsLst>
                      <a:gs pos="0">
                        <a:schemeClr val="bg1"/>
                      </a:gs>
                      <a:gs pos="100000">
                        <a:srgbClr val="FFFF53"/>
                      </a:gs>
                    </a:gsLst>
                    <a:lin ang="5400000" scaled="0"/>
                    <a:tileRect/>
                  </a:gradFill>
                </a:rPr>
                <a:t>第十二自</a:t>
              </a:r>
              <a:r>
                <a:rPr lang="zh-CN" altLang="en-US" sz="2400" b="1" kern="0" dirty="0">
                  <a:gradFill flip="none" rotWithShape="1">
                    <a:gsLst>
                      <a:gs pos="0">
                        <a:schemeClr val="bg1"/>
                      </a:gs>
                      <a:gs pos="100000">
                        <a:srgbClr val="FFFF53"/>
                      </a:gs>
                    </a:gsLst>
                    <a:lin ang="5400000" scaled="0"/>
                    <a:tileRect/>
                  </a:gradFill>
                </a:rPr>
                <a:t>然段</a:t>
              </a:r>
              <a:endParaRPr lang="zh-CN" altLang="en-US" sz="2400" b="1" kern="0" dirty="0">
                <a:gradFill flip="none" rotWithShape="1">
                  <a:gsLst>
                    <a:gs pos="0">
                      <a:schemeClr val="bg1"/>
                    </a:gs>
                    <a:gs pos="100000">
                      <a:srgbClr val="FFFF53"/>
                    </a:gs>
                  </a:gsLst>
                  <a:lin ang="5400000" scaled="0"/>
                  <a:tileRect/>
                </a:gradFill>
                <a:ea typeface="微软雅黑"/>
              </a:endParaRPr>
            </a:p>
          </p:txBody>
        </p:sp>
      </p:grpSp>
      <p:grpSp>
        <p:nvGrpSpPr>
          <p:cNvPr id="2" name="组合 1"/>
          <p:cNvGrpSpPr/>
          <p:nvPr/>
        </p:nvGrpSpPr>
        <p:grpSpPr>
          <a:xfrm>
            <a:off x="413801" y="2255496"/>
            <a:ext cx="5396449" cy="4027989"/>
            <a:chOff x="413801" y="2312646"/>
            <a:chExt cx="5396449" cy="4027989"/>
          </a:xfrm>
        </p:grpSpPr>
        <p:sp>
          <p:nvSpPr>
            <p:cNvPr id="28" name="矩形 27">
              <a:extLst>
                <a:ext uri="{FF2B5EF4-FFF2-40B4-BE49-F238E27FC236}">
                  <a16:creationId xmlns="" xmlns:a16="http://schemas.microsoft.com/office/drawing/2014/main" id="{A7377EB8-44BD-4ACE-BFFC-2C3B96D8354A}"/>
                </a:ext>
              </a:extLst>
            </p:cNvPr>
            <p:cNvSpPr/>
            <p:nvPr/>
          </p:nvSpPr>
          <p:spPr bwMode="auto">
            <a:xfrm>
              <a:off x="864285" y="2312646"/>
              <a:ext cx="4945965"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29" name="箭头: 五边形 25">
              <a:extLst>
                <a:ext uri="{FF2B5EF4-FFF2-40B4-BE49-F238E27FC236}">
                  <a16:creationId xmlns="" xmlns:a16="http://schemas.microsoft.com/office/drawing/2014/main" id="{31FC989F-A7D3-4BD7-89B8-C94FFEA3C2D2}"/>
                </a:ext>
              </a:extLst>
            </p:cNvPr>
            <p:cNvSpPr/>
            <p:nvPr/>
          </p:nvSpPr>
          <p:spPr bwMode="auto">
            <a:xfrm>
              <a:off x="682235"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0" name="矩形 29">
              <a:extLst>
                <a:ext uri="{FF2B5EF4-FFF2-40B4-BE49-F238E27FC236}">
                  <a16:creationId xmlns="" xmlns:a16="http://schemas.microsoft.com/office/drawing/2014/main" id="{539E0EEA-D3A4-41CD-B8A3-78951508134A}"/>
                </a:ext>
              </a:extLst>
            </p:cNvPr>
            <p:cNvSpPr/>
            <p:nvPr/>
          </p:nvSpPr>
          <p:spPr>
            <a:xfrm>
              <a:off x="1239505" y="2407541"/>
              <a:ext cx="4449434" cy="3827202"/>
            </a:xfrm>
            <a:prstGeom prst="rect">
              <a:avLst/>
            </a:prstGeom>
          </p:spPr>
          <p:txBody>
            <a:bodyPr wrap="square">
              <a:spAutoFit/>
            </a:bodyPr>
            <a:lstStyle/>
            <a:p>
              <a:pPr algn="just" defTabSz="914034" eaLnBrk="0" fontAlgn="base" hangingPunct="0">
                <a:lnSpc>
                  <a:spcPct val="135000"/>
                </a:lnSpc>
                <a:spcBef>
                  <a:spcPct val="0"/>
                </a:spcBef>
                <a:spcAft>
                  <a:spcPct val="0"/>
                </a:spcAft>
              </a:pPr>
              <a:r>
                <a:rPr lang="zh-CN" altLang="en-US" sz="1650" dirty="0">
                  <a:solidFill>
                    <a:schemeClr val="tx1">
                      <a:lumMod val="50000"/>
                    </a:schemeClr>
                  </a:solidFill>
                </a:rPr>
                <a:t>中国革命和建设的成就是同世界人民的支持分不开的。中国的前途是同世界的前途紧密地联系在一起的。中国坚持独立自主的对外政策，坚持互相尊重主权和领土完整、互不侵犯、互不干涉内政、平等互利、和平共处的五项原则，发展同各国的外交关系和经济、文化的交流</a:t>
              </a:r>
              <a:r>
                <a:rPr lang="en-US" altLang="zh-CN" sz="1650" dirty="0">
                  <a:solidFill>
                    <a:schemeClr val="tx1">
                      <a:lumMod val="50000"/>
                    </a:schemeClr>
                  </a:solidFill>
                </a:rPr>
                <a:t>; </a:t>
              </a:r>
              <a:r>
                <a:rPr lang="zh-CN" altLang="en-US" sz="1650" dirty="0">
                  <a:solidFill>
                    <a:schemeClr val="tx1">
                      <a:lumMod val="50000"/>
                    </a:schemeClr>
                  </a:solidFill>
                </a:rPr>
                <a:t>坚持反对帝国主义、霸权主义、殖民主义，加强同世界各国人民的团结，支持被压迫民族和发展中国家争取和维护民族独立、发展民族经济的正义斗争，为维护世界和平和促进人类进步事业而努力。</a:t>
              </a:r>
            </a:p>
          </p:txBody>
        </p:sp>
        <p:sp>
          <p:nvSpPr>
            <p:cNvPr id="31" name="矩形 30">
              <a:extLst>
                <a:ext uri="{FF2B5EF4-FFF2-40B4-BE49-F238E27FC236}">
                  <a16:creationId xmlns="" xmlns:a16="http://schemas.microsoft.com/office/drawing/2014/main" id="{7BB8A371-1BC5-4D2F-9271-FC7883DA6024}"/>
                </a:ext>
              </a:extLst>
            </p:cNvPr>
            <p:cNvSpPr/>
            <p:nvPr/>
          </p:nvSpPr>
          <p:spPr>
            <a:xfrm>
              <a:off x="413801" y="382345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前</a:t>
              </a:r>
              <a:endParaRPr lang="zh-CN" altLang="en-US" sz="2000" b="1" dirty="0">
                <a:solidFill>
                  <a:srgbClr val="FFFFFF"/>
                </a:solidFill>
                <a:latin typeface="微软雅黑"/>
                <a:ea typeface="微软雅黑"/>
              </a:endParaRPr>
            </a:p>
          </p:txBody>
        </p:sp>
      </p:grpSp>
      <p:grpSp>
        <p:nvGrpSpPr>
          <p:cNvPr id="5" name="组合 4"/>
          <p:cNvGrpSpPr/>
          <p:nvPr/>
        </p:nvGrpSpPr>
        <p:grpSpPr>
          <a:xfrm>
            <a:off x="6128823" y="2255496"/>
            <a:ext cx="5282127" cy="4027989"/>
            <a:chOff x="6128823" y="2312646"/>
            <a:chExt cx="5282127" cy="4027989"/>
          </a:xfrm>
        </p:grpSpPr>
        <p:sp>
          <p:nvSpPr>
            <p:cNvPr id="10" name="矩形 9">
              <a:extLst>
                <a:ext uri="{FF2B5EF4-FFF2-40B4-BE49-F238E27FC236}">
                  <a16:creationId xmlns="" xmlns:a16="http://schemas.microsoft.com/office/drawing/2014/main" id="{A7377EB8-44BD-4ACE-BFFC-2C3B96D8354A}"/>
                </a:ext>
              </a:extLst>
            </p:cNvPr>
            <p:cNvSpPr/>
            <p:nvPr/>
          </p:nvSpPr>
          <p:spPr bwMode="auto">
            <a:xfrm>
              <a:off x="6310873" y="2312646"/>
              <a:ext cx="5100077"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11" name="箭头: 五边形 25">
              <a:extLst>
                <a:ext uri="{FF2B5EF4-FFF2-40B4-BE49-F238E27FC236}">
                  <a16:creationId xmlns="" xmlns:a16="http://schemas.microsoft.com/office/drawing/2014/main" id="{31FC989F-A7D3-4BD7-89B8-C94FFEA3C2D2}"/>
                </a:ext>
              </a:extLst>
            </p:cNvPr>
            <p:cNvSpPr/>
            <p:nvPr/>
          </p:nvSpPr>
          <p:spPr bwMode="auto">
            <a:xfrm>
              <a:off x="6128823"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12" name="矩形 11">
              <a:extLst>
                <a:ext uri="{FF2B5EF4-FFF2-40B4-BE49-F238E27FC236}">
                  <a16:creationId xmlns="" xmlns:a16="http://schemas.microsoft.com/office/drawing/2014/main" id="{539E0EEA-D3A4-41CD-B8A3-78951508134A}"/>
                </a:ext>
              </a:extLst>
            </p:cNvPr>
            <p:cNvSpPr/>
            <p:nvPr/>
          </p:nvSpPr>
          <p:spPr>
            <a:xfrm>
              <a:off x="6667044" y="2398016"/>
              <a:ext cx="4648656" cy="3871637"/>
            </a:xfrm>
            <a:prstGeom prst="rect">
              <a:avLst/>
            </a:prstGeom>
          </p:spPr>
          <p:txBody>
            <a:bodyPr wrap="square">
              <a:spAutoFit/>
            </a:bodyPr>
            <a:lstStyle/>
            <a:p>
              <a:pPr algn="just" defTabSz="914034" eaLnBrk="0" fontAlgn="base" hangingPunct="0">
                <a:lnSpc>
                  <a:spcPct val="125000"/>
                </a:lnSpc>
                <a:spcBef>
                  <a:spcPct val="0"/>
                </a:spcBef>
                <a:spcAft>
                  <a:spcPct val="0"/>
                </a:spcAft>
              </a:pPr>
              <a:r>
                <a:rPr lang="zh-CN" altLang="en-US" sz="1650" dirty="0">
                  <a:solidFill>
                    <a:schemeClr val="tx1">
                      <a:lumMod val="50000"/>
                    </a:schemeClr>
                  </a:solidFill>
                </a:rPr>
                <a:t>中国革命、建设、</a:t>
              </a:r>
              <a:r>
                <a:rPr lang="zh-CN" altLang="en-US" sz="1650" b="1" dirty="0">
                  <a:solidFill>
                    <a:srgbClr val="FF0000"/>
                  </a:solidFill>
                </a:rPr>
                <a:t>改革</a:t>
              </a:r>
              <a:r>
                <a:rPr lang="zh-CN" altLang="en-US" sz="1650" dirty="0">
                  <a:solidFill>
                    <a:schemeClr val="tx1">
                      <a:lumMod val="50000"/>
                    </a:schemeClr>
                  </a:solidFill>
                </a:rPr>
                <a:t>的成就是同世界人民的支持分不开的。中国的前途是同世界的前途紧密地联系在一起的。中国坚持独立自主的对外政策，坚持互相尊重主权和领土完整、互不侵犯、互不干涉内政、平等互利、和平共处的五项原则，</a:t>
              </a:r>
              <a:r>
                <a:rPr lang="zh-CN" altLang="en-US" sz="1650" b="1" dirty="0">
                  <a:solidFill>
                    <a:srgbClr val="FF0000"/>
                  </a:solidFill>
                </a:rPr>
                <a:t>坚持和平发展道路，坚持互利共嬴开放战略，</a:t>
              </a:r>
              <a:r>
                <a:rPr lang="zh-CN" altLang="en-US" sz="1650" dirty="0">
                  <a:solidFill>
                    <a:schemeClr val="tx1">
                      <a:lumMod val="50000"/>
                    </a:schemeClr>
                  </a:solidFill>
                </a:rPr>
                <a:t>发展同各国的外交关系和经济、文化交流，</a:t>
              </a:r>
              <a:r>
                <a:rPr lang="zh-CN" altLang="en-US" sz="1650" b="1" dirty="0">
                  <a:solidFill>
                    <a:srgbClr val="FF0000"/>
                  </a:solidFill>
                </a:rPr>
                <a:t>推动构建人类命运共同体</a:t>
              </a:r>
              <a:r>
                <a:rPr lang="en-US" altLang="zh-CN" sz="1650" dirty="0">
                  <a:solidFill>
                    <a:schemeClr val="tx1">
                      <a:lumMod val="50000"/>
                    </a:schemeClr>
                  </a:solidFill>
                </a:rPr>
                <a:t>;</a:t>
              </a:r>
              <a:r>
                <a:rPr lang="zh-CN" altLang="en-US" sz="1650" dirty="0">
                  <a:solidFill>
                    <a:schemeClr val="tx1">
                      <a:lumMod val="50000"/>
                    </a:schemeClr>
                  </a:solidFill>
                </a:rPr>
                <a:t>坚持反对帝国主义、霸权主义、殖民主义，加强同世界各国人民的团结，支持被压迫民族和发展中国家争取和维护民族独立、发展民族经济的正义斗争，为维护世界和平和促进人类进步事业而努力。</a:t>
              </a:r>
            </a:p>
          </p:txBody>
        </p:sp>
      </p:grpSp>
      <p:sp>
        <p:nvSpPr>
          <p:cNvPr id="13" name="矩形 12">
            <a:extLst>
              <a:ext uri="{FF2B5EF4-FFF2-40B4-BE49-F238E27FC236}">
                <a16:creationId xmlns="" xmlns:a16="http://schemas.microsoft.com/office/drawing/2014/main" id="{7BB8A371-1BC5-4D2F-9271-FC7883DA6024}"/>
              </a:ext>
            </a:extLst>
          </p:cNvPr>
          <p:cNvSpPr/>
          <p:nvPr/>
        </p:nvSpPr>
        <p:spPr>
          <a:xfrm>
            <a:off x="5860389" y="376630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a:solidFill>
                  <a:srgbClr val="FFFFFF"/>
                </a:solidFill>
                <a:latin typeface="微软雅黑"/>
                <a:ea typeface="微软雅黑"/>
              </a:rPr>
              <a:t>后</a:t>
            </a:r>
            <a:endParaRPr lang="zh-CN" altLang="en-US" sz="2000" b="1" dirty="0">
              <a:solidFill>
                <a:srgbClr val="FFFFFF"/>
              </a:solidFill>
              <a:latin typeface="微软雅黑"/>
              <a:ea typeface="微软雅黑"/>
            </a:endParaRPr>
          </a:p>
        </p:txBody>
      </p:sp>
    </p:spTree>
    <p:extLst>
      <p:ext uri="{BB962C8B-B14F-4D97-AF65-F5344CB8AC3E}">
        <p14:creationId xmlns:p14="http://schemas.microsoft.com/office/powerpoint/2010/main" val="353099382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strips(downLeft)">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18" name="组合 17"/>
          <p:cNvGrpSpPr/>
          <p:nvPr/>
        </p:nvGrpSpPr>
        <p:grpSpPr>
          <a:xfrm>
            <a:off x="3437496" y="972136"/>
            <a:ext cx="5590757" cy="1424824"/>
            <a:chOff x="3437496" y="1153111"/>
            <a:chExt cx="5590757" cy="142482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437496" y="1153111"/>
              <a:ext cx="5590757" cy="1424824"/>
            </a:xfrm>
            <a:prstGeom prst="rect">
              <a:avLst/>
            </a:prstGeom>
          </p:spPr>
        </p:pic>
        <p:sp>
          <p:nvSpPr>
            <p:cNvPr id="4" name="矩形 3"/>
            <p:cNvSpPr/>
            <p:nvPr/>
          </p:nvSpPr>
          <p:spPr>
            <a:xfrm>
              <a:off x="5462538" y="1842373"/>
              <a:ext cx="2031326" cy="461665"/>
            </a:xfrm>
            <a:prstGeom prst="rect">
              <a:avLst/>
            </a:prstGeom>
            <a:noFill/>
          </p:spPr>
          <p:txBody>
            <a:bodyPr wrap="none">
              <a:spAutoFit/>
            </a:bodyPr>
            <a:lstStyle/>
            <a:p>
              <a:pPr lvl="0" algn="ctr"/>
              <a:r>
                <a:rPr lang="zh-CN" altLang="en-US" sz="2400" b="1" kern="0" dirty="0" smtClean="0">
                  <a:gradFill flip="none" rotWithShape="1">
                    <a:gsLst>
                      <a:gs pos="0">
                        <a:schemeClr val="bg1"/>
                      </a:gs>
                      <a:gs pos="100000">
                        <a:srgbClr val="FFFF53"/>
                      </a:gs>
                    </a:gsLst>
                    <a:lin ang="5400000" scaled="0"/>
                    <a:tileRect/>
                  </a:gradFill>
                  <a:ea typeface="微软雅黑"/>
                </a:rPr>
                <a:t>第一条第二款</a:t>
              </a:r>
              <a:endParaRPr lang="zh-CN" altLang="en-US" sz="2400" b="1" kern="0" dirty="0">
                <a:gradFill flip="none" rotWithShape="1">
                  <a:gsLst>
                    <a:gs pos="0">
                      <a:schemeClr val="bg1"/>
                    </a:gs>
                    <a:gs pos="100000">
                      <a:srgbClr val="FFFF53"/>
                    </a:gs>
                  </a:gsLst>
                  <a:lin ang="5400000" scaled="0"/>
                  <a:tileRect/>
                </a:gradFill>
                <a:ea typeface="微软雅黑"/>
              </a:endParaRPr>
            </a:p>
          </p:txBody>
        </p:sp>
      </p:grpSp>
      <p:grpSp>
        <p:nvGrpSpPr>
          <p:cNvPr id="2" name="组合 1"/>
          <p:cNvGrpSpPr/>
          <p:nvPr/>
        </p:nvGrpSpPr>
        <p:grpSpPr>
          <a:xfrm>
            <a:off x="413801" y="2255497"/>
            <a:ext cx="5396449" cy="1510806"/>
            <a:chOff x="413801" y="2312647"/>
            <a:chExt cx="5396449" cy="1510806"/>
          </a:xfrm>
        </p:grpSpPr>
        <p:sp>
          <p:nvSpPr>
            <p:cNvPr id="28" name="矩形 27">
              <a:extLst>
                <a:ext uri="{FF2B5EF4-FFF2-40B4-BE49-F238E27FC236}">
                  <a16:creationId xmlns="" xmlns:a16="http://schemas.microsoft.com/office/drawing/2014/main" id="{A7377EB8-44BD-4ACE-BFFC-2C3B96D8354A}"/>
                </a:ext>
              </a:extLst>
            </p:cNvPr>
            <p:cNvSpPr/>
            <p:nvPr/>
          </p:nvSpPr>
          <p:spPr bwMode="auto">
            <a:xfrm>
              <a:off x="864285" y="2312647"/>
              <a:ext cx="4945965" cy="1510806"/>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29" name="箭头: 五边形 25">
              <a:extLst>
                <a:ext uri="{FF2B5EF4-FFF2-40B4-BE49-F238E27FC236}">
                  <a16:creationId xmlns="" xmlns:a16="http://schemas.microsoft.com/office/drawing/2014/main" id="{31FC989F-A7D3-4BD7-89B8-C94FFEA3C2D2}"/>
                </a:ext>
              </a:extLst>
            </p:cNvPr>
            <p:cNvSpPr/>
            <p:nvPr/>
          </p:nvSpPr>
          <p:spPr bwMode="auto">
            <a:xfrm>
              <a:off x="682235" y="2446901"/>
              <a:ext cx="507132" cy="1229750"/>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0" name="矩形 29">
              <a:extLst>
                <a:ext uri="{FF2B5EF4-FFF2-40B4-BE49-F238E27FC236}">
                  <a16:creationId xmlns="" xmlns:a16="http://schemas.microsoft.com/office/drawing/2014/main" id="{539E0EEA-D3A4-41CD-B8A3-78951508134A}"/>
                </a:ext>
              </a:extLst>
            </p:cNvPr>
            <p:cNvSpPr/>
            <p:nvPr/>
          </p:nvSpPr>
          <p:spPr>
            <a:xfrm>
              <a:off x="1239505" y="2407541"/>
              <a:ext cx="4449434" cy="1338828"/>
            </a:xfrm>
            <a:prstGeom prst="rect">
              <a:avLst/>
            </a:prstGeom>
          </p:spPr>
          <p:txBody>
            <a:bodyPr wrap="square">
              <a:spAutoFit/>
            </a:bodyPr>
            <a:lstStyle/>
            <a:p>
              <a:pPr algn="just" defTabSz="914034" eaLnBrk="0" fontAlgn="base" hangingPunct="0">
                <a:lnSpc>
                  <a:spcPct val="135000"/>
                </a:lnSpc>
                <a:spcBef>
                  <a:spcPct val="0"/>
                </a:spcBef>
                <a:spcAft>
                  <a:spcPct val="0"/>
                </a:spcAft>
              </a:pPr>
              <a:r>
                <a:rPr lang="zh-CN" altLang="en-US" sz="2000" dirty="0">
                  <a:solidFill>
                    <a:schemeClr val="tx1">
                      <a:lumMod val="50000"/>
                    </a:schemeClr>
                  </a:solidFill>
                </a:rPr>
                <a:t>社会主义制度是中华人民共</a:t>
              </a:r>
              <a:r>
                <a:rPr lang="zh-CN" altLang="en-US" sz="2000" dirty="0" smtClean="0">
                  <a:solidFill>
                    <a:schemeClr val="tx1">
                      <a:lumMod val="50000"/>
                    </a:schemeClr>
                  </a:solidFill>
                </a:rPr>
                <a:t>和国</a:t>
              </a:r>
              <a:r>
                <a:rPr lang="zh-CN" altLang="en-US" sz="2000" dirty="0">
                  <a:solidFill>
                    <a:schemeClr val="tx1">
                      <a:lumMod val="50000"/>
                    </a:schemeClr>
                  </a:solidFill>
                </a:rPr>
                <a:t>的根本制度。禁止任何组织或</a:t>
              </a:r>
              <a:r>
                <a:rPr lang="zh-CN" altLang="en-US" sz="2000" dirty="0" smtClean="0">
                  <a:solidFill>
                    <a:schemeClr val="tx1">
                      <a:lumMod val="50000"/>
                    </a:schemeClr>
                  </a:solidFill>
                </a:rPr>
                <a:t>者个</a:t>
              </a:r>
              <a:r>
                <a:rPr lang="zh-CN" altLang="en-US" sz="2000" dirty="0">
                  <a:solidFill>
                    <a:schemeClr val="tx1">
                      <a:lumMod val="50000"/>
                    </a:schemeClr>
                  </a:solidFill>
                </a:rPr>
                <a:t>人破坏社会主义制度。</a:t>
              </a:r>
            </a:p>
          </p:txBody>
        </p:sp>
        <p:sp>
          <p:nvSpPr>
            <p:cNvPr id="31" name="矩形 30">
              <a:extLst>
                <a:ext uri="{FF2B5EF4-FFF2-40B4-BE49-F238E27FC236}">
                  <a16:creationId xmlns="" xmlns:a16="http://schemas.microsoft.com/office/drawing/2014/main" id="{7BB8A371-1BC5-4D2F-9271-FC7883DA6024}"/>
                </a:ext>
              </a:extLst>
            </p:cNvPr>
            <p:cNvSpPr/>
            <p:nvPr/>
          </p:nvSpPr>
          <p:spPr>
            <a:xfrm>
              <a:off x="413801" y="2556627"/>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前</a:t>
              </a:r>
              <a:endParaRPr lang="zh-CN" altLang="en-US" sz="2000" b="1" dirty="0">
                <a:solidFill>
                  <a:srgbClr val="FFFFFF"/>
                </a:solidFill>
                <a:latin typeface="微软雅黑"/>
                <a:ea typeface="微软雅黑"/>
              </a:endParaRPr>
            </a:p>
          </p:txBody>
        </p:sp>
      </p:grpSp>
      <p:grpSp>
        <p:nvGrpSpPr>
          <p:cNvPr id="16" name="组合 15"/>
          <p:cNvGrpSpPr/>
          <p:nvPr/>
        </p:nvGrpSpPr>
        <p:grpSpPr>
          <a:xfrm>
            <a:off x="5925875" y="2249223"/>
            <a:ext cx="5396449" cy="1510806"/>
            <a:chOff x="413801" y="2312647"/>
            <a:chExt cx="5396449" cy="1510806"/>
          </a:xfrm>
        </p:grpSpPr>
        <p:sp>
          <p:nvSpPr>
            <p:cNvPr id="17" name="矩形 16">
              <a:extLst>
                <a:ext uri="{FF2B5EF4-FFF2-40B4-BE49-F238E27FC236}">
                  <a16:creationId xmlns="" xmlns:a16="http://schemas.microsoft.com/office/drawing/2014/main" id="{A7377EB8-44BD-4ACE-BFFC-2C3B96D8354A}"/>
                </a:ext>
              </a:extLst>
            </p:cNvPr>
            <p:cNvSpPr/>
            <p:nvPr/>
          </p:nvSpPr>
          <p:spPr bwMode="auto">
            <a:xfrm>
              <a:off x="864285" y="2312647"/>
              <a:ext cx="4945965" cy="1510806"/>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19" name="箭头: 五边形 25">
              <a:extLst>
                <a:ext uri="{FF2B5EF4-FFF2-40B4-BE49-F238E27FC236}">
                  <a16:creationId xmlns="" xmlns:a16="http://schemas.microsoft.com/office/drawing/2014/main" id="{31FC989F-A7D3-4BD7-89B8-C94FFEA3C2D2}"/>
                </a:ext>
              </a:extLst>
            </p:cNvPr>
            <p:cNvSpPr/>
            <p:nvPr/>
          </p:nvSpPr>
          <p:spPr bwMode="auto">
            <a:xfrm>
              <a:off x="682235" y="2446901"/>
              <a:ext cx="507132" cy="1229750"/>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20" name="矩形 19">
              <a:extLst>
                <a:ext uri="{FF2B5EF4-FFF2-40B4-BE49-F238E27FC236}">
                  <a16:creationId xmlns="" xmlns:a16="http://schemas.microsoft.com/office/drawing/2014/main" id="{539E0EEA-D3A4-41CD-B8A3-78951508134A}"/>
                </a:ext>
              </a:extLst>
            </p:cNvPr>
            <p:cNvSpPr/>
            <p:nvPr/>
          </p:nvSpPr>
          <p:spPr>
            <a:xfrm>
              <a:off x="1239505" y="2407541"/>
              <a:ext cx="4449434" cy="1311128"/>
            </a:xfrm>
            <a:prstGeom prst="rect">
              <a:avLst/>
            </a:prstGeom>
          </p:spPr>
          <p:txBody>
            <a:bodyPr wrap="square">
              <a:spAutoFit/>
            </a:bodyPr>
            <a:lstStyle/>
            <a:p>
              <a:pPr algn="just" defTabSz="914034" eaLnBrk="0" fontAlgn="base" hangingPunct="0">
                <a:lnSpc>
                  <a:spcPct val="110000"/>
                </a:lnSpc>
                <a:spcBef>
                  <a:spcPct val="0"/>
                </a:spcBef>
                <a:spcAft>
                  <a:spcPct val="0"/>
                </a:spcAft>
              </a:pPr>
              <a:r>
                <a:rPr lang="zh-CN" altLang="en-US" dirty="0">
                  <a:solidFill>
                    <a:schemeClr val="tx1">
                      <a:lumMod val="50000"/>
                    </a:schemeClr>
                  </a:solidFill>
                </a:rPr>
                <a:t>社会主义制度是中华人民共</a:t>
              </a:r>
              <a:r>
                <a:rPr lang="zh-CN" altLang="en-US" dirty="0" smtClean="0">
                  <a:solidFill>
                    <a:schemeClr val="tx1">
                      <a:lumMod val="50000"/>
                    </a:schemeClr>
                  </a:solidFill>
                </a:rPr>
                <a:t>和国</a:t>
              </a:r>
              <a:r>
                <a:rPr lang="zh-CN" altLang="en-US" dirty="0">
                  <a:solidFill>
                    <a:schemeClr val="tx1">
                      <a:lumMod val="50000"/>
                    </a:schemeClr>
                  </a:solidFill>
                </a:rPr>
                <a:t>的根本制度。</a:t>
              </a:r>
              <a:r>
                <a:rPr lang="zh-CN" altLang="en-US" b="1" dirty="0">
                  <a:solidFill>
                    <a:srgbClr val="FF0000"/>
                  </a:solidFill>
                </a:rPr>
                <a:t>中国共产党领导</a:t>
              </a:r>
              <a:r>
                <a:rPr lang="zh-CN" altLang="en-US" b="1" dirty="0" smtClean="0">
                  <a:solidFill>
                    <a:srgbClr val="FF0000"/>
                  </a:solidFill>
                </a:rPr>
                <a:t>是中</a:t>
              </a:r>
              <a:r>
                <a:rPr lang="zh-CN" altLang="en-US" b="1" dirty="0">
                  <a:solidFill>
                    <a:srgbClr val="FF0000"/>
                  </a:solidFill>
                </a:rPr>
                <a:t>国特色社会主义最本质的特征</a:t>
              </a:r>
              <a:r>
                <a:rPr lang="zh-CN" altLang="en-US" b="1" dirty="0" smtClean="0">
                  <a:solidFill>
                    <a:srgbClr val="FF0000"/>
                  </a:solidFill>
                </a:rPr>
                <a:t>。</a:t>
              </a:r>
              <a:r>
                <a:rPr lang="zh-CN" altLang="en-US" dirty="0" smtClean="0">
                  <a:solidFill>
                    <a:schemeClr val="tx1">
                      <a:lumMod val="50000"/>
                    </a:schemeClr>
                  </a:solidFill>
                </a:rPr>
                <a:t>禁</a:t>
              </a:r>
              <a:r>
                <a:rPr lang="zh-CN" altLang="en-US" dirty="0">
                  <a:solidFill>
                    <a:schemeClr val="tx1">
                      <a:lumMod val="50000"/>
                    </a:schemeClr>
                  </a:solidFill>
                </a:rPr>
                <a:t>止任何组织或者个人破坏社会</a:t>
              </a:r>
              <a:r>
                <a:rPr lang="zh-CN" altLang="en-US" dirty="0" smtClean="0">
                  <a:solidFill>
                    <a:schemeClr val="tx1">
                      <a:lumMod val="50000"/>
                    </a:schemeClr>
                  </a:solidFill>
                </a:rPr>
                <a:t>主义</a:t>
              </a:r>
              <a:r>
                <a:rPr lang="zh-CN" altLang="en-US" dirty="0">
                  <a:solidFill>
                    <a:schemeClr val="tx1">
                      <a:lumMod val="50000"/>
                    </a:schemeClr>
                  </a:solidFill>
                </a:rPr>
                <a:t>制度。</a:t>
              </a:r>
            </a:p>
          </p:txBody>
        </p:sp>
        <p:sp>
          <p:nvSpPr>
            <p:cNvPr id="21" name="矩形 20">
              <a:extLst>
                <a:ext uri="{FF2B5EF4-FFF2-40B4-BE49-F238E27FC236}">
                  <a16:creationId xmlns="" xmlns:a16="http://schemas.microsoft.com/office/drawing/2014/main" id="{7BB8A371-1BC5-4D2F-9271-FC7883DA6024}"/>
                </a:ext>
              </a:extLst>
            </p:cNvPr>
            <p:cNvSpPr/>
            <p:nvPr/>
          </p:nvSpPr>
          <p:spPr>
            <a:xfrm>
              <a:off x="413801" y="2556627"/>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后</a:t>
              </a:r>
              <a:endParaRPr lang="zh-CN" altLang="en-US" sz="2000" b="1" dirty="0">
                <a:solidFill>
                  <a:srgbClr val="FFFFFF"/>
                </a:solidFill>
                <a:latin typeface="微软雅黑"/>
                <a:ea typeface="微软雅黑"/>
              </a:endParaRPr>
            </a:p>
          </p:txBody>
        </p:sp>
      </p:grpSp>
      <p:grpSp>
        <p:nvGrpSpPr>
          <p:cNvPr id="22" name="组合 21"/>
          <p:cNvGrpSpPr/>
          <p:nvPr/>
        </p:nvGrpSpPr>
        <p:grpSpPr>
          <a:xfrm>
            <a:off x="3437496" y="3540945"/>
            <a:ext cx="5590757" cy="1424824"/>
            <a:chOff x="3437496" y="1153111"/>
            <a:chExt cx="5590757" cy="1424824"/>
          </a:xfrm>
        </p:grpSpPr>
        <p:pic>
          <p:nvPicPr>
            <p:cNvPr id="23" name="图片 2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437496" y="1153111"/>
              <a:ext cx="5590757" cy="1424824"/>
            </a:xfrm>
            <a:prstGeom prst="rect">
              <a:avLst/>
            </a:prstGeom>
          </p:spPr>
        </p:pic>
        <p:sp>
          <p:nvSpPr>
            <p:cNvPr id="24" name="矩形 23"/>
            <p:cNvSpPr/>
            <p:nvPr/>
          </p:nvSpPr>
          <p:spPr>
            <a:xfrm>
              <a:off x="5462538" y="1842373"/>
              <a:ext cx="2031326" cy="461665"/>
            </a:xfrm>
            <a:prstGeom prst="rect">
              <a:avLst/>
            </a:prstGeom>
            <a:noFill/>
          </p:spPr>
          <p:txBody>
            <a:bodyPr wrap="none">
              <a:spAutoFit/>
            </a:bodyPr>
            <a:lstStyle/>
            <a:p>
              <a:pPr lvl="0" algn="ctr"/>
              <a:r>
                <a:rPr lang="zh-CN" altLang="en-US" sz="2400" b="1" kern="0" dirty="0" smtClean="0">
                  <a:gradFill flip="none" rotWithShape="1">
                    <a:gsLst>
                      <a:gs pos="0">
                        <a:schemeClr val="bg1"/>
                      </a:gs>
                      <a:gs pos="100000">
                        <a:srgbClr val="FFFF53"/>
                      </a:gs>
                    </a:gsLst>
                    <a:lin ang="5400000" scaled="0"/>
                    <a:tileRect/>
                  </a:gradFill>
                  <a:ea typeface="微软雅黑"/>
                </a:rPr>
                <a:t>第三条第三款</a:t>
              </a:r>
              <a:endParaRPr lang="zh-CN" altLang="en-US" sz="2400" b="1" kern="0" dirty="0">
                <a:gradFill flip="none" rotWithShape="1">
                  <a:gsLst>
                    <a:gs pos="0">
                      <a:schemeClr val="bg1"/>
                    </a:gs>
                    <a:gs pos="100000">
                      <a:srgbClr val="FFFF53"/>
                    </a:gs>
                  </a:gsLst>
                  <a:lin ang="5400000" scaled="0"/>
                  <a:tileRect/>
                </a:gradFill>
                <a:ea typeface="微软雅黑"/>
              </a:endParaRPr>
            </a:p>
          </p:txBody>
        </p:sp>
      </p:grpSp>
      <p:grpSp>
        <p:nvGrpSpPr>
          <p:cNvPr id="25" name="组合 24"/>
          <p:cNvGrpSpPr/>
          <p:nvPr/>
        </p:nvGrpSpPr>
        <p:grpSpPr>
          <a:xfrm>
            <a:off x="413801" y="4824306"/>
            <a:ext cx="5396449" cy="1510806"/>
            <a:chOff x="413801" y="2312647"/>
            <a:chExt cx="5396449" cy="1510806"/>
          </a:xfrm>
        </p:grpSpPr>
        <p:sp>
          <p:nvSpPr>
            <p:cNvPr id="26" name="矩形 25">
              <a:extLst>
                <a:ext uri="{FF2B5EF4-FFF2-40B4-BE49-F238E27FC236}">
                  <a16:creationId xmlns="" xmlns:a16="http://schemas.microsoft.com/office/drawing/2014/main" id="{A7377EB8-44BD-4ACE-BFFC-2C3B96D8354A}"/>
                </a:ext>
              </a:extLst>
            </p:cNvPr>
            <p:cNvSpPr/>
            <p:nvPr/>
          </p:nvSpPr>
          <p:spPr bwMode="auto">
            <a:xfrm>
              <a:off x="864285" y="2312647"/>
              <a:ext cx="4945965" cy="1510806"/>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27" name="箭头: 五边形 25">
              <a:extLst>
                <a:ext uri="{FF2B5EF4-FFF2-40B4-BE49-F238E27FC236}">
                  <a16:creationId xmlns="" xmlns:a16="http://schemas.microsoft.com/office/drawing/2014/main" id="{31FC989F-A7D3-4BD7-89B8-C94FFEA3C2D2}"/>
                </a:ext>
              </a:extLst>
            </p:cNvPr>
            <p:cNvSpPr/>
            <p:nvPr/>
          </p:nvSpPr>
          <p:spPr bwMode="auto">
            <a:xfrm>
              <a:off x="682235" y="2446901"/>
              <a:ext cx="507132" cy="1229750"/>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2" name="矩形 31">
              <a:extLst>
                <a:ext uri="{FF2B5EF4-FFF2-40B4-BE49-F238E27FC236}">
                  <a16:creationId xmlns="" xmlns:a16="http://schemas.microsoft.com/office/drawing/2014/main" id="{539E0EEA-D3A4-41CD-B8A3-78951508134A}"/>
                </a:ext>
              </a:extLst>
            </p:cNvPr>
            <p:cNvSpPr/>
            <p:nvPr/>
          </p:nvSpPr>
          <p:spPr>
            <a:xfrm>
              <a:off x="1239505" y="2407541"/>
              <a:ext cx="4449434" cy="1338828"/>
            </a:xfrm>
            <a:prstGeom prst="rect">
              <a:avLst/>
            </a:prstGeom>
          </p:spPr>
          <p:txBody>
            <a:bodyPr wrap="square">
              <a:spAutoFit/>
            </a:bodyPr>
            <a:lstStyle/>
            <a:p>
              <a:pPr algn="just" defTabSz="914034" eaLnBrk="0" fontAlgn="base" hangingPunct="0">
                <a:lnSpc>
                  <a:spcPct val="135000"/>
                </a:lnSpc>
                <a:spcBef>
                  <a:spcPct val="0"/>
                </a:spcBef>
                <a:spcAft>
                  <a:spcPct val="0"/>
                </a:spcAft>
              </a:pPr>
              <a:r>
                <a:rPr lang="zh-CN" altLang="en-US" sz="2000" dirty="0">
                  <a:solidFill>
                    <a:schemeClr val="tx1">
                      <a:lumMod val="50000"/>
                    </a:schemeClr>
                  </a:solidFill>
                </a:rPr>
                <a:t>国家行政机关、审判机关、</a:t>
              </a:r>
              <a:r>
                <a:rPr lang="zh-CN" altLang="en-US" sz="2000" dirty="0" smtClean="0">
                  <a:solidFill>
                    <a:schemeClr val="tx1">
                      <a:lumMod val="50000"/>
                    </a:schemeClr>
                  </a:solidFill>
                </a:rPr>
                <a:t>检察</a:t>
              </a:r>
              <a:r>
                <a:rPr lang="zh-CN" altLang="en-US" sz="2000" dirty="0">
                  <a:solidFill>
                    <a:schemeClr val="tx1">
                      <a:lumMod val="50000"/>
                    </a:schemeClr>
                  </a:solidFill>
                </a:rPr>
                <a:t>机关都由人民代表大会产生，</a:t>
              </a:r>
              <a:r>
                <a:rPr lang="zh-CN" altLang="en-US" sz="2000" dirty="0" smtClean="0">
                  <a:solidFill>
                    <a:schemeClr val="tx1">
                      <a:lumMod val="50000"/>
                    </a:schemeClr>
                  </a:solidFill>
                </a:rPr>
                <a:t>对它</a:t>
              </a:r>
              <a:r>
                <a:rPr lang="zh-CN" altLang="en-US" sz="2000" dirty="0">
                  <a:solidFill>
                    <a:schemeClr val="tx1">
                      <a:lumMod val="50000"/>
                    </a:schemeClr>
                  </a:solidFill>
                </a:rPr>
                <a:t>负责，受它监督。</a:t>
              </a:r>
            </a:p>
          </p:txBody>
        </p:sp>
        <p:sp>
          <p:nvSpPr>
            <p:cNvPr id="33" name="矩形 32">
              <a:extLst>
                <a:ext uri="{FF2B5EF4-FFF2-40B4-BE49-F238E27FC236}">
                  <a16:creationId xmlns="" xmlns:a16="http://schemas.microsoft.com/office/drawing/2014/main" id="{7BB8A371-1BC5-4D2F-9271-FC7883DA6024}"/>
                </a:ext>
              </a:extLst>
            </p:cNvPr>
            <p:cNvSpPr/>
            <p:nvPr/>
          </p:nvSpPr>
          <p:spPr>
            <a:xfrm>
              <a:off x="413801" y="2556627"/>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前</a:t>
              </a:r>
              <a:endParaRPr lang="zh-CN" altLang="en-US" sz="2000" b="1" dirty="0">
                <a:solidFill>
                  <a:srgbClr val="FFFFFF"/>
                </a:solidFill>
                <a:latin typeface="微软雅黑"/>
                <a:ea typeface="微软雅黑"/>
              </a:endParaRPr>
            </a:p>
          </p:txBody>
        </p:sp>
      </p:grpSp>
      <p:grpSp>
        <p:nvGrpSpPr>
          <p:cNvPr id="34" name="组合 33"/>
          <p:cNvGrpSpPr/>
          <p:nvPr/>
        </p:nvGrpSpPr>
        <p:grpSpPr>
          <a:xfrm>
            <a:off x="5925875" y="4818032"/>
            <a:ext cx="5396449" cy="1510806"/>
            <a:chOff x="413801" y="2312647"/>
            <a:chExt cx="5396449" cy="1510806"/>
          </a:xfrm>
        </p:grpSpPr>
        <p:sp>
          <p:nvSpPr>
            <p:cNvPr id="35" name="矩形 34">
              <a:extLst>
                <a:ext uri="{FF2B5EF4-FFF2-40B4-BE49-F238E27FC236}">
                  <a16:creationId xmlns="" xmlns:a16="http://schemas.microsoft.com/office/drawing/2014/main" id="{A7377EB8-44BD-4ACE-BFFC-2C3B96D8354A}"/>
                </a:ext>
              </a:extLst>
            </p:cNvPr>
            <p:cNvSpPr/>
            <p:nvPr/>
          </p:nvSpPr>
          <p:spPr bwMode="auto">
            <a:xfrm>
              <a:off x="864285" y="2312647"/>
              <a:ext cx="4945965" cy="1510806"/>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36" name="箭头: 五边形 25">
              <a:extLst>
                <a:ext uri="{FF2B5EF4-FFF2-40B4-BE49-F238E27FC236}">
                  <a16:creationId xmlns="" xmlns:a16="http://schemas.microsoft.com/office/drawing/2014/main" id="{31FC989F-A7D3-4BD7-89B8-C94FFEA3C2D2}"/>
                </a:ext>
              </a:extLst>
            </p:cNvPr>
            <p:cNvSpPr/>
            <p:nvPr/>
          </p:nvSpPr>
          <p:spPr bwMode="auto">
            <a:xfrm>
              <a:off x="682235" y="2446901"/>
              <a:ext cx="507132" cy="1229750"/>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7" name="矩形 36">
              <a:extLst>
                <a:ext uri="{FF2B5EF4-FFF2-40B4-BE49-F238E27FC236}">
                  <a16:creationId xmlns="" xmlns:a16="http://schemas.microsoft.com/office/drawing/2014/main" id="{539E0EEA-D3A4-41CD-B8A3-78951508134A}"/>
                </a:ext>
              </a:extLst>
            </p:cNvPr>
            <p:cNvSpPr/>
            <p:nvPr/>
          </p:nvSpPr>
          <p:spPr>
            <a:xfrm>
              <a:off x="1239505" y="2407541"/>
              <a:ext cx="4449434" cy="1338828"/>
            </a:xfrm>
            <a:prstGeom prst="rect">
              <a:avLst/>
            </a:prstGeom>
          </p:spPr>
          <p:txBody>
            <a:bodyPr wrap="square">
              <a:spAutoFit/>
            </a:bodyPr>
            <a:lstStyle/>
            <a:p>
              <a:pPr algn="just" defTabSz="914034" eaLnBrk="0" fontAlgn="base" hangingPunct="0">
                <a:lnSpc>
                  <a:spcPct val="135000"/>
                </a:lnSpc>
                <a:spcBef>
                  <a:spcPct val="0"/>
                </a:spcBef>
                <a:spcAft>
                  <a:spcPct val="0"/>
                </a:spcAft>
              </a:pPr>
              <a:r>
                <a:rPr lang="zh-CN" altLang="en-US" sz="2000" dirty="0">
                  <a:solidFill>
                    <a:schemeClr val="tx1">
                      <a:lumMod val="50000"/>
                    </a:schemeClr>
                  </a:solidFill>
                </a:rPr>
                <a:t>国家行政机关、</a:t>
              </a:r>
              <a:r>
                <a:rPr lang="zh-CN" altLang="en-US" sz="2000" b="1" dirty="0">
                  <a:solidFill>
                    <a:srgbClr val="FF0000"/>
                  </a:solidFill>
                </a:rPr>
                <a:t>监察机关</a:t>
              </a:r>
              <a:r>
                <a:rPr lang="zh-CN" altLang="en-US" sz="2000" dirty="0">
                  <a:solidFill>
                    <a:schemeClr val="tx1">
                      <a:lumMod val="50000"/>
                    </a:schemeClr>
                  </a:solidFill>
                </a:rPr>
                <a:t>、</a:t>
              </a:r>
              <a:r>
                <a:rPr lang="zh-CN" altLang="en-US" sz="2000" dirty="0" smtClean="0">
                  <a:solidFill>
                    <a:schemeClr val="tx1">
                      <a:lumMod val="50000"/>
                    </a:schemeClr>
                  </a:solidFill>
                </a:rPr>
                <a:t>审判</a:t>
              </a:r>
              <a:r>
                <a:rPr lang="zh-CN" altLang="en-US" sz="2000" dirty="0">
                  <a:solidFill>
                    <a:schemeClr val="tx1">
                      <a:lumMod val="50000"/>
                    </a:schemeClr>
                  </a:solidFill>
                </a:rPr>
                <a:t>机关、检察机关都由人民代表</a:t>
              </a:r>
              <a:r>
                <a:rPr lang="zh-CN" altLang="en-US" sz="2000" dirty="0" smtClean="0">
                  <a:solidFill>
                    <a:schemeClr val="tx1">
                      <a:lumMod val="50000"/>
                    </a:schemeClr>
                  </a:solidFill>
                </a:rPr>
                <a:t>大会</a:t>
              </a:r>
              <a:r>
                <a:rPr lang="zh-CN" altLang="en-US" sz="2000" dirty="0">
                  <a:solidFill>
                    <a:schemeClr val="tx1">
                      <a:lumMod val="50000"/>
                    </a:schemeClr>
                  </a:solidFill>
                </a:rPr>
                <a:t>产生</a:t>
              </a:r>
              <a:r>
                <a:rPr lang="zh-CN" altLang="en-US" sz="2000" dirty="0" smtClean="0">
                  <a:solidFill>
                    <a:schemeClr val="tx1">
                      <a:lumMod val="50000"/>
                    </a:schemeClr>
                  </a:solidFill>
                </a:rPr>
                <a:t>，对</a:t>
              </a:r>
              <a:r>
                <a:rPr lang="zh-CN" altLang="en-US" sz="2000" dirty="0">
                  <a:solidFill>
                    <a:schemeClr val="tx1">
                      <a:lumMod val="50000"/>
                    </a:schemeClr>
                  </a:solidFill>
                </a:rPr>
                <a:t>它负责，受它监督。</a:t>
              </a:r>
            </a:p>
          </p:txBody>
        </p:sp>
        <p:sp>
          <p:nvSpPr>
            <p:cNvPr id="38" name="矩形 37">
              <a:extLst>
                <a:ext uri="{FF2B5EF4-FFF2-40B4-BE49-F238E27FC236}">
                  <a16:creationId xmlns="" xmlns:a16="http://schemas.microsoft.com/office/drawing/2014/main" id="{7BB8A371-1BC5-4D2F-9271-FC7883DA6024}"/>
                </a:ext>
              </a:extLst>
            </p:cNvPr>
            <p:cNvSpPr/>
            <p:nvPr/>
          </p:nvSpPr>
          <p:spPr>
            <a:xfrm>
              <a:off x="413801" y="2556627"/>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后</a:t>
              </a:r>
              <a:endParaRPr lang="zh-CN" altLang="en-US" sz="2000" b="1" dirty="0">
                <a:solidFill>
                  <a:srgbClr val="FFFFFF"/>
                </a:solidFill>
                <a:latin typeface="微软雅黑"/>
                <a:ea typeface="微软雅黑"/>
              </a:endParaRPr>
            </a:p>
          </p:txBody>
        </p:sp>
      </p:grpSp>
    </p:spTree>
    <p:extLst>
      <p:ext uri="{BB962C8B-B14F-4D97-AF65-F5344CB8AC3E}">
        <p14:creationId xmlns:p14="http://schemas.microsoft.com/office/powerpoint/2010/main" val="197026087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strips(downLeft)">
                                      <p:cBhvr>
                                        <p:cTn id="24" dur="500"/>
                                        <p:tgtEl>
                                          <p:spTgt spid="16"/>
                                        </p:tgtEl>
                                      </p:cBhvr>
                                    </p:animEffect>
                                  </p:childTnLst>
                                </p:cTn>
                              </p:par>
                            </p:childTnLst>
                          </p:cTn>
                        </p:par>
                        <p:par>
                          <p:cTn id="25" fill="hold">
                            <p:stCondLst>
                              <p:cond delay="500"/>
                            </p:stCondLst>
                            <p:childTnLst>
                              <p:par>
                                <p:cTn id="26" presetID="53" presetClass="entr" presetSubtype="16"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0-#ppt_w/2"/>
                                          </p:val>
                                        </p:tav>
                                        <p:tav tm="100000">
                                          <p:val>
                                            <p:strVal val="#ppt_x"/>
                                          </p:val>
                                        </p:tav>
                                      </p:tavLst>
                                    </p:anim>
                                    <p:anim calcmode="lin" valueType="num">
                                      <p:cBhvr additive="base">
                                        <p:cTn id="36"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8" presetClass="entr" presetSubtype="12" fill="hold" nodeType="click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strips(downLeft)">
                                      <p:cBhvr>
                                        <p:cTn id="4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18" name="组合 17"/>
          <p:cNvGrpSpPr/>
          <p:nvPr/>
        </p:nvGrpSpPr>
        <p:grpSpPr>
          <a:xfrm>
            <a:off x="3437496" y="972136"/>
            <a:ext cx="5590757" cy="1424824"/>
            <a:chOff x="3437496" y="1153111"/>
            <a:chExt cx="5590757" cy="142482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437496" y="1153111"/>
              <a:ext cx="5590757" cy="1424824"/>
            </a:xfrm>
            <a:prstGeom prst="rect">
              <a:avLst/>
            </a:prstGeom>
          </p:spPr>
        </p:pic>
        <p:sp>
          <p:nvSpPr>
            <p:cNvPr id="4" name="矩形 3"/>
            <p:cNvSpPr/>
            <p:nvPr/>
          </p:nvSpPr>
          <p:spPr>
            <a:xfrm>
              <a:off x="5462538" y="1842373"/>
              <a:ext cx="2031326" cy="461665"/>
            </a:xfrm>
            <a:prstGeom prst="rect">
              <a:avLst/>
            </a:prstGeom>
            <a:noFill/>
          </p:spPr>
          <p:txBody>
            <a:bodyPr wrap="none">
              <a:spAutoFit/>
            </a:bodyPr>
            <a:lstStyle/>
            <a:p>
              <a:pPr lvl="0" algn="ctr"/>
              <a:r>
                <a:rPr lang="zh-CN" altLang="en-US" sz="2400" b="1" kern="0" dirty="0" smtClean="0">
                  <a:gradFill flip="none" rotWithShape="1">
                    <a:gsLst>
                      <a:gs pos="0">
                        <a:schemeClr val="bg1"/>
                      </a:gs>
                      <a:gs pos="100000">
                        <a:srgbClr val="FFFF53"/>
                      </a:gs>
                    </a:gsLst>
                    <a:lin ang="5400000" scaled="0"/>
                    <a:tileRect/>
                  </a:gradFill>
                  <a:ea typeface="微软雅黑"/>
                </a:rPr>
                <a:t>第四条第一款</a:t>
              </a:r>
              <a:endParaRPr lang="zh-CN" altLang="en-US" sz="2400" b="1" kern="0" dirty="0">
                <a:gradFill flip="none" rotWithShape="1">
                  <a:gsLst>
                    <a:gs pos="0">
                      <a:schemeClr val="bg1"/>
                    </a:gs>
                    <a:gs pos="100000">
                      <a:srgbClr val="FFFF53"/>
                    </a:gs>
                  </a:gsLst>
                  <a:lin ang="5400000" scaled="0"/>
                  <a:tileRect/>
                </a:gradFill>
                <a:ea typeface="微软雅黑"/>
              </a:endParaRPr>
            </a:p>
          </p:txBody>
        </p:sp>
      </p:grpSp>
      <p:grpSp>
        <p:nvGrpSpPr>
          <p:cNvPr id="2" name="组合 1"/>
          <p:cNvGrpSpPr/>
          <p:nvPr/>
        </p:nvGrpSpPr>
        <p:grpSpPr>
          <a:xfrm>
            <a:off x="413801" y="2255496"/>
            <a:ext cx="5396449" cy="4027989"/>
            <a:chOff x="413801" y="2312646"/>
            <a:chExt cx="5396449" cy="4027989"/>
          </a:xfrm>
        </p:grpSpPr>
        <p:sp>
          <p:nvSpPr>
            <p:cNvPr id="28" name="矩形 27">
              <a:extLst>
                <a:ext uri="{FF2B5EF4-FFF2-40B4-BE49-F238E27FC236}">
                  <a16:creationId xmlns="" xmlns:a16="http://schemas.microsoft.com/office/drawing/2014/main" id="{A7377EB8-44BD-4ACE-BFFC-2C3B96D8354A}"/>
                </a:ext>
              </a:extLst>
            </p:cNvPr>
            <p:cNvSpPr/>
            <p:nvPr/>
          </p:nvSpPr>
          <p:spPr bwMode="auto">
            <a:xfrm>
              <a:off x="864285" y="2312646"/>
              <a:ext cx="4945965"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29" name="箭头: 五边形 25">
              <a:extLst>
                <a:ext uri="{FF2B5EF4-FFF2-40B4-BE49-F238E27FC236}">
                  <a16:creationId xmlns="" xmlns:a16="http://schemas.microsoft.com/office/drawing/2014/main" id="{31FC989F-A7D3-4BD7-89B8-C94FFEA3C2D2}"/>
                </a:ext>
              </a:extLst>
            </p:cNvPr>
            <p:cNvSpPr/>
            <p:nvPr/>
          </p:nvSpPr>
          <p:spPr bwMode="auto">
            <a:xfrm>
              <a:off x="682235"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0" name="矩形 29">
              <a:extLst>
                <a:ext uri="{FF2B5EF4-FFF2-40B4-BE49-F238E27FC236}">
                  <a16:creationId xmlns="" xmlns:a16="http://schemas.microsoft.com/office/drawing/2014/main" id="{539E0EEA-D3A4-41CD-B8A3-78951508134A}"/>
                </a:ext>
              </a:extLst>
            </p:cNvPr>
            <p:cNvSpPr/>
            <p:nvPr/>
          </p:nvSpPr>
          <p:spPr>
            <a:xfrm>
              <a:off x="1353805" y="2350391"/>
              <a:ext cx="4449434" cy="3904402"/>
            </a:xfrm>
            <a:prstGeom prst="rect">
              <a:avLst/>
            </a:prstGeom>
          </p:spPr>
          <p:txBody>
            <a:bodyPr wrap="square">
              <a:spAutoFit/>
            </a:bodyPr>
            <a:lstStyle/>
            <a:p>
              <a:pPr>
                <a:lnSpc>
                  <a:spcPct val="150000"/>
                </a:lnSpc>
              </a:pPr>
              <a:r>
                <a:rPr lang="zh-CN" altLang="en-US" sz="2400" dirty="0"/>
                <a:t>中华人民共和国各民族一律平等。国家保障各少数民族的合法的权利和利益，维护和发展各民族的平等、团结、互助关系。禁止对任何民族的歧视和压迫，禁止破坏民族团结和制造民族分裂的行为。</a:t>
              </a:r>
            </a:p>
          </p:txBody>
        </p:sp>
        <p:sp>
          <p:nvSpPr>
            <p:cNvPr id="31" name="矩形 30">
              <a:extLst>
                <a:ext uri="{FF2B5EF4-FFF2-40B4-BE49-F238E27FC236}">
                  <a16:creationId xmlns="" xmlns:a16="http://schemas.microsoft.com/office/drawing/2014/main" id="{7BB8A371-1BC5-4D2F-9271-FC7883DA6024}"/>
                </a:ext>
              </a:extLst>
            </p:cNvPr>
            <p:cNvSpPr/>
            <p:nvPr/>
          </p:nvSpPr>
          <p:spPr>
            <a:xfrm>
              <a:off x="413801" y="382345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前</a:t>
              </a:r>
              <a:endParaRPr lang="zh-CN" altLang="en-US" sz="2000" b="1" dirty="0">
                <a:solidFill>
                  <a:srgbClr val="FFFFFF"/>
                </a:solidFill>
                <a:latin typeface="微软雅黑"/>
                <a:ea typeface="微软雅黑"/>
              </a:endParaRPr>
            </a:p>
          </p:txBody>
        </p:sp>
      </p:grpSp>
      <p:grpSp>
        <p:nvGrpSpPr>
          <p:cNvPr id="5" name="组合 4"/>
          <p:cNvGrpSpPr/>
          <p:nvPr/>
        </p:nvGrpSpPr>
        <p:grpSpPr>
          <a:xfrm>
            <a:off x="6128823" y="2255496"/>
            <a:ext cx="5120203" cy="4027989"/>
            <a:chOff x="6128823" y="2312646"/>
            <a:chExt cx="5120203" cy="4027989"/>
          </a:xfrm>
        </p:grpSpPr>
        <p:sp>
          <p:nvSpPr>
            <p:cNvPr id="10" name="矩形 9">
              <a:extLst>
                <a:ext uri="{FF2B5EF4-FFF2-40B4-BE49-F238E27FC236}">
                  <a16:creationId xmlns="" xmlns:a16="http://schemas.microsoft.com/office/drawing/2014/main" id="{A7377EB8-44BD-4ACE-BFFC-2C3B96D8354A}"/>
                </a:ext>
              </a:extLst>
            </p:cNvPr>
            <p:cNvSpPr/>
            <p:nvPr/>
          </p:nvSpPr>
          <p:spPr bwMode="auto">
            <a:xfrm>
              <a:off x="6310874" y="2312646"/>
              <a:ext cx="4938152"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11" name="箭头: 五边形 25">
              <a:extLst>
                <a:ext uri="{FF2B5EF4-FFF2-40B4-BE49-F238E27FC236}">
                  <a16:creationId xmlns="" xmlns:a16="http://schemas.microsoft.com/office/drawing/2014/main" id="{31FC989F-A7D3-4BD7-89B8-C94FFEA3C2D2}"/>
                </a:ext>
              </a:extLst>
            </p:cNvPr>
            <p:cNvSpPr/>
            <p:nvPr/>
          </p:nvSpPr>
          <p:spPr bwMode="auto">
            <a:xfrm>
              <a:off x="6128823"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12" name="矩形 11">
              <a:extLst>
                <a:ext uri="{FF2B5EF4-FFF2-40B4-BE49-F238E27FC236}">
                  <a16:creationId xmlns="" xmlns:a16="http://schemas.microsoft.com/office/drawing/2014/main" id="{539E0EEA-D3A4-41CD-B8A3-78951508134A}"/>
                </a:ext>
              </a:extLst>
            </p:cNvPr>
            <p:cNvSpPr/>
            <p:nvPr/>
          </p:nvSpPr>
          <p:spPr>
            <a:xfrm>
              <a:off x="6667044" y="2398016"/>
              <a:ext cx="4444900" cy="3841052"/>
            </a:xfrm>
            <a:prstGeom prst="rect">
              <a:avLst/>
            </a:prstGeom>
          </p:spPr>
          <p:txBody>
            <a:bodyPr wrap="square">
              <a:spAutoFit/>
            </a:bodyPr>
            <a:lstStyle/>
            <a:p>
              <a:pPr algn="just" defTabSz="914034" eaLnBrk="0" fontAlgn="base" hangingPunct="0">
                <a:lnSpc>
                  <a:spcPct val="145000"/>
                </a:lnSpc>
                <a:spcBef>
                  <a:spcPct val="0"/>
                </a:spcBef>
                <a:spcAft>
                  <a:spcPct val="0"/>
                </a:spcAft>
              </a:pPr>
              <a:r>
                <a:rPr lang="zh-CN" altLang="en-US" sz="2400" dirty="0">
                  <a:solidFill>
                    <a:schemeClr val="tx1">
                      <a:lumMod val="50000"/>
                    </a:schemeClr>
                  </a:solidFill>
                </a:rPr>
                <a:t>中华人民共和国各民族一律平等。国家保障各少数民族的合法的权利和利益，维护和发展各民族的平等团结互助</a:t>
              </a:r>
              <a:r>
                <a:rPr lang="zh-CN" altLang="en-US" sz="2400" b="1" dirty="0">
                  <a:solidFill>
                    <a:srgbClr val="FF0000"/>
                  </a:solidFill>
                </a:rPr>
                <a:t>和谐</a:t>
              </a:r>
              <a:r>
                <a:rPr lang="zh-CN" altLang="en-US" sz="2400" dirty="0">
                  <a:solidFill>
                    <a:schemeClr val="tx1">
                      <a:lumMod val="50000"/>
                    </a:schemeClr>
                  </a:solidFill>
                </a:rPr>
                <a:t>关系。禁止对任何民族的歧视和压迫，禁止破坏民族团结和制造民族分裂的行为。</a:t>
              </a:r>
            </a:p>
          </p:txBody>
        </p:sp>
      </p:grpSp>
      <p:sp>
        <p:nvSpPr>
          <p:cNvPr id="13" name="矩形 12">
            <a:extLst>
              <a:ext uri="{FF2B5EF4-FFF2-40B4-BE49-F238E27FC236}">
                <a16:creationId xmlns="" xmlns:a16="http://schemas.microsoft.com/office/drawing/2014/main" id="{7BB8A371-1BC5-4D2F-9271-FC7883DA6024}"/>
              </a:ext>
            </a:extLst>
          </p:cNvPr>
          <p:cNvSpPr/>
          <p:nvPr/>
        </p:nvSpPr>
        <p:spPr>
          <a:xfrm>
            <a:off x="5860389" y="376630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a:solidFill>
                  <a:srgbClr val="FFFFFF"/>
                </a:solidFill>
                <a:latin typeface="微软雅黑"/>
                <a:ea typeface="微软雅黑"/>
              </a:rPr>
              <a:t>后</a:t>
            </a:r>
            <a:endParaRPr lang="zh-CN" altLang="en-US" sz="2000" b="1" dirty="0">
              <a:solidFill>
                <a:srgbClr val="FFFFFF"/>
              </a:solidFill>
              <a:latin typeface="微软雅黑"/>
              <a:ea typeface="微软雅黑"/>
            </a:endParaRPr>
          </a:p>
        </p:txBody>
      </p:sp>
    </p:spTree>
    <p:extLst>
      <p:ext uri="{BB962C8B-B14F-4D97-AF65-F5344CB8AC3E}">
        <p14:creationId xmlns:p14="http://schemas.microsoft.com/office/powerpoint/2010/main" val="75492112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strips(downLeft)">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18" name="组合 17"/>
          <p:cNvGrpSpPr/>
          <p:nvPr/>
        </p:nvGrpSpPr>
        <p:grpSpPr>
          <a:xfrm>
            <a:off x="3437496" y="972136"/>
            <a:ext cx="5590757" cy="1424824"/>
            <a:chOff x="3437496" y="1153111"/>
            <a:chExt cx="5590757" cy="142482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437496" y="1153111"/>
              <a:ext cx="5590757" cy="1424824"/>
            </a:xfrm>
            <a:prstGeom prst="rect">
              <a:avLst/>
            </a:prstGeom>
          </p:spPr>
        </p:pic>
        <p:sp>
          <p:nvSpPr>
            <p:cNvPr id="4" name="矩形 3"/>
            <p:cNvSpPr/>
            <p:nvPr/>
          </p:nvSpPr>
          <p:spPr>
            <a:xfrm>
              <a:off x="5154761" y="1842373"/>
              <a:ext cx="2646879" cy="461665"/>
            </a:xfrm>
            <a:prstGeom prst="rect">
              <a:avLst/>
            </a:prstGeom>
            <a:noFill/>
          </p:spPr>
          <p:txBody>
            <a:bodyPr wrap="none">
              <a:spAutoFit/>
            </a:bodyPr>
            <a:lstStyle/>
            <a:p>
              <a:pPr lvl="0" algn="ctr"/>
              <a:r>
                <a:rPr lang="zh-CN" altLang="en-US" sz="2400" b="1" kern="0" dirty="0" smtClean="0">
                  <a:gradFill flip="none" rotWithShape="1">
                    <a:gsLst>
                      <a:gs pos="0">
                        <a:schemeClr val="bg1"/>
                      </a:gs>
                      <a:gs pos="100000">
                        <a:srgbClr val="FFFF53"/>
                      </a:gs>
                    </a:gsLst>
                    <a:lin ang="5400000" scaled="0"/>
                    <a:tileRect/>
                  </a:gradFill>
                  <a:ea typeface="微软雅黑"/>
                </a:rPr>
                <a:t>第二十四条第二款</a:t>
              </a:r>
              <a:endParaRPr lang="zh-CN" altLang="en-US" sz="2400" b="1" kern="0" dirty="0">
                <a:gradFill flip="none" rotWithShape="1">
                  <a:gsLst>
                    <a:gs pos="0">
                      <a:schemeClr val="bg1"/>
                    </a:gs>
                    <a:gs pos="100000">
                      <a:srgbClr val="FFFF53"/>
                    </a:gs>
                  </a:gsLst>
                  <a:lin ang="5400000" scaled="0"/>
                  <a:tileRect/>
                </a:gradFill>
                <a:ea typeface="微软雅黑"/>
              </a:endParaRPr>
            </a:p>
          </p:txBody>
        </p:sp>
      </p:grpSp>
      <p:grpSp>
        <p:nvGrpSpPr>
          <p:cNvPr id="2" name="组合 1"/>
          <p:cNvGrpSpPr/>
          <p:nvPr/>
        </p:nvGrpSpPr>
        <p:grpSpPr>
          <a:xfrm>
            <a:off x="413801" y="2255496"/>
            <a:ext cx="5396449" cy="4027989"/>
            <a:chOff x="413801" y="2312646"/>
            <a:chExt cx="5396449" cy="4027989"/>
          </a:xfrm>
        </p:grpSpPr>
        <p:sp>
          <p:nvSpPr>
            <p:cNvPr id="28" name="矩形 27">
              <a:extLst>
                <a:ext uri="{FF2B5EF4-FFF2-40B4-BE49-F238E27FC236}">
                  <a16:creationId xmlns="" xmlns:a16="http://schemas.microsoft.com/office/drawing/2014/main" id="{A7377EB8-44BD-4ACE-BFFC-2C3B96D8354A}"/>
                </a:ext>
              </a:extLst>
            </p:cNvPr>
            <p:cNvSpPr/>
            <p:nvPr/>
          </p:nvSpPr>
          <p:spPr bwMode="auto">
            <a:xfrm>
              <a:off x="864285" y="2312646"/>
              <a:ext cx="4945965"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29" name="箭头: 五边形 25">
              <a:extLst>
                <a:ext uri="{FF2B5EF4-FFF2-40B4-BE49-F238E27FC236}">
                  <a16:creationId xmlns="" xmlns:a16="http://schemas.microsoft.com/office/drawing/2014/main" id="{31FC989F-A7D3-4BD7-89B8-C94FFEA3C2D2}"/>
                </a:ext>
              </a:extLst>
            </p:cNvPr>
            <p:cNvSpPr/>
            <p:nvPr/>
          </p:nvSpPr>
          <p:spPr bwMode="auto">
            <a:xfrm>
              <a:off x="682235"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0" name="矩形 29">
              <a:extLst>
                <a:ext uri="{FF2B5EF4-FFF2-40B4-BE49-F238E27FC236}">
                  <a16:creationId xmlns="" xmlns:a16="http://schemas.microsoft.com/office/drawing/2014/main" id="{539E0EEA-D3A4-41CD-B8A3-78951508134A}"/>
                </a:ext>
              </a:extLst>
            </p:cNvPr>
            <p:cNvSpPr/>
            <p:nvPr/>
          </p:nvSpPr>
          <p:spPr>
            <a:xfrm>
              <a:off x="1353805" y="2350391"/>
              <a:ext cx="4449434" cy="3885936"/>
            </a:xfrm>
            <a:prstGeom prst="rect">
              <a:avLst/>
            </a:prstGeom>
          </p:spPr>
          <p:txBody>
            <a:bodyPr wrap="square">
              <a:spAutoFit/>
            </a:bodyPr>
            <a:lstStyle/>
            <a:p>
              <a:pPr>
                <a:lnSpc>
                  <a:spcPct val="130000"/>
                </a:lnSpc>
              </a:pPr>
              <a:r>
                <a:rPr lang="zh-CN" altLang="en-US" sz="2400" dirty="0"/>
                <a:t>国家提倡爱祖国、爱人民、爱劳动、爱科学、爱社会主义的公德，在人民中进行爱国主义、集体主义和国际主义、共产主义的教进行辩证唯物主义和历史唯物主义的教育，反对资本主义的、封建主义的和其他的腐朽思想。</a:t>
              </a:r>
            </a:p>
          </p:txBody>
        </p:sp>
        <p:sp>
          <p:nvSpPr>
            <p:cNvPr id="31" name="矩形 30">
              <a:extLst>
                <a:ext uri="{FF2B5EF4-FFF2-40B4-BE49-F238E27FC236}">
                  <a16:creationId xmlns="" xmlns:a16="http://schemas.microsoft.com/office/drawing/2014/main" id="{7BB8A371-1BC5-4D2F-9271-FC7883DA6024}"/>
                </a:ext>
              </a:extLst>
            </p:cNvPr>
            <p:cNvSpPr/>
            <p:nvPr/>
          </p:nvSpPr>
          <p:spPr>
            <a:xfrm>
              <a:off x="413801" y="382345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前</a:t>
              </a:r>
              <a:endParaRPr lang="zh-CN" altLang="en-US" sz="2000" b="1" dirty="0">
                <a:solidFill>
                  <a:srgbClr val="FFFFFF"/>
                </a:solidFill>
                <a:latin typeface="微软雅黑"/>
                <a:ea typeface="微软雅黑"/>
              </a:endParaRPr>
            </a:p>
          </p:txBody>
        </p:sp>
      </p:grpSp>
      <p:grpSp>
        <p:nvGrpSpPr>
          <p:cNvPr id="5" name="组合 4"/>
          <p:cNvGrpSpPr/>
          <p:nvPr/>
        </p:nvGrpSpPr>
        <p:grpSpPr>
          <a:xfrm>
            <a:off x="6128823" y="2255496"/>
            <a:ext cx="5120203" cy="4148573"/>
            <a:chOff x="6128823" y="2312646"/>
            <a:chExt cx="5120203" cy="4148573"/>
          </a:xfrm>
        </p:grpSpPr>
        <p:sp>
          <p:nvSpPr>
            <p:cNvPr id="10" name="矩形 9">
              <a:extLst>
                <a:ext uri="{FF2B5EF4-FFF2-40B4-BE49-F238E27FC236}">
                  <a16:creationId xmlns="" xmlns:a16="http://schemas.microsoft.com/office/drawing/2014/main" id="{A7377EB8-44BD-4ACE-BFFC-2C3B96D8354A}"/>
                </a:ext>
              </a:extLst>
            </p:cNvPr>
            <p:cNvSpPr/>
            <p:nvPr/>
          </p:nvSpPr>
          <p:spPr bwMode="auto">
            <a:xfrm>
              <a:off x="6310874" y="2312646"/>
              <a:ext cx="4938152"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11" name="箭头: 五边形 25">
              <a:extLst>
                <a:ext uri="{FF2B5EF4-FFF2-40B4-BE49-F238E27FC236}">
                  <a16:creationId xmlns="" xmlns:a16="http://schemas.microsoft.com/office/drawing/2014/main" id="{31FC989F-A7D3-4BD7-89B8-C94FFEA3C2D2}"/>
                </a:ext>
              </a:extLst>
            </p:cNvPr>
            <p:cNvSpPr/>
            <p:nvPr/>
          </p:nvSpPr>
          <p:spPr bwMode="auto">
            <a:xfrm>
              <a:off x="6128823"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12" name="矩形 11">
              <a:extLst>
                <a:ext uri="{FF2B5EF4-FFF2-40B4-BE49-F238E27FC236}">
                  <a16:creationId xmlns="" xmlns:a16="http://schemas.microsoft.com/office/drawing/2014/main" id="{539E0EEA-D3A4-41CD-B8A3-78951508134A}"/>
                </a:ext>
              </a:extLst>
            </p:cNvPr>
            <p:cNvSpPr/>
            <p:nvPr/>
          </p:nvSpPr>
          <p:spPr>
            <a:xfrm>
              <a:off x="6667044" y="2321816"/>
              <a:ext cx="4444900" cy="4139403"/>
            </a:xfrm>
            <a:prstGeom prst="rect">
              <a:avLst/>
            </a:prstGeom>
          </p:spPr>
          <p:txBody>
            <a:bodyPr wrap="square">
              <a:spAutoFit/>
            </a:bodyPr>
            <a:lstStyle/>
            <a:p>
              <a:pPr algn="just" defTabSz="914034" eaLnBrk="0" fontAlgn="base" hangingPunct="0">
                <a:lnSpc>
                  <a:spcPct val="140000"/>
                </a:lnSpc>
                <a:spcBef>
                  <a:spcPct val="0"/>
                </a:spcBef>
                <a:spcAft>
                  <a:spcPct val="0"/>
                </a:spcAft>
              </a:pPr>
              <a:r>
                <a:rPr lang="zh-CN" altLang="en-US" sz="2300" dirty="0">
                  <a:solidFill>
                    <a:schemeClr val="tx1">
                      <a:lumMod val="50000"/>
                    </a:schemeClr>
                  </a:solidFill>
                </a:rPr>
                <a:t>国家</a:t>
              </a:r>
              <a:r>
                <a:rPr lang="zh-CN" altLang="en-US" sz="2300" b="1" dirty="0">
                  <a:solidFill>
                    <a:srgbClr val="FF0000"/>
                  </a:solidFill>
                </a:rPr>
                <a:t>倡导社会主义核心价值观</a:t>
              </a:r>
              <a:r>
                <a:rPr lang="zh-CN" altLang="en-US" sz="2300" dirty="0">
                  <a:solidFill>
                    <a:schemeClr val="tx1">
                      <a:lumMod val="50000"/>
                    </a:schemeClr>
                  </a:solidFill>
                </a:rPr>
                <a:t>，提倡爱祖国、爱人民、爱劳动、爱科学、爱社会主义的公德，在人民中进行爱国主义、集体主义进和国际主义、共产主义的教育，行辩证唯物主义和历史唯物主义的教育，反对资本主义的、封建主义的和其他的腐朽思想。</a:t>
              </a:r>
            </a:p>
          </p:txBody>
        </p:sp>
      </p:grpSp>
      <p:sp>
        <p:nvSpPr>
          <p:cNvPr id="13" name="矩形 12">
            <a:extLst>
              <a:ext uri="{FF2B5EF4-FFF2-40B4-BE49-F238E27FC236}">
                <a16:creationId xmlns="" xmlns:a16="http://schemas.microsoft.com/office/drawing/2014/main" id="{7BB8A371-1BC5-4D2F-9271-FC7883DA6024}"/>
              </a:ext>
            </a:extLst>
          </p:cNvPr>
          <p:cNvSpPr/>
          <p:nvPr/>
        </p:nvSpPr>
        <p:spPr>
          <a:xfrm>
            <a:off x="5860389" y="376630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a:solidFill>
                  <a:srgbClr val="FFFFFF"/>
                </a:solidFill>
                <a:latin typeface="微软雅黑"/>
                <a:ea typeface="微软雅黑"/>
              </a:rPr>
              <a:t>后</a:t>
            </a:r>
            <a:endParaRPr lang="zh-CN" altLang="en-US" sz="2000" b="1" dirty="0">
              <a:solidFill>
                <a:srgbClr val="FFFFFF"/>
              </a:solidFill>
              <a:latin typeface="微软雅黑"/>
              <a:ea typeface="微软雅黑"/>
            </a:endParaRPr>
          </a:p>
        </p:txBody>
      </p:sp>
    </p:spTree>
    <p:extLst>
      <p:ext uri="{BB962C8B-B14F-4D97-AF65-F5344CB8AC3E}">
        <p14:creationId xmlns:p14="http://schemas.microsoft.com/office/powerpoint/2010/main" val="216216496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strips(downLeft)">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18" name="组合 17"/>
          <p:cNvGrpSpPr/>
          <p:nvPr/>
        </p:nvGrpSpPr>
        <p:grpSpPr>
          <a:xfrm>
            <a:off x="3437496" y="972136"/>
            <a:ext cx="5590757" cy="1424824"/>
            <a:chOff x="3437496" y="1153111"/>
            <a:chExt cx="5590757" cy="142482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437496" y="1153111"/>
              <a:ext cx="5590757" cy="1424824"/>
            </a:xfrm>
            <a:prstGeom prst="rect">
              <a:avLst/>
            </a:prstGeom>
          </p:spPr>
        </p:pic>
        <p:sp>
          <p:nvSpPr>
            <p:cNvPr id="4" name="矩形 3"/>
            <p:cNvSpPr/>
            <p:nvPr/>
          </p:nvSpPr>
          <p:spPr>
            <a:xfrm>
              <a:off x="5616425" y="1842373"/>
              <a:ext cx="1723549" cy="461665"/>
            </a:xfrm>
            <a:prstGeom prst="rect">
              <a:avLst/>
            </a:prstGeom>
            <a:noFill/>
          </p:spPr>
          <p:txBody>
            <a:bodyPr wrap="none">
              <a:spAutoFit/>
            </a:bodyPr>
            <a:lstStyle/>
            <a:p>
              <a:pPr lvl="0" algn="ctr"/>
              <a:r>
                <a:rPr lang="zh-CN" altLang="en-US" sz="2400" b="1" kern="0" dirty="0" smtClean="0">
                  <a:gradFill flip="none" rotWithShape="1">
                    <a:gsLst>
                      <a:gs pos="0">
                        <a:schemeClr val="bg1"/>
                      </a:gs>
                      <a:gs pos="100000">
                        <a:srgbClr val="FFFF53"/>
                      </a:gs>
                    </a:gsLst>
                    <a:lin ang="5400000" scaled="0"/>
                    <a:tileRect/>
                  </a:gradFill>
                  <a:ea typeface="微软雅黑"/>
                </a:rPr>
                <a:t>第二十七条</a:t>
              </a:r>
              <a:endParaRPr lang="zh-CN" altLang="en-US" sz="2400" b="1" kern="0" dirty="0">
                <a:gradFill flip="none" rotWithShape="1">
                  <a:gsLst>
                    <a:gs pos="0">
                      <a:schemeClr val="bg1"/>
                    </a:gs>
                    <a:gs pos="100000">
                      <a:srgbClr val="FFFF53"/>
                    </a:gs>
                  </a:gsLst>
                  <a:lin ang="5400000" scaled="0"/>
                  <a:tileRect/>
                </a:gradFill>
                <a:ea typeface="微软雅黑"/>
              </a:endParaRPr>
            </a:p>
          </p:txBody>
        </p:sp>
      </p:grpSp>
      <p:grpSp>
        <p:nvGrpSpPr>
          <p:cNvPr id="2" name="组合 1"/>
          <p:cNvGrpSpPr/>
          <p:nvPr/>
        </p:nvGrpSpPr>
        <p:grpSpPr>
          <a:xfrm>
            <a:off x="413801" y="2255496"/>
            <a:ext cx="5396449" cy="4027989"/>
            <a:chOff x="413801" y="2312646"/>
            <a:chExt cx="5396449" cy="4027989"/>
          </a:xfrm>
        </p:grpSpPr>
        <p:sp>
          <p:nvSpPr>
            <p:cNvPr id="28" name="矩形 27">
              <a:extLst>
                <a:ext uri="{FF2B5EF4-FFF2-40B4-BE49-F238E27FC236}">
                  <a16:creationId xmlns="" xmlns:a16="http://schemas.microsoft.com/office/drawing/2014/main" id="{A7377EB8-44BD-4ACE-BFFC-2C3B96D8354A}"/>
                </a:ext>
              </a:extLst>
            </p:cNvPr>
            <p:cNvSpPr/>
            <p:nvPr/>
          </p:nvSpPr>
          <p:spPr bwMode="auto">
            <a:xfrm>
              <a:off x="864285" y="2312646"/>
              <a:ext cx="4945965"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29" name="箭头: 五边形 25">
              <a:extLst>
                <a:ext uri="{FF2B5EF4-FFF2-40B4-BE49-F238E27FC236}">
                  <a16:creationId xmlns="" xmlns:a16="http://schemas.microsoft.com/office/drawing/2014/main" id="{31FC989F-A7D3-4BD7-89B8-C94FFEA3C2D2}"/>
                </a:ext>
              </a:extLst>
            </p:cNvPr>
            <p:cNvSpPr/>
            <p:nvPr/>
          </p:nvSpPr>
          <p:spPr bwMode="auto">
            <a:xfrm>
              <a:off x="682235"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0" name="矩形 29">
              <a:extLst>
                <a:ext uri="{FF2B5EF4-FFF2-40B4-BE49-F238E27FC236}">
                  <a16:creationId xmlns="" xmlns:a16="http://schemas.microsoft.com/office/drawing/2014/main" id="{539E0EEA-D3A4-41CD-B8A3-78951508134A}"/>
                </a:ext>
              </a:extLst>
            </p:cNvPr>
            <p:cNvSpPr/>
            <p:nvPr/>
          </p:nvSpPr>
          <p:spPr>
            <a:xfrm>
              <a:off x="1239506" y="2388491"/>
              <a:ext cx="4563733" cy="3832203"/>
            </a:xfrm>
            <a:prstGeom prst="rect">
              <a:avLst/>
            </a:prstGeom>
          </p:spPr>
          <p:txBody>
            <a:bodyPr wrap="square">
              <a:spAutoFit/>
            </a:bodyPr>
            <a:lstStyle/>
            <a:p>
              <a:pPr>
                <a:lnSpc>
                  <a:spcPct val="140000"/>
                </a:lnSpc>
              </a:pPr>
              <a:r>
                <a:rPr lang="zh-CN" altLang="en-US" sz="2200" dirty="0"/>
                <a:t>一切国家机关实行精简的原则，实行工作责任制，实行工作人员的培训和考核制度，不断提高工作质量和工作效率，反对官僚主义。一切国家机关和国家工作人员必须依靠人民的支持，经常保持同人民的密切联系，倾听人民的意见和建议，接受人民的监督，努力为人民服务。</a:t>
              </a:r>
            </a:p>
          </p:txBody>
        </p:sp>
        <p:sp>
          <p:nvSpPr>
            <p:cNvPr id="31" name="矩形 30">
              <a:extLst>
                <a:ext uri="{FF2B5EF4-FFF2-40B4-BE49-F238E27FC236}">
                  <a16:creationId xmlns="" xmlns:a16="http://schemas.microsoft.com/office/drawing/2014/main" id="{7BB8A371-1BC5-4D2F-9271-FC7883DA6024}"/>
                </a:ext>
              </a:extLst>
            </p:cNvPr>
            <p:cNvSpPr/>
            <p:nvPr/>
          </p:nvSpPr>
          <p:spPr>
            <a:xfrm>
              <a:off x="413801" y="382345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前</a:t>
              </a:r>
              <a:endParaRPr lang="zh-CN" altLang="en-US" sz="2000" b="1" dirty="0">
                <a:solidFill>
                  <a:srgbClr val="FFFFFF"/>
                </a:solidFill>
                <a:latin typeface="微软雅黑"/>
                <a:ea typeface="微软雅黑"/>
              </a:endParaRPr>
            </a:p>
          </p:txBody>
        </p:sp>
      </p:grpSp>
      <p:grpSp>
        <p:nvGrpSpPr>
          <p:cNvPr id="5" name="组合 4"/>
          <p:cNvGrpSpPr/>
          <p:nvPr/>
        </p:nvGrpSpPr>
        <p:grpSpPr>
          <a:xfrm>
            <a:off x="6128823" y="2255496"/>
            <a:ext cx="5120203" cy="4027989"/>
            <a:chOff x="6128823" y="2312646"/>
            <a:chExt cx="5120203" cy="4027989"/>
          </a:xfrm>
        </p:grpSpPr>
        <p:sp>
          <p:nvSpPr>
            <p:cNvPr id="10" name="矩形 9">
              <a:extLst>
                <a:ext uri="{FF2B5EF4-FFF2-40B4-BE49-F238E27FC236}">
                  <a16:creationId xmlns="" xmlns:a16="http://schemas.microsoft.com/office/drawing/2014/main" id="{A7377EB8-44BD-4ACE-BFFC-2C3B96D8354A}"/>
                </a:ext>
              </a:extLst>
            </p:cNvPr>
            <p:cNvSpPr/>
            <p:nvPr/>
          </p:nvSpPr>
          <p:spPr bwMode="auto">
            <a:xfrm>
              <a:off x="6310874" y="2312646"/>
              <a:ext cx="4938152"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11" name="箭头: 五边形 25">
              <a:extLst>
                <a:ext uri="{FF2B5EF4-FFF2-40B4-BE49-F238E27FC236}">
                  <a16:creationId xmlns="" xmlns:a16="http://schemas.microsoft.com/office/drawing/2014/main" id="{31FC989F-A7D3-4BD7-89B8-C94FFEA3C2D2}"/>
                </a:ext>
              </a:extLst>
            </p:cNvPr>
            <p:cNvSpPr/>
            <p:nvPr/>
          </p:nvSpPr>
          <p:spPr bwMode="auto">
            <a:xfrm>
              <a:off x="6128823"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12" name="矩形 11">
              <a:extLst>
                <a:ext uri="{FF2B5EF4-FFF2-40B4-BE49-F238E27FC236}">
                  <a16:creationId xmlns="" xmlns:a16="http://schemas.microsoft.com/office/drawing/2014/main" id="{539E0EEA-D3A4-41CD-B8A3-78951508134A}"/>
                </a:ext>
              </a:extLst>
            </p:cNvPr>
            <p:cNvSpPr/>
            <p:nvPr/>
          </p:nvSpPr>
          <p:spPr>
            <a:xfrm>
              <a:off x="6667044" y="2321816"/>
              <a:ext cx="4444900" cy="3958648"/>
            </a:xfrm>
            <a:prstGeom prst="rect">
              <a:avLst/>
            </a:prstGeom>
          </p:spPr>
          <p:txBody>
            <a:bodyPr wrap="square">
              <a:spAutoFit/>
            </a:bodyPr>
            <a:lstStyle/>
            <a:p>
              <a:pPr algn="just" defTabSz="914034" eaLnBrk="0" fontAlgn="base" hangingPunct="0">
                <a:lnSpc>
                  <a:spcPct val="145000"/>
                </a:lnSpc>
                <a:spcBef>
                  <a:spcPct val="0"/>
                </a:spcBef>
                <a:spcAft>
                  <a:spcPct val="0"/>
                </a:spcAft>
              </a:pPr>
              <a:r>
                <a:rPr lang="zh-CN" altLang="en-US" sz="1950" dirty="0">
                  <a:solidFill>
                    <a:schemeClr val="tx1">
                      <a:lumMod val="50000"/>
                    </a:schemeClr>
                  </a:solidFill>
                </a:rPr>
                <a:t>一切国家机关实行精简的原则，实行工作责任制，实行工作人员的培训和考核制度，不断提高工作质量和工作效率，反对官僚主义。一切国家机关和国家工作人员必须依靠人民的支持，经常保持同人民的密切联系，倾听人民的意见和建议，接受人民的监督，努力为人民服务。</a:t>
              </a:r>
              <a:r>
                <a:rPr lang="zh-CN" altLang="en-US" sz="1950" b="1" dirty="0">
                  <a:solidFill>
                    <a:srgbClr val="FF0000"/>
                  </a:solidFill>
                </a:rPr>
                <a:t>国家工作人员就职时应当依照法律规定公开进行宪法宣誓。</a:t>
              </a:r>
            </a:p>
          </p:txBody>
        </p:sp>
      </p:grpSp>
      <p:sp>
        <p:nvSpPr>
          <p:cNvPr id="13" name="矩形 12">
            <a:extLst>
              <a:ext uri="{FF2B5EF4-FFF2-40B4-BE49-F238E27FC236}">
                <a16:creationId xmlns="" xmlns:a16="http://schemas.microsoft.com/office/drawing/2014/main" id="{7BB8A371-1BC5-4D2F-9271-FC7883DA6024}"/>
              </a:ext>
            </a:extLst>
          </p:cNvPr>
          <p:cNvSpPr/>
          <p:nvPr/>
        </p:nvSpPr>
        <p:spPr>
          <a:xfrm>
            <a:off x="5860389" y="376630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a:solidFill>
                  <a:srgbClr val="FFFFFF"/>
                </a:solidFill>
                <a:latin typeface="微软雅黑"/>
                <a:ea typeface="微软雅黑"/>
              </a:rPr>
              <a:t>后</a:t>
            </a:r>
            <a:endParaRPr lang="zh-CN" altLang="en-US" sz="2000" b="1" dirty="0">
              <a:solidFill>
                <a:srgbClr val="FFFFFF"/>
              </a:solidFill>
              <a:latin typeface="微软雅黑"/>
              <a:ea typeface="微软雅黑"/>
            </a:endParaRPr>
          </a:p>
        </p:txBody>
      </p:sp>
    </p:spTree>
    <p:extLst>
      <p:ext uri="{BB962C8B-B14F-4D97-AF65-F5344CB8AC3E}">
        <p14:creationId xmlns:p14="http://schemas.microsoft.com/office/powerpoint/2010/main" val="385318667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strips(downLeft)">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18" name="组合 17"/>
          <p:cNvGrpSpPr/>
          <p:nvPr/>
        </p:nvGrpSpPr>
        <p:grpSpPr>
          <a:xfrm>
            <a:off x="3437496" y="972136"/>
            <a:ext cx="5590757" cy="1424824"/>
            <a:chOff x="3437496" y="1153111"/>
            <a:chExt cx="5590757" cy="142482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437496" y="1153111"/>
              <a:ext cx="5590757" cy="1424824"/>
            </a:xfrm>
            <a:prstGeom prst="rect">
              <a:avLst/>
            </a:prstGeom>
          </p:spPr>
        </p:pic>
        <p:sp>
          <p:nvSpPr>
            <p:cNvPr id="4" name="矩形 3"/>
            <p:cNvSpPr/>
            <p:nvPr/>
          </p:nvSpPr>
          <p:spPr>
            <a:xfrm>
              <a:off x="5154761" y="1842373"/>
              <a:ext cx="2646879" cy="461665"/>
            </a:xfrm>
            <a:prstGeom prst="rect">
              <a:avLst/>
            </a:prstGeom>
            <a:noFill/>
          </p:spPr>
          <p:txBody>
            <a:bodyPr wrap="none">
              <a:spAutoFit/>
            </a:bodyPr>
            <a:lstStyle/>
            <a:p>
              <a:pPr lvl="0" algn="ctr"/>
              <a:r>
                <a:rPr lang="zh-CN" altLang="en-US" sz="2400" b="1" kern="0" dirty="0" smtClean="0">
                  <a:gradFill flip="none" rotWithShape="1">
                    <a:gsLst>
                      <a:gs pos="0">
                        <a:schemeClr val="bg1"/>
                      </a:gs>
                      <a:gs pos="100000">
                        <a:srgbClr val="FFFF53"/>
                      </a:gs>
                    </a:gsLst>
                    <a:lin ang="5400000" scaled="0"/>
                    <a:tileRect/>
                  </a:gradFill>
                  <a:ea typeface="微软雅黑"/>
                </a:rPr>
                <a:t>第六十二条第七项</a:t>
              </a:r>
              <a:endParaRPr lang="zh-CN" altLang="en-US" sz="2400" b="1" kern="0" dirty="0">
                <a:gradFill flip="none" rotWithShape="1">
                  <a:gsLst>
                    <a:gs pos="0">
                      <a:schemeClr val="bg1"/>
                    </a:gs>
                    <a:gs pos="100000">
                      <a:srgbClr val="FFFF53"/>
                    </a:gs>
                  </a:gsLst>
                  <a:lin ang="5400000" scaled="0"/>
                  <a:tileRect/>
                </a:gradFill>
                <a:ea typeface="微软雅黑"/>
              </a:endParaRPr>
            </a:p>
          </p:txBody>
        </p:sp>
      </p:grpSp>
      <p:grpSp>
        <p:nvGrpSpPr>
          <p:cNvPr id="2" name="组合 1"/>
          <p:cNvGrpSpPr/>
          <p:nvPr/>
        </p:nvGrpSpPr>
        <p:grpSpPr>
          <a:xfrm>
            <a:off x="413801" y="2255497"/>
            <a:ext cx="5396449" cy="1510806"/>
            <a:chOff x="413801" y="2312647"/>
            <a:chExt cx="5396449" cy="1510806"/>
          </a:xfrm>
        </p:grpSpPr>
        <p:sp>
          <p:nvSpPr>
            <p:cNvPr id="28" name="矩形 27">
              <a:extLst>
                <a:ext uri="{FF2B5EF4-FFF2-40B4-BE49-F238E27FC236}">
                  <a16:creationId xmlns="" xmlns:a16="http://schemas.microsoft.com/office/drawing/2014/main" id="{A7377EB8-44BD-4ACE-BFFC-2C3B96D8354A}"/>
                </a:ext>
              </a:extLst>
            </p:cNvPr>
            <p:cNvSpPr/>
            <p:nvPr/>
          </p:nvSpPr>
          <p:spPr bwMode="auto">
            <a:xfrm>
              <a:off x="864285" y="2312647"/>
              <a:ext cx="4945965" cy="1510806"/>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29" name="箭头: 五边形 25">
              <a:extLst>
                <a:ext uri="{FF2B5EF4-FFF2-40B4-BE49-F238E27FC236}">
                  <a16:creationId xmlns="" xmlns:a16="http://schemas.microsoft.com/office/drawing/2014/main" id="{31FC989F-A7D3-4BD7-89B8-C94FFEA3C2D2}"/>
                </a:ext>
              </a:extLst>
            </p:cNvPr>
            <p:cNvSpPr/>
            <p:nvPr/>
          </p:nvSpPr>
          <p:spPr bwMode="auto">
            <a:xfrm>
              <a:off x="682235" y="2446901"/>
              <a:ext cx="507132" cy="1229750"/>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0" name="矩形 29">
              <a:extLst>
                <a:ext uri="{FF2B5EF4-FFF2-40B4-BE49-F238E27FC236}">
                  <a16:creationId xmlns="" xmlns:a16="http://schemas.microsoft.com/office/drawing/2014/main" id="{539E0EEA-D3A4-41CD-B8A3-78951508134A}"/>
                </a:ext>
              </a:extLst>
            </p:cNvPr>
            <p:cNvSpPr/>
            <p:nvPr/>
          </p:nvSpPr>
          <p:spPr>
            <a:xfrm>
              <a:off x="1239505" y="2407541"/>
              <a:ext cx="4449434" cy="1323439"/>
            </a:xfrm>
            <a:prstGeom prst="rect">
              <a:avLst/>
            </a:prstGeom>
          </p:spPr>
          <p:txBody>
            <a:bodyPr wrap="square">
              <a:spAutoFit/>
            </a:bodyPr>
            <a:lstStyle/>
            <a:p>
              <a:r>
                <a:rPr lang="zh-CN" altLang="en-US" sz="2000" dirty="0"/>
                <a:t>全国人民代表大会行使下列</a:t>
              </a:r>
              <a:r>
                <a:rPr lang="zh-CN" altLang="en-US" sz="2000" dirty="0" smtClean="0"/>
                <a:t>职权</a:t>
              </a:r>
              <a:r>
                <a:rPr lang="en-US" altLang="zh-CN" sz="2000" dirty="0"/>
                <a:t>:</a:t>
              </a:r>
              <a:br>
                <a:rPr lang="en-US" altLang="zh-CN" sz="2000" dirty="0"/>
              </a:br>
              <a:r>
                <a:rPr lang="en-US" altLang="zh-CN" sz="2000" dirty="0" smtClean="0"/>
                <a:t>……</a:t>
              </a:r>
            </a:p>
            <a:p>
              <a:r>
                <a:rPr lang="en-US" altLang="zh-CN" sz="2000" dirty="0" smtClean="0"/>
                <a:t>(</a:t>
              </a:r>
              <a:r>
                <a:rPr lang="zh-CN" altLang="en-US" sz="2000" dirty="0"/>
                <a:t>七</a:t>
              </a:r>
              <a:r>
                <a:rPr lang="en-US" altLang="zh-CN" sz="2000" dirty="0"/>
                <a:t>)</a:t>
              </a:r>
              <a:r>
                <a:rPr lang="zh-CN" altLang="en-US" sz="2000" dirty="0"/>
                <a:t>选举最高人民法院</a:t>
              </a:r>
              <a:r>
                <a:rPr lang="zh-CN" altLang="en-US" sz="2000" dirty="0" smtClean="0"/>
                <a:t>院长</a:t>
              </a:r>
              <a:r>
                <a:rPr lang="en-US" altLang="zh-CN" sz="2000" dirty="0"/>
                <a:t>; </a:t>
              </a:r>
              <a:endParaRPr lang="en-US" altLang="zh-CN" sz="2000" dirty="0" smtClean="0"/>
            </a:p>
            <a:p>
              <a:r>
                <a:rPr lang="en-US" altLang="zh-CN" sz="2000" dirty="0" smtClean="0"/>
                <a:t>……</a:t>
              </a:r>
              <a:endParaRPr lang="en-US" altLang="zh-CN" sz="2000" dirty="0"/>
            </a:p>
          </p:txBody>
        </p:sp>
        <p:sp>
          <p:nvSpPr>
            <p:cNvPr id="31" name="矩形 30">
              <a:extLst>
                <a:ext uri="{FF2B5EF4-FFF2-40B4-BE49-F238E27FC236}">
                  <a16:creationId xmlns="" xmlns:a16="http://schemas.microsoft.com/office/drawing/2014/main" id="{7BB8A371-1BC5-4D2F-9271-FC7883DA6024}"/>
                </a:ext>
              </a:extLst>
            </p:cNvPr>
            <p:cNvSpPr/>
            <p:nvPr/>
          </p:nvSpPr>
          <p:spPr>
            <a:xfrm>
              <a:off x="413801" y="2556627"/>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前</a:t>
              </a:r>
              <a:endParaRPr lang="zh-CN" altLang="en-US" sz="2000" b="1" dirty="0">
                <a:solidFill>
                  <a:srgbClr val="FFFFFF"/>
                </a:solidFill>
                <a:latin typeface="微软雅黑"/>
                <a:ea typeface="微软雅黑"/>
              </a:endParaRPr>
            </a:p>
          </p:txBody>
        </p:sp>
      </p:grpSp>
      <p:grpSp>
        <p:nvGrpSpPr>
          <p:cNvPr id="16" name="组合 15"/>
          <p:cNvGrpSpPr/>
          <p:nvPr/>
        </p:nvGrpSpPr>
        <p:grpSpPr>
          <a:xfrm>
            <a:off x="5925875" y="2249223"/>
            <a:ext cx="5396449" cy="1510806"/>
            <a:chOff x="413801" y="2312647"/>
            <a:chExt cx="5396449" cy="1510806"/>
          </a:xfrm>
        </p:grpSpPr>
        <p:sp>
          <p:nvSpPr>
            <p:cNvPr id="17" name="矩形 16">
              <a:extLst>
                <a:ext uri="{FF2B5EF4-FFF2-40B4-BE49-F238E27FC236}">
                  <a16:creationId xmlns="" xmlns:a16="http://schemas.microsoft.com/office/drawing/2014/main" id="{A7377EB8-44BD-4ACE-BFFC-2C3B96D8354A}"/>
                </a:ext>
              </a:extLst>
            </p:cNvPr>
            <p:cNvSpPr/>
            <p:nvPr/>
          </p:nvSpPr>
          <p:spPr bwMode="auto">
            <a:xfrm>
              <a:off x="864285" y="2312647"/>
              <a:ext cx="4945965" cy="1510806"/>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19" name="箭头: 五边形 25">
              <a:extLst>
                <a:ext uri="{FF2B5EF4-FFF2-40B4-BE49-F238E27FC236}">
                  <a16:creationId xmlns="" xmlns:a16="http://schemas.microsoft.com/office/drawing/2014/main" id="{31FC989F-A7D3-4BD7-89B8-C94FFEA3C2D2}"/>
                </a:ext>
              </a:extLst>
            </p:cNvPr>
            <p:cNvSpPr/>
            <p:nvPr/>
          </p:nvSpPr>
          <p:spPr bwMode="auto">
            <a:xfrm>
              <a:off x="682235" y="2446901"/>
              <a:ext cx="507132" cy="1229750"/>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20" name="矩形 19">
              <a:extLst>
                <a:ext uri="{FF2B5EF4-FFF2-40B4-BE49-F238E27FC236}">
                  <a16:creationId xmlns="" xmlns:a16="http://schemas.microsoft.com/office/drawing/2014/main" id="{539E0EEA-D3A4-41CD-B8A3-78951508134A}"/>
                </a:ext>
              </a:extLst>
            </p:cNvPr>
            <p:cNvSpPr/>
            <p:nvPr/>
          </p:nvSpPr>
          <p:spPr>
            <a:xfrm>
              <a:off x="1239505" y="2407541"/>
              <a:ext cx="4449434" cy="1311128"/>
            </a:xfrm>
            <a:prstGeom prst="rect">
              <a:avLst/>
            </a:prstGeom>
          </p:spPr>
          <p:txBody>
            <a:bodyPr wrap="square">
              <a:spAutoFit/>
            </a:bodyPr>
            <a:lstStyle/>
            <a:p>
              <a:pPr algn="just" defTabSz="914034" eaLnBrk="0" fontAlgn="base" hangingPunct="0">
                <a:lnSpc>
                  <a:spcPct val="110000"/>
                </a:lnSpc>
                <a:spcBef>
                  <a:spcPct val="0"/>
                </a:spcBef>
                <a:spcAft>
                  <a:spcPct val="0"/>
                </a:spcAft>
              </a:pPr>
              <a:r>
                <a:rPr lang="zh-CN" altLang="en-US" dirty="0">
                  <a:solidFill>
                    <a:schemeClr val="tx1">
                      <a:lumMod val="50000"/>
                    </a:schemeClr>
                  </a:solidFill>
                </a:rPr>
                <a:t>全国人民代表大会行使下列</a:t>
              </a:r>
              <a:r>
                <a:rPr lang="zh-CN" altLang="en-US" dirty="0" smtClean="0">
                  <a:solidFill>
                    <a:schemeClr val="tx1">
                      <a:lumMod val="50000"/>
                    </a:schemeClr>
                  </a:solidFill>
                </a:rPr>
                <a:t>职权</a:t>
              </a:r>
              <a:r>
                <a:rPr lang="en-US" altLang="zh-CN" dirty="0">
                  <a:solidFill>
                    <a:schemeClr val="tx1">
                      <a:lumMod val="50000"/>
                    </a:schemeClr>
                  </a:solidFill>
                </a:rPr>
                <a:t>:</a:t>
              </a:r>
            </a:p>
            <a:p>
              <a:pPr algn="just" defTabSz="914034" eaLnBrk="0" fontAlgn="base" hangingPunct="0">
                <a:lnSpc>
                  <a:spcPct val="110000"/>
                </a:lnSpc>
                <a:spcBef>
                  <a:spcPct val="0"/>
                </a:spcBef>
                <a:spcAft>
                  <a:spcPct val="0"/>
                </a:spcAft>
              </a:pPr>
              <a:r>
                <a:rPr lang="en-US" altLang="zh-CN" dirty="0" smtClean="0"/>
                <a:t>……</a:t>
              </a:r>
              <a:endParaRPr lang="en-US" altLang="zh-CN" b="1" dirty="0" smtClean="0">
                <a:solidFill>
                  <a:srgbClr val="FF0000"/>
                </a:solidFill>
              </a:endParaRPr>
            </a:p>
            <a:p>
              <a:pPr algn="just" defTabSz="914034" eaLnBrk="0" fontAlgn="base" hangingPunct="0">
                <a:lnSpc>
                  <a:spcPct val="110000"/>
                </a:lnSpc>
                <a:spcBef>
                  <a:spcPct val="0"/>
                </a:spcBef>
                <a:spcAft>
                  <a:spcPct val="0"/>
                </a:spcAft>
              </a:pPr>
              <a:r>
                <a:rPr lang="en-US" altLang="zh-CN" b="1" dirty="0" smtClean="0">
                  <a:solidFill>
                    <a:srgbClr val="FF0000"/>
                  </a:solidFill>
                </a:rPr>
                <a:t>(</a:t>
              </a:r>
              <a:r>
                <a:rPr lang="zh-CN" altLang="en-US" b="1" dirty="0">
                  <a:solidFill>
                    <a:srgbClr val="FF0000"/>
                  </a:solidFill>
                </a:rPr>
                <a:t>七</a:t>
              </a:r>
              <a:r>
                <a:rPr lang="en-US" altLang="zh-CN" b="1" dirty="0">
                  <a:solidFill>
                    <a:srgbClr val="FF0000"/>
                  </a:solidFill>
                </a:rPr>
                <a:t>)</a:t>
              </a:r>
              <a:r>
                <a:rPr lang="zh-CN" altLang="en-US" b="1" dirty="0">
                  <a:solidFill>
                    <a:srgbClr val="FF0000"/>
                  </a:solidFill>
                </a:rPr>
                <a:t>选举国家监察委员会</a:t>
              </a:r>
              <a:r>
                <a:rPr lang="zh-CN" altLang="en-US" b="1" dirty="0" smtClean="0">
                  <a:solidFill>
                    <a:srgbClr val="FF0000"/>
                  </a:solidFill>
                </a:rPr>
                <a:t>主任</a:t>
              </a:r>
              <a:r>
                <a:rPr lang="en-US" altLang="zh-CN" b="1" dirty="0">
                  <a:solidFill>
                    <a:srgbClr val="FF0000"/>
                  </a:solidFill>
                </a:rPr>
                <a:t>;</a:t>
              </a:r>
            </a:p>
            <a:p>
              <a:pPr algn="just" defTabSz="914034" eaLnBrk="0" fontAlgn="base" hangingPunct="0">
                <a:lnSpc>
                  <a:spcPct val="110000"/>
                </a:lnSpc>
                <a:spcBef>
                  <a:spcPct val="0"/>
                </a:spcBef>
                <a:spcAft>
                  <a:spcPct val="0"/>
                </a:spcAft>
              </a:pPr>
              <a:r>
                <a:rPr lang="en-US" altLang="zh-CN" b="1" dirty="0">
                  <a:solidFill>
                    <a:srgbClr val="FF0000"/>
                  </a:solidFill>
                </a:rPr>
                <a:t>(</a:t>
              </a:r>
              <a:r>
                <a:rPr lang="zh-CN" altLang="en-US" b="1" dirty="0">
                  <a:solidFill>
                    <a:srgbClr val="FF0000"/>
                  </a:solidFill>
                </a:rPr>
                <a:t>八</a:t>
              </a:r>
              <a:r>
                <a:rPr lang="en-US" altLang="zh-CN" b="1" dirty="0">
                  <a:solidFill>
                    <a:srgbClr val="FF0000"/>
                  </a:solidFill>
                </a:rPr>
                <a:t>)</a:t>
              </a:r>
              <a:r>
                <a:rPr lang="zh-CN" altLang="en-US" dirty="0">
                  <a:solidFill>
                    <a:schemeClr val="tx1">
                      <a:lumMod val="50000"/>
                    </a:schemeClr>
                  </a:solidFill>
                </a:rPr>
                <a:t>选举最高人民法院</a:t>
              </a:r>
              <a:r>
                <a:rPr lang="zh-CN" altLang="en-US" dirty="0" smtClean="0">
                  <a:solidFill>
                    <a:schemeClr val="tx1">
                      <a:lumMod val="50000"/>
                    </a:schemeClr>
                  </a:solidFill>
                </a:rPr>
                <a:t>院长</a:t>
              </a:r>
              <a:r>
                <a:rPr lang="en-US" altLang="zh-CN" dirty="0">
                  <a:solidFill>
                    <a:schemeClr val="tx1">
                      <a:lumMod val="50000"/>
                    </a:schemeClr>
                  </a:solidFill>
                </a:rPr>
                <a:t>;</a:t>
              </a:r>
            </a:p>
          </p:txBody>
        </p:sp>
        <p:sp>
          <p:nvSpPr>
            <p:cNvPr id="21" name="矩形 20">
              <a:extLst>
                <a:ext uri="{FF2B5EF4-FFF2-40B4-BE49-F238E27FC236}">
                  <a16:creationId xmlns="" xmlns:a16="http://schemas.microsoft.com/office/drawing/2014/main" id="{7BB8A371-1BC5-4D2F-9271-FC7883DA6024}"/>
                </a:ext>
              </a:extLst>
            </p:cNvPr>
            <p:cNvSpPr/>
            <p:nvPr/>
          </p:nvSpPr>
          <p:spPr>
            <a:xfrm>
              <a:off x="413801" y="2556627"/>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后</a:t>
              </a:r>
              <a:endParaRPr lang="zh-CN" altLang="en-US" sz="2000" b="1" dirty="0">
                <a:solidFill>
                  <a:srgbClr val="FFFFFF"/>
                </a:solidFill>
                <a:latin typeface="微软雅黑"/>
                <a:ea typeface="微软雅黑"/>
              </a:endParaRPr>
            </a:p>
          </p:txBody>
        </p:sp>
      </p:grpSp>
      <p:grpSp>
        <p:nvGrpSpPr>
          <p:cNvPr id="22" name="组合 21"/>
          <p:cNvGrpSpPr/>
          <p:nvPr/>
        </p:nvGrpSpPr>
        <p:grpSpPr>
          <a:xfrm>
            <a:off x="3437496" y="3540945"/>
            <a:ext cx="5590757" cy="1424824"/>
            <a:chOff x="3437496" y="1153111"/>
            <a:chExt cx="5590757" cy="1424824"/>
          </a:xfrm>
        </p:grpSpPr>
        <p:pic>
          <p:nvPicPr>
            <p:cNvPr id="23" name="图片 2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437496" y="1153111"/>
              <a:ext cx="5590757" cy="1424824"/>
            </a:xfrm>
            <a:prstGeom prst="rect">
              <a:avLst/>
            </a:prstGeom>
          </p:spPr>
        </p:pic>
        <p:sp>
          <p:nvSpPr>
            <p:cNvPr id="24" name="矩形 23"/>
            <p:cNvSpPr/>
            <p:nvPr/>
          </p:nvSpPr>
          <p:spPr>
            <a:xfrm>
              <a:off x="5154762" y="1842373"/>
              <a:ext cx="2646879" cy="461665"/>
            </a:xfrm>
            <a:prstGeom prst="rect">
              <a:avLst/>
            </a:prstGeom>
            <a:noFill/>
          </p:spPr>
          <p:txBody>
            <a:bodyPr wrap="none">
              <a:spAutoFit/>
            </a:bodyPr>
            <a:lstStyle/>
            <a:p>
              <a:pPr lvl="0" algn="ctr"/>
              <a:r>
                <a:rPr lang="zh-CN" altLang="en-US" sz="2400" b="1" kern="0" dirty="0">
                  <a:gradFill flip="none" rotWithShape="1">
                    <a:gsLst>
                      <a:gs pos="0">
                        <a:schemeClr val="bg1"/>
                      </a:gs>
                      <a:gs pos="100000">
                        <a:srgbClr val="FFFF53"/>
                      </a:gs>
                    </a:gsLst>
                    <a:lin ang="5400000" scaled="0"/>
                    <a:tileRect/>
                  </a:gradFill>
                </a:rPr>
                <a:t>第六</a:t>
              </a:r>
              <a:r>
                <a:rPr lang="zh-CN" altLang="en-US" sz="2400" b="1" kern="0" dirty="0" smtClean="0">
                  <a:gradFill flip="none" rotWithShape="1">
                    <a:gsLst>
                      <a:gs pos="0">
                        <a:schemeClr val="bg1"/>
                      </a:gs>
                      <a:gs pos="100000">
                        <a:srgbClr val="FFFF53"/>
                      </a:gs>
                    </a:gsLst>
                    <a:lin ang="5400000" scaled="0"/>
                    <a:tileRect/>
                  </a:gradFill>
                </a:rPr>
                <a:t>十三条第四项</a:t>
              </a:r>
              <a:endParaRPr lang="zh-CN" altLang="en-US" sz="2400" b="1" kern="0" dirty="0">
                <a:gradFill flip="none" rotWithShape="1">
                  <a:gsLst>
                    <a:gs pos="0">
                      <a:schemeClr val="bg1"/>
                    </a:gs>
                    <a:gs pos="100000">
                      <a:srgbClr val="FFFF53"/>
                    </a:gs>
                  </a:gsLst>
                  <a:lin ang="5400000" scaled="0"/>
                  <a:tileRect/>
                </a:gradFill>
              </a:endParaRPr>
            </a:p>
          </p:txBody>
        </p:sp>
      </p:grpSp>
      <p:grpSp>
        <p:nvGrpSpPr>
          <p:cNvPr id="25" name="组合 24"/>
          <p:cNvGrpSpPr/>
          <p:nvPr/>
        </p:nvGrpSpPr>
        <p:grpSpPr>
          <a:xfrm>
            <a:off x="413801" y="4824306"/>
            <a:ext cx="5396449" cy="1510806"/>
            <a:chOff x="413801" y="2312647"/>
            <a:chExt cx="5396449" cy="1510806"/>
          </a:xfrm>
        </p:grpSpPr>
        <p:sp>
          <p:nvSpPr>
            <p:cNvPr id="26" name="矩形 25">
              <a:extLst>
                <a:ext uri="{FF2B5EF4-FFF2-40B4-BE49-F238E27FC236}">
                  <a16:creationId xmlns="" xmlns:a16="http://schemas.microsoft.com/office/drawing/2014/main" id="{A7377EB8-44BD-4ACE-BFFC-2C3B96D8354A}"/>
                </a:ext>
              </a:extLst>
            </p:cNvPr>
            <p:cNvSpPr/>
            <p:nvPr/>
          </p:nvSpPr>
          <p:spPr bwMode="auto">
            <a:xfrm>
              <a:off x="864285" y="2312647"/>
              <a:ext cx="4945965" cy="1510806"/>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27" name="箭头: 五边形 25">
              <a:extLst>
                <a:ext uri="{FF2B5EF4-FFF2-40B4-BE49-F238E27FC236}">
                  <a16:creationId xmlns="" xmlns:a16="http://schemas.microsoft.com/office/drawing/2014/main" id="{31FC989F-A7D3-4BD7-89B8-C94FFEA3C2D2}"/>
                </a:ext>
              </a:extLst>
            </p:cNvPr>
            <p:cNvSpPr/>
            <p:nvPr/>
          </p:nvSpPr>
          <p:spPr bwMode="auto">
            <a:xfrm>
              <a:off x="682235" y="2446901"/>
              <a:ext cx="507132" cy="1229750"/>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2" name="矩形 31">
              <a:extLst>
                <a:ext uri="{FF2B5EF4-FFF2-40B4-BE49-F238E27FC236}">
                  <a16:creationId xmlns="" xmlns:a16="http://schemas.microsoft.com/office/drawing/2014/main" id="{539E0EEA-D3A4-41CD-B8A3-78951508134A}"/>
                </a:ext>
              </a:extLst>
            </p:cNvPr>
            <p:cNvSpPr/>
            <p:nvPr/>
          </p:nvSpPr>
          <p:spPr>
            <a:xfrm>
              <a:off x="1239505" y="2407541"/>
              <a:ext cx="4449434" cy="1323439"/>
            </a:xfrm>
            <a:prstGeom prst="rect">
              <a:avLst/>
            </a:prstGeom>
          </p:spPr>
          <p:txBody>
            <a:bodyPr wrap="square">
              <a:spAutoFit/>
            </a:bodyPr>
            <a:lstStyle/>
            <a:p>
              <a:r>
                <a:rPr lang="zh-CN" altLang="en-US" sz="2000" dirty="0"/>
                <a:t>全国人民代表大会有权罢免</a:t>
              </a:r>
              <a:r>
                <a:rPr lang="zh-CN" altLang="en-US" sz="2000" dirty="0" smtClean="0"/>
                <a:t>下列</a:t>
              </a:r>
              <a:r>
                <a:rPr lang="zh-CN" altLang="en-US" sz="2000" dirty="0"/>
                <a:t>人员</a:t>
              </a:r>
              <a:r>
                <a:rPr lang="en-US" altLang="zh-CN" sz="2000" dirty="0"/>
                <a:t>:</a:t>
              </a:r>
              <a:br>
                <a:rPr lang="en-US" altLang="zh-CN" sz="2000" dirty="0"/>
              </a:br>
              <a:r>
                <a:rPr lang="en-US" altLang="zh-CN" sz="2000" dirty="0" smtClean="0"/>
                <a:t>……</a:t>
              </a:r>
            </a:p>
            <a:p>
              <a:r>
                <a:rPr lang="en-US" altLang="zh-CN" sz="2000" dirty="0" smtClean="0"/>
                <a:t>(</a:t>
              </a:r>
              <a:r>
                <a:rPr lang="zh-CN" altLang="en-US" sz="2000" dirty="0"/>
                <a:t>四</a:t>
              </a:r>
              <a:r>
                <a:rPr lang="en-US" altLang="zh-CN" sz="2000" dirty="0"/>
                <a:t>)</a:t>
              </a:r>
              <a:r>
                <a:rPr lang="zh-CN" altLang="en-US" sz="2000" dirty="0"/>
                <a:t>最高人民法院院长</a:t>
              </a:r>
              <a:r>
                <a:rPr lang="en-US" altLang="zh-CN" sz="2000" dirty="0"/>
                <a:t>; </a:t>
              </a:r>
              <a:endParaRPr lang="en-US" altLang="zh-CN" sz="2000" dirty="0" smtClean="0"/>
            </a:p>
            <a:p>
              <a:r>
                <a:rPr lang="en-US" altLang="zh-CN" sz="2000" dirty="0" smtClean="0"/>
                <a:t>……</a:t>
              </a:r>
              <a:endParaRPr lang="en-US" altLang="zh-CN" sz="2000" dirty="0"/>
            </a:p>
          </p:txBody>
        </p:sp>
        <p:sp>
          <p:nvSpPr>
            <p:cNvPr id="33" name="矩形 32">
              <a:extLst>
                <a:ext uri="{FF2B5EF4-FFF2-40B4-BE49-F238E27FC236}">
                  <a16:creationId xmlns="" xmlns:a16="http://schemas.microsoft.com/office/drawing/2014/main" id="{7BB8A371-1BC5-4D2F-9271-FC7883DA6024}"/>
                </a:ext>
              </a:extLst>
            </p:cNvPr>
            <p:cNvSpPr/>
            <p:nvPr/>
          </p:nvSpPr>
          <p:spPr>
            <a:xfrm>
              <a:off x="413801" y="2556627"/>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前</a:t>
              </a:r>
              <a:endParaRPr lang="zh-CN" altLang="en-US" sz="2000" b="1" dirty="0">
                <a:solidFill>
                  <a:srgbClr val="FFFFFF"/>
                </a:solidFill>
                <a:latin typeface="微软雅黑"/>
                <a:ea typeface="微软雅黑"/>
              </a:endParaRPr>
            </a:p>
          </p:txBody>
        </p:sp>
      </p:grpSp>
      <p:grpSp>
        <p:nvGrpSpPr>
          <p:cNvPr id="34" name="组合 33"/>
          <p:cNvGrpSpPr/>
          <p:nvPr/>
        </p:nvGrpSpPr>
        <p:grpSpPr>
          <a:xfrm>
            <a:off x="5925875" y="4818032"/>
            <a:ext cx="5396449" cy="1510806"/>
            <a:chOff x="413801" y="2312647"/>
            <a:chExt cx="5396449" cy="1510806"/>
          </a:xfrm>
        </p:grpSpPr>
        <p:sp>
          <p:nvSpPr>
            <p:cNvPr id="35" name="矩形 34">
              <a:extLst>
                <a:ext uri="{FF2B5EF4-FFF2-40B4-BE49-F238E27FC236}">
                  <a16:creationId xmlns="" xmlns:a16="http://schemas.microsoft.com/office/drawing/2014/main" id="{A7377EB8-44BD-4ACE-BFFC-2C3B96D8354A}"/>
                </a:ext>
              </a:extLst>
            </p:cNvPr>
            <p:cNvSpPr/>
            <p:nvPr/>
          </p:nvSpPr>
          <p:spPr bwMode="auto">
            <a:xfrm>
              <a:off x="864285" y="2312647"/>
              <a:ext cx="4945965" cy="1510806"/>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36" name="箭头: 五边形 25">
              <a:extLst>
                <a:ext uri="{FF2B5EF4-FFF2-40B4-BE49-F238E27FC236}">
                  <a16:creationId xmlns="" xmlns:a16="http://schemas.microsoft.com/office/drawing/2014/main" id="{31FC989F-A7D3-4BD7-89B8-C94FFEA3C2D2}"/>
                </a:ext>
              </a:extLst>
            </p:cNvPr>
            <p:cNvSpPr/>
            <p:nvPr/>
          </p:nvSpPr>
          <p:spPr bwMode="auto">
            <a:xfrm>
              <a:off x="682235" y="2446901"/>
              <a:ext cx="507132" cy="1229750"/>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7" name="矩形 36">
              <a:extLst>
                <a:ext uri="{FF2B5EF4-FFF2-40B4-BE49-F238E27FC236}">
                  <a16:creationId xmlns="" xmlns:a16="http://schemas.microsoft.com/office/drawing/2014/main" id="{539E0EEA-D3A4-41CD-B8A3-78951508134A}"/>
                </a:ext>
              </a:extLst>
            </p:cNvPr>
            <p:cNvSpPr/>
            <p:nvPr/>
          </p:nvSpPr>
          <p:spPr>
            <a:xfrm>
              <a:off x="1239505" y="2407541"/>
              <a:ext cx="4449434" cy="1323439"/>
            </a:xfrm>
            <a:prstGeom prst="rect">
              <a:avLst/>
            </a:prstGeom>
          </p:spPr>
          <p:txBody>
            <a:bodyPr wrap="square">
              <a:spAutoFit/>
            </a:bodyPr>
            <a:lstStyle/>
            <a:p>
              <a:r>
                <a:rPr lang="zh-CN" altLang="en-US" sz="2000" dirty="0"/>
                <a:t>全国人民代表大会有权罢免</a:t>
              </a:r>
              <a:r>
                <a:rPr lang="zh-CN" altLang="en-US" sz="2000" dirty="0" smtClean="0"/>
                <a:t>下列</a:t>
              </a:r>
              <a:r>
                <a:rPr lang="zh-CN" altLang="en-US" sz="2000" dirty="0"/>
                <a:t>人员</a:t>
              </a:r>
              <a:r>
                <a:rPr lang="en-US" altLang="zh-CN" sz="2000" dirty="0"/>
                <a:t>:</a:t>
              </a:r>
              <a:br>
                <a:rPr lang="en-US" altLang="zh-CN" sz="2000" dirty="0"/>
              </a:br>
              <a:endParaRPr lang="en-US" altLang="zh-CN" sz="2000" dirty="0" smtClean="0"/>
            </a:p>
            <a:p>
              <a:r>
                <a:rPr lang="en-US" altLang="zh-CN" sz="2000" b="1" dirty="0" smtClean="0">
                  <a:solidFill>
                    <a:srgbClr val="FF0000"/>
                  </a:solidFill>
                </a:rPr>
                <a:t>(</a:t>
              </a:r>
              <a:r>
                <a:rPr lang="zh-CN" altLang="en-US" sz="2000" b="1" dirty="0">
                  <a:solidFill>
                    <a:srgbClr val="FF0000"/>
                  </a:solidFill>
                </a:rPr>
                <a:t>四</a:t>
              </a:r>
              <a:r>
                <a:rPr lang="en-US" altLang="zh-CN" sz="2000" b="1" dirty="0">
                  <a:solidFill>
                    <a:srgbClr val="FF0000"/>
                  </a:solidFill>
                </a:rPr>
                <a:t>)</a:t>
              </a:r>
              <a:r>
                <a:rPr lang="zh-CN" altLang="en-US" sz="2000" b="1" dirty="0">
                  <a:solidFill>
                    <a:srgbClr val="FF0000"/>
                  </a:solidFill>
                </a:rPr>
                <a:t>国家监察委员会主任</a:t>
              </a:r>
              <a:r>
                <a:rPr lang="en-US" altLang="zh-CN" sz="2000" b="1" dirty="0">
                  <a:solidFill>
                    <a:srgbClr val="FF0000"/>
                  </a:solidFill>
                </a:rPr>
                <a:t>;</a:t>
              </a:r>
              <a:r>
                <a:rPr lang="en-US" altLang="zh-CN" sz="2000" dirty="0"/>
                <a:t/>
              </a:r>
              <a:br>
                <a:rPr lang="en-US" altLang="zh-CN" sz="2000" dirty="0"/>
              </a:br>
              <a:r>
                <a:rPr lang="en-US" altLang="zh-CN" sz="2000" b="1" dirty="0">
                  <a:solidFill>
                    <a:srgbClr val="FF0000"/>
                  </a:solidFill>
                </a:rPr>
                <a:t>(</a:t>
              </a:r>
              <a:r>
                <a:rPr lang="zh-CN" altLang="en-US" sz="2000" b="1" dirty="0">
                  <a:solidFill>
                    <a:srgbClr val="FF0000"/>
                  </a:solidFill>
                </a:rPr>
                <a:t>五</a:t>
              </a:r>
              <a:r>
                <a:rPr lang="en-US" altLang="zh-CN" sz="2000" b="1" dirty="0">
                  <a:solidFill>
                    <a:srgbClr val="FF0000"/>
                  </a:solidFill>
                </a:rPr>
                <a:t>)</a:t>
              </a:r>
              <a:r>
                <a:rPr lang="zh-CN" altLang="en-US" sz="2000" dirty="0"/>
                <a:t>最高人民法院院长</a:t>
              </a:r>
              <a:r>
                <a:rPr lang="en-US" altLang="zh-CN" sz="2000" dirty="0"/>
                <a:t>; </a:t>
              </a:r>
            </a:p>
          </p:txBody>
        </p:sp>
        <p:sp>
          <p:nvSpPr>
            <p:cNvPr id="38" name="矩形 37">
              <a:extLst>
                <a:ext uri="{FF2B5EF4-FFF2-40B4-BE49-F238E27FC236}">
                  <a16:creationId xmlns="" xmlns:a16="http://schemas.microsoft.com/office/drawing/2014/main" id="{7BB8A371-1BC5-4D2F-9271-FC7883DA6024}"/>
                </a:ext>
              </a:extLst>
            </p:cNvPr>
            <p:cNvSpPr/>
            <p:nvPr/>
          </p:nvSpPr>
          <p:spPr>
            <a:xfrm>
              <a:off x="413801" y="2556627"/>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后</a:t>
              </a:r>
              <a:endParaRPr lang="zh-CN" altLang="en-US" sz="2000" b="1" dirty="0">
                <a:solidFill>
                  <a:srgbClr val="FFFFFF"/>
                </a:solidFill>
                <a:latin typeface="微软雅黑"/>
                <a:ea typeface="微软雅黑"/>
              </a:endParaRPr>
            </a:p>
          </p:txBody>
        </p:sp>
      </p:grpSp>
    </p:spTree>
    <p:extLst>
      <p:ext uri="{BB962C8B-B14F-4D97-AF65-F5344CB8AC3E}">
        <p14:creationId xmlns:p14="http://schemas.microsoft.com/office/powerpoint/2010/main" val="27135296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strips(downLeft)">
                                      <p:cBhvr>
                                        <p:cTn id="24" dur="500"/>
                                        <p:tgtEl>
                                          <p:spTgt spid="16"/>
                                        </p:tgtEl>
                                      </p:cBhvr>
                                    </p:animEffect>
                                  </p:childTnLst>
                                </p:cTn>
                              </p:par>
                            </p:childTnLst>
                          </p:cTn>
                        </p:par>
                        <p:par>
                          <p:cTn id="25" fill="hold">
                            <p:stCondLst>
                              <p:cond delay="500"/>
                            </p:stCondLst>
                            <p:childTnLst>
                              <p:par>
                                <p:cTn id="26" presetID="53" presetClass="entr" presetSubtype="16"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0-#ppt_w/2"/>
                                          </p:val>
                                        </p:tav>
                                        <p:tav tm="100000">
                                          <p:val>
                                            <p:strVal val="#ppt_x"/>
                                          </p:val>
                                        </p:tav>
                                      </p:tavLst>
                                    </p:anim>
                                    <p:anim calcmode="lin" valueType="num">
                                      <p:cBhvr additive="base">
                                        <p:cTn id="36"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8" presetClass="entr" presetSubtype="12" fill="hold" nodeType="click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strips(downLeft)">
                                      <p:cBhvr>
                                        <p:cTn id="4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 xmlns:a16="http://schemas.microsoft.com/office/drawing/2014/main" id="{196560CE-310C-49EE-A018-BF080C0ADD9D}"/>
              </a:ext>
            </a:extLst>
          </p:cNvPr>
          <p:cNvGrpSpPr/>
          <p:nvPr/>
        </p:nvGrpSpPr>
        <p:grpSpPr>
          <a:xfrm>
            <a:off x="4968817" y="1349620"/>
            <a:ext cx="2353184" cy="964467"/>
            <a:chOff x="2310634" y="2770718"/>
            <a:chExt cx="1865500" cy="884964"/>
          </a:xfrm>
        </p:grpSpPr>
        <p:sp>
          <p:nvSpPr>
            <p:cNvPr id="15" name="任意多边形 10">
              <a:extLst>
                <a:ext uri="{FF2B5EF4-FFF2-40B4-BE49-F238E27FC236}">
                  <a16:creationId xmlns="" xmlns:a16="http://schemas.microsoft.com/office/drawing/2014/main" id="{39E1FD06-58A6-4158-A28E-F27BFED51E23}"/>
                </a:ext>
              </a:extLst>
            </p:cNvPr>
            <p:cNvSpPr/>
            <p:nvPr>
              <p:custDataLst>
                <p:tags r:id="rId1"/>
              </p:custDataLst>
            </p:nvPr>
          </p:nvSpPr>
          <p:spPr>
            <a:xfrm>
              <a:off x="2310634" y="2770718"/>
              <a:ext cx="1865500" cy="884964"/>
            </a:xfrm>
            <a:custGeom>
              <a:avLst/>
              <a:gdLst>
                <a:gd name="connsiteX0" fmla="*/ 0 w 2223821"/>
                <a:gd name="connsiteY0" fmla="*/ 0 h 1389888"/>
                <a:gd name="connsiteX1" fmla="*/ 2223821 w 2223821"/>
                <a:gd name="connsiteY1" fmla="*/ 0 h 1389888"/>
                <a:gd name="connsiteX2" fmla="*/ 2223821 w 2223821"/>
                <a:gd name="connsiteY2" fmla="*/ 1209578 h 1389888"/>
                <a:gd name="connsiteX3" fmla="*/ 1235874 w 2223821"/>
                <a:gd name="connsiteY3" fmla="*/ 1209578 h 1389888"/>
                <a:gd name="connsiteX4" fmla="*/ 1111911 w 2223821"/>
                <a:gd name="connsiteY4" fmla="*/ 1389888 h 1389888"/>
                <a:gd name="connsiteX5" fmla="*/ 987948 w 2223821"/>
                <a:gd name="connsiteY5" fmla="*/ 1209578 h 1389888"/>
                <a:gd name="connsiteX6" fmla="*/ 0 w 2223821"/>
                <a:gd name="connsiteY6" fmla="*/ 1209578 h 138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3821" h="1389888">
                  <a:moveTo>
                    <a:pt x="0" y="0"/>
                  </a:moveTo>
                  <a:lnTo>
                    <a:pt x="2223821" y="0"/>
                  </a:lnTo>
                  <a:lnTo>
                    <a:pt x="2223821" y="1209578"/>
                  </a:lnTo>
                  <a:lnTo>
                    <a:pt x="1235874" y="1209578"/>
                  </a:lnTo>
                  <a:lnTo>
                    <a:pt x="1111911" y="1389888"/>
                  </a:lnTo>
                  <a:lnTo>
                    <a:pt x="987948" y="1209578"/>
                  </a:lnTo>
                  <a:lnTo>
                    <a:pt x="0" y="1209578"/>
                  </a:lnTo>
                  <a:close/>
                </a:path>
              </a:pathLst>
            </a:custGeom>
            <a:gradFill>
              <a:gsLst>
                <a:gs pos="10000">
                  <a:srgbClr val="C00000"/>
                </a:gs>
                <a:gs pos="70000">
                  <a:srgbClr val="FF00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AF0"/>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a:extLst>
                <a:ext uri="{FF2B5EF4-FFF2-40B4-BE49-F238E27FC236}">
                  <a16:creationId xmlns="" xmlns:a16="http://schemas.microsoft.com/office/drawing/2014/main" id="{94538B19-366C-493B-A76E-E3D999BC9995}"/>
                </a:ext>
              </a:extLst>
            </p:cNvPr>
            <p:cNvSpPr/>
            <p:nvPr/>
          </p:nvSpPr>
          <p:spPr>
            <a:xfrm>
              <a:off x="2430597" y="2865058"/>
              <a:ext cx="1662277" cy="550691"/>
            </a:xfrm>
            <a:prstGeom prst="rect">
              <a:avLst/>
            </a:prstGeom>
          </p:spPr>
          <p:txBody>
            <a:bodyPr wrap="square">
              <a:spAutoFit/>
            </a:bodyPr>
            <a:lstStyle/>
            <a:p>
              <a:pPr algn="ctr">
                <a:defRPr/>
              </a:pPr>
              <a:r>
                <a:rPr lang="zh-CN" altLang="en-US" sz="3300" b="1" kern="0" spc="400" dirty="0" smtClean="0">
                  <a:solidFill>
                    <a:srgbClr val="FFFAF0"/>
                  </a:solidFill>
                  <a:latin typeface="Arial" panose="020B0604020202020204" pitchFamily="34" charset="0"/>
                  <a:ea typeface="微软雅黑" panose="020B0503020204020204" pitchFamily="34" charset="-122"/>
                  <a:cs typeface="Microsoft New Tai Lue" panose="020B0502040204020203" pitchFamily="34" charset="0"/>
                  <a:sym typeface="Arial" panose="020B0604020202020204" pitchFamily="34" charset="0"/>
                </a:rPr>
                <a:t>第一部</a:t>
              </a:r>
              <a:r>
                <a:rPr lang="zh-CN" altLang="en-US" sz="3300" b="1" kern="0" spc="400" dirty="0" smtClean="0">
                  <a:solidFill>
                    <a:srgbClr val="FFFAF0"/>
                  </a:solidFill>
                  <a:latin typeface="Arial" panose="020B0604020202020204" pitchFamily="34" charset="0"/>
                  <a:ea typeface="微软雅黑" panose="020B0503020204020204" pitchFamily="34" charset="-122"/>
                  <a:cs typeface="Microsoft New Tai Lue" panose="020B0502040204020203" pitchFamily="34" charset="0"/>
                  <a:sym typeface="Arial" panose="020B0604020202020204" pitchFamily="34" charset="0"/>
                </a:rPr>
                <a:t>分</a:t>
              </a:r>
              <a:endParaRPr lang="zh-CN" altLang="en-US" sz="3300" b="1" kern="0" spc="400" dirty="0">
                <a:solidFill>
                  <a:srgbClr val="FFFAF0"/>
                </a:solidFill>
                <a:latin typeface="Arial" panose="020B0604020202020204" pitchFamily="34" charset="0"/>
                <a:ea typeface="微软雅黑" panose="020B0503020204020204" pitchFamily="34" charset="-122"/>
                <a:cs typeface="Microsoft New Tai Lue" panose="020B0502040204020203" pitchFamily="34" charset="0"/>
                <a:sym typeface="Arial" panose="020B0604020202020204" pitchFamily="34" charset="0"/>
              </a:endParaRPr>
            </a:p>
          </p:txBody>
        </p:sp>
      </p:grpSp>
      <p:sp>
        <p:nvSpPr>
          <p:cNvPr id="17" name="文本框 16">
            <a:extLst>
              <a:ext uri="{FF2B5EF4-FFF2-40B4-BE49-F238E27FC236}">
                <a16:creationId xmlns="" xmlns:a16="http://schemas.microsoft.com/office/drawing/2014/main" id="{B3D3A93F-CBE0-4F91-B298-DC0E7AB65D2D}"/>
              </a:ext>
            </a:extLst>
          </p:cNvPr>
          <p:cNvSpPr txBox="1"/>
          <p:nvPr/>
        </p:nvSpPr>
        <p:spPr>
          <a:xfrm>
            <a:off x="3156097" y="2545381"/>
            <a:ext cx="5955476" cy="2400657"/>
          </a:xfrm>
          <a:prstGeom prst="rect">
            <a:avLst/>
          </a:prstGeom>
          <a:noFill/>
        </p:spPr>
        <p:txBody>
          <a:bodyPr wrap="none" rtlCol="0">
            <a:spAutoFit/>
          </a:bodyPr>
          <a:lstStyle/>
          <a:p>
            <a:pPr algn="ctr"/>
            <a:r>
              <a:rPr lang="zh-CN" altLang="en-US" sz="7500" b="1" dirty="0" smtClean="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rPr>
              <a:t>四次宪</a:t>
            </a:r>
            <a:r>
              <a:rPr lang="zh-CN" altLang="en-US" sz="7500" b="1" dirty="0" smtClean="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rPr>
              <a:t>法修</a:t>
            </a:r>
            <a:r>
              <a:rPr lang="zh-CN" altLang="en-US" sz="7500" b="1" dirty="0" smtClean="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rPr>
              <a:t>改</a:t>
            </a:r>
            <a:endParaRPr lang="en-US" altLang="zh-CN" sz="7500" b="1" dirty="0" smtClean="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7500" b="1" dirty="0" smtClean="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rPr>
              <a:t>的背景</a:t>
            </a:r>
            <a:endParaRPr lang="zh-CN" altLang="en-US" sz="7500" b="1" dirty="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13273888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1000" tmFilter="0, 0; .2, .5; .8, .5; 1, 0"/>
                                        <p:tgtEl>
                                          <p:spTgt spid="14"/>
                                        </p:tgtEl>
                                      </p:cBhvr>
                                    </p:animEffect>
                                    <p:animScale>
                                      <p:cBhvr>
                                        <p:cTn id="13" dur="500" autoRev="1" fill="hold"/>
                                        <p:tgtEl>
                                          <p:spTgt spid="14"/>
                                        </p:tgtEl>
                                      </p:cBhvr>
                                      <p:by x="105000" y="105000"/>
                                    </p:animScale>
                                  </p:childTnLst>
                                </p:cTn>
                              </p:par>
                              <p:par>
                                <p:cTn id="14" presetID="42"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28" name="组合 27"/>
          <p:cNvGrpSpPr/>
          <p:nvPr/>
        </p:nvGrpSpPr>
        <p:grpSpPr>
          <a:xfrm>
            <a:off x="3437496" y="1315036"/>
            <a:ext cx="5590757" cy="1424824"/>
            <a:chOff x="3437496" y="1153111"/>
            <a:chExt cx="5590757" cy="1424824"/>
          </a:xfrm>
        </p:grpSpPr>
        <p:pic>
          <p:nvPicPr>
            <p:cNvPr id="29" name="图片 28"/>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437496" y="1153111"/>
              <a:ext cx="5590757" cy="1424824"/>
            </a:xfrm>
            <a:prstGeom prst="rect">
              <a:avLst/>
            </a:prstGeom>
          </p:spPr>
        </p:pic>
        <p:sp>
          <p:nvSpPr>
            <p:cNvPr id="30" name="矩形 29"/>
            <p:cNvSpPr/>
            <p:nvPr/>
          </p:nvSpPr>
          <p:spPr>
            <a:xfrm>
              <a:off x="5154761" y="1842373"/>
              <a:ext cx="2646879" cy="461665"/>
            </a:xfrm>
            <a:prstGeom prst="rect">
              <a:avLst/>
            </a:prstGeom>
            <a:noFill/>
          </p:spPr>
          <p:txBody>
            <a:bodyPr wrap="none">
              <a:spAutoFit/>
            </a:bodyPr>
            <a:lstStyle/>
            <a:p>
              <a:pPr lvl="0" algn="ctr"/>
              <a:r>
                <a:rPr lang="zh-CN" altLang="en-US" sz="2400" b="1" kern="0" dirty="0" smtClean="0">
                  <a:gradFill flip="none" rotWithShape="1">
                    <a:gsLst>
                      <a:gs pos="0">
                        <a:schemeClr val="bg1"/>
                      </a:gs>
                      <a:gs pos="100000">
                        <a:srgbClr val="FFFF53"/>
                      </a:gs>
                    </a:gsLst>
                    <a:lin ang="5400000" scaled="0"/>
                    <a:tileRect/>
                  </a:gradFill>
                  <a:ea typeface="微软雅黑"/>
                </a:rPr>
                <a:t>第六十五条第四项</a:t>
              </a:r>
              <a:endParaRPr lang="zh-CN" altLang="en-US" sz="2400" b="1" kern="0" dirty="0">
                <a:gradFill flip="none" rotWithShape="1">
                  <a:gsLst>
                    <a:gs pos="0">
                      <a:schemeClr val="bg1"/>
                    </a:gs>
                    <a:gs pos="100000">
                      <a:srgbClr val="FFFF53"/>
                    </a:gs>
                  </a:gsLst>
                  <a:lin ang="5400000" scaled="0"/>
                  <a:tileRect/>
                </a:gradFill>
                <a:ea typeface="微软雅黑"/>
              </a:endParaRPr>
            </a:p>
          </p:txBody>
        </p:sp>
      </p:grpSp>
      <p:grpSp>
        <p:nvGrpSpPr>
          <p:cNvPr id="31" name="组合 30"/>
          <p:cNvGrpSpPr/>
          <p:nvPr/>
        </p:nvGrpSpPr>
        <p:grpSpPr>
          <a:xfrm>
            <a:off x="413801" y="2884147"/>
            <a:ext cx="5398963" cy="2554628"/>
            <a:chOff x="413801" y="2312647"/>
            <a:chExt cx="5398963" cy="2554628"/>
          </a:xfrm>
        </p:grpSpPr>
        <p:sp>
          <p:nvSpPr>
            <p:cNvPr id="32" name="矩形 31">
              <a:extLst>
                <a:ext uri="{FF2B5EF4-FFF2-40B4-BE49-F238E27FC236}">
                  <a16:creationId xmlns="" xmlns:a16="http://schemas.microsoft.com/office/drawing/2014/main" id="{A7377EB8-44BD-4ACE-BFFC-2C3B96D8354A}"/>
                </a:ext>
              </a:extLst>
            </p:cNvPr>
            <p:cNvSpPr/>
            <p:nvPr/>
          </p:nvSpPr>
          <p:spPr bwMode="auto">
            <a:xfrm>
              <a:off x="864285" y="2312647"/>
              <a:ext cx="4945965" cy="2554628"/>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33" name="箭头: 五边形 25">
              <a:extLst>
                <a:ext uri="{FF2B5EF4-FFF2-40B4-BE49-F238E27FC236}">
                  <a16:creationId xmlns="" xmlns:a16="http://schemas.microsoft.com/office/drawing/2014/main" id="{31FC989F-A7D3-4BD7-89B8-C94FFEA3C2D2}"/>
                </a:ext>
              </a:extLst>
            </p:cNvPr>
            <p:cNvSpPr/>
            <p:nvPr/>
          </p:nvSpPr>
          <p:spPr bwMode="auto">
            <a:xfrm>
              <a:off x="682235" y="2942201"/>
              <a:ext cx="507132" cy="1229750"/>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4" name="矩形 33">
              <a:extLst>
                <a:ext uri="{FF2B5EF4-FFF2-40B4-BE49-F238E27FC236}">
                  <a16:creationId xmlns="" xmlns:a16="http://schemas.microsoft.com/office/drawing/2014/main" id="{539E0EEA-D3A4-41CD-B8A3-78951508134A}"/>
                </a:ext>
              </a:extLst>
            </p:cNvPr>
            <p:cNvSpPr/>
            <p:nvPr/>
          </p:nvSpPr>
          <p:spPr>
            <a:xfrm>
              <a:off x="1363330" y="2359916"/>
              <a:ext cx="4449434" cy="2421625"/>
            </a:xfrm>
            <a:prstGeom prst="rect">
              <a:avLst/>
            </a:prstGeom>
          </p:spPr>
          <p:txBody>
            <a:bodyPr wrap="square">
              <a:spAutoFit/>
            </a:bodyPr>
            <a:lstStyle/>
            <a:p>
              <a:pPr>
                <a:lnSpc>
                  <a:spcPct val="150000"/>
                </a:lnSpc>
              </a:pPr>
              <a:r>
                <a:rPr lang="zh-CN" altLang="en-US" sz="2600" dirty="0"/>
                <a:t>全国人民代表大会常务委</a:t>
              </a:r>
              <a:r>
                <a:rPr lang="zh-CN" altLang="en-US" sz="2600" dirty="0" smtClean="0"/>
                <a:t>员会</a:t>
              </a:r>
              <a:r>
                <a:rPr lang="zh-CN" altLang="en-US" sz="2600" dirty="0"/>
                <a:t>的组成人员不得担任国家行</a:t>
              </a:r>
              <a:r>
                <a:rPr lang="zh-CN" altLang="en-US" sz="2600" dirty="0" smtClean="0"/>
                <a:t>政机</a:t>
              </a:r>
              <a:r>
                <a:rPr lang="zh-CN" altLang="en-US" sz="2600" dirty="0"/>
                <a:t>关、审判机关和检察机关的</a:t>
              </a:r>
              <a:r>
                <a:rPr lang="zh-CN" altLang="en-US" sz="2600" dirty="0" smtClean="0"/>
                <a:t>职务</a:t>
              </a:r>
              <a:r>
                <a:rPr lang="zh-CN" altLang="en-US" sz="2600" dirty="0"/>
                <a:t>。</a:t>
              </a:r>
            </a:p>
          </p:txBody>
        </p:sp>
        <p:sp>
          <p:nvSpPr>
            <p:cNvPr id="35" name="矩形 34">
              <a:extLst>
                <a:ext uri="{FF2B5EF4-FFF2-40B4-BE49-F238E27FC236}">
                  <a16:creationId xmlns="" xmlns:a16="http://schemas.microsoft.com/office/drawing/2014/main" id="{7BB8A371-1BC5-4D2F-9271-FC7883DA6024}"/>
                </a:ext>
              </a:extLst>
            </p:cNvPr>
            <p:cNvSpPr/>
            <p:nvPr/>
          </p:nvSpPr>
          <p:spPr>
            <a:xfrm>
              <a:off x="413801" y="3051927"/>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前</a:t>
              </a:r>
              <a:endParaRPr lang="zh-CN" altLang="en-US" sz="2000" b="1" dirty="0">
                <a:solidFill>
                  <a:srgbClr val="FFFFFF"/>
                </a:solidFill>
                <a:latin typeface="微软雅黑"/>
                <a:ea typeface="微软雅黑"/>
              </a:endParaRPr>
            </a:p>
          </p:txBody>
        </p:sp>
      </p:grpSp>
      <p:grpSp>
        <p:nvGrpSpPr>
          <p:cNvPr id="36" name="组合 35"/>
          <p:cNvGrpSpPr/>
          <p:nvPr/>
        </p:nvGrpSpPr>
        <p:grpSpPr>
          <a:xfrm>
            <a:off x="5925875" y="2877873"/>
            <a:ext cx="5396449" cy="2560902"/>
            <a:chOff x="413801" y="2312647"/>
            <a:chExt cx="5396449" cy="2560902"/>
          </a:xfrm>
        </p:grpSpPr>
        <p:sp>
          <p:nvSpPr>
            <p:cNvPr id="37" name="矩形 36">
              <a:extLst>
                <a:ext uri="{FF2B5EF4-FFF2-40B4-BE49-F238E27FC236}">
                  <a16:creationId xmlns="" xmlns:a16="http://schemas.microsoft.com/office/drawing/2014/main" id="{A7377EB8-44BD-4ACE-BFFC-2C3B96D8354A}"/>
                </a:ext>
              </a:extLst>
            </p:cNvPr>
            <p:cNvSpPr/>
            <p:nvPr/>
          </p:nvSpPr>
          <p:spPr bwMode="auto">
            <a:xfrm>
              <a:off x="864285" y="2312647"/>
              <a:ext cx="4945965" cy="2560902"/>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38" name="箭头: 五边形 25">
              <a:extLst>
                <a:ext uri="{FF2B5EF4-FFF2-40B4-BE49-F238E27FC236}">
                  <a16:creationId xmlns="" xmlns:a16="http://schemas.microsoft.com/office/drawing/2014/main" id="{31FC989F-A7D3-4BD7-89B8-C94FFEA3C2D2}"/>
                </a:ext>
              </a:extLst>
            </p:cNvPr>
            <p:cNvSpPr/>
            <p:nvPr/>
          </p:nvSpPr>
          <p:spPr bwMode="auto">
            <a:xfrm>
              <a:off x="682235" y="2970776"/>
              <a:ext cx="507132" cy="1229750"/>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9" name="矩形 38">
              <a:extLst>
                <a:ext uri="{FF2B5EF4-FFF2-40B4-BE49-F238E27FC236}">
                  <a16:creationId xmlns="" xmlns:a16="http://schemas.microsoft.com/office/drawing/2014/main" id="{539E0EEA-D3A4-41CD-B8A3-78951508134A}"/>
                </a:ext>
              </a:extLst>
            </p:cNvPr>
            <p:cNvSpPr/>
            <p:nvPr/>
          </p:nvSpPr>
          <p:spPr>
            <a:xfrm>
              <a:off x="1334755" y="2340866"/>
              <a:ext cx="4449434" cy="2492990"/>
            </a:xfrm>
            <a:prstGeom prst="rect">
              <a:avLst/>
            </a:prstGeom>
          </p:spPr>
          <p:txBody>
            <a:bodyPr wrap="square">
              <a:spAutoFit/>
            </a:bodyPr>
            <a:lstStyle/>
            <a:p>
              <a:pPr>
                <a:lnSpc>
                  <a:spcPct val="150000"/>
                </a:lnSpc>
              </a:pPr>
              <a:r>
                <a:rPr lang="zh-CN" altLang="en-US" sz="2600" dirty="0"/>
                <a:t>全国人民代表大会常务委员</a:t>
              </a:r>
              <a:br>
                <a:rPr lang="zh-CN" altLang="en-US" sz="2600" dirty="0"/>
              </a:br>
              <a:r>
                <a:rPr lang="zh-CN" altLang="en-US" sz="2600" dirty="0"/>
                <a:t>会的组成人员不得担任国家行</a:t>
              </a:r>
              <a:r>
                <a:rPr lang="zh-CN" altLang="en-US" sz="2600" dirty="0" smtClean="0"/>
                <a:t>政机</a:t>
              </a:r>
              <a:r>
                <a:rPr lang="zh-CN" altLang="en-US" sz="2600" dirty="0"/>
                <a:t>关、</a:t>
              </a:r>
              <a:r>
                <a:rPr lang="zh-CN" altLang="en-US" sz="2600" b="1" dirty="0">
                  <a:solidFill>
                    <a:srgbClr val="FF0000"/>
                  </a:solidFill>
                </a:rPr>
                <a:t>监察机关</a:t>
              </a:r>
              <a:r>
                <a:rPr lang="zh-CN" altLang="en-US" sz="2600" dirty="0"/>
                <a:t>、审判机关和</a:t>
              </a:r>
              <a:r>
                <a:rPr lang="zh-CN" altLang="en-US" sz="2600" dirty="0" smtClean="0"/>
                <a:t>检察</a:t>
              </a:r>
              <a:r>
                <a:rPr lang="zh-CN" altLang="en-US" sz="2600" dirty="0"/>
                <a:t>机关的职务。 </a:t>
              </a:r>
            </a:p>
          </p:txBody>
        </p:sp>
        <p:sp>
          <p:nvSpPr>
            <p:cNvPr id="40" name="矩形 39">
              <a:extLst>
                <a:ext uri="{FF2B5EF4-FFF2-40B4-BE49-F238E27FC236}">
                  <a16:creationId xmlns="" xmlns:a16="http://schemas.microsoft.com/office/drawing/2014/main" id="{7BB8A371-1BC5-4D2F-9271-FC7883DA6024}"/>
                </a:ext>
              </a:extLst>
            </p:cNvPr>
            <p:cNvSpPr/>
            <p:nvPr/>
          </p:nvSpPr>
          <p:spPr>
            <a:xfrm>
              <a:off x="413801" y="308050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后</a:t>
              </a:r>
              <a:endParaRPr lang="zh-CN" altLang="en-US" sz="2000" b="1" dirty="0">
                <a:solidFill>
                  <a:srgbClr val="FFFFFF"/>
                </a:solidFill>
                <a:latin typeface="微软雅黑"/>
                <a:ea typeface="微软雅黑"/>
              </a:endParaRPr>
            </a:p>
          </p:txBody>
        </p:sp>
      </p:grpSp>
    </p:spTree>
    <p:extLst>
      <p:ext uri="{BB962C8B-B14F-4D97-AF65-F5344CB8AC3E}">
        <p14:creationId xmlns:p14="http://schemas.microsoft.com/office/powerpoint/2010/main" val="96912953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additive="base">
                                        <p:cTn id="18" dur="500" fill="hold"/>
                                        <p:tgtEl>
                                          <p:spTgt spid="31"/>
                                        </p:tgtEl>
                                        <p:attrNameLst>
                                          <p:attrName>ppt_x</p:attrName>
                                        </p:attrNameLst>
                                      </p:cBhvr>
                                      <p:tavLst>
                                        <p:tav tm="0">
                                          <p:val>
                                            <p:strVal val="0-#ppt_w/2"/>
                                          </p:val>
                                        </p:tav>
                                        <p:tav tm="100000">
                                          <p:val>
                                            <p:strVal val="#ppt_x"/>
                                          </p:val>
                                        </p:tav>
                                      </p:tavLst>
                                    </p:anim>
                                    <p:anim calcmode="lin" valueType="num">
                                      <p:cBhvr additive="base">
                                        <p:cTn id="19"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strips(downLeft)">
                                      <p:cBhvr>
                                        <p:cTn id="2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18" name="组合 17"/>
          <p:cNvGrpSpPr/>
          <p:nvPr/>
        </p:nvGrpSpPr>
        <p:grpSpPr>
          <a:xfrm>
            <a:off x="3437496" y="972136"/>
            <a:ext cx="5590757" cy="1424824"/>
            <a:chOff x="3437496" y="1153111"/>
            <a:chExt cx="5590757" cy="142482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437496" y="1153111"/>
              <a:ext cx="5590757" cy="1424824"/>
            </a:xfrm>
            <a:prstGeom prst="rect">
              <a:avLst/>
            </a:prstGeom>
          </p:spPr>
        </p:pic>
        <p:sp>
          <p:nvSpPr>
            <p:cNvPr id="4" name="矩形 3"/>
            <p:cNvSpPr/>
            <p:nvPr/>
          </p:nvSpPr>
          <p:spPr>
            <a:xfrm>
              <a:off x="4385319" y="1842373"/>
              <a:ext cx="4185761" cy="461665"/>
            </a:xfrm>
            <a:prstGeom prst="rect">
              <a:avLst/>
            </a:prstGeom>
            <a:noFill/>
          </p:spPr>
          <p:txBody>
            <a:bodyPr wrap="none">
              <a:spAutoFit/>
            </a:bodyPr>
            <a:lstStyle/>
            <a:p>
              <a:pPr lvl="0" algn="ctr"/>
              <a:r>
                <a:rPr lang="zh-CN" altLang="en-US" sz="2400" b="1" kern="0" dirty="0">
                  <a:gradFill flip="none" rotWithShape="1">
                    <a:gsLst>
                      <a:gs pos="0">
                        <a:schemeClr val="bg1"/>
                      </a:gs>
                      <a:gs pos="100000">
                        <a:srgbClr val="FFFF53"/>
                      </a:gs>
                    </a:gsLst>
                    <a:lin ang="5400000" scaled="0"/>
                    <a:tileRect/>
                  </a:gradFill>
                </a:rPr>
                <a:t>第六</a:t>
              </a:r>
              <a:r>
                <a:rPr lang="zh-CN" altLang="en-US" sz="2400" b="1" kern="0" dirty="0" smtClean="0">
                  <a:gradFill flip="none" rotWithShape="1">
                    <a:gsLst>
                      <a:gs pos="0">
                        <a:schemeClr val="bg1"/>
                      </a:gs>
                      <a:gs pos="100000">
                        <a:srgbClr val="FFFF53"/>
                      </a:gs>
                    </a:gsLst>
                    <a:lin ang="5400000" scaled="0"/>
                    <a:tileRect/>
                  </a:gradFill>
                </a:rPr>
                <a:t>十七条第六项和第十一项</a:t>
              </a:r>
              <a:endParaRPr lang="zh-CN" altLang="en-US" sz="2400" b="1" kern="0" dirty="0">
                <a:gradFill flip="none" rotWithShape="1">
                  <a:gsLst>
                    <a:gs pos="0">
                      <a:schemeClr val="bg1"/>
                    </a:gs>
                    <a:gs pos="100000">
                      <a:srgbClr val="FFFF53"/>
                    </a:gs>
                  </a:gsLst>
                  <a:lin ang="5400000" scaled="0"/>
                  <a:tileRect/>
                </a:gradFill>
              </a:endParaRPr>
            </a:p>
          </p:txBody>
        </p:sp>
      </p:grpSp>
      <p:grpSp>
        <p:nvGrpSpPr>
          <p:cNvPr id="2" name="组合 1"/>
          <p:cNvGrpSpPr/>
          <p:nvPr/>
        </p:nvGrpSpPr>
        <p:grpSpPr>
          <a:xfrm>
            <a:off x="413801" y="2255496"/>
            <a:ext cx="5396449" cy="4027989"/>
            <a:chOff x="413801" y="2312646"/>
            <a:chExt cx="5396449" cy="4027989"/>
          </a:xfrm>
        </p:grpSpPr>
        <p:sp>
          <p:nvSpPr>
            <p:cNvPr id="28" name="矩形 27">
              <a:extLst>
                <a:ext uri="{FF2B5EF4-FFF2-40B4-BE49-F238E27FC236}">
                  <a16:creationId xmlns="" xmlns:a16="http://schemas.microsoft.com/office/drawing/2014/main" id="{A7377EB8-44BD-4ACE-BFFC-2C3B96D8354A}"/>
                </a:ext>
              </a:extLst>
            </p:cNvPr>
            <p:cNvSpPr/>
            <p:nvPr/>
          </p:nvSpPr>
          <p:spPr bwMode="auto">
            <a:xfrm>
              <a:off x="864285" y="2312646"/>
              <a:ext cx="4945965"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29" name="箭头: 五边形 25">
              <a:extLst>
                <a:ext uri="{FF2B5EF4-FFF2-40B4-BE49-F238E27FC236}">
                  <a16:creationId xmlns="" xmlns:a16="http://schemas.microsoft.com/office/drawing/2014/main" id="{31FC989F-A7D3-4BD7-89B8-C94FFEA3C2D2}"/>
                </a:ext>
              </a:extLst>
            </p:cNvPr>
            <p:cNvSpPr/>
            <p:nvPr/>
          </p:nvSpPr>
          <p:spPr bwMode="auto">
            <a:xfrm>
              <a:off x="682235"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0" name="矩形 29">
              <a:extLst>
                <a:ext uri="{FF2B5EF4-FFF2-40B4-BE49-F238E27FC236}">
                  <a16:creationId xmlns="" xmlns:a16="http://schemas.microsoft.com/office/drawing/2014/main" id="{539E0EEA-D3A4-41CD-B8A3-78951508134A}"/>
                </a:ext>
              </a:extLst>
            </p:cNvPr>
            <p:cNvSpPr/>
            <p:nvPr/>
          </p:nvSpPr>
          <p:spPr>
            <a:xfrm>
              <a:off x="1239506" y="2436116"/>
              <a:ext cx="4563733" cy="3829638"/>
            </a:xfrm>
            <a:prstGeom prst="rect">
              <a:avLst/>
            </a:prstGeom>
          </p:spPr>
          <p:txBody>
            <a:bodyPr wrap="square">
              <a:spAutoFit/>
            </a:bodyPr>
            <a:lstStyle/>
            <a:p>
              <a:pPr>
                <a:lnSpc>
                  <a:spcPct val="130000"/>
                </a:lnSpc>
              </a:pPr>
              <a:r>
                <a:rPr lang="zh-CN" altLang="en-US" sz="2100" dirty="0"/>
                <a:t>全国人民代表大会常务委员会行使下列职权</a:t>
              </a:r>
              <a:r>
                <a:rPr lang="en-US" altLang="zh-CN" sz="2100" dirty="0"/>
                <a:t>:</a:t>
              </a:r>
            </a:p>
            <a:p>
              <a:pPr>
                <a:lnSpc>
                  <a:spcPct val="130000"/>
                </a:lnSpc>
              </a:pPr>
              <a:r>
                <a:rPr lang="en-US" altLang="zh-CN" sz="2100" dirty="0"/>
                <a:t>(</a:t>
              </a:r>
              <a:r>
                <a:rPr lang="zh-CN" altLang="en-US" sz="2100" dirty="0"/>
                <a:t>六</a:t>
              </a:r>
              <a:r>
                <a:rPr lang="en-US" altLang="zh-CN" sz="2100" dirty="0"/>
                <a:t>)</a:t>
              </a:r>
              <a:r>
                <a:rPr lang="zh-CN" altLang="en-US" sz="2100" dirty="0"/>
                <a:t>监督国务院、</a:t>
              </a:r>
            </a:p>
            <a:p>
              <a:pPr>
                <a:lnSpc>
                  <a:spcPct val="130000"/>
                </a:lnSpc>
              </a:pPr>
              <a:r>
                <a:rPr lang="zh-CN" altLang="en-US" sz="2100" dirty="0"/>
                <a:t>中央军事委员会、最高人民法院和最高人民检察院的工作</a:t>
              </a:r>
              <a:r>
                <a:rPr lang="en-US" altLang="zh-CN" sz="2100" dirty="0"/>
                <a:t>;</a:t>
              </a:r>
            </a:p>
            <a:p>
              <a:pPr>
                <a:lnSpc>
                  <a:spcPct val="130000"/>
                </a:lnSpc>
              </a:pPr>
              <a:r>
                <a:rPr lang="en-US" altLang="zh-CN" sz="2100" dirty="0"/>
                <a:t>(</a:t>
              </a:r>
              <a:r>
                <a:rPr lang="zh-CN" altLang="en-US" sz="2100" dirty="0"/>
                <a:t>十一</a:t>
              </a:r>
              <a:r>
                <a:rPr lang="en-US" altLang="zh-CN" sz="2100" dirty="0"/>
                <a:t>)</a:t>
              </a:r>
              <a:r>
                <a:rPr lang="zh-CN" altLang="en-US" sz="2100" dirty="0"/>
                <a:t>根据最高人民法院院长的提请，任免最高人民法院副院长、审判员、审判委员会委员和军事法院院长</a:t>
              </a:r>
              <a:r>
                <a:rPr lang="en-US" altLang="zh-CN" sz="2100" dirty="0"/>
                <a:t>;</a:t>
              </a:r>
            </a:p>
            <a:p>
              <a:pPr>
                <a:lnSpc>
                  <a:spcPct val="130000"/>
                </a:lnSpc>
              </a:pPr>
              <a:r>
                <a:rPr lang="en-US" altLang="zh-CN" sz="2100" dirty="0"/>
                <a:t>......</a:t>
              </a:r>
            </a:p>
          </p:txBody>
        </p:sp>
        <p:sp>
          <p:nvSpPr>
            <p:cNvPr id="31" name="矩形 30">
              <a:extLst>
                <a:ext uri="{FF2B5EF4-FFF2-40B4-BE49-F238E27FC236}">
                  <a16:creationId xmlns="" xmlns:a16="http://schemas.microsoft.com/office/drawing/2014/main" id="{7BB8A371-1BC5-4D2F-9271-FC7883DA6024}"/>
                </a:ext>
              </a:extLst>
            </p:cNvPr>
            <p:cNvSpPr/>
            <p:nvPr/>
          </p:nvSpPr>
          <p:spPr>
            <a:xfrm>
              <a:off x="413801" y="382345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前</a:t>
              </a:r>
              <a:endParaRPr lang="zh-CN" altLang="en-US" sz="2000" b="1" dirty="0">
                <a:solidFill>
                  <a:srgbClr val="FFFFFF"/>
                </a:solidFill>
                <a:latin typeface="微软雅黑"/>
                <a:ea typeface="微软雅黑"/>
              </a:endParaRPr>
            </a:p>
          </p:txBody>
        </p:sp>
      </p:grpSp>
      <p:grpSp>
        <p:nvGrpSpPr>
          <p:cNvPr id="5" name="组合 4"/>
          <p:cNvGrpSpPr/>
          <p:nvPr/>
        </p:nvGrpSpPr>
        <p:grpSpPr>
          <a:xfrm>
            <a:off x="6128823" y="2255496"/>
            <a:ext cx="5120203" cy="4027989"/>
            <a:chOff x="6128823" y="2312646"/>
            <a:chExt cx="5120203" cy="4027989"/>
          </a:xfrm>
        </p:grpSpPr>
        <p:sp>
          <p:nvSpPr>
            <p:cNvPr id="10" name="矩形 9">
              <a:extLst>
                <a:ext uri="{FF2B5EF4-FFF2-40B4-BE49-F238E27FC236}">
                  <a16:creationId xmlns="" xmlns:a16="http://schemas.microsoft.com/office/drawing/2014/main" id="{A7377EB8-44BD-4ACE-BFFC-2C3B96D8354A}"/>
                </a:ext>
              </a:extLst>
            </p:cNvPr>
            <p:cNvSpPr/>
            <p:nvPr/>
          </p:nvSpPr>
          <p:spPr bwMode="auto">
            <a:xfrm>
              <a:off x="6310874" y="2312646"/>
              <a:ext cx="4938152"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11" name="箭头: 五边形 25">
              <a:extLst>
                <a:ext uri="{FF2B5EF4-FFF2-40B4-BE49-F238E27FC236}">
                  <a16:creationId xmlns="" xmlns:a16="http://schemas.microsoft.com/office/drawing/2014/main" id="{31FC989F-A7D3-4BD7-89B8-C94FFEA3C2D2}"/>
                </a:ext>
              </a:extLst>
            </p:cNvPr>
            <p:cNvSpPr/>
            <p:nvPr/>
          </p:nvSpPr>
          <p:spPr bwMode="auto">
            <a:xfrm>
              <a:off x="6128823"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12" name="矩形 11">
              <a:extLst>
                <a:ext uri="{FF2B5EF4-FFF2-40B4-BE49-F238E27FC236}">
                  <a16:creationId xmlns="" xmlns:a16="http://schemas.microsoft.com/office/drawing/2014/main" id="{539E0EEA-D3A4-41CD-B8A3-78951508134A}"/>
                </a:ext>
              </a:extLst>
            </p:cNvPr>
            <p:cNvSpPr/>
            <p:nvPr/>
          </p:nvSpPr>
          <p:spPr>
            <a:xfrm>
              <a:off x="6667043" y="2321816"/>
              <a:ext cx="4559199" cy="3997248"/>
            </a:xfrm>
            <a:prstGeom prst="rect">
              <a:avLst/>
            </a:prstGeom>
          </p:spPr>
          <p:txBody>
            <a:bodyPr wrap="square">
              <a:spAutoFit/>
            </a:bodyPr>
            <a:lstStyle/>
            <a:p>
              <a:pPr algn="just" defTabSz="914034" eaLnBrk="0" fontAlgn="base" hangingPunct="0">
                <a:lnSpc>
                  <a:spcPct val="145000"/>
                </a:lnSpc>
                <a:spcBef>
                  <a:spcPct val="0"/>
                </a:spcBef>
                <a:spcAft>
                  <a:spcPct val="0"/>
                </a:spcAft>
              </a:pPr>
              <a:r>
                <a:rPr lang="zh-CN" altLang="en-US" sz="1750" dirty="0">
                  <a:solidFill>
                    <a:schemeClr val="tx1">
                      <a:lumMod val="50000"/>
                    </a:schemeClr>
                  </a:solidFill>
                </a:rPr>
                <a:t>全国人民代表大会常务委员会行使下列职权</a:t>
              </a:r>
              <a:r>
                <a:rPr lang="en-US" altLang="zh-CN" sz="1750" dirty="0">
                  <a:solidFill>
                    <a:schemeClr val="tx1">
                      <a:lumMod val="50000"/>
                    </a:schemeClr>
                  </a:solidFill>
                </a:rPr>
                <a:t>:</a:t>
              </a:r>
            </a:p>
            <a:p>
              <a:pPr algn="just" defTabSz="914034" eaLnBrk="0" fontAlgn="base" hangingPunct="0">
                <a:lnSpc>
                  <a:spcPct val="145000"/>
                </a:lnSpc>
                <a:spcBef>
                  <a:spcPct val="0"/>
                </a:spcBef>
                <a:spcAft>
                  <a:spcPct val="0"/>
                </a:spcAft>
              </a:pPr>
              <a:r>
                <a:rPr lang="en-US" altLang="zh-CN" sz="1750" dirty="0">
                  <a:solidFill>
                    <a:schemeClr val="tx1">
                      <a:lumMod val="50000"/>
                    </a:schemeClr>
                  </a:solidFill>
                </a:rPr>
                <a:t>(</a:t>
              </a:r>
              <a:r>
                <a:rPr lang="zh-CN" altLang="en-US" sz="1750" dirty="0">
                  <a:solidFill>
                    <a:schemeClr val="tx1">
                      <a:lumMod val="50000"/>
                    </a:schemeClr>
                  </a:solidFill>
                </a:rPr>
                <a:t>六</a:t>
              </a:r>
              <a:r>
                <a:rPr lang="en-US" altLang="zh-CN" sz="1750" dirty="0">
                  <a:solidFill>
                    <a:schemeClr val="tx1">
                      <a:lumMod val="50000"/>
                    </a:schemeClr>
                  </a:solidFill>
                </a:rPr>
                <a:t>)</a:t>
              </a:r>
              <a:r>
                <a:rPr lang="zh-CN" altLang="en-US" sz="1750" dirty="0">
                  <a:solidFill>
                    <a:schemeClr val="tx1">
                      <a:lumMod val="50000"/>
                    </a:schemeClr>
                  </a:solidFill>
                </a:rPr>
                <a:t>监督国务院、中央军事委员会、</a:t>
              </a:r>
              <a:r>
                <a:rPr lang="zh-CN" altLang="en-US" sz="1750" b="1" dirty="0">
                  <a:solidFill>
                    <a:srgbClr val="FF0000"/>
                  </a:solidFill>
                </a:rPr>
                <a:t>国家监察委员会</a:t>
              </a:r>
              <a:r>
                <a:rPr lang="zh-CN" altLang="en-US" sz="1750" dirty="0">
                  <a:solidFill>
                    <a:schemeClr val="tx1">
                      <a:lumMod val="50000"/>
                    </a:schemeClr>
                  </a:solidFill>
                </a:rPr>
                <a:t>、最高人民法院和最高人民检察院的工作</a:t>
              </a:r>
              <a:r>
                <a:rPr lang="en-US" altLang="zh-CN" sz="1750" dirty="0">
                  <a:solidFill>
                    <a:schemeClr val="tx1">
                      <a:lumMod val="50000"/>
                    </a:schemeClr>
                  </a:solidFill>
                </a:rPr>
                <a:t>;</a:t>
              </a:r>
            </a:p>
            <a:p>
              <a:pPr algn="just" defTabSz="914034" eaLnBrk="0" fontAlgn="base" hangingPunct="0">
                <a:lnSpc>
                  <a:spcPct val="145000"/>
                </a:lnSpc>
                <a:spcBef>
                  <a:spcPct val="0"/>
                </a:spcBef>
                <a:spcAft>
                  <a:spcPct val="0"/>
                </a:spcAft>
              </a:pPr>
              <a:r>
                <a:rPr lang="en-US" altLang="zh-CN" sz="1750" b="1" dirty="0">
                  <a:solidFill>
                    <a:srgbClr val="FF0000"/>
                  </a:solidFill>
                </a:rPr>
                <a:t>(</a:t>
              </a:r>
              <a:r>
                <a:rPr lang="zh-CN" altLang="en-US" sz="1750" b="1" dirty="0">
                  <a:solidFill>
                    <a:srgbClr val="FF0000"/>
                  </a:solidFill>
                </a:rPr>
                <a:t>十一</a:t>
              </a:r>
              <a:r>
                <a:rPr lang="en-US" altLang="zh-CN" sz="1750" b="1" dirty="0">
                  <a:solidFill>
                    <a:srgbClr val="FF0000"/>
                  </a:solidFill>
                </a:rPr>
                <a:t>) </a:t>
              </a:r>
              <a:r>
                <a:rPr lang="zh-CN" altLang="en-US" sz="1750" b="1" dirty="0">
                  <a:solidFill>
                    <a:srgbClr val="FF0000"/>
                  </a:solidFill>
                </a:rPr>
                <a:t>根据国家监察委员会主任的提请，任免国家监察委员会副主任、委员</a:t>
              </a:r>
              <a:r>
                <a:rPr lang="en-US" altLang="zh-CN" sz="1750" b="1" dirty="0">
                  <a:solidFill>
                    <a:srgbClr val="FF0000"/>
                  </a:solidFill>
                </a:rPr>
                <a:t>;</a:t>
              </a:r>
            </a:p>
            <a:p>
              <a:pPr algn="just" defTabSz="914034" eaLnBrk="0" fontAlgn="base" hangingPunct="0">
                <a:lnSpc>
                  <a:spcPct val="145000"/>
                </a:lnSpc>
                <a:spcBef>
                  <a:spcPct val="0"/>
                </a:spcBef>
                <a:spcAft>
                  <a:spcPct val="0"/>
                </a:spcAft>
              </a:pPr>
              <a:r>
                <a:rPr lang="en-US" altLang="zh-CN" sz="1750" b="1" dirty="0">
                  <a:solidFill>
                    <a:srgbClr val="FF0000"/>
                  </a:solidFill>
                </a:rPr>
                <a:t>(</a:t>
              </a:r>
              <a:r>
                <a:rPr lang="zh-CN" altLang="en-US" sz="1750" b="1" dirty="0">
                  <a:solidFill>
                    <a:srgbClr val="FF0000"/>
                  </a:solidFill>
                </a:rPr>
                <a:t>十二</a:t>
              </a:r>
              <a:r>
                <a:rPr lang="en-US" altLang="zh-CN" sz="1750" b="1" dirty="0">
                  <a:solidFill>
                    <a:srgbClr val="FF0000"/>
                  </a:solidFill>
                </a:rPr>
                <a:t>) </a:t>
              </a:r>
              <a:r>
                <a:rPr lang="zh-CN" altLang="en-US" sz="1750" dirty="0">
                  <a:solidFill>
                    <a:schemeClr val="tx1">
                      <a:lumMod val="50000"/>
                    </a:schemeClr>
                  </a:solidFill>
                </a:rPr>
                <a:t>根据最高人民法院院长的提请，任免最高人民法院副院长、审判员、审判委员会委员和军事法院院长</a:t>
              </a:r>
              <a:r>
                <a:rPr lang="en-US" altLang="zh-CN" sz="1750" dirty="0" smtClean="0">
                  <a:solidFill>
                    <a:schemeClr val="tx1">
                      <a:lumMod val="50000"/>
                    </a:schemeClr>
                  </a:solidFill>
                </a:rPr>
                <a:t>;</a:t>
              </a:r>
            </a:p>
            <a:p>
              <a:pPr algn="just" defTabSz="914034" eaLnBrk="0" fontAlgn="base" hangingPunct="0">
                <a:lnSpc>
                  <a:spcPct val="145000"/>
                </a:lnSpc>
                <a:spcBef>
                  <a:spcPct val="0"/>
                </a:spcBef>
                <a:spcAft>
                  <a:spcPct val="0"/>
                </a:spcAft>
              </a:pPr>
              <a:r>
                <a:rPr lang="en-US" altLang="zh-CN" sz="1750" b="1" dirty="0" smtClean="0">
                  <a:solidFill>
                    <a:schemeClr val="tx1">
                      <a:lumMod val="50000"/>
                    </a:schemeClr>
                  </a:solidFill>
                </a:rPr>
                <a:t>……</a:t>
              </a:r>
              <a:endParaRPr lang="zh-CN" altLang="en-US" sz="1750" b="1" dirty="0">
                <a:solidFill>
                  <a:srgbClr val="FF0000"/>
                </a:solidFill>
              </a:endParaRPr>
            </a:p>
          </p:txBody>
        </p:sp>
      </p:grpSp>
      <p:sp>
        <p:nvSpPr>
          <p:cNvPr id="13" name="矩形 12">
            <a:extLst>
              <a:ext uri="{FF2B5EF4-FFF2-40B4-BE49-F238E27FC236}">
                <a16:creationId xmlns="" xmlns:a16="http://schemas.microsoft.com/office/drawing/2014/main" id="{7BB8A371-1BC5-4D2F-9271-FC7883DA6024}"/>
              </a:ext>
            </a:extLst>
          </p:cNvPr>
          <p:cNvSpPr/>
          <p:nvPr/>
        </p:nvSpPr>
        <p:spPr>
          <a:xfrm>
            <a:off x="5860389" y="376630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a:solidFill>
                  <a:srgbClr val="FFFFFF"/>
                </a:solidFill>
                <a:latin typeface="微软雅黑"/>
                <a:ea typeface="微软雅黑"/>
              </a:rPr>
              <a:t>后</a:t>
            </a:r>
            <a:endParaRPr lang="zh-CN" altLang="en-US" sz="2000" b="1" dirty="0">
              <a:solidFill>
                <a:srgbClr val="FFFFFF"/>
              </a:solidFill>
              <a:latin typeface="微软雅黑"/>
              <a:ea typeface="微软雅黑"/>
            </a:endParaRPr>
          </a:p>
        </p:txBody>
      </p:sp>
    </p:spTree>
    <p:extLst>
      <p:ext uri="{BB962C8B-B14F-4D97-AF65-F5344CB8AC3E}">
        <p14:creationId xmlns:p14="http://schemas.microsoft.com/office/powerpoint/2010/main" val="54791421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strips(downLeft)">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18" name="组合 17"/>
          <p:cNvGrpSpPr/>
          <p:nvPr/>
        </p:nvGrpSpPr>
        <p:grpSpPr>
          <a:xfrm>
            <a:off x="3437496" y="972136"/>
            <a:ext cx="5590757" cy="1424824"/>
            <a:chOff x="3437496" y="1153111"/>
            <a:chExt cx="5590757" cy="142482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437496" y="1153111"/>
              <a:ext cx="5590757" cy="1424824"/>
            </a:xfrm>
            <a:prstGeom prst="rect">
              <a:avLst/>
            </a:prstGeom>
          </p:spPr>
        </p:pic>
        <p:sp>
          <p:nvSpPr>
            <p:cNvPr id="4" name="矩形 3"/>
            <p:cNvSpPr/>
            <p:nvPr/>
          </p:nvSpPr>
          <p:spPr>
            <a:xfrm>
              <a:off x="5308647" y="1842373"/>
              <a:ext cx="2339102" cy="461665"/>
            </a:xfrm>
            <a:prstGeom prst="rect">
              <a:avLst/>
            </a:prstGeom>
            <a:noFill/>
          </p:spPr>
          <p:txBody>
            <a:bodyPr wrap="none">
              <a:spAutoFit/>
            </a:bodyPr>
            <a:lstStyle/>
            <a:p>
              <a:pPr lvl="0" algn="ctr"/>
              <a:r>
                <a:rPr lang="zh-CN" altLang="en-US" sz="2400" b="1" kern="0" dirty="0" smtClean="0">
                  <a:gradFill flip="none" rotWithShape="1">
                    <a:gsLst>
                      <a:gs pos="0">
                        <a:schemeClr val="bg1"/>
                      </a:gs>
                      <a:gs pos="100000">
                        <a:srgbClr val="FFFF53"/>
                      </a:gs>
                    </a:gsLst>
                    <a:lin ang="5400000" scaled="0"/>
                    <a:tileRect/>
                  </a:gradFill>
                </a:rPr>
                <a:t>第七十条第一款</a:t>
              </a:r>
              <a:endParaRPr lang="zh-CN" altLang="en-US" sz="2400" b="1" kern="0" dirty="0">
                <a:gradFill flip="none" rotWithShape="1">
                  <a:gsLst>
                    <a:gs pos="0">
                      <a:schemeClr val="bg1"/>
                    </a:gs>
                    <a:gs pos="100000">
                      <a:srgbClr val="FFFF53"/>
                    </a:gs>
                  </a:gsLst>
                  <a:lin ang="5400000" scaled="0"/>
                  <a:tileRect/>
                </a:gradFill>
              </a:endParaRPr>
            </a:p>
          </p:txBody>
        </p:sp>
      </p:grpSp>
      <p:grpSp>
        <p:nvGrpSpPr>
          <p:cNvPr id="2" name="组合 1"/>
          <p:cNvGrpSpPr/>
          <p:nvPr/>
        </p:nvGrpSpPr>
        <p:grpSpPr>
          <a:xfrm>
            <a:off x="413801" y="2255496"/>
            <a:ext cx="5396449" cy="4027989"/>
            <a:chOff x="413801" y="2312646"/>
            <a:chExt cx="5396449" cy="4027989"/>
          </a:xfrm>
        </p:grpSpPr>
        <p:sp>
          <p:nvSpPr>
            <p:cNvPr id="28" name="矩形 27">
              <a:extLst>
                <a:ext uri="{FF2B5EF4-FFF2-40B4-BE49-F238E27FC236}">
                  <a16:creationId xmlns="" xmlns:a16="http://schemas.microsoft.com/office/drawing/2014/main" id="{A7377EB8-44BD-4ACE-BFFC-2C3B96D8354A}"/>
                </a:ext>
              </a:extLst>
            </p:cNvPr>
            <p:cNvSpPr/>
            <p:nvPr/>
          </p:nvSpPr>
          <p:spPr bwMode="auto">
            <a:xfrm>
              <a:off x="864285" y="2312646"/>
              <a:ext cx="4945965"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29" name="箭头: 五边形 25">
              <a:extLst>
                <a:ext uri="{FF2B5EF4-FFF2-40B4-BE49-F238E27FC236}">
                  <a16:creationId xmlns="" xmlns:a16="http://schemas.microsoft.com/office/drawing/2014/main" id="{31FC989F-A7D3-4BD7-89B8-C94FFEA3C2D2}"/>
                </a:ext>
              </a:extLst>
            </p:cNvPr>
            <p:cNvSpPr/>
            <p:nvPr/>
          </p:nvSpPr>
          <p:spPr bwMode="auto">
            <a:xfrm>
              <a:off x="682235"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0" name="矩形 29">
              <a:extLst>
                <a:ext uri="{FF2B5EF4-FFF2-40B4-BE49-F238E27FC236}">
                  <a16:creationId xmlns="" xmlns:a16="http://schemas.microsoft.com/office/drawing/2014/main" id="{539E0EEA-D3A4-41CD-B8A3-78951508134A}"/>
                </a:ext>
              </a:extLst>
            </p:cNvPr>
            <p:cNvSpPr/>
            <p:nvPr/>
          </p:nvSpPr>
          <p:spPr>
            <a:xfrm>
              <a:off x="1239506" y="2598041"/>
              <a:ext cx="4563733" cy="3427926"/>
            </a:xfrm>
            <a:prstGeom prst="rect">
              <a:avLst/>
            </a:prstGeom>
          </p:spPr>
          <p:txBody>
            <a:bodyPr wrap="square">
              <a:spAutoFit/>
            </a:bodyPr>
            <a:lstStyle/>
            <a:p>
              <a:pPr>
                <a:lnSpc>
                  <a:spcPct val="150000"/>
                </a:lnSpc>
              </a:pPr>
              <a:r>
                <a:rPr lang="zh-CN" altLang="en-US" sz="2100" dirty="0"/>
                <a:t>全国人民代表大会设立民族委员会、法律委员会、财政经济委员会、教育科学文化卫生委员会、外事委员会、华侨委员会和其他需要设立的专门委员会。在全国人民代表大会闭会期间，各专门委员会受全国人民代表大会常务委员会的领导。</a:t>
              </a:r>
              <a:endParaRPr lang="en-US" altLang="zh-CN" sz="2100" dirty="0"/>
            </a:p>
          </p:txBody>
        </p:sp>
        <p:sp>
          <p:nvSpPr>
            <p:cNvPr id="31" name="矩形 30">
              <a:extLst>
                <a:ext uri="{FF2B5EF4-FFF2-40B4-BE49-F238E27FC236}">
                  <a16:creationId xmlns="" xmlns:a16="http://schemas.microsoft.com/office/drawing/2014/main" id="{7BB8A371-1BC5-4D2F-9271-FC7883DA6024}"/>
                </a:ext>
              </a:extLst>
            </p:cNvPr>
            <p:cNvSpPr/>
            <p:nvPr/>
          </p:nvSpPr>
          <p:spPr>
            <a:xfrm>
              <a:off x="413801" y="382345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前</a:t>
              </a:r>
              <a:endParaRPr lang="zh-CN" altLang="en-US" sz="2000" b="1" dirty="0">
                <a:solidFill>
                  <a:srgbClr val="FFFFFF"/>
                </a:solidFill>
                <a:latin typeface="微软雅黑"/>
                <a:ea typeface="微软雅黑"/>
              </a:endParaRPr>
            </a:p>
          </p:txBody>
        </p:sp>
      </p:grpSp>
      <p:grpSp>
        <p:nvGrpSpPr>
          <p:cNvPr id="5" name="组合 4"/>
          <p:cNvGrpSpPr/>
          <p:nvPr/>
        </p:nvGrpSpPr>
        <p:grpSpPr>
          <a:xfrm>
            <a:off x="6128823" y="2255496"/>
            <a:ext cx="4929702" cy="4027989"/>
            <a:chOff x="6128823" y="2312646"/>
            <a:chExt cx="4929702" cy="4027989"/>
          </a:xfrm>
        </p:grpSpPr>
        <p:sp>
          <p:nvSpPr>
            <p:cNvPr id="10" name="矩形 9">
              <a:extLst>
                <a:ext uri="{FF2B5EF4-FFF2-40B4-BE49-F238E27FC236}">
                  <a16:creationId xmlns="" xmlns:a16="http://schemas.microsoft.com/office/drawing/2014/main" id="{A7377EB8-44BD-4ACE-BFFC-2C3B96D8354A}"/>
                </a:ext>
              </a:extLst>
            </p:cNvPr>
            <p:cNvSpPr/>
            <p:nvPr/>
          </p:nvSpPr>
          <p:spPr bwMode="auto">
            <a:xfrm>
              <a:off x="6310874" y="2312646"/>
              <a:ext cx="4747651"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11" name="箭头: 五边形 25">
              <a:extLst>
                <a:ext uri="{FF2B5EF4-FFF2-40B4-BE49-F238E27FC236}">
                  <a16:creationId xmlns="" xmlns:a16="http://schemas.microsoft.com/office/drawing/2014/main" id="{31FC989F-A7D3-4BD7-89B8-C94FFEA3C2D2}"/>
                </a:ext>
              </a:extLst>
            </p:cNvPr>
            <p:cNvSpPr/>
            <p:nvPr/>
          </p:nvSpPr>
          <p:spPr bwMode="auto">
            <a:xfrm>
              <a:off x="6128823"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12" name="矩形 11">
              <a:extLst>
                <a:ext uri="{FF2B5EF4-FFF2-40B4-BE49-F238E27FC236}">
                  <a16:creationId xmlns="" xmlns:a16="http://schemas.microsoft.com/office/drawing/2014/main" id="{539E0EEA-D3A4-41CD-B8A3-78951508134A}"/>
                </a:ext>
              </a:extLst>
            </p:cNvPr>
            <p:cNvSpPr/>
            <p:nvPr/>
          </p:nvSpPr>
          <p:spPr>
            <a:xfrm>
              <a:off x="6714669" y="2331341"/>
              <a:ext cx="4143832" cy="3970318"/>
            </a:xfrm>
            <a:prstGeom prst="rect">
              <a:avLst/>
            </a:prstGeom>
          </p:spPr>
          <p:txBody>
            <a:bodyPr wrap="square">
              <a:spAutoFit/>
            </a:bodyPr>
            <a:lstStyle/>
            <a:p>
              <a:pPr algn="just" defTabSz="914034" eaLnBrk="0" fontAlgn="base" hangingPunct="0">
                <a:lnSpc>
                  <a:spcPct val="150000"/>
                </a:lnSpc>
                <a:spcBef>
                  <a:spcPct val="0"/>
                </a:spcBef>
                <a:spcAft>
                  <a:spcPct val="0"/>
                </a:spcAft>
              </a:pPr>
              <a:r>
                <a:rPr lang="zh-CN" altLang="en-US" sz="2100" dirty="0">
                  <a:solidFill>
                    <a:schemeClr val="tx1">
                      <a:lumMod val="50000"/>
                    </a:schemeClr>
                  </a:solidFill>
                </a:rPr>
                <a:t>全国人民代表大会设立民族委员会、</a:t>
              </a:r>
              <a:r>
                <a:rPr lang="zh-CN" altLang="en-US" sz="2100" b="1" dirty="0">
                  <a:solidFill>
                    <a:srgbClr val="FF0000"/>
                  </a:solidFill>
                </a:rPr>
                <a:t>宪法和</a:t>
              </a:r>
              <a:r>
                <a:rPr lang="zh-CN" altLang="en-US" sz="2100" dirty="0">
                  <a:solidFill>
                    <a:schemeClr val="tx1">
                      <a:lumMod val="50000"/>
                    </a:schemeClr>
                  </a:solidFill>
                </a:rPr>
                <a:t>法律委员会、财政经济委员会、教育科学文化卫生委员会、外事委员会、华侨委员会和其他需要设立的专门委员会。在全国人民代表大会闭会期间，各专门委员会受全国人民代表大会常务委员会的领导。</a:t>
              </a:r>
              <a:endParaRPr lang="zh-CN" altLang="en-US" sz="2100" b="1" dirty="0">
                <a:solidFill>
                  <a:srgbClr val="FF0000"/>
                </a:solidFill>
              </a:endParaRPr>
            </a:p>
          </p:txBody>
        </p:sp>
      </p:grpSp>
      <p:sp>
        <p:nvSpPr>
          <p:cNvPr id="13" name="矩形 12">
            <a:extLst>
              <a:ext uri="{FF2B5EF4-FFF2-40B4-BE49-F238E27FC236}">
                <a16:creationId xmlns="" xmlns:a16="http://schemas.microsoft.com/office/drawing/2014/main" id="{7BB8A371-1BC5-4D2F-9271-FC7883DA6024}"/>
              </a:ext>
            </a:extLst>
          </p:cNvPr>
          <p:cNvSpPr/>
          <p:nvPr/>
        </p:nvSpPr>
        <p:spPr>
          <a:xfrm>
            <a:off x="5860389" y="376630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a:solidFill>
                  <a:srgbClr val="FFFFFF"/>
                </a:solidFill>
                <a:latin typeface="微软雅黑"/>
                <a:ea typeface="微软雅黑"/>
              </a:rPr>
              <a:t>后</a:t>
            </a:r>
            <a:endParaRPr lang="zh-CN" altLang="en-US" sz="2000" b="1" dirty="0">
              <a:solidFill>
                <a:srgbClr val="FFFFFF"/>
              </a:solidFill>
              <a:latin typeface="微软雅黑"/>
              <a:ea typeface="微软雅黑"/>
            </a:endParaRPr>
          </a:p>
        </p:txBody>
      </p:sp>
    </p:spTree>
    <p:extLst>
      <p:ext uri="{BB962C8B-B14F-4D97-AF65-F5344CB8AC3E}">
        <p14:creationId xmlns:p14="http://schemas.microsoft.com/office/powerpoint/2010/main" val="153617338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strips(downLeft)">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18" name="组合 17"/>
          <p:cNvGrpSpPr/>
          <p:nvPr/>
        </p:nvGrpSpPr>
        <p:grpSpPr>
          <a:xfrm>
            <a:off x="3437496" y="972136"/>
            <a:ext cx="5590757" cy="1424824"/>
            <a:chOff x="3437496" y="1153111"/>
            <a:chExt cx="5590757" cy="142482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437496" y="1153111"/>
              <a:ext cx="5590757" cy="1424824"/>
            </a:xfrm>
            <a:prstGeom prst="rect">
              <a:avLst/>
            </a:prstGeom>
          </p:spPr>
        </p:pic>
        <p:sp>
          <p:nvSpPr>
            <p:cNvPr id="4" name="矩形 3"/>
            <p:cNvSpPr/>
            <p:nvPr/>
          </p:nvSpPr>
          <p:spPr>
            <a:xfrm>
              <a:off x="5154761" y="1842373"/>
              <a:ext cx="2646879" cy="461665"/>
            </a:xfrm>
            <a:prstGeom prst="rect">
              <a:avLst/>
            </a:prstGeom>
            <a:noFill/>
          </p:spPr>
          <p:txBody>
            <a:bodyPr wrap="none">
              <a:spAutoFit/>
            </a:bodyPr>
            <a:lstStyle/>
            <a:p>
              <a:pPr lvl="0" algn="ctr"/>
              <a:r>
                <a:rPr lang="zh-CN" altLang="en-US" sz="2400" b="1" kern="0" dirty="0" smtClean="0">
                  <a:gradFill flip="none" rotWithShape="1">
                    <a:gsLst>
                      <a:gs pos="0">
                        <a:schemeClr val="bg1"/>
                      </a:gs>
                      <a:gs pos="100000">
                        <a:srgbClr val="FFFF53"/>
                      </a:gs>
                    </a:gsLst>
                    <a:lin ang="5400000" scaled="0"/>
                    <a:tileRect/>
                  </a:gradFill>
                  <a:ea typeface="微软雅黑"/>
                </a:rPr>
                <a:t>第七十九条第三款</a:t>
              </a:r>
              <a:endParaRPr lang="zh-CN" altLang="en-US" sz="2400" b="1" kern="0" dirty="0">
                <a:gradFill flip="none" rotWithShape="1">
                  <a:gsLst>
                    <a:gs pos="0">
                      <a:schemeClr val="bg1"/>
                    </a:gs>
                    <a:gs pos="100000">
                      <a:srgbClr val="FFFF53"/>
                    </a:gs>
                  </a:gsLst>
                  <a:lin ang="5400000" scaled="0"/>
                  <a:tileRect/>
                </a:gradFill>
                <a:ea typeface="微软雅黑"/>
              </a:endParaRPr>
            </a:p>
          </p:txBody>
        </p:sp>
      </p:grpSp>
      <p:grpSp>
        <p:nvGrpSpPr>
          <p:cNvPr id="2" name="组合 1"/>
          <p:cNvGrpSpPr/>
          <p:nvPr/>
        </p:nvGrpSpPr>
        <p:grpSpPr>
          <a:xfrm>
            <a:off x="413801" y="2255497"/>
            <a:ext cx="5396449" cy="1510806"/>
            <a:chOff x="413801" y="2312647"/>
            <a:chExt cx="5396449" cy="1510806"/>
          </a:xfrm>
        </p:grpSpPr>
        <p:sp>
          <p:nvSpPr>
            <p:cNvPr id="28" name="矩形 27">
              <a:extLst>
                <a:ext uri="{FF2B5EF4-FFF2-40B4-BE49-F238E27FC236}">
                  <a16:creationId xmlns="" xmlns:a16="http://schemas.microsoft.com/office/drawing/2014/main" id="{A7377EB8-44BD-4ACE-BFFC-2C3B96D8354A}"/>
                </a:ext>
              </a:extLst>
            </p:cNvPr>
            <p:cNvSpPr/>
            <p:nvPr/>
          </p:nvSpPr>
          <p:spPr bwMode="auto">
            <a:xfrm>
              <a:off x="864285" y="2312647"/>
              <a:ext cx="4945965" cy="1510806"/>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29" name="箭头: 五边形 25">
              <a:extLst>
                <a:ext uri="{FF2B5EF4-FFF2-40B4-BE49-F238E27FC236}">
                  <a16:creationId xmlns="" xmlns:a16="http://schemas.microsoft.com/office/drawing/2014/main" id="{31FC989F-A7D3-4BD7-89B8-C94FFEA3C2D2}"/>
                </a:ext>
              </a:extLst>
            </p:cNvPr>
            <p:cNvSpPr/>
            <p:nvPr/>
          </p:nvSpPr>
          <p:spPr bwMode="auto">
            <a:xfrm>
              <a:off x="682235" y="2446901"/>
              <a:ext cx="507132" cy="1229750"/>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0" name="矩形 29">
              <a:extLst>
                <a:ext uri="{FF2B5EF4-FFF2-40B4-BE49-F238E27FC236}">
                  <a16:creationId xmlns="" xmlns:a16="http://schemas.microsoft.com/office/drawing/2014/main" id="{539E0EEA-D3A4-41CD-B8A3-78951508134A}"/>
                </a:ext>
              </a:extLst>
            </p:cNvPr>
            <p:cNvSpPr/>
            <p:nvPr/>
          </p:nvSpPr>
          <p:spPr>
            <a:xfrm>
              <a:off x="1239505" y="2417066"/>
              <a:ext cx="4449434" cy="1253164"/>
            </a:xfrm>
            <a:prstGeom prst="rect">
              <a:avLst/>
            </a:prstGeom>
          </p:spPr>
          <p:txBody>
            <a:bodyPr wrap="square">
              <a:spAutoFit/>
            </a:bodyPr>
            <a:lstStyle/>
            <a:p>
              <a:pPr>
                <a:lnSpc>
                  <a:spcPct val="130000"/>
                </a:lnSpc>
              </a:pPr>
              <a:r>
                <a:rPr lang="zh-CN" altLang="en-US" sz="2000" dirty="0"/>
                <a:t>中华人民共和国主席、</a:t>
              </a:r>
              <a:r>
                <a:rPr lang="zh-CN" altLang="en-US" sz="2000" dirty="0" smtClean="0"/>
                <a:t>副主席</a:t>
              </a:r>
              <a:r>
                <a:rPr lang="zh-CN" altLang="en-US" sz="2000" dirty="0"/>
                <a:t>每届任期同全国人民代表大</a:t>
              </a:r>
              <a:r>
                <a:rPr lang="zh-CN" altLang="en-US" sz="2000" dirty="0" smtClean="0"/>
                <a:t>会每</a:t>
              </a:r>
              <a:r>
                <a:rPr lang="zh-CN" altLang="en-US" sz="2000" dirty="0"/>
                <a:t>届任期相同，连续任职不得</a:t>
              </a:r>
              <a:r>
                <a:rPr lang="zh-CN" altLang="en-US" sz="2000" dirty="0" smtClean="0"/>
                <a:t>超过</a:t>
              </a:r>
              <a:r>
                <a:rPr lang="zh-CN" altLang="en-US" sz="2000" dirty="0"/>
                <a:t>两届。 </a:t>
              </a:r>
            </a:p>
          </p:txBody>
        </p:sp>
        <p:sp>
          <p:nvSpPr>
            <p:cNvPr id="31" name="矩形 30">
              <a:extLst>
                <a:ext uri="{FF2B5EF4-FFF2-40B4-BE49-F238E27FC236}">
                  <a16:creationId xmlns="" xmlns:a16="http://schemas.microsoft.com/office/drawing/2014/main" id="{7BB8A371-1BC5-4D2F-9271-FC7883DA6024}"/>
                </a:ext>
              </a:extLst>
            </p:cNvPr>
            <p:cNvSpPr/>
            <p:nvPr/>
          </p:nvSpPr>
          <p:spPr>
            <a:xfrm>
              <a:off x="413801" y="2556627"/>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前</a:t>
              </a:r>
              <a:endParaRPr lang="zh-CN" altLang="en-US" sz="2000" b="1" dirty="0">
                <a:solidFill>
                  <a:srgbClr val="FFFFFF"/>
                </a:solidFill>
                <a:latin typeface="微软雅黑"/>
                <a:ea typeface="微软雅黑"/>
              </a:endParaRPr>
            </a:p>
          </p:txBody>
        </p:sp>
      </p:grpSp>
      <p:grpSp>
        <p:nvGrpSpPr>
          <p:cNvPr id="16" name="组合 15"/>
          <p:cNvGrpSpPr/>
          <p:nvPr/>
        </p:nvGrpSpPr>
        <p:grpSpPr>
          <a:xfrm>
            <a:off x="5925875" y="2249223"/>
            <a:ext cx="5396449" cy="1510806"/>
            <a:chOff x="413801" y="2312647"/>
            <a:chExt cx="5396449" cy="1510806"/>
          </a:xfrm>
        </p:grpSpPr>
        <p:sp>
          <p:nvSpPr>
            <p:cNvPr id="17" name="矩形 16">
              <a:extLst>
                <a:ext uri="{FF2B5EF4-FFF2-40B4-BE49-F238E27FC236}">
                  <a16:creationId xmlns="" xmlns:a16="http://schemas.microsoft.com/office/drawing/2014/main" id="{A7377EB8-44BD-4ACE-BFFC-2C3B96D8354A}"/>
                </a:ext>
              </a:extLst>
            </p:cNvPr>
            <p:cNvSpPr/>
            <p:nvPr/>
          </p:nvSpPr>
          <p:spPr bwMode="auto">
            <a:xfrm>
              <a:off x="864285" y="2312647"/>
              <a:ext cx="4945965" cy="1510806"/>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19" name="箭头: 五边形 25">
              <a:extLst>
                <a:ext uri="{FF2B5EF4-FFF2-40B4-BE49-F238E27FC236}">
                  <a16:creationId xmlns="" xmlns:a16="http://schemas.microsoft.com/office/drawing/2014/main" id="{31FC989F-A7D3-4BD7-89B8-C94FFEA3C2D2}"/>
                </a:ext>
              </a:extLst>
            </p:cNvPr>
            <p:cNvSpPr/>
            <p:nvPr/>
          </p:nvSpPr>
          <p:spPr bwMode="auto">
            <a:xfrm>
              <a:off x="682235" y="2446901"/>
              <a:ext cx="507132" cy="1229750"/>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20" name="矩形 19">
              <a:extLst>
                <a:ext uri="{FF2B5EF4-FFF2-40B4-BE49-F238E27FC236}">
                  <a16:creationId xmlns="" xmlns:a16="http://schemas.microsoft.com/office/drawing/2014/main" id="{539E0EEA-D3A4-41CD-B8A3-78951508134A}"/>
                </a:ext>
              </a:extLst>
            </p:cNvPr>
            <p:cNvSpPr/>
            <p:nvPr/>
          </p:nvSpPr>
          <p:spPr>
            <a:xfrm>
              <a:off x="1239505" y="2331341"/>
              <a:ext cx="4449434" cy="1369221"/>
            </a:xfrm>
            <a:prstGeom prst="rect">
              <a:avLst/>
            </a:prstGeom>
          </p:spPr>
          <p:txBody>
            <a:bodyPr wrap="square">
              <a:spAutoFit/>
            </a:bodyPr>
            <a:lstStyle/>
            <a:p>
              <a:pPr algn="just" defTabSz="914034" eaLnBrk="0" fontAlgn="base" hangingPunct="0">
                <a:lnSpc>
                  <a:spcPct val="130000"/>
                </a:lnSpc>
                <a:spcBef>
                  <a:spcPct val="0"/>
                </a:spcBef>
                <a:spcAft>
                  <a:spcPct val="0"/>
                </a:spcAft>
              </a:pPr>
              <a:r>
                <a:rPr lang="zh-CN" altLang="en-US" sz="2200" dirty="0">
                  <a:solidFill>
                    <a:schemeClr val="tx1">
                      <a:lumMod val="50000"/>
                    </a:schemeClr>
                  </a:solidFill>
                </a:rPr>
                <a:t>中华人民共和国主席、副</a:t>
              </a:r>
              <a:r>
                <a:rPr lang="zh-CN" altLang="en-US" sz="2200" dirty="0" smtClean="0">
                  <a:solidFill>
                    <a:schemeClr val="tx1">
                      <a:lumMod val="50000"/>
                    </a:schemeClr>
                  </a:solidFill>
                </a:rPr>
                <a:t>主席</a:t>
              </a:r>
              <a:r>
                <a:rPr lang="zh-CN" altLang="en-US" sz="2200" dirty="0">
                  <a:solidFill>
                    <a:schemeClr val="tx1">
                      <a:lumMod val="50000"/>
                    </a:schemeClr>
                  </a:solidFill>
                </a:rPr>
                <a:t>每届任期同全国人民代表大</a:t>
              </a:r>
              <a:r>
                <a:rPr lang="zh-CN" altLang="en-US" sz="2200" dirty="0" smtClean="0">
                  <a:solidFill>
                    <a:schemeClr val="tx1">
                      <a:lumMod val="50000"/>
                    </a:schemeClr>
                  </a:solidFill>
                </a:rPr>
                <a:t>会每</a:t>
              </a:r>
              <a:r>
                <a:rPr lang="zh-CN" altLang="en-US" sz="2200" dirty="0">
                  <a:solidFill>
                    <a:schemeClr val="tx1">
                      <a:lumMod val="50000"/>
                    </a:schemeClr>
                  </a:solidFill>
                </a:rPr>
                <a:t>届任期相同。</a:t>
              </a:r>
            </a:p>
          </p:txBody>
        </p:sp>
        <p:sp>
          <p:nvSpPr>
            <p:cNvPr id="21" name="矩形 20">
              <a:extLst>
                <a:ext uri="{FF2B5EF4-FFF2-40B4-BE49-F238E27FC236}">
                  <a16:creationId xmlns="" xmlns:a16="http://schemas.microsoft.com/office/drawing/2014/main" id="{7BB8A371-1BC5-4D2F-9271-FC7883DA6024}"/>
                </a:ext>
              </a:extLst>
            </p:cNvPr>
            <p:cNvSpPr/>
            <p:nvPr/>
          </p:nvSpPr>
          <p:spPr>
            <a:xfrm>
              <a:off x="413801" y="2556627"/>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后</a:t>
              </a:r>
              <a:endParaRPr lang="zh-CN" altLang="en-US" sz="2000" b="1" dirty="0">
                <a:solidFill>
                  <a:srgbClr val="FFFFFF"/>
                </a:solidFill>
                <a:latin typeface="微软雅黑"/>
                <a:ea typeface="微软雅黑"/>
              </a:endParaRPr>
            </a:p>
          </p:txBody>
        </p:sp>
      </p:grpSp>
      <p:grpSp>
        <p:nvGrpSpPr>
          <p:cNvPr id="22" name="组合 21"/>
          <p:cNvGrpSpPr/>
          <p:nvPr/>
        </p:nvGrpSpPr>
        <p:grpSpPr>
          <a:xfrm>
            <a:off x="3437496" y="3540945"/>
            <a:ext cx="5590757" cy="1424824"/>
            <a:chOff x="3437496" y="1153111"/>
            <a:chExt cx="5590757" cy="1424824"/>
          </a:xfrm>
        </p:grpSpPr>
        <p:pic>
          <p:nvPicPr>
            <p:cNvPr id="23" name="图片 2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437496" y="1153111"/>
              <a:ext cx="5590757" cy="1424824"/>
            </a:xfrm>
            <a:prstGeom prst="rect">
              <a:avLst/>
            </a:prstGeom>
          </p:spPr>
        </p:pic>
        <p:sp>
          <p:nvSpPr>
            <p:cNvPr id="24" name="矩形 23"/>
            <p:cNvSpPr/>
            <p:nvPr/>
          </p:nvSpPr>
          <p:spPr>
            <a:xfrm>
              <a:off x="4539209" y="1842373"/>
              <a:ext cx="3877986" cy="461665"/>
            </a:xfrm>
            <a:prstGeom prst="rect">
              <a:avLst/>
            </a:prstGeom>
            <a:noFill/>
          </p:spPr>
          <p:txBody>
            <a:bodyPr wrap="none">
              <a:spAutoFit/>
            </a:bodyPr>
            <a:lstStyle/>
            <a:p>
              <a:pPr lvl="0" algn="ctr"/>
              <a:r>
                <a:rPr lang="zh-CN" altLang="en-US" sz="2400" b="1" kern="0" dirty="0" smtClean="0">
                  <a:gradFill flip="none" rotWithShape="1">
                    <a:gsLst>
                      <a:gs pos="0">
                        <a:schemeClr val="bg1"/>
                      </a:gs>
                      <a:gs pos="100000">
                        <a:srgbClr val="FFFF53"/>
                      </a:gs>
                    </a:gsLst>
                    <a:lin ang="5400000" scaled="0"/>
                    <a:tileRect/>
                  </a:gradFill>
                </a:rPr>
                <a:t>第八十九条第六项和第八项</a:t>
              </a:r>
              <a:endParaRPr lang="zh-CN" altLang="en-US" sz="2400" b="1" kern="0" dirty="0">
                <a:gradFill flip="none" rotWithShape="1">
                  <a:gsLst>
                    <a:gs pos="0">
                      <a:schemeClr val="bg1"/>
                    </a:gs>
                    <a:gs pos="100000">
                      <a:srgbClr val="FFFF53"/>
                    </a:gs>
                  </a:gsLst>
                  <a:lin ang="5400000" scaled="0"/>
                  <a:tileRect/>
                </a:gradFill>
              </a:endParaRPr>
            </a:p>
          </p:txBody>
        </p:sp>
      </p:grpSp>
      <p:grpSp>
        <p:nvGrpSpPr>
          <p:cNvPr id="25" name="组合 24"/>
          <p:cNvGrpSpPr/>
          <p:nvPr/>
        </p:nvGrpSpPr>
        <p:grpSpPr>
          <a:xfrm>
            <a:off x="413801" y="4823950"/>
            <a:ext cx="5396449" cy="1511162"/>
            <a:chOff x="413801" y="2312291"/>
            <a:chExt cx="5396449" cy="1511162"/>
          </a:xfrm>
        </p:grpSpPr>
        <p:sp>
          <p:nvSpPr>
            <p:cNvPr id="26" name="矩形 25">
              <a:extLst>
                <a:ext uri="{FF2B5EF4-FFF2-40B4-BE49-F238E27FC236}">
                  <a16:creationId xmlns="" xmlns:a16="http://schemas.microsoft.com/office/drawing/2014/main" id="{A7377EB8-44BD-4ACE-BFFC-2C3B96D8354A}"/>
                </a:ext>
              </a:extLst>
            </p:cNvPr>
            <p:cNvSpPr/>
            <p:nvPr/>
          </p:nvSpPr>
          <p:spPr bwMode="auto">
            <a:xfrm>
              <a:off x="864285" y="2312647"/>
              <a:ext cx="4945965" cy="1510806"/>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27" name="箭头: 五边形 25">
              <a:extLst>
                <a:ext uri="{FF2B5EF4-FFF2-40B4-BE49-F238E27FC236}">
                  <a16:creationId xmlns="" xmlns:a16="http://schemas.microsoft.com/office/drawing/2014/main" id="{31FC989F-A7D3-4BD7-89B8-C94FFEA3C2D2}"/>
                </a:ext>
              </a:extLst>
            </p:cNvPr>
            <p:cNvSpPr/>
            <p:nvPr/>
          </p:nvSpPr>
          <p:spPr bwMode="auto">
            <a:xfrm>
              <a:off x="682235" y="2446901"/>
              <a:ext cx="507132" cy="1229750"/>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2" name="矩形 31">
              <a:extLst>
                <a:ext uri="{FF2B5EF4-FFF2-40B4-BE49-F238E27FC236}">
                  <a16:creationId xmlns="" xmlns:a16="http://schemas.microsoft.com/office/drawing/2014/main" id="{539E0EEA-D3A4-41CD-B8A3-78951508134A}"/>
                </a:ext>
              </a:extLst>
            </p:cNvPr>
            <p:cNvSpPr/>
            <p:nvPr/>
          </p:nvSpPr>
          <p:spPr>
            <a:xfrm>
              <a:off x="1239505" y="2312291"/>
              <a:ext cx="4449434" cy="1497205"/>
            </a:xfrm>
            <a:prstGeom prst="rect">
              <a:avLst/>
            </a:prstGeom>
          </p:spPr>
          <p:txBody>
            <a:bodyPr wrap="square">
              <a:spAutoFit/>
            </a:bodyPr>
            <a:lstStyle/>
            <a:p>
              <a:pPr>
                <a:lnSpc>
                  <a:spcPct val="130000"/>
                </a:lnSpc>
              </a:pPr>
              <a:r>
                <a:rPr lang="zh-CN" altLang="en-US" dirty="0"/>
                <a:t>国务院行使下列职权</a:t>
              </a:r>
              <a:r>
                <a:rPr lang="en-US" altLang="zh-CN" dirty="0"/>
                <a:t>:</a:t>
              </a:r>
              <a:br>
                <a:rPr lang="en-US" altLang="zh-CN" dirty="0"/>
              </a:br>
              <a:r>
                <a:rPr lang="en-US" altLang="zh-CN" dirty="0"/>
                <a:t>(</a:t>
              </a:r>
              <a:r>
                <a:rPr lang="zh-CN" altLang="en-US" dirty="0"/>
                <a:t>六</a:t>
              </a:r>
              <a:r>
                <a:rPr lang="en-US" altLang="zh-CN" dirty="0"/>
                <a:t>) </a:t>
              </a:r>
              <a:r>
                <a:rPr lang="zh-CN" altLang="en-US" dirty="0"/>
                <a:t>领导和管理经济工</a:t>
              </a:r>
              <a:r>
                <a:rPr lang="zh-CN" altLang="en-US" dirty="0" smtClean="0"/>
                <a:t>作和</a:t>
              </a:r>
              <a:r>
                <a:rPr lang="zh-CN" altLang="en-US" dirty="0"/>
                <a:t>城乡建设</a:t>
              </a:r>
              <a:r>
                <a:rPr lang="en-US" altLang="zh-CN" dirty="0"/>
                <a:t>;</a:t>
              </a:r>
              <a:br>
                <a:rPr lang="en-US" altLang="zh-CN" dirty="0"/>
              </a:br>
              <a:r>
                <a:rPr lang="en-US" altLang="zh-CN" dirty="0"/>
                <a:t>(</a:t>
              </a:r>
              <a:r>
                <a:rPr lang="zh-CN" altLang="en-US" dirty="0"/>
                <a:t>八</a:t>
              </a:r>
              <a:r>
                <a:rPr lang="en-US" altLang="zh-CN" dirty="0"/>
                <a:t>)</a:t>
              </a:r>
              <a:r>
                <a:rPr lang="zh-CN" altLang="en-US" dirty="0"/>
                <a:t>领导和管理民政、</a:t>
              </a:r>
              <a:r>
                <a:rPr lang="zh-CN" altLang="en-US" dirty="0" smtClean="0"/>
                <a:t>公安</a:t>
              </a:r>
              <a:r>
                <a:rPr lang="zh-CN" altLang="en-US" dirty="0"/>
                <a:t>、司法行政和监察等工作</a:t>
              </a:r>
              <a:r>
                <a:rPr lang="en-US" altLang="zh-CN" dirty="0"/>
                <a:t>; </a:t>
              </a:r>
            </a:p>
          </p:txBody>
        </p:sp>
        <p:sp>
          <p:nvSpPr>
            <p:cNvPr id="33" name="矩形 32">
              <a:extLst>
                <a:ext uri="{FF2B5EF4-FFF2-40B4-BE49-F238E27FC236}">
                  <a16:creationId xmlns="" xmlns:a16="http://schemas.microsoft.com/office/drawing/2014/main" id="{7BB8A371-1BC5-4D2F-9271-FC7883DA6024}"/>
                </a:ext>
              </a:extLst>
            </p:cNvPr>
            <p:cNvSpPr/>
            <p:nvPr/>
          </p:nvSpPr>
          <p:spPr>
            <a:xfrm>
              <a:off x="413801" y="2556627"/>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前</a:t>
              </a:r>
              <a:endParaRPr lang="zh-CN" altLang="en-US" sz="2000" b="1" dirty="0">
                <a:solidFill>
                  <a:srgbClr val="FFFFFF"/>
                </a:solidFill>
                <a:latin typeface="微软雅黑"/>
                <a:ea typeface="微软雅黑"/>
              </a:endParaRPr>
            </a:p>
          </p:txBody>
        </p:sp>
      </p:grpSp>
      <p:grpSp>
        <p:nvGrpSpPr>
          <p:cNvPr id="34" name="组合 33"/>
          <p:cNvGrpSpPr/>
          <p:nvPr/>
        </p:nvGrpSpPr>
        <p:grpSpPr>
          <a:xfrm>
            <a:off x="5925875" y="4818032"/>
            <a:ext cx="5396449" cy="1515072"/>
            <a:chOff x="413801" y="2312647"/>
            <a:chExt cx="5396449" cy="1515072"/>
          </a:xfrm>
        </p:grpSpPr>
        <p:sp>
          <p:nvSpPr>
            <p:cNvPr id="35" name="矩形 34">
              <a:extLst>
                <a:ext uri="{FF2B5EF4-FFF2-40B4-BE49-F238E27FC236}">
                  <a16:creationId xmlns="" xmlns:a16="http://schemas.microsoft.com/office/drawing/2014/main" id="{A7377EB8-44BD-4ACE-BFFC-2C3B96D8354A}"/>
                </a:ext>
              </a:extLst>
            </p:cNvPr>
            <p:cNvSpPr/>
            <p:nvPr/>
          </p:nvSpPr>
          <p:spPr bwMode="auto">
            <a:xfrm>
              <a:off x="864285" y="2312647"/>
              <a:ext cx="4945965" cy="1510806"/>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36" name="箭头: 五边形 25">
              <a:extLst>
                <a:ext uri="{FF2B5EF4-FFF2-40B4-BE49-F238E27FC236}">
                  <a16:creationId xmlns="" xmlns:a16="http://schemas.microsoft.com/office/drawing/2014/main" id="{31FC989F-A7D3-4BD7-89B8-C94FFEA3C2D2}"/>
                </a:ext>
              </a:extLst>
            </p:cNvPr>
            <p:cNvSpPr/>
            <p:nvPr/>
          </p:nvSpPr>
          <p:spPr bwMode="auto">
            <a:xfrm>
              <a:off x="682235" y="2446901"/>
              <a:ext cx="507132" cy="1229750"/>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7" name="矩形 36">
              <a:extLst>
                <a:ext uri="{FF2B5EF4-FFF2-40B4-BE49-F238E27FC236}">
                  <a16:creationId xmlns="" xmlns:a16="http://schemas.microsoft.com/office/drawing/2014/main" id="{539E0EEA-D3A4-41CD-B8A3-78951508134A}"/>
                </a:ext>
              </a:extLst>
            </p:cNvPr>
            <p:cNvSpPr/>
            <p:nvPr/>
          </p:nvSpPr>
          <p:spPr>
            <a:xfrm>
              <a:off x="1239505" y="2350391"/>
              <a:ext cx="4449434" cy="1477328"/>
            </a:xfrm>
            <a:prstGeom prst="rect">
              <a:avLst/>
            </a:prstGeom>
          </p:spPr>
          <p:txBody>
            <a:bodyPr wrap="square">
              <a:spAutoFit/>
            </a:bodyPr>
            <a:lstStyle/>
            <a:p>
              <a:r>
                <a:rPr lang="zh-CN" altLang="en-US" dirty="0"/>
                <a:t>国务院行使下列职权</a:t>
              </a:r>
              <a:r>
                <a:rPr lang="en-US" altLang="zh-CN" dirty="0"/>
                <a:t>:</a:t>
              </a:r>
            </a:p>
            <a:p>
              <a:r>
                <a:rPr lang="en-US" altLang="zh-CN" dirty="0"/>
                <a:t>(</a:t>
              </a:r>
              <a:r>
                <a:rPr lang="zh-CN" altLang="en-US" dirty="0"/>
                <a:t>六</a:t>
              </a:r>
              <a:r>
                <a:rPr lang="en-US" altLang="zh-CN" dirty="0"/>
                <a:t>) </a:t>
              </a:r>
              <a:r>
                <a:rPr lang="zh-CN" altLang="en-US" dirty="0"/>
                <a:t>领导和管理经济工</a:t>
              </a:r>
              <a:r>
                <a:rPr lang="zh-CN" altLang="en-US" dirty="0" smtClean="0"/>
                <a:t>作和</a:t>
              </a:r>
              <a:r>
                <a:rPr lang="zh-CN" altLang="en-US" dirty="0"/>
                <a:t>城乡建设、</a:t>
              </a:r>
              <a:r>
                <a:rPr lang="zh-CN" altLang="en-US" b="1" dirty="0">
                  <a:solidFill>
                    <a:srgbClr val="FF0000"/>
                  </a:solidFill>
                </a:rPr>
                <a:t>生态文明建设</a:t>
              </a:r>
              <a:r>
                <a:rPr lang="en-US" altLang="zh-CN" b="1" dirty="0">
                  <a:solidFill>
                    <a:srgbClr val="FF0000"/>
                  </a:solidFill>
                </a:rPr>
                <a:t>;</a:t>
              </a:r>
            </a:p>
            <a:p>
              <a:r>
                <a:rPr lang="en-US" altLang="zh-CN" dirty="0"/>
                <a:t>(</a:t>
              </a:r>
              <a:r>
                <a:rPr lang="zh-CN" altLang="en-US" dirty="0"/>
                <a:t>八</a:t>
              </a:r>
              <a:r>
                <a:rPr lang="en-US" altLang="zh-CN" dirty="0"/>
                <a:t>)</a:t>
              </a:r>
              <a:r>
                <a:rPr lang="zh-CN" altLang="en-US" dirty="0"/>
                <a:t>领导和管理民政、</a:t>
              </a:r>
              <a:r>
                <a:rPr lang="zh-CN" altLang="en-US" dirty="0" smtClean="0"/>
                <a:t>公安</a:t>
              </a:r>
              <a:r>
                <a:rPr lang="zh-CN" altLang="en-US" dirty="0"/>
                <a:t>、司法行政等工作</a:t>
              </a:r>
              <a:r>
                <a:rPr lang="en-US" altLang="zh-CN" dirty="0"/>
                <a:t>;</a:t>
              </a:r>
            </a:p>
          </p:txBody>
        </p:sp>
        <p:sp>
          <p:nvSpPr>
            <p:cNvPr id="38" name="矩形 37">
              <a:extLst>
                <a:ext uri="{FF2B5EF4-FFF2-40B4-BE49-F238E27FC236}">
                  <a16:creationId xmlns="" xmlns:a16="http://schemas.microsoft.com/office/drawing/2014/main" id="{7BB8A371-1BC5-4D2F-9271-FC7883DA6024}"/>
                </a:ext>
              </a:extLst>
            </p:cNvPr>
            <p:cNvSpPr/>
            <p:nvPr/>
          </p:nvSpPr>
          <p:spPr>
            <a:xfrm>
              <a:off x="413801" y="2556627"/>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后</a:t>
              </a:r>
              <a:endParaRPr lang="zh-CN" altLang="en-US" sz="2000" b="1" dirty="0">
                <a:solidFill>
                  <a:srgbClr val="FFFFFF"/>
                </a:solidFill>
                <a:latin typeface="微软雅黑"/>
                <a:ea typeface="微软雅黑"/>
              </a:endParaRPr>
            </a:p>
          </p:txBody>
        </p:sp>
      </p:grpSp>
    </p:spTree>
    <p:extLst>
      <p:ext uri="{BB962C8B-B14F-4D97-AF65-F5344CB8AC3E}">
        <p14:creationId xmlns:p14="http://schemas.microsoft.com/office/powerpoint/2010/main" val="232438849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strips(downLeft)">
                                      <p:cBhvr>
                                        <p:cTn id="24" dur="500"/>
                                        <p:tgtEl>
                                          <p:spTgt spid="16"/>
                                        </p:tgtEl>
                                      </p:cBhvr>
                                    </p:animEffect>
                                  </p:childTnLst>
                                </p:cTn>
                              </p:par>
                            </p:childTnLst>
                          </p:cTn>
                        </p:par>
                        <p:par>
                          <p:cTn id="25" fill="hold">
                            <p:stCondLst>
                              <p:cond delay="500"/>
                            </p:stCondLst>
                            <p:childTnLst>
                              <p:par>
                                <p:cTn id="26" presetID="53" presetClass="entr" presetSubtype="16"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0-#ppt_w/2"/>
                                          </p:val>
                                        </p:tav>
                                        <p:tav tm="100000">
                                          <p:val>
                                            <p:strVal val="#ppt_x"/>
                                          </p:val>
                                        </p:tav>
                                      </p:tavLst>
                                    </p:anim>
                                    <p:anim calcmode="lin" valueType="num">
                                      <p:cBhvr additive="base">
                                        <p:cTn id="36"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8" presetClass="entr" presetSubtype="12" fill="hold" nodeType="click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strips(downLeft)">
                                      <p:cBhvr>
                                        <p:cTn id="4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18" name="组合 17"/>
          <p:cNvGrpSpPr/>
          <p:nvPr/>
        </p:nvGrpSpPr>
        <p:grpSpPr>
          <a:xfrm>
            <a:off x="3437496" y="972136"/>
            <a:ext cx="5590757" cy="1424824"/>
            <a:chOff x="3437496" y="1153111"/>
            <a:chExt cx="5590757" cy="142482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437496" y="1153111"/>
              <a:ext cx="5590757" cy="1424824"/>
            </a:xfrm>
            <a:prstGeom prst="rect">
              <a:avLst/>
            </a:prstGeom>
          </p:spPr>
        </p:pic>
        <p:sp>
          <p:nvSpPr>
            <p:cNvPr id="4" name="矩形 3"/>
            <p:cNvSpPr/>
            <p:nvPr/>
          </p:nvSpPr>
          <p:spPr>
            <a:xfrm>
              <a:off x="5770311" y="1842373"/>
              <a:ext cx="1415772" cy="461665"/>
            </a:xfrm>
            <a:prstGeom prst="rect">
              <a:avLst/>
            </a:prstGeom>
            <a:noFill/>
          </p:spPr>
          <p:txBody>
            <a:bodyPr wrap="none">
              <a:spAutoFit/>
            </a:bodyPr>
            <a:lstStyle/>
            <a:p>
              <a:pPr lvl="0" algn="ctr"/>
              <a:r>
                <a:rPr lang="zh-CN" altLang="en-US" sz="2400" b="1" kern="0" dirty="0" smtClean="0">
                  <a:gradFill flip="none" rotWithShape="1">
                    <a:gsLst>
                      <a:gs pos="0">
                        <a:schemeClr val="bg1"/>
                      </a:gs>
                      <a:gs pos="100000">
                        <a:srgbClr val="FFFF53"/>
                      </a:gs>
                    </a:gsLst>
                    <a:lin ang="5400000" scaled="0"/>
                    <a:tileRect/>
                  </a:gradFill>
                </a:rPr>
                <a:t>第一百条</a:t>
              </a:r>
              <a:endParaRPr lang="zh-CN" altLang="en-US" sz="2400" b="1" kern="0" dirty="0">
                <a:gradFill flip="none" rotWithShape="1">
                  <a:gsLst>
                    <a:gs pos="0">
                      <a:schemeClr val="bg1"/>
                    </a:gs>
                    <a:gs pos="100000">
                      <a:srgbClr val="FFFF53"/>
                    </a:gs>
                  </a:gsLst>
                  <a:lin ang="5400000" scaled="0"/>
                  <a:tileRect/>
                </a:gradFill>
              </a:endParaRPr>
            </a:p>
          </p:txBody>
        </p:sp>
      </p:grpSp>
      <p:grpSp>
        <p:nvGrpSpPr>
          <p:cNvPr id="2" name="组合 1"/>
          <p:cNvGrpSpPr/>
          <p:nvPr/>
        </p:nvGrpSpPr>
        <p:grpSpPr>
          <a:xfrm>
            <a:off x="413801" y="2255496"/>
            <a:ext cx="5396449" cy="4027989"/>
            <a:chOff x="413801" y="2312646"/>
            <a:chExt cx="5396449" cy="4027989"/>
          </a:xfrm>
        </p:grpSpPr>
        <p:sp>
          <p:nvSpPr>
            <p:cNvPr id="28" name="矩形 27">
              <a:extLst>
                <a:ext uri="{FF2B5EF4-FFF2-40B4-BE49-F238E27FC236}">
                  <a16:creationId xmlns="" xmlns:a16="http://schemas.microsoft.com/office/drawing/2014/main" id="{A7377EB8-44BD-4ACE-BFFC-2C3B96D8354A}"/>
                </a:ext>
              </a:extLst>
            </p:cNvPr>
            <p:cNvSpPr/>
            <p:nvPr/>
          </p:nvSpPr>
          <p:spPr bwMode="auto">
            <a:xfrm>
              <a:off x="864285" y="2312646"/>
              <a:ext cx="4945965"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29" name="箭头: 五边形 25">
              <a:extLst>
                <a:ext uri="{FF2B5EF4-FFF2-40B4-BE49-F238E27FC236}">
                  <a16:creationId xmlns="" xmlns:a16="http://schemas.microsoft.com/office/drawing/2014/main" id="{31FC989F-A7D3-4BD7-89B8-C94FFEA3C2D2}"/>
                </a:ext>
              </a:extLst>
            </p:cNvPr>
            <p:cNvSpPr/>
            <p:nvPr/>
          </p:nvSpPr>
          <p:spPr bwMode="auto">
            <a:xfrm>
              <a:off x="682235"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0" name="矩形 29">
              <a:extLst>
                <a:ext uri="{FF2B5EF4-FFF2-40B4-BE49-F238E27FC236}">
                  <a16:creationId xmlns="" xmlns:a16="http://schemas.microsoft.com/office/drawing/2014/main" id="{539E0EEA-D3A4-41CD-B8A3-78951508134A}"/>
                </a:ext>
              </a:extLst>
            </p:cNvPr>
            <p:cNvSpPr/>
            <p:nvPr/>
          </p:nvSpPr>
          <p:spPr>
            <a:xfrm>
              <a:off x="1239506" y="2598041"/>
              <a:ext cx="4563733" cy="2458430"/>
            </a:xfrm>
            <a:prstGeom prst="rect">
              <a:avLst/>
            </a:prstGeom>
          </p:spPr>
          <p:txBody>
            <a:bodyPr wrap="square">
              <a:spAutoFit/>
            </a:bodyPr>
            <a:lstStyle/>
            <a:p>
              <a:pPr>
                <a:lnSpc>
                  <a:spcPct val="150000"/>
                </a:lnSpc>
              </a:pPr>
              <a:r>
                <a:rPr lang="zh-CN" altLang="en-US" sz="2100" dirty="0"/>
                <a:t>省、直辖市的人民代表大会和它们的常务委员会，在不同宪法、法律、行政法规相抵触的前提下，可以制定地方性法规，报全国人民代表大会常务委员会备案。</a:t>
              </a:r>
              <a:endParaRPr lang="en-US" altLang="zh-CN" sz="2100" dirty="0"/>
            </a:p>
          </p:txBody>
        </p:sp>
        <p:sp>
          <p:nvSpPr>
            <p:cNvPr id="31" name="矩形 30">
              <a:extLst>
                <a:ext uri="{FF2B5EF4-FFF2-40B4-BE49-F238E27FC236}">
                  <a16:creationId xmlns="" xmlns:a16="http://schemas.microsoft.com/office/drawing/2014/main" id="{7BB8A371-1BC5-4D2F-9271-FC7883DA6024}"/>
                </a:ext>
              </a:extLst>
            </p:cNvPr>
            <p:cNvSpPr/>
            <p:nvPr/>
          </p:nvSpPr>
          <p:spPr>
            <a:xfrm>
              <a:off x="413801" y="382345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前</a:t>
              </a:r>
              <a:endParaRPr lang="zh-CN" altLang="en-US" sz="2000" b="1" dirty="0">
                <a:solidFill>
                  <a:srgbClr val="FFFFFF"/>
                </a:solidFill>
                <a:latin typeface="微软雅黑"/>
                <a:ea typeface="微软雅黑"/>
              </a:endParaRPr>
            </a:p>
          </p:txBody>
        </p:sp>
      </p:grpSp>
      <p:grpSp>
        <p:nvGrpSpPr>
          <p:cNvPr id="5" name="组合 4"/>
          <p:cNvGrpSpPr/>
          <p:nvPr/>
        </p:nvGrpSpPr>
        <p:grpSpPr>
          <a:xfrm>
            <a:off x="6128823" y="2255496"/>
            <a:ext cx="4929702" cy="4035179"/>
            <a:chOff x="6128823" y="2312646"/>
            <a:chExt cx="4929702" cy="4035179"/>
          </a:xfrm>
        </p:grpSpPr>
        <p:sp>
          <p:nvSpPr>
            <p:cNvPr id="10" name="矩形 9">
              <a:extLst>
                <a:ext uri="{FF2B5EF4-FFF2-40B4-BE49-F238E27FC236}">
                  <a16:creationId xmlns="" xmlns:a16="http://schemas.microsoft.com/office/drawing/2014/main" id="{A7377EB8-44BD-4ACE-BFFC-2C3B96D8354A}"/>
                </a:ext>
              </a:extLst>
            </p:cNvPr>
            <p:cNvSpPr/>
            <p:nvPr/>
          </p:nvSpPr>
          <p:spPr bwMode="auto">
            <a:xfrm>
              <a:off x="6310874" y="2312646"/>
              <a:ext cx="4747651"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11" name="箭头: 五边形 25">
              <a:extLst>
                <a:ext uri="{FF2B5EF4-FFF2-40B4-BE49-F238E27FC236}">
                  <a16:creationId xmlns="" xmlns:a16="http://schemas.microsoft.com/office/drawing/2014/main" id="{31FC989F-A7D3-4BD7-89B8-C94FFEA3C2D2}"/>
                </a:ext>
              </a:extLst>
            </p:cNvPr>
            <p:cNvSpPr/>
            <p:nvPr/>
          </p:nvSpPr>
          <p:spPr bwMode="auto">
            <a:xfrm>
              <a:off x="6128823"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12" name="矩形 11">
              <a:extLst>
                <a:ext uri="{FF2B5EF4-FFF2-40B4-BE49-F238E27FC236}">
                  <a16:creationId xmlns="" xmlns:a16="http://schemas.microsoft.com/office/drawing/2014/main" id="{539E0EEA-D3A4-41CD-B8A3-78951508134A}"/>
                </a:ext>
              </a:extLst>
            </p:cNvPr>
            <p:cNvSpPr/>
            <p:nvPr/>
          </p:nvSpPr>
          <p:spPr>
            <a:xfrm>
              <a:off x="6714669" y="2331341"/>
              <a:ext cx="4143832" cy="4016484"/>
            </a:xfrm>
            <a:prstGeom prst="rect">
              <a:avLst/>
            </a:prstGeom>
          </p:spPr>
          <p:txBody>
            <a:bodyPr wrap="square">
              <a:spAutoFit/>
            </a:bodyPr>
            <a:lstStyle/>
            <a:p>
              <a:pPr algn="just" defTabSz="914034" eaLnBrk="0" fontAlgn="base" hangingPunct="0">
                <a:lnSpc>
                  <a:spcPct val="150000"/>
                </a:lnSpc>
                <a:spcBef>
                  <a:spcPct val="0"/>
                </a:spcBef>
                <a:spcAft>
                  <a:spcPct val="0"/>
                </a:spcAft>
              </a:pPr>
              <a:r>
                <a:rPr lang="zh-CN" altLang="en-US" sz="1700" dirty="0">
                  <a:solidFill>
                    <a:schemeClr val="tx1">
                      <a:lumMod val="50000"/>
                    </a:schemeClr>
                  </a:solidFill>
                </a:rPr>
                <a:t>省、直辖市的人民代表大会和它们的常务委员会，在不同宪法、法律、行政法规相抵触的前提下，可以制定地方性法规，报全国人民代表大会常务委员会备案。</a:t>
              </a:r>
            </a:p>
            <a:p>
              <a:pPr algn="just" defTabSz="914034" eaLnBrk="0" fontAlgn="base" hangingPunct="0">
                <a:lnSpc>
                  <a:spcPct val="150000"/>
                </a:lnSpc>
                <a:spcBef>
                  <a:spcPct val="0"/>
                </a:spcBef>
                <a:spcAft>
                  <a:spcPct val="0"/>
                </a:spcAft>
              </a:pPr>
              <a:r>
                <a:rPr lang="zh-CN" altLang="en-US" sz="1700" b="1" dirty="0">
                  <a:solidFill>
                    <a:srgbClr val="FF0000"/>
                  </a:solidFill>
                </a:rPr>
                <a:t>设区的市的人民代表大会和它们的常务委员会，在不同宪法、法律、行政法规和本省、自治区的地方性法规相抵触的前提下，可以依照法律规定制定地方性法规，报本省、自治区人民代表大会常务委员会批准后施行。</a:t>
              </a:r>
            </a:p>
          </p:txBody>
        </p:sp>
      </p:grpSp>
      <p:sp>
        <p:nvSpPr>
          <p:cNvPr id="13" name="矩形 12">
            <a:extLst>
              <a:ext uri="{FF2B5EF4-FFF2-40B4-BE49-F238E27FC236}">
                <a16:creationId xmlns="" xmlns:a16="http://schemas.microsoft.com/office/drawing/2014/main" id="{7BB8A371-1BC5-4D2F-9271-FC7883DA6024}"/>
              </a:ext>
            </a:extLst>
          </p:cNvPr>
          <p:cNvSpPr/>
          <p:nvPr/>
        </p:nvSpPr>
        <p:spPr>
          <a:xfrm>
            <a:off x="5860389" y="376630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a:solidFill>
                  <a:srgbClr val="FFFFFF"/>
                </a:solidFill>
                <a:latin typeface="微软雅黑"/>
                <a:ea typeface="微软雅黑"/>
              </a:rPr>
              <a:t>后</a:t>
            </a:r>
            <a:endParaRPr lang="zh-CN" altLang="en-US" sz="2000" b="1" dirty="0">
              <a:solidFill>
                <a:srgbClr val="FFFFFF"/>
              </a:solidFill>
              <a:latin typeface="微软雅黑"/>
              <a:ea typeface="微软雅黑"/>
            </a:endParaRPr>
          </a:p>
        </p:txBody>
      </p:sp>
    </p:spTree>
    <p:extLst>
      <p:ext uri="{BB962C8B-B14F-4D97-AF65-F5344CB8AC3E}">
        <p14:creationId xmlns:p14="http://schemas.microsoft.com/office/powerpoint/2010/main" val="317453244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strips(downLeft)">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18" name="组合 17"/>
          <p:cNvGrpSpPr/>
          <p:nvPr/>
        </p:nvGrpSpPr>
        <p:grpSpPr>
          <a:xfrm>
            <a:off x="3437496" y="972136"/>
            <a:ext cx="5590757" cy="1424824"/>
            <a:chOff x="3437496" y="1153111"/>
            <a:chExt cx="5590757" cy="142482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437496" y="1153111"/>
              <a:ext cx="5590757" cy="1424824"/>
            </a:xfrm>
            <a:prstGeom prst="rect">
              <a:avLst/>
            </a:prstGeom>
          </p:spPr>
        </p:pic>
        <p:sp>
          <p:nvSpPr>
            <p:cNvPr id="4" name="矩形 3"/>
            <p:cNvSpPr/>
            <p:nvPr/>
          </p:nvSpPr>
          <p:spPr>
            <a:xfrm>
              <a:off x="5000870" y="1842373"/>
              <a:ext cx="2954655" cy="461665"/>
            </a:xfrm>
            <a:prstGeom prst="rect">
              <a:avLst/>
            </a:prstGeom>
            <a:noFill/>
          </p:spPr>
          <p:txBody>
            <a:bodyPr wrap="none">
              <a:spAutoFit/>
            </a:bodyPr>
            <a:lstStyle/>
            <a:p>
              <a:pPr lvl="0" algn="ctr"/>
              <a:r>
                <a:rPr lang="zh-CN" altLang="en-US" sz="2400" b="1" kern="0" dirty="0" smtClean="0">
                  <a:gradFill flip="none" rotWithShape="1">
                    <a:gsLst>
                      <a:gs pos="0">
                        <a:schemeClr val="bg1"/>
                      </a:gs>
                      <a:gs pos="100000">
                        <a:srgbClr val="FFFF53"/>
                      </a:gs>
                    </a:gsLst>
                    <a:lin ang="5400000" scaled="0"/>
                    <a:tileRect/>
                  </a:gradFill>
                </a:rPr>
                <a:t>第一百零一条第二款</a:t>
              </a:r>
              <a:endParaRPr lang="zh-CN" altLang="en-US" sz="2400" b="1" kern="0" dirty="0">
                <a:gradFill flip="none" rotWithShape="1">
                  <a:gsLst>
                    <a:gs pos="0">
                      <a:schemeClr val="bg1"/>
                    </a:gs>
                    <a:gs pos="100000">
                      <a:srgbClr val="FFFF53"/>
                    </a:gs>
                  </a:gsLst>
                  <a:lin ang="5400000" scaled="0"/>
                  <a:tileRect/>
                </a:gradFill>
              </a:endParaRPr>
            </a:p>
          </p:txBody>
        </p:sp>
      </p:grpSp>
      <p:grpSp>
        <p:nvGrpSpPr>
          <p:cNvPr id="2" name="组合 1"/>
          <p:cNvGrpSpPr/>
          <p:nvPr/>
        </p:nvGrpSpPr>
        <p:grpSpPr>
          <a:xfrm>
            <a:off x="413801" y="2255496"/>
            <a:ext cx="5396449" cy="4027989"/>
            <a:chOff x="413801" y="2312646"/>
            <a:chExt cx="5396449" cy="4027989"/>
          </a:xfrm>
        </p:grpSpPr>
        <p:sp>
          <p:nvSpPr>
            <p:cNvPr id="28" name="矩形 27">
              <a:extLst>
                <a:ext uri="{FF2B5EF4-FFF2-40B4-BE49-F238E27FC236}">
                  <a16:creationId xmlns="" xmlns:a16="http://schemas.microsoft.com/office/drawing/2014/main" id="{A7377EB8-44BD-4ACE-BFFC-2C3B96D8354A}"/>
                </a:ext>
              </a:extLst>
            </p:cNvPr>
            <p:cNvSpPr/>
            <p:nvPr/>
          </p:nvSpPr>
          <p:spPr bwMode="auto">
            <a:xfrm>
              <a:off x="864285" y="2312646"/>
              <a:ext cx="4945965"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29" name="箭头: 五边形 25">
              <a:extLst>
                <a:ext uri="{FF2B5EF4-FFF2-40B4-BE49-F238E27FC236}">
                  <a16:creationId xmlns="" xmlns:a16="http://schemas.microsoft.com/office/drawing/2014/main" id="{31FC989F-A7D3-4BD7-89B8-C94FFEA3C2D2}"/>
                </a:ext>
              </a:extLst>
            </p:cNvPr>
            <p:cNvSpPr/>
            <p:nvPr/>
          </p:nvSpPr>
          <p:spPr bwMode="auto">
            <a:xfrm>
              <a:off x="682235"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0" name="矩形 29">
              <a:extLst>
                <a:ext uri="{FF2B5EF4-FFF2-40B4-BE49-F238E27FC236}">
                  <a16:creationId xmlns="" xmlns:a16="http://schemas.microsoft.com/office/drawing/2014/main" id="{539E0EEA-D3A4-41CD-B8A3-78951508134A}"/>
                </a:ext>
              </a:extLst>
            </p:cNvPr>
            <p:cNvSpPr/>
            <p:nvPr/>
          </p:nvSpPr>
          <p:spPr>
            <a:xfrm>
              <a:off x="1239506" y="2836166"/>
              <a:ext cx="4563733" cy="2943178"/>
            </a:xfrm>
            <a:prstGeom prst="rect">
              <a:avLst/>
            </a:prstGeom>
          </p:spPr>
          <p:txBody>
            <a:bodyPr wrap="square">
              <a:spAutoFit/>
            </a:bodyPr>
            <a:lstStyle/>
            <a:p>
              <a:pPr>
                <a:lnSpc>
                  <a:spcPct val="150000"/>
                </a:lnSpc>
              </a:pPr>
              <a:r>
                <a:rPr lang="zh-CN" altLang="en-US" sz="2100" dirty="0"/>
                <a:t>县级以上的地方各级人民代表大会选举并且有权罢免本级人民法院院长和本级人民检察院检察长。选出或者罢免人民检察院检察长，须报上级人民检察院检察长提请该级人民代表大会常务委员会批准。</a:t>
              </a:r>
              <a:endParaRPr lang="en-US" altLang="zh-CN" sz="2100" dirty="0"/>
            </a:p>
          </p:txBody>
        </p:sp>
        <p:sp>
          <p:nvSpPr>
            <p:cNvPr id="31" name="矩形 30">
              <a:extLst>
                <a:ext uri="{FF2B5EF4-FFF2-40B4-BE49-F238E27FC236}">
                  <a16:creationId xmlns="" xmlns:a16="http://schemas.microsoft.com/office/drawing/2014/main" id="{7BB8A371-1BC5-4D2F-9271-FC7883DA6024}"/>
                </a:ext>
              </a:extLst>
            </p:cNvPr>
            <p:cNvSpPr/>
            <p:nvPr/>
          </p:nvSpPr>
          <p:spPr>
            <a:xfrm>
              <a:off x="413801" y="382345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前</a:t>
              </a:r>
              <a:endParaRPr lang="zh-CN" altLang="en-US" sz="2000" b="1" dirty="0">
                <a:solidFill>
                  <a:srgbClr val="FFFFFF"/>
                </a:solidFill>
                <a:latin typeface="微软雅黑"/>
                <a:ea typeface="微软雅黑"/>
              </a:endParaRPr>
            </a:p>
          </p:txBody>
        </p:sp>
      </p:grpSp>
      <p:grpSp>
        <p:nvGrpSpPr>
          <p:cNvPr id="5" name="组合 4"/>
          <p:cNvGrpSpPr/>
          <p:nvPr/>
        </p:nvGrpSpPr>
        <p:grpSpPr>
          <a:xfrm>
            <a:off x="6128823" y="2255496"/>
            <a:ext cx="4929702" cy="4027989"/>
            <a:chOff x="6128823" y="2312646"/>
            <a:chExt cx="4929702" cy="4027989"/>
          </a:xfrm>
        </p:grpSpPr>
        <p:sp>
          <p:nvSpPr>
            <p:cNvPr id="10" name="矩形 9">
              <a:extLst>
                <a:ext uri="{FF2B5EF4-FFF2-40B4-BE49-F238E27FC236}">
                  <a16:creationId xmlns="" xmlns:a16="http://schemas.microsoft.com/office/drawing/2014/main" id="{A7377EB8-44BD-4ACE-BFFC-2C3B96D8354A}"/>
                </a:ext>
              </a:extLst>
            </p:cNvPr>
            <p:cNvSpPr/>
            <p:nvPr/>
          </p:nvSpPr>
          <p:spPr bwMode="auto">
            <a:xfrm>
              <a:off x="6310874" y="2312646"/>
              <a:ext cx="4747651"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11" name="箭头: 五边形 25">
              <a:extLst>
                <a:ext uri="{FF2B5EF4-FFF2-40B4-BE49-F238E27FC236}">
                  <a16:creationId xmlns="" xmlns:a16="http://schemas.microsoft.com/office/drawing/2014/main" id="{31FC989F-A7D3-4BD7-89B8-C94FFEA3C2D2}"/>
                </a:ext>
              </a:extLst>
            </p:cNvPr>
            <p:cNvSpPr/>
            <p:nvPr/>
          </p:nvSpPr>
          <p:spPr bwMode="auto">
            <a:xfrm>
              <a:off x="6128823"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12" name="矩形 11">
              <a:extLst>
                <a:ext uri="{FF2B5EF4-FFF2-40B4-BE49-F238E27FC236}">
                  <a16:creationId xmlns="" xmlns:a16="http://schemas.microsoft.com/office/drawing/2014/main" id="{539E0EEA-D3A4-41CD-B8A3-78951508134A}"/>
                </a:ext>
              </a:extLst>
            </p:cNvPr>
            <p:cNvSpPr/>
            <p:nvPr/>
          </p:nvSpPr>
          <p:spPr>
            <a:xfrm>
              <a:off x="6714669" y="2607566"/>
              <a:ext cx="4143832" cy="3485570"/>
            </a:xfrm>
            <a:prstGeom prst="rect">
              <a:avLst/>
            </a:prstGeom>
          </p:spPr>
          <p:txBody>
            <a:bodyPr wrap="square">
              <a:spAutoFit/>
            </a:bodyPr>
            <a:lstStyle/>
            <a:p>
              <a:pPr algn="just" defTabSz="914034" eaLnBrk="0" fontAlgn="base" hangingPunct="0">
                <a:lnSpc>
                  <a:spcPct val="150000"/>
                </a:lnSpc>
                <a:spcBef>
                  <a:spcPct val="0"/>
                </a:spcBef>
                <a:spcAft>
                  <a:spcPct val="0"/>
                </a:spcAft>
              </a:pPr>
              <a:r>
                <a:rPr lang="zh-CN" altLang="en-US" sz="2100" dirty="0">
                  <a:solidFill>
                    <a:schemeClr val="tx1">
                      <a:lumMod val="50000"/>
                    </a:schemeClr>
                  </a:solidFill>
                </a:rPr>
                <a:t>县级以上的地方各级人民代表大会选举并且有权罢免</a:t>
              </a:r>
              <a:r>
                <a:rPr lang="zh-CN" altLang="en-US" sz="2100" b="1" dirty="0">
                  <a:solidFill>
                    <a:srgbClr val="FF0000"/>
                  </a:solidFill>
                </a:rPr>
                <a:t>本级监察委员会主任</a:t>
              </a:r>
              <a:r>
                <a:rPr lang="zh-CN" altLang="en-US" sz="2100" dirty="0">
                  <a:solidFill>
                    <a:schemeClr val="tx1">
                      <a:lumMod val="50000"/>
                    </a:schemeClr>
                  </a:solidFill>
                </a:rPr>
                <a:t>、本级人民法院院长和本级人民检察院检察长。选出或者罢免人民检察院检察长，须报上级人民检察院检察长提请该级人民代表大会常务委员会批准。</a:t>
              </a:r>
            </a:p>
          </p:txBody>
        </p:sp>
      </p:grpSp>
      <p:sp>
        <p:nvSpPr>
          <p:cNvPr id="13" name="矩形 12">
            <a:extLst>
              <a:ext uri="{FF2B5EF4-FFF2-40B4-BE49-F238E27FC236}">
                <a16:creationId xmlns="" xmlns:a16="http://schemas.microsoft.com/office/drawing/2014/main" id="{7BB8A371-1BC5-4D2F-9271-FC7883DA6024}"/>
              </a:ext>
            </a:extLst>
          </p:cNvPr>
          <p:cNvSpPr/>
          <p:nvPr/>
        </p:nvSpPr>
        <p:spPr>
          <a:xfrm>
            <a:off x="5860389" y="376630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a:solidFill>
                  <a:srgbClr val="FFFFFF"/>
                </a:solidFill>
                <a:latin typeface="微软雅黑"/>
                <a:ea typeface="微软雅黑"/>
              </a:rPr>
              <a:t>后</a:t>
            </a:r>
            <a:endParaRPr lang="zh-CN" altLang="en-US" sz="2000" b="1" dirty="0">
              <a:solidFill>
                <a:srgbClr val="FFFFFF"/>
              </a:solidFill>
              <a:latin typeface="微软雅黑"/>
              <a:ea typeface="微软雅黑"/>
            </a:endParaRPr>
          </a:p>
        </p:txBody>
      </p:sp>
    </p:spTree>
    <p:extLst>
      <p:ext uri="{BB962C8B-B14F-4D97-AF65-F5344CB8AC3E}">
        <p14:creationId xmlns:p14="http://schemas.microsoft.com/office/powerpoint/2010/main" val="39806467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strips(downLeft)">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28" name="组合 27"/>
          <p:cNvGrpSpPr/>
          <p:nvPr/>
        </p:nvGrpSpPr>
        <p:grpSpPr>
          <a:xfrm>
            <a:off x="3437496" y="1315036"/>
            <a:ext cx="5590757" cy="1424824"/>
            <a:chOff x="3437496" y="1153111"/>
            <a:chExt cx="5590757" cy="1424824"/>
          </a:xfrm>
        </p:grpSpPr>
        <p:pic>
          <p:nvPicPr>
            <p:cNvPr id="29" name="图片 28"/>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437496" y="1153111"/>
              <a:ext cx="5590757" cy="1424824"/>
            </a:xfrm>
            <a:prstGeom prst="rect">
              <a:avLst/>
            </a:prstGeom>
          </p:spPr>
        </p:pic>
        <p:sp>
          <p:nvSpPr>
            <p:cNvPr id="30" name="矩形 29"/>
            <p:cNvSpPr/>
            <p:nvPr/>
          </p:nvSpPr>
          <p:spPr>
            <a:xfrm>
              <a:off x="5000872" y="1842373"/>
              <a:ext cx="2954656" cy="461665"/>
            </a:xfrm>
            <a:prstGeom prst="rect">
              <a:avLst/>
            </a:prstGeom>
            <a:noFill/>
          </p:spPr>
          <p:txBody>
            <a:bodyPr wrap="none">
              <a:spAutoFit/>
            </a:bodyPr>
            <a:lstStyle/>
            <a:p>
              <a:pPr lvl="0" algn="ctr"/>
              <a:r>
                <a:rPr lang="zh-CN" altLang="en-US" sz="2400" b="1" kern="0" dirty="0" smtClean="0">
                  <a:gradFill flip="none" rotWithShape="1">
                    <a:gsLst>
                      <a:gs pos="0">
                        <a:schemeClr val="bg1"/>
                      </a:gs>
                      <a:gs pos="100000">
                        <a:srgbClr val="FFFF53"/>
                      </a:gs>
                    </a:gsLst>
                    <a:lin ang="5400000" scaled="0"/>
                    <a:tileRect/>
                  </a:gradFill>
                  <a:ea typeface="微软雅黑"/>
                </a:rPr>
                <a:t>第一百零三条第三款</a:t>
              </a:r>
              <a:endParaRPr lang="zh-CN" altLang="en-US" sz="2400" b="1" kern="0" dirty="0">
                <a:gradFill flip="none" rotWithShape="1">
                  <a:gsLst>
                    <a:gs pos="0">
                      <a:schemeClr val="bg1"/>
                    </a:gs>
                    <a:gs pos="100000">
                      <a:srgbClr val="FFFF53"/>
                    </a:gs>
                  </a:gsLst>
                  <a:lin ang="5400000" scaled="0"/>
                  <a:tileRect/>
                </a:gradFill>
                <a:ea typeface="微软雅黑"/>
              </a:endParaRPr>
            </a:p>
          </p:txBody>
        </p:sp>
      </p:grpSp>
      <p:grpSp>
        <p:nvGrpSpPr>
          <p:cNvPr id="31" name="组合 30"/>
          <p:cNvGrpSpPr/>
          <p:nvPr/>
        </p:nvGrpSpPr>
        <p:grpSpPr>
          <a:xfrm>
            <a:off x="413801" y="2817116"/>
            <a:ext cx="5439380" cy="2581966"/>
            <a:chOff x="413801" y="2245616"/>
            <a:chExt cx="5439380" cy="2581966"/>
          </a:xfrm>
        </p:grpSpPr>
        <p:sp>
          <p:nvSpPr>
            <p:cNvPr id="32" name="矩形 31">
              <a:extLst>
                <a:ext uri="{FF2B5EF4-FFF2-40B4-BE49-F238E27FC236}">
                  <a16:creationId xmlns="" xmlns:a16="http://schemas.microsoft.com/office/drawing/2014/main" id="{A7377EB8-44BD-4ACE-BFFC-2C3B96D8354A}"/>
                </a:ext>
              </a:extLst>
            </p:cNvPr>
            <p:cNvSpPr/>
            <p:nvPr/>
          </p:nvSpPr>
          <p:spPr bwMode="auto">
            <a:xfrm>
              <a:off x="907216" y="2272954"/>
              <a:ext cx="4945965" cy="2554628"/>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33" name="箭头: 五边形 25">
              <a:extLst>
                <a:ext uri="{FF2B5EF4-FFF2-40B4-BE49-F238E27FC236}">
                  <a16:creationId xmlns="" xmlns:a16="http://schemas.microsoft.com/office/drawing/2014/main" id="{31FC989F-A7D3-4BD7-89B8-C94FFEA3C2D2}"/>
                </a:ext>
              </a:extLst>
            </p:cNvPr>
            <p:cNvSpPr/>
            <p:nvPr/>
          </p:nvSpPr>
          <p:spPr bwMode="auto">
            <a:xfrm>
              <a:off x="682235" y="2942201"/>
              <a:ext cx="507132" cy="1229750"/>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4" name="矩形 33">
              <a:extLst>
                <a:ext uri="{FF2B5EF4-FFF2-40B4-BE49-F238E27FC236}">
                  <a16:creationId xmlns="" xmlns:a16="http://schemas.microsoft.com/office/drawing/2014/main" id="{539E0EEA-D3A4-41CD-B8A3-78951508134A}"/>
                </a:ext>
              </a:extLst>
            </p:cNvPr>
            <p:cNvSpPr/>
            <p:nvPr/>
          </p:nvSpPr>
          <p:spPr>
            <a:xfrm>
              <a:off x="1363330" y="2245616"/>
              <a:ext cx="4449434" cy="2421625"/>
            </a:xfrm>
            <a:prstGeom prst="rect">
              <a:avLst/>
            </a:prstGeom>
          </p:spPr>
          <p:txBody>
            <a:bodyPr wrap="square">
              <a:spAutoFit/>
            </a:bodyPr>
            <a:lstStyle/>
            <a:p>
              <a:pPr>
                <a:lnSpc>
                  <a:spcPct val="150000"/>
                </a:lnSpc>
              </a:pPr>
              <a:r>
                <a:rPr lang="zh-CN" altLang="en-US" sz="2600" dirty="0"/>
                <a:t>县级以上的地方各级人民</a:t>
              </a:r>
              <a:r>
                <a:rPr lang="zh-CN" altLang="en-US" sz="2600" dirty="0" smtClean="0"/>
                <a:t>代表</a:t>
              </a:r>
              <a:r>
                <a:rPr lang="zh-CN" altLang="en-US" sz="2600" dirty="0"/>
                <a:t>大会常务委员会的组成人员</a:t>
              </a:r>
              <a:r>
                <a:rPr lang="zh-CN" altLang="en-US" sz="2600" dirty="0" smtClean="0"/>
                <a:t>不得</a:t>
              </a:r>
              <a:r>
                <a:rPr lang="zh-CN" altLang="en-US" sz="2600" dirty="0"/>
                <a:t>担任国家行政机关、审判机</a:t>
              </a:r>
              <a:r>
                <a:rPr lang="zh-CN" altLang="en-US" sz="2600" dirty="0" smtClean="0"/>
                <a:t>关和</a:t>
              </a:r>
              <a:r>
                <a:rPr lang="zh-CN" altLang="en-US" sz="2600" dirty="0"/>
                <a:t>检察机关的职务。 </a:t>
              </a:r>
            </a:p>
          </p:txBody>
        </p:sp>
        <p:sp>
          <p:nvSpPr>
            <p:cNvPr id="35" name="矩形 34">
              <a:extLst>
                <a:ext uri="{FF2B5EF4-FFF2-40B4-BE49-F238E27FC236}">
                  <a16:creationId xmlns="" xmlns:a16="http://schemas.microsoft.com/office/drawing/2014/main" id="{7BB8A371-1BC5-4D2F-9271-FC7883DA6024}"/>
                </a:ext>
              </a:extLst>
            </p:cNvPr>
            <p:cNvSpPr/>
            <p:nvPr/>
          </p:nvSpPr>
          <p:spPr>
            <a:xfrm>
              <a:off x="413801" y="3051927"/>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前</a:t>
              </a:r>
              <a:endParaRPr lang="zh-CN" altLang="en-US" sz="2000" b="1" dirty="0">
                <a:solidFill>
                  <a:srgbClr val="FFFFFF"/>
                </a:solidFill>
                <a:latin typeface="微软雅黑"/>
                <a:ea typeface="微软雅黑"/>
              </a:endParaRPr>
            </a:p>
          </p:txBody>
        </p:sp>
      </p:grpSp>
      <p:grpSp>
        <p:nvGrpSpPr>
          <p:cNvPr id="36" name="组合 35"/>
          <p:cNvGrpSpPr/>
          <p:nvPr/>
        </p:nvGrpSpPr>
        <p:grpSpPr>
          <a:xfrm>
            <a:off x="5925875" y="2867992"/>
            <a:ext cx="5396449" cy="2593018"/>
            <a:chOff x="413801" y="2302766"/>
            <a:chExt cx="5396449" cy="2593018"/>
          </a:xfrm>
        </p:grpSpPr>
        <p:sp>
          <p:nvSpPr>
            <p:cNvPr id="37" name="矩形 36">
              <a:extLst>
                <a:ext uri="{FF2B5EF4-FFF2-40B4-BE49-F238E27FC236}">
                  <a16:creationId xmlns="" xmlns:a16="http://schemas.microsoft.com/office/drawing/2014/main" id="{A7377EB8-44BD-4ACE-BFFC-2C3B96D8354A}"/>
                </a:ext>
              </a:extLst>
            </p:cNvPr>
            <p:cNvSpPr/>
            <p:nvPr/>
          </p:nvSpPr>
          <p:spPr bwMode="auto">
            <a:xfrm>
              <a:off x="864285" y="2312647"/>
              <a:ext cx="4945965" cy="2560902"/>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38" name="箭头: 五边形 25">
              <a:extLst>
                <a:ext uri="{FF2B5EF4-FFF2-40B4-BE49-F238E27FC236}">
                  <a16:creationId xmlns="" xmlns:a16="http://schemas.microsoft.com/office/drawing/2014/main" id="{31FC989F-A7D3-4BD7-89B8-C94FFEA3C2D2}"/>
                </a:ext>
              </a:extLst>
            </p:cNvPr>
            <p:cNvSpPr/>
            <p:nvPr/>
          </p:nvSpPr>
          <p:spPr bwMode="auto">
            <a:xfrm>
              <a:off x="682235" y="2970776"/>
              <a:ext cx="507132" cy="1229750"/>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9" name="矩形 38">
              <a:extLst>
                <a:ext uri="{FF2B5EF4-FFF2-40B4-BE49-F238E27FC236}">
                  <a16:creationId xmlns="" xmlns:a16="http://schemas.microsoft.com/office/drawing/2014/main" id="{539E0EEA-D3A4-41CD-B8A3-78951508134A}"/>
                </a:ext>
              </a:extLst>
            </p:cNvPr>
            <p:cNvSpPr/>
            <p:nvPr/>
          </p:nvSpPr>
          <p:spPr>
            <a:xfrm>
              <a:off x="1334755" y="2302766"/>
              <a:ext cx="4449434" cy="2593018"/>
            </a:xfrm>
            <a:prstGeom prst="rect">
              <a:avLst/>
            </a:prstGeom>
          </p:spPr>
          <p:txBody>
            <a:bodyPr wrap="square">
              <a:spAutoFit/>
            </a:bodyPr>
            <a:lstStyle/>
            <a:p>
              <a:pPr>
                <a:lnSpc>
                  <a:spcPct val="125000"/>
                </a:lnSpc>
              </a:pPr>
              <a:r>
                <a:rPr lang="zh-CN" altLang="en-US" sz="2600" dirty="0"/>
                <a:t>县级以上的地方各级人民</a:t>
              </a:r>
              <a:r>
                <a:rPr lang="zh-CN" altLang="en-US" sz="2600" dirty="0" smtClean="0"/>
                <a:t>代表</a:t>
              </a:r>
              <a:r>
                <a:rPr lang="zh-CN" altLang="en-US" sz="2600" dirty="0"/>
                <a:t>大会常务委员会的组成人员</a:t>
              </a:r>
              <a:r>
                <a:rPr lang="zh-CN" altLang="en-US" sz="2600" dirty="0" smtClean="0"/>
                <a:t>不得</a:t>
              </a:r>
              <a:r>
                <a:rPr lang="zh-CN" altLang="en-US" sz="2600" dirty="0"/>
                <a:t>担任国家行政机关、</a:t>
              </a:r>
              <a:r>
                <a:rPr lang="zh-CN" altLang="en-US" sz="2600" b="1" dirty="0">
                  <a:solidFill>
                    <a:srgbClr val="FF0000"/>
                  </a:solidFill>
                </a:rPr>
                <a:t>监察</a:t>
              </a:r>
              <a:r>
                <a:rPr lang="zh-CN" altLang="en-US" sz="2600" b="1" dirty="0" smtClean="0">
                  <a:solidFill>
                    <a:srgbClr val="FF0000"/>
                  </a:solidFill>
                </a:rPr>
                <a:t>机关</a:t>
              </a:r>
              <a:r>
                <a:rPr lang="zh-CN" altLang="en-US" sz="2600" dirty="0"/>
                <a:t>、审判机关和检察机关的</a:t>
              </a:r>
              <a:r>
                <a:rPr lang="zh-CN" altLang="en-US" sz="2600" dirty="0" smtClean="0"/>
                <a:t>职务</a:t>
              </a:r>
              <a:r>
                <a:rPr lang="zh-CN" altLang="en-US" sz="2600" dirty="0"/>
                <a:t>。 </a:t>
              </a:r>
            </a:p>
          </p:txBody>
        </p:sp>
        <p:sp>
          <p:nvSpPr>
            <p:cNvPr id="40" name="矩形 39">
              <a:extLst>
                <a:ext uri="{FF2B5EF4-FFF2-40B4-BE49-F238E27FC236}">
                  <a16:creationId xmlns="" xmlns:a16="http://schemas.microsoft.com/office/drawing/2014/main" id="{7BB8A371-1BC5-4D2F-9271-FC7883DA6024}"/>
                </a:ext>
              </a:extLst>
            </p:cNvPr>
            <p:cNvSpPr/>
            <p:nvPr/>
          </p:nvSpPr>
          <p:spPr>
            <a:xfrm>
              <a:off x="413801" y="308050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后</a:t>
              </a:r>
              <a:endParaRPr lang="zh-CN" altLang="en-US" sz="2000" b="1" dirty="0">
                <a:solidFill>
                  <a:srgbClr val="FFFFFF"/>
                </a:solidFill>
                <a:latin typeface="微软雅黑"/>
                <a:ea typeface="微软雅黑"/>
              </a:endParaRPr>
            </a:p>
          </p:txBody>
        </p:sp>
      </p:grpSp>
    </p:spTree>
    <p:extLst>
      <p:ext uri="{BB962C8B-B14F-4D97-AF65-F5344CB8AC3E}">
        <p14:creationId xmlns:p14="http://schemas.microsoft.com/office/powerpoint/2010/main" val="357859827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additive="base">
                                        <p:cTn id="18" dur="500" fill="hold"/>
                                        <p:tgtEl>
                                          <p:spTgt spid="31"/>
                                        </p:tgtEl>
                                        <p:attrNameLst>
                                          <p:attrName>ppt_x</p:attrName>
                                        </p:attrNameLst>
                                      </p:cBhvr>
                                      <p:tavLst>
                                        <p:tav tm="0">
                                          <p:val>
                                            <p:strVal val="0-#ppt_w/2"/>
                                          </p:val>
                                        </p:tav>
                                        <p:tav tm="100000">
                                          <p:val>
                                            <p:strVal val="#ppt_x"/>
                                          </p:val>
                                        </p:tav>
                                      </p:tavLst>
                                    </p:anim>
                                    <p:anim calcmode="lin" valueType="num">
                                      <p:cBhvr additive="base">
                                        <p:cTn id="19"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strips(downLeft)">
                                      <p:cBhvr>
                                        <p:cTn id="2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18" name="组合 17"/>
          <p:cNvGrpSpPr/>
          <p:nvPr/>
        </p:nvGrpSpPr>
        <p:grpSpPr>
          <a:xfrm>
            <a:off x="3437496" y="972136"/>
            <a:ext cx="5590757" cy="1424824"/>
            <a:chOff x="3437496" y="1153111"/>
            <a:chExt cx="5590757" cy="142482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437496" y="1153111"/>
              <a:ext cx="5590757" cy="1424824"/>
            </a:xfrm>
            <a:prstGeom prst="rect">
              <a:avLst/>
            </a:prstGeom>
          </p:spPr>
        </p:pic>
        <p:sp>
          <p:nvSpPr>
            <p:cNvPr id="4" name="矩形 3"/>
            <p:cNvSpPr/>
            <p:nvPr/>
          </p:nvSpPr>
          <p:spPr>
            <a:xfrm>
              <a:off x="5462534" y="1842373"/>
              <a:ext cx="2031325" cy="461665"/>
            </a:xfrm>
            <a:prstGeom prst="rect">
              <a:avLst/>
            </a:prstGeom>
            <a:noFill/>
          </p:spPr>
          <p:txBody>
            <a:bodyPr wrap="none">
              <a:spAutoFit/>
            </a:bodyPr>
            <a:lstStyle/>
            <a:p>
              <a:pPr lvl="0" algn="ctr"/>
              <a:r>
                <a:rPr lang="zh-CN" altLang="en-US" sz="2400" b="1" kern="0" dirty="0" smtClean="0">
                  <a:gradFill flip="none" rotWithShape="1">
                    <a:gsLst>
                      <a:gs pos="0">
                        <a:schemeClr val="bg1"/>
                      </a:gs>
                      <a:gs pos="100000">
                        <a:srgbClr val="FFFF53"/>
                      </a:gs>
                    </a:gsLst>
                    <a:lin ang="5400000" scaled="0"/>
                    <a:tileRect/>
                  </a:gradFill>
                </a:rPr>
                <a:t>第一百四十条</a:t>
              </a:r>
              <a:endParaRPr lang="zh-CN" altLang="en-US" sz="2400" b="1" kern="0" dirty="0">
                <a:gradFill flip="none" rotWithShape="1">
                  <a:gsLst>
                    <a:gs pos="0">
                      <a:schemeClr val="bg1"/>
                    </a:gs>
                    <a:gs pos="100000">
                      <a:srgbClr val="FFFF53"/>
                    </a:gs>
                  </a:gsLst>
                  <a:lin ang="5400000" scaled="0"/>
                  <a:tileRect/>
                </a:gradFill>
              </a:endParaRPr>
            </a:p>
          </p:txBody>
        </p:sp>
      </p:grpSp>
      <p:grpSp>
        <p:nvGrpSpPr>
          <p:cNvPr id="2" name="组合 1"/>
          <p:cNvGrpSpPr/>
          <p:nvPr/>
        </p:nvGrpSpPr>
        <p:grpSpPr>
          <a:xfrm>
            <a:off x="413801" y="2236091"/>
            <a:ext cx="5396449" cy="4053930"/>
            <a:chOff x="413801" y="2293241"/>
            <a:chExt cx="5396449" cy="4053930"/>
          </a:xfrm>
        </p:grpSpPr>
        <p:sp>
          <p:nvSpPr>
            <p:cNvPr id="28" name="矩形 27">
              <a:extLst>
                <a:ext uri="{FF2B5EF4-FFF2-40B4-BE49-F238E27FC236}">
                  <a16:creationId xmlns="" xmlns:a16="http://schemas.microsoft.com/office/drawing/2014/main" id="{A7377EB8-44BD-4ACE-BFFC-2C3B96D8354A}"/>
                </a:ext>
              </a:extLst>
            </p:cNvPr>
            <p:cNvSpPr/>
            <p:nvPr/>
          </p:nvSpPr>
          <p:spPr bwMode="auto">
            <a:xfrm>
              <a:off x="864285" y="2312646"/>
              <a:ext cx="4945965"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29" name="箭头: 五边形 25">
              <a:extLst>
                <a:ext uri="{FF2B5EF4-FFF2-40B4-BE49-F238E27FC236}">
                  <a16:creationId xmlns="" xmlns:a16="http://schemas.microsoft.com/office/drawing/2014/main" id="{31FC989F-A7D3-4BD7-89B8-C94FFEA3C2D2}"/>
                </a:ext>
              </a:extLst>
            </p:cNvPr>
            <p:cNvSpPr/>
            <p:nvPr/>
          </p:nvSpPr>
          <p:spPr bwMode="auto">
            <a:xfrm>
              <a:off x="682235"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0" name="矩形 29">
              <a:extLst>
                <a:ext uri="{FF2B5EF4-FFF2-40B4-BE49-F238E27FC236}">
                  <a16:creationId xmlns="" xmlns:a16="http://schemas.microsoft.com/office/drawing/2014/main" id="{539E0EEA-D3A4-41CD-B8A3-78951508134A}"/>
                </a:ext>
              </a:extLst>
            </p:cNvPr>
            <p:cNvSpPr/>
            <p:nvPr/>
          </p:nvSpPr>
          <p:spPr>
            <a:xfrm>
              <a:off x="1239506" y="2293241"/>
              <a:ext cx="4563733" cy="4053930"/>
            </a:xfrm>
            <a:prstGeom prst="rect">
              <a:avLst/>
            </a:prstGeom>
          </p:spPr>
          <p:txBody>
            <a:bodyPr wrap="square">
              <a:spAutoFit/>
            </a:bodyPr>
            <a:lstStyle/>
            <a:p>
              <a:pPr>
                <a:lnSpc>
                  <a:spcPct val="130000"/>
                </a:lnSpc>
              </a:pPr>
              <a:r>
                <a:rPr lang="zh-CN" altLang="en-US" sz="2000" dirty="0"/>
                <a:t>县级以上的地方各级人民代表大会常务委员会讨论、决定本行政区域内各方面工作的重大事项</a:t>
              </a:r>
              <a:r>
                <a:rPr lang="en-US" altLang="zh-CN" sz="2000" dirty="0"/>
                <a:t>; </a:t>
              </a:r>
              <a:r>
                <a:rPr lang="zh-CN" altLang="en-US" sz="2000" dirty="0"/>
                <a:t>监督本级人民政府、人民法院和人民检察院的工作</a:t>
              </a:r>
              <a:r>
                <a:rPr lang="en-US" altLang="zh-CN" sz="2000" dirty="0"/>
                <a:t>; </a:t>
              </a:r>
              <a:r>
                <a:rPr lang="zh-CN" altLang="en-US" sz="2000" dirty="0"/>
                <a:t>撤销本级人民政府的不适当的决定和命令</a:t>
              </a:r>
              <a:r>
                <a:rPr lang="en-US" altLang="zh-CN" sz="2000" dirty="0"/>
                <a:t>; </a:t>
              </a:r>
              <a:r>
                <a:rPr lang="zh-CN" altLang="en-US" sz="2000" dirty="0"/>
                <a:t>撤销下一级人民代表大会的不适当的决议</a:t>
              </a:r>
              <a:r>
                <a:rPr lang="en-US" altLang="zh-CN" sz="2000" dirty="0"/>
                <a:t>; </a:t>
              </a:r>
              <a:r>
                <a:rPr lang="zh-CN" altLang="en-US" sz="2000" dirty="0"/>
                <a:t>依照法律规定的权限决定国家机关工作人员的任免</a:t>
              </a:r>
              <a:r>
                <a:rPr lang="en-US" altLang="zh-CN" sz="2000" dirty="0"/>
                <a:t>; </a:t>
              </a:r>
              <a:r>
                <a:rPr lang="zh-CN" altLang="en-US" sz="2000" dirty="0"/>
                <a:t>在本级人民代表大会闭会期间，罢免和补选上一级人民代表大会的个别代表。</a:t>
              </a:r>
            </a:p>
          </p:txBody>
        </p:sp>
        <p:sp>
          <p:nvSpPr>
            <p:cNvPr id="31" name="矩形 30">
              <a:extLst>
                <a:ext uri="{FF2B5EF4-FFF2-40B4-BE49-F238E27FC236}">
                  <a16:creationId xmlns="" xmlns:a16="http://schemas.microsoft.com/office/drawing/2014/main" id="{7BB8A371-1BC5-4D2F-9271-FC7883DA6024}"/>
                </a:ext>
              </a:extLst>
            </p:cNvPr>
            <p:cNvSpPr/>
            <p:nvPr/>
          </p:nvSpPr>
          <p:spPr>
            <a:xfrm>
              <a:off x="413801" y="382345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前</a:t>
              </a:r>
              <a:endParaRPr lang="zh-CN" altLang="en-US" sz="2000" b="1" dirty="0">
                <a:solidFill>
                  <a:srgbClr val="FFFFFF"/>
                </a:solidFill>
                <a:latin typeface="微软雅黑"/>
                <a:ea typeface="微软雅黑"/>
              </a:endParaRPr>
            </a:p>
          </p:txBody>
        </p:sp>
      </p:grpSp>
      <p:grpSp>
        <p:nvGrpSpPr>
          <p:cNvPr id="5" name="组合 4"/>
          <p:cNvGrpSpPr/>
          <p:nvPr/>
        </p:nvGrpSpPr>
        <p:grpSpPr>
          <a:xfrm>
            <a:off x="6128823" y="2255496"/>
            <a:ext cx="4929702" cy="4027989"/>
            <a:chOff x="6128823" y="2312646"/>
            <a:chExt cx="4929702" cy="4027989"/>
          </a:xfrm>
        </p:grpSpPr>
        <p:sp>
          <p:nvSpPr>
            <p:cNvPr id="10" name="矩形 9">
              <a:extLst>
                <a:ext uri="{FF2B5EF4-FFF2-40B4-BE49-F238E27FC236}">
                  <a16:creationId xmlns="" xmlns:a16="http://schemas.microsoft.com/office/drawing/2014/main" id="{A7377EB8-44BD-4ACE-BFFC-2C3B96D8354A}"/>
                </a:ext>
              </a:extLst>
            </p:cNvPr>
            <p:cNvSpPr/>
            <p:nvPr/>
          </p:nvSpPr>
          <p:spPr bwMode="auto">
            <a:xfrm>
              <a:off x="6310874" y="2312646"/>
              <a:ext cx="4747651"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11" name="箭头: 五边形 25">
              <a:extLst>
                <a:ext uri="{FF2B5EF4-FFF2-40B4-BE49-F238E27FC236}">
                  <a16:creationId xmlns="" xmlns:a16="http://schemas.microsoft.com/office/drawing/2014/main" id="{31FC989F-A7D3-4BD7-89B8-C94FFEA3C2D2}"/>
                </a:ext>
              </a:extLst>
            </p:cNvPr>
            <p:cNvSpPr/>
            <p:nvPr/>
          </p:nvSpPr>
          <p:spPr bwMode="auto">
            <a:xfrm>
              <a:off x="6128823"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12" name="矩形 11">
              <a:extLst>
                <a:ext uri="{FF2B5EF4-FFF2-40B4-BE49-F238E27FC236}">
                  <a16:creationId xmlns="" xmlns:a16="http://schemas.microsoft.com/office/drawing/2014/main" id="{539E0EEA-D3A4-41CD-B8A3-78951508134A}"/>
                </a:ext>
              </a:extLst>
            </p:cNvPr>
            <p:cNvSpPr/>
            <p:nvPr/>
          </p:nvSpPr>
          <p:spPr>
            <a:xfrm>
              <a:off x="6686093" y="2350391"/>
              <a:ext cx="4277181" cy="3855864"/>
            </a:xfrm>
            <a:prstGeom prst="rect">
              <a:avLst/>
            </a:prstGeom>
          </p:spPr>
          <p:txBody>
            <a:bodyPr wrap="square">
              <a:spAutoFit/>
            </a:bodyPr>
            <a:lstStyle/>
            <a:p>
              <a:pPr algn="just">
                <a:lnSpc>
                  <a:spcPct val="130000"/>
                </a:lnSpc>
              </a:pPr>
              <a:r>
                <a:rPr lang="zh-CN" altLang="en-US" sz="1900" dirty="0"/>
                <a:t>县级以上的地方各级人民代表大会常务委员会讨论、决定本行政区域内各方面工作的重大事项</a:t>
              </a:r>
              <a:r>
                <a:rPr lang="en-US" altLang="zh-CN" sz="1900" dirty="0"/>
                <a:t>; </a:t>
              </a:r>
              <a:r>
                <a:rPr lang="zh-CN" altLang="en-US" sz="1900" dirty="0"/>
                <a:t>监督本级人民政府</a:t>
              </a:r>
              <a:r>
                <a:rPr lang="zh-CN" altLang="en-US" sz="1900" dirty="0" smtClean="0"/>
                <a:t>、</a:t>
              </a:r>
              <a:r>
                <a:rPr lang="zh-CN" altLang="en-US" sz="1900" b="1" dirty="0" smtClean="0">
                  <a:solidFill>
                    <a:srgbClr val="FF0000"/>
                  </a:solidFill>
                </a:rPr>
                <a:t>监察委员会、</a:t>
              </a:r>
              <a:r>
                <a:rPr lang="zh-CN" altLang="en-US" sz="1900" dirty="0" smtClean="0"/>
                <a:t>人</a:t>
              </a:r>
              <a:r>
                <a:rPr lang="zh-CN" altLang="en-US" sz="1900" dirty="0"/>
                <a:t>民法院和人民检察院的工作</a:t>
              </a:r>
              <a:r>
                <a:rPr lang="en-US" altLang="zh-CN" sz="1900" dirty="0"/>
                <a:t>; </a:t>
              </a:r>
              <a:r>
                <a:rPr lang="zh-CN" altLang="en-US" sz="1900" dirty="0"/>
                <a:t>撤销本级人民政府的不适当的决定和命令</a:t>
              </a:r>
              <a:r>
                <a:rPr lang="en-US" altLang="zh-CN" sz="1900" dirty="0"/>
                <a:t>; </a:t>
              </a:r>
              <a:r>
                <a:rPr lang="zh-CN" altLang="en-US" sz="1900" dirty="0"/>
                <a:t>撤销下一级人民代表大会的不适当的决议</a:t>
              </a:r>
              <a:r>
                <a:rPr lang="en-US" altLang="zh-CN" sz="1900" dirty="0"/>
                <a:t>; </a:t>
              </a:r>
              <a:r>
                <a:rPr lang="zh-CN" altLang="en-US" sz="1900" dirty="0"/>
                <a:t>依照法律规定的权限决定国家机关工作人员的任免</a:t>
              </a:r>
              <a:r>
                <a:rPr lang="en-US" altLang="zh-CN" sz="1900" dirty="0"/>
                <a:t>; </a:t>
              </a:r>
              <a:r>
                <a:rPr lang="zh-CN" altLang="en-US" sz="1900" dirty="0"/>
                <a:t>在本级人民代表大会闭会期间，罢免和补选上一级人民代表大会的个别代表。</a:t>
              </a:r>
              <a:endParaRPr lang="zh-CN" altLang="en-US" sz="1900" dirty="0"/>
            </a:p>
          </p:txBody>
        </p:sp>
      </p:grpSp>
      <p:sp>
        <p:nvSpPr>
          <p:cNvPr id="13" name="矩形 12">
            <a:extLst>
              <a:ext uri="{FF2B5EF4-FFF2-40B4-BE49-F238E27FC236}">
                <a16:creationId xmlns="" xmlns:a16="http://schemas.microsoft.com/office/drawing/2014/main" id="{7BB8A371-1BC5-4D2F-9271-FC7883DA6024}"/>
              </a:ext>
            </a:extLst>
          </p:cNvPr>
          <p:cNvSpPr/>
          <p:nvPr/>
        </p:nvSpPr>
        <p:spPr>
          <a:xfrm>
            <a:off x="5860389" y="376630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a:solidFill>
                  <a:srgbClr val="FFFFFF"/>
                </a:solidFill>
                <a:latin typeface="微软雅黑"/>
                <a:ea typeface="微软雅黑"/>
              </a:rPr>
              <a:t>后</a:t>
            </a:r>
            <a:endParaRPr lang="zh-CN" altLang="en-US" sz="2000" b="1" dirty="0">
              <a:solidFill>
                <a:srgbClr val="FFFFFF"/>
              </a:solidFill>
              <a:latin typeface="微软雅黑"/>
              <a:ea typeface="微软雅黑"/>
            </a:endParaRPr>
          </a:p>
        </p:txBody>
      </p:sp>
    </p:spTree>
    <p:extLst>
      <p:ext uri="{BB962C8B-B14F-4D97-AF65-F5344CB8AC3E}">
        <p14:creationId xmlns:p14="http://schemas.microsoft.com/office/powerpoint/2010/main" val="254521411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strips(downLeft)">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18" name="组合 17"/>
          <p:cNvGrpSpPr/>
          <p:nvPr/>
        </p:nvGrpSpPr>
        <p:grpSpPr>
          <a:xfrm>
            <a:off x="3437496" y="972136"/>
            <a:ext cx="5590757" cy="1424824"/>
            <a:chOff x="3437496" y="1153111"/>
            <a:chExt cx="5590757" cy="142482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437496" y="1153111"/>
              <a:ext cx="5590757" cy="1424824"/>
            </a:xfrm>
            <a:prstGeom prst="rect">
              <a:avLst/>
            </a:prstGeom>
          </p:spPr>
        </p:pic>
        <p:sp>
          <p:nvSpPr>
            <p:cNvPr id="4" name="矩形 3"/>
            <p:cNvSpPr/>
            <p:nvPr/>
          </p:nvSpPr>
          <p:spPr>
            <a:xfrm>
              <a:off x="5000869" y="1842373"/>
              <a:ext cx="2954655" cy="461665"/>
            </a:xfrm>
            <a:prstGeom prst="rect">
              <a:avLst/>
            </a:prstGeom>
            <a:noFill/>
          </p:spPr>
          <p:txBody>
            <a:bodyPr wrap="none">
              <a:spAutoFit/>
            </a:bodyPr>
            <a:lstStyle/>
            <a:p>
              <a:pPr lvl="0" algn="ctr"/>
              <a:r>
                <a:rPr lang="zh-CN" altLang="en-US" sz="2400" b="1" kern="0" dirty="0" smtClean="0">
                  <a:gradFill flip="none" rotWithShape="1">
                    <a:gsLst>
                      <a:gs pos="0">
                        <a:schemeClr val="bg1"/>
                      </a:gs>
                      <a:gs pos="100000">
                        <a:srgbClr val="FFFF53"/>
                      </a:gs>
                    </a:gsLst>
                    <a:lin ang="5400000" scaled="0"/>
                    <a:tileRect/>
                  </a:gradFill>
                </a:rPr>
                <a:t>第一百零七条第一款</a:t>
              </a:r>
              <a:endParaRPr lang="zh-CN" altLang="en-US" sz="2400" b="1" kern="0" dirty="0">
                <a:gradFill flip="none" rotWithShape="1">
                  <a:gsLst>
                    <a:gs pos="0">
                      <a:schemeClr val="bg1"/>
                    </a:gs>
                    <a:gs pos="100000">
                      <a:srgbClr val="FFFF53"/>
                    </a:gs>
                  </a:gsLst>
                  <a:lin ang="5400000" scaled="0"/>
                  <a:tileRect/>
                </a:gradFill>
              </a:endParaRPr>
            </a:p>
          </p:txBody>
        </p:sp>
      </p:grpSp>
      <p:grpSp>
        <p:nvGrpSpPr>
          <p:cNvPr id="2" name="组合 1"/>
          <p:cNvGrpSpPr/>
          <p:nvPr/>
        </p:nvGrpSpPr>
        <p:grpSpPr>
          <a:xfrm>
            <a:off x="413801" y="2255496"/>
            <a:ext cx="5396449" cy="4027989"/>
            <a:chOff x="413801" y="2312646"/>
            <a:chExt cx="5396449" cy="4027989"/>
          </a:xfrm>
        </p:grpSpPr>
        <p:sp>
          <p:nvSpPr>
            <p:cNvPr id="28" name="矩形 27">
              <a:extLst>
                <a:ext uri="{FF2B5EF4-FFF2-40B4-BE49-F238E27FC236}">
                  <a16:creationId xmlns="" xmlns:a16="http://schemas.microsoft.com/office/drawing/2014/main" id="{A7377EB8-44BD-4ACE-BFFC-2C3B96D8354A}"/>
                </a:ext>
              </a:extLst>
            </p:cNvPr>
            <p:cNvSpPr/>
            <p:nvPr/>
          </p:nvSpPr>
          <p:spPr bwMode="auto">
            <a:xfrm>
              <a:off x="864285" y="2312646"/>
              <a:ext cx="4945965"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29" name="箭头: 五边形 25">
              <a:extLst>
                <a:ext uri="{FF2B5EF4-FFF2-40B4-BE49-F238E27FC236}">
                  <a16:creationId xmlns="" xmlns:a16="http://schemas.microsoft.com/office/drawing/2014/main" id="{31FC989F-A7D3-4BD7-89B8-C94FFEA3C2D2}"/>
                </a:ext>
              </a:extLst>
            </p:cNvPr>
            <p:cNvSpPr/>
            <p:nvPr/>
          </p:nvSpPr>
          <p:spPr bwMode="auto">
            <a:xfrm>
              <a:off x="682235"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0" name="矩形 29">
              <a:extLst>
                <a:ext uri="{FF2B5EF4-FFF2-40B4-BE49-F238E27FC236}">
                  <a16:creationId xmlns="" xmlns:a16="http://schemas.microsoft.com/office/drawing/2014/main" id="{539E0EEA-D3A4-41CD-B8A3-78951508134A}"/>
                </a:ext>
              </a:extLst>
            </p:cNvPr>
            <p:cNvSpPr/>
            <p:nvPr/>
          </p:nvSpPr>
          <p:spPr>
            <a:xfrm>
              <a:off x="1229981" y="2626616"/>
              <a:ext cx="4563733" cy="3269100"/>
            </a:xfrm>
            <a:prstGeom prst="rect">
              <a:avLst/>
            </a:prstGeom>
          </p:spPr>
          <p:txBody>
            <a:bodyPr wrap="square">
              <a:spAutoFit/>
            </a:bodyPr>
            <a:lstStyle/>
            <a:p>
              <a:pPr>
                <a:lnSpc>
                  <a:spcPct val="150000"/>
                </a:lnSpc>
              </a:pPr>
              <a:r>
                <a:rPr lang="zh-CN" altLang="en-US" sz="2000" dirty="0"/>
                <a:t>县级以上地方各级人民政府依照法律规定的权限，管理本行政区域内的经济、教育、科学、文化、卫生、体育事业、城乡建设事业和财政、民政、公安、民族事务、司法行政、监察、计划生育等行政工作，发布决定和命令，任免、培训、考核和奖惩行政工作人员。</a:t>
              </a:r>
            </a:p>
          </p:txBody>
        </p:sp>
        <p:sp>
          <p:nvSpPr>
            <p:cNvPr id="31" name="矩形 30">
              <a:extLst>
                <a:ext uri="{FF2B5EF4-FFF2-40B4-BE49-F238E27FC236}">
                  <a16:creationId xmlns="" xmlns:a16="http://schemas.microsoft.com/office/drawing/2014/main" id="{7BB8A371-1BC5-4D2F-9271-FC7883DA6024}"/>
                </a:ext>
              </a:extLst>
            </p:cNvPr>
            <p:cNvSpPr/>
            <p:nvPr/>
          </p:nvSpPr>
          <p:spPr>
            <a:xfrm>
              <a:off x="413801" y="382345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前</a:t>
              </a:r>
              <a:endParaRPr lang="zh-CN" altLang="en-US" sz="2000" b="1" dirty="0">
                <a:solidFill>
                  <a:srgbClr val="FFFFFF"/>
                </a:solidFill>
                <a:latin typeface="微软雅黑"/>
                <a:ea typeface="微软雅黑"/>
              </a:endParaRPr>
            </a:p>
          </p:txBody>
        </p:sp>
      </p:grpSp>
      <p:grpSp>
        <p:nvGrpSpPr>
          <p:cNvPr id="5" name="组合 4"/>
          <p:cNvGrpSpPr/>
          <p:nvPr/>
        </p:nvGrpSpPr>
        <p:grpSpPr>
          <a:xfrm>
            <a:off x="6128823" y="2255496"/>
            <a:ext cx="4929702" cy="4027989"/>
            <a:chOff x="6128823" y="2312646"/>
            <a:chExt cx="4929702" cy="4027989"/>
          </a:xfrm>
        </p:grpSpPr>
        <p:sp>
          <p:nvSpPr>
            <p:cNvPr id="10" name="矩形 9">
              <a:extLst>
                <a:ext uri="{FF2B5EF4-FFF2-40B4-BE49-F238E27FC236}">
                  <a16:creationId xmlns="" xmlns:a16="http://schemas.microsoft.com/office/drawing/2014/main" id="{A7377EB8-44BD-4ACE-BFFC-2C3B96D8354A}"/>
                </a:ext>
              </a:extLst>
            </p:cNvPr>
            <p:cNvSpPr/>
            <p:nvPr/>
          </p:nvSpPr>
          <p:spPr bwMode="auto">
            <a:xfrm>
              <a:off x="6310874" y="2312646"/>
              <a:ext cx="4747651"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11" name="箭头: 五边形 25">
              <a:extLst>
                <a:ext uri="{FF2B5EF4-FFF2-40B4-BE49-F238E27FC236}">
                  <a16:creationId xmlns="" xmlns:a16="http://schemas.microsoft.com/office/drawing/2014/main" id="{31FC989F-A7D3-4BD7-89B8-C94FFEA3C2D2}"/>
                </a:ext>
              </a:extLst>
            </p:cNvPr>
            <p:cNvSpPr/>
            <p:nvPr/>
          </p:nvSpPr>
          <p:spPr bwMode="auto">
            <a:xfrm>
              <a:off x="6128823"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12" name="矩形 11">
              <a:extLst>
                <a:ext uri="{FF2B5EF4-FFF2-40B4-BE49-F238E27FC236}">
                  <a16:creationId xmlns="" xmlns:a16="http://schemas.microsoft.com/office/drawing/2014/main" id="{539E0EEA-D3A4-41CD-B8A3-78951508134A}"/>
                </a:ext>
              </a:extLst>
            </p:cNvPr>
            <p:cNvSpPr/>
            <p:nvPr/>
          </p:nvSpPr>
          <p:spPr>
            <a:xfrm>
              <a:off x="6638468" y="2607566"/>
              <a:ext cx="4277181" cy="3269100"/>
            </a:xfrm>
            <a:prstGeom prst="rect">
              <a:avLst/>
            </a:prstGeom>
          </p:spPr>
          <p:txBody>
            <a:bodyPr wrap="square">
              <a:spAutoFit/>
            </a:bodyPr>
            <a:lstStyle/>
            <a:p>
              <a:pPr algn="just">
                <a:lnSpc>
                  <a:spcPct val="150000"/>
                </a:lnSpc>
              </a:pPr>
              <a:r>
                <a:rPr lang="zh-CN" altLang="en-US" sz="2000" dirty="0"/>
                <a:t>县级以上地方各级人民政府依照法律规定的权限，管理本行政区域内的经济、教育、科学、文化、卫生、体育事业、城乡建设事业和财政、民政、公安、民族事务、司法行政、计划生育等行政工作，发布决定和命令，任免、培训、考核和奖惩行政工作人员。</a:t>
              </a:r>
            </a:p>
          </p:txBody>
        </p:sp>
      </p:grpSp>
      <p:sp>
        <p:nvSpPr>
          <p:cNvPr id="13" name="矩形 12">
            <a:extLst>
              <a:ext uri="{FF2B5EF4-FFF2-40B4-BE49-F238E27FC236}">
                <a16:creationId xmlns="" xmlns:a16="http://schemas.microsoft.com/office/drawing/2014/main" id="{7BB8A371-1BC5-4D2F-9271-FC7883DA6024}"/>
              </a:ext>
            </a:extLst>
          </p:cNvPr>
          <p:cNvSpPr/>
          <p:nvPr/>
        </p:nvSpPr>
        <p:spPr>
          <a:xfrm>
            <a:off x="5860389" y="376630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a:solidFill>
                  <a:srgbClr val="FFFFFF"/>
                </a:solidFill>
                <a:latin typeface="微软雅黑"/>
                <a:ea typeface="微软雅黑"/>
              </a:rPr>
              <a:t>后</a:t>
            </a:r>
            <a:endParaRPr lang="zh-CN" altLang="en-US" sz="2000" b="1" dirty="0">
              <a:solidFill>
                <a:srgbClr val="FFFFFF"/>
              </a:solidFill>
              <a:latin typeface="微软雅黑"/>
              <a:ea typeface="微软雅黑"/>
            </a:endParaRPr>
          </a:p>
        </p:txBody>
      </p:sp>
    </p:spTree>
    <p:extLst>
      <p:ext uri="{BB962C8B-B14F-4D97-AF65-F5344CB8AC3E}">
        <p14:creationId xmlns:p14="http://schemas.microsoft.com/office/powerpoint/2010/main" val="66685773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strips(downLeft)">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18" name="组合 17"/>
          <p:cNvGrpSpPr/>
          <p:nvPr/>
        </p:nvGrpSpPr>
        <p:grpSpPr>
          <a:xfrm>
            <a:off x="3437496" y="972136"/>
            <a:ext cx="5590757" cy="1424824"/>
            <a:chOff x="3437496" y="1153111"/>
            <a:chExt cx="5590757" cy="1424824"/>
          </a:xfrm>
        </p:grpSpPr>
        <p:pic>
          <p:nvPicPr>
            <p:cNvPr id="3" name="图片 2"/>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437496" y="1153111"/>
              <a:ext cx="5590757" cy="1424824"/>
            </a:xfrm>
            <a:prstGeom prst="rect">
              <a:avLst/>
            </a:prstGeom>
          </p:spPr>
        </p:pic>
        <p:sp>
          <p:nvSpPr>
            <p:cNvPr id="4" name="矩形 3"/>
            <p:cNvSpPr/>
            <p:nvPr/>
          </p:nvSpPr>
          <p:spPr>
            <a:xfrm>
              <a:off x="5462534" y="1842373"/>
              <a:ext cx="2031326" cy="461665"/>
            </a:xfrm>
            <a:prstGeom prst="rect">
              <a:avLst/>
            </a:prstGeom>
            <a:noFill/>
          </p:spPr>
          <p:txBody>
            <a:bodyPr wrap="none">
              <a:spAutoFit/>
            </a:bodyPr>
            <a:lstStyle/>
            <a:p>
              <a:pPr lvl="0" algn="ctr"/>
              <a:r>
                <a:rPr lang="zh-CN" altLang="en-US" sz="2400" b="1" kern="0" dirty="0" smtClean="0">
                  <a:gradFill flip="none" rotWithShape="1">
                    <a:gsLst>
                      <a:gs pos="0">
                        <a:schemeClr val="bg1"/>
                      </a:gs>
                      <a:gs pos="100000">
                        <a:srgbClr val="FFFF53"/>
                      </a:gs>
                    </a:gsLst>
                    <a:lin ang="5400000" scaled="0"/>
                    <a:tileRect/>
                  </a:gradFill>
                </a:rPr>
                <a:t>第三章第七节</a:t>
              </a:r>
              <a:endParaRPr lang="zh-CN" altLang="en-US" sz="2400" b="1" kern="0" dirty="0">
                <a:gradFill flip="none" rotWithShape="1">
                  <a:gsLst>
                    <a:gs pos="0">
                      <a:schemeClr val="bg1"/>
                    </a:gs>
                    <a:gs pos="100000">
                      <a:srgbClr val="FFFF53"/>
                    </a:gs>
                  </a:gsLst>
                  <a:lin ang="5400000" scaled="0"/>
                  <a:tileRect/>
                </a:gradFill>
              </a:endParaRPr>
            </a:p>
          </p:txBody>
        </p:sp>
      </p:grpSp>
      <p:grpSp>
        <p:nvGrpSpPr>
          <p:cNvPr id="2" name="组合 1"/>
          <p:cNvGrpSpPr/>
          <p:nvPr/>
        </p:nvGrpSpPr>
        <p:grpSpPr>
          <a:xfrm>
            <a:off x="413801" y="2255496"/>
            <a:ext cx="3548599" cy="4027989"/>
            <a:chOff x="413801" y="2312646"/>
            <a:chExt cx="3548599" cy="4027989"/>
          </a:xfrm>
        </p:grpSpPr>
        <p:sp>
          <p:nvSpPr>
            <p:cNvPr id="28" name="矩形 27">
              <a:extLst>
                <a:ext uri="{FF2B5EF4-FFF2-40B4-BE49-F238E27FC236}">
                  <a16:creationId xmlns="" xmlns:a16="http://schemas.microsoft.com/office/drawing/2014/main" id="{A7377EB8-44BD-4ACE-BFFC-2C3B96D8354A}"/>
                </a:ext>
              </a:extLst>
            </p:cNvPr>
            <p:cNvSpPr/>
            <p:nvPr/>
          </p:nvSpPr>
          <p:spPr bwMode="auto">
            <a:xfrm>
              <a:off x="864285" y="2312646"/>
              <a:ext cx="3098115"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29" name="箭头: 五边形 25">
              <a:extLst>
                <a:ext uri="{FF2B5EF4-FFF2-40B4-BE49-F238E27FC236}">
                  <a16:creationId xmlns="" xmlns:a16="http://schemas.microsoft.com/office/drawing/2014/main" id="{31FC989F-A7D3-4BD7-89B8-C94FFEA3C2D2}"/>
                </a:ext>
              </a:extLst>
            </p:cNvPr>
            <p:cNvSpPr/>
            <p:nvPr/>
          </p:nvSpPr>
          <p:spPr bwMode="auto">
            <a:xfrm>
              <a:off x="682235"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30" name="矩形 29">
              <a:extLst>
                <a:ext uri="{FF2B5EF4-FFF2-40B4-BE49-F238E27FC236}">
                  <a16:creationId xmlns="" xmlns:a16="http://schemas.microsoft.com/office/drawing/2014/main" id="{539E0EEA-D3A4-41CD-B8A3-78951508134A}"/>
                </a:ext>
              </a:extLst>
            </p:cNvPr>
            <p:cNvSpPr/>
            <p:nvPr/>
          </p:nvSpPr>
          <p:spPr>
            <a:xfrm>
              <a:off x="1229981" y="2626616"/>
              <a:ext cx="2732419" cy="1246495"/>
            </a:xfrm>
            <a:prstGeom prst="rect">
              <a:avLst/>
            </a:prstGeom>
          </p:spPr>
          <p:txBody>
            <a:bodyPr wrap="square">
              <a:spAutoFit/>
            </a:bodyPr>
            <a:lstStyle/>
            <a:p>
              <a:r>
                <a:rPr lang="zh-CN" altLang="en-US" sz="2500" dirty="0"/>
                <a:t>第七</a:t>
              </a:r>
              <a:r>
                <a:rPr lang="zh-CN" altLang="en-US" sz="2500" dirty="0" smtClean="0"/>
                <a:t>节 人</a:t>
              </a:r>
              <a:r>
                <a:rPr lang="zh-CN" altLang="en-US" sz="2500" dirty="0"/>
                <a:t>民法院</a:t>
              </a:r>
              <a:r>
                <a:rPr lang="zh-CN" altLang="en-US" sz="2500" dirty="0" smtClean="0"/>
                <a:t>和人</a:t>
              </a:r>
              <a:r>
                <a:rPr lang="zh-CN" altLang="en-US" sz="2500" dirty="0"/>
                <a:t>民</a:t>
              </a:r>
              <a:r>
                <a:rPr lang="zh-CN" altLang="en-US" sz="2500" dirty="0" smtClean="0"/>
                <a:t>检察院</a:t>
              </a:r>
              <a:endParaRPr lang="en-US" altLang="zh-CN" sz="2500" dirty="0" smtClean="0"/>
            </a:p>
            <a:p>
              <a:r>
                <a:rPr lang="en-US" altLang="zh-CN" sz="2500" dirty="0" smtClean="0"/>
                <a:t>……</a:t>
              </a:r>
              <a:r>
                <a:rPr lang="zh-CN" altLang="en-US" sz="2500" dirty="0" smtClean="0"/>
                <a:t> </a:t>
              </a:r>
              <a:endParaRPr lang="zh-CN" altLang="en-US" sz="2500" dirty="0"/>
            </a:p>
          </p:txBody>
        </p:sp>
        <p:sp>
          <p:nvSpPr>
            <p:cNvPr id="31" name="矩形 30">
              <a:extLst>
                <a:ext uri="{FF2B5EF4-FFF2-40B4-BE49-F238E27FC236}">
                  <a16:creationId xmlns="" xmlns:a16="http://schemas.microsoft.com/office/drawing/2014/main" id="{7BB8A371-1BC5-4D2F-9271-FC7883DA6024}"/>
                </a:ext>
              </a:extLst>
            </p:cNvPr>
            <p:cNvSpPr/>
            <p:nvPr/>
          </p:nvSpPr>
          <p:spPr>
            <a:xfrm>
              <a:off x="413801" y="382345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前</a:t>
              </a:r>
              <a:endParaRPr lang="zh-CN" altLang="en-US" sz="2000" b="1" dirty="0">
                <a:solidFill>
                  <a:srgbClr val="FFFFFF"/>
                </a:solidFill>
                <a:latin typeface="微软雅黑"/>
                <a:ea typeface="微软雅黑"/>
              </a:endParaRPr>
            </a:p>
          </p:txBody>
        </p:sp>
      </p:grpSp>
      <p:grpSp>
        <p:nvGrpSpPr>
          <p:cNvPr id="5" name="组合 4"/>
          <p:cNvGrpSpPr/>
          <p:nvPr/>
        </p:nvGrpSpPr>
        <p:grpSpPr>
          <a:xfrm>
            <a:off x="4289994" y="2236091"/>
            <a:ext cx="6930456" cy="4062009"/>
            <a:chOff x="4289994" y="2293241"/>
            <a:chExt cx="6930456" cy="4062009"/>
          </a:xfrm>
        </p:grpSpPr>
        <p:sp>
          <p:nvSpPr>
            <p:cNvPr id="10" name="矩形 9">
              <a:extLst>
                <a:ext uri="{FF2B5EF4-FFF2-40B4-BE49-F238E27FC236}">
                  <a16:creationId xmlns="" xmlns:a16="http://schemas.microsoft.com/office/drawing/2014/main" id="{A7377EB8-44BD-4ACE-BFFC-2C3B96D8354A}"/>
                </a:ext>
              </a:extLst>
            </p:cNvPr>
            <p:cNvSpPr/>
            <p:nvPr/>
          </p:nvSpPr>
          <p:spPr bwMode="auto">
            <a:xfrm>
              <a:off x="4476750" y="2312646"/>
              <a:ext cx="6743700" cy="4027989"/>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defTabSz="914034" eaLnBrk="1" fontAlgn="base" latinLnBrk="0" hangingPunct="1">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panose="020B0604020202020204" pitchFamily="34" charset="0"/>
                <a:ea typeface="宋体" panose="02010600030101010101" pitchFamily="2" charset="-122"/>
              </a:endParaRPr>
            </a:p>
          </p:txBody>
        </p:sp>
        <p:sp>
          <p:nvSpPr>
            <p:cNvPr id="11" name="箭头: 五边形 25">
              <a:extLst>
                <a:ext uri="{FF2B5EF4-FFF2-40B4-BE49-F238E27FC236}">
                  <a16:creationId xmlns="" xmlns:a16="http://schemas.microsoft.com/office/drawing/2014/main" id="{31FC989F-A7D3-4BD7-89B8-C94FFEA3C2D2}"/>
                </a:ext>
              </a:extLst>
            </p:cNvPr>
            <p:cNvSpPr/>
            <p:nvPr/>
          </p:nvSpPr>
          <p:spPr bwMode="auto">
            <a:xfrm>
              <a:off x="4289994" y="3494650"/>
              <a:ext cx="507132" cy="1771139"/>
            </a:xfrm>
            <a:prstGeom prst="homePlate">
              <a:avLst>
                <a:gd name="adj" fmla="val 19643"/>
              </a:avLst>
            </a:prstGeom>
            <a:solidFill>
              <a:srgbClr val="E6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04" tIns="45702" rIns="91404" bIns="45702" numCol="1" spcCol="0" rtlCol="0" fromWordArt="0" anchor="t" anchorCtr="0" forceAA="0" compatLnSpc="1">
              <a:noAutofit/>
            </a:bodyPr>
            <a:lstStyle/>
            <a:p>
              <a:pPr marL="0" marR="0" lvl="0" indent="0" defTabSz="914034" eaLnBrk="0" fontAlgn="base" latinLnBrk="0" hangingPunct="0">
                <a:lnSpc>
                  <a:spcPct val="100000"/>
                </a:lnSpc>
                <a:spcBef>
                  <a:spcPct val="0"/>
                </a:spcBef>
                <a:spcAft>
                  <a:spcPct val="0"/>
                </a:spcAft>
                <a:buClrTx/>
                <a:buSzTx/>
                <a:buFontTx/>
                <a:buNone/>
                <a:tabLst/>
                <a:defRPr/>
              </a:pPr>
              <a:endParaRPr kumimoji="0" lang="zh-CN" altLang="en-US" sz="1799" b="0" i="0" u="none" strike="noStrike" kern="0" cap="none" spc="0" normalizeH="0" baseline="0" noProof="0">
                <a:ln>
                  <a:noFill/>
                </a:ln>
                <a:solidFill>
                  <a:srgbClr val="BC0000"/>
                </a:solidFill>
                <a:effectLst/>
                <a:uLnTx/>
                <a:uFillTx/>
                <a:latin typeface="Arial"/>
                <a:ea typeface="微软雅黑"/>
                <a:cs typeface="+mn-ea"/>
              </a:endParaRPr>
            </a:p>
          </p:txBody>
        </p:sp>
        <p:sp>
          <p:nvSpPr>
            <p:cNvPr id="12" name="矩形 11">
              <a:extLst>
                <a:ext uri="{FF2B5EF4-FFF2-40B4-BE49-F238E27FC236}">
                  <a16:creationId xmlns="" xmlns:a16="http://schemas.microsoft.com/office/drawing/2014/main" id="{539E0EEA-D3A4-41CD-B8A3-78951508134A}"/>
                </a:ext>
              </a:extLst>
            </p:cNvPr>
            <p:cNvSpPr/>
            <p:nvPr/>
          </p:nvSpPr>
          <p:spPr>
            <a:xfrm>
              <a:off x="4876800" y="2293241"/>
              <a:ext cx="6248400" cy="4062009"/>
            </a:xfrm>
            <a:prstGeom prst="rect">
              <a:avLst/>
            </a:prstGeom>
          </p:spPr>
          <p:txBody>
            <a:bodyPr wrap="square">
              <a:spAutoFit/>
            </a:bodyPr>
            <a:lstStyle/>
            <a:p>
              <a:pPr algn="just">
                <a:lnSpc>
                  <a:spcPct val="120000"/>
                </a:lnSpc>
              </a:pPr>
              <a:r>
                <a:rPr lang="zh-CN" altLang="en-US" sz="1200" b="1" dirty="0" smtClean="0">
                  <a:solidFill>
                    <a:srgbClr val="FF0000"/>
                  </a:solidFill>
                </a:rPr>
                <a:t>       </a:t>
              </a:r>
              <a:r>
                <a:rPr lang="zh-CN" altLang="en-US" sz="1200" dirty="0" smtClean="0">
                  <a:solidFill>
                    <a:srgbClr val="FF0000"/>
                  </a:solidFill>
                </a:rPr>
                <a:t>第</a:t>
              </a:r>
              <a:r>
                <a:rPr lang="zh-CN" altLang="en-US" sz="1200" dirty="0">
                  <a:solidFill>
                    <a:srgbClr val="FF0000"/>
                  </a:solidFill>
                </a:rPr>
                <a:t>七节 监察委员</a:t>
              </a:r>
              <a:r>
                <a:rPr lang="zh-CN" altLang="en-US" sz="1200" dirty="0" smtClean="0">
                  <a:solidFill>
                    <a:srgbClr val="FF0000"/>
                  </a:solidFill>
                </a:rPr>
                <a:t>会</a:t>
              </a:r>
              <a:endParaRPr lang="en-US" altLang="zh-CN" sz="1200" dirty="0" smtClean="0">
                <a:solidFill>
                  <a:srgbClr val="FF0000"/>
                </a:solidFill>
              </a:endParaRPr>
            </a:p>
            <a:p>
              <a:pPr algn="just">
                <a:lnSpc>
                  <a:spcPct val="120000"/>
                </a:lnSpc>
              </a:pPr>
              <a:r>
                <a:rPr lang="zh-CN" altLang="en-US" sz="1200" dirty="0" smtClean="0">
                  <a:solidFill>
                    <a:srgbClr val="FF0000"/>
                  </a:solidFill>
                </a:rPr>
                <a:t>       第</a:t>
              </a:r>
              <a:r>
                <a:rPr lang="zh-CN" altLang="en-US" sz="1200" dirty="0">
                  <a:solidFill>
                    <a:srgbClr val="FF0000"/>
                  </a:solidFill>
                </a:rPr>
                <a:t>一百二十三</a:t>
              </a:r>
              <a:r>
                <a:rPr lang="zh-CN" altLang="en-US" sz="1200" dirty="0" smtClean="0">
                  <a:solidFill>
                    <a:srgbClr val="FF0000"/>
                  </a:solidFill>
                </a:rPr>
                <a:t>条 中</a:t>
              </a:r>
              <a:r>
                <a:rPr lang="zh-CN" altLang="en-US" sz="1200" dirty="0">
                  <a:solidFill>
                    <a:srgbClr val="FF0000"/>
                  </a:solidFill>
                </a:rPr>
                <a:t>华人</a:t>
              </a:r>
              <a:r>
                <a:rPr lang="zh-CN" altLang="en-US" sz="1200" dirty="0" smtClean="0">
                  <a:solidFill>
                    <a:srgbClr val="FF0000"/>
                  </a:solidFill>
                </a:rPr>
                <a:t>民共</a:t>
              </a:r>
              <a:r>
                <a:rPr lang="zh-CN" altLang="en-US" sz="1200" dirty="0">
                  <a:solidFill>
                    <a:srgbClr val="FF0000"/>
                  </a:solidFill>
                </a:rPr>
                <a:t>和国各级监察委员会是国家的监察机关。</a:t>
              </a:r>
            </a:p>
            <a:p>
              <a:pPr algn="just">
                <a:lnSpc>
                  <a:spcPct val="120000"/>
                </a:lnSpc>
              </a:pPr>
              <a:r>
                <a:rPr lang="zh-CN" altLang="en-US" sz="1200" dirty="0" smtClean="0">
                  <a:solidFill>
                    <a:srgbClr val="FF0000"/>
                  </a:solidFill>
                </a:rPr>
                <a:t>       第</a:t>
              </a:r>
              <a:r>
                <a:rPr lang="zh-CN" altLang="en-US" sz="1200" dirty="0">
                  <a:solidFill>
                    <a:srgbClr val="FF0000"/>
                  </a:solidFill>
                </a:rPr>
                <a:t>一百二十四条 中华人民共和国设立国家监察委员会和地方各级监察委员会。</a:t>
              </a:r>
            </a:p>
            <a:p>
              <a:pPr algn="just">
                <a:lnSpc>
                  <a:spcPct val="120000"/>
                </a:lnSpc>
              </a:pPr>
              <a:r>
                <a:rPr lang="zh-CN" altLang="en-US" sz="1200" dirty="0">
                  <a:solidFill>
                    <a:srgbClr val="FF0000"/>
                  </a:solidFill>
                </a:rPr>
                <a:t>监察委员会由下列人员组成 </a:t>
              </a:r>
              <a:r>
                <a:rPr lang="en-US" altLang="zh-CN" sz="1200" dirty="0">
                  <a:solidFill>
                    <a:srgbClr val="FF0000"/>
                  </a:solidFill>
                </a:rPr>
                <a:t>:</a:t>
              </a:r>
            </a:p>
            <a:p>
              <a:pPr algn="just">
                <a:lnSpc>
                  <a:spcPct val="120000"/>
                </a:lnSpc>
              </a:pPr>
              <a:r>
                <a:rPr lang="zh-CN" altLang="en-US" sz="1200" dirty="0">
                  <a:solidFill>
                    <a:srgbClr val="FF0000"/>
                  </a:solidFill>
                </a:rPr>
                <a:t>主任，副主任若干人，委员若干人。</a:t>
              </a:r>
            </a:p>
            <a:p>
              <a:pPr algn="just">
                <a:lnSpc>
                  <a:spcPct val="120000"/>
                </a:lnSpc>
              </a:pPr>
              <a:r>
                <a:rPr lang="zh-CN" altLang="en-US" sz="1200" dirty="0">
                  <a:solidFill>
                    <a:srgbClr val="FF0000"/>
                  </a:solidFill>
                </a:rPr>
                <a:t>监察委员会主任每届任期同本级人民代表大会每届任期相同。国家监察委员会主任连续任职不得超过两届</a:t>
              </a:r>
              <a:r>
                <a:rPr lang="zh-CN" altLang="en-US" sz="1200" dirty="0" smtClean="0">
                  <a:solidFill>
                    <a:srgbClr val="FF0000"/>
                  </a:solidFill>
                </a:rPr>
                <a:t>。</a:t>
              </a:r>
              <a:endParaRPr lang="en-US" altLang="zh-CN" sz="1200" dirty="0" smtClean="0">
                <a:solidFill>
                  <a:srgbClr val="FF0000"/>
                </a:solidFill>
              </a:endParaRPr>
            </a:p>
            <a:p>
              <a:pPr algn="just">
                <a:lnSpc>
                  <a:spcPct val="120000"/>
                </a:lnSpc>
              </a:pPr>
              <a:r>
                <a:rPr lang="zh-CN" altLang="en-US" sz="1200" dirty="0" smtClean="0">
                  <a:solidFill>
                    <a:srgbClr val="FF0000"/>
                  </a:solidFill>
                </a:rPr>
                <a:t>监</a:t>
              </a:r>
              <a:r>
                <a:rPr lang="zh-CN" altLang="en-US" sz="1200" dirty="0">
                  <a:solidFill>
                    <a:srgbClr val="FF0000"/>
                  </a:solidFill>
                </a:rPr>
                <a:t>察委员会的组织和职权由法律规定。</a:t>
              </a:r>
            </a:p>
            <a:p>
              <a:pPr algn="just">
                <a:lnSpc>
                  <a:spcPct val="120000"/>
                </a:lnSpc>
              </a:pPr>
              <a:r>
                <a:rPr lang="zh-CN" altLang="en-US" sz="1200" dirty="0" smtClean="0">
                  <a:solidFill>
                    <a:srgbClr val="FF0000"/>
                  </a:solidFill>
                </a:rPr>
                <a:t>       第</a:t>
              </a:r>
              <a:r>
                <a:rPr lang="zh-CN" altLang="en-US" sz="1200" dirty="0">
                  <a:solidFill>
                    <a:srgbClr val="FF0000"/>
                  </a:solidFill>
                </a:rPr>
                <a:t>一百二十五条 中华人民共和国国家监察委员会是最高监察机关。</a:t>
              </a:r>
            </a:p>
            <a:p>
              <a:pPr algn="just">
                <a:lnSpc>
                  <a:spcPct val="120000"/>
                </a:lnSpc>
              </a:pPr>
              <a:r>
                <a:rPr lang="zh-CN" altLang="en-US" sz="1200" dirty="0" smtClean="0">
                  <a:solidFill>
                    <a:srgbClr val="FF0000"/>
                  </a:solidFill>
                </a:rPr>
                <a:t>       国</a:t>
              </a:r>
              <a:r>
                <a:rPr lang="zh-CN" altLang="en-US" sz="1200" dirty="0">
                  <a:solidFill>
                    <a:srgbClr val="FF0000"/>
                  </a:solidFill>
                </a:rPr>
                <a:t>家监察委员会领导地方各级监察委员会的工作，上级监察委员会领导下级监察委员会的工作</a:t>
              </a:r>
              <a:r>
                <a:rPr lang="zh-CN" altLang="en-US" sz="1200" dirty="0" smtClean="0">
                  <a:solidFill>
                    <a:srgbClr val="FF0000"/>
                  </a:solidFill>
                </a:rPr>
                <a:t>。</a:t>
              </a:r>
              <a:endParaRPr lang="zh-CN" altLang="en-US" sz="1200" dirty="0">
                <a:solidFill>
                  <a:srgbClr val="FF0000"/>
                </a:solidFill>
              </a:endParaRPr>
            </a:p>
            <a:p>
              <a:pPr algn="just">
                <a:lnSpc>
                  <a:spcPct val="120000"/>
                </a:lnSpc>
              </a:pPr>
              <a:r>
                <a:rPr lang="zh-CN" altLang="en-US" sz="1200" dirty="0" smtClean="0">
                  <a:solidFill>
                    <a:srgbClr val="FF0000"/>
                  </a:solidFill>
                </a:rPr>
                <a:t>       第</a:t>
              </a:r>
              <a:r>
                <a:rPr lang="zh-CN" altLang="en-US" sz="1200" dirty="0">
                  <a:solidFill>
                    <a:srgbClr val="FF0000"/>
                  </a:solidFill>
                </a:rPr>
                <a:t>一百二十六</a:t>
              </a:r>
              <a:r>
                <a:rPr lang="zh-CN" altLang="en-US" sz="1200" dirty="0" smtClean="0">
                  <a:solidFill>
                    <a:srgbClr val="FF0000"/>
                  </a:solidFill>
                </a:rPr>
                <a:t>条 国</a:t>
              </a:r>
              <a:r>
                <a:rPr lang="zh-CN" altLang="en-US" sz="1200" dirty="0">
                  <a:solidFill>
                    <a:srgbClr val="FF0000"/>
                  </a:solidFill>
                </a:rPr>
                <a:t>家监察</a:t>
              </a:r>
              <a:r>
                <a:rPr lang="zh-CN" altLang="en-US" sz="1200" dirty="0" smtClean="0">
                  <a:solidFill>
                    <a:srgbClr val="FF0000"/>
                  </a:solidFill>
                </a:rPr>
                <a:t>委</a:t>
              </a:r>
              <a:r>
                <a:rPr lang="zh-CN" altLang="en-US" sz="1200" dirty="0">
                  <a:solidFill>
                    <a:srgbClr val="FF0000"/>
                  </a:solidFill>
                </a:rPr>
                <a:t>员会对全国人民代表大会和全国人民代表大会常务委员会负责。地方各级监察委员会对产生它的国家权力机关和上一级监察委员会负责。</a:t>
              </a:r>
            </a:p>
            <a:p>
              <a:pPr algn="just">
                <a:lnSpc>
                  <a:spcPct val="120000"/>
                </a:lnSpc>
              </a:pPr>
              <a:r>
                <a:rPr lang="zh-CN" altLang="en-US" sz="1200" dirty="0" smtClean="0">
                  <a:solidFill>
                    <a:srgbClr val="FF0000"/>
                  </a:solidFill>
                </a:rPr>
                <a:t>       第</a:t>
              </a:r>
              <a:r>
                <a:rPr lang="zh-CN" altLang="en-US" sz="1200" dirty="0">
                  <a:solidFill>
                    <a:srgbClr val="FF0000"/>
                  </a:solidFill>
                </a:rPr>
                <a:t>一百二十七条 监察委员会依照法律规定独立行使监察权，不受行政机关、社会团体和个人的干涉</a:t>
              </a:r>
              <a:r>
                <a:rPr lang="zh-CN" altLang="en-US" sz="1200" dirty="0" smtClean="0">
                  <a:solidFill>
                    <a:srgbClr val="FF0000"/>
                  </a:solidFill>
                </a:rPr>
                <a:t>。</a:t>
              </a:r>
              <a:endParaRPr lang="en-US" altLang="zh-CN" sz="1200" dirty="0" smtClean="0">
                <a:solidFill>
                  <a:srgbClr val="FF0000"/>
                </a:solidFill>
              </a:endParaRPr>
            </a:p>
            <a:p>
              <a:pPr algn="just">
                <a:lnSpc>
                  <a:spcPct val="120000"/>
                </a:lnSpc>
              </a:pPr>
              <a:r>
                <a:rPr lang="zh-CN" altLang="en-US" sz="1200" dirty="0" smtClean="0">
                  <a:solidFill>
                    <a:srgbClr val="FF0000"/>
                  </a:solidFill>
                </a:rPr>
                <a:t>       监</a:t>
              </a:r>
              <a:r>
                <a:rPr lang="zh-CN" altLang="en-US" sz="1200" dirty="0">
                  <a:solidFill>
                    <a:srgbClr val="FF0000"/>
                  </a:solidFill>
                </a:rPr>
                <a:t>察机关办理职务违法和职务犯罪案件，应当与审判机关、检察机关、执法部门互相配合，互相制约。</a:t>
              </a:r>
            </a:p>
            <a:p>
              <a:pPr algn="just">
                <a:lnSpc>
                  <a:spcPct val="120000"/>
                </a:lnSpc>
              </a:pPr>
              <a:r>
                <a:rPr lang="zh-CN" altLang="en-US" sz="1200" dirty="0"/>
                <a:t>第</a:t>
              </a:r>
              <a:r>
                <a:rPr lang="zh-CN" altLang="en-US" sz="1200" dirty="0">
                  <a:solidFill>
                    <a:srgbClr val="FF0000"/>
                  </a:solidFill>
                </a:rPr>
                <a:t>八</a:t>
              </a:r>
              <a:r>
                <a:rPr lang="zh-CN" altLang="en-US" sz="1200" dirty="0"/>
                <a:t>节人民法院和人民检察院</a:t>
              </a:r>
            </a:p>
          </p:txBody>
        </p:sp>
      </p:grpSp>
      <p:sp>
        <p:nvSpPr>
          <p:cNvPr id="13" name="矩形 12">
            <a:extLst>
              <a:ext uri="{FF2B5EF4-FFF2-40B4-BE49-F238E27FC236}">
                <a16:creationId xmlns="" xmlns:a16="http://schemas.microsoft.com/office/drawing/2014/main" id="{7BB8A371-1BC5-4D2F-9271-FC7883DA6024}"/>
              </a:ext>
            </a:extLst>
          </p:cNvPr>
          <p:cNvSpPr/>
          <p:nvPr/>
        </p:nvSpPr>
        <p:spPr>
          <a:xfrm>
            <a:off x="4081036" y="3766302"/>
            <a:ext cx="925047" cy="1015663"/>
          </a:xfrm>
          <a:prstGeom prst="rect">
            <a:avLst/>
          </a:prstGeom>
          <a:noFill/>
        </p:spPr>
        <p:txBody>
          <a:bodyPr vert="horz" wrap="square">
            <a:spAutoFit/>
          </a:bodyPr>
          <a:lstStyle/>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修</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smtClean="0">
                <a:solidFill>
                  <a:srgbClr val="FFFFFF"/>
                </a:solidFill>
                <a:latin typeface="微软雅黑"/>
                <a:ea typeface="微软雅黑"/>
              </a:rPr>
              <a:t>改</a:t>
            </a:r>
            <a:endParaRPr lang="en-US" altLang="zh-CN" sz="2000" b="1" dirty="0" smtClean="0">
              <a:solidFill>
                <a:srgbClr val="FFFFFF"/>
              </a:solidFill>
              <a:latin typeface="微软雅黑"/>
              <a:ea typeface="微软雅黑"/>
            </a:endParaRPr>
          </a:p>
          <a:p>
            <a:pPr algn="ctr" defTabSz="914034" eaLnBrk="0" fontAlgn="base" hangingPunct="0">
              <a:spcBef>
                <a:spcPct val="0"/>
              </a:spcBef>
              <a:spcAft>
                <a:spcPct val="0"/>
              </a:spcAft>
            </a:pPr>
            <a:r>
              <a:rPr lang="zh-CN" altLang="en-US" sz="2000" b="1" dirty="0">
                <a:solidFill>
                  <a:srgbClr val="FFFFFF"/>
                </a:solidFill>
                <a:latin typeface="微软雅黑"/>
                <a:ea typeface="微软雅黑"/>
              </a:rPr>
              <a:t>后</a:t>
            </a:r>
            <a:endParaRPr lang="zh-CN" altLang="en-US" sz="2000" b="1" dirty="0">
              <a:solidFill>
                <a:srgbClr val="FFFFFF"/>
              </a:solidFill>
              <a:latin typeface="微软雅黑"/>
              <a:ea typeface="微软雅黑"/>
            </a:endParaRPr>
          </a:p>
        </p:txBody>
      </p:sp>
    </p:spTree>
    <p:extLst>
      <p:ext uri="{BB962C8B-B14F-4D97-AF65-F5344CB8AC3E}">
        <p14:creationId xmlns:p14="http://schemas.microsoft.com/office/powerpoint/2010/main" val="63176565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strips(downLeft)">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18" name="组合 17"/>
          <p:cNvGrpSpPr/>
          <p:nvPr/>
        </p:nvGrpSpPr>
        <p:grpSpPr>
          <a:xfrm>
            <a:off x="1315626" y="1987914"/>
            <a:ext cx="1941923" cy="1409804"/>
            <a:chOff x="1040154" y="2198169"/>
            <a:chExt cx="981128" cy="716451"/>
          </a:xfrm>
        </p:grpSpPr>
        <p:sp>
          <p:nvSpPr>
            <p:cNvPr id="19" name="矩形 18"/>
            <p:cNvSpPr/>
            <p:nvPr/>
          </p:nvSpPr>
          <p:spPr>
            <a:xfrm>
              <a:off x="1115567" y="2198169"/>
              <a:ext cx="800675" cy="716451"/>
            </a:xfrm>
            <a:prstGeom prst="rect">
              <a:avLst/>
            </a:prstGeom>
            <a:solidFill>
              <a:srgbClr val="E60000"/>
            </a:solidFill>
            <a:ln>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txBox="1">
              <a:spLocks/>
            </p:cNvSpPr>
            <p:nvPr/>
          </p:nvSpPr>
          <p:spPr>
            <a:xfrm>
              <a:off x="1040154" y="2335867"/>
              <a:ext cx="981128" cy="441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gn="ctr" fontAlgn="base">
                <a:lnSpc>
                  <a:spcPct val="100000"/>
                </a:lnSpc>
                <a:spcBef>
                  <a:spcPts val="0"/>
                </a:spcBef>
                <a:spcAft>
                  <a:spcPct val="0"/>
                </a:spcAft>
              </a:pPr>
              <a:r>
                <a:rPr lang="en-US" altLang="zh-CN" sz="2800" b="1" kern="0" dirty="0">
                  <a:solidFill>
                    <a:srgbClr val="FFFFFF"/>
                  </a:solidFill>
                  <a:latin typeface="Arial" panose="020B0604020202020204" pitchFamily="34" charset="0"/>
                  <a:sym typeface="Arial" panose="020B0604020202020204" pitchFamily="34" charset="0"/>
                </a:rPr>
                <a:t>1988</a:t>
              </a:r>
              <a:r>
                <a:rPr lang="zh-CN" altLang="en-US" sz="2800" b="1" kern="0" dirty="0" smtClean="0">
                  <a:solidFill>
                    <a:srgbClr val="FFFFFF"/>
                  </a:solidFill>
                  <a:latin typeface="Arial" panose="020B0604020202020204" pitchFamily="34" charset="0"/>
                  <a:sym typeface="Arial" panose="020B0604020202020204" pitchFamily="34" charset="0"/>
                </a:rPr>
                <a:t>年</a:t>
              </a:r>
              <a:endParaRPr lang="en-US" altLang="zh-CN" sz="2800" b="1" kern="0" dirty="0" smtClean="0">
                <a:solidFill>
                  <a:srgbClr val="FFFFFF"/>
                </a:solidFill>
                <a:latin typeface="Arial" panose="020B0604020202020204" pitchFamily="34" charset="0"/>
                <a:sym typeface="Arial" panose="020B0604020202020204" pitchFamily="34" charset="0"/>
              </a:endParaRPr>
            </a:p>
            <a:p>
              <a:pPr algn="ctr" fontAlgn="base">
                <a:lnSpc>
                  <a:spcPct val="100000"/>
                </a:lnSpc>
                <a:spcBef>
                  <a:spcPts val="0"/>
                </a:spcBef>
                <a:spcAft>
                  <a:spcPct val="0"/>
                </a:spcAft>
              </a:pPr>
              <a:r>
                <a:rPr lang="en-US" altLang="zh-CN" sz="2400" kern="0" dirty="0" smtClean="0">
                  <a:solidFill>
                    <a:srgbClr val="FFFFFF"/>
                  </a:solidFill>
                  <a:latin typeface="Arial" panose="020B0604020202020204" pitchFamily="34" charset="0"/>
                  <a:sym typeface="Arial" panose="020B0604020202020204" pitchFamily="34" charset="0"/>
                </a:rPr>
                <a:t>4</a:t>
              </a:r>
              <a:r>
                <a:rPr lang="zh-CN" altLang="en-US" sz="2400" kern="0" dirty="0">
                  <a:solidFill>
                    <a:srgbClr val="FFFFFF"/>
                  </a:solidFill>
                  <a:latin typeface="Arial" panose="020B0604020202020204" pitchFamily="34" charset="0"/>
                  <a:sym typeface="Arial" panose="020B0604020202020204" pitchFamily="34" charset="0"/>
                </a:rPr>
                <a:t>月</a:t>
              </a:r>
              <a:r>
                <a:rPr lang="en-US" altLang="zh-CN" sz="2400" kern="0" dirty="0">
                  <a:solidFill>
                    <a:srgbClr val="FFFFFF"/>
                  </a:solidFill>
                  <a:latin typeface="Arial" panose="020B0604020202020204" pitchFamily="34" charset="0"/>
                  <a:sym typeface="Arial" panose="020B0604020202020204" pitchFamily="34" charset="0"/>
                </a:rPr>
                <a:t>12</a:t>
              </a:r>
              <a:r>
                <a:rPr lang="zh-CN" altLang="en-US" sz="2400" kern="0" dirty="0">
                  <a:solidFill>
                    <a:srgbClr val="FFFFFF"/>
                  </a:solidFill>
                  <a:latin typeface="Arial" panose="020B0604020202020204" pitchFamily="34" charset="0"/>
                  <a:sym typeface="Arial" panose="020B0604020202020204" pitchFamily="34" charset="0"/>
                </a:rPr>
                <a:t>日</a:t>
              </a:r>
              <a:endParaRPr lang="zh-CN" altLang="en-US" sz="2400" kern="0" dirty="0">
                <a:solidFill>
                  <a:srgbClr val="FFFFFF"/>
                </a:solidFill>
                <a:latin typeface="Arial" panose="020B0604020202020204" pitchFamily="34" charset="0"/>
                <a:sym typeface="Arial" panose="020B0604020202020204" pitchFamily="34" charset="0"/>
              </a:endParaRPr>
            </a:p>
          </p:txBody>
        </p:sp>
      </p:grpSp>
      <p:sp>
        <p:nvSpPr>
          <p:cNvPr id="21" name="矩形 20"/>
          <p:cNvSpPr/>
          <p:nvPr/>
        </p:nvSpPr>
        <p:spPr>
          <a:xfrm>
            <a:off x="3143250" y="1987913"/>
            <a:ext cx="7598057" cy="1409804"/>
          </a:xfrm>
          <a:prstGeom prst="rect">
            <a:avLst/>
          </a:prstGeom>
          <a:no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4000" b="1" kern="0" smtClean="0">
              <a:solidFill>
                <a:srgbClr val="FFFDFB"/>
              </a:solidFill>
              <a:latin typeface="Arial"/>
              <a:ea typeface="微软雅黑"/>
            </a:endParaRPr>
          </a:p>
        </p:txBody>
      </p:sp>
      <p:sp>
        <p:nvSpPr>
          <p:cNvPr id="26" name="矩形 25"/>
          <p:cNvSpPr/>
          <p:nvPr/>
        </p:nvSpPr>
        <p:spPr>
          <a:xfrm>
            <a:off x="3174891" y="2151151"/>
            <a:ext cx="7534774" cy="1004186"/>
          </a:xfrm>
          <a:prstGeom prst="rect">
            <a:avLst/>
          </a:prstGeom>
          <a:noFill/>
        </p:spPr>
        <p:txBody>
          <a:bodyPr wrap="square">
            <a:spAutoFit/>
          </a:bodyPr>
          <a:lstStyle/>
          <a:p>
            <a:pPr algn="just" fontAlgn="base">
              <a:lnSpc>
                <a:spcPct val="150000"/>
              </a:lnSpc>
              <a:spcBef>
                <a:spcPct val="0"/>
              </a:spcBef>
              <a:spcAft>
                <a:spcPct val="0"/>
              </a:spcAft>
              <a:defRPr/>
            </a:pPr>
            <a:r>
              <a:rPr lang="zh-CN" altLang="en-US" sz="2100" kern="0" dirty="0">
                <a:solidFill>
                  <a:schemeClr val="tx1">
                    <a:lumMod val="95000"/>
                    <a:lumOff val="5000"/>
                  </a:schemeClr>
                </a:solidFill>
                <a:cs typeface="+mn-ea"/>
                <a:sym typeface="+mn-lt"/>
              </a:rPr>
              <a:t>七次全国人大一次会议增加规定，“</a:t>
            </a:r>
            <a:r>
              <a:rPr lang="zh-CN" altLang="en-US" sz="2100" b="1" kern="0" dirty="0">
                <a:solidFill>
                  <a:srgbClr val="FF0000"/>
                </a:solidFill>
                <a:cs typeface="+mn-ea"/>
                <a:sym typeface="+mn-lt"/>
              </a:rPr>
              <a:t>私营经济是社会主义公有制经济的补充”，“土地的使用权可以依照法律规定转让”。</a:t>
            </a:r>
            <a:endParaRPr lang="en-US" altLang="zh-CN" sz="2100" b="1" kern="0" dirty="0">
              <a:solidFill>
                <a:srgbClr val="FF0000"/>
              </a:solidFill>
              <a:latin typeface="Arial"/>
              <a:ea typeface="微软雅黑"/>
              <a:cs typeface="+mn-ea"/>
              <a:sym typeface="+mn-lt"/>
            </a:endParaRPr>
          </a:p>
        </p:txBody>
      </p:sp>
      <p:grpSp>
        <p:nvGrpSpPr>
          <p:cNvPr id="27" name="组合 26"/>
          <p:cNvGrpSpPr/>
          <p:nvPr/>
        </p:nvGrpSpPr>
        <p:grpSpPr>
          <a:xfrm>
            <a:off x="1317272" y="3969114"/>
            <a:ext cx="1941923" cy="1409804"/>
            <a:chOff x="1040154" y="2198169"/>
            <a:chExt cx="981128" cy="716451"/>
          </a:xfrm>
        </p:grpSpPr>
        <p:sp>
          <p:nvSpPr>
            <p:cNvPr id="28" name="矩形 27"/>
            <p:cNvSpPr/>
            <p:nvPr/>
          </p:nvSpPr>
          <p:spPr>
            <a:xfrm>
              <a:off x="1115567" y="2198169"/>
              <a:ext cx="800675" cy="716451"/>
            </a:xfrm>
            <a:prstGeom prst="rect">
              <a:avLst/>
            </a:prstGeom>
            <a:solidFill>
              <a:srgbClr val="E60000"/>
            </a:solidFill>
            <a:ln>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标题 1"/>
            <p:cNvSpPr txBox="1">
              <a:spLocks/>
            </p:cNvSpPr>
            <p:nvPr/>
          </p:nvSpPr>
          <p:spPr>
            <a:xfrm>
              <a:off x="1040154" y="2335867"/>
              <a:ext cx="981128" cy="441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gn="ctr" fontAlgn="base">
                <a:lnSpc>
                  <a:spcPct val="100000"/>
                </a:lnSpc>
                <a:spcBef>
                  <a:spcPts val="0"/>
                </a:spcBef>
                <a:spcAft>
                  <a:spcPct val="0"/>
                </a:spcAft>
              </a:pPr>
              <a:r>
                <a:rPr lang="en-US" altLang="zh-CN" sz="2800" b="1" kern="0" dirty="0" smtClean="0">
                  <a:solidFill>
                    <a:srgbClr val="FFFFFF"/>
                  </a:solidFill>
                  <a:latin typeface="Arial" panose="020B0604020202020204" pitchFamily="34" charset="0"/>
                  <a:sym typeface="Arial" panose="020B0604020202020204" pitchFamily="34" charset="0"/>
                </a:rPr>
                <a:t>1993</a:t>
              </a:r>
              <a:r>
                <a:rPr lang="zh-CN" altLang="en-US" sz="2800" b="1" kern="0" dirty="0" smtClean="0">
                  <a:solidFill>
                    <a:srgbClr val="FFFFFF"/>
                  </a:solidFill>
                  <a:latin typeface="Arial" panose="020B0604020202020204" pitchFamily="34" charset="0"/>
                  <a:sym typeface="Arial" panose="020B0604020202020204" pitchFamily="34" charset="0"/>
                </a:rPr>
                <a:t>年</a:t>
              </a:r>
              <a:endParaRPr lang="en-US" altLang="zh-CN" sz="2800" b="1" kern="0" dirty="0" smtClean="0">
                <a:solidFill>
                  <a:srgbClr val="FFFFFF"/>
                </a:solidFill>
                <a:latin typeface="Arial" panose="020B0604020202020204" pitchFamily="34" charset="0"/>
                <a:sym typeface="Arial" panose="020B0604020202020204" pitchFamily="34" charset="0"/>
              </a:endParaRPr>
            </a:p>
            <a:p>
              <a:pPr algn="ctr" fontAlgn="base">
                <a:lnSpc>
                  <a:spcPct val="100000"/>
                </a:lnSpc>
                <a:spcBef>
                  <a:spcPts val="0"/>
                </a:spcBef>
                <a:spcAft>
                  <a:spcPct val="0"/>
                </a:spcAft>
              </a:pPr>
              <a:r>
                <a:rPr lang="en-US" altLang="zh-CN" sz="2400" kern="0" dirty="0">
                  <a:solidFill>
                    <a:srgbClr val="FFFFFF"/>
                  </a:solidFill>
                  <a:latin typeface="Arial" panose="020B0604020202020204" pitchFamily="34" charset="0"/>
                  <a:sym typeface="Arial" panose="020B0604020202020204" pitchFamily="34" charset="0"/>
                </a:rPr>
                <a:t>3</a:t>
              </a:r>
              <a:r>
                <a:rPr lang="zh-CN" altLang="en-US" sz="2400" kern="0" dirty="0" smtClean="0">
                  <a:solidFill>
                    <a:srgbClr val="FFFFFF"/>
                  </a:solidFill>
                  <a:latin typeface="Arial" panose="020B0604020202020204" pitchFamily="34" charset="0"/>
                  <a:sym typeface="Arial" panose="020B0604020202020204" pitchFamily="34" charset="0"/>
                </a:rPr>
                <a:t>月</a:t>
              </a:r>
              <a:r>
                <a:rPr lang="en-US" altLang="zh-CN" sz="2400" kern="0" dirty="0" smtClean="0">
                  <a:solidFill>
                    <a:srgbClr val="FFFFFF"/>
                  </a:solidFill>
                  <a:latin typeface="Arial" panose="020B0604020202020204" pitchFamily="34" charset="0"/>
                  <a:sym typeface="Arial" panose="020B0604020202020204" pitchFamily="34" charset="0"/>
                </a:rPr>
                <a:t>29</a:t>
              </a:r>
              <a:r>
                <a:rPr lang="zh-CN" altLang="en-US" sz="2400" kern="0" dirty="0" smtClean="0">
                  <a:solidFill>
                    <a:srgbClr val="FFFFFF"/>
                  </a:solidFill>
                  <a:latin typeface="Arial" panose="020B0604020202020204" pitchFamily="34" charset="0"/>
                  <a:sym typeface="Arial" panose="020B0604020202020204" pitchFamily="34" charset="0"/>
                </a:rPr>
                <a:t>日</a:t>
              </a:r>
              <a:endParaRPr lang="zh-CN" altLang="en-US" sz="2400" kern="0" dirty="0">
                <a:solidFill>
                  <a:srgbClr val="FFFFFF"/>
                </a:solidFill>
                <a:latin typeface="Arial" panose="020B0604020202020204" pitchFamily="34" charset="0"/>
                <a:sym typeface="Arial" panose="020B0604020202020204" pitchFamily="34" charset="0"/>
              </a:endParaRPr>
            </a:p>
          </p:txBody>
        </p:sp>
      </p:grpSp>
      <p:sp>
        <p:nvSpPr>
          <p:cNvPr id="30" name="矩形 29"/>
          <p:cNvSpPr/>
          <p:nvPr/>
        </p:nvSpPr>
        <p:spPr>
          <a:xfrm>
            <a:off x="3144896" y="3969113"/>
            <a:ext cx="7598057" cy="1409804"/>
          </a:xfrm>
          <a:prstGeom prst="rect">
            <a:avLst/>
          </a:prstGeom>
          <a:no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4000" b="1" kern="0" smtClean="0">
              <a:solidFill>
                <a:srgbClr val="FFFDFB"/>
              </a:solidFill>
              <a:latin typeface="Arial"/>
              <a:ea typeface="微软雅黑"/>
            </a:endParaRPr>
          </a:p>
        </p:txBody>
      </p:sp>
      <p:sp>
        <p:nvSpPr>
          <p:cNvPr id="31" name="矩形 30"/>
          <p:cNvSpPr/>
          <p:nvPr/>
        </p:nvSpPr>
        <p:spPr>
          <a:xfrm>
            <a:off x="3176537" y="4132351"/>
            <a:ext cx="7534774" cy="1004186"/>
          </a:xfrm>
          <a:prstGeom prst="rect">
            <a:avLst/>
          </a:prstGeom>
          <a:noFill/>
        </p:spPr>
        <p:txBody>
          <a:bodyPr wrap="square">
            <a:spAutoFit/>
          </a:bodyPr>
          <a:lstStyle/>
          <a:p>
            <a:pPr algn="just" fontAlgn="base">
              <a:lnSpc>
                <a:spcPct val="150000"/>
              </a:lnSpc>
              <a:spcBef>
                <a:spcPct val="0"/>
              </a:spcBef>
              <a:spcAft>
                <a:spcPct val="0"/>
              </a:spcAft>
              <a:defRPr/>
            </a:pPr>
            <a:r>
              <a:rPr lang="zh-CN" altLang="en-US" sz="2100" kern="0" dirty="0">
                <a:solidFill>
                  <a:schemeClr val="tx1">
                    <a:lumMod val="95000"/>
                    <a:lumOff val="5000"/>
                  </a:schemeClr>
                </a:solidFill>
                <a:cs typeface="+mn-ea"/>
                <a:sym typeface="+mn-lt"/>
              </a:rPr>
              <a:t>八届全国人大一次会议修宪，做了“</a:t>
            </a:r>
            <a:r>
              <a:rPr lang="zh-CN" altLang="en-US" sz="2100" b="1" kern="0" dirty="0">
                <a:solidFill>
                  <a:srgbClr val="FF0000"/>
                </a:solidFill>
                <a:cs typeface="+mn-ea"/>
                <a:sym typeface="+mn-lt"/>
              </a:rPr>
              <a:t>国家实行社会主义市场经济</a:t>
            </a:r>
            <a:r>
              <a:rPr lang="zh-CN" altLang="en-US" sz="2100" kern="0" dirty="0">
                <a:solidFill>
                  <a:schemeClr val="tx1">
                    <a:lumMod val="95000"/>
                    <a:lumOff val="5000"/>
                  </a:schemeClr>
                </a:solidFill>
                <a:cs typeface="+mn-ea"/>
                <a:sym typeface="+mn-lt"/>
              </a:rPr>
              <a:t>”等重要修改。</a:t>
            </a:r>
            <a:endParaRPr lang="en-US" altLang="zh-CN" sz="2100" b="1" kern="0" dirty="0">
              <a:solidFill>
                <a:srgbClr val="FF0000"/>
              </a:solidFill>
              <a:latin typeface="Arial"/>
              <a:ea typeface="微软雅黑"/>
              <a:cs typeface="+mn-ea"/>
              <a:sym typeface="+mn-lt"/>
            </a:endParaRPr>
          </a:p>
        </p:txBody>
      </p:sp>
    </p:spTree>
    <p:extLst>
      <p:ext uri="{BB962C8B-B14F-4D97-AF65-F5344CB8AC3E}">
        <p14:creationId xmlns:p14="http://schemas.microsoft.com/office/powerpoint/2010/main" val="147556199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21" presetClass="entr" presetSubtype="1"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heel(1)">
                                      <p:cBhvr>
                                        <p:cTn id="16" dur="2000"/>
                                        <p:tgtEl>
                                          <p:spTgt spid="21"/>
                                        </p:tgtEl>
                                      </p:cBhvr>
                                    </p:animEffect>
                                  </p:childTnLst>
                                </p:cTn>
                              </p:par>
                            </p:childTnLst>
                          </p:cTn>
                        </p:par>
                        <p:par>
                          <p:cTn id="17" fill="hold">
                            <p:stCondLst>
                              <p:cond delay="3250"/>
                            </p:stCondLst>
                            <p:childTnLst>
                              <p:par>
                                <p:cTn id="18" presetID="42"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childTnLst>
                          </p:cTn>
                        </p:par>
                        <p:par>
                          <p:cTn id="23" fill="hold">
                            <p:stCondLst>
                              <p:cond delay="4250"/>
                            </p:stCondLst>
                            <p:childTnLst>
                              <p:par>
                                <p:cTn id="24" presetID="2" presetClass="entr" presetSubtype="8"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0-#ppt_w/2"/>
                                          </p:val>
                                        </p:tav>
                                        <p:tav tm="100000">
                                          <p:val>
                                            <p:strVal val="#ppt_x"/>
                                          </p:val>
                                        </p:tav>
                                      </p:tavLst>
                                    </p:anim>
                                    <p:anim calcmode="lin" valueType="num">
                                      <p:cBhvr additive="base">
                                        <p:cTn id="27" dur="500" fill="hold"/>
                                        <p:tgtEl>
                                          <p:spTgt spid="27"/>
                                        </p:tgtEl>
                                        <p:attrNameLst>
                                          <p:attrName>ppt_y</p:attrName>
                                        </p:attrNameLst>
                                      </p:cBhvr>
                                      <p:tavLst>
                                        <p:tav tm="0">
                                          <p:val>
                                            <p:strVal val="#ppt_y"/>
                                          </p:val>
                                        </p:tav>
                                        <p:tav tm="100000">
                                          <p:val>
                                            <p:strVal val="#ppt_y"/>
                                          </p:val>
                                        </p:tav>
                                      </p:tavLst>
                                    </p:anim>
                                  </p:childTnLst>
                                </p:cTn>
                              </p:par>
                            </p:childTnLst>
                          </p:cTn>
                        </p:par>
                        <p:par>
                          <p:cTn id="28" fill="hold">
                            <p:stCondLst>
                              <p:cond delay="4750"/>
                            </p:stCondLst>
                            <p:childTnLst>
                              <p:par>
                                <p:cTn id="29" presetID="21" presetClass="entr" presetSubtype="1"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heel(1)">
                                      <p:cBhvr>
                                        <p:cTn id="31" dur="2000"/>
                                        <p:tgtEl>
                                          <p:spTgt spid="30"/>
                                        </p:tgtEl>
                                      </p:cBhvr>
                                    </p:animEffect>
                                  </p:childTnLst>
                                </p:cTn>
                              </p:par>
                            </p:childTnLst>
                          </p:cTn>
                        </p:par>
                        <p:par>
                          <p:cTn id="32" fill="hold">
                            <p:stCondLst>
                              <p:cond delay="6750"/>
                            </p:stCondLst>
                            <p:childTnLst>
                              <p:par>
                                <p:cTn id="33" presetID="42"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1000"/>
                                        <p:tgtEl>
                                          <p:spTgt spid="31"/>
                                        </p:tgtEl>
                                      </p:cBhvr>
                                    </p:animEffect>
                                    <p:anim calcmode="lin" valueType="num">
                                      <p:cBhvr>
                                        <p:cTn id="36" dur="1000" fill="hold"/>
                                        <p:tgtEl>
                                          <p:spTgt spid="31"/>
                                        </p:tgtEl>
                                        <p:attrNameLst>
                                          <p:attrName>ppt_x</p:attrName>
                                        </p:attrNameLst>
                                      </p:cBhvr>
                                      <p:tavLst>
                                        <p:tav tm="0">
                                          <p:val>
                                            <p:strVal val="#ppt_x"/>
                                          </p:val>
                                        </p:tav>
                                        <p:tav tm="100000">
                                          <p:val>
                                            <p:strVal val="#ppt_x"/>
                                          </p:val>
                                        </p:tav>
                                      </p:tavLst>
                                    </p:anim>
                                    <p:anim calcmode="lin" valueType="num">
                                      <p:cBhvr>
                                        <p:cTn id="3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21" grpId="0" animBg="1"/>
      <p:bldP spid="26" grpId="0"/>
      <p:bldP spid="30" grpId="0" animBg="1"/>
      <p:bldP spid="3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 xmlns:a16="http://schemas.microsoft.com/office/drawing/2014/main" id="{F2A3C30E-CF69-433B-9C8A-96A4A5DE4C63}"/>
              </a:ext>
            </a:extLst>
          </p:cNvPr>
          <p:cNvSpPr/>
          <p:nvPr/>
        </p:nvSpPr>
        <p:spPr>
          <a:xfrm>
            <a:off x="2172413" y="2117581"/>
            <a:ext cx="7980160" cy="2123658"/>
          </a:xfrm>
          <a:prstGeom prst="rect">
            <a:avLst/>
          </a:prstGeom>
          <a:noFill/>
          <a:ln>
            <a:noFill/>
          </a:ln>
          <a:effectLst>
            <a:innerShdw blurRad="63500" dist="50800" dir="16200000">
              <a:prstClr val="black">
                <a:alpha val="50000"/>
              </a:prstClr>
            </a:innerShdw>
          </a:effectLst>
        </p:spPr>
        <p:txBody>
          <a:bodyPr wrap="square" rtlCol="0">
            <a:spAutoFit/>
          </a:bodyPr>
          <a:lstStyle/>
          <a:p>
            <a:pPr marR="0" lvl="0" indent="0" algn="ctr" fontAlgn="auto">
              <a:lnSpc>
                <a:spcPct val="110000"/>
              </a:lnSpc>
              <a:spcBef>
                <a:spcPts val="0"/>
              </a:spcBef>
              <a:spcAft>
                <a:spcPts val="0"/>
              </a:spcAft>
              <a:buClrTx/>
              <a:buSzTx/>
              <a:buFontTx/>
              <a:buNone/>
              <a:tabLst/>
              <a:defRPr/>
            </a:pPr>
            <a:r>
              <a:rPr lang="zh-CN" altLang="en-US" sz="12500" b="1" dirty="0" smtClean="0">
                <a:gradFill>
                  <a:gsLst>
                    <a:gs pos="90000">
                      <a:srgbClr val="C00000"/>
                    </a:gs>
                    <a:gs pos="30000">
                      <a:srgbClr val="FF3300"/>
                    </a:gs>
                  </a:gsLst>
                  <a:lin ang="5400000" scaled="1"/>
                </a:gradFill>
                <a:latin typeface="+mn-ea"/>
                <a:cs typeface="+mn-ea"/>
                <a:sym typeface="+mn-lt"/>
              </a:rPr>
              <a:t>感谢聆听</a:t>
            </a:r>
            <a:endParaRPr lang="zh-CN" altLang="en-US" sz="12500" b="1" dirty="0">
              <a:gradFill>
                <a:gsLst>
                  <a:gs pos="90000">
                    <a:srgbClr val="C00000"/>
                  </a:gs>
                  <a:gs pos="30000">
                    <a:srgbClr val="FF3300"/>
                  </a:gs>
                </a:gsLst>
                <a:lin ang="5400000" scaled="1"/>
              </a:gradFill>
              <a:latin typeface="+mn-ea"/>
              <a:cs typeface="+mn-ea"/>
              <a:sym typeface="+mn-lt"/>
            </a:endParaRPr>
          </a:p>
        </p:txBody>
      </p:sp>
      <p:grpSp>
        <p:nvGrpSpPr>
          <p:cNvPr id="5" name="组合 4"/>
          <p:cNvGrpSpPr/>
          <p:nvPr/>
        </p:nvGrpSpPr>
        <p:grpSpPr>
          <a:xfrm>
            <a:off x="4357655" y="4528819"/>
            <a:ext cx="3176992" cy="512501"/>
            <a:chOff x="4633509" y="4573849"/>
            <a:chExt cx="3176992" cy="512501"/>
          </a:xfrm>
        </p:grpSpPr>
        <p:sp>
          <p:nvSpPr>
            <p:cNvPr id="6" name="Rectangle 4"/>
            <p:cNvSpPr txBox="1">
              <a:spLocks noChangeArrowheads="1"/>
            </p:cNvSpPr>
            <p:nvPr/>
          </p:nvSpPr>
          <p:spPr bwMode="auto">
            <a:xfrm>
              <a:off x="4633509" y="4656589"/>
              <a:ext cx="2844560" cy="3480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en-US" altLang="zh-CN" sz="2200" b="0" i="0" u="none" strike="noStrike" kern="0" cap="none" spc="0" normalizeH="0" baseline="0" noProof="0" dirty="0" smtClean="0">
                  <a:ln>
                    <a:noFill/>
                  </a:ln>
                  <a:solidFill>
                    <a:srgbClr val="C00000">
                      <a:lumMod val="50000"/>
                    </a:srgbClr>
                  </a:solidFill>
                  <a:effectLst/>
                  <a:uLnTx/>
                  <a:uFillTx/>
                  <a:latin typeface="微软雅黑"/>
                  <a:ea typeface="微软雅黑"/>
                  <a:sym typeface="Arial" panose="020B0604020202020204" pitchFamily="34" charset="0"/>
                </a:rPr>
                <a:t>XXXXX</a:t>
              </a:r>
              <a:r>
                <a:rPr kumimoji="0" lang="zh-CN" altLang="en-US" sz="2200" b="0" i="0" u="none" strike="noStrike" kern="0" cap="none" spc="0" normalizeH="0" baseline="0" noProof="0" dirty="0" smtClean="0">
                  <a:ln>
                    <a:noFill/>
                  </a:ln>
                  <a:solidFill>
                    <a:srgbClr val="C00000">
                      <a:lumMod val="50000"/>
                    </a:srgbClr>
                  </a:solidFill>
                  <a:effectLst/>
                  <a:uLnTx/>
                  <a:uFillTx/>
                  <a:latin typeface="微软雅黑"/>
                  <a:ea typeface="微软雅黑"/>
                  <a:sym typeface="Arial" panose="020B0604020202020204" pitchFamily="34" charset="0"/>
                </a:rPr>
                <a:t>学习小组</a:t>
              </a:r>
              <a:endParaRPr kumimoji="0" lang="zh-CN" altLang="en-US" sz="2200" b="0" i="0" u="none" strike="noStrike" kern="0" cap="none" spc="0" normalizeH="0" baseline="0" noProof="0" dirty="0">
                <a:ln>
                  <a:noFill/>
                </a:ln>
                <a:solidFill>
                  <a:srgbClr val="C00000">
                    <a:lumMod val="50000"/>
                  </a:srgbClr>
                </a:solidFill>
                <a:effectLst/>
                <a:uLnTx/>
                <a:uFillTx/>
                <a:latin typeface="微软雅黑"/>
                <a:ea typeface="微软雅黑"/>
                <a:sym typeface="Arial" panose="020B0604020202020204" pitchFamily="34" charset="0"/>
              </a:endParaRPr>
            </a:p>
          </p:txBody>
        </p:sp>
        <p:sp>
          <p:nvSpPr>
            <p:cNvPr id="7" name="圆角矩形 6"/>
            <p:cNvSpPr/>
            <p:nvPr/>
          </p:nvSpPr>
          <p:spPr>
            <a:xfrm>
              <a:off x="4886305" y="4573849"/>
              <a:ext cx="2924196" cy="512501"/>
            </a:xfrm>
            <a:prstGeom prst="roundRect">
              <a:avLst>
                <a:gd name="adj" fmla="val 50000"/>
              </a:avLst>
            </a:prstGeom>
            <a:noFill/>
            <a:ln w="19050" cap="flat" cmpd="sng" algn="ctr">
              <a:solidFill>
                <a:srgbClr val="E60000"/>
              </a:solidFill>
              <a:prstDash val="solid"/>
            </a:ln>
            <a:effectLst/>
          </p:spPr>
          <p:txBody>
            <a:bodyPr rtlCol="0" anchor="ctr"/>
            <a:lstStyle/>
            <a:p>
              <a:pPr lvl="0" algn="ctr"/>
              <a:endParaRPr lang="zh-CN" altLang="en-US" sz="3200" b="1" kern="0" dirty="0">
                <a:gradFill>
                  <a:gsLst>
                    <a:gs pos="100000">
                      <a:schemeClr val="bg1"/>
                    </a:gs>
                    <a:gs pos="0">
                      <a:schemeClr val="bg1">
                        <a:lumMod val="95000"/>
                      </a:schemeClr>
                    </a:gs>
                  </a:gsLst>
                  <a:path path="circle">
                    <a:fillToRect l="100000" b="100000"/>
                  </a:path>
                </a:gradFill>
                <a:cs typeface="+mn-ea"/>
                <a:sym typeface="+mn-lt"/>
              </a:endParaRPr>
            </a:p>
          </p:txBody>
        </p:sp>
      </p:grpSp>
      <p:pic>
        <p:nvPicPr>
          <p:cNvPr id="8" name="Picture 11" descr="F:\桌面\党政机关\素材\党徽\Nipic_20180988_201509091138025270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58866" y="656329"/>
            <a:ext cx="1751096" cy="13494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8581675"/>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grpSp>
        <p:nvGrpSpPr>
          <p:cNvPr id="18" name="组合 17"/>
          <p:cNvGrpSpPr/>
          <p:nvPr/>
        </p:nvGrpSpPr>
        <p:grpSpPr>
          <a:xfrm>
            <a:off x="1315626" y="1987914"/>
            <a:ext cx="1941923" cy="1409804"/>
            <a:chOff x="1040154" y="2198169"/>
            <a:chExt cx="981128" cy="716451"/>
          </a:xfrm>
        </p:grpSpPr>
        <p:sp>
          <p:nvSpPr>
            <p:cNvPr id="19" name="矩形 18"/>
            <p:cNvSpPr/>
            <p:nvPr/>
          </p:nvSpPr>
          <p:spPr>
            <a:xfrm>
              <a:off x="1115567" y="2198169"/>
              <a:ext cx="800675" cy="716451"/>
            </a:xfrm>
            <a:prstGeom prst="rect">
              <a:avLst/>
            </a:prstGeom>
            <a:solidFill>
              <a:srgbClr val="E60000"/>
            </a:solidFill>
            <a:ln>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txBox="1">
              <a:spLocks/>
            </p:cNvSpPr>
            <p:nvPr/>
          </p:nvSpPr>
          <p:spPr>
            <a:xfrm>
              <a:off x="1040154" y="2335867"/>
              <a:ext cx="981128" cy="441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gn="ctr" fontAlgn="base">
                <a:lnSpc>
                  <a:spcPct val="100000"/>
                </a:lnSpc>
                <a:spcBef>
                  <a:spcPts val="0"/>
                </a:spcBef>
                <a:spcAft>
                  <a:spcPct val="0"/>
                </a:spcAft>
              </a:pPr>
              <a:r>
                <a:rPr lang="en-US" altLang="zh-CN" sz="2800" b="1" kern="0" dirty="0" smtClean="0">
                  <a:solidFill>
                    <a:srgbClr val="FFFFFF"/>
                  </a:solidFill>
                  <a:latin typeface="Arial" panose="020B0604020202020204" pitchFamily="34" charset="0"/>
                  <a:sym typeface="Arial" panose="020B0604020202020204" pitchFamily="34" charset="0"/>
                </a:rPr>
                <a:t>1999</a:t>
              </a:r>
              <a:r>
                <a:rPr lang="zh-CN" altLang="en-US" sz="2800" b="1" kern="0" dirty="0" smtClean="0">
                  <a:solidFill>
                    <a:srgbClr val="FFFFFF"/>
                  </a:solidFill>
                  <a:latin typeface="Arial" panose="020B0604020202020204" pitchFamily="34" charset="0"/>
                  <a:sym typeface="Arial" panose="020B0604020202020204" pitchFamily="34" charset="0"/>
                </a:rPr>
                <a:t>年</a:t>
              </a:r>
              <a:endParaRPr lang="en-US" altLang="zh-CN" sz="2800" b="1" kern="0" dirty="0" smtClean="0">
                <a:solidFill>
                  <a:srgbClr val="FFFFFF"/>
                </a:solidFill>
                <a:latin typeface="Arial" panose="020B0604020202020204" pitchFamily="34" charset="0"/>
                <a:sym typeface="Arial" panose="020B0604020202020204" pitchFamily="34" charset="0"/>
              </a:endParaRPr>
            </a:p>
            <a:p>
              <a:pPr algn="ctr" fontAlgn="base">
                <a:lnSpc>
                  <a:spcPct val="100000"/>
                </a:lnSpc>
                <a:spcBef>
                  <a:spcPts val="0"/>
                </a:spcBef>
                <a:spcAft>
                  <a:spcPct val="0"/>
                </a:spcAft>
              </a:pPr>
              <a:r>
                <a:rPr lang="en-US" altLang="zh-CN" sz="2400" kern="0" dirty="0" smtClean="0">
                  <a:solidFill>
                    <a:srgbClr val="FFFFFF"/>
                  </a:solidFill>
                  <a:latin typeface="Arial" panose="020B0604020202020204" pitchFamily="34" charset="0"/>
                  <a:sym typeface="Arial" panose="020B0604020202020204" pitchFamily="34" charset="0"/>
                </a:rPr>
                <a:t>3</a:t>
              </a:r>
              <a:r>
                <a:rPr lang="zh-CN" altLang="en-US" sz="2400" kern="0" dirty="0" smtClean="0">
                  <a:solidFill>
                    <a:srgbClr val="FFFFFF"/>
                  </a:solidFill>
                  <a:latin typeface="Arial" panose="020B0604020202020204" pitchFamily="34" charset="0"/>
                  <a:sym typeface="Arial" panose="020B0604020202020204" pitchFamily="34" charset="0"/>
                </a:rPr>
                <a:t>月</a:t>
              </a:r>
              <a:r>
                <a:rPr lang="en-US" altLang="zh-CN" sz="2400" kern="0" dirty="0" smtClean="0">
                  <a:solidFill>
                    <a:srgbClr val="FFFFFF"/>
                  </a:solidFill>
                  <a:latin typeface="Arial" panose="020B0604020202020204" pitchFamily="34" charset="0"/>
                  <a:sym typeface="Arial" panose="020B0604020202020204" pitchFamily="34" charset="0"/>
                </a:rPr>
                <a:t>15</a:t>
              </a:r>
              <a:r>
                <a:rPr lang="zh-CN" altLang="en-US" sz="2400" kern="0" dirty="0" smtClean="0">
                  <a:solidFill>
                    <a:srgbClr val="FFFFFF"/>
                  </a:solidFill>
                  <a:latin typeface="Arial" panose="020B0604020202020204" pitchFamily="34" charset="0"/>
                  <a:sym typeface="Arial" panose="020B0604020202020204" pitchFamily="34" charset="0"/>
                </a:rPr>
                <a:t>日</a:t>
              </a:r>
              <a:endParaRPr lang="zh-CN" altLang="en-US" sz="2400" kern="0" dirty="0">
                <a:solidFill>
                  <a:srgbClr val="FFFFFF"/>
                </a:solidFill>
                <a:latin typeface="Arial" panose="020B0604020202020204" pitchFamily="34" charset="0"/>
                <a:sym typeface="Arial" panose="020B0604020202020204" pitchFamily="34" charset="0"/>
              </a:endParaRPr>
            </a:p>
          </p:txBody>
        </p:sp>
      </p:grpSp>
      <p:sp>
        <p:nvSpPr>
          <p:cNvPr id="21" name="矩形 20"/>
          <p:cNvSpPr/>
          <p:nvPr/>
        </p:nvSpPr>
        <p:spPr>
          <a:xfrm>
            <a:off x="3143250" y="1987913"/>
            <a:ext cx="7598057" cy="1409804"/>
          </a:xfrm>
          <a:prstGeom prst="rect">
            <a:avLst/>
          </a:prstGeom>
          <a:no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4000" b="1" kern="0" smtClean="0">
              <a:solidFill>
                <a:srgbClr val="FFFDFB"/>
              </a:solidFill>
              <a:latin typeface="Arial"/>
              <a:ea typeface="微软雅黑"/>
            </a:endParaRPr>
          </a:p>
        </p:txBody>
      </p:sp>
      <p:sp>
        <p:nvSpPr>
          <p:cNvPr id="26" name="矩形 25"/>
          <p:cNvSpPr/>
          <p:nvPr/>
        </p:nvSpPr>
        <p:spPr>
          <a:xfrm>
            <a:off x="3174891" y="2151151"/>
            <a:ext cx="7534774" cy="1004186"/>
          </a:xfrm>
          <a:prstGeom prst="rect">
            <a:avLst/>
          </a:prstGeom>
          <a:noFill/>
        </p:spPr>
        <p:txBody>
          <a:bodyPr wrap="square">
            <a:spAutoFit/>
          </a:bodyPr>
          <a:lstStyle/>
          <a:p>
            <a:pPr algn="just" fontAlgn="base">
              <a:lnSpc>
                <a:spcPct val="150000"/>
              </a:lnSpc>
              <a:spcBef>
                <a:spcPct val="0"/>
              </a:spcBef>
              <a:spcAft>
                <a:spcPct val="0"/>
              </a:spcAft>
              <a:defRPr/>
            </a:pPr>
            <a:r>
              <a:rPr lang="zh-CN" altLang="en-US" sz="2100" kern="0" dirty="0">
                <a:solidFill>
                  <a:schemeClr val="tx1">
                    <a:lumMod val="95000"/>
                    <a:lumOff val="5000"/>
                  </a:schemeClr>
                </a:solidFill>
                <a:cs typeface="+mn-ea"/>
                <a:sym typeface="+mn-lt"/>
              </a:rPr>
              <a:t>九届全国人大二次会议修宪，增加</a:t>
            </a:r>
            <a:r>
              <a:rPr lang="zh-CN" altLang="en-US" sz="2100" b="1" kern="0" dirty="0">
                <a:solidFill>
                  <a:srgbClr val="FF0000"/>
                </a:solidFill>
                <a:cs typeface="+mn-ea"/>
                <a:sym typeface="+mn-lt"/>
              </a:rPr>
              <a:t>“实行依法治国，建设社会主义法治国家”</a:t>
            </a:r>
            <a:r>
              <a:rPr lang="zh-CN" altLang="en-US" sz="2100" kern="0" dirty="0">
                <a:solidFill>
                  <a:schemeClr val="tx1">
                    <a:lumMod val="95000"/>
                    <a:lumOff val="5000"/>
                  </a:schemeClr>
                </a:solidFill>
                <a:cs typeface="+mn-ea"/>
                <a:sym typeface="+mn-lt"/>
              </a:rPr>
              <a:t>等重要内容。</a:t>
            </a:r>
            <a:endParaRPr lang="en-US" altLang="zh-CN" sz="2100" b="1" kern="0" dirty="0">
              <a:solidFill>
                <a:srgbClr val="FF0000"/>
              </a:solidFill>
              <a:latin typeface="Arial"/>
              <a:ea typeface="微软雅黑"/>
              <a:cs typeface="+mn-ea"/>
              <a:sym typeface="+mn-lt"/>
            </a:endParaRPr>
          </a:p>
        </p:txBody>
      </p:sp>
      <p:grpSp>
        <p:nvGrpSpPr>
          <p:cNvPr id="27" name="组合 26"/>
          <p:cNvGrpSpPr/>
          <p:nvPr/>
        </p:nvGrpSpPr>
        <p:grpSpPr>
          <a:xfrm>
            <a:off x="1317272" y="3969114"/>
            <a:ext cx="1941923" cy="1409804"/>
            <a:chOff x="1040154" y="2198169"/>
            <a:chExt cx="981128" cy="716451"/>
          </a:xfrm>
        </p:grpSpPr>
        <p:sp>
          <p:nvSpPr>
            <p:cNvPr id="28" name="矩形 27"/>
            <p:cNvSpPr/>
            <p:nvPr/>
          </p:nvSpPr>
          <p:spPr>
            <a:xfrm>
              <a:off x="1115567" y="2198169"/>
              <a:ext cx="800675" cy="716451"/>
            </a:xfrm>
            <a:prstGeom prst="rect">
              <a:avLst/>
            </a:prstGeom>
            <a:solidFill>
              <a:srgbClr val="E60000"/>
            </a:solidFill>
            <a:ln>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标题 1"/>
            <p:cNvSpPr txBox="1">
              <a:spLocks/>
            </p:cNvSpPr>
            <p:nvPr/>
          </p:nvSpPr>
          <p:spPr>
            <a:xfrm>
              <a:off x="1040154" y="2335867"/>
              <a:ext cx="981128" cy="441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algn="ctr" fontAlgn="base">
                <a:lnSpc>
                  <a:spcPct val="100000"/>
                </a:lnSpc>
                <a:spcBef>
                  <a:spcPts val="0"/>
                </a:spcBef>
                <a:spcAft>
                  <a:spcPct val="0"/>
                </a:spcAft>
              </a:pPr>
              <a:r>
                <a:rPr lang="en-US" altLang="zh-CN" sz="2800" b="1" kern="0" dirty="0" smtClean="0">
                  <a:solidFill>
                    <a:srgbClr val="FFFFFF"/>
                  </a:solidFill>
                  <a:latin typeface="Arial" panose="020B0604020202020204" pitchFamily="34" charset="0"/>
                  <a:sym typeface="Arial" panose="020B0604020202020204" pitchFamily="34" charset="0"/>
                </a:rPr>
                <a:t>2004</a:t>
              </a:r>
              <a:r>
                <a:rPr lang="zh-CN" altLang="en-US" sz="2800" b="1" kern="0" dirty="0" smtClean="0">
                  <a:solidFill>
                    <a:srgbClr val="FFFFFF"/>
                  </a:solidFill>
                  <a:latin typeface="Arial" panose="020B0604020202020204" pitchFamily="34" charset="0"/>
                  <a:sym typeface="Arial" panose="020B0604020202020204" pitchFamily="34" charset="0"/>
                </a:rPr>
                <a:t>年</a:t>
              </a:r>
              <a:endParaRPr lang="en-US" altLang="zh-CN" sz="2800" b="1" kern="0" dirty="0" smtClean="0">
                <a:solidFill>
                  <a:srgbClr val="FFFFFF"/>
                </a:solidFill>
                <a:latin typeface="Arial" panose="020B0604020202020204" pitchFamily="34" charset="0"/>
                <a:sym typeface="Arial" panose="020B0604020202020204" pitchFamily="34" charset="0"/>
              </a:endParaRPr>
            </a:p>
            <a:p>
              <a:pPr algn="ctr" fontAlgn="base">
                <a:lnSpc>
                  <a:spcPct val="100000"/>
                </a:lnSpc>
                <a:spcBef>
                  <a:spcPts val="0"/>
                </a:spcBef>
                <a:spcAft>
                  <a:spcPct val="0"/>
                </a:spcAft>
              </a:pPr>
              <a:r>
                <a:rPr lang="en-US" altLang="zh-CN" sz="2400" kern="0" dirty="0">
                  <a:solidFill>
                    <a:srgbClr val="FFFFFF"/>
                  </a:solidFill>
                  <a:latin typeface="Arial" panose="020B0604020202020204" pitchFamily="34" charset="0"/>
                  <a:sym typeface="Arial" panose="020B0604020202020204" pitchFamily="34" charset="0"/>
                </a:rPr>
                <a:t>3</a:t>
              </a:r>
              <a:r>
                <a:rPr lang="zh-CN" altLang="en-US" sz="2400" kern="0" dirty="0" smtClean="0">
                  <a:solidFill>
                    <a:srgbClr val="FFFFFF"/>
                  </a:solidFill>
                  <a:latin typeface="Arial" panose="020B0604020202020204" pitchFamily="34" charset="0"/>
                  <a:sym typeface="Arial" panose="020B0604020202020204" pitchFamily="34" charset="0"/>
                </a:rPr>
                <a:t>月</a:t>
              </a:r>
              <a:r>
                <a:rPr lang="en-US" altLang="zh-CN" sz="2400" kern="0" dirty="0" smtClean="0">
                  <a:solidFill>
                    <a:srgbClr val="FFFFFF"/>
                  </a:solidFill>
                  <a:latin typeface="Arial" panose="020B0604020202020204" pitchFamily="34" charset="0"/>
                  <a:sym typeface="Arial" panose="020B0604020202020204" pitchFamily="34" charset="0"/>
                </a:rPr>
                <a:t>14</a:t>
              </a:r>
              <a:r>
                <a:rPr lang="zh-CN" altLang="en-US" sz="2400" kern="0" dirty="0" smtClean="0">
                  <a:solidFill>
                    <a:srgbClr val="FFFFFF"/>
                  </a:solidFill>
                  <a:latin typeface="Arial" panose="020B0604020202020204" pitchFamily="34" charset="0"/>
                  <a:sym typeface="Arial" panose="020B0604020202020204" pitchFamily="34" charset="0"/>
                </a:rPr>
                <a:t>日</a:t>
              </a:r>
              <a:endParaRPr lang="zh-CN" altLang="en-US" sz="2400" kern="0" dirty="0">
                <a:solidFill>
                  <a:srgbClr val="FFFFFF"/>
                </a:solidFill>
                <a:latin typeface="Arial" panose="020B0604020202020204" pitchFamily="34" charset="0"/>
                <a:sym typeface="Arial" panose="020B0604020202020204" pitchFamily="34" charset="0"/>
              </a:endParaRPr>
            </a:p>
          </p:txBody>
        </p:sp>
      </p:grpSp>
      <p:sp>
        <p:nvSpPr>
          <p:cNvPr id="30" name="矩形 29"/>
          <p:cNvSpPr/>
          <p:nvPr/>
        </p:nvSpPr>
        <p:spPr>
          <a:xfrm>
            <a:off x="3144896" y="3969113"/>
            <a:ext cx="7598057" cy="1409804"/>
          </a:xfrm>
          <a:prstGeom prst="rect">
            <a:avLst/>
          </a:prstGeom>
          <a:noFill/>
          <a:ln w="19050" cap="flat" cmpd="sng" algn="ctr">
            <a:solidFill>
              <a:srgbClr val="C00000"/>
            </a:solidFill>
            <a:prstDash val="sysDot"/>
          </a:ln>
          <a:effectLst/>
        </p:spPr>
        <p:txBody>
          <a:bodyPr rtlCol="0" anchor="ctr"/>
          <a:lstStyle/>
          <a:p>
            <a:pPr algn="ctr" fontAlgn="base">
              <a:spcBef>
                <a:spcPct val="0"/>
              </a:spcBef>
              <a:spcAft>
                <a:spcPct val="0"/>
              </a:spcAft>
              <a:defRPr/>
            </a:pPr>
            <a:endParaRPr lang="zh-CN" altLang="en-US" sz="4000" b="1" kern="0" smtClean="0">
              <a:solidFill>
                <a:srgbClr val="FFFDFB"/>
              </a:solidFill>
              <a:latin typeface="Arial"/>
              <a:ea typeface="微软雅黑"/>
            </a:endParaRPr>
          </a:p>
        </p:txBody>
      </p:sp>
      <p:sp>
        <p:nvSpPr>
          <p:cNvPr id="31" name="矩形 30"/>
          <p:cNvSpPr/>
          <p:nvPr/>
        </p:nvSpPr>
        <p:spPr>
          <a:xfrm>
            <a:off x="3176537" y="4132351"/>
            <a:ext cx="7534774" cy="1004186"/>
          </a:xfrm>
          <a:prstGeom prst="rect">
            <a:avLst/>
          </a:prstGeom>
          <a:noFill/>
        </p:spPr>
        <p:txBody>
          <a:bodyPr wrap="square">
            <a:spAutoFit/>
          </a:bodyPr>
          <a:lstStyle/>
          <a:p>
            <a:pPr algn="just" fontAlgn="base">
              <a:lnSpc>
                <a:spcPct val="150000"/>
              </a:lnSpc>
              <a:spcBef>
                <a:spcPct val="0"/>
              </a:spcBef>
              <a:spcAft>
                <a:spcPct val="0"/>
              </a:spcAft>
              <a:defRPr/>
            </a:pPr>
            <a:r>
              <a:rPr lang="zh-CN" altLang="en-US" sz="2100" kern="0" dirty="0">
                <a:solidFill>
                  <a:schemeClr val="tx1">
                    <a:lumMod val="95000"/>
                    <a:lumOff val="5000"/>
                  </a:schemeClr>
                </a:solidFill>
                <a:cs typeface="+mn-ea"/>
                <a:sym typeface="+mn-lt"/>
              </a:rPr>
              <a:t>十届全国人大二次会议，增加“</a:t>
            </a:r>
            <a:r>
              <a:rPr lang="zh-CN" altLang="en-US" sz="2100" b="1" kern="0" dirty="0">
                <a:solidFill>
                  <a:srgbClr val="FF0000"/>
                </a:solidFill>
                <a:cs typeface="+mn-ea"/>
                <a:sym typeface="+mn-lt"/>
              </a:rPr>
              <a:t>公民的合法的私有财产不受侵犯，国家尊重和保障人权</a:t>
            </a:r>
            <a:r>
              <a:rPr lang="zh-CN" altLang="en-US" sz="2100" kern="0" dirty="0">
                <a:solidFill>
                  <a:schemeClr val="tx1">
                    <a:lumMod val="95000"/>
                    <a:lumOff val="5000"/>
                  </a:schemeClr>
                </a:solidFill>
                <a:cs typeface="+mn-ea"/>
                <a:sym typeface="+mn-lt"/>
              </a:rPr>
              <a:t>”等内容。</a:t>
            </a:r>
            <a:endParaRPr lang="en-US" altLang="zh-CN" sz="2100" b="1" kern="0" dirty="0">
              <a:solidFill>
                <a:srgbClr val="FF0000"/>
              </a:solidFill>
              <a:latin typeface="Arial"/>
              <a:ea typeface="微软雅黑"/>
              <a:cs typeface="+mn-ea"/>
              <a:sym typeface="+mn-lt"/>
            </a:endParaRPr>
          </a:p>
        </p:txBody>
      </p:sp>
    </p:spTree>
    <p:extLst>
      <p:ext uri="{BB962C8B-B14F-4D97-AF65-F5344CB8AC3E}">
        <p14:creationId xmlns:p14="http://schemas.microsoft.com/office/powerpoint/2010/main" val="73450462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1250"/>
                            </p:stCondLst>
                            <p:childTnLst>
                              <p:par>
                                <p:cTn id="14" presetID="21" presetClass="entr" presetSubtype="1"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heel(1)">
                                      <p:cBhvr>
                                        <p:cTn id="16" dur="2000"/>
                                        <p:tgtEl>
                                          <p:spTgt spid="21"/>
                                        </p:tgtEl>
                                      </p:cBhvr>
                                    </p:animEffect>
                                  </p:childTnLst>
                                </p:cTn>
                              </p:par>
                            </p:childTnLst>
                          </p:cTn>
                        </p:par>
                        <p:par>
                          <p:cTn id="17" fill="hold">
                            <p:stCondLst>
                              <p:cond delay="3250"/>
                            </p:stCondLst>
                            <p:childTnLst>
                              <p:par>
                                <p:cTn id="18" presetID="42"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childTnLst>
                          </p:cTn>
                        </p:par>
                        <p:par>
                          <p:cTn id="23" fill="hold">
                            <p:stCondLst>
                              <p:cond delay="4250"/>
                            </p:stCondLst>
                            <p:childTnLst>
                              <p:par>
                                <p:cTn id="24" presetID="2" presetClass="entr" presetSubtype="8"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0-#ppt_w/2"/>
                                          </p:val>
                                        </p:tav>
                                        <p:tav tm="100000">
                                          <p:val>
                                            <p:strVal val="#ppt_x"/>
                                          </p:val>
                                        </p:tav>
                                      </p:tavLst>
                                    </p:anim>
                                    <p:anim calcmode="lin" valueType="num">
                                      <p:cBhvr additive="base">
                                        <p:cTn id="27" dur="500" fill="hold"/>
                                        <p:tgtEl>
                                          <p:spTgt spid="27"/>
                                        </p:tgtEl>
                                        <p:attrNameLst>
                                          <p:attrName>ppt_y</p:attrName>
                                        </p:attrNameLst>
                                      </p:cBhvr>
                                      <p:tavLst>
                                        <p:tav tm="0">
                                          <p:val>
                                            <p:strVal val="#ppt_y"/>
                                          </p:val>
                                        </p:tav>
                                        <p:tav tm="100000">
                                          <p:val>
                                            <p:strVal val="#ppt_y"/>
                                          </p:val>
                                        </p:tav>
                                      </p:tavLst>
                                    </p:anim>
                                  </p:childTnLst>
                                </p:cTn>
                              </p:par>
                            </p:childTnLst>
                          </p:cTn>
                        </p:par>
                        <p:par>
                          <p:cTn id="28" fill="hold">
                            <p:stCondLst>
                              <p:cond delay="4750"/>
                            </p:stCondLst>
                            <p:childTnLst>
                              <p:par>
                                <p:cTn id="29" presetID="21" presetClass="entr" presetSubtype="1"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heel(1)">
                                      <p:cBhvr>
                                        <p:cTn id="31" dur="2000"/>
                                        <p:tgtEl>
                                          <p:spTgt spid="30"/>
                                        </p:tgtEl>
                                      </p:cBhvr>
                                    </p:animEffect>
                                  </p:childTnLst>
                                </p:cTn>
                              </p:par>
                            </p:childTnLst>
                          </p:cTn>
                        </p:par>
                        <p:par>
                          <p:cTn id="32" fill="hold">
                            <p:stCondLst>
                              <p:cond delay="6750"/>
                            </p:stCondLst>
                            <p:childTnLst>
                              <p:par>
                                <p:cTn id="33" presetID="42"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1000"/>
                                        <p:tgtEl>
                                          <p:spTgt spid="31"/>
                                        </p:tgtEl>
                                      </p:cBhvr>
                                    </p:animEffect>
                                    <p:anim calcmode="lin" valueType="num">
                                      <p:cBhvr>
                                        <p:cTn id="36" dur="1000" fill="hold"/>
                                        <p:tgtEl>
                                          <p:spTgt spid="31"/>
                                        </p:tgtEl>
                                        <p:attrNameLst>
                                          <p:attrName>ppt_x</p:attrName>
                                        </p:attrNameLst>
                                      </p:cBhvr>
                                      <p:tavLst>
                                        <p:tav tm="0">
                                          <p:val>
                                            <p:strVal val="#ppt_x"/>
                                          </p:val>
                                        </p:tav>
                                        <p:tav tm="100000">
                                          <p:val>
                                            <p:strVal val="#ppt_x"/>
                                          </p:val>
                                        </p:tav>
                                      </p:tavLst>
                                    </p:anim>
                                    <p:anim calcmode="lin" valueType="num">
                                      <p:cBhvr>
                                        <p:cTn id="3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21" grpId="0" animBg="1"/>
      <p:bldP spid="26" grpId="0"/>
      <p:bldP spid="30" grpId="0" animBg="1"/>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 xmlns:a16="http://schemas.microsoft.com/office/drawing/2014/main" id="{196560CE-310C-49EE-A018-BF080C0ADD9D}"/>
              </a:ext>
            </a:extLst>
          </p:cNvPr>
          <p:cNvGrpSpPr/>
          <p:nvPr/>
        </p:nvGrpSpPr>
        <p:grpSpPr>
          <a:xfrm>
            <a:off x="4968817" y="1749670"/>
            <a:ext cx="2353184" cy="964467"/>
            <a:chOff x="2310634" y="2770718"/>
            <a:chExt cx="1865500" cy="884964"/>
          </a:xfrm>
        </p:grpSpPr>
        <p:sp>
          <p:nvSpPr>
            <p:cNvPr id="15" name="任意多边形 10">
              <a:extLst>
                <a:ext uri="{FF2B5EF4-FFF2-40B4-BE49-F238E27FC236}">
                  <a16:creationId xmlns="" xmlns:a16="http://schemas.microsoft.com/office/drawing/2014/main" id="{39E1FD06-58A6-4158-A28E-F27BFED51E23}"/>
                </a:ext>
              </a:extLst>
            </p:cNvPr>
            <p:cNvSpPr/>
            <p:nvPr>
              <p:custDataLst>
                <p:tags r:id="rId1"/>
              </p:custDataLst>
            </p:nvPr>
          </p:nvSpPr>
          <p:spPr>
            <a:xfrm>
              <a:off x="2310634" y="2770718"/>
              <a:ext cx="1865500" cy="884964"/>
            </a:xfrm>
            <a:custGeom>
              <a:avLst/>
              <a:gdLst>
                <a:gd name="connsiteX0" fmla="*/ 0 w 2223821"/>
                <a:gd name="connsiteY0" fmla="*/ 0 h 1389888"/>
                <a:gd name="connsiteX1" fmla="*/ 2223821 w 2223821"/>
                <a:gd name="connsiteY1" fmla="*/ 0 h 1389888"/>
                <a:gd name="connsiteX2" fmla="*/ 2223821 w 2223821"/>
                <a:gd name="connsiteY2" fmla="*/ 1209578 h 1389888"/>
                <a:gd name="connsiteX3" fmla="*/ 1235874 w 2223821"/>
                <a:gd name="connsiteY3" fmla="*/ 1209578 h 1389888"/>
                <a:gd name="connsiteX4" fmla="*/ 1111911 w 2223821"/>
                <a:gd name="connsiteY4" fmla="*/ 1389888 h 1389888"/>
                <a:gd name="connsiteX5" fmla="*/ 987948 w 2223821"/>
                <a:gd name="connsiteY5" fmla="*/ 1209578 h 1389888"/>
                <a:gd name="connsiteX6" fmla="*/ 0 w 2223821"/>
                <a:gd name="connsiteY6" fmla="*/ 1209578 h 138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3821" h="1389888">
                  <a:moveTo>
                    <a:pt x="0" y="0"/>
                  </a:moveTo>
                  <a:lnTo>
                    <a:pt x="2223821" y="0"/>
                  </a:lnTo>
                  <a:lnTo>
                    <a:pt x="2223821" y="1209578"/>
                  </a:lnTo>
                  <a:lnTo>
                    <a:pt x="1235874" y="1209578"/>
                  </a:lnTo>
                  <a:lnTo>
                    <a:pt x="1111911" y="1389888"/>
                  </a:lnTo>
                  <a:lnTo>
                    <a:pt x="987948" y="1209578"/>
                  </a:lnTo>
                  <a:lnTo>
                    <a:pt x="0" y="1209578"/>
                  </a:lnTo>
                  <a:close/>
                </a:path>
              </a:pathLst>
            </a:custGeom>
            <a:gradFill>
              <a:gsLst>
                <a:gs pos="10000">
                  <a:srgbClr val="C00000"/>
                </a:gs>
                <a:gs pos="70000">
                  <a:srgbClr val="FF0000"/>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AF0"/>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a:extLst>
                <a:ext uri="{FF2B5EF4-FFF2-40B4-BE49-F238E27FC236}">
                  <a16:creationId xmlns="" xmlns:a16="http://schemas.microsoft.com/office/drawing/2014/main" id="{94538B19-366C-493B-A76E-E3D999BC9995}"/>
                </a:ext>
              </a:extLst>
            </p:cNvPr>
            <p:cNvSpPr/>
            <p:nvPr/>
          </p:nvSpPr>
          <p:spPr>
            <a:xfrm>
              <a:off x="2430597" y="2865058"/>
              <a:ext cx="1662277" cy="550691"/>
            </a:xfrm>
            <a:prstGeom prst="rect">
              <a:avLst/>
            </a:prstGeom>
          </p:spPr>
          <p:txBody>
            <a:bodyPr wrap="square">
              <a:spAutoFit/>
            </a:bodyPr>
            <a:lstStyle/>
            <a:p>
              <a:pPr algn="ctr">
                <a:defRPr/>
              </a:pPr>
              <a:r>
                <a:rPr lang="zh-CN" altLang="en-US" sz="3300" b="1" kern="0" spc="400" dirty="0" smtClean="0">
                  <a:solidFill>
                    <a:srgbClr val="FFFAF0"/>
                  </a:solidFill>
                  <a:latin typeface="Arial" panose="020B0604020202020204" pitchFamily="34" charset="0"/>
                  <a:ea typeface="微软雅黑" panose="020B0503020204020204" pitchFamily="34" charset="-122"/>
                  <a:cs typeface="Microsoft New Tai Lue" panose="020B0502040204020203" pitchFamily="34" charset="0"/>
                  <a:sym typeface="Arial" panose="020B0604020202020204" pitchFamily="34" charset="0"/>
                </a:rPr>
                <a:t>第二部</a:t>
              </a:r>
              <a:r>
                <a:rPr lang="zh-CN" altLang="en-US" sz="3300" b="1" kern="0" spc="400" dirty="0" smtClean="0">
                  <a:solidFill>
                    <a:srgbClr val="FFFAF0"/>
                  </a:solidFill>
                  <a:latin typeface="Arial" panose="020B0604020202020204" pitchFamily="34" charset="0"/>
                  <a:ea typeface="微软雅黑" panose="020B0503020204020204" pitchFamily="34" charset="-122"/>
                  <a:cs typeface="Microsoft New Tai Lue" panose="020B0502040204020203" pitchFamily="34" charset="0"/>
                  <a:sym typeface="Arial" panose="020B0604020202020204" pitchFamily="34" charset="0"/>
                </a:rPr>
                <a:t>分</a:t>
              </a:r>
              <a:endParaRPr lang="zh-CN" altLang="en-US" sz="3300" b="1" kern="0" spc="400" dirty="0">
                <a:solidFill>
                  <a:srgbClr val="FFFAF0"/>
                </a:solidFill>
                <a:latin typeface="Arial" panose="020B0604020202020204" pitchFamily="34" charset="0"/>
                <a:ea typeface="微软雅黑" panose="020B0503020204020204" pitchFamily="34" charset="-122"/>
                <a:cs typeface="Microsoft New Tai Lue" panose="020B0502040204020203" pitchFamily="34" charset="0"/>
                <a:sym typeface="Arial" panose="020B0604020202020204" pitchFamily="34" charset="0"/>
              </a:endParaRPr>
            </a:p>
          </p:txBody>
        </p:sp>
      </p:grpSp>
      <p:sp>
        <p:nvSpPr>
          <p:cNvPr id="17" name="文本框 16">
            <a:extLst>
              <a:ext uri="{FF2B5EF4-FFF2-40B4-BE49-F238E27FC236}">
                <a16:creationId xmlns="" xmlns:a16="http://schemas.microsoft.com/office/drawing/2014/main" id="{B3D3A93F-CBE0-4F91-B298-DC0E7AB65D2D}"/>
              </a:ext>
            </a:extLst>
          </p:cNvPr>
          <p:cNvSpPr txBox="1"/>
          <p:nvPr/>
        </p:nvSpPr>
        <p:spPr>
          <a:xfrm>
            <a:off x="2675195" y="2945431"/>
            <a:ext cx="6917278" cy="1246495"/>
          </a:xfrm>
          <a:prstGeom prst="rect">
            <a:avLst/>
          </a:prstGeom>
          <a:noFill/>
        </p:spPr>
        <p:txBody>
          <a:bodyPr wrap="none" rtlCol="0">
            <a:spAutoFit/>
          </a:bodyPr>
          <a:lstStyle/>
          <a:p>
            <a:pPr algn="ctr"/>
            <a:r>
              <a:rPr lang="zh-CN" altLang="en-US" sz="7500" b="1" dirty="0" smtClean="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rPr>
              <a:t>宪</a:t>
            </a:r>
            <a:r>
              <a:rPr lang="zh-CN" altLang="en-US" sz="7500" b="1" dirty="0" smtClean="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rPr>
              <a:t>法修</a:t>
            </a:r>
            <a:r>
              <a:rPr lang="zh-CN" altLang="en-US" sz="7500" b="1" dirty="0" smtClean="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rPr>
              <a:t>改的意义</a:t>
            </a:r>
            <a:endParaRPr lang="en-US" altLang="zh-CN" sz="7500" b="1" dirty="0" smtClean="0">
              <a:gradFill>
                <a:gsLst>
                  <a:gs pos="10000">
                    <a:srgbClr val="C00000"/>
                  </a:gs>
                  <a:gs pos="70000">
                    <a:srgbClr val="FF0000"/>
                  </a:gs>
                </a:gsLst>
                <a:lin ang="5400000" scaled="1"/>
              </a:gra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7225831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0">
        <p15:prstTrans prst="drap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1000" tmFilter="0, 0; .2, .5; .8, .5; 1, 0"/>
                                        <p:tgtEl>
                                          <p:spTgt spid="14"/>
                                        </p:tgtEl>
                                      </p:cBhvr>
                                    </p:animEffect>
                                    <p:animScale>
                                      <p:cBhvr>
                                        <p:cTn id="13" dur="500" autoRev="1" fill="hold"/>
                                        <p:tgtEl>
                                          <p:spTgt spid="14"/>
                                        </p:tgtEl>
                                      </p:cBhvr>
                                      <p:by x="105000" y="105000"/>
                                    </p:animScale>
                                  </p:childTnLst>
                                </p:cTn>
                              </p:par>
                              <p:par>
                                <p:cTn id="14" presetID="42"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sp>
        <p:nvSpPr>
          <p:cNvPr id="28" name="矩形 27">
            <a:extLst>
              <a:ext uri="{FF2B5EF4-FFF2-40B4-BE49-F238E27FC236}">
                <a16:creationId xmlns:a16="http://schemas.microsoft.com/office/drawing/2014/main" xmlns="" id="{DA5497DD-6AA0-44EB-8590-41CEEA44D906}"/>
              </a:ext>
            </a:extLst>
          </p:cNvPr>
          <p:cNvSpPr/>
          <p:nvPr/>
        </p:nvSpPr>
        <p:spPr>
          <a:xfrm>
            <a:off x="3583597" y="1909174"/>
            <a:ext cx="7090907" cy="3980545"/>
          </a:xfrm>
          <a:prstGeom prst="rect">
            <a:avLst/>
          </a:prstGeom>
          <a:noFill/>
          <a:ln w="19050" cap="flat" cmpd="sng" algn="ctr">
            <a:solidFill>
              <a:srgbClr val="C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smtClean="0">
              <a:solidFill>
                <a:srgbClr val="FFFFFF"/>
              </a:solidFill>
              <a:latin typeface="等线" panose="020F0502020204030204"/>
              <a:ea typeface="微软雅黑"/>
            </a:endParaRPr>
          </a:p>
        </p:txBody>
      </p:sp>
      <p:sp>
        <p:nvSpPr>
          <p:cNvPr id="29" name="文本框 28"/>
          <p:cNvSpPr txBox="1"/>
          <p:nvPr/>
        </p:nvSpPr>
        <p:spPr>
          <a:xfrm>
            <a:off x="3825135" y="2077018"/>
            <a:ext cx="6625081" cy="3593291"/>
          </a:xfrm>
          <a:prstGeom prst="rect">
            <a:avLst/>
          </a:prstGeom>
          <a:noFill/>
        </p:spPr>
        <p:txBody>
          <a:bodyPr wrap="square" rtlCol="0">
            <a:spAutoFit/>
          </a:bodyPr>
          <a:lstStyle/>
          <a:p>
            <a:pPr>
              <a:lnSpc>
                <a:spcPct val="175000"/>
              </a:lnSpc>
            </a:pPr>
            <a:r>
              <a:rPr lang="zh-CN" altLang="en-US" sz="2600" b="1" dirty="0">
                <a:solidFill>
                  <a:srgbClr val="FF0000"/>
                </a:solidFill>
                <a:latin typeface="等线" panose="020F0502020204030204"/>
              </a:rPr>
              <a:t>宪法是国家的根本法，是治国安邦的总章程，是党和人民意志的集中体现，具有最高的法律地位、法律权威、法律效力</a:t>
            </a:r>
            <a:r>
              <a:rPr lang="zh-CN" altLang="en-US" sz="2600" dirty="0">
                <a:solidFill>
                  <a:srgbClr val="003300"/>
                </a:solidFill>
                <a:latin typeface="等线" panose="020F0502020204030204"/>
              </a:rPr>
              <a:t>。修改宪法，是党和国家政治生活中的一件大事，具有重大现实意义和深远历史意义。</a:t>
            </a:r>
            <a:endParaRPr lang="zh-CN" altLang="en-US" sz="2600" b="1" dirty="0">
              <a:solidFill>
                <a:srgbClr val="003300"/>
              </a:solidFill>
              <a:latin typeface="等线" panose="020F0502020204030204"/>
              <a:ea typeface="微软雅黑"/>
            </a:endParaRPr>
          </a:p>
        </p:txBody>
      </p:sp>
      <p:pic>
        <p:nvPicPr>
          <p:cNvPr id="30" name="图片 29">
            <a:extLst>
              <a:ext uri="{FF2B5EF4-FFF2-40B4-BE49-F238E27FC236}">
                <a16:creationId xmlns:a16="http://schemas.microsoft.com/office/drawing/2014/main" xmlns="" id="{3895E5A9-E347-45C1-94EA-3C4BD8A8FE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648" y="1913870"/>
            <a:ext cx="2948796" cy="3975850"/>
          </a:xfrm>
          <a:prstGeom prst="rect">
            <a:avLst/>
          </a:prstGeom>
        </p:spPr>
      </p:pic>
      <p:sp>
        <p:nvSpPr>
          <p:cNvPr id="31" name="矩形 30">
            <a:extLst>
              <a:ext uri="{FF2B5EF4-FFF2-40B4-BE49-F238E27FC236}">
                <a16:creationId xmlns:a16="http://schemas.microsoft.com/office/drawing/2014/main" xmlns="" id="{3E03EEB4-195D-4F18-B087-0C3E2445F8E4}"/>
              </a:ext>
            </a:extLst>
          </p:cNvPr>
          <p:cNvSpPr/>
          <p:nvPr/>
        </p:nvSpPr>
        <p:spPr>
          <a:xfrm>
            <a:off x="0" y="1909174"/>
            <a:ext cx="432017" cy="3980545"/>
          </a:xfrm>
          <a:prstGeom prst="rect">
            <a:avLst/>
          </a:prstGeom>
          <a:solidFill>
            <a:srgbClr val="FF0000"/>
          </a:solid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panose="020F0502020204030204"/>
              <a:ea typeface="微软雅黑"/>
            </a:endParaRPr>
          </a:p>
        </p:txBody>
      </p:sp>
    </p:spTree>
    <p:extLst>
      <p:ext uri="{BB962C8B-B14F-4D97-AF65-F5344CB8AC3E}">
        <p14:creationId xmlns:p14="http://schemas.microsoft.com/office/powerpoint/2010/main" val="155165417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22" presetClass="entr" presetSubtype="2"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right)">
                                      <p:cBhvr>
                                        <p:cTn id="11" dur="1000"/>
                                        <p:tgtEl>
                                          <p:spTgt spid="31"/>
                                        </p:tgtEl>
                                      </p:cBhvr>
                                    </p:animEffect>
                                  </p:childTnLst>
                                </p:cTn>
                              </p:par>
                              <p:par>
                                <p:cTn id="12" presetID="2" presetClass="entr" presetSubtype="4" decel="44000" fill="hold" nodeType="with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1000" fill="hold"/>
                                        <p:tgtEl>
                                          <p:spTgt spid="30"/>
                                        </p:tgtEl>
                                        <p:attrNameLst>
                                          <p:attrName>ppt_x</p:attrName>
                                        </p:attrNameLst>
                                      </p:cBhvr>
                                      <p:tavLst>
                                        <p:tav tm="0">
                                          <p:val>
                                            <p:strVal val="#ppt_x"/>
                                          </p:val>
                                        </p:tav>
                                        <p:tav tm="100000">
                                          <p:val>
                                            <p:strVal val="#ppt_x"/>
                                          </p:val>
                                        </p:tav>
                                      </p:tavLst>
                                    </p:anim>
                                    <p:anim calcmode="lin" valueType="num">
                                      <p:cBhvr additive="base">
                                        <p:cTn id="15" dur="1000" fill="hold"/>
                                        <p:tgtEl>
                                          <p:spTgt spid="30"/>
                                        </p:tgtEl>
                                        <p:attrNameLst>
                                          <p:attrName>ppt_y</p:attrName>
                                        </p:attrNameLst>
                                      </p:cBhvr>
                                      <p:tavLst>
                                        <p:tav tm="0">
                                          <p:val>
                                            <p:strVal val="1+#ppt_h/2"/>
                                          </p:val>
                                        </p:tav>
                                        <p:tav tm="100000">
                                          <p:val>
                                            <p:strVal val="#ppt_y"/>
                                          </p:val>
                                        </p:tav>
                                      </p:tavLst>
                                    </p:anim>
                                  </p:childTnLst>
                                </p:cTn>
                              </p:par>
                            </p:childTnLst>
                          </p:cTn>
                        </p:par>
                        <p:par>
                          <p:cTn id="16" fill="hold">
                            <p:stCondLst>
                              <p:cond delay="1750"/>
                            </p:stCondLst>
                            <p:childTnLst>
                              <p:par>
                                <p:cTn id="17" presetID="21" presetClass="entr" presetSubtype="1"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heel(1)">
                                      <p:cBhvr>
                                        <p:cTn id="19" dur="2000"/>
                                        <p:tgtEl>
                                          <p:spTgt spid="28"/>
                                        </p:tgtEl>
                                      </p:cBhvr>
                                    </p:animEffect>
                                  </p:childTnLst>
                                </p:cTn>
                              </p:par>
                            </p:childTnLst>
                          </p:cTn>
                        </p:par>
                        <p:par>
                          <p:cTn id="20" fill="hold">
                            <p:stCondLst>
                              <p:cond delay="3750"/>
                            </p:stCondLst>
                            <p:childTnLst>
                              <p:par>
                                <p:cTn id="21" presetID="18" presetClass="entr" presetSubtype="12"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strips(downLeft)">
                                      <p:cBhvr>
                                        <p:cTn id="2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28" grpId="0" animBg="1"/>
      <p:bldP spid="29" grpId="0"/>
      <p:bldP spid="3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9262949" y="-990522"/>
            <a:ext cx="1411555" cy="582539"/>
          </a:xfrm>
          <a:prstGeom prst="rect">
            <a:avLst/>
          </a:prstGeom>
          <a:noFill/>
        </p:spPr>
        <p:txBody>
          <a:bodyPr wrap="none" lIns="89352" tIns="44676" rIns="89352" bIns="44676" rtlCol="0">
            <a:spAutoFit/>
          </a:bodyPr>
          <a:lstStyle/>
          <a:p>
            <a:r>
              <a:rPr lang="zh-CN" altLang="en-US" sz="3199" dirty="0">
                <a:latin typeface="Arial" panose="020B0604020202020204" pitchFamily="34" charset="0"/>
                <a:ea typeface="微软雅黑" panose="020B0503020204020204" pitchFamily="34" charset="-122"/>
                <a:sym typeface="Arial" panose="020B0604020202020204" pitchFamily="34" charset="0"/>
              </a:rPr>
              <a:t>延迟符</a:t>
            </a:r>
          </a:p>
        </p:txBody>
      </p:sp>
      <p:sp>
        <p:nvSpPr>
          <p:cNvPr id="7" name="矩形 6"/>
          <p:cNvSpPr/>
          <p:nvPr/>
        </p:nvSpPr>
        <p:spPr>
          <a:xfrm>
            <a:off x="1204686" y="1651690"/>
            <a:ext cx="2510971" cy="142240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3715657" y="1651690"/>
            <a:ext cx="8476343" cy="14224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sz="5000">
              <a:solidFill>
                <a:srgbClr val="FFF9EF"/>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3771890" y="1839015"/>
            <a:ext cx="6846123" cy="1047750"/>
            <a:chOff x="3771890" y="1934017"/>
            <a:chExt cx="6846123" cy="1047750"/>
          </a:xfrm>
        </p:grpSpPr>
        <p:sp>
          <p:nvSpPr>
            <p:cNvPr id="10" name="矩形 9"/>
            <p:cNvSpPr/>
            <p:nvPr/>
          </p:nvSpPr>
          <p:spPr>
            <a:xfrm>
              <a:off x="3771890" y="2027130"/>
              <a:ext cx="5810260" cy="929678"/>
            </a:xfrm>
            <a:prstGeom prst="rect">
              <a:avLst/>
            </a:prstGeom>
          </p:spPr>
          <p:txBody>
            <a:bodyPr wrap="square">
              <a:spAutoFit/>
            </a:bodyPr>
            <a:lstStyle/>
            <a:p>
              <a:pPr>
                <a:lnSpc>
                  <a:spcPct val="130000"/>
                </a:lnSpc>
              </a:pPr>
              <a:r>
                <a:rPr lang="zh-CN" altLang="en-US" sz="2200" dirty="0">
                  <a:solidFill>
                    <a:srgbClr val="FFFDFB"/>
                  </a:solidFill>
                  <a:latin typeface="微软雅黑" panose="020B0503020204020204" pitchFamily="34" charset="-122"/>
                  <a:ea typeface="微软雅黑" panose="020B0503020204020204" pitchFamily="34" charset="-122"/>
                </a:rPr>
                <a:t>宪法修改是党中央从新时代坚持和发展中国特色社会主义全局和战略高度作出的重大决策</a:t>
              </a:r>
              <a:endParaRPr lang="zh-CN" altLang="en-US" sz="2200" b="1" dirty="0">
                <a:solidFill>
                  <a:srgbClr val="FFFDFB"/>
                </a:solidFill>
                <a:latin typeface="微软雅黑" panose="020B0503020204020204" pitchFamily="34" charset="-122"/>
                <a:ea typeface="微软雅黑" panose="020B0503020204020204" pitchFamily="34" charset="-122"/>
              </a:endParaRPr>
            </a:p>
          </p:txBody>
        </p:sp>
        <p:sp>
          <p:nvSpPr>
            <p:cNvPr id="11" name="椭圆 10"/>
            <p:cNvSpPr/>
            <p:nvPr/>
          </p:nvSpPr>
          <p:spPr>
            <a:xfrm>
              <a:off x="9570263" y="1934017"/>
              <a:ext cx="1047750" cy="1047750"/>
            </a:xfrm>
            <a:prstGeom prst="ellipse">
              <a:avLst/>
            </a:prstGeom>
            <a:solidFill>
              <a:srgbClr val="FFFD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000" b="1" smtClean="0">
                  <a:solidFill>
                    <a:srgbClr val="C00000"/>
                  </a:solidFill>
                  <a:latin typeface="微软雅黑" panose="020B0503020204020204" pitchFamily="34" charset="-122"/>
                  <a:ea typeface="微软雅黑" panose="020B0503020204020204" pitchFamily="34" charset="-122"/>
                </a:rPr>
                <a:t>1</a:t>
              </a:r>
              <a:endParaRPr lang="zh-CN" altLang="en-US" sz="7000" b="1">
                <a:solidFill>
                  <a:srgbClr val="C00000"/>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204685" y="3306904"/>
            <a:ext cx="9413327" cy="2903396"/>
            <a:chOff x="1193799" y="3702493"/>
            <a:chExt cx="9413327" cy="2903396"/>
          </a:xfrm>
        </p:grpSpPr>
        <p:sp>
          <p:nvSpPr>
            <p:cNvPr id="13" name="矩形 12"/>
            <p:cNvSpPr/>
            <p:nvPr/>
          </p:nvSpPr>
          <p:spPr>
            <a:xfrm>
              <a:off x="1193799" y="3702493"/>
              <a:ext cx="9413327" cy="2903396"/>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355973" y="3746477"/>
              <a:ext cx="9145154" cy="2684389"/>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r>
                <a:rPr lang="zh-CN" altLang="en-US" sz="2300" dirty="0"/>
                <a:t>党的十九大对新时代坚持和发展中国特色社会主义作出了重大战略部署，确定了新的奋斗目标。为全面贯彻党的十九大精神、更好地发挥宪法在新时代坚持和发展中国特色社会主义中的重大作用，需要对宪法作出适当修改，把党和人民在实践中取得的重大理论创新、实践创新、制度创新成果上升为宪法规定。</a:t>
              </a:r>
              <a:endParaRPr lang="zh-CN" altLang="en-US" sz="2300" dirty="0"/>
            </a:p>
          </p:txBody>
        </p:sp>
      </p:grpSp>
    </p:spTree>
    <p:extLst>
      <p:ext uri="{BB962C8B-B14F-4D97-AF65-F5344CB8AC3E}">
        <p14:creationId xmlns:p14="http://schemas.microsoft.com/office/powerpoint/2010/main" val="150372636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750"/>
                                        <p:tgtEl>
                                          <p:spTgt spid="42"/>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25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1750"/>
                            </p:stCondLst>
                            <p:childTnLst>
                              <p:par>
                                <p:cTn id="19" presetID="18" presetClass="entr" presetSubtype="6"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strips(downRight)">
                                      <p:cBhvr>
                                        <p:cTn id="21" dur="500"/>
                                        <p:tgtEl>
                                          <p:spTgt spid="9"/>
                                        </p:tgtEl>
                                      </p:cBhvr>
                                    </p:animEffect>
                                  </p:childTnLst>
                                </p:cTn>
                              </p:par>
                            </p:childTnLst>
                          </p:cTn>
                        </p:par>
                        <p:par>
                          <p:cTn id="22" fill="hold">
                            <p:stCondLst>
                              <p:cond delay="2250"/>
                            </p:stCondLst>
                            <p:childTnLst>
                              <p:par>
                                <p:cTn id="23" presetID="18" presetClass="entr" presetSubtype="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strips(downRight)">
                                      <p:cBhvr>
                                        <p:cTn id="25"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7" grpId="0" animBg="1"/>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E7C76369-9ED8-4791-9F0F-38A382C46A15"/>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A5nsEo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OZ7BK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A5nsEq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DmewSi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DmewSm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DmewSj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DmewSp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DmewSr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D2ewSiISRfi9EAAAWz4AABcAAAB1bml2ZXJzYWwvdW5pdmVyc2FsLnBuZ+3ba1RSWd8AcE0iy9ScykvmJZ3XLqbmZFqoqKnRvOWltLG84SXHrEkrRVQSUktnNKHmncluKulTmBqO5o2bOJHR5LW84AXENEVBIC+AgMCD7/PMTF+eT+9a7ydYi3PWYf/OPnvvxTn7/1/r7J+CAyH6m3Zs0tLS0v/2uN9pLS0dHy2tdc91gepfskp356p32qmnIUe18D0759QHgESfALWox+itxq5XH2+8cvxcqpaWAW3tq01PqTqvpeX5+Vs/n9CMaD6rszASNvbmI9jOsF3nyr7DW3b//OBHdGhwcOjRSe8Ka8AtLNqmcE9gru732K/W77LRNnJ+4KeT+8f+HW4DEnC3xNC+szr60uAzUo3Avm+l7TlXMBrJOkMluY48gimZbdmIdIVMNDJYEybxwkcSJmkJ7Vo6mw/8uYlIxB4KEAXAAiW90XIvqlLGGyp1vmt32izmhjbQ9F+bmNs53FJxoldu8jh5740Bzy9O3zzfmMMtk72Ec3pKS8GV8dV9V2s3fFF83rRKOVLDeUt4dRB/hfGS9+CvSq1Z3qLecYyXck+ux/wfXzbJCFiNEn840Sdtyf+7ogN3ErwBe5U/TkqKHHgmj3hjou5/F20w2+Jjcxzg/DfdoqbaVuvH953fHvdXL/4TWoyXxmqQBmmQBmmQBmmQBmmQBmmQBmmQBmmQBmmQBmmQBmmQBmmQBmmQBmmQBmmQBmmQBmmQBmmQBmmQBmmQBmmQBmmQBv1/ohghxkt5X3rF7It3ptu9C7WNvl7nf+CLt6tPAf22fD41ETKkz+n/mf4n3e9qnet3R/fv16VjrN/d0F0H3kT2f73vzV8V/ic0TV+k/V9R+2mjNN7Qi5FbeibfJ/aWlZaCYBfFXQd7d5IwoCiYjJs2NHdmtbD8zzOGL+uw5FX0BeXccH+oJJY3VYkBP0zzau5BZQfKV+vZwsOWKf2Sqd2QvmJzt++dyJ9f1ReV5eHJIAqMqJgc40Ov46EMp381hwDER5HSf6BLz9hUCuhDmeYNUfSRZvlsvGNJVkx8l9SKeF1WEITGLnF6U85oNem1BEoG9BK7FrxWP9POZd8+Ikjt9XQjZYm4KLR8MAzaPZ4xVazAwMczEwcYO5YUOxNX8ifkQioVMYKSzeEkkWIW7ym6ZXaxllcbhaIqxGOe9EdZFMdvGtBC57TwwHKwp/vsdTw3iYWxRjTChyXVjAe9cLOD7e3NplX18lawe1KXheLJFFl9Zp7EkHfYF5oYYVjHS2cZXjiJxl526AKxeEofvPszCQvOVlpMOEPlr3/aqjoSvT5Ukc36iMdssMyIUVHj28qmapFToSXZHUFRM0Fg6SelCt/ZFPcsygQ27Gvo2XgghrfEPSwiwMjplF+KNhUZh4ioBfiXmcdGkyKmETvTwrnkocw9nY8aWuYgdzxHSbLeV3cCCki3zWImWndU3eV3PTjobq7lEJnvqLqs/7geR8JPwdpeJ1wDFHs+oS9k+GY82xkN38EzSFHATwIGbb2XBADGIpsyNTIk24vruFpCir14td+RmrXtH69wSlRRfvrZ9SlRYSKVfeQYbMim2qLOoxECtN9HxGxmoVSKVN/qbIGNbScSAzLk36XnBZ4o5cxkhhilmWKsU7jvo72gnYrrBGZk8uYDV84CuSI2fQHJIQb1900TBEL4Tmp0FMO3hDZM8+/7WQj4UObq4hrODUxTzX23hP8aA7AYLz6GKDwnyao6W6ViY/oL88R7Ajp+0Cvd9EjAcTPcbqWAwEZtkUXIwyZm58SIAYk9zhf39NaHvjlz+YmE8QWDKaNPAR6jpHeZYkKB5OV8Q/q5g3cuYaPtr+0U1qZMuugfYb+WeCRDU+d5lfmONaBIgIOZD/+VhblPU6ME6vSBmstFwxGNsV2/cg7XKD6Uw1lNutwNPm65M/4hbBp5ytD/jY0t38VB7vmm7N6T/pbCFprsv4jvkpYJNQoPwmokUt3rYSD3+SnSKgirvMzpm0acbWmCKLK5SVd9Szruq7u9y7+PzMhqtK+arDIw8S5A6Fxj2ly4a2TkonRYoa9+SH1MUxxJzSSRzWJiQoDp0mKtmVtv+qYzBq5eu8+mjgOvzy6aqpttcRQw2D9hTEmuWlcVHeEy47/kG/aMhmP1DYSMEj+OZAcEK7IlUSpi3UZudI9ouUPgrmxiAAbZTQyTpimr5YfYvNu1MnUnjDGAgKUpTvd0h/p5sbM050SJY4eHfo+5bZeVrxO0jXxa1+IcoDsLRRRl9MXWhM7YIc8VZ4KYPimekfBm+9xREm0QxaEUi+0CETJGbSfh1T8obTXytNebsMTofacjqpr3cNucj0pSubw0X9zkU/kRxR5utNL3WHhtgNSS5XbMNDUcHQHIFo8kpqZMcCW0CrbO3LNSVSXJd6YBPnLwSgbQVYGurGEymJ84BmZjnyRgNBQxCM/f7mMP/splhr0xfNkFJ3ZpBZHlzmK2xQ5Z7JWVz06fiLW8ue9F7ytwUcnbLfm/Zd3EqYej2CjcumkKVkcy3g872/HeR0h2XU77A3Q5hApBxN8EseIDO+1Updi9VA9eyWivl4pMvdUl9zBymR/tbev8URuYPtK+L6UgSidCNaW+4ykIREjLLRbNS/rpf0YepbQdQfCbGAJCwEMJjCscV98pikRJo4pFtaipO1MwiMIxXYeuFuD7n0Pr0FDc0554SepYUu3SKRSUk/Re+oLGW6yhkUriFdnZLJmcGAVdlnZGG/OX8Ysya6PGOIB+TlqruQ1QaaooakMujLdlywV5vysgP/JURdZeIchn6mc7w5tifP6Bu5yfKut1vaii3vJmGTjIUqff/UpiI95fvfi6RjiY3CkTomWdTtR51EW923s5CW8Vv9QNUj2Ip76LPY0aZTfFXhvPxNeF5JxFcT1aliJ8QlGj0/WfjyrY2kVlUmfx6n65uj1f5wJLbj2xAhVwxk2LKQJDmX96n9Mxo9dDZ+PR9E06pJSJAivk2b03Ru8MCe63QOyJ8KEIAEx4P+w3JjlzqSxjDtlDHmtNoSrSVSssyDkub6B805N6+GcS3fybti7GDy2/w5SjHKdCbF4bUv4YxN5+1GGdvJ7hyBbAfuuaE6ACR0zX5ooiayMXs+7Q82iq3O2kL2Nhn9GApXROBR9n7ARZGCTeXZu/onV4GW6tmQsfLEufj/2aaRSKUnWYQJlLs2+DAU0QCPH3EHUXuXMJncwFqwZSF2Pe4K7D6r2fsLJx/rUfMDu7ETcTQ4xCXfMdrYy+zrKzfVD4bqFFAvw+hFGqGxcX0nw9qtn0rfNvXaWrSk4jJI7bk5Hd2Poc4kg0CoV/GuOdldGTMHu6EXa+EjQKsVxFKavyf9WgurFyR5TgWG6cChvlfnOhLrGaapUFilS9f2yMFBFYkHtE3CX1Rdnxs4tGPlttZnHlyIcU0VCE3JpoJYLDhgf0xhZSkadIeCEF779FjrRTz9U5Z/T3p+5GRQO6i0rEFcr03ZT1Jy1aJrHRhgPZF8Pk8k05AojkVJlxkIgtDm3NIg43cNTVR8zwmnUvckg9nApIrozT1BMmQaSXA1tm55JtZlVQJtN/GCVQVdDuEXLHOJs/JhWETWwb2l2WESd+Z1/XFY1SiBDgwDKPI4j5eroYY5u/etqKt0+aYfO299sGFKcUBRyKnxh4HnJigx/Jguv11QCqpFnZ/zF8y7Lws6GnBb4NKtHXGQ35KBNiXaeR/DuVe6E1iMzGmKS6+ItBiTyvr1yWRfbY0UpvEVtJ6hFZJZnLskIMnMx9SzCQXKDlRplCwk4M8hQN1B7FYR1lh+ECpvIqt1V0JMQpgw7tdfIrmUqPRNf4BUtMYIhNryrq6LT0jCuehDLTmBgzHROn6MgTAIvlitXMuo0Xg+J5VHfmfRMJ3OpU+PK2+nq4uMDxZT0Up2r3dbdiQa7NeFoIsHVQzI2mA/NvoKoXHW6i48Frf0S/Pm/AYCW4Fyyfz9Ee0K8EJWf3DOiNL7C0vjYzlRcRHJL5dyeUTheNPnHs5jhvMqdLc1Q7DiPE8/+9y2VZt6cCXnCp5QT//V3/oAJewSkEoArNRrkkzV+eGk50CVBk8V2bEA/HIiJ6i7DqseOqwj4NHKzk7s3jH/IXwcakAurWcTubqpP7l15Osj6CToWqsOc9u/lYyI0ZC/FbW0wXWLkyNQJnZ3PiOx3zDMErMaokDNgYChTpJT+AOrJ6HywWEeQp67vlZFnH/F1ruEHYobkls7gYd30mEcYTUP0PTjc/tWgRtFpts4U9CqPPUfMiWM9TUu4FQy9Fb2mk8srwm26KJZ2rY96sukPn06NKIJ4O+PWB2d1EsnEpm0i+2F5LkwehLkFx8m3t6VL8jpt88lBlWELcbMMDeKsu1y+Y8tGHAqyyAsGmkdLpErkVH/qab8mZLoGWUVYmi9Zd6FxX5V+jtQPdnoAk7Df3ERW9QD53yHqYozva4+5Ys2NRiocDTS8AhxaE6x22boYojvh66UCyZehJObTteuZzrerOxbc2s3scq3Z5qMP3FeWYdroOrrpZpRukiJIcFh1g0gy99uf69fWAK1yWXx5MW4lVkA1LDQpIW9dmxfn8HD0Tx9rlxlYaMSqcIzFrIPUIm/ShvFXp0okNd3S5FPDsWuCXue3C+xCmDGPsuTKRp04cfsKuryO410Kf+bptMWAXu3vhIQxbnc2/5BxM7PG71XdHTiO+8DRg48b1k0dwvzd1vrf1KXW/bLNn6VBAmQF8tcygZd5p+Im5bgFp6vVaM9A55m7JtcsybELKJTR3KX/ecnAOVChE8EebfrVcv3g8OKWpTJLWmqUfrHqPVfJyPSySSVPfAi6Dc+8pGPW41bgX6rhX5+NnFmFpipgW9U27t1kV4+ZJwovhmSmDB+yZJdfpRigxLcmhRWK5kXszmDIoIrsdW1ld6hXmByuEypCP3GIj7osGijsz/c0d3dHrgMGldNxqbsRMaw3YLWP2TcdHwZW1bIne3x7LfLM/ldQo6DVbbPnfsG8clMJTZwmx+4mPWvvota+h6meH8hLoWZu/WJ1SgBBCisSvz7jNblY9k46MMBZq7QVlSNncryYlAV4JT5BtPMRmlvfh1YzxnKuU1mj1/XtGp0Yp93nUKiT01J2ryzEj3uYe5q2W0fmXHORCbQci0w7S1zwkHr52XSnlJO4OKttpcRTGlD3edd9AogdmeXui4FvdTosOMRaYE8s8ulTiXqgNbB5pf0ZvrjTIdZbEt4jAsvud6VvjOZ90R4+dD3Fs5THqerlNPk6U5Q85u9IETIJiauAqL7VZalLQL8jH/DtnamZ568eNyW4/zTsaM68YvkzGgF1vuDqnB6KxMu2RgQr3mdz7WY8TvpssfJiVHeypX6UcQ2Uxa+raiKpt1aCTWoT3w2JzfVx57Fp1OVHOvwVITtGZuNIsL1fFatBVciggQAocu84sMnHqWUtialp6BMgB9mDs2PXxx+luGX8noc+Bfn25KKbz9ptL/JJdf2Wn7XhzdWL71jb8ixXEfmZbfNohOWzRGZr0JfOvlJcGFCtXl4Lgube2fLkc2W9tvbGcV0e16am1sXSMK7m7Fh79uY6ZoR+qmleoMzGb46KDX6bJN3O45ZQRlTLD5fiCMGvBHXX77+JQyUC5QrfaSx03wf2kvxt6fXG9TGA1fLScpJ67F9RRWZd64G3zPba9+3I1s3ssVvYMhJNzVFrstO2pHl+N3NZSf771D/TDH43J/SdQSwMEFAACAAgAD2ewSgR8V/xKAAAAagAAABsAAAB1bml2ZXJzYWwvdW5pdmVyc2FsLnBuZy54bWyzsa/IzVEoSy0qzszPs1Uy1DNQsrfj5bIpKEoty0wtV6gAihnpGUCAkkIlKrc8M6Ukw1bJwsASIZaRmpmeUWKrZGZgDhfUBxoJAFBLAQIAABQAAgAIAA5nsEoVDq0oZAQAAAcRAAAdAAAAAAAAAAEAAAAAAAAAAAB1bml2ZXJzYWwvY29tbW9uX21lc3NhZ2VzLmxuZ1BLAQIAABQAAgAIAA5nsEoIfgsjKQMAAIYMAAAnAAAAAAAAAAEAAAAAAJ8EAAB1bml2ZXJzYWwvZmxhc2hfcHVibGlzaGluZ19zZXR0aW5ncy54bWxQSwECAAAUAAIACAAOZ7BKtfwJZLoCAABVCgAAIQAAAAAAAAABAAAAAAANCAAAdW5pdmVyc2FsL2ZsYXNoX3NraW5fc2V0dGluZ3MueG1sUEsBAgAAFAACAAgADmewSiqWD2f+AgAAlwsAACYAAAAAAAAAAQAAAAAABgsAAHVuaXZlcnNhbC9odG1sX3B1Ymxpc2hpbmdfc2V0dGluZ3MueG1sUEsBAgAAFAACAAgADmewSmhxUpGaAQAAHwYAAB8AAAAAAAAAAQAAAAAASA4AAHVuaXZlcnNhbC9odG1sX3NraW5fc2V0dGluZ3MuanNQSwECAAAUAAIACAAOZ7BKPTwv0cEAAADlAQAAGgAAAAAAAAABAAAAAAAfEAAAdW5pdmVyc2FsL2kxOG5fcHJlc2V0cy54bWxQSwECAAAUAAIACAAOZ7BKmvmWZGsAAABrAAAAHAAAAAAAAAABAAAAAAAYEQAAdW5pdmVyc2FsL2xvY2FsX3NldHRpbmdzLnhtbFBLAQIAABQAAgAIAESUV0cjtE77+wIAALAIAAAUAAAAAAAAAAEAAAAAAL0RAAB1bml2ZXJzYWwvcGxheWVyLnhtbFBLAQIAABQAAgAIAA5nsEqwhyP0bAEAAPcCAAApAAAAAAAAAAEAAAAAAOoUAAB1bml2ZXJzYWwvc2tpbl9jdXN0b21pemF0aW9uX3NldHRpbmdzLnhtbFBLAQIAABQAAgAIAA9nsEoiEkX4vRAAAFs+AAAXAAAAAAAAAAAAAAAAAJ0WAAB1bml2ZXJzYWwvdW5pdmVyc2FsLnBuZ1BLAQIAABQAAgAIAA9nsEoEfFf8SgAAAGoAAAAbAAAAAAAAAAEAAAAAAI8nAAB1bml2ZXJzYWwvdW5pdmVyc2FsLnBuZy54bWxQSwUGAAAAAAsACwBJAwAAEigAAAAA"/>
  <p:tag name="ISPRING_OUTPUT_FOLDER" val="C:\Users\admin\Desktop\视频"/>
  <p:tag name="ISPRING_PRESENTATION_TITLE" val="9"/>
</p:tagLst>
</file>

<file path=ppt/tags/tag2.xml><?xml version="1.0" encoding="utf-8"?>
<p:tagLst xmlns:a="http://schemas.openxmlformats.org/drawingml/2006/main" xmlns:r="http://schemas.openxmlformats.org/officeDocument/2006/relationships" xmlns:p="http://schemas.openxmlformats.org/presentationml/2006/main">
  <p:tag name="MH" val="20161208115441"/>
  <p:tag name="MH_LIBRARY" val="GRAPHIC"/>
  <p:tag name="MH_ORDER" val="任意多边形 10"/>
</p:tagLst>
</file>

<file path=ppt/tags/tag3.xml><?xml version="1.0" encoding="utf-8"?>
<p:tagLst xmlns:a="http://schemas.openxmlformats.org/drawingml/2006/main" xmlns:r="http://schemas.openxmlformats.org/officeDocument/2006/relationships" xmlns:p="http://schemas.openxmlformats.org/presentationml/2006/main">
  <p:tag name="MH" val="20161208115441"/>
  <p:tag name="MH_LIBRARY" val="GRAPHIC"/>
  <p:tag name="MH_ORDER" val="任意多边形 10"/>
</p:tagLst>
</file>

<file path=ppt/tags/tag4.xml><?xml version="1.0" encoding="utf-8"?>
<p:tagLst xmlns:a="http://schemas.openxmlformats.org/drawingml/2006/main" xmlns:r="http://schemas.openxmlformats.org/officeDocument/2006/relationships" xmlns:p="http://schemas.openxmlformats.org/presentationml/2006/main">
  <p:tag name="MH" val="20161208115441"/>
  <p:tag name="MH_LIBRARY" val="GRAPHIC"/>
  <p:tag name="MH_ORDER" val="任意多边形 10"/>
</p:tagLst>
</file>

<file path=ppt/tags/tag5.xml><?xml version="1.0" encoding="utf-8"?>
<p:tagLst xmlns:a="http://schemas.openxmlformats.org/drawingml/2006/main" xmlns:r="http://schemas.openxmlformats.org/officeDocument/2006/relationships" xmlns:p="http://schemas.openxmlformats.org/presentationml/2006/main">
  <p:tag name="MH" val="20161208115441"/>
  <p:tag name="MH_LIBRARY" val="GRAPHIC"/>
  <p:tag name="MH_ORDER" val="任意多边形 10"/>
</p:tagLst>
</file>

<file path=ppt/tags/tag6.xml><?xml version="1.0" encoding="utf-8"?>
<p:tagLst xmlns:a="http://schemas.openxmlformats.org/drawingml/2006/main" xmlns:r="http://schemas.openxmlformats.org/officeDocument/2006/relationships" xmlns:p="http://schemas.openxmlformats.org/presentationml/2006/main">
  <p:tag name="MH" val="20161208115441"/>
  <p:tag name="MH_LIBRARY" val="GRAPHIC"/>
  <p:tag name="MH_ORDER" val="任意多边形 10"/>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7258</TotalTime>
  <Words>8856</Words>
  <Application>Microsoft Office PowerPoint</Application>
  <PresentationFormat>宽屏</PresentationFormat>
  <Paragraphs>433</Paragraphs>
  <Slides>50</Slides>
  <Notes>50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50</vt:i4>
      </vt:variant>
    </vt:vector>
  </HeadingPairs>
  <TitlesOfParts>
    <vt:vector size="60" baseType="lpstr">
      <vt:lpstr>等线</vt:lpstr>
      <vt:lpstr>方正清刻本悦宋简体</vt:lpstr>
      <vt:lpstr>宋体</vt:lpstr>
      <vt:lpstr>微软雅黑</vt:lpstr>
      <vt:lpstr>Arial</vt:lpstr>
      <vt:lpstr>Calibri</vt:lpstr>
      <vt:lpstr>Century Gothic</vt:lpstr>
      <vt:lpstr>Microsoft New Tai Lue</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dc:title>
  <dc:creator>User</dc:creator>
  <cp:lastModifiedBy>Administrator</cp:lastModifiedBy>
  <cp:revision>735</cp:revision>
  <dcterms:created xsi:type="dcterms:W3CDTF">2017-03-04T06:55:50Z</dcterms:created>
  <dcterms:modified xsi:type="dcterms:W3CDTF">2018-03-12T15:40:05Z</dcterms:modified>
</cp:coreProperties>
</file>