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tags/tag3.xml" ContentType="application/vnd.openxmlformats-officedocument.presentationml.tags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92" r:id="rId2"/>
    <p:sldId id="393" r:id="rId3"/>
    <p:sldId id="394" r:id="rId4"/>
    <p:sldId id="395" r:id="rId5"/>
    <p:sldId id="398" r:id="rId6"/>
    <p:sldId id="404" r:id="rId7"/>
    <p:sldId id="405" r:id="rId8"/>
    <p:sldId id="415" r:id="rId9"/>
    <p:sldId id="417" r:id="rId10"/>
    <p:sldId id="396" r:id="rId11"/>
    <p:sldId id="408" r:id="rId12"/>
    <p:sldId id="418" r:id="rId13"/>
    <p:sldId id="419" r:id="rId14"/>
    <p:sldId id="420" r:id="rId15"/>
    <p:sldId id="397" r:id="rId16"/>
    <p:sldId id="431" r:id="rId17"/>
    <p:sldId id="432" r:id="rId18"/>
    <p:sldId id="433" r:id="rId19"/>
    <p:sldId id="435" r:id="rId20"/>
    <p:sldId id="436" r:id="rId21"/>
    <p:sldId id="437" r:id="rId22"/>
    <p:sldId id="438" r:id="rId23"/>
    <p:sldId id="439" r:id="rId24"/>
    <p:sldId id="440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FCF2E6"/>
    <a:srgbClr val="FF4040"/>
    <a:srgbClr val="900000"/>
    <a:srgbClr val="E31612"/>
    <a:srgbClr val="5B9BD5"/>
    <a:srgbClr val="1862AA"/>
    <a:srgbClr val="F2F2F2"/>
    <a:srgbClr val="EAA0D9"/>
    <a:srgbClr val="81C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3590" autoAdjust="0"/>
    <p:restoredTop sz="85321" autoAdjust="0"/>
  </p:normalViewPr>
  <p:slideViewPr>
    <p:cSldViewPr snapToGrid="0">
      <p:cViewPr>
        <p:scale>
          <a:sx n="40" d="100"/>
          <a:sy n="40" d="100"/>
        </p:scale>
        <p:origin x="-1554" y="-5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Relationship Id="rId35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D68117-D6FF-463C-B4DD-E7B297A7DC7B}" type="datetimeFigureOut">
              <a:rPr lang="zh-CN" altLang="en-US" smtClean="0"/>
              <a:pPr/>
              <a:t>2017/12/26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ACE48B-B581-41B6-935D-38E9143281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7542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59678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59526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63802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322597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959443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1846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041159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124422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6745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22486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4393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11414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65221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017492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75569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91219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16125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582241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61961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341101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77853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11490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29353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56440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pPr/>
              <a:t>2017/12/26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27385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pPr/>
              <a:t>2017/12/26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48789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pPr/>
              <a:t>2017/12/26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1074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pPr/>
              <a:t>2017/12/26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66217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pPr/>
              <a:t>2017/12/26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02677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pPr/>
              <a:t>2017/12/26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5601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pPr/>
              <a:t>2017/12/26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6792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pPr/>
              <a:t>2017/12/26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8770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pPr/>
              <a:t>2017/12/26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9367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pPr/>
              <a:t>2017/12/26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86107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pPr/>
              <a:t>2017/12/26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93139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914FD6-AA50-4145-84A6-A2E643B47976}" type="datetimeFigureOut">
              <a:rPr lang="zh-CN" altLang="en-US" smtClean="0"/>
              <a:pPr/>
              <a:t>2017/12/26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5A78A-892E-4FB5-926D-4D7E012A1B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9567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12" Type="http://schemas.openxmlformats.org/officeDocument/2006/relationships/image" Target="../media/image8.emf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3.png"/><Relationship Id="rId11" Type="http://schemas.openxmlformats.org/officeDocument/2006/relationships/image" Target="../media/image7.png"/><Relationship Id="rId5" Type="http://schemas.openxmlformats.org/officeDocument/2006/relationships/image" Target="../media/image2.png"/><Relationship Id="rId10" Type="http://schemas.microsoft.com/office/2007/relationships/media" Target="../media/media1.mp3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8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18" Type="http://schemas.openxmlformats.org/officeDocument/2006/relationships/image" Target="../media/image1.png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notesSlide" Target="../notesSlides/notesSlide5.xml"/><Relationship Id="rId2" Type="http://schemas.openxmlformats.org/officeDocument/2006/relationships/tags" Target="../tags/tag4.xml"/><Relationship Id="rId16" Type="http://schemas.openxmlformats.org/officeDocument/2006/relationships/slideLayout" Target="../slideLayouts/slideLayout2.xml"/><Relationship Id="rId20" Type="http://schemas.openxmlformats.org/officeDocument/2006/relationships/image" Target="../media/image17.png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tags" Target="../tags/tag17.xml"/><Relationship Id="rId10" Type="http://schemas.openxmlformats.org/officeDocument/2006/relationships/tags" Target="../tags/tag12.xml"/><Relationship Id="rId19" Type="http://schemas.openxmlformats.org/officeDocument/2006/relationships/image" Target="../media/image16.png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10" Type="http://schemas.openxmlformats.org/officeDocument/2006/relationships/image" Target="../media/image22.jpeg"/><Relationship Id="rId4" Type="http://schemas.openxmlformats.org/officeDocument/2006/relationships/image" Target="../media/image16.png"/><Relationship Id="rId9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937784"/>
            <a:ext cx="12192000" cy="39202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839154"/>
            <a:ext cx="10058400" cy="101884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49143" y="4165937"/>
            <a:ext cx="5942857" cy="269206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0"/>
            <a:ext cx="8098971" cy="303532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8971" y="-98585"/>
            <a:ext cx="4254306" cy="1702323"/>
          </a:xfrm>
          <a:prstGeom prst="rect">
            <a:avLst/>
          </a:prstGeom>
        </p:spPr>
      </p:pic>
      <p:pic>
        <p:nvPicPr>
          <p:cNvPr id="11" name="中国人民解放军军乐团+-+歌唱祖国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0">
                  <p14:fade in="5000" out="5000"/>
                </p14:media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9753600" y="-1805297"/>
            <a:ext cx="609600" cy="6096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07680" y="2274299"/>
            <a:ext cx="10869919" cy="1111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lnSpc>
                <a:spcPts val="8500"/>
              </a:lnSpc>
              <a:defRPr/>
            </a:pPr>
            <a:r>
              <a:rPr lang="zh-CN" altLang="en-US" sz="6600" b="1" kern="0" dirty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基层党组织</a:t>
            </a:r>
            <a:r>
              <a:rPr lang="zh-CN" altLang="en-US" sz="6600" b="1" kern="0" dirty="0" smtClean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党支部工作</a:t>
            </a:r>
            <a:r>
              <a:rPr lang="zh-CN" altLang="en-US" sz="6600" b="1" kern="0" dirty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4959" y="3670713"/>
            <a:ext cx="5054012" cy="495224"/>
          </a:xfrm>
          <a:prstGeom prst="rect">
            <a:avLst/>
          </a:prstGeom>
        </p:spPr>
      </p:pic>
      <p:sp>
        <p:nvSpPr>
          <p:cNvPr id="14" name="Rectangle 4"/>
          <p:cNvSpPr txBox="1">
            <a:spLocks noChangeArrowheads="1"/>
          </p:cNvSpPr>
          <p:nvPr/>
        </p:nvSpPr>
        <p:spPr bwMode="auto">
          <a:xfrm>
            <a:off x="3284572" y="3735117"/>
            <a:ext cx="4298133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这里输入您的党支部名称</a:t>
            </a:r>
            <a:endParaRPr lang="zh-CN" sz="24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81950" y="4450403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二零一七年十一月</a:t>
            </a:r>
          </a:p>
        </p:txBody>
      </p:sp>
    </p:spTree>
    <p:extLst>
      <p:ext uri="{BB962C8B-B14F-4D97-AF65-F5344CB8AC3E}">
        <p14:creationId xmlns:p14="http://schemas.microsoft.com/office/powerpoint/2010/main" xmlns="" val="2308528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 additive="base">
                                            <p:cTn id="6" dur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4" accel="69000" fill="hold" nodeType="with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9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10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6" presetID="2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3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49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"/>
                    </p:tgtEl>
                  </p:cMediaNode>
                </p:audio>
              </p:childTnLst>
            </p:cTn>
          </p:par>
        </p:tnLst>
        <p:bldLst>
          <p:bldP spid="12" grpId="0"/>
          <p:bldP spid="14" grpId="0"/>
          <p:bldP spid="1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 additive="base">
                                            <p:cTn id="6" dur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4" accel="6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6" presetID="2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3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 showWhenStopped="0">
                    <p:cTn id="49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"/>
                    </p:tgtEl>
                  </p:cMediaNode>
                </p:video>
              </p:childTnLst>
            </p:cTn>
          </p:par>
        </p:tnLst>
        <p:bldLst>
          <p:bldP spid="12" grpId="0"/>
          <p:bldP spid="14" grpId="0"/>
          <p:bldP spid="15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763385"/>
            <a:ext cx="12192000" cy="60946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235473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166986"/>
            <a:ext cx="12192000" cy="1691014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66FDBC7E-E2AD-4F76-81E4-7C9C04A5DC47}"/>
              </a:ext>
            </a:extLst>
          </p:cNvPr>
          <p:cNvGrpSpPr/>
          <p:nvPr/>
        </p:nvGrpSpPr>
        <p:grpSpPr>
          <a:xfrm>
            <a:off x="1255026" y="3542689"/>
            <a:ext cx="6528141" cy="1321932"/>
            <a:chOff x="1512491" y="3658773"/>
            <a:chExt cx="9000000" cy="132193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79BDD62D-A118-443B-A021-F06327EA0092}"/>
                </a:ext>
              </a:extLst>
            </p:cNvPr>
            <p:cNvSpPr txBox="1"/>
            <p:nvPr/>
          </p:nvSpPr>
          <p:spPr>
            <a:xfrm>
              <a:off x="1642044" y="3658773"/>
              <a:ext cx="8740893" cy="10563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 b="1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腾祥铁山楷书简" panose="01010104010101010101" pitchFamily="2" charset="-122"/>
                  <a:ea typeface="腾祥铁山楷书简" panose="01010104010101010101" pitchFamily="2" charset="-122"/>
                </a:defRPr>
              </a:lvl1pPr>
            </a:lstStyle>
            <a:p>
              <a:pPr algn="ctr">
                <a:lnSpc>
                  <a:spcPts val="8500"/>
                </a:lnSpc>
              </a:pPr>
              <a:r>
                <a:rPr lang="zh-CN" altLang="en-US" sz="4800" kern="0" dirty="0">
                  <a:ln w="12700">
                    <a:solidFill>
                      <a:schemeClr val="bg1"/>
                    </a:solidFill>
                  </a:ln>
                  <a:effectLst>
                    <a:outerShdw blurRad="63500" dist="635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存在的主要问题及原因</a:t>
              </a:r>
              <a:endParaRPr lang="en-US" altLang="zh-CN" sz="4800" kern="0" dirty="0">
                <a:ln w="12700">
                  <a:solidFill>
                    <a:schemeClr val="bg1"/>
                  </a:solidFill>
                </a:ln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70816204-C101-4E2A-A5A3-D484BC9E8C31}"/>
                </a:ext>
              </a:extLst>
            </p:cNvPr>
            <p:cNvCxnSpPr/>
            <p:nvPr/>
          </p:nvCxnSpPr>
          <p:spPr bwMode="auto">
            <a:xfrm flipH="1">
              <a:off x="1512491" y="3684167"/>
              <a:ext cx="9000000" cy="0"/>
            </a:xfrm>
            <a:prstGeom prst="line">
              <a:avLst/>
            </a:prstGeom>
            <a:solidFill>
              <a:srgbClr val="404040"/>
            </a:solidFill>
            <a:ln w="2857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F5A023F1-8C48-4E50-BDBE-6CCA8F4C3B31}"/>
                </a:ext>
              </a:extLst>
            </p:cNvPr>
            <p:cNvCxnSpPr/>
            <p:nvPr/>
          </p:nvCxnSpPr>
          <p:spPr bwMode="auto">
            <a:xfrm flipH="1">
              <a:off x="1512491" y="4980705"/>
              <a:ext cx="9000000" cy="0"/>
            </a:xfrm>
            <a:prstGeom prst="line">
              <a:avLst/>
            </a:prstGeom>
            <a:solidFill>
              <a:srgbClr val="404040"/>
            </a:solidFill>
            <a:ln w="2857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FC78269-6182-4621-AB43-BF315EAD041C}"/>
              </a:ext>
            </a:extLst>
          </p:cNvPr>
          <p:cNvSpPr txBox="1"/>
          <p:nvPr/>
        </p:nvSpPr>
        <p:spPr>
          <a:xfrm>
            <a:off x="2321803" y="1944889"/>
            <a:ext cx="439458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8800" dirty="0" smtClean="0">
                <a:solidFill>
                  <a:srgbClr val="C00000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第二章</a:t>
            </a:r>
            <a:endParaRPr lang="zh-CN" altLang="en-US" sz="8800" dirty="0">
              <a:solidFill>
                <a:srgbClr val="C00000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-944"/>
            <a:ext cx="4902926" cy="278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10139725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166986"/>
            <a:ext cx="12192000" cy="16910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1063487"/>
          </a:xfrm>
          <a:prstGeom prst="rect">
            <a:avLst/>
          </a:prstGeom>
        </p:spPr>
      </p:pic>
      <p:sp>
        <p:nvSpPr>
          <p:cNvPr id="8" name="TextBox 54"/>
          <p:cNvSpPr txBox="1"/>
          <p:nvPr/>
        </p:nvSpPr>
        <p:spPr>
          <a:xfrm>
            <a:off x="-770021" y="372717"/>
            <a:ext cx="6527354" cy="11823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8500"/>
              </a:lnSpc>
              <a:defRPr sz="2400" b="1" kern="0">
                <a:ln w="12700">
                  <a:noFill/>
                </a:ln>
                <a:solidFill>
                  <a:srgbClr val="C00000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2.1</a:t>
            </a:r>
            <a:r>
              <a:rPr lang="zh-CN" altLang="en-US" dirty="0"/>
              <a:t>对党建工作重视程度不够</a:t>
            </a:r>
          </a:p>
        </p:txBody>
      </p:sp>
      <p:sp>
        <p:nvSpPr>
          <p:cNvPr id="44" name="矩形 43"/>
          <p:cNvSpPr/>
          <p:nvPr/>
        </p:nvSpPr>
        <p:spPr>
          <a:xfrm>
            <a:off x="798435" y="1927809"/>
            <a:ext cx="6317303" cy="57606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  视  不  够</a:t>
            </a:r>
          </a:p>
        </p:txBody>
      </p:sp>
      <p:sp>
        <p:nvSpPr>
          <p:cNvPr id="45" name="矩形 44"/>
          <p:cNvSpPr/>
          <p:nvPr/>
        </p:nvSpPr>
        <p:spPr>
          <a:xfrm>
            <a:off x="531735" y="2677293"/>
            <a:ext cx="11107815" cy="271385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6" name="矩形 45"/>
          <p:cNvSpPr/>
          <p:nvPr/>
        </p:nvSpPr>
        <p:spPr>
          <a:xfrm>
            <a:off x="924984" y="3066280"/>
            <a:ext cx="10352616" cy="1830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0990" indent="-380990" algn="just">
              <a:lnSpc>
                <a:spcPts val="3500"/>
              </a:lnSpc>
              <a:spcAft>
                <a:spcPts val="800"/>
              </a:spcAft>
              <a:buClr>
                <a:srgbClr val="C00000"/>
              </a:buClr>
              <a:buFont typeface="Wingdings" pitchFamily="2" charset="2"/>
              <a:buChar char="u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党委班子存在重发展、轻党建的倾向，认为业务发展才是公司的第一要务，只要确保实现规模效益双优发展，不断赶超进位就可以了，对党建工作缺乏系统深入的研究，党务工作见子打子，大部分时候主要按照上级党组织的要求被动开展工作，没有形成自己的工作机制，特别是在业务压力较大的时候，比如每年年底收官和一季度“开门红”阶段，甚至连月度学习都会被暂时搁置。</a:t>
            </a: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AC42B72C-0BD5-4FC6-9E3D-6EE6F57C0A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6476" y="1710184"/>
            <a:ext cx="1056479" cy="88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07048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2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2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2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2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4" grpId="0" animBg="1"/>
      <p:bldP spid="45" grpId="0" animBg="1"/>
      <p:bldP spid="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166986"/>
            <a:ext cx="12192000" cy="16910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1063487"/>
          </a:xfrm>
          <a:prstGeom prst="rect">
            <a:avLst/>
          </a:prstGeom>
        </p:spPr>
      </p:pic>
      <p:sp>
        <p:nvSpPr>
          <p:cNvPr id="8" name="TextBox 54"/>
          <p:cNvSpPr txBox="1"/>
          <p:nvPr/>
        </p:nvSpPr>
        <p:spPr>
          <a:xfrm>
            <a:off x="-1272209" y="372717"/>
            <a:ext cx="7029542" cy="11823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8500"/>
              </a:lnSpc>
              <a:defRPr sz="2400" b="1" kern="0">
                <a:ln w="12700">
                  <a:noFill/>
                </a:ln>
                <a:solidFill>
                  <a:srgbClr val="C00000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2.2</a:t>
            </a:r>
            <a:r>
              <a:rPr lang="zh-CN" altLang="en-US" dirty="0" smtClean="0"/>
              <a:t>基层</a:t>
            </a:r>
            <a:r>
              <a:rPr lang="zh-CN" altLang="en-US" dirty="0"/>
              <a:t>党组织还比较薄弱</a:t>
            </a:r>
          </a:p>
        </p:txBody>
      </p:sp>
      <p:sp>
        <p:nvSpPr>
          <p:cNvPr id="44" name="矩形 43"/>
          <p:cNvSpPr/>
          <p:nvPr/>
        </p:nvSpPr>
        <p:spPr>
          <a:xfrm>
            <a:off x="798435" y="1927809"/>
            <a:ext cx="5039331" cy="57606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配置不完整</a:t>
            </a:r>
          </a:p>
        </p:txBody>
      </p:sp>
      <p:sp>
        <p:nvSpPr>
          <p:cNvPr id="45" name="矩形 44"/>
          <p:cNvSpPr/>
          <p:nvPr/>
        </p:nvSpPr>
        <p:spPr>
          <a:xfrm>
            <a:off x="531735" y="2677293"/>
            <a:ext cx="5225598" cy="271385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6" name="矩形 45"/>
          <p:cNvSpPr/>
          <p:nvPr/>
        </p:nvSpPr>
        <p:spPr>
          <a:xfrm>
            <a:off x="765400" y="3016643"/>
            <a:ext cx="470195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党委下设部门不健全，“三定”之后，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党支部仅分设了党委办公室，没有设立党委组织部、党委宣传部；</a:t>
            </a: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AC42B72C-0BD5-4FC6-9E3D-6EE6F57C0A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6476" y="1710184"/>
            <a:ext cx="1056479" cy="88039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289068" y="2677293"/>
            <a:ext cx="5225598" cy="271385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矩形 12"/>
          <p:cNvSpPr/>
          <p:nvPr/>
        </p:nvSpPr>
        <p:spPr>
          <a:xfrm>
            <a:off x="6475335" y="1914882"/>
            <a:ext cx="5039331" cy="57606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队伍建设滞后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AC42B72C-0BD5-4FC6-9E3D-6EE6F57C0A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33376" y="1697257"/>
            <a:ext cx="1056479" cy="88039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475334" y="2853039"/>
            <a:ext cx="4859415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公司党员力量基本集中在某某本部，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机关本部劳动合同制员工数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38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人，某某公司机关本部党员总数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人；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家县支公司劳动合同制员工总数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人，县支公司党员总数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人；县区级公司领导班子成员总数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人，县区级公司领导班子成员中党员总数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人，党员队伍建设滞后。</a:t>
            </a:r>
          </a:p>
        </p:txBody>
      </p:sp>
    </p:spTree>
    <p:extLst>
      <p:ext uri="{BB962C8B-B14F-4D97-AF65-F5344CB8AC3E}">
        <p14:creationId xmlns:p14="http://schemas.microsoft.com/office/powerpoint/2010/main" xmlns="" val="1406020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8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8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8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8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8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8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38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88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4" grpId="0" animBg="1"/>
      <p:bldP spid="45" grpId="0" animBg="1"/>
      <p:bldP spid="46" grpId="0"/>
      <p:bldP spid="12" grpId="0" animBg="1"/>
      <p:bldP spid="13" grpId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166986"/>
            <a:ext cx="12192000" cy="16910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1063487"/>
          </a:xfrm>
          <a:prstGeom prst="rect">
            <a:avLst/>
          </a:prstGeom>
        </p:spPr>
      </p:pic>
      <p:sp>
        <p:nvSpPr>
          <p:cNvPr id="8" name="TextBox 54"/>
          <p:cNvSpPr txBox="1"/>
          <p:nvPr/>
        </p:nvSpPr>
        <p:spPr>
          <a:xfrm>
            <a:off x="-1272209" y="372717"/>
            <a:ext cx="6777659" cy="11823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8500"/>
              </a:lnSpc>
              <a:defRPr sz="2400" b="1" kern="0">
                <a:ln w="12700">
                  <a:noFill/>
                </a:ln>
                <a:solidFill>
                  <a:srgbClr val="C00000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2.3</a:t>
            </a:r>
            <a:r>
              <a:rPr lang="zh-CN" altLang="en-US" dirty="0" smtClean="0"/>
              <a:t>党</a:t>
            </a:r>
            <a:r>
              <a:rPr lang="zh-CN" altLang="en-US" dirty="0"/>
              <a:t>务工作者能力不强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781052" y="1927809"/>
            <a:ext cx="2421465" cy="2087831"/>
            <a:chOff x="1300163" y="1563638"/>
            <a:chExt cx="1831975" cy="1579562"/>
          </a:xfrm>
        </p:grpSpPr>
        <p:sp>
          <p:nvSpPr>
            <p:cNvPr id="17" name="MH_SubTitle_1"/>
            <p:cNvSpPr/>
            <p:nvPr/>
          </p:nvSpPr>
          <p:spPr bwMode="auto">
            <a:xfrm>
              <a:off x="1300163" y="1563638"/>
              <a:ext cx="1831975" cy="1579562"/>
            </a:xfrm>
            <a:prstGeom prst="hexagon">
              <a:avLst/>
            </a:prstGeom>
            <a:solidFill>
              <a:srgbClr val="C00000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960000" rIns="0" bIns="0" anchor="ctr"/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人员配置不足</a:t>
              </a:r>
            </a:p>
          </p:txBody>
        </p:sp>
        <p:sp>
          <p:nvSpPr>
            <p:cNvPr id="18" name="MH_Other_1"/>
            <p:cNvSpPr/>
            <p:nvPr/>
          </p:nvSpPr>
          <p:spPr bwMode="auto">
            <a:xfrm>
              <a:off x="1465263" y="1658888"/>
              <a:ext cx="1495425" cy="635000"/>
            </a:xfrm>
            <a:custGeom>
              <a:avLst/>
              <a:gdLst/>
              <a:ahLst/>
              <a:cxnLst/>
              <a:rect l="l" t="t" r="r" b="b"/>
              <a:pathLst>
                <a:path w="2464867" h="1047262">
                  <a:moveTo>
                    <a:pt x="523631" y="0"/>
                  </a:moveTo>
                  <a:lnTo>
                    <a:pt x="1941236" y="0"/>
                  </a:lnTo>
                  <a:lnTo>
                    <a:pt x="2464867" y="1047262"/>
                  </a:lnTo>
                  <a:lnTo>
                    <a:pt x="0" y="1047262"/>
                  </a:lnTo>
                  <a:close/>
                </a:path>
              </a:pathLst>
            </a:custGeom>
            <a:solidFill>
              <a:srgbClr val="FCF2E6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3733" b="1" kern="0" dirty="0" smtClean="0">
                  <a:ln w="18415" cmpd="sng">
                    <a:noFill/>
                    <a:prstDash val="solid"/>
                  </a:ln>
                  <a:solidFill>
                    <a:srgbClr val="C00000"/>
                  </a:solidFill>
                  <a:latin typeface="Arial Rounded MT Bold" pitchFamily="34" charset="0"/>
                  <a:ea typeface="微软雅黑" pitchFamily="34" charset="-122"/>
                  <a:cs typeface="Times New Roman" pitchFamily="18" charset="0"/>
                </a:rPr>
                <a:t>01</a:t>
              </a:r>
              <a:endParaRPr lang="en-US" sz="3733" b="1" kern="0" dirty="0">
                <a:ln w="18415" cmpd="sng">
                  <a:noFill/>
                  <a:prstDash val="solid"/>
                </a:ln>
                <a:solidFill>
                  <a:srgbClr val="C00000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556001" y="1927808"/>
            <a:ext cx="2419367" cy="2087832"/>
            <a:chOff x="3652838" y="1563638"/>
            <a:chExt cx="1830387" cy="1579562"/>
          </a:xfrm>
        </p:grpSpPr>
        <p:sp>
          <p:nvSpPr>
            <p:cNvPr id="20" name="MH_SubTitle_2"/>
            <p:cNvSpPr/>
            <p:nvPr/>
          </p:nvSpPr>
          <p:spPr bwMode="auto">
            <a:xfrm>
              <a:off x="3652838" y="1563638"/>
              <a:ext cx="1830387" cy="1579562"/>
            </a:xfrm>
            <a:prstGeom prst="hexagon">
              <a:avLst/>
            </a:prstGeom>
            <a:solidFill>
              <a:srgbClr val="C00000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960000" rIns="0" bIns="0" anchor="ctr"/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技术能力弱</a:t>
              </a:r>
            </a:p>
          </p:txBody>
        </p:sp>
        <p:sp>
          <p:nvSpPr>
            <p:cNvPr id="21" name="MH_Other_3"/>
            <p:cNvSpPr/>
            <p:nvPr/>
          </p:nvSpPr>
          <p:spPr bwMode="auto">
            <a:xfrm>
              <a:off x="3817938" y="1658888"/>
              <a:ext cx="1493837" cy="635000"/>
            </a:xfrm>
            <a:custGeom>
              <a:avLst/>
              <a:gdLst/>
              <a:ahLst/>
              <a:cxnLst/>
              <a:rect l="l" t="t" r="r" b="b"/>
              <a:pathLst>
                <a:path w="2464867" h="1047262">
                  <a:moveTo>
                    <a:pt x="523631" y="0"/>
                  </a:moveTo>
                  <a:lnTo>
                    <a:pt x="1941236" y="0"/>
                  </a:lnTo>
                  <a:lnTo>
                    <a:pt x="2464867" y="1047262"/>
                  </a:lnTo>
                  <a:lnTo>
                    <a:pt x="0" y="1047262"/>
                  </a:lnTo>
                  <a:close/>
                </a:path>
              </a:pathLst>
            </a:custGeom>
            <a:solidFill>
              <a:srgbClr val="FCF2E6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3733" b="1" kern="0" dirty="0" smtClean="0">
                  <a:ln w="18415" cmpd="sng">
                    <a:noFill/>
                    <a:prstDash val="solid"/>
                  </a:ln>
                  <a:solidFill>
                    <a:srgbClr val="C00000"/>
                  </a:solidFill>
                  <a:latin typeface="Arial Rounded MT Bold" pitchFamily="34" charset="0"/>
                  <a:ea typeface="微软雅黑" pitchFamily="34" charset="-122"/>
                  <a:cs typeface="Times New Roman" pitchFamily="18" charset="0"/>
                </a:rPr>
                <a:t>02</a:t>
              </a:r>
              <a:endParaRPr lang="en-US" altLang="zh-CN" sz="3733" b="1" kern="0" dirty="0">
                <a:ln w="18415" cmpd="sng">
                  <a:noFill/>
                  <a:prstDash val="solid"/>
                </a:ln>
                <a:solidFill>
                  <a:srgbClr val="C00000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328852" y="1927808"/>
            <a:ext cx="2421465" cy="2087831"/>
            <a:chOff x="5999163" y="1563638"/>
            <a:chExt cx="1831975" cy="1579562"/>
          </a:xfrm>
        </p:grpSpPr>
        <p:sp>
          <p:nvSpPr>
            <p:cNvPr id="23" name="MH_SubTitle_3"/>
            <p:cNvSpPr/>
            <p:nvPr/>
          </p:nvSpPr>
          <p:spPr bwMode="auto">
            <a:xfrm>
              <a:off x="5999163" y="1563638"/>
              <a:ext cx="1831975" cy="1579562"/>
            </a:xfrm>
            <a:prstGeom prst="hexagon">
              <a:avLst/>
            </a:prstGeom>
            <a:solidFill>
              <a:srgbClr val="C00000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960000" rIns="0" bIns="0" anchor="ctr"/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工作水平不高</a:t>
              </a:r>
            </a:p>
          </p:txBody>
        </p:sp>
        <p:sp>
          <p:nvSpPr>
            <p:cNvPr id="24" name="MH_Other_4"/>
            <p:cNvSpPr/>
            <p:nvPr/>
          </p:nvSpPr>
          <p:spPr bwMode="auto">
            <a:xfrm>
              <a:off x="6164263" y="1658888"/>
              <a:ext cx="1495425" cy="635000"/>
            </a:xfrm>
            <a:custGeom>
              <a:avLst/>
              <a:gdLst/>
              <a:ahLst/>
              <a:cxnLst/>
              <a:rect l="l" t="t" r="r" b="b"/>
              <a:pathLst>
                <a:path w="2464867" h="1047262">
                  <a:moveTo>
                    <a:pt x="523631" y="0"/>
                  </a:moveTo>
                  <a:lnTo>
                    <a:pt x="1941236" y="0"/>
                  </a:lnTo>
                  <a:lnTo>
                    <a:pt x="2464867" y="1047262"/>
                  </a:lnTo>
                  <a:lnTo>
                    <a:pt x="0" y="1047262"/>
                  </a:lnTo>
                  <a:close/>
                </a:path>
              </a:pathLst>
            </a:custGeom>
            <a:solidFill>
              <a:srgbClr val="FCF2E6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3733" b="1" kern="0" dirty="0" smtClean="0">
                  <a:ln w="18415" cmpd="sng">
                    <a:noFill/>
                    <a:prstDash val="solid"/>
                  </a:ln>
                  <a:solidFill>
                    <a:srgbClr val="C00000"/>
                  </a:solidFill>
                  <a:latin typeface="Arial Rounded MT Bold" pitchFamily="34" charset="0"/>
                  <a:ea typeface="微软雅黑" pitchFamily="34" charset="-122"/>
                  <a:cs typeface="Times New Roman" pitchFamily="18" charset="0"/>
                </a:rPr>
                <a:t>03</a:t>
              </a:r>
              <a:endParaRPr lang="en-US" altLang="zh-CN" sz="3733" b="1" kern="0" dirty="0">
                <a:ln w="18415" cmpd="sng">
                  <a:noFill/>
                  <a:prstDash val="solid"/>
                </a:ln>
                <a:solidFill>
                  <a:srgbClr val="C00000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103801" y="1927807"/>
            <a:ext cx="2421465" cy="2087831"/>
            <a:chOff x="5999163" y="1563638"/>
            <a:chExt cx="1831975" cy="1579562"/>
          </a:xfrm>
        </p:grpSpPr>
        <p:sp>
          <p:nvSpPr>
            <p:cNvPr id="35" name="MH_SubTitle_3"/>
            <p:cNvSpPr/>
            <p:nvPr/>
          </p:nvSpPr>
          <p:spPr bwMode="auto">
            <a:xfrm>
              <a:off x="5999163" y="1563638"/>
              <a:ext cx="1831975" cy="1579562"/>
            </a:xfrm>
            <a:prstGeom prst="hexagon">
              <a:avLst/>
            </a:prstGeom>
            <a:solidFill>
              <a:srgbClr val="C00000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960000" rIns="0" bIns="0" anchor="ctr"/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工作办法不多</a:t>
              </a:r>
            </a:p>
          </p:txBody>
        </p:sp>
        <p:sp>
          <p:nvSpPr>
            <p:cNvPr id="36" name="MH_Other_4"/>
            <p:cNvSpPr/>
            <p:nvPr/>
          </p:nvSpPr>
          <p:spPr bwMode="auto">
            <a:xfrm>
              <a:off x="6164263" y="1658888"/>
              <a:ext cx="1495425" cy="635000"/>
            </a:xfrm>
            <a:custGeom>
              <a:avLst/>
              <a:gdLst/>
              <a:ahLst/>
              <a:cxnLst/>
              <a:rect l="l" t="t" r="r" b="b"/>
              <a:pathLst>
                <a:path w="2464867" h="1047262">
                  <a:moveTo>
                    <a:pt x="523631" y="0"/>
                  </a:moveTo>
                  <a:lnTo>
                    <a:pt x="1941236" y="0"/>
                  </a:lnTo>
                  <a:lnTo>
                    <a:pt x="2464867" y="1047262"/>
                  </a:lnTo>
                  <a:lnTo>
                    <a:pt x="0" y="1047262"/>
                  </a:lnTo>
                  <a:close/>
                </a:path>
              </a:pathLst>
            </a:custGeom>
            <a:solidFill>
              <a:srgbClr val="FCF2E6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3733" b="1" kern="0" dirty="0" smtClean="0">
                  <a:ln w="18415" cmpd="sng">
                    <a:noFill/>
                    <a:prstDash val="solid"/>
                  </a:ln>
                  <a:solidFill>
                    <a:srgbClr val="C00000"/>
                  </a:solidFill>
                  <a:latin typeface="Arial Rounded MT Bold" pitchFamily="34" charset="0"/>
                  <a:ea typeface="微软雅黑" pitchFamily="34" charset="-122"/>
                  <a:cs typeface="Times New Roman" pitchFamily="18" charset="0"/>
                </a:rPr>
                <a:t>04</a:t>
              </a:r>
              <a:endParaRPr lang="en-US" altLang="zh-CN" sz="3733" b="1" kern="0" dirty="0">
                <a:ln w="18415" cmpd="sng">
                  <a:noFill/>
                  <a:prstDash val="solid"/>
                </a:ln>
                <a:solidFill>
                  <a:srgbClr val="C00000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833006" y="4464458"/>
            <a:ext cx="105259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没有专岗的党务工作者，现有的支委会成员均为兼岗，人员配置不足；兼岗党务工作者专业技术能力较弱，对党建工作如何开展缺乏系统、专业的认识，基层党建工作水平不高，工作活力不强、工作办法不多，实战能力差。</a:t>
            </a:r>
          </a:p>
        </p:txBody>
      </p:sp>
    </p:spTree>
    <p:extLst>
      <p:ext uri="{BB962C8B-B14F-4D97-AF65-F5344CB8AC3E}">
        <p14:creationId xmlns:p14="http://schemas.microsoft.com/office/powerpoint/2010/main" xmlns="" val="2582041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4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4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4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4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40"/>
                            </p:stCondLst>
                            <p:childTnLst>
                              <p:par>
                                <p:cTn id="3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166986"/>
            <a:ext cx="12192000" cy="16910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1063487"/>
          </a:xfrm>
          <a:prstGeom prst="rect">
            <a:avLst/>
          </a:prstGeom>
        </p:spPr>
      </p:pic>
      <p:sp>
        <p:nvSpPr>
          <p:cNvPr id="8" name="TextBox 54"/>
          <p:cNvSpPr txBox="1"/>
          <p:nvPr/>
        </p:nvSpPr>
        <p:spPr>
          <a:xfrm>
            <a:off x="-1272209" y="372717"/>
            <a:ext cx="6701459" cy="11823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8500"/>
              </a:lnSpc>
              <a:defRPr sz="2400" b="1" kern="0">
                <a:ln w="12700">
                  <a:noFill/>
                </a:ln>
                <a:solidFill>
                  <a:srgbClr val="C00000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2.4</a:t>
            </a:r>
            <a:r>
              <a:rPr lang="zh-CN" altLang="en-US" dirty="0" smtClean="0"/>
              <a:t>党建</a:t>
            </a:r>
            <a:r>
              <a:rPr lang="zh-CN" altLang="en-US" dirty="0"/>
              <a:t>工作质量不高</a:t>
            </a:r>
          </a:p>
        </p:txBody>
      </p:sp>
      <p:sp>
        <p:nvSpPr>
          <p:cNvPr id="26" name="矩形 25"/>
          <p:cNvSpPr/>
          <p:nvPr/>
        </p:nvSpPr>
        <p:spPr>
          <a:xfrm>
            <a:off x="1835641" y="2248648"/>
            <a:ext cx="6480735" cy="727929"/>
          </a:xfrm>
          <a:prstGeom prst="rect">
            <a:avLst/>
          </a:prstGeom>
          <a:noFill/>
          <a:ln w="19050">
            <a:solidFill>
              <a:srgbClr val="CC0B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公司党建工作基本为完成省分公司下达的规定动作，自选动作不多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835641" y="3203664"/>
            <a:ext cx="6480735" cy="727929"/>
          </a:xfrm>
          <a:prstGeom prst="rect">
            <a:avLst/>
          </a:prstGeom>
          <a:noFill/>
          <a:ln w="19050">
            <a:solidFill>
              <a:srgbClr val="CC0B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学习方式仅限于文件传达，管理制度仅限于照搬照套；</a:t>
            </a:r>
          </a:p>
        </p:txBody>
      </p:sp>
      <p:sp>
        <p:nvSpPr>
          <p:cNvPr id="28" name="矩形 27"/>
          <p:cNvSpPr/>
          <p:nvPr/>
        </p:nvSpPr>
        <p:spPr>
          <a:xfrm>
            <a:off x="1835641" y="4158680"/>
            <a:ext cx="6480735" cy="727929"/>
          </a:xfrm>
          <a:prstGeom prst="rect">
            <a:avLst/>
          </a:prstGeom>
          <a:noFill/>
          <a:ln w="19050">
            <a:solidFill>
              <a:srgbClr val="CC0B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组织生活会与行政会、业务会一起开，党组织活动与工会活动一起开展，党建工作形式单一，缺乏创新。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984221" y="2233592"/>
            <a:ext cx="719741" cy="720000"/>
            <a:chOff x="3635895" y="1427745"/>
            <a:chExt cx="540001" cy="540000"/>
          </a:xfrm>
          <a:solidFill>
            <a:srgbClr val="C00000"/>
          </a:solidFill>
        </p:grpSpPr>
        <p:sp>
          <p:nvSpPr>
            <p:cNvPr id="30" name="矩形 29"/>
            <p:cNvSpPr/>
            <p:nvPr/>
          </p:nvSpPr>
          <p:spPr>
            <a:xfrm>
              <a:off x="3635896" y="1427745"/>
              <a:ext cx="540000" cy="540000"/>
            </a:xfrm>
            <a:prstGeom prst="rect">
              <a:avLst/>
            </a:prstGeom>
            <a:grpFill/>
            <a:ln w="12700">
              <a:solidFill>
                <a:srgbClr val="CC0B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1" name="TextBox 45"/>
            <p:cNvSpPr txBox="1"/>
            <p:nvPr/>
          </p:nvSpPr>
          <p:spPr>
            <a:xfrm>
              <a:off x="3635895" y="1513122"/>
              <a:ext cx="540000" cy="3692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599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84225" y="3169480"/>
            <a:ext cx="719740" cy="720000"/>
            <a:chOff x="3635896" y="2037782"/>
            <a:chExt cx="540000" cy="540000"/>
          </a:xfrm>
          <a:solidFill>
            <a:srgbClr val="C00000"/>
          </a:solidFill>
        </p:grpSpPr>
        <p:sp>
          <p:nvSpPr>
            <p:cNvPr id="33" name="矩形 32"/>
            <p:cNvSpPr/>
            <p:nvPr/>
          </p:nvSpPr>
          <p:spPr>
            <a:xfrm>
              <a:off x="3635896" y="2037782"/>
              <a:ext cx="540000" cy="540000"/>
            </a:xfrm>
            <a:prstGeom prst="rect">
              <a:avLst/>
            </a:prstGeom>
            <a:grpFill/>
            <a:ln w="12700">
              <a:solidFill>
                <a:srgbClr val="CC0B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8" name="TextBox 45"/>
            <p:cNvSpPr txBox="1"/>
            <p:nvPr/>
          </p:nvSpPr>
          <p:spPr>
            <a:xfrm>
              <a:off x="3635896" y="2123159"/>
              <a:ext cx="540000" cy="3692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599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84225" y="4105367"/>
            <a:ext cx="719740" cy="720000"/>
            <a:chOff x="3635896" y="2647819"/>
            <a:chExt cx="540000" cy="540000"/>
          </a:xfrm>
          <a:solidFill>
            <a:srgbClr val="C00000"/>
          </a:solidFill>
        </p:grpSpPr>
        <p:sp>
          <p:nvSpPr>
            <p:cNvPr id="40" name="矩形 39"/>
            <p:cNvSpPr/>
            <p:nvPr/>
          </p:nvSpPr>
          <p:spPr>
            <a:xfrm>
              <a:off x="3635896" y="2647819"/>
              <a:ext cx="540000" cy="540000"/>
            </a:xfrm>
            <a:prstGeom prst="rect">
              <a:avLst/>
            </a:prstGeom>
            <a:grpFill/>
            <a:ln w="12700">
              <a:solidFill>
                <a:srgbClr val="CC0B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1" name="TextBox 45"/>
            <p:cNvSpPr txBox="1"/>
            <p:nvPr/>
          </p:nvSpPr>
          <p:spPr>
            <a:xfrm>
              <a:off x="3635896" y="2733196"/>
              <a:ext cx="540000" cy="3692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599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663776" y="3629679"/>
            <a:ext cx="3257939" cy="1152128"/>
            <a:chOff x="414352" y="2643758"/>
            <a:chExt cx="2444338" cy="864096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556522" y="3507854"/>
              <a:ext cx="2160000" cy="0"/>
            </a:xfrm>
            <a:prstGeom prst="line">
              <a:avLst/>
            </a:prstGeom>
            <a:ln w="19050">
              <a:solidFill>
                <a:srgbClr val="CC0B1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556522" y="2643758"/>
              <a:ext cx="2160000" cy="0"/>
            </a:xfrm>
            <a:prstGeom prst="line">
              <a:avLst/>
            </a:prstGeom>
            <a:ln w="19050">
              <a:solidFill>
                <a:srgbClr val="CC0B1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6" name="Picture 4" descr="C:\Users\Administrator\Desktop\党政机关\素材\党徽\1313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352" y="2643758"/>
              <a:ext cx="2444338" cy="842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40922" y="1577148"/>
            <a:ext cx="2222190" cy="2067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6924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4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4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400" tmFilter="0,0; .5, 1; 1, 1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7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19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20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26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28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2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3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35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37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38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6800"/>
                                </p:stCondLst>
                                <p:childTnLst>
                                  <p:par>
                                    <p:cTn id="4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26" grpId="0" animBg="1"/>
          <p:bldP spid="27" grpId="0" animBg="1"/>
          <p:bldP spid="2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4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4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400" tmFilter="0,0; .5, 1; 1, 1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2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3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3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6800"/>
                                </p:stCondLst>
                                <p:childTnLst>
                                  <p:par>
                                    <p:cTn id="4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26" grpId="0" animBg="1"/>
          <p:bldP spid="27" grpId="0" animBg="1"/>
          <p:bldP spid="28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763385"/>
            <a:ext cx="12192000" cy="60946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235473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166986"/>
            <a:ext cx="12192000" cy="1691014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66FDBC7E-E2AD-4F76-81E4-7C9C04A5DC47}"/>
              </a:ext>
            </a:extLst>
          </p:cNvPr>
          <p:cNvGrpSpPr/>
          <p:nvPr/>
        </p:nvGrpSpPr>
        <p:grpSpPr>
          <a:xfrm>
            <a:off x="435269" y="3493858"/>
            <a:ext cx="8629217" cy="1321932"/>
            <a:chOff x="793414" y="3658773"/>
            <a:chExt cx="10438153" cy="132193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79BDD62D-A118-443B-A021-F06327EA0092}"/>
                </a:ext>
              </a:extLst>
            </p:cNvPr>
            <p:cNvSpPr txBox="1"/>
            <p:nvPr/>
          </p:nvSpPr>
          <p:spPr>
            <a:xfrm>
              <a:off x="793414" y="3658773"/>
              <a:ext cx="10438153" cy="10563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 b="1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腾祥铁山楷书简" panose="01010104010101010101" pitchFamily="2" charset="-122"/>
                  <a:ea typeface="腾祥铁山楷书简" panose="01010104010101010101" pitchFamily="2" charset="-122"/>
                </a:defRPr>
              </a:lvl1pPr>
            </a:lstStyle>
            <a:p>
              <a:pPr algn="ctr">
                <a:lnSpc>
                  <a:spcPts val="8500"/>
                </a:lnSpc>
              </a:pPr>
              <a:r>
                <a:rPr lang="zh-CN" altLang="en-US" sz="4800" kern="0" dirty="0">
                  <a:ln w="12700">
                    <a:solidFill>
                      <a:schemeClr val="bg1"/>
                    </a:solidFill>
                  </a:ln>
                  <a:effectLst>
                    <a:outerShdw blurRad="63500" dist="635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下一步工作思路和主要措施</a:t>
              </a:r>
              <a:endParaRPr lang="en-US" altLang="zh-CN" sz="4800" kern="0" dirty="0">
                <a:ln w="12700">
                  <a:solidFill>
                    <a:schemeClr val="bg1"/>
                  </a:solidFill>
                </a:ln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70816204-C101-4E2A-A5A3-D484BC9E8C31}"/>
                </a:ext>
              </a:extLst>
            </p:cNvPr>
            <p:cNvCxnSpPr/>
            <p:nvPr/>
          </p:nvCxnSpPr>
          <p:spPr bwMode="auto">
            <a:xfrm flipH="1">
              <a:off x="1512491" y="3684167"/>
              <a:ext cx="9000000" cy="0"/>
            </a:xfrm>
            <a:prstGeom prst="line">
              <a:avLst/>
            </a:prstGeom>
            <a:solidFill>
              <a:srgbClr val="404040"/>
            </a:solidFill>
            <a:ln w="2857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F5A023F1-8C48-4E50-BDBE-6CCA8F4C3B31}"/>
                </a:ext>
              </a:extLst>
            </p:cNvPr>
            <p:cNvCxnSpPr/>
            <p:nvPr/>
          </p:nvCxnSpPr>
          <p:spPr bwMode="auto">
            <a:xfrm flipH="1">
              <a:off x="1512491" y="4980705"/>
              <a:ext cx="9000000" cy="0"/>
            </a:xfrm>
            <a:prstGeom prst="line">
              <a:avLst/>
            </a:prstGeom>
            <a:solidFill>
              <a:srgbClr val="404040"/>
            </a:solidFill>
            <a:ln w="2857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FC78269-6182-4621-AB43-BF315EAD041C}"/>
              </a:ext>
            </a:extLst>
          </p:cNvPr>
          <p:cNvSpPr txBox="1"/>
          <p:nvPr/>
        </p:nvSpPr>
        <p:spPr>
          <a:xfrm>
            <a:off x="2321803" y="1944889"/>
            <a:ext cx="439458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8800" dirty="0" smtClean="0">
                <a:solidFill>
                  <a:srgbClr val="C00000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第三章</a:t>
            </a:r>
            <a:endParaRPr lang="zh-CN" altLang="en-US" sz="8800" dirty="0">
              <a:solidFill>
                <a:srgbClr val="C00000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-944"/>
            <a:ext cx="4902926" cy="278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8772875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166986"/>
            <a:ext cx="12192000" cy="16910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1063487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3464510" y="697726"/>
            <a:ext cx="5262979" cy="1019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8500"/>
              </a:lnSpc>
              <a:defRPr sz="2400" b="1" kern="0">
                <a:ln w="12700">
                  <a:noFill/>
                </a:ln>
                <a:solidFill>
                  <a:srgbClr val="C00000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dirty="0"/>
              <a:t>如何正确看待党建工作？</a:t>
            </a:r>
          </a:p>
        </p:txBody>
      </p:sp>
      <p:sp>
        <p:nvSpPr>
          <p:cNvPr id="24" name="矩形 23"/>
          <p:cNvSpPr/>
          <p:nvPr/>
        </p:nvSpPr>
        <p:spPr>
          <a:xfrm>
            <a:off x="5092573" y="2479111"/>
            <a:ext cx="6299327" cy="2399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999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建工作是抓好各项工作的根本，我们的工作不仅仅是经营管理，作为央企，应该充分认识到加强党建工作的重要性、必要性，增强责任感和紧迫感，党建工作抓好了，基层党组织的核心作用就能更好的发挥，队伍的凝聚力和向心力就更加明显，什么工作都好开展。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8257" y="2316884"/>
            <a:ext cx="4078801" cy="2724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967246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166986"/>
            <a:ext cx="12192000" cy="16910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1063487"/>
          </a:xfrm>
          <a:prstGeom prst="rect">
            <a:avLst/>
          </a:prstGeom>
        </p:spPr>
      </p:pic>
      <p:sp>
        <p:nvSpPr>
          <p:cNvPr id="8" name="TextBox 54"/>
          <p:cNvSpPr txBox="1"/>
          <p:nvPr/>
        </p:nvSpPr>
        <p:spPr>
          <a:xfrm>
            <a:off x="-1272209" y="372717"/>
            <a:ext cx="6701459" cy="983090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8500"/>
              </a:lnSpc>
              <a:defRPr sz="2400" b="1" kern="0">
                <a:ln w="12700">
                  <a:noFill/>
                </a:ln>
                <a:solidFill>
                  <a:srgbClr val="C00000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3.1</a:t>
            </a:r>
            <a:r>
              <a:rPr lang="zh-CN" altLang="en-US" dirty="0"/>
              <a:t>加大党建工作力度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042356" y="1769523"/>
            <a:ext cx="10525854" cy="3803709"/>
            <a:chOff x="1042356" y="1769523"/>
            <a:chExt cx="10525854" cy="3803709"/>
          </a:xfrm>
        </p:grpSpPr>
        <p:sp>
          <p:nvSpPr>
            <p:cNvPr id="10" name="Oval 6">
              <a:extLst>
                <a:ext uri="{FF2B5EF4-FFF2-40B4-BE49-F238E27FC236}">
                  <a16:creationId xmlns:a16="http://schemas.microsoft.com/office/drawing/2014/main" xmlns="" id="{3EB8CB96-8EEA-4889-ABF2-506C4C41A6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7332" y="1960242"/>
              <a:ext cx="673519" cy="673519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28575">
              <a:solidFill>
                <a:schemeClr val="bg2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121920" tIns="60961" rIns="121920" bIns="60961" numCol="1" spcCol="0" rtlCol="0" fromWordArt="0" anchor="t" anchorCtr="0" forceAA="0" compatLnSpc="1">
              <a:noAutofit/>
            </a:bodyPr>
            <a:lstStyle/>
            <a:p>
              <a:endParaRPr lang="zh-CN" altLang="en-US" sz="2400">
                <a:cs typeface="+mn-ea"/>
              </a:endParaRPr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xmlns="" id="{7F98EC04-F63B-49D5-92C2-93F3439BCFEB}"/>
                </a:ext>
              </a:extLst>
            </p:cNvPr>
            <p:cNvSpPr/>
            <p:nvPr/>
          </p:nvSpPr>
          <p:spPr bwMode="auto">
            <a:xfrm>
              <a:off x="3541056" y="2359982"/>
              <a:ext cx="24420" cy="2571"/>
            </a:xfrm>
            <a:custGeom>
              <a:avLst/>
              <a:gdLst>
                <a:gd name="T0" fmla="*/ 0 w 43"/>
                <a:gd name="T1" fmla="*/ 0 h 5"/>
                <a:gd name="T2" fmla="*/ 1 w 43"/>
                <a:gd name="T3" fmla="*/ 5 h 5"/>
                <a:gd name="T4" fmla="*/ 43 w 43"/>
                <a:gd name="T5" fmla="*/ 3 h 5"/>
                <a:gd name="T6" fmla="*/ 0 w 4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">
                  <a:moveTo>
                    <a:pt x="0" y="0"/>
                  </a:moveTo>
                  <a:lnTo>
                    <a:pt x="1" y="5"/>
                  </a:lnTo>
                  <a:lnTo>
                    <a:pt x="43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1" rIns="121920" bIns="60961" numCol="1" anchor="t" anchorCtr="0" compatLnSpc="1"/>
            <a:lstStyle/>
            <a:p>
              <a:endParaRPr lang="zh-CN" altLang="en-US" sz="1868" b="1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D3300DDB-C5D7-4AEE-8762-B1806AAA186E}"/>
                </a:ext>
              </a:extLst>
            </p:cNvPr>
            <p:cNvSpPr txBox="1"/>
            <p:nvPr/>
          </p:nvSpPr>
          <p:spPr>
            <a:xfrm>
              <a:off x="3103679" y="1911179"/>
              <a:ext cx="611567" cy="573149"/>
            </a:xfrm>
            <a:prstGeom prst="rect">
              <a:avLst/>
            </a:prstGeom>
            <a:noFill/>
            <a:ln>
              <a:noFill/>
            </a:ln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121920" tIns="60961" rIns="121920" bIns="60961" numCol="1" anchor="t" anchorCtr="0" compatLnSpc="1"/>
            <a:lstStyle>
              <a:defPPr>
                <a:defRPr lang="zh-CN"/>
              </a:defPPr>
              <a:lvl1pPr algn="ctr">
                <a:defRPr sz="3600" b="1">
                  <a:solidFill>
                    <a:schemeClr val="accent1"/>
                  </a:solidFill>
                  <a:latin typeface="+mn-ea"/>
                  <a:ea typeface="+mn-ea"/>
                </a:defRPr>
              </a:lvl1pPr>
            </a:lstStyle>
            <a:p>
              <a:r>
                <a:rPr lang="en-US" altLang="zh-CN" sz="4267" dirty="0">
                  <a:solidFill>
                    <a:schemeClr val="bg2"/>
                  </a:solidFill>
                  <a:latin typeface="Lifeline JL" panose="00000400000000000000" pitchFamily="2" charset="0"/>
                  <a:ea typeface="方正中雅宋_GBK" panose="02000000000000000000" pitchFamily="2" charset="-122"/>
                </a:rPr>
                <a:t>1</a:t>
              </a:r>
              <a:endParaRPr lang="zh-CN" altLang="en-US" sz="4267" dirty="0">
                <a:solidFill>
                  <a:schemeClr val="bg2"/>
                </a:solidFill>
                <a:latin typeface="Lifeline JL" panose="00000400000000000000" pitchFamily="2" charset="0"/>
                <a:ea typeface="方正中雅宋_GBK" panose="02000000000000000000" pitchFamily="2" charset="-122"/>
              </a:endParaRPr>
            </a:p>
          </p:txBody>
        </p:sp>
        <p:sp>
          <p:nvSpPr>
            <p:cNvPr id="13" name="Oval 7">
              <a:extLst>
                <a:ext uri="{FF2B5EF4-FFF2-40B4-BE49-F238E27FC236}">
                  <a16:creationId xmlns:a16="http://schemas.microsoft.com/office/drawing/2014/main" xmlns="" id="{71C35305-9D61-4154-BD83-927A07C731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1056" y="3242520"/>
              <a:ext cx="673519" cy="672233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28575">
              <a:solidFill>
                <a:schemeClr val="bg2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121920" tIns="60961" rIns="121920" bIns="60961" numCol="1" spcCol="0" rtlCol="0" fromWordArt="0" anchor="t" anchorCtr="0" forceAA="0" compatLnSpc="1">
              <a:noAutofit/>
            </a:bodyPr>
            <a:lstStyle/>
            <a:p>
              <a:endParaRPr lang="zh-CN" altLang="en-US" sz="2400">
                <a:cs typeface="+mn-ea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AA1107D9-99F0-44DB-9419-36694177F788}"/>
                </a:ext>
              </a:extLst>
            </p:cNvPr>
            <p:cNvSpPr txBox="1"/>
            <p:nvPr/>
          </p:nvSpPr>
          <p:spPr>
            <a:xfrm>
              <a:off x="3571850" y="3192464"/>
              <a:ext cx="611567" cy="573149"/>
            </a:xfrm>
            <a:prstGeom prst="rect">
              <a:avLst/>
            </a:prstGeom>
            <a:noFill/>
            <a:ln>
              <a:noFill/>
            </a:ln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121920" tIns="60961" rIns="121920" bIns="60961" numCol="1" anchor="t" anchorCtr="0" compatLnSpc="1"/>
            <a:lstStyle>
              <a:defPPr>
                <a:defRPr lang="zh-CN"/>
              </a:defPPr>
              <a:lvl1pPr algn="ctr">
                <a:defRPr sz="3600" b="1">
                  <a:solidFill>
                    <a:schemeClr val="accent1"/>
                  </a:solidFill>
                  <a:latin typeface="+mn-ea"/>
                  <a:ea typeface="+mn-ea"/>
                </a:defRPr>
              </a:lvl1pPr>
            </a:lstStyle>
            <a:p>
              <a:r>
                <a:rPr lang="en-US" altLang="zh-CN" sz="4267" dirty="0">
                  <a:solidFill>
                    <a:schemeClr val="bg2"/>
                  </a:solidFill>
                  <a:latin typeface="Lifeline JL" panose="00000400000000000000" pitchFamily="2" charset="0"/>
                  <a:ea typeface="方正中雅宋_GBK" panose="02000000000000000000" pitchFamily="2" charset="-122"/>
                </a:rPr>
                <a:t>2</a:t>
              </a:r>
              <a:endParaRPr lang="zh-CN" altLang="en-US" sz="4267" dirty="0">
                <a:solidFill>
                  <a:schemeClr val="bg2"/>
                </a:solidFill>
                <a:latin typeface="Lifeline JL" panose="00000400000000000000" pitchFamily="2" charset="0"/>
                <a:ea typeface="方正中雅宋_GBK" panose="02000000000000000000" pitchFamily="2" charset="-122"/>
              </a:endParaRPr>
            </a:p>
          </p:txBody>
        </p:sp>
        <p:sp>
          <p:nvSpPr>
            <p:cNvPr id="15" name="Oval 9">
              <a:extLst>
                <a:ext uri="{FF2B5EF4-FFF2-40B4-BE49-F238E27FC236}">
                  <a16:creationId xmlns:a16="http://schemas.microsoft.com/office/drawing/2014/main" xmlns="" id="{B1CCE912-EB4E-4ADA-AA3F-06E2E771A6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0671" y="4459923"/>
              <a:ext cx="673519" cy="673516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28575">
              <a:solidFill>
                <a:schemeClr val="bg2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121920" tIns="60961" rIns="121920" bIns="60961" numCol="1" spcCol="0" rtlCol="0" fromWordArt="0" anchor="t" anchorCtr="0" forceAA="0" compatLnSpc="1">
              <a:noAutofit/>
            </a:bodyPr>
            <a:lstStyle/>
            <a:p>
              <a:endParaRPr lang="zh-CN" altLang="en-US" sz="2400">
                <a:cs typeface="+mn-ea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E08188A-C5D5-421C-B750-A4EC7A37656E}"/>
                </a:ext>
              </a:extLst>
            </p:cNvPr>
            <p:cNvSpPr txBox="1"/>
            <p:nvPr/>
          </p:nvSpPr>
          <p:spPr>
            <a:xfrm>
              <a:off x="3144983" y="4406633"/>
              <a:ext cx="611567" cy="57314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121920" tIns="60961" rIns="121920" bIns="60961" numCol="1" anchor="t" anchorCtr="0" compatLnSpc="1"/>
            <a:lstStyle>
              <a:defPPr>
                <a:defRPr lang="zh-CN"/>
              </a:defPPr>
              <a:lvl1pPr algn="ctr">
                <a:defRPr sz="3600" b="1">
                  <a:solidFill>
                    <a:schemeClr val="accent1"/>
                  </a:solidFill>
                  <a:latin typeface="+mn-ea"/>
                  <a:ea typeface="+mn-ea"/>
                </a:defRPr>
              </a:lvl1pPr>
            </a:lstStyle>
            <a:p>
              <a:r>
                <a:rPr lang="en-US" altLang="zh-CN" sz="4267" dirty="0">
                  <a:solidFill>
                    <a:schemeClr val="bg2"/>
                  </a:solidFill>
                  <a:latin typeface="Lifeline JL" panose="00000400000000000000" pitchFamily="2" charset="0"/>
                  <a:ea typeface="方正中雅宋_GBK" panose="02000000000000000000" pitchFamily="2" charset="-122"/>
                </a:rPr>
                <a:t>3</a:t>
              </a:r>
              <a:endParaRPr lang="zh-CN" altLang="en-US" sz="4267" dirty="0">
                <a:solidFill>
                  <a:schemeClr val="bg2"/>
                </a:solidFill>
                <a:latin typeface="Lifeline JL" panose="00000400000000000000" pitchFamily="2" charset="0"/>
                <a:ea typeface="方正中雅宋_GBK" panose="02000000000000000000" pitchFamily="2" charset="-122"/>
              </a:endParaRPr>
            </a:p>
          </p:txBody>
        </p:sp>
        <p:sp>
          <p:nvSpPr>
            <p:cNvPr id="17" name="Oval 5">
              <a:extLst>
                <a:ext uri="{FF2B5EF4-FFF2-40B4-BE49-F238E27FC236}">
                  <a16:creationId xmlns:a16="http://schemas.microsoft.com/office/drawing/2014/main" xmlns="" id="{AC3F1ABF-FCC7-42E1-A623-6075A85634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8398" y="2593577"/>
              <a:ext cx="1898934" cy="1898931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28575">
              <a:solidFill>
                <a:schemeClr val="bg2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121920" tIns="60961" rIns="121920" bIns="60961" numCol="1" spcCol="0" rtlCol="0" fromWordArt="0" anchor="t" anchorCtr="0" forceAA="0" compatLnSpc="1">
              <a:noAutofit/>
            </a:bodyPr>
            <a:lstStyle/>
            <a:p>
              <a:endParaRPr lang="zh-CN" altLang="en-US" sz="2400">
                <a:cs typeface="+mn-ea"/>
              </a:endParaRPr>
            </a:p>
          </p:txBody>
        </p:sp>
        <p:sp>
          <p:nvSpPr>
            <p:cNvPr id="18" name="TextBox 19">
              <a:extLst>
                <a:ext uri="{FF2B5EF4-FFF2-40B4-BE49-F238E27FC236}">
                  <a16:creationId xmlns:a16="http://schemas.microsoft.com/office/drawing/2014/main" xmlns="" id="{197C159C-9C1D-4A7E-831E-D879FC5E47CA}"/>
                </a:ext>
              </a:extLst>
            </p:cNvPr>
            <p:cNvSpPr txBox="1"/>
            <p:nvPr/>
          </p:nvSpPr>
          <p:spPr>
            <a:xfrm>
              <a:off x="1042356" y="2991235"/>
              <a:ext cx="2191018" cy="128414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121920" tIns="60961" rIns="121920" bIns="60961" numCol="1" anchor="t" anchorCtr="0" compatLnSpc="1"/>
            <a:lstStyle>
              <a:defPPr>
                <a:defRPr lang="zh-CN"/>
              </a:defPPr>
              <a:lvl1pPr algn="ctr">
                <a:defRPr sz="3600" b="1">
                  <a:solidFill>
                    <a:schemeClr val="accent1"/>
                  </a:solidFill>
                  <a:latin typeface="+mn-ea"/>
                  <a:ea typeface="+mn-ea"/>
                </a:defRPr>
              </a:lvl1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党建工</a:t>
              </a:r>
              <a:endPara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作力度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5">
              <a:extLst>
                <a:ext uri="{FF2B5EF4-FFF2-40B4-BE49-F238E27FC236}">
                  <a16:creationId xmlns:a16="http://schemas.microsoft.com/office/drawing/2014/main" xmlns="" id="{8D13231F-517E-4327-AEEB-C8BF28D97EBE}"/>
                </a:ext>
              </a:extLst>
            </p:cNvPr>
            <p:cNvSpPr txBox="1"/>
            <p:nvPr/>
          </p:nvSpPr>
          <p:spPr>
            <a:xfrm>
              <a:off x="3840166" y="1769523"/>
              <a:ext cx="48752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latin typeface="+mj-ea"/>
                  <a:ea typeface="+mj-ea"/>
                </a:defRPr>
              </a:lvl1pPr>
            </a:lstStyle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一岗双责</a:t>
              </a:r>
            </a:p>
          </p:txBody>
        </p:sp>
        <p:sp>
          <p:nvSpPr>
            <p:cNvPr id="20" name="TextBox 7">
              <a:extLst>
                <a:ext uri="{FF2B5EF4-FFF2-40B4-BE49-F238E27FC236}">
                  <a16:creationId xmlns:a16="http://schemas.microsoft.com/office/drawing/2014/main" xmlns="" id="{4D5CAA34-656C-4523-B34D-3AB52D1E1C7C}"/>
                </a:ext>
              </a:extLst>
            </p:cNvPr>
            <p:cNvSpPr txBox="1"/>
            <p:nvPr/>
          </p:nvSpPr>
          <p:spPr>
            <a:xfrm>
              <a:off x="3853046" y="4442820"/>
              <a:ext cx="43938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latin typeface="+mj-ea"/>
                  <a:ea typeface="+mj-ea"/>
                </a:defRPr>
              </a:lvl1pPr>
            </a:lstStyle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融入工作</a:t>
              </a:r>
            </a:p>
          </p:txBody>
        </p:sp>
        <p:sp>
          <p:nvSpPr>
            <p:cNvPr id="21" name="TextBox 8">
              <a:extLst>
                <a:ext uri="{FF2B5EF4-FFF2-40B4-BE49-F238E27FC236}">
                  <a16:creationId xmlns:a16="http://schemas.microsoft.com/office/drawing/2014/main" xmlns="" id="{A71FF554-9100-46F6-9E19-3A472A6BB9A7}"/>
                </a:ext>
              </a:extLst>
            </p:cNvPr>
            <p:cNvSpPr txBox="1"/>
            <p:nvPr/>
          </p:nvSpPr>
          <p:spPr>
            <a:xfrm>
              <a:off x="4274333" y="3241208"/>
              <a:ext cx="64048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latin typeface="+mj-ea"/>
                  <a:ea typeface="+mj-ea"/>
                </a:defRPr>
              </a:lvl1pPr>
            </a:lstStyle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思想认识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E819EF43-4893-4F13-A6B7-478200930C2C}"/>
                </a:ext>
              </a:extLst>
            </p:cNvPr>
            <p:cNvSpPr/>
            <p:nvPr/>
          </p:nvSpPr>
          <p:spPr>
            <a:xfrm>
              <a:off x="3840166" y="2188666"/>
              <a:ext cx="7289566" cy="6960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必须从我做起，带领党员领导干部认真学习党中央、各级党委相关文件精神，主动承担党建工作党委主体责任，落实“一岗双责”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8B0531C7-B435-4CA8-ADD1-D44DB8169AC9}"/>
                </a:ext>
              </a:extLst>
            </p:cNvPr>
            <p:cNvSpPr/>
            <p:nvPr/>
          </p:nvSpPr>
          <p:spPr>
            <a:xfrm>
              <a:off x="4356766" y="3695135"/>
              <a:ext cx="7211444" cy="3754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克服和纠正重业务、轻党建的错误思想，树立党建工作必须服务于公司经营管理的理念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D4B7EE78-63C5-42BF-8E79-8AC743FB9350}"/>
                </a:ext>
              </a:extLst>
            </p:cNvPr>
            <p:cNvSpPr/>
            <p:nvPr/>
          </p:nvSpPr>
          <p:spPr>
            <a:xfrm>
              <a:off x="3926382" y="4870988"/>
              <a:ext cx="7554344" cy="7022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以围绕发展抓党建，抓好党建促发展为目标，切实把党建工作摆上重要议程日程，把党的建设放在经营管理中去思考，放到日常工作中去安排。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280274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166986"/>
            <a:ext cx="12192000" cy="16910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1063487"/>
          </a:xfrm>
          <a:prstGeom prst="rect">
            <a:avLst/>
          </a:prstGeom>
        </p:spPr>
      </p:pic>
      <p:sp>
        <p:nvSpPr>
          <p:cNvPr id="8" name="TextBox 54"/>
          <p:cNvSpPr txBox="1"/>
          <p:nvPr/>
        </p:nvSpPr>
        <p:spPr>
          <a:xfrm>
            <a:off x="-1272209" y="372717"/>
            <a:ext cx="6701459" cy="983090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8500"/>
              </a:lnSpc>
              <a:defRPr sz="2400" b="1" kern="0">
                <a:ln w="12700">
                  <a:noFill/>
                </a:ln>
                <a:solidFill>
                  <a:srgbClr val="C00000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3.1</a:t>
            </a:r>
            <a:r>
              <a:rPr lang="zh-CN" altLang="en-US" dirty="0"/>
              <a:t>加大党建工作力度</a:t>
            </a:r>
          </a:p>
        </p:txBody>
      </p:sp>
      <p:sp>
        <p:nvSpPr>
          <p:cNvPr id="76" name="MH_Other_1"/>
          <p:cNvSpPr/>
          <p:nvPr/>
        </p:nvSpPr>
        <p:spPr>
          <a:xfrm>
            <a:off x="626534" y="1939538"/>
            <a:ext cx="863600" cy="698500"/>
          </a:xfrm>
          <a:custGeom>
            <a:avLst/>
            <a:gdLst>
              <a:gd name="connsiteX0" fmla="*/ 0 w 2429934"/>
              <a:gd name="connsiteY0" fmla="*/ 360367 h 372534"/>
              <a:gd name="connsiteX1" fmla="*/ 2429934 w 2429934"/>
              <a:gd name="connsiteY1" fmla="*/ 360367 h 372534"/>
              <a:gd name="connsiteX2" fmla="*/ 2429934 w 2429934"/>
              <a:gd name="connsiteY2" fmla="*/ 372534 h 372534"/>
              <a:gd name="connsiteX3" fmla="*/ 0 w 2429934"/>
              <a:gd name="connsiteY3" fmla="*/ 372534 h 372534"/>
              <a:gd name="connsiteX4" fmla="*/ 0 w 2429934"/>
              <a:gd name="connsiteY4" fmla="*/ 30167 h 372534"/>
              <a:gd name="connsiteX5" fmla="*/ 2429934 w 2429934"/>
              <a:gd name="connsiteY5" fmla="*/ 30167 h 372534"/>
              <a:gd name="connsiteX6" fmla="*/ 2429934 w 2429934"/>
              <a:gd name="connsiteY6" fmla="*/ 342367 h 372534"/>
              <a:gd name="connsiteX7" fmla="*/ 0 w 2429934"/>
              <a:gd name="connsiteY7" fmla="*/ 342367 h 372534"/>
              <a:gd name="connsiteX8" fmla="*/ 0 w 2429934"/>
              <a:gd name="connsiteY8" fmla="*/ 0 h 372534"/>
              <a:gd name="connsiteX9" fmla="*/ 2429934 w 2429934"/>
              <a:gd name="connsiteY9" fmla="*/ 0 h 372534"/>
              <a:gd name="connsiteX10" fmla="*/ 2429934 w 2429934"/>
              <a:gd name="connsiteY10" fmla="*/ 12167 h 372534"/>
              <a:gd name="connsiteX11" fmla="*/ 0 w 2429934"/>
              <a:gd name="connsiteY11" fmla="*/ 12167 h 372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29934" h="372534">
                <a:moveTo>
                  <a:pt x="0" y="360367"/>
                </a:moveTo>
                <a:lnTo>
                  <a:pt x="2429934" y="360367"/>
                </a:lnTo>
                <a:lnTo>
                  <a:pt x="2429934" y="372534"/>
                </a:lnTo>
                <a:lnTo>
                  <a:pt x="0" y="372534"/>
                </a:lnTo>
                <a:close/>
                <a:moveTo>
                  <a:pt x="0" y="30167"/>
                </a:moveTo>
                <a:lnTo>
                  <a:pt x="2429934" y="30167"/>
                </a:lnTo>
                <a:lnTo>
                  <a:pt x="2429934" y="342367"/>
                </a:lnTo>
                <a:lnTo>
                  <a:pt x="0" y="342367"/>
                </a:lnTo>
                <a:close/>
                <a:moveTo>
                  <a:pt x="0" y="0"/>
                </a:moveTo>
                <a:lnTo>
                  <a:pt x="2429934" y="0"/>
                </a:lnTo>
                <a:lnTo>
                  <a:pt x="2429934" y="12167"/>
                </a:lnTo>
                <a:lnTo>
                  <a:pt x="0" y="12167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667" dirty="0">
                <a:solidFill>
                  <a:srgbClr val="FEFFFF"/>
                </a:solidFill>
                <a:ea typeface="幼圆" panose="02010509060101010101" pitchFamily="49" charset="-122"/>
              </a:rPr>
              <a:t>01</a:t>
            </a:r>
            <a:endParaRPr lang="zh-CN" altLang="en-US" sz="2667" dirty="0">
              <a:solidFill>
                <a:srgbClr val="FEFFFF"/>
              </a:solidFill>
              <a:ea typeface="幼圆" panose="02010509060101010101" pitchFamily="49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490134" y="1939538"/>
            <a:ext cx="2292349" cy="698500"/>
            <a:chOff x="1503363" y="1903388"/>
            <a:chExt cx="1719262" cy="2468562"/>
          </a:xfrm>
        </p:grpSpPr>
        <p:sp>
          <p:nvSpPr>
            <p:cNvPr id="78" name="MH_SubTitle_1"/>
            <p:cNvSpPr/>
            <p:nvPr/>
          </p:nvSpPr>
          <p:spPr>
            <a:xfrm>
              <a:off x="1503363" y="1903388"/>
              <a:ext cx="1719262" cy="2468562"/>
            </a:xfrm>
            <a:prstGeom prst="rect">
              <a:avLst/>
            </a:prstGeom>
            <a:solidFill>
              <a:srgbClr val="FEFFFF"/>
            </a:solidFill>
            <a:ln w="9525">
              <a:solidFill>
                <a:srgbClr val="B2B2B2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000" tIns="96000" rIns="96000" bIns="96000" anchor="ctr">
              <a:norm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三会一课制度</a:t>
              </a:r>
            </a:p>
          </p:txBody>
        </p:sp>
        <p:sp>
          <p:nvSpPr>
            <p:cNvPr id="79" name="MH_Other_2"/>
            <p:cNvSpPr/>
            <p:nvPr/>
          </p:nvSpPr>
          <p:spPr>
            <a:xfrm rot="16200000">
              <a:off x="2921000" y="4070325"/>
              <a:ext cx="301625" cy="301625"/>
            </a:xfrm>
            <a:prstGeom prst="rtTriangl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0" name="MH_Other_1"/>
          <p:cNvSpPr/>
          <p:nvPr/>
        </p:nvSpPr>
        <p:spPr>
          <a:xfrm>
            <a:off x="4398434" y="1939538"/>
            <a:ext cx="863600" cy="698500"/>
          </a:xfrm>
          <a:custGeom>
            <a:avLst/>
            <a:gdLst>
              <a:gd name="connsiteX0" fmla="*/ 0 w 2429934"/>
              <a:gd name="connsiteY0" fmla="*/ 360367 h 372534"/>
              <a:gd name="connsiteX1" fmla="*/ 2429934 w 2429934"/>
              <a:gd name="connsiteY1" fmla="*/ 360367 h 372534"/>
              <a:gd name="connsiteX2" fmla="*/ 2429934 w 2429934"/>
              <a:gd name="connsiteY2" fmla="*/ 372534 h 372534"/>
              <a:gd name="connsiteX3" fmla="*/ 0 w 2429934"/>
              <a:gd name="connsiteY3" fmla="*/ 372534 h 372534"/>
              <a:gd name="connsiteX4" fmla="*/ 0 w 2429934"/>
              <a:gd name="connsiteY4" fmla="*/ 30167 h 372534"/>
              <a:gd name="connsiteX5" fmla="*/ 2429934 w 2429934"/>
              <a:gd name="connsiteY5" fmla="*/ 30167 h 372534"/>
              <a:gd name="connsiteX6" fmla="*/ 2429934 w 2429934"/>
              <a:gd name="connsiteY6" fmla="*/ 342367 h 372534"/>
              <a:gd name="connsiteX7" fmla="*/ 0 w 2429934"/>
              <a:gd name="connsiteY7" fmla="*/ 342367 h 372534"/>
              <a:gd name="connsiteX8" fmla="*/ 0 w 2429934"/>
              <a:gd name="connsiteY8" fmla="*/ 0 h 372534"/>
              <a:gd name="connsiteX9" fmla="*/ 2429934 w 2429934"/>
              <a:gd name="connsiteY9" fmla="*/ 0 h 372534"/>
              <a:gd name="connsiteX10" fmla="*/ 2429934 w 2429934"/>
              <a:gd name="connsiteY10" fmla="*/ 12167 h 372534"/>
              <a:gd name="connsiteX11" fmla="*/ 0 w 2429934"/>
              <a:gd name="connsiteY11" fmla="*/ 12167 h 372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29934" h="372534">
                <a:moveTo>
                  <a:pt x="0" y="360367"/>
                </a:moveTo>
                <a:lnTo>
                  <a:pt x="2429934" y="360367"/>
                </a:lnTo>
                <a:lnTo>
                  <a:pt x="2429934" y="372534"/>
                </a:lnTo>
                <a:lnTo>
                  <a:pt x="0" y="372534"/>
                </a:lnTo>
                <a:close/>
                <a:moveTo>
                  <a:pt x="0" y="30167"/>
                </a:moveTo>
                <a:lnTo>
                  <a:pt x="2429934" y="30167"/>
                </a:lnTo>
                <a:lnTo>
                  <a:pt x="2429934" y="342367"/>
                </a:lnTo>
                <a:lnTo>
                  <a:pt x="0" y="342367"/>
                </a:lnTo>
                <a:close/>
                <a:moveTo>
                  <a:pt x="0" y="0"/>
                </a:moveTo>
                <a:lnTo>
                  <a:pt x="2429934" y="0"/>
                </a:lnTo>
                <a:lnTo>
                  <a:pt x="2429934" y="12167"/>
                </a:lnTo>
                <a:lnTo>
                  <a:pt x="0" y="12167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667" dirty="0" smtClean="0">
                <a:solidFill>
                  <a:srgbClr val="FEFFFF"/>
                </a:solidFill>
                <a:ea typeface="幼圆" panose="02010509060101010101" pitchFamily="49" charset="-122"/>
              </a:rPr>
              <a:t>02</a:t>
            </a:r>
            <a:endParaRPr lang="zh-CN" altLang="en-US" sz="2667" dirty="0">
              <a:solidFill>
                <a:srgbClr val="FEFFFF"/>
              </a:solidFill>
              <a:ea typeface="幼圆" panose="02010509060101010101" pitchFamily="49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5262034" y="1939538"/>
            <a:ext cx="2292349" cy="698500"/>
            <a:chOff x="1503363" y="1903388"/>
            <a:chExt cx="1719262" cy="2468562"/>
          </a:xfrm>
        </p:grpSpPr>
        <p:sp>
          <p:nvSpPr>
            <p:cNvPr id="82" name="MH_SubTitle_1"/>
            <p:cNvSpPr/>
            <p:nvPr/>
          </p:nvSpPr>
          <p:spPr>
            <a:xfrm>
              <a:off x="1503363" y="1903388"/>
              <a:ext cx="1719262" cy="2468562"/>
            </a:xfrm>
            <a:prstGeom prst="rect">
              <a:avLst/>
            </a:prstGeom>
            <a:solidFill>
              <a:srgbClr val="FEFFFF"/>
            </a:solidFill>
            <a:ln w="9525">
              <a:solidFill>
                <a:srgbClr val="B2B2B2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000" tIns="96000" rIns="96000" bIns="96000" anchor="ctr">
              <a:normAutofit/>
            </a:bodyPr>
            <a:lstStyle/>
            <a:p>
              <a:pPr algn="ctr" defTabSz="1152525" eaLnBrk="0" hangingPunct="0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月度集中学习制度</a:t>
              </a:r>
            </a:p>
          </p:txBody>
        </p:sp>
        <p:sp>
          <p:nvSpPr>
            <p:cNvPr id="83" name="MH_Other_2"/>
            <p:cNvSpPr/>
            <p:nvPr/>
          </p:nvSpPr>
          <p:spPr>
            <a:xfrm rot="16200000">
              <a:off x="2921000" y="4070325"/>
              <a:ext cx="301625" cy="301625"/>
            </a:xfrm>
            <a:prstGeom prst="rtTriangl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4" name="MH_Other_1"/>
          <p:cNvSpPr/>
          <p:nvPr/>
        </p:nvSpPr>
        <p:spPr>
          <a:xfrm>
            <a:off x="8132234" y="1939538"/>
            <a:ext cx="863600" cy="698500"/>
          </a:xfrm>
          <a:custGeom>
            <a:avLst/>
            <a:gdLst>
              <a:gd name="connsiteX0" fmla="*/ 0 w 2429934"/>
              <a:gd name="connsiteY0" fmla="*/ 360367 h 372534"/>
              <a:gd name="connsiteX1" fmla="*/ 2429934 w 2429934"/>
              <a:gd name="connsiteY1" fmla="*/ 360367 h 372534"/>
              <a:gd name="connsiteX2" fmla="*/ 2429934 w 2429934"/>
              <a:gd name="connsiteY2" fmla="*/ 372534 h 372534"/>
              <a:gd name="connsiteX3" fmla="*/ 0 w 2429934"/>
              <a:gd name="connsiteY3" fmla="*/ 372534 h 372534"/>
              <a:gd name="connsiteX4" fmla="*/ 0 w 2429934"/>
              <a:gd name="connsiteY4" fmla="*/ 30167 h 372534"/>
              <a:gd name="connsiteX5" fmla="*/ 2429934 w 2429934"/>
              <a:gd name="connsiteY5" fmla="*/ 30167 h 372534"/>
              <a:gd name="connsiteX6" fmla="*/ 2429934 w 2429934"/>
              <a:gd name="connsiteY6" fmla="*/ 342367 h 372534"/>
              <a:gd name="connsiteX7" fmla="*/ 0 w 2429934"/>
              <a:gd name="connsiteY7" fmla="*/ 342367 h 372534"/>
              <a:gd name="connsiteX8" fmla="*/ 0 w 2429934"/>
              <a:gd name="connsiteY8" fmla="*/ 0 h 372534"/>
              <a:gd name="connsiteX9" fmla="*/ 2429934 w 2429934"/>
              <a:gd name="connsiteY9" fmla="*/ 0 h 372534"/>
              <a:gd name="connsiteX10" fmla="*/ 2429934 w 2429934"/>
              <a:gd name="connsiteY10" fmla="*/ 12167 h 372534"/>
              <a:gd name="connsiteX11" fmla="*/ 0 w 2429934"/>
              <a:gd name="connsiteY11" fmla="*/ 12167 h 372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29934" h="372534">
                <a:moveTo>
                  <a:pt x="0" y="360367"/>
                </a:moveTo>
                <a:lnTo>
                  <a:pt x="2429934" y="360367"/>
                </a:lnTo>
                <a:lnTo>
                  <a:pt x="2429934" y="372534"/>
                </a:lnTo>
                <a:lnTo>
                  <a:pt x="0" y="372534"/>
                </a:lnTo>
                <a:close/>
                <a:moveTo>
                  <a:pt x="0" y="30167"/>
                </a:moveTo>
                <a:lnTo>
                  <a:pt x="2429934" y="30167"/>
                </a:lnTo>
                <a:lnTo>
                  <a:pt x="2429934" y="342367"/>
                </a:lnTo>
                <a:lnTo>
                  <a:pt x="0" y="342367"/>
                </a:lnTo>
                <a:close/>
                <a:moveTo>
                  <a:pt x="0" y="0"/>
                </a:moveTo>
                <a:lnTo>
                  <a:pt x="2429934" y="0"/>
                </a:lnTo>
                <a:lnTo>
                  <a:pt x="2429934" y="12167"/>
                </a:lnTo>
                <a:lnTo>
                  <a:pt x="0" y="12167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667" dirty="0" smtClean="0">
                <a:solidFill>
                  <a:srgbClr val="FEFFFF"/>
                </a:solidFill>
                <a:ea typeface="幼圆" panose="02010509060101010101" pitchFamily="49" charset="-122"/>
              </a:rPr>
              <a:t>03</a:t>
            </a:r>
            <a:endParaRPr lang="zh-CN" altLang="en-US" sz="2667" dirty="0">
              <a:solidFill>
                <a:srgbClr val="FEFFFF"/>
              </a:solidFill>
              <a:ea typeface="幼圆" panose="02010509060101010101" pitchFamily="49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8995834" y="1939538"/>
            <a:ext cx="2292349" cy="698500"/>
            <a:chOff x="1503363" y="1903388"/>
            <a:chExt cx="1719262" cy="2468562"/>
          </a:xfrm>
        </p:grpSpPr>
        <p:sp>
          <p:nvSpPr>
            <p:cNvPr id="86" name="MH_SubTitle_1"/>
            <p:cNvSpPr/>
            <p:nvPr/>
          </p:nvSpPr>
          <p:spPr>
            <a:xfrm>
              <a:off x="1503363" y="1903388"/>
              <a:ext cx="1719262" cy="2468562"/>
            </a:xfrm>
            <a:prstGeom prst="rect">
              <a:avLst/>
            </a:prstGeom>
            <a:solidFill>
              <a:srgbClr val="FEFFFF"/>
            </a:solidFill>
            <a:ln w="9525">
              <a:solidFill>
                <a:srgbClr val="B2B2B2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000" tIns="96000" rIns="96000" bIns="96000" anchor="ctr">
              <a:normAutofit/>
            </a:bodyPr>
            <a:lstStyle/>
            <a:p>
              <a:pPr algn="ctr" defTabSz="1152525" eaLnBrk="0" hangingPunct="0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党建工作责任制制度</a:t>
              </a:r>
            </a:p>
          </p:txBody>
        </p:sp>
        <p:sp>
          <p:nvSpPr>
            <p:cNvPr id="87" name="MH_Other_2"/>
            <p:cNvSpPr/>
            <p:nvPr/>
          </p:nvSpPr>
          <p:spPr>
            <a:xfrm rot="16200000">
              <a:off x="2921000" y="4070325"/>
              <a:ext cx="301625" cy="301625"/>
            </a:xfrm>
            <a:prstGeom prst="rtTriangl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8" name="MH_Other_1"/>
          <p:cNvSpPr/>
          <p:nvPr/>
        </p:nvSpPr>
        <p:spPr>
          <a:xfrm>
            <a:off x="626534" y="3235996"/>
            <a:ext cx="863600" cy="698500"/>
          </a:xfrm>
          <a:custGeom>
            <a:avLst/>
            <a:gdLst>
              <a:gd name="connsiteX0" fmla="*/ 0 w 2429934"/>
              <a:gd name="connsiteY0" fmla="*/ 360367 h 372534"/>
              <a:gd name="connsiteX1" fmla="*/ 2429934 w 2429934"/>
              <a:gd name="connsiteY1" fmla="*/ 360367 h 372534"/>
              <a:gd name="connsiteX2" fmla="*/ 2429934 w 2429934"/>
              <a:gd name="connsiteY2" fmla="*/ 372534 h 372534"/>
              <a:gd name="connsiteX3" fmla="*/ 0 w 2429934"/>
              <a:gd name="connsiteY3" fmla="*/ 372534 h 372534"/>
              <a:gd name="connsiteX4" fmla="*/ 0 w 2429934"/>
              <a:gd name="connsiteY4" fmla="*/ 30167 h 372534"/>
              <a:gd name="connsiteX5" fmla="*/ 2429934 w 2429934"/>
              <a:gd name="connsiteY5" fmla="*/ 30167 h 372534"/>
              <a:gd name="connsiteX6" fmla="*/ 2429934 w 2429934"/>
              <a:gd name="connsiteY6" fmla="*/ 342367 h 372534"/>
              <a:gd name="connsiteX7" fmla="*/ 0 w 2429934"/>
              <a:gd name="connsiteY7" fmla="*/ 342367 h 372534"/>
              <a:gd name="connsiteX8" fmla="*/ 0 w 2429934"/>
              <a:gd name="connsiteY8" fmla="*/ 0 h 372534"/>
              <a:gd name="connsiteX9" fmla="*/ 2429934 w 2429934"/>
              <a:gd name="connsiteY9" fmla="*/ 0 h 372534"/>
              <a:gd name="connsiteX10" fmla="*/ 2429934 w 2429934"/>
              <a:gd name="connsiteY10" fmla="*/ 12167 h 372534"/>
              <a:gd name="connsiteX11" fmla="*/ 0 w 2429934"/>
              <a:gd name="connsiteY11" fmla="*/ 12167 h 372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29934" h="372534">
                <a:moveTo>
                  <a:pt x="0" y="360367"/>
                </a:moveTo>
                <a:lnTo>
                  <a:pt x="2429934" y="360367"/>
                </a:lnTo>
                <a:lnTo>
                  <a:pt x="2429934" y="372534"/>
                </a:lnTo>
                <a:lnTo>
                  <a:pt x="0" y="372534"/>
                </a:lnTo>
                <a:close/>
                <a:moveTo>
                  <a:pt x="0" y="30167"/>
                </a:moveTo>
                <a:lnTo>
                  <a:pt x="2429934" y="30167"/>
                </a:lnTo>
                <a:lnTo>
                  <a:pt x="2429934" y="342367"/>
                </a:lnTo>
                <a:lnTo>
                  <a:pt x="0" y="342367"/>
                </a:lnTo>
                <a:close/>
                <a:moveTo>
                  <a:pt x="0" y="0"/>
                </a:moveTo>
                <a:lnTo>
                  <a:pt x="2429934" y="0"/>
                </a:lnTo>
                <a:lnTo>
                  <a:pt x="2429934" y="12167"/>
                </a:lnTo>
                <a:lnTo>
                  <a:pt x="0" y="12167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667" dirty="0" smtClean="0">
                <a:solidFill>
                  <a:srgbClr val="FEFFFF"/>
                </a:solidFill>
                <a:ea typeface="幼圆" panose="02010509060101010101" pitchFamily="49" charset="-122"/>
              </a:rPr>
              <a:t>04</a:t>
            </a:r>
            <a:endParaRPr lang="zh-CN" altLang="en-US" sz="2667" dirty="0">
              <a:solidFill>
                <a:srgbClr val="FEFFFF"/>
              </a:solidFill>
              <a:ea typeface="幼圆" panose="02010509060101010101" pitchFamily="49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1490134" y="3235996"/>
            <a:ext cx="2292349" cy="698500"/>
            <a:chOff x="1503363" y="1903388"/>
            <a:chExt cx="1719262" cy="2468562"/>
          </a:xfrm>
        </p:grpSpPr>
        <p:sp>
          <p:nvSpPr>
            <p:cNvPr id="90" name="MH_SubTitle_1"/>
            <p:cNvSpPr/>
            <p:nvPr/>
          </p:nvSpPr>
          <p:spPr>
            <a:xfrm>
              <a:off x="1503363" y="1903388"/>
              <a:ext cx="1719262" cy="2468562"/>
            </a:xfrm>
            <a:prstGeom prst="rect">
              <a:avLst/>
            </a:prstGeom>
            <a:solidFill>
              <a:srgbClr val="FEFFFF"/>
            </a:solidFill>
            <a:ln w="9525">
              <a:solidFill>
                <a:srgbClr val="B2B2B2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000" tIns="96000" rIns="96000" bIns="96000" anchor="ctr">
              <a:normAutofit/>
            </a:bodyPr>
            <a:lstStyle/>
            <a:p>
              <a:pPr algn="ctr" defTabSz="1152525" eaLnBrk="0" hangingPunct="0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党员考核管理办法</a:t>
              </a:r>
            </a:p>
          </p:txBody>
        </p:sp>
        <p:sp>
          <p:nvSpPr>
            <p:cNvPr id="91" name="MH_Other_2"/>
            <p:cNvSpPr/>
            <p:nvPr/>
          </p:nvSpPr>
          <p:spPr>
            <a:xfrm rot="16200000">
              <a:off x="2921000" y="4070325"/>
              <a:ext cx="301625" cy="301625"/>
            </a:xfrm>
            <a:prstGeom prst="rtTriangl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2" name="MH_Other_1"/>
          <p:cNvSpPr/>
          <p:nvPr/>
        </p:nvSpPr>
        <p:spPr>
          <a:xfrm>
            <a:off x="4398434" y="3235996"/>
            <a:ext cx="863600" cy="698500"/>
          </a:xfrm>
          <a:custGeom>
            <a:avLst/>
            <a:gdLst>
              <a:gd name="connsiteX0" fmla="*/ 0 w 2429934"/>
              <a:gd name="connsiteY0" fmla="*/ 360367 h 372534"/>
              <a:gd name="connsiteX1" fmla="*/ 2429934 w 2429934"/>
              <a:gd name="connsiteY1" fmla="*/ 360367 h 372534"/>
              <a:gd name="connsiteX2" fmla="*/ 2429934 w 2429934"/>
              <a:gd name="connsiteY2" fmla="*/ 372534 h 372534"/>
              <a:gd name="connsiteX3" fmla="*/ 0 w 2429934"/>
              <a:gd name="connsiteY3" fmla="*/ 372534 h 372534"/>
              <a:gd name="connsiteX4" fmla="*/ 0 w 2429934"/>
              <a:gd name="connsiteY4" fmla="*/ 30167 h 372534"/>
              <a:gd name="connsiteX5" fmla="*/ 2429934 w 2429934"/>
              <a:gd name="connsiteY5" fmla="*/ 30167 h 372534"/>
              <a:gd name="connsiteX6" fmla="*/ 2429934 w 2429934"/>
              <a:gd name="connsiteY6" fmla="*/ 342367 h 372534"/>
              <a:gd name="connsiteX7" fmla="*/ 0 w 2429934"/>
              <a:gd name="connsiteY7" fmla="*/ 342367 h 372534"/>
              <a:gd name="connsiteX8" fmla="*/ 0 w 2429934"/>
              <a:gd name="connsiteY8" fmla="*/ 0 h 372534"/>
              <a:gd name="connsiteX9" fmla="*/ 2429934 w 2429934"/>
              <a:gd name="connsiteY9" fmla="*/ 0 h 372534"/>
              <a:gd name="connsiteX10" fmla="*/ 2429934 w 2429934"/>
              <a:gd name="connsiteY10" fmla="*/ 12167 h 372534"/>
              <a:gd name="connsiteX11" fmla="*/ 0 w 2429934"/>
              <a:gd name="connsiteY11" fmla="*/ 12167 h 372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29934" h="372534">
                <a:moveTo>
                  <a:pt x="0" y="360367"/>
                </a:moveTo>
                <a:lnTo>
                  <a:pt x="2429934" y="360367"/>
                </a:lnTo>
                <a:lnTo>
                  <a:pt x="2429934" y="372534"/>
                </a:lnTo>
                <a:lnTo>
                  <a:pt x="0" y="372534"/>
                </a:lnTo>
                <a:close/>
                <a:moveTo>
                  <a:pt x="0" y="30167"/>
                </a:moveTo>
                <a:lnTo>
                  <a:pt x="2429934" y="30167"/>
                </a:lnTo>
                <a:lnTo>
                  <a:pt x="2429934" y="342367"/>
                </a:lnTo>
                <a:lnTo>
                  <a:pt x="0" y="342367"/>
                </a:lnTo>
                <a:close/>
                <a:moveTo>
                  <a:pt x="0" y="0"/>
                </a:moveTo>
                <a:lnTo>
                  <a:pt x="2429934" y="0"/>
                </a:lnTo>
                <a:lnTo>
                  <a:pt x="2429934" y="12167"/>
                </a:lnTo>
                <a:lnTo>
                  <a:pt x="0" y="12167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667" dirty="0" smtClean="0">
                <a:solidFill>
                  <a:srgbClr val="FEFFFF"/>
                </a:solidFill>
                <a:ea typeface="幼圆" panose="02010509060101010101" pitchFamily="49" charset="-122"/>
              </a:rPr>
              <a:t>05</a:t>
            </a:r>
            <a:endParaRPr lang="zh-CN" altLang="en-US" sz="2667" dirty="0">
              <a:solidFill>
                <a:srgbClr val="FEFFFF"/>
              </a:solidFill>
              <a:ea typeface="幼圆" panose="02010509060101010101" pitchFamily="49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5262034" y="3235996"/>
            <a:ext cx="2292349" cy="698500"/>
            <a:chOff x="1503363" y="1903388"/>
            <a:chExt cx="1719262" cy="2468562"/>
          </a:xfrm>
        </p:grpSpPr>
        <p:sp>
          <p:nvSpPr>
            <p:cNvPr id="94" name="MH_SubTitle_1"/>
            <p:cNvSpPr/>
            <p:nvPr/>
          </p:nvSpPr>
          <p:spPr>
            <a:xfrm>
              <a:off x="1503363" y="1903388"/>
              <a:ext cx="1719262" cy="2468562"/>
            </a:xfrm>
            <a:prstGeom prst="rect">
              <a:avLst/>
            </a:prstGeom>
            <a:solidFill>
              <a:srgbClr val="FEFFFF"/>
            </a:solidFill>
            <a:ln w="9525">
              <a:solidFill>
                <a:srgbClr val="B2B2B2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000" tIns="96000" rIns="96000" bIns="96000" anchor="ctr">
              <a:normAutofit/>
            </a:bodyPr>
            <a:lstStyle/>
            <a:p>
              <a:pPr algn="ctr" defTabSz="1152525" eaLnBrk="0" hangingPunct="0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制定年度工作计划</a:t>
              </a:r>
            </a:p>
          </p:txBody>
        </p:sp>
        <p:sp>
          <p:nvSpPr>
            <p:cNvPr id="95" name="MH_Other_2"/>
            <p:cNvSpPr/>
            <p:nvPr/>
          </p:nvSpPr>
          <p:spPr>
            <a:xfrm rot="16200000">
              <a:off x="2921000" y="4070325"/>
              <a:ext cx="301625" cy="301625"/>
            </a:xfrm>
            <a:prstGeom prst="rtTriangl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6" name="MH_Other_1"/>
          <p:cNvSpPr/>
          <p:nvPr/>
        </p:nvSpPr>
        <p:spPr>
          <a:xfrm>
            <a:off x="8132234" y="3235996"/>
            <a:ext cx="863600" cy="698500"/>
          </a:xfrm>
          <a:custGeom>
            <a:avLst/>
            <a:gdLst>
              <a:gd name="connsiteX0" fmla="*/ 0 w 2429934"/>
              <a:gd name="connsiteY0" fmla="*/ 360367 h 372534"/>
              <a:gd name="connsiteX1" fmla="*/ 2429934 w 2429934"/>
              <a:gd name="connsiteY1" fmla="*/ 360367 h 372534"/>
              <a:gd name="connsiteX2" fmla="*/ 2429934 w 2429934"/>
              <a:gd name="connsiteY2" fmla="*/ 372534 h 372534"/>
              <a:gd name="connsiteX3" fmla="*/ 0 w 2429934"/>
              <a:gd name="connsiteY3" fmla="*/ 372534 h 372534"/>
              <a:gd name="connsiteX4" fmla="*/ 0 w 2429934"/>
              <a:gd name="connsiteY4" fmla="*/ 30167 h 372534"/>
              <a:gd name="connsiteX5" fmla="*/ 2429934 w 2429934"/>
              <a:gd name="connsiteY5" fmla="*/ 30167 h 372534"/>
              <a:gd name="connsiteX6" fmla="*/ 2429934 w 2429934"/>
              <a:gd name="connsiteY6" fmla="*/ 342367 h 372534"/>
              <a:gd name="connsiteX7" fmla="*/ 0 w 2429934"/>
              <a:gd name="connsiteY7" fmla="*/ 342367 h 372534"/>
              <a:gd name="connsiteX8" fmla="*/ 0 w 2429934"/>
              <a:gd name="connsiteY8" fmla="*/ 0 h 372534"/>
              <a:gd name="connsiteX9" fmla="*/ 2429934 w 2429934"/>
              <a:gd name="connsiteY9" fmla="*/ 0 h 372534"/>
              <a:gd name="connsiteX10" fmla="*/ 2429934 w 2429934"/>
              <a:gd name="connsiteY10" fmla="*/ 12167 h 372534"/>
              <a:gd name="connsiteX11" fmla="*/ 0 w 2429934"/>
              <a:gd name="connsiteY11" fmla="*/ 12167 h 372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29934" h="372534">
                <a:moveTo>
                  <a:pt x="0" y="360367"/>
                </a:moveTo>
                <a:lnTo>
                  <a:pt x="2429934" y="360367"/>
                </a:lnTo>
                <a:lnTo>
                  <a:pt x="2429934" y="372534"/>
                </a:lnTo>
                <a:lnTo>
                  <a:pt x="0" y="372534"/>
                </a:lnTo>
                <a:close/>
                <a:moveTo>
                  <a:pt x="0" y="30167"/>
                </a:moveTo>
                <a:lnTo>
                  <a:pt x="2429934" y="30167"/>
                </a:lnTo>
                <a:lnTo>
                  <a:pt x="2429934" y="342367"/>
                </a:lnTo>
                <a:lnTo>
                  <a:pt x="0" y="342367"/>
                </a:lnTo>
                <a:close/>
                <a:moveTo>
                  <a:pt x="0" y="0"/>
                </a:moveTo>
                <a:lnTo>
                  <a:pt x="2429934" y="0"/>
                </a:lnTo>
                <a:lnTo>
                  <a:pt x="2429934" y="12167"/>
                </a:lnTo>
                <a:lnTo>
                  <a:pt x="0" y="12167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667" dirty="0" smtClean="0">
                <a:solidFill>
                  <a:srgbClr val="FEFFFF"/>
                </a:solidFill>
                <a:ea typeface="幼圆" panose="02010509060101010101" pitchFamily="49" charset="-122"/>
              </a:rPr>
              <a:t>06</a:t>
            </a:r>
            <a:endParaRPr lang="zh-CN" altLang="en-US" sz="2667" dirty="0">
              <a:solidFill>
                <a:srgbClr val="FEFFFF"/>
              </a:solidFill>
              <a:ea typeface="幼圆" panose="02010509060101010101" pitchFamily="49" charset="-122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8995834" y="3235996"/>
            <a:ext cx="2292349" cy="698500"/>
            <a:chOff x="1503363" y="1903388"/>
            <a:chExt cx="1719262" cy="2468562"/>
          </a:xfrm>
        </p:grpSpPr>
        <p:sp>
          <p:nvSpPr>
            <p:cNvPr id="98" name="MH_SubTitle_1"/>
            <p:cNvSpPr/>
            <p:nvPr/>
          </p:nvSpPr>
          <p:spPr>
            <a:xfrm>
              <a:off x="1503363" y="1903388"/>
              <a:ext cx="1719262" cy="2468562"/>
            </a:xfrm>
            <a:prstGeom prst="rect">
              <a:avLst/>
            </a:prstGeom>
            <a:solidFill>
              <a:srgbClr val="FEFFFF"/>
            </a:solidFill>
            <a:ln w="9525">
              <a:solidFill>
                <a:srgbClr val="B2B2B2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000" tIns="96000" rIns="96000" bIns="96000" anchor="ctr">
              <a:normAutofit/>
            </a:bodyPr>
            <a:lstStyle/>
            <a:p>
              <a:pPr algn="ctr" defTabSz="1152525" eaLnBrk="0" hangingPunct="0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党支书年度述职规定</a:t>
              </a:r>
            </a:p>
          </p:txBody>
        </p:sp>
        <p:sp>
          <p:nvSpPr>
            <p:cNvPr id="99" name="MH_Other_2"/>
            <p:cNvSpPr/>
            <p:nvPr/>
          </p:nvSpPr>
          <p:spPr>
            <a:xfrm rot="16200000">
              <a:off x="2921000" y="4070325"/>
              <a:ext cx="301625" cy="301625"/>
            </a:xfrm>
            <a:prstGeom prst="rtTriangl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0" name="矩形 99"/>
          <p:cNvSpPr/>
          <p:nvPr/>
        </p:nvSpPr>
        <p:spPr>
          <a:xfrm>
            <a:off x="626534" y="4379463"/>
            <a:ext cx="10661649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广泛调动公司党员干部参与党建工作的积极性，促进党建工作走上规范化轨道，做到党建工作与经营管理同布置、同落实、同检查，形成党建与经营管理工作相互渗透、相互促进、齐抓共管的工作机制。</a:t>
            </a:r>
          </a:p>
        </p:txBody>
      </p:sp>
    </p:spTree>
    <p:extLst>
      <p:ext uri="{BB962C8B-B14F-4D97-AF65-F5344CB8AC3E}">
        <p14:creationId xmlns:p14="http://schemas.microsoft.com/office/powerpoint/2010/main" xmlns="" val="271842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8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3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8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3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8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3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800"/>
                            </p:stCondLst>
                            <p:childTnLst>
                              <p:par>
                                <p:cTn id="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6" grpId="0" animBg="1"/>
      <p:bldP spid="80" grpId="0" animBg="1"/>
      <p:bldP spid="84" grpId="0" animBg="1"/>
      <p:bldP spid="88" grpId="0" animBg="1"/>
      <p:bldP spid="92" grpId="0" animBg="1"/>
      <p:bldP spid="96" grpId="0" animBg="1"/>
      <p:bldP spid="1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166986"/>
            <a:ext cx="12192000" cy="16910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1063487"/>
          </a:xfrm>
          <a:prstGeom prst="rect">
            <a:avLst/>
          </a:prstGeom>
        </p:spPr>
      </p:pic>
      <p:sp>
        <p:nvSpPr>
          <p:cNvPr id="8" name="TextBox 54"/>
          <p:cNvSpPr txBox="1"/>
          <p:nvPr/>
        </p:nvSpPr>
        <p:spPr>
          <a:xfrm>
            <a:off x="-1272209" y="372717"/>
            <a:ext cx="6701459" cy="983090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8500"/>
              </a:lnSpc>
              <a:defRPr sz="2400" b="1" kern="0">
                <a:ln w="12700">
                  <a:noFill/>
                </a:ln>
                <a:solidFill>
                  <a:srgbClr val="C00000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3.2</a:t>
            </a:r>
            <a:r>
              <a:rPr lang="zh-CN" altLang="en-US" dirty="0" smtClean="0"/>
              <a:t>注重</a:t>
            </a:r>
            <a:r>
              <a:rPr lang="zh-CN" altLang="en-US" dirty="0"/>
              <a:t>党组织基础建设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32C67634-9907-45A5-AD78-A8FA0C3F6CB8}"/>
              </a:ext>
            </a:extLst>
          </p:cNvPr>
          <p:cNvSpPr/>
          <p:nvPr/>
        </p:nvSpPr>
        <p:spPr bwMode="auto">
          <a:xfrm>
            <a:off x="852212" y="1942021"/>
            <a:ext cx="10431484" cy="131470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1" rIns="91440" bIns="45721" numCol="1" rtlCol="0" anchor="t" anchorCtr="0" compatLnSpc="1"/>
          <a:lstStyle/>
          <a:p>
            <a:pPr defTabSz="914423" eaLnBrk="1" hangingPunct="1"/>
            <a:endParaRPr lang="zh-CN" altLang="en-US" sz="1200"/>
          </a:p>
        </p:txBody>
      </p:sp>
      <p:sp>
        <p:nvSpPr>
          <p:cNvPr id="33" name="Freeform 10">
            <a:extLst>
              <a:ext uri="{FF2B5EF4-FFF2-40B4-BE49-F238E27FC236}">
                <a16:creationId xmlns:a16="http://schemas.microsoft.com/office/drawing/2014/main" xmlns="" id="{9A881EA0-0ED6-44BE-BF19-7C978F86132F}"/>
              </a:ext>
            </a:extLst>
          </p:cNvPr>
          <p:cNvSpPr/>
          <p:nvPr/>
        </p:nvSpPr>
        <p:spPr bwMode="auto">
          <a:xfrm>
            <a:off x="911989" y="1677083"/>
            <a:ext cx="2921918" cy="480039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19050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 sz="1200">
              <a:latin typeface="+mn-lt"/>
              <a:ea typeface="+mn-ea"/>
              <a:cs typeface="+mn-ea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681F5FCD-D5B3-4C19-9531-73CD55C517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9973" y="1501494"/>
            <a:ext cx="910345" cy="711145"/>
          </a:xfrm>
          <a:prstGeom prst="rect">
            <a:avLst/>
          </a:prstGeom>
        </p:spPr>
      </p:pic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441C7BBC-046F-42D7-90CB-F103563AA99A}"/>
              </a:ext>
            </a:extLst>
          </p:cNvPr>
          <p:cNvSpPr/>
          <p:nvPr/>
        </p:nvSpPr>
        <p:spPr>
          <a:xfrm>
            <a:off x="1357285" y="1769020"/>
            <a:ext cx="20313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加强基层党组织建设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A03F96D6-7575-4111-9862-78EB2CC13966}"/>
              </a:ext>
            </a:extLst>
          </p:cNvPr>
          <p:cNvSpPr/>
          <p:nvPr/>
        </p:nvSpPr>
        <p:spPr>
          <a:xfrm>
            <a:off x="982875" y="2212640"/>
            <a:ext cx="9916773" cy="814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加强基层党组织建设，继续吸收新鲜血液，认真对现有的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名入党积极分子、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名入党申请人进行考察，尽快把现有非党员四级机构班子、业务骨干吸收培养为党员，保证党员队伍纯洁性、先进性。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32C67634-9907-45A5-AD78-A8FA0C3F6CB8}"/>
              </a:ext>
            </a:extLst>
          </p:cNvPr>
          <p:cNvSpPr/>
          <p:nvPr/>
        </p:nvSpPr>
        <p:spPr bwMode="auto">
          <a:xfrm>
            <a:off x="852212" y="3764046"/>
            <a:ext cx="10431484" cy="169525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1" rIns="91440" bIns="45721" numCol="1" rtlCol="0" anchor="t" anchorCtr="0" compatLnSpc="1"/>
          <a:lstStyle/>
          <a:p>
            <a:pPr defTabSz="914423" eaLnBrk="1" hangingPunct="1"/>
            <a:endParaRPr lang="zh-CN" altLang="en-US" sz="1200"/>
          </a:p>
        </p:txBody>
      </p:sp>
      <p:sp>
        <p:nvSpPr>
          <p:cNvPr id="43" name="Freeform 10">
            <a:extLst>
              <a:ext uri="{FF2B5EF4-FFF2-40B4-BE49-F238E27FC236}">
                <a16:creationId xmlns:a16="http://schemas.microsoft.com/office/drawing/2014/main" xmlns="" id="{9A881EA0-0ED6-44BE-BF19-7C978F86132F}"/>
              </a:ext>
            </a:extLst>
          </p:cNvPr>
          <p:cNvSpPr/>
          <p:nvPr/>
        </p:nvSpPr>
        <p:spPr bwMode="auto">
          <a:xfrm>
            <a:off x="911989" y="3499108"/>
            <a:ext cx="2921918" cy="480039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19050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 sz="1200">
              <a:latin typeface="+mn-lt"/>
              <a:ea typeface="+mn-ea"/>
              <a:cs typeface="+mn-ea"/>
            </a:endParaRP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681F5FCD-D5B3-4C19-9531-73CD55C517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9973" y="3323519"/>
            <a:ext cx="910345" cy="711145"/>
          </a:xfrm>
          <a:prstGeom prst="rect">
            <a:avLst/>
          </a:prstGeom>
        </p:spPr>
      </p:pic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441C7BBC-046F-42D7-90CB-F103563AA99A}"/>
              </a:ext>
            </a:extLst>
          </p:cNvPr>
          <p:cNvSpPr/>
          <p:nvPr/>
        </p:nvSpPr>
        <p:spPr>
          <a:xfrm>
            <a:off x="1357285" y="3591045"/>
            <a:ext cx="20313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加强基层党组织建设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A03F96D6-7575-4111-9862-78EB2CC13966}"/>
              </a:ext>
            </a:extLst>
          </p:cNvPr>
          <p:cNvSpPr/>
          <p:nvPr/>
        </p:nvSpPr>
        <p:spPr>
          <a:xfrm>
            <a:off x="982875" y="4034665"/>
            <a:ext cx="9916773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进一步完善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党员年度考核管理办法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把对党员的管理与经营管理有机结合起来，通过量化考评实现党员标准具体化、党员日常行为规范化，并在基层开展“先进共产党员”、“党员示范岗”评先评优活动，树立典型，以强带弱，形成积极向上、示范带动的新格局，发挥先锋模范带头作用。</a:t>
            </a:r>
          </a:p>
        </p:txBody>
      </p:sp>
    </p:spTree>
    <p:extLst>
      <p:ext uri="{BB962C8B-B14F-4D97-AF65-F5344CB8AC3E}">
        <p14:creationId xmlns:p14="http://schemas.microsoft.com/office/powerpoint/2010/main" xmlns="" val="2704422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4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84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2" grpId="0" animBg="1"/>
      <p:bldP spid="33" grpId="0" animBg="1"/>
      <p:bldP spid="35" grpId="0"/>
      <p:bldP spid="36" grpId="0"/>
      <p:bldP spid="42" grpId="0" animBg="1"/>
      <p:bldP spid="43" grpId="0" animBg="1"/>
      <p:bldP spid="45" grpId="0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401053"/>
            <a:ext cx="12192000" cy="145694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021701"/>
            <a:ext cx="6155703" cy="28362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235473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89074" y="12316"/>
            <a:ext cx="4902926" cy="2780248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3658059" y="2726122"/>
            <a:ext cx="681810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201X</a:t>
            </a:r>
            <a:r>
              <a:rPr lang="zh-CN" altLang="en-US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是深入学习党的十八大精神和十八届六中全会的关键之年，是贯彻好党的群众路线实践教育活动的重要一年，党支部紧紧围绕上级党委的总体工作思路，深化思想工作，转变机关作风，加强党建工作，从反“四风”，转作风入手，确保廉政之风的形成，树立良好党员干部形象，主要工作状况总结如下：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525643" y="1649487"/>
            <a:ext cx="1491263" cy="1019703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ts val="8500"/>
              </a:lnSpc>
              <a:defRPr sz="3600" b="1" kern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前 言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0789" y="2300047"/>
            <a:ext cx="1850136" cy="1721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3546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4000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2" dur="2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3" dur="2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4" dur="4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5" dur="4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690"/>
                                </p:stCondLst>
                                <p:childTnLst>
                                  <p:par>
                                    <p:cTn id="1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19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2" dur="2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3" dur="2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4" dur="4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5" dur="4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690"/>
                                </p:stCondLst>
                                <p:childTnLst>
                                  <p:par>
                                    <p:cTn id="1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19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166986"/>
            <a:ext cx="12192000" cy="16910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1063487"/>
          </a:xfrm>
          <a:prstGeom prst="rect">
            <a:avLst/>
          </a:prstGeom>
        </p:spPr>
      </p:pic>
      <p:sp>
        <p:nvSpPr>
          <p:cNvPr id="8" name="TextBox 54"/>
          <p:cNvSpPr txBox="1"/>
          <p:nvPr/>
        </p:nvSpPr>
        <p:spPr>
          <a:xfrm>
            <a:off x="-1272209" y="372717"/>
            <a:ext cx="6701459" cy="983090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8500"/>
              </a:lnSpc>
              <a:defRPr sz="2400" b="1" kern="0">
                <a:ln w="12700">
                  <a:noFill/>
                </a:ln>
                <a:solidFill>
                  <a:srgbClr val="C00000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3.2</a:t>
            </a:r>
            <a:r>
              <a:rPr lang="zh-CN" altLang="en-US" dirty="0" smtClean="0"/>
              <a:t>注重</a:t>
            </a:r>
            <a:r>
              <a:rPr lang="zh-CN" altLang="en-US" dirty="0"/>
              <a:t>党组织基础建设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32C67634-9907-45A5-AD78-A8FA0C3F6CB8}"/>
              </a:ext>
            </a:extLst>
          </p:cNvPr>
          <p:cNvSpPr/>
          <p:nvPr/>
        </p:nvSpPr>
        <p:spPr bwMode="auto">
          <a:xfrm>
            <a:off x="852212" y="1942021"/>
            <a:ext cx="10431484" cy="134742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1" rIns="91440" bIns="45721" numCol="1" rtlCol="0" anchor="t" anchorCtr="0" compatLnSpc="1"/>
          <a:lstStyle/>
          <a:p>
            <a:pPr defTabSz="914423" eaLnBrk="1" hangingPunct="1"/>
            <a:endParaRPr lang="zh-CN" altLang="en-US" sz="1200"/>
          </a:p>
        </p:txBody>
      </p:sp>
      <p:sp>
        <p:nvSpPr>
          <p:cNvPr id="33" name="Freeform 10">
            <a:extLst>
              <a:ext uri="{FF2B5EF4-FFF2-40B4-BE49-F238E27FC236}">
                <a16:creationId xmlns:a16="http://schemas.microsoft.com/office/drawing/2014/main" xmlns="" id="{9A881EA0-0ED6-44BE-BF19-7C978F86132F}"/>
              </a:ext>
            </a:extLst>
          </p:cNvPr>
          <p:cNvSpPr/>
          <p:nvPr/>
        </p:nvSpPr>
        <p:spPr bwMode="auto">
          <a:xfrm>
            <a:off x="911989" y="1677083"/>
            <a:ext cx="2921918" cy="480039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19050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 sz="1200">
              <a:latin typeface="+mn-lt"/>
              <a:ea typeface="+mn-ea"/>
              <a:cs typeface="+mn-ea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681F5FCD-D5B3-4C19-9531-73CD55C517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9973" y="1501494"/>
            <a:ext cx="910345" cy="711145"/>
          </a:xfrm>
          <a:prstGeom prst="rect">
            <a:avLst/>
          </a:prstGeom>
        </p:spPr>
      </p:pic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441C7BBC-046F-42D7-90CB-F103563AA99A}"/>
              </a:ext>
            </a:extLst>
          </p:cNvPr>
          <p:cNvSpPr/>
          <p:nvPr/>
        </p:nvSpPr>
        <p:spPr>
          <a:xfrm>
            <a:off x="1357285" y="1769020"/>
            <a:ext cx="2351926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将党建工作纳入领导评价体系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A03F96D6-7575-4111-9862-78EB2CC13966}"/>
              </a:ext>
            </a:extLst>
          </p:cNvPr>
          <p:cNvSpPr/>
          <p:nvPr/>
        </p:nvSpPr>
        <p:spPr>
          <a:xfrm>
            <a:off x="982875" y="2212640"/>
            <a:ext cx="9916773" cy="1016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将党建工作纳入领导干部评价体系，与经营管理指标同步考核，权重不低于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考核指标包括但不限于集中学习出勤率、心得体会或读书笔记的数量及质量、党风廉政责任制考核结果、民主评议结果、主动组织党建活动、为党建工作出谋划策等。连续两次考核不合格的，将不再续聘，并作出相应的处罚。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32C67634-9907-45A5-AD78-A8FA0C3F6CB8}"/>
              </a:ext>
            </a:extLst>
          </p:cNvPr>
          <p:cNvSpPr/>
          <p:nvPr/>
        </p:nvSpPr>
        <p:spPr bwMode="auto">
          <a:xfrm>
            <a:off x="852212" y="3764046"/>
            <a:ext cx="10431484" cy="169525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1" rIns="91440" bIns="45721" numCol="1" rtlCol="0" anchor="t" anchorCtr="0" compatLnSpc="1"/>
          <a:lstStyle/>
          <a:p>
            <a:pPr defTabSz="914423" eaLnBrk="1" hangingPunct="1"/>
            <a:endParaRPr lang="zh-CN" altLang="en-US" sz="1200"/>
          </a:p>
        </p:txBody>
      </p:sp>
      <p:sp>
        <p:nvSpPr>
          <p:cNvPr id="43" name="Freeform 10">
            <a:extLst>
              <a:ext uri="{FF2B5EF4-FFF2-40B4-BE49-F238E27FC236}">
                <a16:creationId xmlns:a16="http://schemas.microsoft.com/office/drawing/2014/main" xmlns="" id="{9A881EA0-0ED6-44BE-BF19-7C978F86132F}"/>
              </a:ext>
            </a:extLst>
          </p:cNvPr>
          <p:cNvSpPr/>
          <p:nvPr/>
        </p:nvSpPr>
        <p:spPr bwMode="auto">
          <a:xfrm>
            <a:off x="911989" y="3499108"/>
            <a:ext cx="2921918" cy="480039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19050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 sz="1200">
              <a:latin typeface="+mn-lt"/>
              <a:ea typeface="+mn-ea"/>
              <a:cs typeface="+mn-ea"/>
            </a:endParaRP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681F5FCD-D5B3-4C19-9531-73CD55C517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9973" y="3323519"/>
            <a:ext cx="910345" cy="711145"/>
          </a:xfrm>
          <a:prstGeom prst="rect">
            <a:avLst/>
          </a:prstGeom>
        </p:spPr>
      </p:pic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441C7BBC-046F-42D7-90CB-F103563AA99A}"/>
              </a:ext>
            </a:extLst>
          </p:cNvPr>
          <p:cNvSpPr/>
          <p:nvPr/>
        </p:nvSpPr>
        <p:spPr>
          <a:xfrm>
            <a:off x="1459877" y="3591045"/>
            <a:ext cx="20313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加强基层党组织活动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A03F96D6-7575-4111-9862-78EB2CC13966}"/>
              </a:ext>
            </a:extLst>
          </p:cNvPr>
          <p:cNvSpPr/>
          <p:nvPr/>
        </p:nvSpPr>
        <p:spPr>
          <a:xfrm>
            <a:off x="1109567" y="4126601"/>
            <a:ext cx="9916773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加强基层党组织日常工作，基层党组织书记每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年至少讲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次党课；党支部每月至少组织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次集中学习；基层党组织定期向上级党委做工作汇报；每年年底组织基层党组织书记抓党建述职评议及工作总结；每年开展基层党建调研不低于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次；每年七一组织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次专题党建活动。</a:t>
            </a:r>
          </a:p>
        </p:txBody>
      </p:sp>
    </p:spTree>
    <p:extLst>
      <p:ext uri="{BB962C8B-B14F-4D97-AF65-F5344CB8AC3E}">
        <p14:creationId xmlns:p14="http://schemas.microsoft.com/office/powerpoint/2010/main" xmlns="" val="3558128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4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84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2" grpId="0" animBg="1"/>
      <p:bldP spid="33" grpId="0" animBg="1"/>
      <p:bldP spid="35" grpId="0"/>
      <p:bldP spid="36" grpId="0"/>
      <p:bldP spid="42" grpId="0" animBg="1"/>
      <p:bldP spid="43" grpId="0" animBg="1"/>
      <p:bldP spid="45" grpId="0"/>
      <p:bldP spid="4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166986"/>
            <a:ext cx="12192000" cy="16910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1063487"/>
          </a:xfrm>
          <a:prstGeom prst="rect">
            <a:avLst/>
          </a:prstGeom>
        </p:spPr>
      </p:pic>
      <p:sp>
        <p:nvSpPr>
          <p:cNvPr id="8" name="TextBox 54"/>
          <p:cNvSpPr txBox="1"/>
          <p:nvPr/>
        </p:nvSpPr>
        <p:spPr>
          <a:xfrm>
            <a:off x="-1272209" y="372717"/>
            <a:ext cx="6701459" cy="983090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8500"/>
              </a:lnSpc>
              <a:defRPr sz="2400" b="1" kern="0">
                <a:ln w="12700">
                  <a:noFill/>
                </a:ln>
                <a:solidFill>
                  <a:srgbClr val="C00000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3.2</a:t>
            </a:r>
            <a:r>
              <a:rPr lang="zh-CN" altLang="en-US" dirty="0" smtClean="0"/>
              <a:t>注重</a:t>
            </a:r>
            <a:r>
              <a:rPr lang="zh-CN" altLang="en-US" dirty="0"/>
              <a:t>党组织基础建设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32C67634-9907-45A5-AD78-A8FA0C3F6CB8}"/>
              </a:ext>
            </a:extLst>
          </p:cNvPr>
          <p:cNvSpPr/>
          <p:nvPr/>
        </p:nvSpPr>
        <p:spPr bwMode="auto">
          <a:xfrm>
            <a:off x="852212" y="1942021"/>
            <a:ext cx="10431484" cy="171557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1" rIns="91440" bIns="45721" numCol="1" rtlCol="0" anchor="t" anchorCtr="0" compatLnSpc="1"/>
          <a:lstStyle/>
          <a:p>
            <a:pPr defTabSz="914423" eaLnBrk="1" hangingPunct="1"/>
            <a:endParaRPr lang="zh-CN" altLang="en-US" sz="1200"/>
          </a:p>
        </p:txBody>
      </p:sp>
      <p:sp>
        <p:nvSpPr>
          <p:cNvPr id="33" name="Freeform 10">
            <a:extLst>
              <a:ext uri="{FF2B5EF4-FFF2-40B4-BE49-F238E27FC236}">
                <a16:creationId xmlns:a16="http://schemas.microsoft.com/office/drawing/2014/main" xmlns="" id="{9A881EA0-0ED6-44BE-BF19-7C978F86132F}"/>
              </a:ext>
            </a:extLst>
          </p:cNvPr>
          <p:cNvSpPr/>
          <p:nvPr/>
        </p:nvSpPr>
        <p:spPr bwMode="auto">
          <a:xfrm>
            <a:off x="911989" y="1677083"/>
            <a:ext cx="2921918" cy="480039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19050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 sz="1200">
              <a:latin typeface="+mn-lt"/>
              <a:ea typeface="+mn-ea"/>
              <a:cs typeface="+mn-ea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681F5FCD-D5B3-4C19-9531-73CD55C517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9973" y="1501494"/>
            <a:ext cx="910345" cy="711145"/>
          </a:xfrm>
          <a:prstGeom prst="rect">
            <a:avLst/>
          </a:prstGeom>
        </p:spPr>
      </p:pic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441C7BBC-046F-42D7-90CB-F103563AA99A}"/>
              </a:ext>
            </a:extLst>
          </p:cNvPr>
          <p:cNvSpPr/>
          <p:nvPr/>
        </p:nvSpPr>
        <p:spPr>
          <a:xfrm>
            <a:off x="1530095" y="1771982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关注重点工作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A03F96D6-7575-4111-9862-78EB2CC13966}"/>
              </a:ext>
            </a:extLst>
          </p:cNvPr>
          <p:cNvSpPr/>
          <p:nvPr/>
        </p:nvSpPr>
        <p:spPr>
          <a:xfrm>
            <a:off x="982875" y="2212640"/>
            <a:ext cx="9916773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重点关注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县支、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县支基层党组织建设工作，帮助他们尽快成立县支党支部，力争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年内使全市四级机构独立党支部覆盖率提高到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，实行党员发展指标向基层、业务一线倾斜，确保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年内实现四级机构主要负责人党员覆盖率达到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，完善基层党组织建设，使党支部的战斗堡垒作用得到充分发挥。</a:t>
            </a:r>
          </a:p>
        </p:txBody>
      </p:sp>
    </p:spTree>
    <p:extLst>
      <p:ext uri="{BB962C8B-B14F-4D97-AF65-F5344CB8AC3E}">
        <p14:creationId xmlns:p14="http://schemas.microsoft.com/office/powerpoint/2010/main" xmlns="" val="2764684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4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2" grpId="0" animBg="1"/>
      <p:bldP spid="33" grpId="0" animBg="1"/>
      <p:bldP spid="35" grpId="0"/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166986"/>
            <a:ext cx="12192000" cy="16910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1063487"/>
          </a:xfrm>
          <a:prstGeom prst="rect">
            <a:avLst/>
          </a:prstGeom>
        </p:spPr>
      </p:pic>
      <p:sp>
        <p:nvSpPr>
          <p:cNvPr id="8" name="TextBox 54"/>
          <p:cNvSpPr txBox="1"/>
          <p:nvPr/>
        </p:nvSpPr>
        <p:spPr>
          <a:xfrm>
            <a:off x="-1272209" y="372717"/>
            <a:ext cx="6466001" cy="11823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8500"/>
              </a:lnSpc>
              <a:defRPr sz="2400" b="1" kern="0">
                <a:ln w="12700">
                  <a:noFill/>
                </a:ln>
                <a:solidFill>
                  <a:srgbClr val="C00000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3.3</a:t>
            </a:r>
            <a:r>
              <a:rPr lang="zh-CN" altLang="en-US" dirty="0" smtClean="0"/>
              <a:t>加强</a:t>
            </a:r>
            <a:r>
              <a:rPr lang="zh-CN" altLang="en-US" dirty="0"/>
              <a:t>党建能力建设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55676" y="1628244"/>
            <a:ext cx="11236395" cy="1901340"/>
            <a:chOff x="455676" y="1628244"/>
            <a:chExt cx="11236395" cy="190134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73785CB3-7B8A-4333-9E7F-BDC32ABDF0FF}"/>
                </a:ext>
              </a:extLst>
            </p:cNvPr>
            <p:cNvSpPr/>
            <p:nvPr/>
          </p:nvSpPr>
          <p:spPr bwMode="auto">
            <a:xfrm>
              <a:off x="562118" y="1628244"/>
              <a:ext cx="10977609" cy="190134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1" rIns="91440" bIns="45721" numCol="1" rtlCol="0" anchor="t" anchorCtr="0" compatLnSpc="1"/>
            <a:lstStyle/>
            <a:p>
              <a:pPr defTabSz="914423" eaLnBrk="1" hangingPunct="1"/>
              <a:endParaRPr lang="zh-CN" altLang="en-US" sz="1200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CD904CA8-4C3E-4F21-9F59-7BFED1DE0816}"/>
                </a:ext>
              </a:extLst>
            </p:cNvPr>
            <p:cNvSpPr/>
            <p:nvPr/>
          </p:nvSpPr>
          <p:spPr bwMode="auto">
            <a:xfrm>
              <a:off x="455676" y="1826770"/>
              <a:ext cx="280752" cy="1428494"/>
            </a:xfrm>
            <a:prstGeom prst="rect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1" rIns="91440" bIns="45721" numCol="1" rtlCol="0" anchor="t" anchorCtr="0" compatLnSpc="1"/>
            <a:lstStyle/>
            <a:p>
              <a:pPr defTabSz="914423" eaLnBrk="1" hangingPunct="1"/>
              <a:endParaRPr lang="zh-CN" altLang="en-US" sz="1200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5D83E1A3-0377-4692-9948-36135A401F43}"/>
                </a:ext>
              </a:extLst>
            </p:cNvPr>
            <p:cNvSpPr/>
            <p:nvPr/>
          </p:nvSpPr>
          <p:spPr bwMode="auto">
            <a:xfrm>
              <a:off x="11411319" y="1826770"/>
              <a:ext cx="280752" cy="1428494"/>
            </a:xfrm>
            <a:prstGeom prst="rect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1" rIns="91440" bIns="45721" numCol="1" rtlCol="0" anchor="t" anchorCtr="0" compatLnSpc="1"/>
            <a:lstStyle/>
            <a:p>
              <a:pPr defTabSz="914423" eaLnBrk="1" hangingPunct="1"/>
              <a:endParaRPr lang="zh-CN" altLang="en-US" sz="120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FB133BE0-9EE6-457B-B344-8DD3346C3EAC}"/>
                </a:ext>
              </a:extLst>
            </p:cNvPr>
            <p:cNvSpPr/>
            <p:nvPr/>
          </p:nvSpPr>
          <p:spPr>
            <a:xfrm>
              <a:off x="822184" y="2315539"/>
              <a:ext cx="10461118" cy="10166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5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每个支部争取配置一名专职人员，四级机构党支部至少配置一名兼职人员，保障基层党建工作能够顺利开展，日常学习、宣传、组织生活把全体党员都纳入其中，例如月度学习、组织生活会由党支部支委会商定主题后，由全体党员轮流主持安排，以此调动全体党员对党建工作的主观能动，打破以往被动、应付开展工作的局面。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3DD5538E-B830-4B83-A1B7-630F9B359DC8}"/>
                </a:ext>
              </a:extLst>
            </p:cNvPr>
            <p:cNvSpPr/>
            <p:nvPr/>
          </p:nvSpPr>
          <p:spPr>
            <a:xfrm>
              <a:off x="4402720" y="1814073"/>
              <a:ext cx="333297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加党务工作者编制配置</a:t>
              </a:r>
              <a:endParaRPr lang="en-US" altLang="zh-CN" sz="2400" b="1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5676" y="3757250"/>
            <a:ext cx="11236395" cy="1901340"/>
            <a:chOff x="455676" y="3757250"/>
            <a:chExt cx="11236395" cy="1901340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73785CB3-7B8A-4333-9E7F-BDC32ABDF0FF}"/>
                </a:ext>
              </a:extLst>
            </p:cNvPr>
            <p:cNvSpPr/>
            <p:nvPr/>
          </p:nvSpPr>
          <p:spPr bwMode="auto">
            <a:xfrm>
              <a:off x="562118" y="3757250"/>
              <a:ext cx="10977609" cy="190134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1" rIns="91440" bIns="45721" numCol="1" rtlCol="0" anchor="t" anchorCtr="0" compatLnSpc="1"/>
            <a:lstStyle/>
            <a:p>
              <a:pPr defTabSz="914423" eaLnBrk="1" hangingPunct="1"/>
              <a:endParaRPr lang="zh-CN" altLang="en-US" sz="1200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CD904CA8-4C3E-4F21-9F59-7BFED1DE0816}"/>
                </a:ext>
              </a:extLst>
            </p:cNvPr>
            <p:cNvSpPr/>
            <p:nvPr/>
          </p:nvSpPr>
          <p:spPr bwMode="auto">
            <a:xfrm>
              <a:off x="455676" y="3955776"/>
              <a:ext cx="280752" cy="1428494"/>
            </a:xfrm>
            <a:prstGeom prst="rect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1" rIns="91440" bIns="45721" numCol="1" rtlCol="0" anchor="t" anchorCtr="0" compatLnSpc="1"/>
            <a:lstStyle/>
            <a:p>
              <a:pPr defTabSz="914423" eaLnBrk="1" hangingPunct="1"/>
              <a:endParaRPr lang="zh-CN" altLang="en-US" sz="1200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5D83E1A3-0377-4692-9948-36135A401F43}"/>
                </a:ext>
              </a:extLst>
            </p:cNvPr>
            <p:cNvSpPr/>
            <p:nvPr/>
          </p:nvSpPr>
          <p:spPr bwMode="auto">
            <a:xfrm>
              <a:off x="11411319" y="3955776"/>
              <a:ext cx="280752" cy="1428494"/>
            </a:xfrm>
            <a:prstGeom prst="rect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1" rIns="91440" bIns="45721" numCol="1" rtlCol="0" anchor="t" anchorCtr="0" compatLnSpc="1"/>
            <a:lstStyle/>
            <a:p>
              <a:pPr defTabSz="914423" eaLnBrk="1" hangingPunct="1"/>
              <a:endParaRPr lang="zh-CN" altLang="en-US" sz="1200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FB133BE0-9EE6-457B-B344-8DD3346C3EAC}"/>
                </a:ext>
              </a:extLst>
            </p:cNvPr>
            <p:cNvSpPr/>
            <p:nvPr/>
          </p:nvSpPr>
          <p:spPr>
            <a:xfrm>
              <a:off x="822184" y="4444545"/>
              <a:ext cx="10461118" cy="10541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5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主动参加某某市委党校组织的各类培训，每年不少于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次；邀请党校老师到公司上党课，每年至少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次；与业务合作单位、政府部门等相关党组织加强沟通联系，共同组织联谊、公益等活动，促进党务工作者交流学习，增强党务工作能力；寻找党员中专业人才充实到支委会中，改善公司党建工作质量。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3DD5538E-B830-4B83-A1B7-630F9B359DC8}"/>
                </a:ext>
              </a:extLst>
            </p:cNvPr>
            <p:cNvSpPr/>
            <p:nvPr/>
          </p:nvSpPr>
          <p:spPr>
            <a:xfrm>
              <a:off x="4237424" y="3943056"/>
              <a:ext cx="3717152" cy="4615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399" b="1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加强党务工作者工作能力</a:t>
              </a:r>
              <a:endParaRPr lang="en-US" altLang="zh-CN" sz="2399" b="1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55129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166986"/>
            <a:ext cx="12192000" cy="16910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1063487"/>
          </a:xfrm>
          <a:prstGeom prst="rect">
            <a:avLst/>
          </a:prstGeom>
        </p:spPr>
      </p:pic>
      <p:sp>
        <p:nvSpPr>
          <p:cNvPr id="8" name="TextBox 54"/>
          <p:cNvSpPr txBox="1"/>
          <p:nvPr/>
        </p:nvSpPr>
        <p:spPr>
          <a:xfrm>
            <a:off x="-640080" y="372717"/>
            <a:ext cx="5833872" cy="11823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8500"/>
              </a:lnSpc>
              <a:defRPr sz="2400" b="1" kern="0">
                <a:ln w="12700">
                  <a:noFill/>
                </a:ln>
                <a:solidFill>
                  <a:srgbClr val="C00000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3.4</a:t>
            </a:r>
            <a:r>
              <a:rPr lang="zh-CN" altLang="en-US" dirty="0"/>
              <a:t>创新基层党建工作模式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770284" y="1703597"/>
            <a:ext cx="10453976" cy="461665"/>
            <a:chOff x="3752850" y="1025322"/>
            <a:chExt cx="10453976" cy="461665"/>
          </a:xfrm>
        </p:grpSpPr>
        <p:sp>
          <p:nvSpPr>
            <p:cNvPr id="24" name="矩形 23"/>
            <p:cNvSpPr/>
            <p:nvPr/>
          </p:nvSpPr>
          <p:spPr>
            <a:xfrm>
              <a:off x="3752850" y="1025322"/>
              <a:ext cx="3280741" cy="461665"/>
            </a:xfrm>
            <a:prstGeom prst="rect">
              <a:avLst/>
            </a:prstGeom>
            <a:solidFill>
              <a:srgbClr val="CC0B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创新学习方式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3752850" y="1486987"/>
              <a:ext cx="10453976" cy="0"/>
            </a:xfrm>
            <a:prstGeom prst="line">
              <a:avLst/>
            </a:prstGeom>
            <a:ln>
              <a:solidFill>
                <a:srgbClr val="CC0B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770283" y="2222412"/>
            <a:ext cx="10606377" cy="702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ts val="2500"/>
              </a:lnSpc>
              <a:defRPr sz="160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在坚持原有的学习方式的基础上，增加举办读书交流会会，撰写读书笔记，开展特色组织生活，创新学习方式。把专题教育融入经常性学习教育之中，努力适应新的形势，新的变化。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770283" y="3186778"/>
            <a:ext cx="10530176" cy="461665"/>
            <a:chOff x="3752850" y="2939847"/>
            <a:chExt cx="10530176" cy="461665"/>
          </a:xfrm>
        </p:grpSpPr>
        <p:sp>
          <p:nvSpPr>
            <p:cNvPr id="28" name="矩形 27"/>
            <p:cNvSpPr/>
            <p:nvPr/>
          </p:nvSpPr>
          <p:spPr>
            <a:xfrm>
              <a:off x="3752850" y="2939847"/>
              <a:ext cx="3280741" cy="461665"/>
            </a:xfrm>
            <a:prstGeom prst="rect">
              <a:avLst/>
            </a:prstGeom>
            <a:solidFill>
              <a:srgbClr val="CC0B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加强联系群团组织</a:t>
              </a:r>
              <a:endParaRPr lang="en-US" altLang="zh-CN" sz="2400" dirty="0">
                <a:latin typeface="+mn-ea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3752850" y="3401512"/>
              <a:ext cx="10530176" cy="0"/>
            </a:xfrm>
            <a:prstGeom prst="line">
              <a:avLst/>
            </a:prstGeom>
            <a:ln>
              <a:solidFill>
                <a:srgbClr val="CC0B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770281" y="3743341"/>
            <a:ext cx="10606378" cy="38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ts val="2500"/>
              </a:lnSpc>
              <a:defRPr sz="160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加强党、团、工会的组织建设，发挥好党组织的核心领导作用、共青团的后备军作用、工会的桥梁纽带作用。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770281" y="4435838"/>
            <a:ext cx="10530178" cy="461665"/>
            <a:chOff x="3752850" y="4854372"/>
            <a:chExt cx="10530178" cy="461665"/>
          </a:xfrm>
        </p:grpSpPr>
        <p:sp>
          <p:nvSpPr>
            <p:cNvPr id="32" name="矩形 31"/>
            <p:cNvSpPr/>
            <p:nvPr/>
          </p:nvSpPr>
          <p:spPr>
            <a:xfrm>
              <a:off x="3752850" y="4854372"/>
              <a:ext cx="3280741" cy="461665"/>
            </a:xfrm>
            <a:prstGeom prst="rect">
              <a:avLst/>
            </a:prstGeom>
            <a:solidFill>
              <a:srgbClr val="CC0B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业务与党建相结合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3752850" y="5316037"/>
              <a:ext cx="10530178" cy="0"/>
            </a:xfrm>
            <a:prstGeom prst="line">
              <a:avLst/>
            </a:prstGeom>
            <a:ln>
              <a:solidFill>
                <a:srgbClr val="CC0B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框 33"/>
          <p:cNvSpPr txBox="1"/>
          <p:nvPr/>
        </p:nvSpPr>
        <p:spPr>
          <a:xfrm>
            <a:off x="770280" y="4992753"/>
            <a:ext cx="10606379" cy="702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ts val="2500"/>
              </a:lnSpc>
              <a:defRPr sz="160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将业务督导与党建指导相结合，党委班子每人至少确定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家四级机构挂钩联系点，每年至少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次到联系点调研指导，切实了解基层的难处，帮助四级机构解决实际困难。</a:t>
            </a:r>
          </a:p>
        </p:txBody>
      </p:sp>
    </p:spTree>
    <p:extLst>
      <p:ext uri="{BB962C8B-B14F-4D97-AF65-F5344CB8AC3E}">
        <p14:creationId xmlns:p14="http://schemas.microsoft.com/office/powerpoint/2010/main" xmlns="" val="2817121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8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8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8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8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8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8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6" grpId="0"/>
      <p:bldP spid="30" grpId="0"/>
      <p:bldP spid="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937784"/>
            <a:ext cx="12192000" cy="39202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839154"/>
            <a:ext cx="10058400" cy="101884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49143" y="4165937"/>
            <a:ext cx="5942857" cy="269206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0"/>
            <a:ext cx="8098971" cy="303532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8971" y="-98585"/>
            <a:ext cx="4254306" cy="170232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07680" y="2274299"/>
            <a:ext cx="10869919" cy="1111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lnSpc>
                <a:spcPts val="8500"/>
              </a:lnSpc>
              <a:defRPr/>
            </a:pPr>
            <a:r>
              <a:rPr lang="zh-CN" altLang="en-US" sz="6600" b="1" kern="0" dirty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基层党组织</a:t>
            </a:r>
            <a:r>
              <a:rPr lang="zh-CN" altLang="en-US" sz="6600" b="1" kern="0" dirty="0" smtClean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党支部工作</a:t>
            </a:r>
            <a:r>
              <a:rPr lang="zh-CN" altLang="en-US" sz="6600" b="1" kern="0" dirty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4959" y="3670713"/>
            <a:ext cx="5054012" cy="495224"/>
          </a:xfrm>
          <a:prstGeom prst="rect">
            <a:avLst/>
          </a:prstGeom>
        </p:spPr>
      </p:pic>
      <p:sp>
        <p:nvSpPr>
          <p:cNvPr id="14" name="Rectangle 4"/>
          <p:cNvSpPr txBox="1">
            <a:spLocks noChangeArrowheads="1"/>
          </p:cNvSpPr>
          <p:nvPr/>
        </p:nvSpPr>
        <p:spPr bwMode="auto">
          <a:xfrm>
            <a:off x="3284572" y="3735117"/>
            <a:ext cx="4298133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这里输入您的党支部名称</a:t>
            </a:r>
            <a:endParaRPr lang="zh-CN" sz="24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81950" y="4450403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二零一七年十一月</a:t>
            </a:r>
          </a:p>
        </p:txBody>
      </p:sp>
    </p:spTree>
    <p:extLst>
      <p:ext uri="{BB962C8B-B14F-4D97-AF65-F5344CB8AC3E}">
        <p14:creationId xmlns:p14="http://schemas.microsoft.com/office/powerpoint/2010/main" xmlns="" val="876771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9000" fill="hold" nodeType="with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7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8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4" presetID="2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3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4" grpId="0"/>
          <p:bldP spid="1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4" presetID="2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3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4" grpId="0"/>
          <p:bldP spid="15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235473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89074" y="12316"/>
            <a:ext cx="4902926" cy="27802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28819"/>
            <a:ext cx="12192000" cy="3141497"/>
          </a:xfrm>
          <a:prstGeom prst="rect">
            <a:avLst/>
          </a:prstGeom>
        </p:spPr>
      </p:pic>
      <p:sp>
        <p:nvSpPr>
          <p:cNvPr id="17" name="Rectangle 39"/>
          <p:cNvSpPr>
            <a:spLocks noChangeArrowheads="1"/>
          </p:cNvSpPr>
          <p:nvPr/>
        </p:nvSpPr>
        <p:spPr bwMode="auto">
          <a:xfrm>
            <a:off x="4740211" y="1372552"/>
            <a:ext cx="4578817" cy="1019703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 defTabSz="914400">
              <a:lnSpc>
                <a:spcPts val="8500"/>
              </a:lnSpc>
            </a:pPr>
            <a:r>
              <a:rPr lang="zh-CN" altLang="en-US" sz="3600" b="1" kern="0" dirty="0">
                <a:ln w="12700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履职工作特色和亮点</a:t>
            </a:r>
            <a:endParaRPr lang="en-US" altLang="zh-CN" sz="3600" b="1" kern="0" dirty="0">
              <a:ln w="12700"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39"/>
          <p:cNvSpPr>
            <a:spLocks noChangeArrowheads="1"/>
          </p:cNvSpPr>
          <p:nvPr/>
        </p:nvSpPr>
        <p:spPr bwMode="auto">
          <a:xfrm>
            <a:off x="4537854" y="3544524"/>
            <a:ext cx="6395076" cy="1019703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 defTabSz="914400">
              <a:lnSpc>
                <a:spcPts val="8500"/>
              </a:lnSpc>
            </a:pPr>
            <a:r>
              <a:rPr lang="zh-CN" altLang="en-US" sz="3600" b="1" kern="0" dirty="0">
                <a:ln w="12700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下一步工作思路和主要措施</a:t>
            </a:r>
            <a:endParaRPr lang="en-US" altLang="zh-CN" sz="3600" b="1" kern="0" dirty="0">
              <a:ln w="12700"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39"/>
          <p:cNvSpPr>
            <a:spLocks noChangeArrowheads="1"/>
          </p:cNvSpPr>
          <p:nvPr/>
        </p:nvSpPr>
        <p:spPr bwMode="auto">
          <a:xfrm>
            <a:off x="4760143" y="2465079"/>
            <a:ext cx="5154227" cy="1019703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 defTabSz="914400">
              <a:lnSpc>
                <a:spcPts val="8500"/>
              </a:lnSpc>
            </a:pPr>
            <a:r>
              <a:rPr lang="zh-CN" altLang="en-US" sz="3600" b="1" kern="0" dirty="0">
                <a:ln w="12700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存在的主要问题及原因</a:t>
            </a:r>
            <a:endParaRPr lang="en-US" altLang="zh-CN" sz="3600" b="1" kern="0" dirty="0">
              <a:ln w="12700"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PA_库_1">
            <a:extLst>
              <a:ext uri="{FF2B5EF4-FFF2-40B4-BE49-F238E27FC236}">
                <a16:creationId xmlns="" xmlns:a16="http://schemas.microsoft.com/office/drawing/2014/main" id="{2983149A-C17D-4095-9C5F-4267683E138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895976" y="1822683"/>
            <a:ext cx="1393931" cy="27504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>
                <a:solidFill>
                  <a:srgbClr val="FFFFFF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目</a:t>
            </a:r>
            <a:endParaRPr lang="en-US" altLang="zh-CN" sz="7200" b="1" dirty="0">
              <a:solidFill>
                <a:srgbClr val="FFFFFF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  <a:p>
            <a:pPr algn="ctr"/>
            <a:r>
              <a:rPr lang="zh-CN" altLang="en-US" sz="7200" dirty="0">
                <a:solidFill>
                  <a:srgbClr val="FFFFFF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录</a:t>
            </a:r>
          </a:p>
        </p:txBody>
      </p:sp>
      <p:sp>
        <p:nvSpPr>
          <p:cNvPr id="28" name="圆角矩形​​ 10"/>
          <p:cNvSpPr>
            <a:spLocks noChangeArrowheads="1"/>
          </p:cNvSpPr>
          <p:nvPr/>
        </p:nvSpPr>
        <p:spPr bwMode="auto">
          <a:xfrm>
            <a:off x="4109655" y="1811926"/>
            <a:ext cx="630556" cy="629919"/>
          </a:xfrm>
          <a:prstGeom prst="roundRect">
            <a:avLst>
              <a:gd name="adj" fmla="val 16667"/>
            </a:avLst>
          </a:prstGeom>
          <a:solidFill>
            <a:srgbClr val="C00000"/>
          </a:solidFill>
          <a:ln w="25400" algn="ctr">
            <a:solidFill>
              <a:srgbClr val="FFFF00"/>
            </a:solidFill>
            <a:rou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lang="zh-CN" altLang="en-US" sz="4000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圆角矩形​​ 10"/>
          <p:cNvSpPr>
            <a:spLocks noChangeArrowheads="1"/>
          </p:cNvSpPr>
          <p:nvPr/>
        </p:nvSpPr>
        <p:spPr bwMode="auto">
          <a:xfrm>
            <a:off x="4109655" y="2861263"/>
            <a:ext cx="630556" cy="629919"/>
          </a:xfrm>
          <a:prstGeom prst="roundRect">
            <a:avLst>
              <a:gd name="adj" fmla="val 16667"/>
            </a:avLst>
          </a:prstGeom>
          <a:solidFill>
            <a:srgbClr val="C00000"/>
          </a:solidFill>
          <a:ln w="25400" algn="ctr">
            <a:solidFill>
              <a:srgbClr val="FFFF00"/>
            </a:solidFill>
            <a:rou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 smtClean="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endParaRPr lang="zh-CN" altLang="en-US" sz="4000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圆角矩形​​ 10"/>
          <p:cNvSpPr>
            <a:spLocks noChangeArrowheads="1"/>
          </p:cNvSpPr>
          <p:nvPr/>
        </p:nvSpPr>
        <p:spPr bwMode="auto">
          <a:xfrm>
            <a:off x="4129587" y="3885091"/>
            <a:ext cx="630556" cy="629919"/>
          </a:xfrm>
          <a:prstGeom prst="roundRect">
            <a:avLst>
              <a:gd name="adj" fmla="val 16667"/>
            </a:avLst>
          </a:prstGeom>
          <a:solidFill>
            <a:srgbClr val="C00000"/>
          </a:solidFill>
          <a:ln w="25400" algn="ctr">
            <a:solidFill>
              <a:srgbClr val="FFFF00"/>
            </a:solidFill>
            <a:rou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 smtClean="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lang="zh-CN" altLang="en-US" sz="4000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3220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floor(#ppt_y*3.4)*0.5+(#ppt_y- floor(#ppt_y*3.4)*0.5)*$+ln($+1)*(1-$)&#10;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Effect filter="fade">
                                      <p:cBhvr>
                                        <p:cTn id="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floor(#ppt_x*3.4)*0.5+(#ppt_x- floor(#ppt_x*3.4)*0.5)*$&#10;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P spid="23" grpId="0"/>
      <p:bldP spid="27" grpId="0" animBg="1"/>
      <p:bldP spid="28" grpId="0" animBg="1"/>
      <p:bldP spid="29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763385"/>
            <a:ext cx="12192000" cy="60946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235473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166986"/>
            <a:ext cx="12192000" cy="1691014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66FDBC7E-E2AD-4F76-81E4-7C9C04A5DC47}"/>
              </a:ext>
            </a:extLst>
          </p:cNvPr>
          <p:cNvGrpSpPr/>
          <p:nvPr/>
        </p:nvGrpSpPr>
        <p:grpSpPr>
          <a:xfrm>
            <a:off x="1255026" y="3542689"/>
            <a:ext cx="6528141" cy="1321932"/>
            <a:chOff x="1512491" y="3658773"/>
            <a:chExt cx="9000000" cy="132193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79BDD62D-A118-443B-A021-F06327EA0092}"/>
                </a:ext>
              </a:extLst>
            </p:cNvPr>
            <p:cNvSpPr txBox="1"/>
            <p:nvPr/>
          </p:nvSpPr>
          <p:spPr>
            <a:xfrm>
              <a:off x="2066360" y="3658773"/>
              <a:ext cx="7892262" cy="10563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 b="1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腾祥铁山楷书简" panose="01010104010101010101" pitchFamily="2" charset="-122"/>
                  <a:ea typeface="腾祥铁山楷书简" panose="01010104010101010101" pitchFamily="2" charset="-122"/>
                </a:defRPr>
              </a:lvl1pPr>
            </a:lstStyle>
            <a:p>
              <a:pPr algn="ctr">
                <a:lnSpc>
                  <a:spcPts val="8500"/>
                </a:lnSpc>
              </a:pPr>
              <a:r>
                <a:rPr lang="zh-CN" altLang="en-US" sz="4800" kern="0" dirty="0">
                  <a:ln w="12700">
                    <a:solidFill>
                      <a:schemeClr val="bg1"/>
                    </a:solidFill>
                  </a:ln>
                  <a:effectLst>
                    <a:outerShdw blurRad="63500" dist="635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履职工作特色和亮点</a:t>
              </a:r>
              <a:endParaRPr lang="en-US" altLang="zh-CN" sz="4800" kern="0" dirty="0">
                <a:ln w="12700">
                  <a:solidFill>
                    <a:schemeClr val="bg1"/>
                  </a:solidFill>
                </a:ln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70816204-C101-4E2A-A5A3-D484BC9E8C31}"/>
                </a:ext>
              </a:extLst>
            </p:cNvPr>
            <p:cNvCxnSpPr/>
            <p:nvPr/>
          </p:nvCxnSpPr>
          <p:spPr bwMode="auto">
            <a:xfrm flipH="1">
              <a:off x="1512491" y="3684167"/>
              <a:ext cx="9000000" cy="0"/>
            </a:xfrm>
            <a:prstGeom prst="line">
              <a:avLst/>
            </a:prstGeom>
            <a:solidFill>
              <a:srgbClr val="404040"/>
            </a:solidFill>
            <a:ln w="2857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F5A023F1-8C48-4E50-BDBE-6CCA8F4C3B31}"/>
                </a:ext>
              </a:extLst>
            </p:cNvPr>
            <p:cNvCxnSpPr/>
            <p:nvPr/>
          </p:nvCxnSpPr>
          <p:spPr bwMode="auto">
            <a:xfrm flipH="1">
              <a:off x="1512491" y="4980705"/>
              <a:ext cx="9000000" cy="0"/>
            </a:xfrm>
            <a:prstGeom prst="line">
              <a:avLst/>
            </a:prstGeom>
            <a:solidFill>
              <a:srgbClr val="404040"/>
            </a:solidFill>
            <a:ln w="2857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FC78269-6182-4621-AB43-BF315EAD041C}"/>
              </a:ext>
            </a:extLst>
          </p:cNvPr>
          <p:cNvSpPr txBox="1"/>
          <p:nvPr/>
        </p:nvSpPr>
        <p:spPr>
          <a:xfrm>
            <a:off x="2321803" y="1944889"/>
            <a:ext cx="439458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8800" dirty="0">
                <a:solidFill>
                  <a:srgbClr val="C00000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-944"/>
            <a:ext cx="4902926" cy="278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28707515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166986"/>
            <a:ext cx="12192000" cy="16910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1063487"/>
          </a:xfrm>
          <a:prstGeom prst="rect">
            <a:avLst/>
          </a:prstGeom>
        </p:spPr>
      </p:pic>
      <p:sp>
        <p:nvSpPr>
          <p:cNvPr id="8" name="TextBox 54"/>
          <p:cNvSpPr txBox="1"/>
          <p:nvPr/>
        </p:nvSpPr>
        <p:spPr>
          <a:xfrm>
            <a:off x="-577517" y="372717"/>
            <a:ext cx="7854501" cy="11823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ts val="8500"/>
              </a:lnSpc>
              <a:defRPr sz="3600" b="1" kern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dirty="0">
                <a:ln w="12700">
                  <a:noFill/>
                </a:ln>
                <a:solidFill>
                  <a:srgbClr val="C00000"/>
                </a:solidFill>
              </a:rPr>
              <a:t>1.1 </a:t>
            </a:r>
            <a:r>
              <a:rPr lang="zh-CN" altLang="en-US" sz="2400" dirty="0">
                <a:ln w="12700">
                  <a:noFill/>
                </a:ln>
                <a:solidFill>
                  <a:srgbClr val="C00000"/>
                </a:solidFill>
              </a:rPr>
              <a:t>抓责任落实，建立党建工作联动机制</a:t>
            </a:r>
          </a:p>
        </p:txBody>
      </p:sp>
      <p:sp>
        <p:nvSpPr>
          <p:cNvPr id="9" name="矩形 8"/>
          <p:cNvSpPr/>
          <p:nvPr/>
        </p:nvSpPr>
        <p:spPr>
          <a:xfrm>
            <a:off x="649819" y="1728524"/>
            <a:ext cx="1121331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201X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年，在省分公司党委总经理室的关心支持下，某某某某党委班子得以充实健全，为充分发挥班子整体功能，班子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人细化职责，明确分工，分别负责党委、纪委、工会工作，坚持党委统一领导，纪委协同监督，工会保障权益，打造党政齐抓共管的格局。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854513" y="4418875"/>
            <a:ext cx="2795040" cy="1175248"/>
            <a:chOff x="1533914" y="-2283121"/>
            <a:chExt cx="4172263" cy="1754338"/>
          </a:xfrm>
        </p:grpSpPr>
        <p:sp>
          <p:nvSpPr>
            <p:cNvPr id="22" name="PA_库_矩形 6">
              <a:extLst>
                <a:ext uri="{FF2B5EF4-FFF2-40B4-BE49-F238E27FC236}">
                  <a16:creationId xmlns="" xmlns:a16="http://schemas.microsoft.com/office/drawing/2014/main" id="{A5F69F3F-34C8-4ABF-8520-982A784768EA}"/>
                </a:ext>
              </a:extLst>
            </p:cNvPr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2496398" y="-2279794"/>
              <a:ext cx="2206337" cy="1582737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44000" rIns="14400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Aft>
                  <a:spcPts val="600"/>
                </a:spcAft>
              </a:pPr>
              <a:r>
                <a:rPr lang="zh-CN" altLang="en-US" sz="4000" dirty="0" smtClean="0">
                  <a:solidFill>
                    <a:srgbClr val="FFFFFF"/>
                  </a:solidFill>
                  <a:latin typeface="方正正大黑简体" panose="02010600010101010101" pitchFamily="2" charset="-122"/>
                  <a:ea typeface="方正正大黑简体" panose="02010600010101010101" pitchFamily="2" charset="-122"/>
                </a:rPr>
                <a:t>纪 委</a:t>
              </a:r>
              <a:endParaRPr lang="zh-CN" altLang="en-US" sz="4000" dirty="0">
                <a:solidFill>
                  <a:srgbClr val="FFFFFF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endParaRPr>
            </a:p>
          </p:txBody>
        </p:sp>
        <p:sp>
          <p:nvSpPr>
            <p:cNvPr id="25" name="PA_库_任意多边形 281">
              <a:extLst>
                <a:ext uri="{FF2B5EF4-FFF2-40B4-BE49-F238E27FC236}">
                  <a16:creationId xmlns="" xmlns:a16="http://schemas.microsoft.com/office/drawing/2014/main" id="{97646B53-7CD4-4263-B567-F84B843C8DC8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1533914" y="-2101995"/>
              <a:ext cx="554108" cy="1573212"/>
            </a:xfrm>
            <a:custGeom>
              <a:avLst/>
              <a:gdLst>
                <a:gd name="connsiteX0" fmla="*/ 155380 w 814858"/>
                <a:gd name="connsiteY0" fmla="*/ 0 h 1572706"/>
                <a:gd name="connsiteX1" fmla="*/ 814858 w 814858"/>
                <a:gd name="connsiteY1" fmla="*/ 0 h 1572706"/>
                <a:gd name="connsiteX2" fmla="*/ 814858 w 814858"/>
                <a:gd name="connsiteY2" fmla="*/ 1572706 h 1572706"/>
                <a:gd name="connsiteX3" fmla="*/ 0 w 814858"/>
                <a:gd name="connsiteY3" fmla="*/ 1572706 h 157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4858" h="1572706">
                  <a:moveTo>
                    <a:pt x="155380" y="0"/>
                  </a:moveTo>
                  <a:lnTo>
                    <a:pt x="814858" y="0"/>
                  </a:lnTo>
                  <a:lnTo>
                    <a:pt x="814858" y="1572706"/>
                  </a:lnTo>
                  <a:lnTo>
                    <a:pt x="0" y="1572706"/>
                  </a:lnTo>
                  <a:close/>
                </a:path>
              </a:pathLst>
            </a:custGeom>
            <a:solidFill>
              <a:srgbClr val="FF404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6" name="PA_库_任意多边形 282">
              <a:extLst>
                <a:ext uri="{FF2B5EF4-FFF2-40B4-BE49-F238E27FC236}">
                  <a16:creationId xmlns="" xmlns:a16="http://schemas.microsoft.com/office/drawing/2014/main" id="{0E6B1A57-FBF2-46C9-9E6C-35801E0CA0CD}"/>
                </a:ext>
              </a:extLst>
            </p:cNvPr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2086656" y="-2279795"/>
              <a:ext cx="448256" cy="1751012"/>
            </a:xfrm>
            <a:custGeom>
              <a:avLst/>
              <a:gdLst>
                <a:gd name="connsiteX0" fmla="*/ 659478 w 659478"/>
                <a:gd name="connsiteY0" fmla="*/ 0 h 1750466"/>
                <a:gd name="connsiteX1" fmla="*/ 659478 w 659478"/>
                <a:gd name="connsiteY1" fmla="*/ 1582205 h 1750466"/>
                <a:gd name="connsiteX2" fmla="*/ 10472 w 659478"/>
                <a:gd name="connsiteY2" fmla="*/ 1750466 h 1750466"/>
                <a:gd name="connsiteX3" fmla="*/ 0 w 659478"/>
                <a:gd name="connsiteY3" fmla="*/ 1750466 h 1750466"/>
                <a:gd name="connsiteX4" fmla="*/ 0 w 659478"/>
                <a:gd name="connsiteY4" fmla="*/ 177761 h 175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478" h="1750466">
                  <a:moveTo>
                    <a:pt x="659478" y="0"/>
                  </a:moveTo>
                  <a:lnTo>
                    <a:pt x="659478" y="1582205"/>
                  </a:lnTo>
                  <a:lnTo>
                    <a:pt x="10472" y="1750466"/>
                  </a:lnTo>
                  <a:lnTo>
                    <a:pt x="0" y="1750466"/>
                  </a:lnTo>
                  <a:lnTo>
                    <a:pt x="0" y="177761"/>
                  </a:lnTo>
                  <a:close/>
                </a:path>
              </a:pathLst>
            </a:custGeom>
            <a:solidFill>
              <a:srgbClr val="9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7" name="PA_库_任意多边形 11">
              <a:extLst>
                <a:ext uri="{FF2B5EF4-FFF2-40B4-BE49-F238E27FC236}">
                  <a16:creationId xmlns="" xmlns:a16="http://schemas.microsoft.com/office/drawing/2014/main" id="{B9B7B0E4-D2AF-4838-A115-D6569DCA93A9}"/>
                </a:ext>
              </a:extLst>
            </p:cNvPr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4702734" y="-2283121"/>
              <a:ext cx="455816" cy="1751012"/>
            </a:xfrm>
            <a:custGeom>
              <a:avLst/>
              <a:gdLst>
                <a:gd name="T0" fmla="*/ 0 w 494"/>
                <a:gd name="T1" fmla="*/ 0 h 1290"/>
                <a:gd name="T2" fmla="*/ 0 w 494"/>
                <a:gd name="T3" fmla="*/ 1166 h 1290"/>
                <a:gd name="T4" fmla="*/ 494 w 494"/>
                <a:gd name="T5" fmla="*/ 1290 h 1290"/>
                <a:gd name="T6" fmla="*/ 494 w 494"/>
                <a:gd name="T7" fmla="*/ 131 h 1290"/>
                <a:gd name="T8" fmla="*/ 0 w 494"/>
                <a:gd name="T9" fmla="*/ 0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290">
                  <a:moveTo>
                    <a:pt x="0" y="0"/>
                  </a:moveTo>
                  <a:lnTo>
                    <a:pt x="0" y="1166"/>
                  </a:lnTo>
                  <a:lnTo>
                    <a:pt x="494" y="1290"/>
                  </a:lnTo>
                  <a:lnTo>
                    <a:pt x="494" y="1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404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" name="PA_库_矩形 12">
              <a:extLst>
                <a:ext uri="{FF2B5EF4-FFF2-40B4-BE49-F238E27FC236}">
                  <a16:creationId xmlns="" xmlns:a16="http://schemas.microsoft.com/office/drawing/2014/main" id="{53E10D7C-8C89-4188-92D8-4837EA983523}"/>
                </a:ext>
              </a:extLst>
            </p:cNvPr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5158550" y="-2114138"/>
              <a:ext cx="547627" cy="157321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499518" y="4410740"/>
            <a:ext cx="2795040" cy="1175248"/>
            <a:chOff x="1533914" y="-2283121"/>
            <a:chExt cx="4172263" cy="1754338"/>
          </a:xfrm>
        </p:grpSpPr>
        <p:sp>
          <p:nvSpPr>
            <p:cNvPr id="32" name="PA_库_矩形 6">
              <a:extLst>
                <a:ext uri="{FF2B5EF4-FFF2-40B4-BE49-F238E27FC236}">
                  <a16:creationId xmlns="" xmlns:a16="http://schemas.microsoft.com/office/drawing/2014/main" id="{A5F69F3F-34C8-4ABF-8520-982A784768EA}"/>
                </a:ext>
              </a:extLst>
            </p:cNvPr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496398" y="-2279794"/>
              <a:ext cx="2206337" cy="1582737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44000" rIns="14400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Aft>
                  <a:spcPts val="600"/>
                </a:spcAft>
              </a:pPr>
              <a:r>
                <a:rPr lang="zh-CN" altLang="en-US" sz="4000" dirty="0" smtClean="0">
                  <a:solidFill>
                    <a:srgbClr val="FFFFFF"/>
                  </a:solidFill>
                  <a:latin typeface="方正正大黑简体" panose="02010600010101010101" pitchFamily="2" charset="-122"/>
                  <a:ea typeface="方正正大黑简体" panose="02010600010101010101" pitchFamily="2" charset="-122"/>
                </a:rPr>
                <a:t>党 委</a:t>
              </a:r>
              <a:endParaRPr lang="zh-CN" altLang="en-US" sz="4000" dirty="0">
                <a:solidFill>
                  <a:srgbClr val="FFFFFF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endParaRPr>
            </a:p>
          </p:txBody>
        </p:sp>
        <p:sp>
          <p:nvSpPr>
            <p:cNvPr id="35" name="PA_库_任意多边形 281">
              <a:extLst>
                <a:ext uri="{FF2B5EF4-FFF2-40B4-BE49-F238E27FC236}">
                  <a16:creationId xmlns="" xmlns:a16="http://schemas.microsoft.com/office/drawing/2014/main" id="{97646B53-7CD4-4263-B567-F84B843C8DC8}"/>
                </a:ext>
              </a:extLst>
            </p:cNvPr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1533914" y="-2101995"/>
              <a:ext cx="554108" cy="1573212"/>
            </a:xfrm>
            <a:custGeom>
              <a:avLst/>
              <a:gdLst>
                <a:gd name="connsiteX0" fmla="*/ 155380 w 814858"/>
                <a:gd name="connsiteY0" fmla="*/ 0 h 1572706"/>
                <a:gd name="connsiteX1" fmla="*/ 814858 w 814858"/>
                <a:gd name="connsiteY1" fmla="*/ 0 h 1572706"/>
                <a:gd name="connsiteX2" fmla="*/ 814858 w 814858"/>
                <a:gd name="connsiteY2" fmla="*/ 1572706 h 1572706"/>
                <a:gd name="connsiteX3" fmla="*/ 0 w 814858"/>
                <a:gd name="connsiteY3" fmla="*/ 1572706 h 157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4858" h="1572706">
                  <a:moveTo>
                    <a:pt x="155380" y="0"/>
                  </a:moveTo>
                  <a:lnTo>
                    <a:pt x="814858" y="0"/>
                  </a:lnTo>
                  <a:lnTo>
                    <a:pt x="814858" y="1572706"/>
                  </a:lnTo>
                  <a:lnTo>
                    <a:pt x="0" y="1572706"/>
                  </a:lnTo>
                  <a:close/>
                </a:path>
              </a:pathLst>
            </a:custGeom>
            <a:solidFill>
              <a:srgbClr val="FF404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6" name="PA_库_任意多边形 282">
              <a:extLst>
                <a:ext uri="{FF2B5EF4-FFF2-40B4-BE49-F238E27FC236}">
                  <a16:creationId xmlns="" xmlns:a16="http://schemas.microsoft.com/office/drawing/2014/main" id="{0E6B1A57-FBF2-46C9-9E6C-35801E0CA0CD}"/>
                </a:ext>
              </a:extLst>
            </p:cNvPr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2086656" y="-2279795"/>
              <a:ext cx="448256" cy="1751012"/>
            </a:xfrm>
            <a:custGeom>
              <a:avLst/>
              <a:gdLst>
                <a:gd name="connsiteX0" fmla="*/ 659478 w 659478"/>
                <a:gd name="connsiteY0" fmla="*/ 0 h 1750466"/>
                <a:gd name="connsiteX1" fmla="*/ 659478 w 659478"/>
                <a:gd name="connsiteY1" fmla="*/ 1582205 h 1750466"/>
                <a:gd name="connsiteX2" fmla="*/ 10472 w 659478"/>
                <a:gd name="connsiteY2" fmla="*/ 1750466 h 1750466"/>
                <a:gd name="connsiteX3" fmla="*/ 0 w 659478"/>
                <a:gd name="connsiteY3" fmla="*/ 1750466 h 1750466"/>
                <a:gd name="connsiteX4" fmla="*/ 0 w 659478"/>
                <a:gd name="connsiteY4" fmla="*/ 177761 h 175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478" h="1750466">
                  <a:moveTo>
                    <a:pt x="659478" y="0"/>
                  </a:moveTo>
                  <a:lnTo>
                    <a:pt x="659478" y="1582205"/>
                  </a:lnTo>
                  <a:lnTo>
                    <a:pt x="10472" y="1750466"/>
                  </a:lnTo>
                  <a:lnTo>
                    <a:pt x="0" y="1750466"/>
                  </a:lnTo>
                  <a:lnTo>
                    <a:pt x="0" y="177761"/>
                  </a:lnTo>
                  <a:close/>
                </a:path>
              </a:pathLst>
            </a:custGeom>
            <a:solidFill>
              <a:srgbClr val="9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7" name="PA_库_任意多边形 11">
              <a:extLst>
                <a:ext uri="{FF2B5EF4-FFF2-40B4-BE49-F238E27FC236}">
                  <a16:creationId xmlns="" xmlns:a16="http://schemas.microsoft.com/office/drawing/2014/main" id="{B9B7B0E4-D2AF-4838-A115-D6569DCA93A9}"/>
                </a:ext>
              </a:extLst>
            </p:cNvPr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4702734" y="-2283121"/>
              <a:ext cx="455816" cy="1751012"/>
            </a:xfrm>
            <a:custGeom>
              <a:avLst/>
              <a:gdLst>
                <a:gd name="T0" fmla="*/ 0 w 494"/>
                <a:gd name="T1" fmla="*/ 0 h 1290"/>
                <a:gd name="T2" fmla="*/ 0 w 494"/>
                <a:gd name="T3" fmla="*/ 1166 h 1290"/>
                <a:gd name="T4" fmla="*/ 494 w 494"/>
                <a:gd name="T5" fmla="*/ 1290 h 1290"/>
                <a:gd name="T6" fmla="*/ 494 w 494"/>
                <a:gd name="T7" fmla="*/ 131 h 1290"/>
                <a:gd name="T8" fmla="*/ 0 w 494"/>
                <a:gd name="T9" fmla="*/ 0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290">
                  <a:moveTo>
                    <a:pt x="0" y="0"/>
                  </a:moveTo>
                  <a:lnTo>
                    <a:pt x="0" y="1166"/>
                  </a:lnTo>
                  <a:lnTo>
                    <a:pt x="494" y="1290"/>
                  </a:lnTo>
                  <a:lnTo>
                    <a:pt x="494" y="1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404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" name="PA_库_矩形 12">
              <a:extLst>
                <a:ext uri="{FF2B5EF4-FFF2-40B4-BE49-F238E27FC236}">
                  <a16:creationId xmlns="" xmlns:a16="http://schemas.microsoft.com/office/drawing/2014/main" id="{53E10D7C-8C89-4188-92D8-4837EA983523}"/>
                </a:ext>
              </a:extLst>
            </p:cNvPr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5158550" y="-2114138"/>
              <a:ext cx="547627" cy="157321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540000" y="3547774"/>
            <a:ext cx="2795040" cy="1175248"/>
            <a:chOff x="1533914" y="-2283121"/>
            <a:chExt cx="4172263" cy="1754338"/>
          </a:xfrm>
        </p:grpSpPr>
        <p:sp>
          <p:nvSpPr>
            <p:cNvPr id="40" name="PA_库_矩形 6">
              <a:extLst>
                <a:ext uri="{FF2B5EF4-FFF2-40B4-BE49-F238E27FC236}">
                  <a16:creationId xmlns="" xmlns:a16="http://schemas.microsoft.com/office/drawing/2014/main" id="{A5F69F3F-34C8-4ABF-8520-982A784768EA}"/>
                </a:ext>
              </a:extLst>
            </p:cNvPr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2496398" y="-2279794"/>
              <a:ext cx="2206337" cy="1582737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44000" rIns="14400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Aft>
                  <a:spcPts val="600"/>
                </a:spcAft>
              </a:pPr>
              <a:r>
                <a:rPr lang="zh-CN" altLang="en-US" sz="4000" dirty="0" smtClean="0">
                  <a:solidFill>
                    <a:srgbClr val="FFFFFF"/>
                  </a:solidFill>
                  <a:latin typeface="方正正大黑简体" panose="02010600010101010101" pitchFamily="2" charset="-122"/>
                  <a:ea typeface="方正正大黑简体" panose="02010600010101010101" pitchFamily="2" charset="-122"/>
                </a:rPr>
                <a:t>工 会</a:t>
              </a:r>
              <a:endParaRPr lang="zh-CN" altLang="en-US" sz="4000" dirty="0">
                <a:solidFill>
                  <a:srgbClr val="FFFFFF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endParaRPr>
            </a:p>
          </p:txBody>
        </p:sp>
        <p:sp>
          <p:nvSpPr>
            <p:cNvPr id="43" name="PA_库_任意多边形 281">
              <a:extLst>
                <a:ext uri="{FF2B5EF4-FFF2-40B4-BE49-F238E27FC236}">
                  <a16:creationId xmlns="" xmlns:a16="http://schemas.microsoft.com/office/drawing/2014/main" id="{97646B53-7CD4-4263-B567-F84B843C8DC8}"/>
                </a:ext>
              </a:extLst>
            </p:cNvPr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1533914" y="-2101995"/>
              <a:ext cx="554108" cy="1573212"/>
            </a:xfrm>
            <a:custGeom>
              <a:avLst/>
              <a:gdLst>
                <a:gd name="connsiteX0" fmla="*/ 155380 w 814858"/>
                <a:gd name="connsiteY0" fmla="*/ 0 h 1572706"/>
                <a:gd name="connsiteX1" fmla="*/ 814858 w 814858"/>
                <a:gd name="connsiteY1" fmla="*/ 0 h 1572706"/>
                <a:gd name="connsiteX2" fmla="*/ 814858 w 814858"/>
                <a:gd name="connsiteY2" fmla="*/ 1572706 h 1572706"/>
                <a:gd name="connsiteX3" fmla="*/ 0 w 814858"/>
                <a:gd name="connsiteY3" fmla="*/ 1572706 h 157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4858" h="1572706">
                  <a:moveTo>
                    <a:pt x="155380" y="0"/>
                  </a:moveTo>
                  <a:lnTo>
                    <a:pt x="814858" y="0"/>
                  </a:lnTo>
                  <a:lnTo>
                    <a:pt x="814858" y="1572706"/>
                  </a:lnTo>
                  <a:lnTo>
                    <a:pt x="0" y="1572706"/>
                  </a:lnTo>
                  <a:close/>
                </a:path>
              </a:pathLst>
            </a:custGeom>
            <a:solidFill>
              <a:srgbClr val="FF404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4" name="PA_库_任意多边形 282">
              <a:extLst>
                <a:ext uri="{FF2B5EF4-FFF2-40B4-BE49-F238E27FC236}">
                  <a16:creationId xmlns="" xmlns:a16="http://schemas.microsoft.com/office/drawing/2014/main" id="{0E6B1A57-FBF2-46C9-9E6C-35801E0CA0CD}"/>
                </a:ext>
              </a:extLst>
            </p:cNvPr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2086656" y="-2279795"/>
              <a:ext cx="448256" cy="1751012"/>
            </a:xfrm>
            <a:custGeom>
              <a:avLst/>
              <a:gdLst>
                <a:gd name="connsiteX0" fmla="*/ 659478 w 659478"/>
                <a:gd name="connsiteY0" fmla="*/ 0 h 1750466"/>
                <a:gd name="connsiteX1" fmla="*/ 659478 w 659478"/>
                <a:gd name="connsiteY1" fmla="*/ 1582205 h 1750466"/>
                <a:gd name="connsiteX2" fmla="*/ 10472 w 659478"/>
                <a:gd name="connsiteY2" fmla="*/ 1750466 h 1750466"/>
                <a:gd name="connsiteX3" fmla="*/ 0 w 659478"/>
                <a:gd name="connsiteY3" fmla="*/ 1750466 h 1750466"/>
                <a:gd name="connsiteX4" fmla="*/ 0 w 659478"/>
                <a:gd name="connsiteY4" fmla="*/ 177761 h 175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478" h="1750466">
                  <a:moveTo>
                    <a:pt x="659478" y="0"/>
                  </a:moveTo>
                  <a:lnTo>
                    <a:pt x="659478" y="1582205"/>
                  </a:lnTo>
                  <a:lnTo>
                    <a:pt x="10472" y="1750466"/>
                  </a:lnTo>
                  <a:lnTo>
                    <a:pt x="0" y="1750466"/>
                  </a:lnTo>
                  <a:lnTo>
                    <a:pt x="0" y="177761"/>
                  </a:lnTo>
                  <a:close/>
                </a:path>
              </a:pathLst>
            </a:custGeom>
            <a:solidFill>
              <a:srgbClr val="9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5" name="PA_库_任意多边形 11">
              <a:extLst>
                <a:ext uri="{FF2B5EF4-FFF2-40B4-BE49-F238E27FC236}">
                  <a16:creationId xmlns="" xmlns:a16="http://schemas.microsoft.com/office/drawing/2014/main" id="{B9B7B0E4-D2AF-4838-A115-D6569DCA93A9}"/>
                </a:ext>
              </a:extLst>
            </p:cNvPr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4702734" y="-2283121"/>
              <a:ext cx="455816" cy="1751012"/>
            </a:xfrm>
            <a:custGeom>
              <a:avLst/>
              <a:gdLst>
                <a:gd name="T0" fmla="*/ 0 w 494"/>
                <a:gd name="T1" fmla="*/ 0 h 1290"/>
                <a:gd name="T2" fmla="*/ 0 w 494"/>
                <a:gd name="T3" fmla="*/ 1166 h 1290"/>
                <a:gd name="T4" fmla="*/ 494 w 494"/>
                <a:gd name="T5" fmla="*/ 1290 h 1290"/>
                <a:gd name="T6" fmla="*/ 494 w 494"/>
                <a:gd name="T7" fmla="*/ 131 h 1290"/>
                <a:gd name="T8" fmla="*/ 0 w 494"/>
                <a:gd name="T9" fmla="*/ 0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290">
                  <a:moveTo>
                    <a:pt x="0" y="0"/>
                  </a:moveTo>
                  <a:lnTo>
                    <a:pt x="0" y="1166"/>
                  </a:lnTo>
                  <a:lnTo>
                    <a:pt x="494" y="1290"/>
                  </a:lnTo>
                  <a:lnTo>
                    <a:pt x="494" y="1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404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6" name="PA_库_矩形 12">
              <a:extLst>
                <a:ext uri="{FF2B5EF4-FFF2-40B4-BE49-F238E27FC236}">
                  <a16:creationId xmlns="" xmlns:a16="http://schemas.microsoft.com/office/drawing/2014/main" id="{53E10D7C-8C89-4188-92D8-4837EA983523}"/>
                </a:ext>
              </a:extLst>
            </p:cNvPr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5158550" y="-2114138"/>
              <a:ext cx="547627" cy="157321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911804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2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2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166986"/>
            <a:ext cx="12192000" cy="16910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1063487"/>
          </a:xfrm>
          <a:prstGeom prst="rect">
            <a:avLst/>
          </a:prstGeom>
        </p:spPr>
      </p:pic>
      <p:sp>
        <p:nvSpPr>
          <p:cNvPr id="8" name="TextBox 54"/>
          <p:cNvSpPr txBox="1"/>
          <p:nvPr/>
        </p:nvSpPr>
        <p:spPr>
          <a:xfrm>
            <a:off x="-529389" y="372717"/>
            <a:ext cx="7806374" cy="11823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ts val="8500"/>
              </a:lnSpc>
              <a:defRPr sz="3600" b="1" kern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dirty="0">
                <a:ln w="12700">
                  <a:noFill/>
                </a:ln>
                <a:solidFill>
                  <a:srgbClr val="C00000"/>
                </a:solidFill>
              </a:rPr>
              <a:t>1.1 </a:t>
            </a:r>
            <a:r>
              <a:rPr lang="zh-CN" altLang="en-US" sz="2400" dirty="0">
                <a:ln w="12700">
                  <a:noFill/>
                </a:ln>
                <a:solidFill>
                  <a:srgbClr val="C00000"/>
                </a:solidFill>
              </a:rPr>
              <a:t>抓责任落实，建立党建工作联动机制</a:t>
            </a:r>
          </a:p>
        </p:txBody>
      </p:sp>
      <p:sp>
        <p:nvSpPr>
          <p:cNvPr id="29" name="矩形 28"/>
          <p:cNvSpPr/>
          <p:nvPr/>
        </p:nvSpPr>
        <p:spPr>
          <a:xfrm>
            <a:off x="1210254" y="1924240"/>
            <a:ext cx="9341292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完善公司党建工作机制，出台了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党委中心组学习制度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某某党支部学习制度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某某县支党支部学习制度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某某党支部年度工作计划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党员考核管理办法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等，制定学习规划、明确年度任务、严格党员考核，实现党建工作规范化、制度化。</a:t>
            </a:r>
          </a:p>
        </p:txBody>
      </p:sp>
      <p:sp>
        <p:nvSpPr>
          <p:cNvPr id="77" name="Freeform 10">
            <a:extLst>
              <a:ext uri="{FF2B5EF4-FFF2-40B4-BE49-F238E27FC236}">
                <a16:creationId xmlns:a16="http://schemas.microsoft.com/office/drawing/2014/main" xmlns="" id="{95EDEF07-4443-4B02-A33A-F2EEBA5857D7}"/>
              </a:ext>
            </a:extLst>
          </p:cNvPr>
          <p:cNvSpPr/>
          <p:nvPr/>
        </p:nvSpPr>
        <p:spPr bwMode="auto">
          <a:xfrm>
            <a:off x="1483406" y="3485473"/>
            <a:ext cx="3574145" cy="482727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19050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260FA5FF-0E7C-4083-A4BD-BF1C3358C3DD}"/>
              </a:ext>
            </a:extLst>
          </p:cNvPr>
          <p:cNvSpPr/>
          <p:nvPr/>
        </p:nvSpPr>
        <p:spPr>
          <a:xfrm>
            <a:off x="1732158" y="3485473"/>
            <a:ext cx="3005951" cy="441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党委中心组学习制度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Freeform 10">
            <a:extLst>
              <a:ext uri="{FF2B5EF4-FFF2-40B4-BE49-F238E27FC236}">
                <a16:creationId xmlns:a16="http://schemas.microsoft.com/office/drawing/2014/main" xmlns="" id="{95EDEF07-4443-4B02-A33A-F2EEBA5857D7}"/>
              </a:ext>
            </a:extLst>
          </p:cNvPr>
          <p:cNvSpPr/>
          <p:nvPr/>
        </p:nvSpPr>
        <p:spPr bwMode="auto">
          <a:xfrm>
            <a:off x="1483406" y="4231866"/>
            <a:ext cx="3574145" cy="482727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19050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260FA5FF-0E7C-4083-A4BD-BF1C3358C3DD}"/>
              </a:ext>
            </a:extLst>
          </p:cNvPr>
          <p:cNvSpPr/>
          <p:nvPr/>
        </p:nvSpPr>
        <p:spPr>
          <a:xfrm>
            <a:off x="1732158" y="4231866"/>
            <a:ext cx="3005951" cy="441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某某党支部学习制度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Freeform 10">
            <a:extLst>
              <a:ext uri="{FF2B5EF4-FFF2-40B4-BE49-F238E27FC236}">
                <a16:creationId xmlns:a16="http://schemas.microsoft.com/office/drawing/2014/main" xmlns="" id="{95EDEF07-4443-4B02-A33A-F2EEBA5857D7}"/>
              </a:ext>
            </a:extLst>
          </p:cNvPr>
          <p:cNvSpPr/>
          <p:nvPr/>
        </p:nvSpPr>
        <p:spPr bwMode="auto">
          <a:xfrm>
            <a:off x="1483406" y="4937448"/>
            <a:ext cx="3574145" cy="482727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19050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260FA5FF-0E7C-4083-A4BD-BF1C3358C3DD}"/>
              </a:ext>
            </a:extLst>
          </p:cNvPr>
          <p:cNvSpPr/>
          <p:nvPr/>
        </p:nvSpPr>
        <p:spPr>
          <a:xfrm>
            <a:off x="1732158" y="4937448"/>
            <a:ext cx="2749471" cy="441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党员考核管理办法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Freeform 10">
            <a:extLst>
              <a:ext uri="{FF2B5EF4-FFF2-40B4-BE49-F238E27FC236}">
                <a16:creationId xmlns:a16="http://schemas.microsoft.com/office/drawing/2014/main" xmlns="" id="{95EDEF07-4443-4B02-A33A-F2EEBA5857D7}"/>
              </a:ext>
            </a:extLst>
          </p:cNvPr>
          <p:cNvSpPr/>
          <p:nvPr/>
        </p:nvSpPr>
        <p:spPr bwMode="auto">
          <a:xfrm>
            <a:off x="6492990" y="3907316"/>
            <a:ext cx="4702823" cy="482727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19050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xmlns="" id="{260FA5FF-0E7C-4083-A4BD-BF1C3358C3DD}"/>
              </a:ext>
            </a:extLst>
          </p:cNvPr>
          <p:cNvSpPr/>
          <p:nvPr/>
        </p:nvSpPr>
        <p:spPr>
          <a:xfrm>
            <a:off x="7032634" y="3907316"/>
            <a:ext cx="3518912" cy="441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某某县支党支部学习制度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Freeform 10">
            <a:extLst>
              <a:ext uri="{FF2B5EF4-FFF2-40B4-BE49-F238E27FC236}">
                <a16:creationId xmlns:a16="http://schemas.microsoft.com/office/drawing/2014/main" xmlns="" id="{95EDEF07-4443-4B02-A33A-F2EEBA5857D7}"/>
              </a:ext>
            </a:extLst>
          </p:cNvPr>
          <p:cNvSpPr/>
          <p:nvPr/>
        </p:nvSpPr>
        <p:spPr bwMode="auto">
          <a:xfrm>
            <a:off x="6492990" y="4653709"/>
            <a:ext cx="4702823" cy="482727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19050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xmlns="" id="{260FA5FF-0E7C-4083-A4BD-BF1C3358C3DD}"/>
              </a:ext>
            </a:extLst>
          </p:cNvPr>
          <p:cNvSpPr/>
          <p:nvPr/>
        </p:nvSpPr>
        <p:spPr>
          <a:xfrm>
            <a:off x="7032634" y="4653709"/>
            <a:ext cx="3518912" cy="441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某某党支部年度工作计划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0027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2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2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9" grpId="0"/>
      <p:bldP spid="77" grpId="0" animBg="1"/>
      <p:bldP spid="78" grpId="0"/>
      <p:bldP spid="79" grpId="0" animBg="1"/>
      <p:bldP spid="80" grpId="0"/>
      <p:bldP spid="81" grpId="0" animBg="1"/>
      <p:bldP spid="82" grpId="0"/>
      <p:bldP spid="83" grpId="0" animBg="1"/>
      <p:bldP spid="84" grpId="0"/>
      <p:bldP spid="85" grpId="0" animBg="1"/>
      <p:bldP spid="8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166986"/>
            <a:ext cx="12192000" cy="16910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1063487"/>
          </a:xfrm>
          <a:prstGeom prst="rect">
            <a:avLst/>
          </a:prstGeom>
        </p:spPr>
      </p:pic>
      <p:sp>
        <p:nvSpPr>
          <p:cNvPr id="8" name="TextBox 54"/>
          <p:cNvSpPr txBox="1"/>
          <p:nvPr/>
        </p:nvSpPr>
        <p:spPr>
          <a:xfrm>
            <a:off x="-385011" y="372717"/>
            <a:ext cx="7661996" cy="11823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8500"/>
              </a:lnSpc>
              <a:defRPr sz="2400" b="1" kern="0">
                <a:ln w="12700">
                  <a:noFill/>
                </a:ln>
                <a:solidFill>
                  <a:srgbClr val="C00000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1.2</a:t>
            </a:r>
            <a:r>
              <a:rPr lang="zh-CN" altLang="en-US" dirty="0" smtClean="0"/>
              <a:t>抓</a:t>
            </a:r>
            <a:r>
              <a:rPr lang="zh-CN" altLang="en-US" dirty="0"/>
              <a:t>学习教育，营造树党风扬正气</a:t>
            </a:r>
            <a:r>
              <a:rPr lang="zh-CN" altLang="en-US" dirty="0" smtClean="0"/>
              <a:t>的氛围</a:t>
            </a:r>
            <a:endParaRPr lang="zh-CN" altLang="en-US" dirty="0"/>
          </a:p>
        </p:txBody>
      </p:sp>
      <p:sp>
        <p:nvSpPr>
          <p:cNvPr id="44" name="Rectangle 3">
            <a:extLst>
              <a:ext uri="{FF2B5EF4-FFF2-40B4-BE49-F238E27FC236}">
                <a16:creationId xmlns="" xmlns:a16="http://schemas.microsoft.com/office/drawing/2014/main" id="{46F625C7-955A-4F63-82E1-EBD7AAC38F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3577" y="1677463"/>
            <a:ext cx="4668488" cy="52821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none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统一发放学习刊物</a:t>
            </a:r>
          </a:p>
        </p:txBody>
      </p:sp>
      <p:sp>
        <p:nvSpPr>
          <p:cNvPr id="45" name="AutoShape 6">
            <a:extLst>
              <a:ext uri="{FF2B5EF4-FFF2-40B4-BE49-F238E27FC236}">
                <a16:creationId xmlns="" xmlns:a16="http://schemas.microsoft.com/office/drawing/2014/main" id="{90FD4A05-6D99-46CC-B942-85DAE9B337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3577" y="2487263"/>
            <a:ext cx="4631592" cy="2736941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Ø"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党章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Ø"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习近平总书记系列重要讲话读本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Ø"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习近平关于党风廉政建设和反腐败斗争论述摘编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十八大报告学习辅导读本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Rectangle 3">
            <a:extLst>
              <a:ext uri="{FF2B5EF4-FFF2-40B4-BE49-F238E27FC236}">
                <a16:creationId xmlns="" xmlns:a16="http://schemas.microsoft.com/office/drawing/2014/main" id="{6FCC4F1F-9B22-4A7B-A20C-FE53944DD1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1039" y="1677463"/>
            <a:ext cx="4668488" cy="52821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none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订购轮流传阅刊物</a:t>
            </a:r>
          </a:p>
        </p:txBody>
      </p:sp>
      <p:sp>
        <p:nvSpPr>
          <p:cNvPr id="76" name="AutoShape 6">
            <a:extLst>
              <a:ext uri="{FF2B5EF4-FFF2-40B4-BE49-F238E27FC236}">
                <a16:creationId xmlns="" xmlns:a16="http://schemas.microsoft.com/office/drawing/2014/main" id="{F7ECC080-1C15-46C9-A631-2929246DE0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1039" y="2487263"/>
            <a:ext cx="4631592" cy="2736941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Ø"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半月谈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Ø"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求是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Ø"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党支部工作指导</a:t>
            </a:r>
            <a:r>
              <a:rPr lang="en-US" altLang="zh-CN" sz="16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600" dirty="0">
              <a:solidFill>
                <a:srgbClr val="CC0B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Ø"/>
            </a:pPr>
            <a:endParaRPr lang="zh-CN" altLang="en-US" sz="1600" dirty="0">
              <a:solidFill>
                <a:srgbClr val="CC0B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Ø"/>
            </a:pPr>
            <a:endParaRPr lang="zh-CN" altLang="en-US" sz="1600" dirty="0">
              <a:solidFill>
                <a:srgbClr val="CC0B1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itchFamily="34" charset="0"/>
            </a:endParaRPr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Ø"/>
            </a:pP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Calibri" pitchFamily="34" charset="0"/>
            </a:endParaRPr>
          </a:p>
        </p:txBody>
      </p:sp>
      <p:sp>
        <p:nvSpPr>
          <p:cNvPr id="77" name="矩形 76">
            <a:extLst>
              <a:ext uri="{FF2B5EF4-FFF2-40B4-BE49-F238E27FC236}">
                <a16:creationId xmlns="" xmlns:a16="http://schemas.microsoft.com/office/drawing/2014/main" id="{1DA2C9AF-46F3-4C28-9D86-4073D1138FCE}"/>
              </a:ext>
            </a:extLst>
          </p:cNvPr>
          <p:cNvSpPr/>
          <p:nvPr/>
        </p:nvSpPr>
        <p:spPr bwMode="auto">
          <a:xfrm>
            <a:off x="2882102" y="4142888"/>
            <a:ext cx="1253378" cy="86409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 w="9525" cap="flat" cmpd="sng" algn="ctr">
            <a:solidFill>
              <a:srgbClr val="C2C1C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2F477C76-CEBE-46BC-BF27-93077B32A284}"/>
              </a:ext>
            </a:extLst>
          </p:cNvPr>
          <p:cNvSpPr/>
          <p:nvPr/>
        </p:nvSpPr>
        <p:spPr bwMode="auto">
          <a:xfrm>
            <a:off x="4358628" y="4142888"/>
            <a:ext cx="1253378" cy="86409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 w="9525" cap="flat" cmpd="sng" algn="ctr">
            <a:solidFill>
              <a:srgbClr val="C2C1C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4F5B0067-09BB-448E-8BE1-285587B20A3B}"/>
              </a:ext>
            </a:extLst>
          </p:cNvPr>
          <p:cNvSpPr/>
          <p:nvPr/>
        </p:nvSpPr>
        <p:spPr bwMode="auto">
          <a:xfrm>
            <a:off x="1435440" y="4142888"/>
            <a:ext cx="1253378" cy="864096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9525" cap="flat" cmpd="sng" algn="ctr">
            <a:solidFill>
              <a:srgbClr val="C2C1C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02B67CCD-F0D7-4AF0-84BD-E65125E231B8}"/>
              </a:ext>
            </a:extLst>
          </p:cNvPr>
          <p:cNvSpPr/>
          <p:nvPr/>
        </p:nvSpPr>
        <p:spPr bwMode="auto">
          <a:xfrm>
            <a:off x="8081899" y="4142888"/>
            <a:ext cx="1253378" cy="864096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9525" cap="flat" cmpd="sng" algn="ctr">
            <a:solidFill>
              <a:srgbClr val="C2C1C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95558922-12BB-40FC-BD44-50A0EE03C913}"/>
              </a:ext>
            </a:extLst>
          </p:cNvPr>
          <p:cNvSpPr/>
          <p:nvPr/>
        </p:nvSpPr>
        <p:spPr bwMode="auto">
          <a:xfrm>
            <a:off x="9558425" y="4142888"/>
            <a:ext cx="1253378" cy="86409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 w="9525" cap="flat" cmpd="sng" algn="ctr">
            <a:solidFill>
              <a:srgbClr val="C2C1C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61A79CFC-1DDD-4A3C-A13B-5991D28EC212}"/>
              </a:ext>
            </a:extLst>
          </p:cNvPr>
          <p:cNvSpPr/>
          <p:nvPr/>
        </p:nvSpPr>
        <p:spPr bwMode="auto">
          <a:xfrm>
            <a:off x="6635237" y="4142888"/>
            <a:ext cx="1253378" cy="86409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 w="9525" cap="flat" cmpd="sng" algn="ctr">
            <a:solidFill>
              <a:srgbClr val="C2C1C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6467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6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6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60"/>
                            </p:stCondLst>
                            <p:childTnLst>
                              <p:par>
                                <p:cTn id="2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60"/>
                            </p:stCondLst>
                            <p:childTnLst>
                              <p:par>
                                <p:cTn id="3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6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60"/>
                            </p:stCondLst>
                            <p:childTnLst>
                              <p:par>
                                <p:cTn id="4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4" grpId="0" animBg="1"/>
      <p:bldP spid="45" grpId="0" animBg="1"/>
      <p:bldP spid="46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166986"/>
            <a:ext cx="12192000" cy="16910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1063487"/>
          </a:xfrm>
          <a:prstGeom prst="rect">
            <a:avLst/>
          </a:prstGeom>
        </p:spPr>
      </p:pic>
      <p:sp>
        <p:nvSpPr>
          <p:cNvPr id="8" name="TextBox 54"/>
          <p:cNvSpPr txBox="1"/>
          <p:nvPr/>
        </p:nvSpPr>
        <p:spPr>
          <a:xfrm>
            <a:off x="-580723" y="372717"/>
            <a:ext cx="7857707" cy="11823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8500"/>
              </a:lnSpc>
              <a:defRPr sz="2400" b="1" kern="0">
                <a:ln w="12700">
                  <a:noFill/>
                </a:ln>
                <a:solidFill>
                  <a:srgbClr val="C00000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1.2</a:t>
            </a:r>
            <a:r>
              <a:rPr lang="zh-CN" altLang="en-US" dirty="0" smtClean="0"/>
              <a:t>抓</a:t>
            </a:r>
            <a:r>
              <a:rPr lang="zh-CN" altLang="en-US" dirty="0"/>
              <a:t>学习教育，营造树党风扬正气的氛</a:t>
            </a:r>
          </a:p>
        </p:txBody>
      </p:sp>
      <p:sp>
        <p:nvSpPr>
          <p:cNvPr id="46" name="椭圆 45"/>
          <p:cNvSpPr/>
          <p:nvPr/>
        </p:nvSpPr>
        <p:spPr>
          <a:xfrm>
            <a:off x="5296135" y="1968454"/>
            <a:ext cx="526256" cy="52625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6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1</a:t>
            </a:r>
            <a:endParaRPr lang="zh-CN" altLang="en-US" sz="26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5544014" y="3281508"/>
            <a:ext cx="526256" cy="52625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6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</a:t>
            </a:r>
            <a:endParaRPr lang="zh-CN" altLang="en-US" sz="26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5296135" y="4627787"/>
            <a:ext cx="526256" cy="52625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6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3</a:t>
            </a:r>
            <a:endParaRPr lang="zh-CN" altLang="en-US" sz="26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50" name="TextBox 38"/>
          <p:cNvSpPr txBox="1"/>
          <p:nvPr/>
        </p:nvSpPr>
        <p:spPr>
          <a:xfrm>
            <a:off x="5872199" y="1956066"/>
            <a:ext cx="4704523" cy="820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严以修身，加强党性修养，坚定理想信念，打牢思想和行动的“总开关”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39"/>
          <p:cNvSpPr txBox="1"/>
          <p:nvPr/>
        </p:nvSpPr>
        <p:spPr>
          <a:xfrm>
            <a:off x="6157347" y="3270983"/>
            <a:ext cx="47045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3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《“</a:t>
            </a:r>
            <a:r>
              <a:rPr lang="zh-CN" altLang="en-US" dirty="0"/>
              <a:t>三严三实”专题教育第二专题“严以律己”研讨</a:t>
            </a:r>
            <a:r>
              <a:rPr lang="en-US" altLang="zh-CN" dirty="0"/>
              <a:t>》</a:t>
            </a:r>
            <a:endParaRPr lang="zh-CN" altLang="en-US" dirty="0"/>
          </a:p>
        </p:txBody>
      </p:sp>
      <p:sp>
        <p:nvSpPr>
          <p:cNvPr id="52" name="TextBox 40"/>
          <p:cNvSpPr txBox="1"/>
          <p:nvPr/>
        </p:nvSpPr>
        <p:spPr>
          <a:xfrm>
            <a:off x="5935324" y="4661601"/>
            <a:ext cx="47045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3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《</a:t>
            </a:r>
            <a:r>
              <a:rPr lang="zh-CN" altLang="en-US" dirty="0"/>
              <a:t>牢牢把握严以用权，用谋事创业的实绩践行“三严三实”</a:t>
            </a:r>
            <a:r>
              <a:rPr lang="en-US" altLang="zh-CN" dirty="0"/>
              <a:t>》</a:t>
            </a:r>
            <a:endParaRPr lang="zh-CN" altLang="en-US" dirty="0"/>
          </a:p>
        </p:txBody>
      </p:sp>
      <p:sp>
        <p:nvSpPr>
          <p:cNvPr id="54" name="弧形 53"/>
          <p:cNvSpPr/>
          <p:nvPr/>
        </p:nvSpPr>
        <p:spPr>
          <a:xfrm rot="2700000">
            <a:off x="406046" y="1244997"/>
            <a:ext cx="4764533" cy="4764533"/>
          </a:xfrm>
          <a:prstGeom prst="arc">
            <a:avLst/>
          </a:prstGeom>
          <a:ln>
            <a:solidFill>
              <a:srgbClr val="394C5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accent1"/>
              </a:solidFill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435" t="71852" b="1994"/>
          <a:stretch/>
        </p:blipFill>
        <p:spPr>
          <a:xfrm>
            <a:off x="1025499" y="2391043"/>
            <a:ext cx="3309580" cy="1487100"/>
          </a:xfrm>
          <a:prstGeom prst="rect">
            <a:avLst/>
          </a:prstGeom>
        </p:spPr>
      </p:pic>
      <p:sp>
        <p:nvSpPr>
          <p:cNvPr id="56" name="TextBox 4"/>
          <p:cNvSpPr txBox="1"/>
          <p:nvPr/>
        </p:nvSpPr>
        <p:spPr>
          <a:xfrm>
            <a:off x="1650569" y="4136372"/>
            <a:ext cx="2524859" cy="951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altLang="zh-CN" sz="2399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399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位班子成员分别讲党课</a:t>
            </a:r>
          </a:p>
        </p:txBody>
      </p:sp>
    </p:spTree>
    <p:extLst>
      <p:ext uri="{BB962C8B-B14F-4D97-AF65-F5344CB8AC3E}">
        <p14:creationId xmlns:p14="http://schemas.microsoft.com/office/powerpoint/2010/main" xmlns="" val="2575599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2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翻书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12 0.2007 L 0.00208 -0.01018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54" y="-1055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48 0.075 L 0.00065 -0.00347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-393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48 -0.07291 L 0.00065 -0.00023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634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62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50" grpId="0"/>
      <p:bldP spid="50" grpId="1"/>
      <p:bldP spid="51" grpId="0"/>
      <p:bldP spid="51" grpId="1"/>
      <p:bldP spid="52" grpId="0"/>
      <p:bldP spid="52" grpId="1"/>
      <p:bldP spid="54" grpId="0" animBg="1"/>
      <p:bldP spid="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166986"/>
            <a:ext cx="12192000" cy="16910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1063487"/>
          </a:xfrm>
          <a:prstGeom prst="rect">
            <a:avLst/>
          </a:prstGeom>
        </p:spPr>
      </p:pic>
      <p:sp>
        <p:nvSpPr>
          <p:cNvPr id="8" name="TextBox 54"/>
          <p:cNvSpPr txBox="1"/>
          <p:nvPr/>
        </p:nvSpPr>
        <p:spPr>
          <a:xfrm>
            <a:off x="-697833" y="372717"/>
            <a:ext cx="7974817" cy="11823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8500"/>
              </a:lnSpc>
              <a:defRPr sz="2400" b="1" kern="0">
                <a:ln w="12700">
                  <a:noFill/>
                </a:ln>
                <a:solidFill>
                  <a:srgbClr val="C00000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1.3</a:t>
            </a:r>
            <a:r>
              <a:rPr lang="zh-CN" altLang="en-US" dirty="0" smtClean="0"/>
              <a:t>抓</a:t>
            </a:r>
            <a:r>
              <a:rPr lang="zh-CN" altLang="en-US" dirty="0"/>
              <a:t>组织建设，凝聚党员领导干部战斗</a:t>
            </a:r>
          </a:p>
        </p:txBody>
      </p:sp>
      <p:sp>
        <p:nvSpPr>
          <p:cNvPr id="26" name="圆角矩形 16">
            <a:extLst>
              <a:ext uri="{FF2B5EF4-FFF2-40B4-BE49-F238E27FC236}">
                <a16:creationId xmlns:a16="http://schemas.microsoft.com/office/drawing/2014/main" xmlns="" id="{28E7F415-371F-42E7-98D9-3C7C338AF933}"/>
              </a:ext>
            </a:extLst>
          </p:cNvPr>
          <p:cNvSpPr/>
          <p:nvPr/>
        </p:nvSpPr>
        <p:spPr bwMode="auto">
          <a:xfrm>
            <a:off x="763214" y="2016069"/>
            <a:ext cx="5160572" cy="1412639"/>
          </a:xfrm>
          <a:prstGeom prst="roundRect">
            <a:avLst>
              <a:gd name="adj" fmla="val 5352"/>
            </a:avLst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1" rIns="121920" bIns="60961" numCol="1" rtlCol="0" anchor="t" anchorCtr="0" compatLnSpc="1"/>
          <a:lstStyle/>
          <a:p>
            <a:pPr eaLnBrk="1" hangingPunct="1"/>
            <a:endParaRPr lang="zh-CN" altLang="en-US" sz="1467"/>
          </a:p>
        </p:txBody>
      </p:sp>
      <p:sp>
        <p:nvSpPr>
          <p:cNvPr id="27" name="圆角矩形 16">
            <a:extLst>
              <a:ext uri="{FF2B5EF4-FFF2-40B4-BE49-F238E27FC236}">
                <a16:creationId xmlns:a16="http://schemas.microsoft.com/office/drawing/2014/main" xmlns="" id="{CDB4E0E3-689D-428E-962C-2C7B891485CC}"/>
              </a:ext>
            </a:extLst>
          </p:cNvPr>
          <p:cNvSpPr/>
          <p:nvPr/>
        </p:nvSpPr>
        <p:spPr bwMode="auto">
          <a:xfrm>
            <a:off x="6353713" y="2016069"/>
            <a:ext cx="5160572" cy="1412639"/>
          </a:xfrm>
          <a:prstGeom prst="roundRect">
            <a:avLst>
              <a:gd name="adj" fmla="val 5352"/>
            </a:avLst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1" rIns="121920" bIns="60961" numCol="1" rtlCol="0" anchor="t" anchorCtr="0" compatLnSpc="1"/>
          <a:lstStyle/>
          <a:p>
            <a:pPr eaLnBrk="1" hangingPunct="1"/>
            <a:endParaRPr lang="zh-CN" altLang="en-US" sz="1467"/>
          </a:p>
        </p:txBody>
      </p:sp>
      <p:sp>
        <p:nvSpPr>
          <p:cNvPr id="28" name="圆角矩形 16">
            <a:extLst>
              <a:ext uri="{FF2B5EF4-FFF2-40B4-BE49-F238E27FC236}">
                <a16:creationId xmlns:a16="http://schemas.microsoft.com/office/drawing/2014/main" xmlns="" id="{00FC9EB2-5FFC-43DC-A16D-B0FC0EFA2682}"/>
              </a:ext>
            </a:extLst>
          </p:cNvPr>
          <p:cNvSpPr/>
          <p:nvPr/>
        </p:nvSpPr>
        <p:spPr bwMode="auto">
          <a:xfrm>
            <a:off x="691916" y="3934442"/>
            <a:ext cx="5204227" cy="1980620"/>
          </a:xfrm>
          <a:prstGeom prst="roundRect">
            <a:avLst>
              <a:gd name="adj" fmla="val 5352"/>
            </a:avLst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1" rIns="121920" bIns="60961" numCol="1" rtlCol="0" anchor="t" anchorCtr="0" compatLnSpc="1"/>
          <a:lstStyle/>
          <a:p>
            <a:pPr eaLnBrk="1" hangingPunct="1"/>
            <a:endParaRPr lang="zh-CN" altLang="en-US" sz="1467"/>
          </a:p>
        </p:txBody>
      </p:sp>
      <p:sp>
        <p:nvSpPr>
          <p:cNvPr id="29" name="圆角矩形 16">
            <a:extLst>
              <a:ext uri="{FF2B5EF4-FFF2-40B4-BE49-F238E27FC236}">
                <a16:creationId xmlns:a16="http://schemas.microsoft.com/office/drawing/2014/main" xmlns="" id="{4EC0B347-726F-4DDE-BF64-3BB42BEBC9B4}"/>
              </a:ext>
            </a:extLst>
          </p:cNvPr>
          <p:cNvSpPr/>
          <p:nvPr/>
        </p:nvSpPr>
        <p:spPr bwMode="auto">
          <a:xfrm>
            <a:off x="6310058" y="3934442"/>
            <a:ext cx="5204227" cy="1980620"/>
          </a:xfrm>
          <a:prstGeom prst="roundRect">
            <a:avLst>
              <a:gd name="adj" fmla="val 5352"/>
            </a:avLst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1" rIns="121920" bIns="60961" numCol="1" rtlCol="0" anchor="t" anchorCtr="0" compatLnSpc="1"/>
          <a:lstStyle/>
          <a:p>
            <a:pPr eaLnBrk="1" hangingPunct="1"/>
            <a:endParaRPr lang="zh-CN" altLang="en-US" sz="1467"/>
          </a:p>
        </p:txBody>
      </p:sp>
      <p:sp>
        <p:nvSpPr>
          <p:cNvPr id="30" name="TextBox 14">
            <a:extLst>
              <a:ext uri="{FF2B5EF4-FFF2-40B4-BE49-F238E27FC236}">
                <a16:creationId xmlns:a16="http://schemas.microsoft.com/office/drawing/2014/main" xmlns="" id="{618E5969-4789-4FC7-B717-2DE3330198E3}"/>
              </a:ext>
            </a:extLst>
          </p:cNvPr>
          <p:cNvSpPr txBox="1"/>
          <p:nvPr/>
        </p:nvSpPr>
        <p:spPr>
          <a:xfrm>
            <a:off x="881562" y="2404251"/>
            <a:ext cx="4943651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截止</a:t>
            </a:r>
            <a:r>
              <a:rPr lang="en-US" altLang="zh-CN" dirty="0"/>
              <a:t>2015</a:t>
            </a:r>
            <a:r>
              <a:rPr lang="zh-CN" altLang="en-US" dirty="0"/>
              <a:t>年底，公司在某某本部和</a:t>
            </a:r>
            <a:r>
              <a:rPr lang="en-US" altLang="zh-CN" dirty="0"/>
              <a:t>3</a:t>
            </a:r>
            <a:r>
              <a:rPr lang="zh-CN" altLang="en-US" dirty="0"/>
              <a:t>个县支公司基础上共建立了</a:t>
            </a:r>
            <a:r>
              <a:rPr lang="en-US" altLang="zh-CN" dirty="0"/>
              <a:t>1</a:t>
            </a:r>
            <a:r>
              <a:rPr lang="zh-CN" altLang="en-US" dirty="0"/>
              <a:t>个联合党支部、</a:t>
            </a:r>
            <a:r>
              <a:rPr lang="en-US" altLang="zh-CN" dirty="0"/>
              <a:t>1</a:t>
            </a:r>
            <a:r>
              <a:rPr lang="zh-CN" altLang="en-US" dirty="0"/>
              <a:t>个县支党支部，基层党组织建设比较完善。</a:t>
            </a:r>
          </a:p>
        </p:txBody>
      </p:sp>
      <p:sp>
        <p:nvSpPr>
          <p:cNvPr id="31" name="TextBox 16">
            <a:extLst>
              <a:ext uri="{FF2B5EF4-FFF2-40B4-BE49-F238E27FC236}">
                <a16:creationId xmlns:a16="http://schemas.microsoft.com/office/drawing/2014/main" xmlns="" id="{1286F4AF-FA53-473C-802D-AE45D196B3F1}"/>
              </a:ext>
            </a:extLst>
          </p:cNvPr>
          <p:cNvSpPr txBox="1"/>
          <p:nvPr/>
        </p:nvSpPr>
        <p:spPr>
          <a:xfrm>
            <a:off x="6527144" y="2324700"/>
            <a:ext cx="47637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通过不断吸收优秀员工加入党组织，公司党员队伍得到了不断充实，现共有党员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名，入党积极分子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名，其中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党员领导干部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人，占比为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62.5%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2" name="TextBox 17">
            <a:extLst>
              <a:ext uri="{FF2B5EF4-FFF2-40B4-BE49-F238E27FC236}">
                <a16:creationId xmlns:a16="http://schemas.microsoft.com/office/drawing/2014/main" xmlns="" id="{94C4A1DE-EC31-4D31-8995-841CADF3850B}"/>
              </a:ext>
            </a:extLst>
          </p:cNvPr>
          <p:cNvSpPr txBox="1"/>
          <p:nvPr/>
        </p:nvSpPr>
        <p:spPr>
          <a:xfrm>
            <a:off x="754890" y="4211608"/>
            <a:ext cx="506260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050" dirty="0"/>
              <a:t>公司在日常工作中注重对党员的培养，对党员干部高标准、严要求，率先垂范，在公司聘任重要岗位人员时，优先考虑党员，同时要求他们在各自的工作岗位上尽职尽责，体现党员的政治本色和先进性，对所有内勤岗位均实现末位淘汰制度，对外勤岗位设定劳动合同签订的业绩标准，因此，某某某某全体党员都能恪尽职守，积极进取，某某某某共有</a:t>
            </a:r>
            <a:r>
              <a:rPr lang="en-US" altLang="zh-CN" sz="1050" dirty="0"/>
              <a:t>2</a:t>
            </a:r>
            <a:r>
              <a:rPr lang="zh-CN" altLang="en-US" sz="1050" dirty="0"/>
              <a:t>名党员荣获省分公司</a:t>
            </a:r>
            <a:r>
              <a:rPr lang="en-US" altLang="zh-CN" sz="1050" dirty="0"/>
              <a:t>2013-2015</a:t>
            </a:r>
            <a:r>
              <a:rPr lang="zh-CN" altLang="en-US" sz="1050" dirty="0"/>
              <a:t>年优秀共产党员、优秀党务工作者称号，在公司树立了良好的党员模范形象。</a:t>
            </a:r>
          </a:p>
        </p:txBody>
      </p:sp>
      <p:sp>
        <p:nvSpPr>
          <p:cNvPr id="33" name="TextBox 18">
            <a:extLst>
              <a:ext uri="{FF2B5EF4-FFF2-40B4-BE49-F238E27FC236}">
                <a16:creationId xmlns:a16="http://schemas.microsoft.com/office/drawing/2014/main" xmlns="" id="{AE07841B-177A-445E-A429-16C0E08414C1}"/>
              </a:ext>
            </a:extLst>
          </p:cNvPr>
          <p:cNvSpPr txBox="1"/>
          <p:nvPr/>
        </p:nvSpPr>
        <p:spPr>
          <a:xfrm>
            <a:off x="6459956" y="4314098"/>
            <a:ext cx="4968125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某某县支公司率先在几家四级机构中成立了独立党支部，积极开展各项党建工作，公司的各项经营成绩均比较突出，战斗堡垒作用突显，</a:t>
            </a:r>
            <a:r>
              <a:rPr lang="en-US" altLang="zh-CN" dirty="0"/>
              <a:t>2015</a:t>
            </a:r>
            <a:r>
              <a:rPr lang="zh-CN" altLang="en-US" dirty="0"/>
              <a:t>年</a:t>
            </a:r>
            <a:r>
              <a:rPr lang="en-US" altLang="zh-CN" dirty="0"/>
              <a:t>7</a:t>
            </a:r>
            <a:r>
              <a:rPr lang="zh-CN" altLang="en-US" dirty="0"/>
              <a:t>月某某县支公司党支部被总公司党委授予“先进基层党组织”荣誉称号。</a:t>
            </a:r>
          </a:p>
        </p:txBody>
      </p:sp>
      <p:sp>
        <p:nvSpPr>
          <p:cNvPr id="34" name="Freeform 10">
            <a:extLst>
              <a:ext uri="{FF2B5EF4-FFF2-40B4-BE49-F238E27FC236}">
                <a16:creationId xmlns:a16="http://schemas.microsoft.com/office/drawing/2014/main" xmlns="" id="{262EF162-D419-431E-B351-03A8B5D221B0}"/>
              </a:ext>
            </a:extLst>
          </p:cNvPr>
          <p:cNvSpPr/>
          <p:nvPr/>
        </p:nvSpPr>
        <p:spPr bwMode="auto">
          <a:xfrm>
            <a:off x="859525" y="1768027"/>
            <a:ext cx="2789068" cy="462903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19050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1" rIns="121920" bIns="60961" numCol="1" anchor="t" anchorCtr="0" compatLnSpc="1"/>
          <a:lstStyle/>
          <a:p>
            <a:endParaRPr lang="zh-CN" altLang="en-US" sz="1467">
              <a:cs typeface="+mn-ea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831F1A55-7B96-427F-961D-053A7254A2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3373" y="1555092"/>
            <a:ext cx="1056479" cy="880399"/>
          </a:xfrm>
          <a:prstGeom prst="rect">
            <a:avLst/>
          </a:prstGeom>
        </p:spPr>
      </p:pic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11CC9273-E05A-4719-AFBB-01D242595701}"/>
              </a:ext>
            </a:extLst>
          </p:cNvPr>
          <p:cNvSpPr/>
          <p:nvPr/>
        </p:nvSpPr>
        <p:spPr>
          <a:xfrm>
            <a:off x="1309851" y="1818779"/>
            <a:ext cx="1910475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要点一</a:t>
            </a:r>
            <a:endParaRPr lang="zh-CN" altLang="zh-CN" sz="1867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Freeform 10">
            <a:extLst>
              <a:ext uri="{FF2B5EF4-FFF2-40B4-BE49-F238E27FC236}">
                <a16:creationId xmlns:a16="http://schemas.microsoft.com/office/drawing/2014/main" xmlns="" id="{A5ED2493-C6F5-4764-9B96-36E08D5C22E1}"/>
              </a:ext>
            </a:extLst>
          </p:cNvPr>
          <p:cNvSpPr/>
          <p:nvPr/>
        </p:nvSpPr>
        <p:spPr bwMode="auto">
          <a:xfrm>
            <a:off x="6529978" y="1768027"/>
            <a:ext cx="2789068" cy="462903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19050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1" rIns="121920" bIns="60961" numCol="1" anchor="t" anchorCtr="0" compatLnSpc="1"/>
          <a:lstStyle/>
          <a:p>
            <a:endParaRPr lang="zh-CN" altLang="en-US" sz="1467">
              <a:cs typeface="+mn-ea"/>
            </a:endParaRPr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AC42B72C-0BD5-4FC6-9E3D-6EE6F57C0A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23826" y="1555092"/>
            <a:ext cx="1056479" cy="880399"/>
          </a:xfrm>
          <a:prstGeom prst="rect">
            <a:avLst/>
          </a:prstGeom>
        </p:spPr>
      </p:pic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8896BE70-F153-4C38-A7B0-ADAC3FA0244D}"/>
              </a:ext>
            </a:extLst>
          </p:cNvPr>
          <p:cNvSpPr/>
          <p:nvPr/>
        </p:nvSpPr>
        <p:spPr>
          <a:xfrm>
            <a:off x="6980304" y="1818779"/>
            <a:ext cx="1910475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要点二</a:t>
            </a:r>
            <a:endParaRPr lang="zh-CN" altLang="zh-CN" sz="1867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Freeform 10">
            <a:extLst>
              <a:ext uri="{FF2B5EF4-FFF2-40B4-BE49-F238E27FC236}">
                <a16:creationId xmlns:a16="http://schemas.microsoft.com/office/drawing/2014/main" xmlns="" id="{4412B92F-F14B-4A92-BA81-3494E601217E}"/>
              </a:ext>
            </a:extLst>
          </p:cNvPr>
          <p:cNvSpPr/>
          <p:nvPr/>
        </p:nvSpPr>
        <p:spPr bwMode="auto">
          <a:xfrm>
            <a:off x="788227" y="3688242"/>
            <a:ext cx="3264766" cy="462903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19050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1" rIns="121920" bIns="60961" numCol="1" anchor="t" anchorCtr="0" compatLnSpc="1"/>
          <a:lstStyle/>
          <a:p>
            <a:endParaRPr lang="zh-CN" altLang="en-US" sz="1467">
              <a:cs typeface="+mn-ea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343E83F5-CC5B-4080-94B9-EABF3068AF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075" y="3475307"/>
            <a:ext cx="1236670" cy="880399"/>
          </a:xfrm>
          <a:prstGeom prst="rect">
            <a:avLst/>
          </a:prstGeom>
        </p:spPr>
      </p:pic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B32A094B-5D09-495D-935B-9253408C61B1}"/>
              </a:ext>
            </a:extLst>
          </p:cNvPr>
          <p:cNvSpPr/>
          <p:nvPr/>
        </p:nvSpPr>
        <p:spPr>
          <a:xfrm>
            <a:off x="1238553" y="3738994"/>
            <a:ext cx="2236322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要点三</a:t>
            </a:r>
            <a:endParaRPr lang="zh-CN" altLang="zh-CN" sz="1867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Freeform 10">
            <a:extLst>
              <a:ext uri="{FF2B5EF4-FFF2-40B4-BE49-F238E27FC236}">
                <a16:creationId xmlns:a16="http://schemas.microsoft.com/office/drawing/2014/main" xmlns="" id="{677C90A6-0D7A-471E-BC5E-0AF4AEE3AED7}"/>
              </a:ext>
            </a:extLst>
          </p:cNvPr>
          <p:cNvSpPr/>
          <p:nvPr/>
        </p:nvSpPr>
        <p:spPr bwMode="auto">
          <a:xfrm>
            <a:off x="6486323" y="3688242"/>
            <a:ext cx="3264766" cy="462903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19050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1" rIns="121920" bIns="60961" numCol="1" anchor="t" anchorCtr="0" compatLnSpc="1"/>
          <a:lstStyle/>
          <a:p>
            <a:endParaRPr lang="zh-CN" altLang="en-US" sz="1467">
              <a:cs typeface="+mn-ea"/>
            </a:endParaRP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3E9F3618-8581-4AD3-8170-6EC7F89BD5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80171" y="3475307"/>
            <a:ext cx="1236670" cy="880399"/>
          </a:xfrm>
          <a:prstGeom prst="rect">
            <a:avLst/>
          </a:prstGeom>
        </p:spPr>
      </p:pic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0FFF625C-FF3F-475E-A826-C508ACF8F284}"/>
              </a:ext>
            </a:extLst>
          </p:cNvPr>
          <p:cNvSpPr/>
          <p:nvPr/>
        </p:nvSpPr>
        <p:spPr>
          <a:xfrm>
            <a:off x="6936649" y="3738994"/>
            <a:ext cx="2236322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要点四</a:t>
            </a:r>
            <a:endParaRPr lang="zh-CN" altLang="zh-CN" sz="1867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7793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2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6" grpId="0" animBg="1"/>
      <p:bldP spid="27" grpId="0" animBg="1"/>
      <p:bldP spid="28" grpId="0" animBg="1"/>
      <p:bldP spid="29" grpId="0" animBg="1"/>
      <p:bldP spid="30" grpId="0"/>
      <p:bldP spid="31" grpId="0"/>
      <p:bldP spid="32" grpId="0"/>
      <p:bldP spid="33" grpId="0"/>
      <p:bldP spid="34" grpId="0" animBg="1"/>
      <p:bldP spid="36" grpId="0"/>
      <p:bldP spid="37" grpId="0" animBg="1"/>
      <p:bldP spid="39" grpId="0"/>
      <p:bldP spid="40" grpId="0" animBg="1"/>
      <p:bldP spid="42" grpId="0"/>
      <p:bldP spid="43" grpId="0" animBg="1"/>
      <p:bldP spid="4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8373C28-00A3-42FD-824A-EC453CCCED5B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HeM90qHb5M5aCsAALNWAAAXAAAAdW5pdmVyc2FsL3VuaXZlcnNhbC5wbmftfHlYU9farz32aAcErRYSgaSWVq2VxBglIJDUOtDWqVY9DgRSjCRYIRgQCJChHlvGQLRVoqJE5VhnEKIkQki0QLYaIEKrMSUQyS5EDBA3QxLIdBOwRXvaP+493/fce59PnocnyV7rXev3vusd91575X6+PmLaG7PfmDRp0rRPP1n5xaRJf8dNmjQ58bUpriuv3eif7Pp4JfmLiI8nlTX79bh+vEpdvm75pEkVvDdtMX93/X597yfbkydN8qxz/78CJJ7fNWnSPz75dOXyzYzovvZE3hXqdmdM9Ez01z4ftc47/iWZudOEJd8NSHhj5aw5h1d+cHT2vz77+ptZf3/d+63XTue9/jEm6NS0Vy4F1k96ZUbeJx9c++eg9WSd9G57jf6E6vhSrD7aEA3MC6mkUuzHlgqpZRRODcW49UTg6IiSwzb9+Cb6RLjTNqhnD3wvmOT+02DIl7jti02KWHRhMT0mley++PWKGaHdj5kam1rJLoqe4b706F59STqe5tA67aSMv493erum+0Nb8DL3j73xO1XMhg2c0Z+GPp5orHxzbA7Pk/TBSQ2EBOcNJQtVy+0btHq5rl71BbtfWUw7GSRzujvV3CiiD96aimTmbmA92SQ/9uFjmAjvHFHKGtNk1vah6si9x3hGCEASZA6V1HR9aKD4AWRFas8hR25HtCp0fT5RQTPNme0CEWOhYjB2txYIqWdpLmipbuxPymI1zK4PSemmUZXM0XCr83o5q099JVLUHKs69wBDs/cIHD0jr/kHRNtGb3mxn9oSNoRBKzPsoZ12I8d5fdoGqKIviaS1deOU5TXDdKyUWpfxtEAF9lnZRnlCubUCDTRtlY3e1/MSJOz79MG5CLRr2nv6X+RNwx9ND7izJ3rw+GBn/Ehqd7XrCsOnjuKRpxC1f1rj+V3Nw2GpbhlmiMJP6ZmNA63J4Z5yA/kjopS1FRfuXRiDrYlHyte5Rgum4YJoWbAN8ukzAvSXoocvDhqyYJ/Lh3WVDBaxyo/YYZaaay2m6crp/vwGg8IcWtL0Nhp4LclpNwtI8zoSJQkeODABrLLiq4qTzsmbGOEdCDSPus8xInCOjLTtvFwoalCsIOJpvvwCg7wc8rhN385sLhL5Kj0L2uqPLitZWi2JTy+Ggi9ZtxMeMKytA2xdF49jA9EdGyROp8PoZKsBH1VBG9c6zR9MVInh2kjDjGSmdqEWod0EGgjSDXLztjC5OJop4FnzSQCZpy0XOyysPEOh9XUw84MaASNzbhmuw/lFWGRYjfGqAV4p4TEWqlVu/du7jfYr0LrC4++YeO7yD6b82AWr8sODlZjVXGR+wa05NF80z9AQq9iYRERHe4IsQIH5J9cgt9dbC1UAOceMW93IQrSJ+9c9dsnYWMRVNk0/oLVsA+751G0meiMzuUzM3+Rd0B4iHpXPB1XiXpJzmKQk8figSUH9WB4LsuXWHFFDLMTQVdLb6U5oAGXGIgzi5tYBqa7Lsg2E5H3kq1yzS/QpRXXbiN4qf2Qa0duYSGTPdC05A6kwtliWSjvAPsg+M9E1hTVGg8ID9Db6dokf+TFDArLBwVkiX3N4NNKMlSJB8zs1gvxdIEVjHsgM7Sdr0iROsVENf8uMaT5wFcF4xWVhdfuugBSPv2H8vmFU/Qyrkb/zVsCPi8p8+cD56St+hPllwd7TZShEDQbMCbkCxAOxdDtmZ729wPCtuH1UqhvTg5+X0soaGMEldPjkjqQ4LoRG8SricpbHeXDoVhhfbhyZzgfa+KJ8q78zboMGEPeLBVCGxE+l7WIX8ZYKJeVdik6sYKQx/0CshBX2AyM95HwW5iJKm9q+DGiySP2Vh7kkcA+hQ4owyV+D66qgKiiJ6VVgaDDQBZBdaNuRY2xgWMW8Rc25vWzUW7w94TR5m/xqSP3B2eZaA3zxlFaxY3QPzK39RNwAuQezc6Hg7FJ5PmzOA90A7JD8ncXyQzBYEblrejmv7YrWODBKP9mVoCr3cjE3bCeeK6Mnhzy9ciUbwLwjbyvaCeMqyLMKXlncn8YthEzi9WFWOqsGVvnAGFDfx0fzAJiqptF+OdC4x14B9K2Q+CUizdeZ6TmiQCS47rEfjjzLT3sJ2sPEg31udX5Afs1PGwCFz0IDsWAmVUPNUYHsIiXDk94GEd4o0i1T24nv0YQOfKHoCoEEZtQNVDLCUS6Vshe2ycm5ACIxH6hGrB1bymQyR0/hvgrCN2GO1qcUlX4pCaNh2f6JvsrHb2DmFrZ9I1ZCVcPWKE+4YcZ7U44PY8Uu/heZ0uPBalzndKAJamzqStElv1VKCQOTNFslgWwZ6AC7YGHApGX1CbpKBbeYXyu43sW6QjDly5vEzmFtBVypIcr6qlMKi8EuCz5nOTqaJ+JBiSMLgekCo9gh7mCkw8y+usxYZonQKLMsy1UIrTduj1qX1bPKOU7Qlivqy8iqB2G8pYitxHkI50Cqa51udt6ooGOz/smwMkybPOYpDsWEpNbnXPXDy4VSOYvb+e7qbHE/g0RHkh/D+FFLaHJWfRe9FhqFJbuZGS7emwNSuDvoxdBI/nJsyWk4mcT9mq621GCBFHAZ3S6OJs5D5ZPA4Sh5E+Rxj9VPTRiBUCRPn4LiOVmN0FI/XsCUDnp7catLkVSZzJO8FnwH3sVv/EjtDDSQAA4iVPl8IDaGJQPZuuRqm8M9loVJNScfitcQtWZGOIKs4WjMlnB/Y1qYHGKAZCSPqgGCke6YVpcS6LI4T/K2bXm33plSyAhBIQkD8KIDMUTvFT+K40N+qL86q7ROHM+dBaaClWKWREZP1zgHquesPkQn0O3QUTMrHneWrMlTNsHewEL0csEHIQ7pHdhU4GkwagwXk7aCux/sw3gXmotreV1GNSwQiMs4Zt0eyZYYeOE0AiJRwkonQRkex0F7c4cy5bHFTmIrXY5Vgs+qZVgtiBw+oOIwywuMPQwmXQ1DZ3fZ5WJYOY8uHnVEapWrKo2GvS2s7Cce2/EdYiP9pNgxgB/jbV8gOFd1iazR7R2xT3VdeVjgCtpw0fpiLcfd3g7DeR2kG679VeMr7s/SXZpX3bG88Dv6TPdn8GdjoWvSo/nwv+pQbhngy5hTxnMIbrH78+bGxbS/ub9E3BG/7v70ex+cO9bh8H/Y4V73hXMlyzK7j1GbS1gmNfbTPOE7zd8E+1ZiyfKxjtcsd7dKk0y2QaW2ZMl7PfwG9XTqytTUzWPDfpSPdDzNFlE9Ps1Ip6/eRY1oGKc5+K/tavVGzNiMge/t/sfv/d/89PiRk/5vj0/98XeU2Jck/2+Q+EcQRlt4zYj0Xw8Jrf01Rk17mpaVqopK8z/MWAtCDeQC4HLC4YlRs0ncb8ya5A3L5iMqGY1Tml9o0072CjtYmA28g6gplPX2nh+zha+9l9k8oYh7aW/zWAIEa6ilDd0z/W5zYd6Y3sedrkP7TuPdic2PSRa09XQ/35AY7o0oVizJalJ0rMdFPoeZrTi99wPHqoF5JQyd6Xo/cQPBPjRCvoMgP7zedTX9mGsYxfPDhFgC/XeoyR411xBBabUnM16cY3Ra9j9MsLrL8Q81XalPPgwNXTBmqae+9ZTFW950t624v6qOcq/zBSkE2b5d8WEmt/PMxRjs470vsuP48fSRcPnBpb5BBzzPPS+Gyk60nxuIIRX+V02KVP+/aipVeBQvz970vBzUT308r/Rish5X/hXAGMFf4bv05wRbT9d98CcyKP/4T2eO/vZPsUre8F8/oXD7LLF1pOBrlQAMwXi0f6gPu+xEpbB055j/2/H4qSJLtjculodZafU48ectXFTo3id/ysTV3sWTz/2VkP2DU4InbOBeJ38ap/PeXQT59i+xj37+i+Wk/NVwW+7fvPCnkqm7nD9l/Z+zm/qB7x8giBD2rAiXsZmW9jN5+NG4UVhd2ZWpfyAPnCoj7ztW9EckRSs6MdXx5D9A14abNYOVt55uqydrz8H+MJ35aZ3XubpOTA5QBqKfx460P46gimjtnwF1K7x5IX+w18Kd7zEHi7UnCnOy5yMuxSSH/g/wivtYLH2oNiRTlzsvunuWyyey9zkq5OXbwYE4laHneeUzGDqzkfgaQ1lNdPeDK5FUt/fp2+P/D+hoeSnsfaPU2i8cW+LI6B0Sgdun2rosJ4hLvpS3gUn+/3h+xgJ68nYuG/Ok4WlaTpT+oOXmZK8T7cnKcBEpczfmKX70cakevVWpWUJDUJ4niwUpQw/JvJOy8JJaOKEaEUCSBJYRSm7BZHLDCmLirBVfaijEKsQUPr8BO4/P51ln8wGrf4MBEstTzjyh11tzeTHEKhQq3xrZMTfPSiysMVijOvQWYoGOnMvbTcRPaW0ZIL8JDl4wBE4oTVk5TFVJx065wcj0SJxT0gDTwU9iugs2Pj2djVgm49FHYB+A6oOJ7MFiJdpX+TdX/ffUp9xVa1kZIWWhedZpdI4rxWJ6nHAViOWYt5oRERIjI5wdJeXFQtvAKoVrNLqglIEkf8MFFtOwHVQiPs+MRfGsuQo5TwqAs3kYFBLJYfpVdzznIkbz9idwv12DERcgVYUb0WVCZvdO7rfgQAus94zYAYOVMjI1GySB/ZkhfnK7fBhgBCOU88t8jYmz+DwKLwDF21+xIEsjbooLk3cBNUymomJpXmdS2A/QjR3RCDNSlGuN4izcGPZguG3f8AvTxgS6cklVka6PfMLvQHslvVjcMT2ALAnMI5Hv5VMxcrFIWg4bKRK5byBsJOKz6ud34PtxO/BFUQhArM2fTe5mmHaFdXRZ8+Xk2St6q6EqBgkaGIDqgWU0QXhJ7+ClS/wJrVWpYODFSigwmkddiYqQTK97FMf9ht7OoOzSKMXlw30fE70busCu+ajIwgIFsDjTr4Zb3DIA3AODFLyA2bzdYY4UMAGSyrERqp2wpTTTcwah2uqRIIwJ9NXuvBnp9TVU+nDOasnw1z6l0WH5yWGD9JEA7UZbnJnRvYsoNYi3hxfGqejYDjPDRLFV01x1bpF+FOLxPsgDKm0zzPNpM3lz2AWvpNjJA+qEFyX2S5qG2xbIORzKjvJ01TGMubtmERbgV8thfuCwOHoWGE3kSPD91FmiSF4xJquw5ekZYEbfMtpqEFDzeZnXJErYvBUS53RRvqLUVZook25yN6aFOcQ8MVOz1RUalQVl5RMerFq6cxvRM3s7BkZR5S5Hra6dfqB9AH6YXswI0omZIR0Nk2AHtOKFZTj5nfkdqoFhsbbrEawuhkgNCxVm+NFrugxbXOoqM1CPrFYA19g2gzKGmOhRMgeV38bV2etBrkJHVso3R9VOTPndkudSh/eaJvzFnE+FE3L4pPXyS5L/sSRh1l6hSP/mH4omxpML55rZJqGgvQTzb4VW8TwBc6D3hr6kJpz6Sat65Nh06opUSuP/eZX5v9fh63+QrL+omtlPDyBPhLvQ64daoxmd3/oQcFD6KM9p4Q0NMuAky48+zXhbp5cg3PLoADWRY21T9teaO5ryeIk5vBC8qTf5x6BxQQVhHvQM2H+dRwjJdHHdquxpzNRaO/a9GvZ2IqPOt5kwVa3PAqnj0nKnIJLw+7sFJngweOy4+lFanm77CbU+B6SMd6gPPnfpbUKl40g58327razW2m5cHyHdZMrdwHzXTqRLnsX/qA1QqV2tT+tpiUCuA2o3+RDOlLCkwdG/xzWXiBfb/bwinREHynSHIhCfEqh+8353jzb7WbU+uF7mWVKQYfvYJmab0sFg+G9+xl08DyX7rbeTIrQNPjJLw1AyAP0WqWujhkp7EjN+Km5dziMNlPa0xYwD721Lkw6eFLrLF6JE0usuwUbaBOzRnrbEkVUGEVAO4hfT7RD7gZGsFjvi7KOPzxhiL5q3DtcaWcZYAchyzjmdJgH99YQyuxwnpZ8TZVuNMqetcrqq5nHlWiLCfCwqaKFWP+rQDXdZay5bQj9VCUILvx9XSbpap05xVXlmdVRa+/BbXuFD9/r22HYu4YrctZ9IO5D/IJFH4psrvFUcS2e2klRIQn9F5CyJ5m2kq1epFJuN5U++9YlmuKSSJYtvLIYHPAV5hBIpK10GDWCVYckOUyzkAN4Z6dnAGTVFDuoGxIKLEJ582/ZAJE2xXpH1rkCO3svn7UZCad+XETh+yHFZ6xY3XIXXkbjFGMc0cq8fWVcGUogcDeB+OIHOfLR/ajQzMixzMbvAJSCft/nZLa44sDXMmryvZVhujcwDqhM3hA//vAYPuFWpdU4iZaRR1XXwBgIHwo+XKl0Gpg+IhYEgLAIcBSvpSMjAiCQizsA+A9r4ciEWOLisA2EMyOi/oS8b8mi21HzKnxBZxR7MksIZgxUAosb+gDSrHGgjn+Km+uP4BVR6WUQDbDbYBxlWNXTFLIn2UlAPR++rNdBGSnswr1EDOlBFIMXjiEHEoydzj2LiCw3fwODkeO6DA2SP7zbaqplWGA5kLdRKr/l9xE/k8XA0kYNuUeTIivcx+39T0oayAmpC4SvJ7YzuWG5k9mJaIbDE4WjML/MxJvctCOQssd+ailwbIYnizkgOW5Nku21O0hDxe7CZ8l8Zq7sAvKmCL2EF0eRfzkajC1oWsxtZ3B9AeAl9ZEtJxY1ZysdR7IIk5rM7O1G+AeSgtasV9MW7VLWP+1rWcYtB+FnQHrWvtnFLPnKdU+cjO1qYVjM7gMI9jpmbBfPmgxRYrJnekhPiixPq7IWGhnvpMzl6Sg5wkHUlKey3cUPldGyGy6aZjgHYMqGhAJDsu6+L+Kl8IKAnJmSnHIsutbQMFtKFGd3do6NQ772ue/DESJKxciesWRod4vm7JOh77byhldCoxRoMdsGmgl0rYDhA+/Yy9kr7GUNUGsE5olR2OEyic3XtZUUBFAl+Sj1EfgKZGHP1833fBlgSp93IudNGBbsHth/f40pK20fxZEbBA2e1Ff/iXLGzJ8fY8rsVumGGNemaX10nTHWGXht/XnKBjp1txtR0pIgQTtSecFphJ31JB94R3QQjuDRXxEPO4Ml5Qp4o+xK3GKIXFJlDS6Jmk7YqDMaArM5h1QKgbtz1i9diGAXUuA5Xzq8/sMs226VY/BXdsA9XSCTMcGuFUS0+ltu2EhxuGR2OC2vuzThG127tuaj8ksgrjgkLXTw7kbefPnK5Wdw+YH7XmrnIxdKqAsNWo/Fiaf/Tb9HMOfbjXU+fuSp+ILuXGbK5cM5ee+mTloyj3P0Y36DSbETGYxu7KGD7LGdSqiR8pihXbigdNmyUaPPL+HAz64gO/r06TnQJMu9BOcsUsMXAUbEjdBG/jjqrjmwy78qChYH4B3VUl51yKEQCAmDIH8+fojTMDqpzO/ahPUV1z7z5Y0pNc4XxZ0nPusTPZJQQ5jPvS6syWICU9dvDknHW6q6rv/nVkQfOo141+bLJS1646nhS7ljg3380s8634yC7PenhMxffzoS8oF11/jUj9fPwh9h9SeJnDcNDLp+z1EUxWNoDAONC/3yDwN5L/amz0EWVT1orY4esfQYmI6P7GLW1pbA9bOB2QI8KnX3nGQWJY6JyijzTGt0B7oUGHsHBWKap8CUcZ4f9Vm/uMPcKlSXOLW+4/NHmDFrjbznCvo1KgtOm3iodODI0kTlsHq5DOhaF/7ckHJtrn/74JpVgueXVXJLefUzotCmdrwbNlYrAzDCp6tJzHe0qjl2ldj/EFOoFHIcp8r2EC5aOQiNkiS6fGHzj28re767ZKVrDRD16kVvcuns8iyj84gh907KCMTnc3HhxMe2zc4fGCIM/2yJf17Nk/FZ0xIW74g9Orh7D/mj+FjjubJ3xHMHeo565IYxuglwYVglGfz7XXMIcuNOmOkp9NvT9lIJi7egDUfS+eflm5IqD14449ByHvpdlzNSqV3iFHx41yByGNtVl7LNZniwAKdwcgdOmV04tgpF27solgXBK2hnYfl1FfXmrd56xwiLNKzcASI7t/ToW8yQgxIGVSmY3VqTNoP8GLypWw52BlR+Jxdysf5g0r+TWyHA5x84kHqlqtbCr4yTEQoHQGDIWwfYevli2mCbXWn2UGqJPIskR9TWmuv6TmQ84EV+GWeOJ3kWT1xG9VUgRkt9wambdE3d4ZmhdZmJutX5feCUbybYwr5Lw5OQoZoFxoHfd74OONjbBtuhU+XK+y7+cgpPJRIIc2BhmWFgfC1aXirWw+J2a3JbF8mZYkttViWUMOWWWKtc624iO9mqt8CZpa5jTjEnhz6FcrZAlJ4cnyR/D+IFOz0axw7LRxHjQNQr8Qj7qp6zivoKNRop41kIzVt44v58clrkE5YuOAOEJrRXj2df66PtbgKY421GGxyGo8Q7U2NglnJ8N+7IoYK3HQYWC/C+4K01jj5D1UJIk8MMp98R9A9tP0zk+UaRlWToDTlp2CbkG6ZwZE9JLHTfv0s3XjWJ4XecA/FgpFABu9ECBAMAvUjZyobkd3pObLBjzfPmJ4fMzVbK4m7ltwMHqhat/Vj8K8E+CajFSXqXOSvY4pYghKMZM0+/sRRbQBNu0k0v0WaGA7XxA+BixYi13KSaPQt5FDCq5D58cp2Fvdy0HvMFe3ya3l009xeAqzGh/MlniRzKUwrBg5nzUm/Tari7DbwrtrmHnYOSAZSMEe7eO0d3FoFBsrOPkva8rOrFlviKkMiifBFaRJUTPk6UM727YSuBqSH9iOLPQGlkYDm0TWokdqDKk6lj4m+ufLJDOBTN3c48e+erRkmca+5WWjp1yGLMXlX1kGLuUX9qYtJKrM4GVroThqZ9ySoEB5ZQ2xXnwwCC6lnw7lw+cn90Awur08/uT7VViWRe50LrN61TrnFmkc9D1kHpVEpO3UDa1btXkc79ZobWw+DvPUkYRlPSIiA9wxZMJ67T4TtavqqP8Z5b80+1n0l8A/rBv9m8LO9yIVZ6wWwCC1H78X4HeWhCqjZ64BXHGnU0GW/vTZJmOy6gvi3V/8E3/f1SAwpLM/htCmb1NFm7Nl1nyhYTRUsIyd6Ca5HfDEl1o7Blzp8/dcbwoNdcaT7ZnGmupZk2y19WNUDhCa9jyXAf80/1e/yK/djXwRXndFQZ1Lqk3Z2yZeBx3Mf7VV6ouLPgd9KotQV9Patv8HNEC349+LLfdLb9KVxtD2/7xYsvHXJLW6TCrz/NYveSef2//Jz25jVt87g8TvAp2V8FxGza9gGPS6/KmBCyt5IeLE7LZop70Fre4jaIJW/c8e5WvvAfDiZrE6ccvPheJYid/sohGK6YPLtkycav2/N0pB7/UaILA7t0XnwtHR6a9c0t8I0He9NPml4BfAv7/GfBWOI7gMvcTChR49d+JqlzBjMf8NUBPwgks9fNaFSHx/44iQUAfJDm6SM1SqCDxhPMrTdj6P++UkJjZNlKOiZ+N4/0J4zV3tTd2a8Ki/zM2qwx+OI7TzNE+TH/v32natsibvJiPJuvlBshrmstp2tvWlNXF/LlcQqJfqshLwC8B/98FXC++k2r/pdy+Y9TaXPU8wGpzR+ZPM159WPRiqTi834v5jv/HXyfkGoefn8Bd74RlzgxCSQEws3YCZsPlRCboS+UMzON8V/juTXq+sc+CEPw3Pe019RidDqM6ePf2CYGw8iCDVevE+w5XuNIgk/HaUP7E4vR+PybXHRMP5XYKxuT0c/UEb9Zd7oX64cHEpA/njQn+OmqCTTzcvfIXUp4Dc8e9kuuuTGxaqdgwtjJfRT2HbrFbNTYZXkJ6Cem/AlIbHuweewoRgWQN9bp3NJiHftqgla6MnP/i+O6E4cGVSD3Y7b4/g6d1uB8SoFu87744Q02vGH6ge7JX2F7rddI+VVRaO/vTPw7Vd5Gjp4Qd+AmLE235AxpXPmCpCQIjfrafLG5b8AcErrK4pGL3Qw3lD3xaucWY+A6WuV3v/Kq6ausfhox11f9LQOT0jF8PRTQ76adjiN7OjOrCmhdlXKUoLMZ8JSe8c827gXeex0+R/EHiUV3IWa1BL7XuJaT/IZAwtMoo59AG5z5r2o7RVS+3zb4keUnykuQlyUuSlyQvSV6SvCR5SfKS5CXJS5KXJC9J/lMS9wbqtsFv36uVBAc8t1N++OdNVIJVraQpYd8NKXTxOdh3f7+P0fT9Bny6SZOsbC/BvtfTa1ubI5wTiqX8d78y7eoQDX0vsP3qMbZB/uF/3R78ayrxyAGk7VGve3R1TcdwmVAkHb5CNXdkGm/lAm/z0AhqWEcvOEb1dKHoXLw5xBuy1Lk3jq/p20RvFzeJWala4F2Ec11/Mh+Bk9n7EgW1UEHiWmTv6TzAlxdqZYxN7Udyjqq8THf2bZ1h3cyMVwOSWaqQqr4EHyizWgFwtrto3bsFf/B6eq8BbMaXXBq9HYFPQtXE97l3vandx83wa+3JAqtGfcALz+h3b75ToPTdYVD9TDS7nzB8YUPtr5VdxjXExHT1F7aSAgPLXKNl3YkF+2oc0uihpUn+RnJqrdUok9mCy78a4bSXgYQvrPjQNnDsaAvo12sGC7b1dIZr3GK2Zg39ZG9V5HSZSGV/tX4Nrxio9gPGYOUcenyknNk18uXhKGmq4cEVfm1gVgsj02N35/1y9vBIucFAx+qSkaUUZrP7BQZp8F7518Fs9I/u42fezO4RR9lmiwoMBQqd4d0pdeJ4iUSSMNc6+0aheWMUGv9A7LTsKFTwRTUonJ1rFBujPCN4k12i39swc+nYK6zKkMjvWL1r1AlV77F55YOfhrjkJpyasrCSRyVhpjTcniWTbzscRf0gqyKekUd9Ejj1rLg8qp93KV9pTZrPpQbKT8HR5VNvwipB84LowuUZLkHR9xHRUoQcm05eSMQrBraUZ2xZdtDTh1XQa8XryDD0VlU+L50Zrv1ZrIa4xqiSk310t2qWWT691qvERX4/Dmcuu1zIYyHlTeEFSG17CpdLjw/5PKoei7PWG++MmlGrb1pSwpcBCnD7EcxHhXTM6h/pJxdJETuDiYQ3sdHl7ET06Gy1mVWvgFKW1XTAQviJNTTcyMKGOR0RJik/zNN9PMIsjg/ZRC0OvIt3nO0NipzJodSWyTg/idNXkePuoiLzqPJAQQg/d3lCWOjBYr69o4CeHD7UoDDsX8Q1eIF4oUEpr8uXri4bxafWdvRCUatMdsbMSnPt4fbuubuMmR/UNK273YFz2eHpXOTGjgGt8EYRy7Oosi1+o42RYYJIRfTBPPm9w1FV1xD8op338hTTimsrtTWhITSKGcktrlF0mL9ILS4+WGt0wfMZPu3Fml/rQFWap7ksOK7K5vV4V6XylqvHldHHEYTjbE9U3TPovrqIAnT1eo9iKM2fwlG9i/uQfY0ZMh/tbG5iWC0tg1dtoTi+bhQEquss1kVgAijNemLUXP6NlZMInHsTlYA1oiDhM0d7zpkRQ8+zte7Blqymg7WJ7iOhBh6SeWc5JerK3sGrh9spCunQWfRZQXZUewU9ub2M75IJRLyPAikefND4mJh/K962AlWXsU9HqdeHrJZCmTNlPuSbXGgRm7STiZg8BAsFVZi/oRJnmoV+08ifEzso4YtQTdLVpnQklJJ+DHCfcuR+YYTq3kBL44icZ9znU/WkUMfwUbrPAG/FJnqprdF3aUKa1iUdk9TlmTwbRC5HUsT5/tG9XYJ891p7kyZD1w+yUKkxGskZWJ48bt+hYd6rXiDQoqKYgeFcZYrtYRqM3C1eOKWBvj0sMknCGvF6o6AzmZg4konLus3ItO2Ylg1ZS2rD3WqNB76sVpAvTHlw6a4UucLvS2XYYGOfcUg4yBdSaexeMjJUtrAj2p6NztS6lBv1lnEeYs3hKHZL2wqXMla2Xc7sv6Fvztb2VtfcHVeYHFkyxipsROlen7MHmrkfHLBg+wcqLcldNVp7P98esif95FnLoF7M6z33RCfVVVpSWOq1phvb7tKwM3nv4+VdbXIylxcQzXP9K+u7oJF8Pl8ATDf7JvII89CJwiqlfqf4rla2W/MqjWiyw+QMWMPyo1Hz6nmX0Jk2CPip0w3VYCC95/krzCdCoZAbQNXaMbBcHdm3gXxerjnWy3L5Er9/Wmq8hQSg98kZ+U0fTlnNeQu2u5etU16ij1iEnaNKCjhvOrCXAVfryS6LaIwLWSQXCPmJkQ44M4qI4DQXFnG8C05jZwt4F58oh2semo3aJbS/4VBWNtdJXpK3HF3TvHej4QDWhUdhKNtypVxkW/r9mEm0WGT7Fcp1tqnJ2v2uZpcXSfvFfWTXkHIRf0bBrcD68zeYbTAcn0PjzkmyDT2CvV/aZb9cMO/UQsHbcFGBTrlHYehfYD2xMFZ0DN4A4DpSW8QhKCW3rR7w53j7g/0Z9f4C7ZNkEc/yy238PFcGsBesNAJQfGMw4xJEs5HObPS7TH9IcaYtHBMWekuBQkjCjmufA5NtIVCgiiwWJyz8GbgUm+FxS8Y2X+UPXL6QjmWahIJwjhVmO/PVKV8lheh5jPxJlDOEtlWt3+UWVSWEMWJpWVC6n4rE8axbV1AMXT/EWu9KHh7JY7W8UovXmtSRqzZM3/lRAnlsVuzmCQTf5zpz+kPjs8ZWSbNbLSChPswjIOW3veVx8A3TcxV8MJKbHMM6SSdsVyxPDGtLto3Eczm44U2p6gTKGcs2sKIB8NnwWnWchihCzAdO+QYKXq/etwmkjMmC0ql12rVKRMbj04PonLOMSGJR+xTGjV4r/bAdeeqsmGk7Ky/tzZgzpvFZF+nppj1zx76nvk393GRaO2aY/S6Xj+anbASRdXCwDTa3FGbXnXuNzymbncg7RNs9crkRkycvp7fFmVSXtlQq77ic3bH5CLNFDIISFyz2iRj7v0q7eKVAl0IxBex2imgqRdm7VsZiDFHuYwg3a5JNVaLavt6TRqZ+jaQrMDHEekU7emXQAAuJcSmY3xWvlnyu8+hKddef4JzhhLjOm5cFTektwlDhmNc9Vzt8JXGd0yMZ3jJwrJh801duCSr5HJslHRYsL1V/hCu5A+MgfAnfSR0+DeiAcc3KlQMY9t8WR/PkeopEKomijKhur1LIEvfBBFoDAgfucfVzZZoful2ukq1PY+uZN7non/Ml+nBjiGw9EUf7vt3n6ZtqMxi8GZ2RZ/2F8QvHdjwKMe7xzu8gJY48Q0yRc4LPdN2Ey+QGgyH72boLRhqprYQ64urN0/a4cgkuYWuZ8/pQ1JTqLuxHafbk3lXPxBrH9FNQo1fz4TiAsNdXFVVYbZh3X/OzGE7yVev/tVNDzKVSpP0p5WumNq19DtMA6VWSA5g7U7untNcJmzaueXBnROI1SbwEz24aj4OoIoHQwlsjwTsOHIkijFlD9qMoY8bWUf3RqFX3rxYVFIMRd0sxllWQ/qK4/Dq9ZlFJBbxvdGaOzx080s3amS5ytCMkI5yGIsjnyBUWW73+3XoFvdh94lLcvpkghblul4AHB7t/dD/cd4DdCijJRwb5yugmHGcQR3W/MNJ4aORpNoHpUHntrQh+VGnkK25LkXUDTmbUkr1y80PYU53qCTq+eSzq5tcvD+9ITB1Z9Vs0udR188bCGtp4PHEfKHig1rm8ZHrpjqWL5YJYcBlEPd/VRr6cL+IRDsgVPts7UHIpZMLY+j60MsfUALjuYNbzzgFtgBAFDkCYyw3u073Q5YLNS/rnOZj4jiC8bKt/RrZlR055bu8ghqwh5nDmz3cUNnXthetwZqSjE9nsyj4Uzqdezqe9Xo5HXq0Qt44/LUOy2WRPgqvN5Jy6vR45G22CUxaEr1w7iMkzinrZLgeAjhVdqO+cnZ2Suv1wbfj4ksTW6ylRqbXjPjzPlWte6hHEVqGsRBdYdTWa1bOmR7/TJy1eI5npSgZ7RByrSCm4ct0PRb4SzYuBqrpSdLuFModB5qg00P0qMTz+XSkJFeAyKp2TUSAz/3pm5yT/DaXlvydCbqlGXZnauTG1fXzS7zawB77vEVCrFlrD3JNWuoXao4/ZKm/6NlJEq911zUMN836gst4n2e8PZfhJ4xvBs89Wja+DfwcRphURfkA0GKBZ5ijBgGAsJuDGDTmV3nIVHqtSjkfT9Ef7p7YSforfYgpxRUjhFqi81GgFHx+gJ98Spx9/Drvk9bHFTp7I4nzdx2QyrW1aaatWlh7/W8I1qpKVjCVcNw7at2XY2lMNmIUdVZJC5BoCTX0UWBOrRfNbIOQFBtI14ECw+8DMTbaT+WpBQtV8q8UVReNbyLzwIraNH6shMvSh2mOOAx9zzGkcs266N7oczeN8/jilPLN9zRRsYURQN/SF2qyIrdcKDrE2RJ+LchR6jqfxKbbtPdN3Ia1uTDeaCcLoDE0vQ96y7mHX9rVjLzNnnxhmhAwWy0aKqZwRPueYJ9WvimMDOEz1QWCNvd/ooI26VAdnD5hC10J4F9e/jiXjVZaeh72u2mAGB9hloqMbUirbaKtsCCrSLEWF0xCGPKnhXVumzJxJTUxXRLbOwM5UFbTtMv/d9oUtfDbOxbdYqbD5+yOmuk+Pq+6Zd0Czu6Z3UyR7imFdGFzfCnZj2IeiumeamxLZgzZjB/On4o7DhcfqMjsGSwYN9SlgkJrlLij3hkDfFAR6nqjp3xTpzwDJ1bnzQGKGxgM3zC0tvqoUHt15mSvjYNl+OHaUV/EYXw6wmn4sxl2ePsrw/8l0LV/Rv+mcAyLJo8HuC5ZGKj451X16Znt1iuF9XQJ9e6qvu5w8lf1XFe1QnsAxdK5n7HTUSdkLUpu2Sp7++GbPtxO/bTY9YQN6rDAO3lyxR6rrderV4/V3RU44dhkSV+oKlM515a+Nld7zdwJ+tcG01e57As0lHMfI0OqxsdI+6y2qIDkqhULnVOW3k6fOQRe85b7+6ar1K8s+/vKf/wtQSwMEFAACAAgAd4z3SmigejpNAAAAawAAABsAAAB1bml2ZXJzYWwvdW5pdmVyc2FsLnBuZy54bWyzsa/IzVEoSy0qzszPs1Uy1DNQsrfj5bIpKEoty0wtV6gAihnpGUCAkkKlrZIJErc8M6UkA6jCwNgYIZiRmpmeUWKrZG5uChfUB5oJAFBLAQIAABQAAgAIAESUV0cjtE77+wIAALAIAAAUAAAAAAAAAAEAAAAAAAAAAAB1bml2ZXJzYWwvcGxheWVyLnhtbFBLAQIAABQAAgAIAHeM90qHb5M5aCsAALNWAAAXAAAAAAAAAAAAAAAAAC0DAAB1bml2ZXJzYWwvdW5pdmVyc2FsLnBuZ1BLAQIAABQAAgAIAHeM90pooHo6TQAAAGsAAAAbAAAAAAAAAAEAAAAAAMouAAB1bml2ZXJzYWwvdW5pdmVyc2FsLnBuZy54bWxQSwUGAAAAAAMAAwDQAAAAUC8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党建1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8220825"/>
  <p:tag name="MH_LIBRARY" val="GRAPHIC"/>
  <p:tag name="MH_ORDER" val="任意多边形 282"/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8220825"/>
  <p:tag name="MH_LIBRARY" val="GRAPHIC"/>
  <p:tag name="MH_ORDER" val="Freeform 11"/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8220825"/>
  <p:tag name="MH_LIBRARY" val="GRAPHIC"/>
  <p:tag name="MH_ORDER" val="Rectangle 12"/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8220825"/>
  <p:tag name="MH_LIBRARY" val="GRAPHIC"/>
  <p:tag name="MH_ORDER" val="Rectangle 6"/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8220825"/>
  <p:tag name="MH_LIBRARY" val="GRAPHIC"/>
  <p:tag name="MH_ORDER" val="任意多边形 281"/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8220825"/>
  <p:tag name="MH_LIBRARY" val="GRAPHIC"/>
  <p:tag name="MH_ORDER" val="任意多边形 282"/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8220825"/>
  <p:tag name="MH_LIBRARY" val="GRAPHIC"/>
  <p:tag name="MH_ORDER" val="Freeform 11"/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8220825"/>
  <p:tag name="MH_LIBRARY" val="GRAPHIC"/>
  <p:tag name="MH_ORDER" val="Rectangle 12"/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8221224"/>
  <p:tag name="MH_LIBRARY" val="CONTENTS"/>
  <p:tag name="MH_TYPE" val="OTHERS"/>
  <p:tag name="ID" val="547132"/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8220825"/>
  <p:tag name="MH_LIBRARY" val="GRAPHIC"/>
  <p:tag name="MH_ORDER" val="Rectangle 6"/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8220825"/>
  <p:tag name="MH_LIBRARY" val="GRAPHIC"/>
  <p:tag name="MH_ORDER" val="任意多边形 281"/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8220825"/>
  <p:tag name="MH_LIBRARY" val="GRAPHIC"/>
  <p:tag name="MH_ORDER" val="任意多边形 282"/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8220825"/>
  <p:tag name="MH_LIBRARY" val="GRAPHIC"/>
  <p:tag name="MH_ORDER" val="Freeform 11"/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8220825"/>
  <p:tag name="MH_LIBRARY" val="GRAPHIC"/>
  <p:tag name="MH_ORDER" val="Rectangle 12"/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8220825"/>
  <p:tag name="MH_LIBRARY" val="GRAPHIC"/>
  <p:tag name="MH_ORDER" val="Rectangle 6"/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8220825"/>
  <p:tag name="MH_LIBRARY" val="GRAPHIC"/>
  <p:tag name="MH_ORDER" val="任意多边形 281"/>
  <p:tag name="PA" val="v4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911</TotalTime>
  <Words>2062</Words>
  <Application>Microsoft Office PowerPoint</Application>
  <PresentationFormat>自定义</PresentationFormat>
  <Paragraphs>164</Paragraphs>
  <Slides>24</Slides>
  <Notes>24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党建12</dc:title>
  <dc:creator>张 建春</dc:creator>
  <cp:lastModifiedBy>hlf</cp:lastModifiedBy>
  <cp:revision>94</cp:revision>
  <dcterms:created xsi:type="dcterms:W3CDTF">2017-11-16T09:28:36Z</dcterms:created>
  <dcterms:modified xsi:type="dcterms:W3CDTF">2017-12-26T08:29:32Z</dcterms:modified>
</cp:coreProperties>
</file>