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8" r:id="rId3"/>
    <p:sldId id="261" r:id="rId4"/>
    <p:sldId id="260" r:id="rId5"/>
    <p:sldId id="265" r:id="rId6"/>
    <p:sldId id="266" r:id="rId7"/>
    <p:sldId id="267" r:id="rId8"/>
    <p:sldId id="268" r:id="rId9"/>
    <p:sldId id="269" r:id="rId10"/>
    <p:sldId id="262" r:id="rId11"/>
    <p:sldId id="270" r:id="rId12"/>
    <p:sldId id="271" r:id="rId13"/>
    <p:sldId id="272" r:id="rId14"/>
    <p:sldId id="264" r:id="rId15"/>
    <p:sldId id="273" r:id="rId16"/>
    <p:sldId id="274" r:id="rId17"/>
    <p:sldId id="263" r:id="rId18"/>
    <p:sldId id="275" r:id="rId19"/>
    <p:sldId id="276" r:id="rId20"/>
    <p:sldId id="277" r:id="rId21"/>
    <p:sldId id="257"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3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2" d="100"/>
          <a:sy n="72" d="100"/>
        </p:scale>
        <p:origin x="474" y="78"/>
      </p:cViewPr>
      <p:guideLst>
        <p:guide orient="horz" pos="2160"/>
        <p:guide pos="293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9422BF-5091-4A66-8F7A-D474218C6C3F}" type="datetimeFigureOut">
              <a:rPr lang="zh-CN" altLang="en-US" smtClean="0"/>
              <a:t>2017/12/12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F501AA-9F4F-4EB6-9635-87D911B10DDD}" type="slidenum">
              <a:rPr lang="zh-CN" altLang="en-US" smtClean="0"/>
              <a:t>‹#›</a:t>
            </a:fld>
            <a:endParaRPr lang="zh-CN" altLang="en-US"/>
          </a:p>
        </p:txBody>
      </p:sp>
    </p:spTree>
    <p:extLst>
      <p:ext uri="{BB962C8B-B14F-4D97-AF65-F5344CB8AC3E}">
        <p14:creationId xmlns:p14="http://schemas.microsoft.com/office/powerpoint/2010/main" val="1660120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1</a:t>
            </a:fld>
            <a:endParaRPr lang="zh-CN" altLang="en-US"/>
          </a:p>
        </p:txBody>
      </p:sp>
    </p:spTree>
    <p:extLst>
      <p:ext uri="{BB962C8B-B14F-4D97-AF65-F5344CB8AC3E}">
        <p14:creationId xmlns:p14="http://schemas.microsoft.com/office/powerpoint/2010/main" val="24499249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10</a:t>
            </a:fld>
            <a:endParaRPr lang="zh-CN" altLang="en-US"/>
          </a:p>
        </p:txBody>
      </p:sp>
    </p:spTree>
    <p:extLst>
      <p:ext uri="{BB962C8B-B14F-4D97-AF65-F5344CB8AC3E}">
        <p14:creationId xmlns:p14="http://schemas.microsoft.com/office/powerpoint/2010/main" val="1759378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11</a:t>
            </a:fld>
            <a:endParaRPr lang="zh-CN" altLang="en-US"/>
          </a:p>
        </p:txBody>
      </p:sp>
    </p:spTree>
    <p:extLst>
      <p:ext uri="{BB962C8B-B14F-4D97-AF65-F5344CB8AC3E}">
        <p14:creationId xmlns:p14="http://schemas.microsoft.com/office/powerpoint/2010/main" val="3804156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12</a:t>
            </a:fld>
            <a:endParaRPr lang="zh-CN" altLang="en-US"/>
          </a:p>
        </p:txBody>
      </p:sp>
    </p:spTree>
    <p:extLst>
      <p:ext uri="{BB962C8B-B14F-4D97-AF65-F5344CB8AC3E}">
        <p14:creationId xmlns:p14="http://schemas.microsoft.com/office/powerpoint/2010/main" val="3839179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13</a:t>
            </a:fld>
            <a:endParaRPr lang="zh-CN" altLang="en-US"/>
          </a:p>
        </p:txBody>
      </p:sp>
    </p:spTree>
    <p:extLst>
      <p:ext uri="{BB962C8B-B14F-4D97-AF65-F5344CB8AC3E}">
        <p14:creationId xmlns:p14="http://schemas.microsoft.com/office/powerpoint/2010/main" val="4095202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14</a:t>
            </a:fld>
            <a:endParaRPr lang="zh-CN" altLang="en-US"/>
          </a:p>
        </p:txBody>
      </p:sp>
    </p:spTree>
    <p:extLst>
      <p:ext uri="{BB962C8B-B14F-4D97-AF65-F5344CB8AC3E}">
        <p14:creationId xmlns:p14="http://schemas.microsoft.com/office/powerpoint/2010/main" val="879938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15</a:t>
            </a:fld>
            <a:endParaRPr lang="zh-CN" altLang="en-US"/>
          </a:p>
        </p:txBody>
      </p:sp>
    </p:spTree>
    <p:extLst>
      <p:ext uri="{BB962C8B-B14F-4D97-AF65-F5344CB8AC3E}">
        <p14:creationId xmlns:p14="http://schemas.microsoft.com/office/powerpoint/2010/main" val="12489154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16</a:t>
            </a:fld>
            <a:endParaRPr lang="zh-CN" altLang="en-US"/>
          </a:p>
        </p:txBody>
      </p:sp>
    </p:spTree>
    <p:extLst>
      <p:ext uri="{BB962C8B-B14F-4D97-AF65-F5344CB8AC3E}">
        <p14:creationId xmlns:p14="http://schemas.microsoft.com/office/powerpoint/2010/main" val="2542628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17</a:t>
            </a:fld>
            <a:endParaRPr lang="zh-CN" altLang="en-US"/>
          </a:p>
        </p:txBody>
      </p:sp>
    </p:spTree>
    <p:extLst>
      <p:ext uri="{BB962C8B-B14F-4D97-AF65-F5344CB8AC3E}">
        <p14:creationId xmlns:p14="http://schemas.microsoft.com/office/powerpoint/2010/main" val="3378231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18</a:t>
            </a:fld>
            <a:endParaRPr lang="zh-CN" altLang="en-US"/>
          </a:p>
        </p:txBody>
      </p:sp>
    </p:spTree>
    <p:extLst>
      <p:ext uri="{BB962C8B-B14F-4D97-AF65-F5344CB8AC3E}">
        <p14:creationId xmlns:p14="http://schemas.microsoft.com/office/powerpoint/2010/main" val="447874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19</a:t>
            </a:fld>
            <a:endParaRPr lang="zh-CN" altLang="en-US"/>
          </a:p>
        </p:txBody>
      </p:sp>
    </p:spTree>
    <p:extLst>
      <p:ext uri="{BB962C8B-B14F-4D97-AF65-F5344CB8AC3E}">
        <p14:creationId xmlns:p14="http://schemas.microsoft.com/office/powerpoint/2010/main" val="3968885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2</a:t>
            </a:fld>
            <a:endParaRPr lang="zh-CN" altLang="en-US"/>
          </a:p>
        </p:txBody>
      </p:sp>
    </p:spTree>
    <p:extLst>
      <p:ext uri="{BB962C8B-B14F-4D97-AF65-F5344CB8AC3E}">
        <p14:creationId xmlns:p14="http://schemas.microsoft.com/office/powerpoint/2010/main" val="4253318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20</a:t>
            </a:fld>
            <a:endParaRPr lang="zh-CN" altLang="en-US"/>
          </a:p>
        </p:txBody>
      </p:sp>
    </p:spTree>
    <p:extLst>
      <p:ext uri="{BB962C8B-B14F-4D97-AF65-F5344CB8AC3E}">
        <p14:creationId xmlns:p14="http://schemas.microsoft.com/office/powerpoint/2010/main" val="3387294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21</a:t>
            </a:fld>
            <a:endParaRPr lang="zh-CN" altLang="en-US"/>
          </a:p>
        </p:txBody>
      </p:sp>
    </p:spTree>
    <p:extLst>
      <p:ext uri="{BB962C8B-B14F-4D97-AF65-F5344CB8AC3E}">
        <p14:creationId xmlns:p14="http://schemas.microsoft.com/office/powerpoint/2010/main" val="552285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3</a:t>
            </a:fld>
            <a:endParaRPr lang="zh-CN" altLang="en-US"/>
          </a:p>
        </p:txBody>
      </p:sp>
    </p:spTree>
    <p:extLst>
      <p:ext uri="{BB962C8B-B14F-4D97-AF65-F5344CB8AC3E}">
        <p14:creationId xmlns:p14="http://schemas.microsoft.com/office/powerpoint/2010/main" val="32072561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4</a:t>
            </a:fld>
            <a:endParaRPr lang="zh-CN" altLang="en-US"/>
          </a:p>
        </p:txBody>
      </p:sp>
    </p:spTree>
    <p:extLst>
      <p:ext uri="{BB962C8B-B14F-4D97-AF65-F5344CB8AC3E}">
        <p14:creationId xmlns:p14="http://schemas.microsoft.com/office/powerpoint/2010/main" val="196181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5</a:t>
            </a:fld>
            <a:endParaRPr lang="zh-CN" altLang="en-US"/>
          </a:p>
        </p:txBody>
      </p:sp>
    </p:spTree>
    <p:extLst>
      <p:ext uri="{BB962C8B-B14F-4D97-AF65-F5344CB8AC3E}">
        <p14:creationId xmlns:p14="http://schemas.microsoft.com/office/powerpoint/2010/main" val="3067096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6</a:t>
            </a:fld>
            <a:endParaRPr lang="zh-CN" altLang="en-US"/>
          </a:p>
        </p:txBody>
      </p:sp>
    </p:spTree>
    <p:extLst>
      <p:ext uri="{BB962C8B-B14F-4D97-AF65-F5344CB8AC3E}">
        <p14:creationId xmlns:p14="http://schemas.microsoft.com/office/powerpoint/2010/main" val="1560644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7</a:t>
            </a:fld>
            <a:endParaRPr lang="zh-CN" altLang="en-US"/>
          </a:p>
        </p:txBody>
      </p:sp>
    </p:spTree>
    <p:extLst>
      <p:ext uri="{BB962C8B-B14F-4D97-AF65-F5344CB8AC3E}">
        <p14:creationId xmlns:p14="http://schemas.microsoft.com/office/powerpoint/2010/main" val="644781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8</a:t>
            </a:fld>
            <a:endParaRPr lang="zh-CN" altLang="en-US"/>
          </a:p>
        </p:txBody>
      </p:sp>
    </p:spTree>
    <p:extLst>
      <p:ext uri="{BB962C8B-B14F-4D97-AF65-F5344CB8AC3E}">
        <p14:creationId xmlns:p14="http://schemas.microsoft.com/office/powerpoint/2010/main" val="689948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501AA-9F4F-4EB6-9635-87D911B10DDD}" type="slidenum">
              <a:rPr lang="zh-CN" altLang="en-US" smtClean="0"/>
              <a:t>9</a:t>
            </a:fld>
            <a:endParaRPr lang="zh-CN" altLang="en-US"/>
          </a:p>
        </p:txBody>
      </p:sp>
    </p:spTree>
    <p:extLst>
      <p:ext uri="{BB962C8B-B14F-4D97-AF65-F5344CB8AC3E}">
        <p14:creationId xmlns:p14="http://schemas.microsoft.com/office/powerpoint/2010/main" val="510232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F3693CA-CA98-49FC-B761-46A106A0E7CD}"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2998973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F3693CA-CA98-49FC-B761-46A106A0E7CD}"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3109309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F3693CA-CA98-49FC-B761-46A106A0E7CD}"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11558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F3693CA-CA98-49FC-B761-46A106A0E7CD}"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608493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F3693CA-CA98-49FC-B761-46A106A0E7CD}"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1079021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F3693CA-CA98-49FC-B761-46A106A0E7CD}" type="datetimeFigureOut">
              <a:rPr lang="zh-CN" altLang="en-US" smtClean="0"/>
              <a:t>2017/12/12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3065529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F3693CA-CA98-49FC-B761-46A106A0E7CD}" type="datetimeFigureOut">
              <a:rPr lang="zh-CN" altLang="en-US" smtClean="0"/>
              <a:t>2017/12/12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167664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F3693CA-CA98-49FC-B761-46A106A0E7CD}" type="datetimeFigureOut">
              <a:rPr lang="zh-CN" altLang="en-US" smtClean="0"/>
              <a:t>2017/12/12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734725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F3693CA-CA98-49FC-B761-46A106A0E7CD}" type="datetimeFigureOut">
              <a:rPr lang="zh-CN" altLang="en-US" smtClean="0"/>
              <a:t>2017/12/12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744813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F3693CA-CA98-49FC-B761-46A106A0E7CD}" type="datetimeFigureOut">
              <a:rPr lang="zh-CN" altLang="en-US" smtClean="0"/>
              <a:t>2017/12/12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1407154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F3693CA-CA98-49FC-B761-46A106A0E7CD}" type="datetimeFigureOut">
              <a:rPr lang="zh-CN" altLang="en-US" smtClean="0"/>
              <a:t>2017/12/12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15048541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3693CA-CA98-49FC-B761-46A106A0E7CD}" type="datetimeFigureOut">
              <a:rPr lang="zh-CN" altLang="en-US" smtClean="0"/>
              <a:t>2017/12/12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CDE807-A2E5-4804-BB62-EF2A2828FAB5}" type="slidenum">
              <a:rPr lang="zh-CN" altLang="en-US" smtClean="0"/>
              <a:t>‹#›</a:t>
            </a:fld>
            <a:endParaRPr lang="zh-CN" altLang="en-US"/>
          </a:p>
        </p:txBody>
      </p:sp>
    </p:spTree>
    <p:extLst>
      <p:ext uri="{BB962C8B-B14F-4D97-AF65-F5344CB8AC3E}">
        <p14:creationId xmlns:p14="http://schemas.microsoft.com/office/powerpoint/2010/main" val="5282886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1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6.png"/><Relationship Id="rId4" Type="http://schemas.openxmlformats.org/officeDocument/2006/relationships/image" Target="../media/image11.pn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1.png"/><Relationship Id="rId5" Type="http://schemas.openxmlformats.org/officeDocument/2006/relationships/image" Target="../media/image9.png"/><Relationship Id="rId10" Type="http://schemas.openxmlformats.org/officeDocument/2006/relationships/image" Target="../media/image20.png"/><Relationship Id="rId4" Type="http://schemas.openxmlformats.org/officeDocument/2006/relationships/image" Target="../media/image1.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9145"/>
            <a:ext cx="12192000" cy="682417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3853875" cy="68580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712719"/>
            <a:ext cx="4362450" cy="114527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250" y="3156669"/>
            <a:ext cx="3333749" cy="3701329"/>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95474" y="6096000"/>
            <a:ext cx="9382126" cy="761998"/>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59803" y="5037940"/>
            <a:ext cx="2032197" cy="1820058"/>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7832" y="3612136"/>
            <a:ext cx="2278209" cy="1079941"/>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20774" y="9145"/>
            <a:ext cx="6471225" cy="1585288"/>
          </a:xfrm>
          <a:prstGeom prst="rect">
            <a:avLst/>
          </a:prstGeom>
        </p:spPr>
      </p:pic>
      <p:pic>
        <p:nvPicPr>
          <p:cNvPr id="12" name="图片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461280" y="561639"/>
            <a:ext cx="1429242" cy="1437069"/>
          </a:xfrm>
          <a:prstGeom prst="rect">
            <a:avLst/>
          </a:prstGeom>
        </p:spPr>
      </p:pic>
      <p:pic>
        <p:nvPicPr>
          <p:cNvPr id="13" name="图片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66629" y="395825"/>
            <a:ext cx="1374491" cy="1198608"/>
          </a:xfrm>
          <a:prstGeom prst="rect">
            <a:avLst/>
          </a:prstGeom>
        </p:spPr>
      </p:pic>
      <p:sp>
        <p:nvSpPr>
          <p:cNvPr id="15" name="TextBox 32">
            <a:hlinkClick r:id="" action="ppaction://hlinkshowjump?jump=nextslide"/>
          </p:cNvPr>
          <p:cNvSpPr txBox="1">
            <a:spLocks noChangeArrowheads="1"/>
          </p:cNvSpPr>
          <p:nvPr/>
        </p:nvSpPr>
        <p:spPr bwMode="auto">
          <a:xfrm>
            <a:off x="3480105" y="1952175"/>
            <a:ext cx="6083717"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4600" b="1" dirty="0">
                <a:solidFill>
                  <a:srgbClr val="C00000"/>
                </a:solidFill>
                <a:effectLst/>
                <a:latin typeface="微软雅黑" pitchFamily="34" charset="-122"/>
                <a:ea typeface="微软雅黑" pitchFamily="34" charset="-122"/>
              </a:rPr>
              <a:t>党员发展入党流程培训</a:t>
            </a:r>
          </a:p>
        </p:txBody>
      </p:sp>
      <p:sp>
        <p:nvSpPr>
          <p:cNvPr id="16" name="文本框 11"/>
          <p:cNvSpPr txBox="1"/>
          <p:nvPr/>
        </p:nvSpPr>
        <p:spPr>
          <a:xfrm>
            <a:off x="3785976" y="2895335"/>
            <a:ext cx="5471974" cy="754374"/>
          </a:xfrm>
          <a:prstGeom prst="rect">
            <a:avLst/>
          </a:prstGeom>
          <a:noFill/>
        </p:spPr>
        <p:txBody>
          <a:bodyPr wrap="square" lIns="68580" tIns="34290" rIns="68580" bIns="34290" rtlCol="0">
            <a:spAutoFit/>
          </a:bodyPr>
          <a:lstStyle/>
          <a:p>
            <a:pPr algn="ctr">
              <a:lnSpc>
                <a:spcPct val="130000"/>
              </a:lnSpc>
            </a:pPr>
            <a:r>
              <a:rPr lang="zh-CN" altLang="en-US" b="1" dirty="0">
                <a:solidFill>
                  <a:srgbClr val="FFFF99"/>
                </a:solidFill>
                <a:latin typeface="微软雅黑" panose="020B0503020204020204" pitchFamily="34" charset="-122"/>
                <a:ea typeface="微软雅黑" panose="020B0503020204020204" pitchFamily="34" charset="-122"/>
              </a:rPr>
              <a:t>根据中国共产党发展党员工作细则（</a:t>
            </a:r>
            <a:r>
              <a:rPr lang="en-US" altLang="zh-CN" b="1">
                <a:solidFill>
                  <a:srgbClr val="FFFF99"/>
                </a:solidFill>
                <a:latin typeface="微软雅黑" panose="020B0503020204020204" pitchFamily="34" charset="-122"/>
                <a:ea typeface="微软雅黑" panose="020B0503020204020204" pitchFamily="34" charset="-122"/>
              </a:rPr>
              <a:t>2018</a:t>
            </a:r>
            <a:r>
              <a:rPr lang="zh-CN" altLang="en-US" b="1">
                <a:solidFill>
                  <a:srgbClr val="FFFF99"/>
                </a:solidFill>
                <a:latin typeface="微软雅黑" panose="020B0503020204020204" pitchFamily="34" charset="-122"/>
                <a:ea typeface="微软雅黑" panose="020B0503020204020204" pitchFamily="34" charset="-122"/>
              </a:rPr>
              <a:t>版</a:t>
            </a:r>
            <a:r>
              <a:rPr lang="zh-CN" altLang="en-US" b="1" dirty="0">
                <a:solidFill>
                  <a:srgbClr val="FFFF99"/>
                </a:solidFill>
                <a:latin typeface="微软雅黑" panose="020B0503020204020204" pitchFamily="34" charset="-122"/>
                <a:ea typeface="微软雅黑" panose="020B0503020204020204" pitchFamily="34" charset="-122"/>
              </a:rPr>
              <a:t>）编写</a:t>
            </a:r>
          </a:p>
          <a:p>
            <a:pPr algn="ctr">
              <a:lnSpc>
                <a:spcPct val="130000"/>
              </a:lnSpc>
            </a:pPr>
            <a:r>
              <a:rPr lang="zh-CN" altLang="en-US" b="1" dirty="0">
                <a:solidFill>
                  <a:srgbClr val="FFFF99"/>
                </a:solidFill>
                <a:latin typeface="微软雅黑" panose="020B0503020204020204" pitchFamily="34" charset="-122"/>
                <a:ea typeface="微软雅黑" panose="020B0503020204020204" pitchFamily="34" charset="-122"/>
              </a:rPr>
              <a:t>适用于党支部培训、党员汇报</a:t>
            </a:r>
            <a:endParaRPr lang="zh-CN" altLang="en-US" b="1" dirty="0">
              <a:solidFill>
                <a:srgbClr val="FFFF99"/>
              </a:solidFill>
              <a:effectLst/>
              <a:latin typeface="微软雅黑" panose="020B0503020204020204" pitchFamily="34" charset="-122"/>
              <a:ea typeface="微软雅黑" panose="020B0503020204020204" pitchFamily="34" charset="-122"/>
            </a:endParaRPr>
          </a:p>
        </p:txBody>
      </p:sp>
      <p:sp>
        <p:nvSpPr>
          <p:cNvPr id="17" name="矩形 16"/>
          <p:cNvSpPr/>
          <p:nvPr/>
        </p:nvSpPr>
        <p:spPr>
          <a:xfrm>
            <a:off x="3641964" y="2858011"/>
            <a:ext cx="5760000" cy="10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8" name="矩形 17"/>
          <p:cNvSpPr/>
          <p:nvPr/>
        </p:nvSpPr>
        <p:spPr>
          <a:xfrm>
            <a:off x="3641964" y="3711307"/>
            <a:ext cx="5760000" cy="10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9" name="文本框 11"/>
          <p:cNvSpPr txBox="1"/>
          <p:nvPr/>
        </p:nvSpPr>
        <p:spPr>
          <a:xfrm>
            <a:off x="3724258" y="3794115"/>
            <a:ext cx="5595410" cy="415498"/>
          </a:xfrm>
          <a:prstGeom prst="rect">
            <a:avLst/>
          </a:prstGeom>
          <a:noFill/>
        </p:spPr>
        <p:txBody>
          <a:bodyPr wrap="square" lIns="68580" tIns="34290" rIns="68580" bIns="34290" rtlCol="0">
            <a:spAutoFit/>
          </a:bodyPr>
          <a:lstStyle/>
          <a:p>
            <a:pPr algn="ctr">
              <a:lnSpc>
                <a:spcPct val="125000"/>
              </a:lnSpc>
            </a:pPr>
            <a:r>
              <a:rPr lang="zh-CN" altLang="en-US" dirty="0">
                <a:solidFill>
                  <a:srgbClr val="FFFF99"/>
                </a:solidFill>
                <a:latin typeface="微软雅黑" panose="020B0503020204020204" pitchFamily="34" charset="-122"/>
                <a:ea typeface="微软雅黑" panose="020B0503020204020204" pitchFamily="34" charset="-122"/>
              </a:rPr>
              <a:t>汇报人：某某某      汇报单位：某某党委或 党支部</a:t>
            </a:r>
            <a:endParaRPr lang="zh-CN" altLang="en-US" dirty="0">
              <a:solidFill>
                <a:srgbClr val="FFFF99"/>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8462312"/>
      </p:ext>
    </p:extLst>
  </p:cSld>
  <p:clrMapOvr>
    <a:masterClrMapping/>
  </p:clrMapOvr>
  <p:transition spd="slow" advTm="8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par>
                          <p:cTn id="53" fill="hold">
                            <p:stCondLst>
                              <p:cond delay="5500"/>
                            </p:stCondLst>
                            <p:childTnLst>
                              <p:par>
                                <p:cTn id="54" presetID="22" presetClass="entr" presetSubtype="4"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down)">
                                      <p:cBhvr>
                                        <p:cTn id="56" dur="500"/>
                                        <p:tgtEl>
                                          <p:spTgt spid="17"/>
                                        </p:tgtEl>
                                      </p:cBhvr>
                                    </p:animEffect>
                                  </p:childTnLst>
                                </p:cTn>
                              </p:par>
                            </p:childTnLst>
                          </p:cTn>
                        </p:par>
                        <p:par>
                          <p:cTn id="57" fill="hold">
                            <p:stCondLst>
                              <p:cond delay="6000"/>
                            </p:stCondLst>
                            <p:childTnLst>
                              <p:par>
                                <p:cTn id="58" presetID="22" presetClass="entr" presetSubtype="4"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down)">
                                      <p:cBhvr>
                                        <p:cTn id="60" dur="500"/>
                                        <p:tgtEl>
                                          <p:spTgt spid="16"/>
                                        </p:tgtEl>
                                      </p:cBhvr>
                                    </p:animEffect>
                                  </p:childTnLst>
                                </p:cTn>
                              </p:par>
                            </p:childTnLst>
                          </p:cTn>
                        </p:par>
                        <p:par>
                          <p:cTn id="61" fill="hold">
                            <p:stCondLst>
                              <p:cond delay="6500"/>
                            </p:stCondLst>
                            <p:childTnLst>
                              <p:par>
                                <p:cTn id="62" presetID="22" presetClass="entr" presetSubtype="4"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down)">
                                      <p:cBhvr>
                                        <p:cTn id="64" dur="500"/>
                                        <p:tgtEl>
                                          <p:spTgt spid="18"/>
                                        </p:tgtEl>
                                      </p:cBhvr>
                                    </p:animEffect>
                                  </p:childTnLst>
                                </p:cTn>
                              </p:par>
                            </p:childTnLst>
                          </p:cTn>
                        </p:par>
                        <p:par>
                          <p:cTn id="65" fill="hold">
                            <p:stCondLst>
                              <p:cond delay="7000"/>
                            </p:stCondLst>
                            <p:childTnLst>
                              <p:par>
                                <p:cTn id="66" presetID="22" presetClass="entr" presetSubtype="4"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down)">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9145"/>
            <a:ext cx="12192000" cy="682417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3853875" cy="68580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712719"/>
            <a:ext cx="4362450" cy="114527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250" y="3156669"/>
            <a:ext cx="3333749" cy="3701329"/>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95474" y="6096000"/>
            <a:ext cx="9382126" cy="761998"/>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59803" y="5037940"/>
            <a:ext cx="2032197" cy="1820058"/>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7832" y="3612136"/>
            <a:ext cx="2278209" cy="1079941"/>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20774" y="9145"/>
            <a:ext cx="6471225" cy="1585288"/>
          </a:xfrm>
          <a:prstGeom prst="rect">
            <a:avLst/>
          </a:prstGeom>
        </p:spPr>
      </p:pic>
      <p:pic>
        <p:nvPicPr>
          <p:cNvPr id="12" name="图片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461280" y="561639"/>
            <a:ext cx="1429242" cy="1437069"/>
          </a:xfrm>
          <a:prstGeom prst="rect">
            <a:avLst/>
          </a:prstGeom>
        </p:spPr>
      </p:pic>
      <p:pic>
        <p:nvPicPr>
          <p:cNvPr id="13" name="图片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66629" y="395825"/>
            <a:ext cx="1374491" cy="1198608"/>
          </a:xfrm>
          <a:prstGeom prst="rect">
            <a:avLst/>
          </a:prstGeom>
        </p:spPr>
      </p:pic>
      <p:sp>
        <p:nvSpPr>
          <p:cNvPr id="20" name="文本框 57"/>
          <p:cNvSpPr txBox="1"/>
          <p:nvPr/>
        </p:nvSpPr>
        <p:spPr>
          <a:xfrm>
            <a:off x="3533632" y="2652493"/>
            <a:ext cx="7874221" cy="561692"/>
          </a:xfrm>
          <a:prstGeom prst="rect">
            <a:avLst/>
          </a:prstGeom>
          <a:noFill/>
        </p:spPr>
        <p:txBody>
          <a:bodyPr wrap="square" lIns="68580" tIns="34290" rIns="68580" bIns="34290" rtlCol="0">
            <a:spAutoFit/>
          </a:bodyPr>
          <a:lstStyle/>
          <a:p>
            <a:r>
              <a:rPr lang="zh-CN" altLang="en-US" sz="3200" b="1" spc="300" dirty="0">
                <a:solidFill>
                  <a:srgbClr val="C00000"/>
                </a:solidFill>
                <a:latin typeface="微软雅黑" panose="020B0503020204020204" pitchFamily="34" charset="-122"/>
                <a:ea typeface="微软雅黑" panose="020B0503020204020204" pitchFamily="34" charset="-122"/>
              </a:rPr>
              <a:t>二  发展对象的确定和考察</a:t>
            </a:r>
          </a:p>
        </p:txBody>
      </p:sp>
      <p:sp>
        <p:nvSpPr>
          <p:cNvPr id="15" name="文本框 1"/>
          <p:cNvSpPr txBox="1"/>
          <p:nvPr/>
        </p:nvSpPr>
        <p:spPr>
          <a:xfrm>
            <a:off x="4594162" y="3351645"/>
            <a:ext cx="2446824" cy="1076385"/>
          </a:xfrm>
          <a:prstGeom prst="rect">
            <a:avLst/>
          </a:prstGeom>
          <a:noFill/>
        </p:spPr>
        <p:txBody>
          <a:bodyPr wrap="none" lIns="68580" tIns="34290" rIns="68580" bIns="34290" rtlCol="0">
            <a:spAutoFit/>
          </a:bodyPr>
          <a:lstStyle/>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入党积极分子的确定</a:t>
            </a:r>
          </a:p>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入党介绍人的主要任务</a:t>
            </a:r>
          </a:p>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政治审查</a:t>
            </a:r>
          </a:p>
        </p:txBody>
      </p:sp>
      <p:sp>
        <p:nvSpPr>
          <p:cNvPr id="16" name="五角星 15"/>
          <p:cNvSpPr/>
          <p:nvPr/>
        </p:nvSpPr>
        <p:spPr>
          <a:xfrm>
            <a:off x="4362450" y="3447512"/>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角星 16"/>
          <p:cNvSpPr/>
          <p:nvPr/>
        </p:nvSpPr>
        <p:spPr>
          <a:xfrm>
            <a:off x="4362450" y="3794330"/>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角星 17"/>
          <p:cNvSpPr/>
          <p:nvPr/>
        </p:nvSpPr>
        <p:spPr>
          <a:xfrm>
            <a:off x="4362450" y="4109480"/>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5924200"/>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5500"/>
                                </p:stCondLst>
                                <p:childTnLst>
                                  <p:par>
                                    <p:cTn id="54" presetID="2" presetClass="entr" presetSubtype="2" fill="hold" grpId="0" nodeType="afterEffect" p14:presetBounceEnd="46000">
                                      <p:stCondLst>
                                        <p:cond delay="500"/>
                                      </p:stCondLst>
                                      <p:childTnLst>
                                        <p:set>
                                          <p:cBhvr>
                                            <p:cTn id="55" dur="1" fill="hold">
                                              <p:stCondLst>
                                                <p:cond delay="0"/>
                                              </p:stCondLst>
                                            </p:cTn>
                                            <p:tgtEl>
                                              <p:spTgt spid="15"/>
                                            </p:tgtEl>
                                            <p:attrNameLst>
                                              <p:attrName>style.visibility</p:attrName>
                                            </p:attrNameLst>
                                          </p:cBhvr>
                                          <p:to>
                                            <p:strVal val="visible"/>
                                          </p:to>
                                        </p:set>
                                        <p:anim calcmode="lin" valueType="num" p14:bounceEnd="46000">
                                          <p:cBhvr additive="base">
                                            <p:cTn id="56" dur="500" fill="hold"/>
                                            <p:tgtEl>
                                              <p:spTgt spid="15"/>
                                            </p:tgtEl>
                                            <p:attrNameLst>
                                              <p:attrName>ppt_x</p:attrName>
                                            </p:attrNameLst>
                                          </p:cBhvr>
                                          <p:tavLst>
                                            <p:tav tm="0">
                                              <p:val>
                                                <p:strVal val="1+#ppt_w/2"/>
                                              </p:val>
                                            </p:tav>
                                            <p:tav tm="100000">
                                              <p:val>
                                                <p:strVal val="#ppt_x"/>
                                              </p:val>
                                            </p:tav>
                                          </p:tavLst>
                                        </p:anim>
                                        <p:anim calcmode="lin" valueType="num" p14:bounceEnd="46000">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ppt_x"/>
                                              </p:val>
                                            </p:tav>
                                            <p:tav tm="100000">
                                              <p:val>
                                                <p:strVal val="#ppt_x"/>
                                              </p:val>
                                            </p:tav>
                                          </p:tavLst>
                                        </p:anim>
                                        <p:anim calcmode="lin" valueType="num">
                                          <p:cBhvr additive="base">
                                            <p:cTn id="65" dur="500" fill="hold"/>
                                            <p:tgtEl>
                                              <p:spTgt spid="1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6" grpId="0" animBg="1"/>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5500"/>
                                </p:stCondLst>
                                <p:childTnLst>
                                  <p:par>
                                    <p:cTn id="54" presetID="2" presetClass="entr" presetSubtype="2" fill="hold" grpId="0" nodeType="afterEffect">
                                      <p:stCondLst>
                                        <p:cond delay="50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1+#ppt_w/2"/>
                                              </p:val>
                                            </p:tav>
                                            <p:tav tm="100000">
                                              <p:val>
                                                <p:strVal val="#ppt_x"/>
                                              </p:val>
                                            </p:tav>
                                          </p:tavLst>
                                        </p:anim>
                                        <p:anim calcmode="lin" valueType="num">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ppt_x"/>
                                              </p:val>
                                            </p:tav>
                                            <p:tav tm="100000">
                                              <p:val>
                                                <p:strVal val="#ppt_x"/>
                                              </p:val>
                                            </p:tav>
                                          </p:tavLst>
                                        </p:anim>
                                        <p:anim calcmode="lin" valueType="num">
                                          <p:cBhvr additive="base">
                                            <p:cTn id="65" dur="500" fill="hold"/>
                                            <p:tgtEl>
                                              <p:spTgt spid="1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6" grpId="0" animBg="1"/>
          <p:bldP spid="17" grpId="0" animBg="1"/>
          <p:bldP spid="18"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2954655"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入党积极分子的确定</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TextBox 23"/>
          <p:cNvSpPr txBox="1"/>
          <p:nvPr/>
        </p:nvSpPr>
        <p:spPr>
          <a:xfrm>
            <a:off x="2728274" y="2003252"/>
            <a:ext cx="6351551" cy="692497"/>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lnSpc>
                <a:spcPct val="125000"/>
              </a:lnSpc>
              <a:spcBef>
                <a:spcPts val="0"/>
              </a:spcBef>
              <a:spcAft>
                <a:spcPts val="0"/>
              </a:spcAft>
              <a:defRPr/>
            </a:pPr>
            <a:r>
              <a:rPr lang="en-US" altLang="zh-CN" sz="1800" kern="0" dirty="0">
                <a:solidFill>
                  <a:schemeClr val="tx1"/>
                </a:solidFill>
              </a:rPr>
              <a:t>1</a:t>
            </a:r>
            <a:r>
              <a:rPr lang="zh-CN" altLang="en-US" sz="1800" kern="0" dirty="0">
                <a:solidFill>
                  <a:schemeClr val="tx1"/>
                </a:solidFill>
              </a:rPr>
              <a:t>、在听取党小组、培养联系人、党员和群众意见的基础上，支部委员会讨论同意并报上级党委备案后，可列为发展对象；</a:t>
            </a:r>
            <a:endParaRPr kumimoji="0" lang="en-US" altLang="zh-CN" sz="1800" b="0" i="0" u="none" strike="noStrike" kern="0" cap="none" spc="0" normalizeH="0" baseline="0" noProof="0" dirty="0">
              <a:ln>
                <a:noFill/>
              </a:ln>
              <a:solidFill>
                <a:schemeClr val="tx1"/>
              </a:solidFill>
              <a:effectLst/>
              <a:uLnTx/>
              <a:uFillTx/>
            </a:endParaRPr>
          </a:p>
        </p:txBody>
      </p:sp>
      <p:sp>
        <p:nvSpPr>
          <p:cNvPr id="17" name="TextBox 33"/>
          <p:cNvSpPr txBox="1"/>
          <p:nvPr/>
        </p:nvSpPr>
        <p:spPr>
          <a:xfrm>
            <a:off x="2751094" y="3151665"/>
            <a:ext cx="6351551" cy="692497"/>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sz="1800" dirty="0"/>
              <a:t>2</a:t>
            </a:r>
            <a:r>
              <a:rPr lang="zh-CN" altLang="en-US" sz="1800" dirty="0"/>
              <a:t>、入党积极分子需经过一年以上培养教育和考察，且需要两名正式党员作为入党介绍人；</a:t>
            </a:r>
          </a:p>
        </p:txBody>
      </p:sp>
      <p:sp>
        <p:nvSpPr>
          <p:cNvPr id="18" name="TextBox 34"/>
          <p:cNvSpPr txBox="1"/>
          <p:nvPr/>
        </p:nvSpPr>
        <p:spPr>
          <a:xfrm>
            <a:off x="2751094" y="4300078"/>
            <a:ext cx="6351551" cy="346249"/>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sz="1800" dirty="0"/>
              <a:t>3</a:t>
            </a:r>
            <a:r>
              <a:rPr lang="zh-CN" altLang="en-US" sz="1800" dirty="0"/>
              <a:t>、基本具备党员条件的入党积极分子可以发展入党。</a:t>
            </a:r>
          </a:p>
        </p:txBody>
      </p:sp>
      <p:sp>
        <p:nvSpPr>
          <p:cNvPr id="19" name="五角星 18"/>
          <p:cNvSpPr/>
          <p:nvPr/>
        </p:nvSpPr>
        <p:spPr>
          <a:xfrm>
            <a:off x="2061527" y="2020166"/>
            <a:ext cx="570777" cy="570777"/>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角星 19"/>
          <p:cNvSpPr/>
          <p:nvPr/>
        </p:nvSpPr>
        <p:spPr>
          <a:xfrm>
            <a:off x="2061527" y="3149961"/>
            <a:ext cx="570777" cy="570777"/>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角星 20"/>
          <p:cNvSpPr/>
          <p:nvPr/>
        </p:nvSpPr>
        <p:spPr>
          <a:xfrm>
            <a:off x="2061527" y="4296268"/>
            <a:ext cx="570777" cy="570777"/>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4422264"/>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300"/>
                                        <p:tgtEl>
                                          <p:spTgt spid="16"/>
                                        </p:tgtEl>
                                      </p:cBhvr>
                                    </p:animEffect>
                                  </p:childTnLst>
                                </p:cTn>
                              </p:par>
                            </p:childTnLst>
                          </p:cTn>
                        </p:par>
                        <p:par>
                          <p:cTn id="47" fill="hold">
                            <p:stCondLst>
                              <p:cond delay="4300"/>
                            </p:stCondLst>
                            <p:childTnLst>
                              <p:par>
                                <p:cTn id="48" presetID="22" presetClass="entr" presetSubtype="8"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300"/>
                                        <p:tgtEl>
                                          <p:spTgt spid="17"/>
                                        </p:tgtEl>
                                      </p:cBhvr>
                                    </p:animEffect>
                                  </p:childTnLst>
                                </p:cTn>
                              </p:par>
                            </p:childTnLst>
                          </p:cTn>
                        </p:par>
                        <p:par>
                          <p:cTn id="51" fill="hold">
                            <p:stCondLst>
                              <p:cond delay="460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300"/>
                                        <p:tgtEl>
                                          <p:spTgt spid="18"/>
                                        </p:tgtEl>
                                      </p:cBhvr>
                                    </p:animEffect>
                                  </p:childTnLst>
                                </p:cTn>
                              </p:par>
                              <p:par>
                                <p:cTn id="55" presetID="2" presetClass="entr" presetSubtype="4"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ppt_x"/>
                                          </p:val>
                                        </p:tav>
                                        <p:tav tm="100000">
                                          <p:val>
                                            <p:strVal val="#ppt_x"/>
                                          </p:val>
                                        </p:tav>
                                      </p:tavLst>
                                    </p:anim>
                                    <p:anim calcmode="lin" valueType="num">
                                      <p:cBhvr additive="base">
                                        <p:cTn id="58" dur="500" fill="hold"/>
                                        <p:tgtEl>
                                          <p:spTgt spid="19"/>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18" grpId="0"/>
      <p:bldP spid="19" grpId="0" animBg="1"/>
      <p:bldP spid="20"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326243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入党介绍人的主要任务</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Freeform 5"/>
          <p:cNvSpPr>
            <a:spLocks/>
          </p:cNvSpPr>
          <p:nvPr/>
        </p:nvSpPr>
        <p:spPr bwMode="auto">
          <a:xfrm>
            <a:off x="3976276" y="1894940"/>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7" name="Freeform 6"/>
          <p:cNvSpPr>
            <a:spLocks/>
          </p:cNvSpPr>
          <p:nvPr/>
        </p:nvSpPr>
        <p:spPr bwMode="auto">
          <a:xfrm>
            <a:off x="2049045" y="1894940"/>
            <a:ext cx="1872000" cy="316835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8" name="Freeform 7"/>
          <p:cNvSpPr>
            <a:spLocks/>
          </p:cNvSpPr>
          <p:nvPr/>
        </p:nvSpPr>
        <p:spPr bwMode="auto">
          <a:xfrm>
            <a:off x="7830738" y="1894940"/>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9" name="Freeform 8"/>
          <p:cNvSpPr>
            <a:spLocks/>
          </p:cNvSpPr>
          <p:nvPr/>
        </p:nvSpPr>
        <p:spPr bwMode="auto">
          <a:xfrm>
            <a:off x="5903507" y="1894940"/>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636268" y="2061679"/>
            <a:ext cx="697555" cy="703877"/>
            <a:chOff x="1454151" y="1939131"/>
            <a:chExt cx="930275" cy="938213"/>
          </a:xfrm>
        </p:grpSpPr>
        <p:sp>
          <p:nvSpPr>
            <p:cNvPr id="21" name="Oval 18"/>
            <p:cNvSpPr>
              <a:spLocks noChangeArrowheads="1"/>
            </p:cNvSpPr>
            <p:nvPr/>
          </p:nvSpPr>
          <p:spPr bwMode="auto">
            <a:xfrm>
              <a:off x="1454151" y="1939131"/>
              <a:ext cx="930275" cy="938213"/>
            </a:xfrm>
            <a:prstGeom prst="ellipse">
              <a:avLst/>
            </a:prstGeom>
            <a:no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2" name="TextBox 62"/>
            <p:cNvSpPr txBox="1"/>
            <p:nvPr/>
          </p:nvSpPr>
          <p:spPr>
            <a:xfrm>
              <a:off x="1543890"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01</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3" name="矩形 22"/>
          <p:cNvSpPr/>
          <p:nvPr/>
        </p:nvSpPr>
        <p:spPr>
          <a:xfrm>
            <a:off x="2196850" y="2831044"/>
            <a:ext cx="1576391" cy="2146731"/>
          </a:xfrm>
          <a:prstGeom prst="rect">
            <a:avLst/>
          </a:prstGeom>
          <a:noFill/>
          <a:ln>
            <a:noFill/>
          </a:ln>
        </p:spPr>
        <p:txBody>
          <a:bodyPr wrap="square" lIns="68571" tIns="34285" rIns="68571" bIns="34285">
            <a:spAutoFit/>
          </a:bodyPr>
          <a:lstStyle/>
          <a:p>
            <a:pPr lvl="0" algn="just">
              <a:lnSpc>
                <a:spcPct val="125000"/>
              </a:lnSpc>
              <a:defRPr/>
            </a:pPr>
            <a:r>
              <a:rPr lang="zh-CN" altLang="en-US" sz="1200" kern="0" dirty="0">
                <a:solidFill>
                  <a:srgbClr val="FFFFFF"/>
                </a:solidFill>
                <a:latin typeface="微软雅黑" panose="020B0503020204020204" pitchFamily="34" charset="-122"/>
                <a:ea typeface="微软雅黑" panose="020B0503020204020204" pitchFamily="34" charset="-122"/>
              </a:rPr>
              <a:t>向被介绍人解释党的纲领、章程，阐明党员的条件、义务和权利，认真了解被介绍人的入党动机、政治觉悟、思想品质、工作表现、经历等情况，</a:t>
            </a:r>
          </a:p>
          <a:p>
            <a:pPr lvl="0" algn="just">
              <a:lnSpc>
                <a:spcPct val="125000"/>
              </a:lnSpc>
              <a:defRPr/>
            </a:pPr>
            <a:r>
              <a:rPr lang="zh-CN" altLang="en-US" sz="1200" kern="0" dirty="0">
                <a:solidFill>
                  <a:srgbClr val="FFFFFF"/>
                </a:solidFill>
                <a:latin typeface="微软雅黑" pitchFamily="34" charset="-122"/>
                <a:ea typeface="微软雅黑" pitchFamily="34" charset="-122"/>
              </a:rPr>
              <a:t>如实向党支部（总支）汇报。 </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4" name="矩形 23"/>
          <p:cNvSpPr/>
          <p:nvPr/>
        </p:nvSpPr>
        <p:spPr>
          <a:xfrm>
            <a:off x="4015711" y="2831044"/>
            <a:ext cx="1800200" cy="2089023"/>
          </a:xfrm>
          <a:prstGeom prst="rect">
            <a:avLst/>
          </a:prstGeom>
          <a:noFill/>
          <a:ln>
            <a:noFill/>
          </a:ln>
        </p:spPr>
        <p:txBody>
          <a:bodyPr wrap="square" lIns="68571" tIns="34285" rIns="68571" bIns="34285">
            <a:spAutoFit/>
          </a:bodyPr>
          <a:lstStyle/>
          <a:p>
            <a:pPr algn="just">
              <a:lnSpc>
                <a:spcPct val="125000"/>
              </a:lnSpc>
            </a:pPr>
            <a:r>
              <a:rPr lang="zh-CN" altLang="en-US" sz="1050" kern="0" dirty="0">
                <a:solidFill>
                  <a:srgbClr val="FFFFFF"/>
                </a:solidFill>
                <a:latin typeface="微软雅黑" pitchFamily="34" charset="-122"/>
                <a:ea typeface="微软雅黑" pitchFamily="34" charset="-122"/>
              </a:rPr>
              <a:t>指导被介绍人填写</a:t>
            </a:r>
            <a:r>
              <a:rPr lang="en-US" altLang="zh-CN" sz="1050" kern="0" dirty="0">
                <a:solidFill>
                  <a:srgbClr val="FFFFFF"/>
                </a:solidFill>
                <a:latin typeface="微软雅黑" pitchFamily="34" charset="-122"/>
                <a:ea typeface="微软雅黑" pitchFamily="34" charset="-122"/>
              </a:rPr>
              <a:t>《</a:t>
            </a:r>
            <a:r>
              <a:rPr lang="zh-CN" altLang="en-US" sz="1050" kern="0" dirty="0">
                <a:solidFill>
                  <a:srgbClr val="FFFFFF"/>
                </a:solidFill>
                <a:latin typeface="微软雅黑" pitchFamily="34" charset="-122"/>
                <a:ea typeface="微软雅黑" pitchFamily="34" charset="-122"/>
              </a:rPr>
              <a:t>入党志愿书</a:t>
            </a:r>
            <a:r>
              <a:rPr lang="en-US" altLang="zh-CN" sz="1050" kern="0" dirty="0">
                <a:solidFill>
                  <a:srgbClr val="FFFFFF"/>
                </a:solidFill>
                <a:latin typeface="微软雅黑" pitchFamily="34" charset="-122"/>
                <a:ea typeface="微软雅黑" pitchFamily="34" charset="-122"/>
              </a:rPr>
              <a:t>》</a:t>
            </a:r>
            <a:r>
              <a:rPr lang="zh-CN" altLang="en-US" sz="1050" kern="0" dirty="0">
                <a:solidFill>
                  <a:srgbClr val="FFFFFF"/>
                </a:solidFill>
                <a:latin typeface="微软雅黑" pitchFamily="34" charset="-122"/>
                <a:ea typeface="微软雅黑" pitchFamily="34" charset="-122"/>
              </a:rPr>
              <a:t>，并认真填写自己的意见（填写入党介绍人意见时，应实事求是地对被介绍人的政治觉悟、思想品质、工作表现和其它方面的情况作出全面评价，并表明自己对其能否入党的态度）。向支部大会负责地介绍被介绍人情况。 </a:t>
            </a:r>
          </a:p>
        </p:txBody>
      </p:sp>
      <p:sp>
        <p:nvSpPr>
          <p:cNvPr id="25" name="矩形 24"/>
          <p:cNvSpPr/>
          <p:nvPr/>
        </p:nvSpPr>
        <p:spPr>
          <a:xfrm>
            <a:off x="6031935" y="2831044"/>
            <a:ext cx="1584176" cy="1223402"/>
          </a:xfrm>
          <a:prstGeom prst="rect">
            <a:avLst/>
          </a:prstGeom>
          <a:noFill/>
          <a:ln>
            <a:noFill/>
          </a:ln>
        </p:spPr>
        <p:txBody>
          <a:bodyPr wrap="square" lIns="68571" tIns="34285" rIns="68571" bIns="34285">
            <a:spAutoFit/>
          </a:bodyPr>
          <a:lstStyle/>
          <a:p>
            <a:pPr algn="just">
              <a:lnSpc>
                <a:spcPct val="125000"/>
              </a:lnSpc>
            </a:pPr>
            <a:r>
              <a:rPr lang="zh-CN" altLang="en-US" sz="1200" kern="0" dirty="0">
                <a:solidFill>
                  <a:srgbClr val="FFFFFF"/>
                </a:solidFill>
                <a:latin typeface="微软雅黑" panose="020B0503020204020204" pitchFamily="34" charset="-122"/>
                <a:ea typeface="微软雅黑" panose="020B0503020204020204" pitchFamily="34" charset="-122"/>
              </a:rPr>
              <a:t>被介绍人确定为发展对象后，每月写一份书面的思想汇报，培养人向党支部汇报，由支部填写考核意见。 </a:t>
            </a:r>
          </a:p>
        </p:txBody>
      </p:sp>
      <p:sp>
        <p:nvSpPr>
          <p:cNvPr id="26" name="矩形 25"/>
          <p:cNvSpPr/>
          <p:nvPr/>
        </p:nvSpPr>
        <p:spPr>
          <a:xfrm>
            <a:off x="7976151" y="2831044"/>
            <a:ext cx="1584176" cy="992569"/>
          </a:xfrm>
          <a:prstGeom prst="rect">
            <a:avLst/>
          </a:prstGeom>
          <a:noFill/>
          <a:ln>
            <a:noFill/>
          </a:ln>
        </p:spPr>
        <p:txBody>
          <a:bodyPr wrap="square" lIns="68571" tIns="34285" rIns="68571" bIns="34285">
            <a:spAutoFit/>
          </a:bodyPr>
          <a:lstStyle/>
          <a:p>
            <a:pPr algn="just">
              <a:lnSpc>
                <a:spcPct val="125000"/>
              </a:lnSpc>
            </a:pPr>
            <a:r>
              <a:rPr lang="zh-CN" altLang="en-US" sz="1200" kern="0" dirty="0">
                <a:solidFill>
                  <a:srgbClr val="FFFFFF"/>
                </a:solidFill>
                <a:latin typeface="微软雅黑" panose="020B0503020204020204" pitchFamily="34" charset="-122"/>
                <a:ea typeface="微软雅黑" panose="020B0503020204020204" pitchFamily="34" charset="-122"/>
              </a:rPr>
              <a:t>被介绍人批准为预备党员以后，应继续对他进行教育帮助，使他按期转为正式党员。</a:t>
            </a:r>
          </a:p>
        </p:txBody>
      </p:sp>
      <p:grpSp>
        <p:nvGrpSpPr>
          <p:cNvPr id="27" name="组合 26"/>
          <p:cNvGrpSpPr/>
          <p:nvPr/>
        </p:nvGrpSpPr>
        <p:grpSpPr>
          <a:xfrm>
            <a:off x="4563499" y="2061679"/>
            <a:ext cx="697555" cy="703877"/>
            <a:chOff x="4300538" y="1939131"/>
            <a:chExt cx="930275" cy="938213"/>
          </a:xfrm>
          <a:noFill/>
        </p:grpSpPr>
        <p:sp>
          <p:nvSpPr>
            <p:cNvPr id="28" name="Oval 19"/>
            <p:cNvSpPr>
              <a:spLocks noChangeArrowheads="1"/>
            </p:cNvSpPr>
            <p:nvPr/>
          </p:nvSpPr>
          <p:spPr bwMode="auto">
            <a:xfrm>
              <a:off x="4300538" y="1939131"/>
              <a:ext cx="930275" cy="938213"/>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9" name="TextBox 69"/>
            <p:cNvSpPr txBox="1"/>
            <p:nvPr/>
          </p:nvSpPr>
          <p:spPr>
            <a:xfrm>
              <a:off x="4390277" y="2115848"/>
              <a:ext cx="750796" cy="615363"/>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02</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490134" y="2061679"/>
            <a:ext cx="698746" cy="703877"/>
            <a:chOff x="7145339" y="1939131"/>
            <a:chExt cx="931863" cy="938213"/>
          </a:xfrm>
          <a:noFill/>
        </p:grpSpPr>
        <p:sp>
          <p:nvSpPr>
            <p:cNvPr id="31" name="Oval 20"/>
            <p:cNvSpPr>
              <a:spLocks noChangeArrowheads="1"/>
            </p:cNvSpPr>
            <p:nvPr/>
          </p:nvSpPr>
          <p:spPr bwMode="auto">
            <a:xfrm>
              <a:off x="7145339"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2" name="TextBox 72"/>
            <p:cNvSpPr txBox="1"/>
            <p:nvPr/>
          </p:nvSpPr>
          <p:spPr>
            <a:xfrm>
              <a:off x="7235873" y="2115848"/>
              <a:ext cx="750796" cy="615363"/>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03</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417365" y="2061679"/>
            <a:ext cx="698746" cy="703877"/>
            <a:chOff x="9991726" y="1939131"/>
            <a:chExt cx="931863" cy="938213"/>
          </a:xfrm>
          <a:noFill/>
        </p:grpSpPr>
        <p:sp>
          <p:nvSpPr>
            <p:cNvPr id="34" name="Oval 21"/>
            <p:cNvSpPr>
              <a:spLocks noChangeArrowheads="1"/>
            </p:cNvSpPr>
            <p:nvPr/>
          </p:nvSpPr>
          <p:spPr bwMode="auto">
            <a:xfrm>
              <a:off x="9991726"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5" name="TextBox 75"/>
            <p:cNvSpPr txBox="1"/>
            <p:nvPr/>
          </p:nvSpPr>
          <p:spPr>
            <a:xfrm>
              <a:off x="10082260" y="2115848"/>
              <a:ext cx="750796" cy="615363"/>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04</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2632153"/>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par>
                                <p:cTn id="43" presetID="47"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ppt_x</p:attrName>
                                        </p:attrNameLst>
                                      </p:cBhvr>
                                      <p:tavLst>
                                        <p:tav tm="0">
                                          <p:val>
                                            <p:strVal val="#ppt_x"/>
                                          </p:val>
                                        </p:tav>
                                        <p:tav tm="100000">
                                          <p:val>
                                            <p:strVal val="#ppt_x"/>
                                          </p:val>
                                        </p:tav>
                                      </p:tavLst>
                                    </p:anim>
                                    <p:anim calcmode="lin" valueType="num">
                                      <p:cBhvr>
                                        <p:cTn id="52" dur="500" fill="hold"/>
                                        <p:tgtEl>
                                          <p:spTgt spid="16"/>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4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anim calcmode="lin" valueType="num">
                                      <p:cBhvr>
                                        <p:cTn id="56" dur="500" fill="hold"/>
                                        <p:tgtEl>
                                          <p:spTgt spid="19"/>
                                        </p:tgtEl>
                                        <p:attrNameLst>
                                          <p:attrName>ppt_x</p:attrName>
                                        </p:attrNameLst>
                                      </p:cBhvr>
                                      <p:tavLst>
                                        <p:tav tm="0">
                                          <p:val>
                                            <p:strVal val="#ppt_x"/>
                                          </p:val>
                                        </p:tav>
                                        <p:tav tm="100000">
                                          <p:val>
                                            <p:strVal val="#ppt_x"/>
                                          </p:val>
                                        </p:tav>
                                      </p:tavLst>
                                    </p:anim>
                                    <p:anim calcmode="lin" valueType="num">
                                      <p:cBhvr>
                                        <p:cTn id="57" dur="500" fill="hold"/>
                                        <p:tgtEl>
                                          <p:spTgt spid="1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anim calcmode="lin" valueType="num">
                                      <p:cBhvr>
                                        <p:cTn id="61" dur="500" fill="hold"/>
                                        <p:tgtEl>
                                          <p:spTgt spid="18"/>
                                        </p:tgtEl>
                                        <p:attrNameLst>
                                          <p:attrName>ppt_x</p:attrName>
                                        </p:attrNameLst>
                                      </p:cBhvr>
                                      <p:tavLst>
                                        <p:tav tm="0">
                                          <p:val>
                                            <p:strVal val="#ppt_x"/>
                                          </p:val>
                                        </p:tav>
                                        <p:tav tm="100000">
                                          <p:val>
                                            <p:strVal val="#ppt_x"/>
                                          </p:val>
                                        </p:tav>
                                      </p:tavLst>
                                    </p:anim>
                                    <p:anim calcmode="lin" valueType="num">
                                      <p:cBhvr>
                                        <p:cTn id="62" dur="500" fill="hold"/>
                                        <p:tgtEl>
                                          <p:spTgt spid="18"/>
                                        </p:tgtEl>
                                        <p:attrNameLst>
                                          <p:attrName>ppt_y</p:attrName>
                                        </p:attrNameLst>
                                      </p:cBhvr>
                                      <p:tavLst>
                                        <p:tav tm="0">
                                          <p:val>
                                            <p:strVal val="#ppt_y-.1"/>
                                          </p:val>
                                        </p:tav>
                                        <p:tav tm="100000">
                                          <p:val>
                                            <p:strVal val="#ppt_y"/>
                                          </p:val>
                                        </p:tav>
                                      </p:tavLst>
                                    </p:anim>
                                  </p:childTnLst>
                                </p:cTn>
                              </p:par>
                            </p:childTnLst>
                          </p:cTn>
                        </p:par>
                        <p:par>
                          <p:cTn id="63" fill="hold">
                            <p:stCondLst>
                              <p:cond delay="4600"/>
                            </p:stCondLst>
                            <p:childTnLst>
                              <p:par>
                                <p:cTn id="64" presetID="53" presetClass="entr" presetSubtype="16"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300" fill="hold"/>
                                        <p:tgtEl>
                                          <p:spTgt spid="20"/>
                                        </p:tgtEl>
                                        <p:attrNameLst>
                                          <p:attrName>ppt_w</p:attrName>
                                        </p:attrNameLst>
                                      </p:cBhvr>
                                      <p:tavLst>
                                        <p:tav tm="0">
                                          <p:val>
                                            <p:fltVal val="0"/>
                                          </p:val>
                                        </p:tav>
                                        <p:tav tm="100000">
                                          <p:val>
                                            <p:strVal val="#ppt_w"/>
                                          </p:val>
                                        </p:tav>
                                      </p:tavLst>
                                    </p:anim>
                                    <p:anim calcmode="lin" valueType="num">
                                      <p:cBhvr>
                                        <p:cTn id="67" dur="300" fill="hold"/>
                                        <p:tgtEl>
                                          <p:spTgt spid="20"/>
                                        </p:tgtEl>
                                        <p:attrNameLst>
                                          <p:attrName>ppt_h</p:attrName>
                                        </p:attrNameLst>
                                      </p:cBhvr>
                                      <p:tavLst>
                                        <p:tav tm="0">
                                          <p:val>
                                            <p:fltVal val="0"/>
                                          </p:val>
                                        </p:tav>
                                        <p:tav tm="100000">
                                          <p:val>
                                            <p:strVal val="#ppt_h"/>
                                          </p:val>
                                        </p:tav>
                                      </p:tavLst>
                                    </p:anim>
                                    <p:animEffect transition="in" filter="fade">
                                      <p:cBhvr>
                                        <p:cTn id="68" dur="300"/>
                                        <p:tgtEl>
                                          <p:spTgt spid="20"/>
                                        </p:tgtEl>
                                      </p:cBhvr>
                                    </p:animEffect>
                                  </p:childTnLst>
                                </p:cTn>
                              </p:par>
                            </p:childTnLst>
                          </p:cTn>
                        </p:par>
                        <p:par>
                          <p:cTn id="69" fill="hold">
                            <p:stCondLst>
                              <p:cond delay="4900"/>
                            </p:stCondLst>
                            <p:childTnLst>
                              <p:par>
                                <p:cTn id="70" presetID="22" presetClass="entr" presetSubtype="1"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up)">
                                      <p:cBhvr>
                                        <p:cTn id="72" dur="500"/>
                                        <p:tgtEl>
                                          <p:spTgt spid="23"/>
                                        </p:tgtEl>
                                      </p:cBhvr>
                                    </p:animEffect>
                                  </p:childTnLst>
                                </p:cTn>
                              </p:par>
                            </p:childTnLst>
                          </p:cTn>
                        </p:par>
                        <p:par>
                          <p:cTn id="73" fill="hold">
                            <p:stCondLst>
                              <p:cond delay="5400"/>
                            </p:stCondLst>
                            <p:childTnLst>
                              <p:par>
                                <p:cTn id="74" presetID="53" presetClass="entr" presetSubtype="16"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p:cTn id="76" dur="300" fill="hold"/>
                                        <p:tgtEl>
                                          <p:spTgt spid="27"/>
                                        </p:tgtEl>
                                        <p:attrNameLst>
                                          <p:attrName>ppt_w</p:attrName>
                                        </p:attrNameLst>
                                      </p:cBhvr>
                                      <p:tavLst>
                                        <p:tav tm="0">
                                          <p:val>
                                            <p:fltVal val="0"/>
                                          </p:val>
                                        </p:tav>
                                        <p:tav tm="100000">
                                          <p:val>
                                            <p:strVal val="#ppt_w"/>
                                          </p:val>
                                        </p:tav>
                                      </p:tavLst>
                                    </p:anim>
                                    <p:anim calcmode="lin" valueType="num">
                                      <p:cBhvr>
                                        <p:cTn id="77" dur="300" fill="hold"/>
                                        <p:tgtEl>
                                          <p:spTgt spid="27"/>
                                        </p:tgtEl>
                                        <p:attrNameLst>
                                          <p:attrName>ppt_h</p:attrName>
                                        </p:attrNameLst>
                                      </p:cBhvr>
                                      <p:tavLst>
                                        <p:tav tm="0">
                                          <p:val>
                                            <p:fltVal val="0"/>
                                          </p:val>
                                        </p:tav>
                                        <p:tav tm="100000">
                                          <p:val>
                                            <p:strVal val="#ppt_h"/>
                                          </p:val>
                                        </p:tav>
                                      </p:tavLst>
                                    </p:anim>
                                    <p:animEffect transition="in" filter="fade">
                                      <p:cBhvr>
                                        <p:cTn id="78" dur="300"/>
                                        <p:tgtEl>
                                          <p:spTgt spid="27"/>
                                        </p:tgtEl>
                                      </p:cBhvr>
                                    </p:animEffect>
                                  </p:childTnLst>
                                </p:cTn>
                              </p:par>
                            </p:childTnLst>
                          </p:cTn>
                        </p:par>
                        <p:par>
                          <p:cTn id="79" fill="hold">
                            <p:stCondLst>
                              <p:cond delay="5700"/>
                            </p:stCondLst>
                            <p:childTnLst>
                              <p:par>
                                <p:cTn id="80" presetID="22" presetClass="entr" presetSubtype="1"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up)">
                                      <p:cBhvr>
                                        <p:cTn id="82" dur="500"/>
                                        <p:tgtEl>
                                          <p:spTgt spid="24"/>
                                        </p:tgtEl>
                                      </p:cBhvr>
                                    </p:animEffect>
                                  </p:childTnLst>
                                </p:cTn>
                              </p:par>
                            </p:childTnLst>
                          </p:cTn>
                        </p:par>
                        <p:par>
                          <p:cTn id="83" fill="hold">
                            <p:stCondLst>
                              <p:cond delay="6200"/>
                            </p:stCondLst>
                            <p:childTnLst>
                              <p:par>
                                <p:cTn id="84" presetID="53" presetClass="entr" presetSubtype="16" fill="hold"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p:cTn id="86" dur="300" fill="hold"/>
                                        <p:tgtEl>
                                          <p:spTgt spid="30"/>
                                        </p:tgtEl>
                                        <p:attrNameLst>
                                          <p:attrName>ppt_w</p:attrName>
                                        </p:attrNameLst>
                                      </p:cBhvr>
                                      <p:tavLst>
                                        <p:tav tm="0">
                                          <p:val>
                                            <p:fltVal val="0"/>
                                          </p:val>
                                        </p:tav>
                                        <p:tav tm="100000">
                                          <p:val>
                                            <p:strVal val="#ppt_w"/>
                                          </p:val>
                                        </p:tav>
                                      </p:tavLst>
                                    </p:anim>
                                    <p:anim calcmode="lin" valueType="num">
                                      <p:cBhvr>
                                        <p:cTn id="87" dur="300" fill="hold"/>
                                        <p:tgtEl>
                                          <p:spTgt spid="30"/>
                                        </p:tgtEl>
                                        <p:attrNameLst>
                                          <p:attrName>ppt_h</p:attrName>
                                        </p:attrNameLst>
                                      </p:cBhvr>
                                      <p:tavLst>
                                        <p:tav tm="0">
                                          <p:val>
                                            <p:fltVal val="0"/>
                                          </p:val>
                                        </p:tav>
                                        <p:tav tm="100000">
                                          <p:val>
                                            <p:strVal val="#ppt_h"/>
                                          </p:val>
                                        </p:tav>
                                      </p:tavLst>
                                    </p:anim>
                                    <p:animEffect transition="in" filter="fade">
                                      <p:cBhvr>
                                        <p:cTn id="88" dur="300"/>
                                        <p:tgtEl>
                                          <p:spTgt spid="30"/>
                                        </p:tgtEl>
                                      </p:cBhvr>
                                    </p:animEffect>
                                  </p:childTnLst>
                                </p:cTn>
                              </p:par>
                            </p:childTnLst>
                          </p:cTn>
                        </p:par>
                        <p:par>
                          <p:cTn id="89" fill="hold">
                            <p:stCondLst>
                              <p:cond delay="6500"/>
                            </p:stCondLst>
                            <p:childTnLst>
                              <p:par>
                                <p:cTn id="90" presetID="22" presetClass="entr" presetSubtype="1"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wipe(up)">
                                      <p:cBhvr>
                                        <p:cTn id="92" dur="500"/>
                                        <p:tgtEl>
                                          <p:spTgt spid="25"/>
                                        </p:tgtEl>
                                      </p:cBhvr>
                                    </p:animEffect>
                                  </p:childTnLst>
                                </p:cTn>
                              </p:par>
                            </p:childTnLst>
                          </p:cTn>
                        </p:par>
                        <p:par>
                          <p:cTn id="93" fill="hold">
                            <p:stCondLst>
                              <p:cond delay="7000"/>
                            </p:stCondLst>
                            <p:childTnLst>
                              <p:par>
                                <p:cTn id="94" presetID="53" presetClass="entr" presetSubtype="16" fill="hold" nodeType="after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p:cTn id="96" dur="300" fill="hold"/>
                                        <p:tgtEl>
                                          <p:spTgt spid="33"/>
                                        </p:tgtEl>
                                        <p:attrNameLst>
                                          <p:attrName>ppt_w</p:attrName>
                                        </p:attrNameLst>
                                      </p:cBhvr>
                                      <p:tavLst>
                                        <p:tav tm="0">
                                          <p:val>
                                            <p:fltVal val="0"/>
                                          </p:val>
                                        </p:tav>
                                        <p:tav tm="100000">
                                          <p:val>
                                            <p:strVal val="#ppt_w"/>
                                          </p:val>
                                        </p:tav>
                                      </p:tavLst>
                                    </p:anim>
                                    <p:anim calcmode="lin" valueType="num">
                                      <p:cBhvr>
                                        <p:cTn id="97" dur="300" fill="hold"/>
                                        <p:tgtEl>
                                          <p:spTgt spid="33"/>
                                        </p:tgtEl>
                                        <p:attrNameLst>
                                          <p:attrName>ppt_h</p:attrName>
                                        </p:attrNameLst>
                                      </p:cBhvr>
                                      <p:tavLst>
                                        <p:tav tm="0">
                                          <p:val>
                                            <p:fltVal val="0"/>
                                          </p:val>
                                        </p:tav>
                                        <p:tav tm="100000">
                                          <p:val>
                                            <p:strVal val="#ppt_h"/>
                                          </p:val>
                                        </p:tav>
                                      </p:tavLst>
                                    </p:anim>
                                    <p:animEffect transition="in" filter="fade">
                                      <p:cBhvr>
                                        <p:cTn id="98" dur="300"/>
                                        <p:tgtEl>
                                          <p:spTgt spid="33"/>
                                        </p:tgtEl>
                                      </p:cBhvr>
                                    </p:animEffect>
                                  </p:childTnLst>
                                </p:cTn>
                              </p:par>
                            </p:childTnLst>
                          </p:cTn>
                        </p:par>
                        <p:par>
                          <p:cTn id="99" fill="hold">
                            <p:stCondLst>
                              <p:cond delay="7300"/>
                            </p:stCondLst>
                            <p:childTnLst>
                              <p:par>
                                <p:cTn id="100" presetID="22" presetClass="entr" presetSubtype="1"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wipe(up)">
                                      <p:cBhvr>
                                        <p:cTn id="10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P spid="17" grpId="0" animBg="1"/>
      <p:bldP spid="18" grpId="0" animBg="1"/>
      <p:bldP spid="19" grpId="0" animBg="1"/>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政治审查</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TextBox 18"/>
          <p:cNvSpPr txBox="1"/>
          <p:nvPr/>
        </p:nvSpPr>
        <p:spPr>
          <a:xfrm>
            <a:off x="2398828" y="2570060"/>
            <a:ext cx="3138778" cy="2862322"/>
          </a:xfrm>
          <a:prstGeom prst="rect">
            <a:avLst/>
          </a:prstGeom>
          <a:noFill/>
        </p:spPr>
        <p:txBody>
          <a:bodyPr wrap="square" rtlCol="0">
            <a:spAutoFit/>
          </a:bodyPr>
          <a:lstStyle/>
          <a:p>
            <a:pPr algn="just">
              <a:lnSpc>
                <a:spcPct val="125000"/>
              </a:lnSpc>
            </a:pP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、对党的理论和路线、方针、政策的态度；</a:t>
            </a:r>
          </a:p>
          <a:p>
            <a:pPr algn="just">
              <a:lnSpc>
                <a:spcPct val="125000"/>
              </a:lnSpc>
            </a:pPr>
            <a:r>
              <a:rPr lang="en-US" altLang="zh-CN" dirty="0">
                <a:latin typeface="微软雅黑" pitchFamily="34" charset="-122"/>
                <a:ea typeface="微软雅黑" pitchFamily="34" charset="-122"/>
              </a:rPr>
              <a:t>2</a:t>
            </a:r>
            <a:r>
              <a:rPr lang="zh-CN" altLang="en-US" dirty="0">
                <a:latin typeface="微软雅黑" pitchFamily="34" charset="-122"/>
                <a:ea typeface="微软雅黑" pitchFamily="34" charset="-122"/>
              </a:rPr>
              <a:t>、政治历史和重大政治斗争中的表现；</a:t>
            </a:r>
          </a:p>
          <a:p>
            <a:pPr algn="just">
              <a:lnSpc>
                <a:spcPct val="125000"/>
              </a:lnSpc>
            </a:pPr>
            <a:r>
              <a:rPr lang="en-US" altLang="zh-CN" dirty="0">
                <a:latin typeface="微软雅黑" pitchFamily="34" charset="-122"/>
                <a:ea typeface="微软雅黑" pitchFamily="34" charset="-122"/>
              </a:rPr>
              <a:t>3</a:t>
            </a:r>
            <a:r>
              <a:rPr lang="zh-CN" altLang="en-US" dirty="0">
                <a:latin typeface="微软雅黑" pitchFamily="34" charset="-122"/>
                <a:ea typeface="微软雅黑" pitchFamily="34" charset="-122"/>
              </a:rPr>
              <a:t>、遵纪守法和遵守社会公德情况；</a:t>
            </a:r>
          </a:p>
          <a:p>
            <a:pPr algn="just">
              <a:lnSpc>
                <a:spcPct val="125000"/>
              </a:lnSpc>
            </a:pPr>
            <a:r>
              <a:rPr lang="en-US" altLang="zh-CN" dirty="0">
                <a:latin typeface="微软雅黑" pitchFamily="34" charset="-122"/>
                <a:ea typeface="微软雅黑" pitchFamily="34" charset="-122"/>
              </a:rPr>
              <a:t>4</a:t>
            </a:r>
            <a:r>
              <a:rPr lang="zh-CN" altLang="en-US" dirty="0">
                <a:latin typeface="微软雅黑" pitchFamily="34" charset="-122"/>
                <a:ea typeface="微软雅黑" pitchFamily="34" charset="-122"/>
              </a:rPr>
              <a:t>、直系亲属和本人关系密切的主要社会关系的政治情况。</a:t>
            </a:r>
            <a:endParaRPr lang="en-US" altLang="zh-CN" dirty="0">
              <a:latin typeface="微软雅黑" pitchFamily="34" charset="-122"/>
              <a:ea typeface="微软雅黑" pitchFamily="34" charset="-122"/>
            </a:endParaRPr>
          </a:p>
        </p:txBody>
      </p:sp>
      <p:sp>
        <p:nvSpPr>
          <p:cNvPr id="17" name="TextBox 23"/>
          <p:cNvSpPr txBox="1"/>
          <p:nvPr/>
        </p:nvSpPr>
        <p:spPr>
          <a:xfrm>
            <a:off x="6494856" y="2570060"/>
            <a:ext cx="3246664" cy="2862322"/>
          </a:xfrm>
          <a:prstGeom prst="rect">
            <a:avLst/>
          </a:prstGeom>
          <a:noFill/>
        </p:spPr>
        <p:txBody>
          <a:bodyPr wrap="square" rtlCol="0">
            <a:spAutoFit/>
          </a:bodyPr>
          <a:lstStyle>
            <a:defPPr>
              <a:defRPr lang="zh-CN"/>
            </a:defPPr>
            <a:lvl1pPr algn="just">
              <a:lnSpc>
                <a:spcPct val="125000"/>
              </a:lnSpc>
              <a:defRPr sz="1400">
                <a:latin typeface="微软雅黑" pitchFamily="34" charset="-122"/>
                <a:ea typeface="微软雅黑" pitchFamily="34" charset="-122"/>
              </a:defRPr>
            </a:lvl1pPr>
          </a:lstStyle>
          <a:p>
            <a:r>
              <a:rPr lang="en-US" altLang="zh-CN" sz="1800" dirty="0"/>
              <a:t>1</a:t>
            </a:r>
            <a:r>
              <a:rPr lang="zh-CN" altLang="en-US" sz="1800" dirty="0"/>
              <a:t>、同本人谈话、查阅有关档案材料、找有关单位和人员了解情况以及必要</a:t>
            </a:r>
          </a:p>
          <a:p>
            <a:r>
              <a:rPr lang="zh-CN" altLang="en-US" sz="1800" dirty="0"/>
              <a:t>的函调或外调</a:t>
            </a:r>
          </a:p>
          <a:p>
            <a:r>
              <a:rPr lang="en-US" altLang="zh-CN" sz="1800" dirty="0"/>
              <a:t>2</a:t>
            </a:r>
            <a:r>
              <a:rPr lang="zh-CN" altLang="en-US" sz="1800" dirty="0"/>
              <a:t>、对流动人员中的发展对象进行政治审查时还应当征求其户籍所在地和居</a:t>
            </a:r>
          </a:p>
          <a:p>
            <a:r>
              <a:rPr lang="zh-CN" altLang="en-US" sz="1800" dirty="0"/>
              <a:t>住地党组织的意见</a:t>
            </a:r>
            <a:endParaRPr lang="en-US" altLang="zh-CN" sz="1800" dirty="0"/>
          </a:p>
        </p:txBody>
      </p:sp>
      <p:sp>
        <p:nvSpPr>
          <p:cNvPr id="4" name="矩形 3"/>
          <p:cNvSpPr/>
          <p:nvPr/>
        </p:nvSpPr>
        <p:spPr>
          <a:xfrm>
            <a:off x="2489454" y="1794307"/>
            <a:ext cx="3048152" cy="734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主要内容</a:t>
            </a:r>
          </a:p>
        </p:txBody>
      </p:sp>
      <p:sp>
        <p:nvSpPr>
          <p:cNvPr id="18" name="矩形 17"/>
          <p:cNvSpPr/>
          <p:nvPr/>
        </p:nvSpPr>
        <p:spPr>
          <a:xfrm>
            <a:off x="6594112" y="1794307"/>
            <a:ext cx="3048152" cy="734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基本方法</a:t>
            </a:r>
          </a:p>
        </p:txBody>
      </p:sp>
    </p:spTree>
    <p:extLst>
      <p:ext uri="{BB962C8B-B14F-4D97-AF65-F5344CB8AC3E}">
        <p14:creationId xmlns:p14="http://schemas.microsoft.com/office/powerpoint/2010/main" val="3692510913"/>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18" presetClass="entr" presetSubtype="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strips(downRight)">
                                      <p:cBhvr>
                                        <p:cTn id="51" dur="750"/>
                                        <p:tgtEl>
                                          <p:spTgt spid="16"/>
                                        </p:tgtEl>
                                      </p:cBhvr>
                                    </p:animEffect>
                                  </p:childTnLst>
                                </p:cTn>
                              </p:par>
                            </p:childTnLst>
                          </p:cTn>
                        </p:par>
                        <p:par>
                          <p:cTn id="52" fill="hold">
                            <p:stCondLst>
                              <p:cond delay="5250"/>
                            </p:stCondLst>
                            <p:childTnLst>
                              <p:par>
                                <p:cTn id="53" presetID="2" presetClass="entr" presetSubtype="4"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childTnLst>
                          </p:cTn>
                        </p:par>
                        <p:par>
                          <p:cTn id="57" fill="hold">
                            <p:stCondLst>
                              <p:cond delay="5750"/>
                            </p:stCondLst>
                            <p:childTnLst>
                              <p:par>
                                <p:cTn id="58" presetID="18" presetClass="entr" presetSubtype="6"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downRight)">
                                      <p:cBhvr>
                                        <p:cTn id="60"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4"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9145"/>
            <a:ext cx="12192000" cy="682417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3853875" cy="68580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712719"/>
            <a:ext cx="4362450" cy="114527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250" y="3156669"/>
            <a:ext cx="3333749" cy="3701329"/>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95474" y="6096000"/>
            <a:ext cx="9382126" cy="761998"/>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59803" y="5037940"/>
            <a:ext cx="2032197" cy="1820058"/>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7832" y="3612136"/>
            <a:ext cx="2278209" cy="1079941"/>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20774" y="9145"/>
            <a:ext cx="6471225" cy="1585288"/>
          </a:xfrm>
          <a:prstGeom prst="rect">
            <a:avLst/>
          </a:prstGeom>
        </p:spPr>
      </p:pic>
      <p:pic>
        <p:nvPicPr>
          <p:cNvPr id="12" name="图片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461280" y="561639"/>
            <a:ext cx="1429242" cy="1437069"/>
          </a:xfrm>
          <a:prstGeom prst="rect">
            <a:avLst/>
          </a:prstGeom>
        </p:spPr>
      </p:pic>
      <p:pic>
        <p:nvPicPr>
          <p:cNvPr id="13" name="图片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66629" y="395825"/>
            <a:ext cx="1374491" cy="1198608"/>
          </a:xfrm>
          <a:prstGeom prst="rect">
            <a:avLst/>
          </a:prstGeom>
        </p:spPr>
      </p:pic>
      <p:sp>
        <p:nvSpPr>
          <p:cNvPr id="20" name="文本框 57"/>
          <p:cNvSpPr txBox="1"/>
          <p:nvPr/>
        </p:nvSpPr>
        <p:spPr>
          <a:xfrm>
            <a:off x="3533632" y="2644782"/>
            <a:ext cx="7874221" cy="561692"/>
          </a:xfrm>
          <a:prstGeom prst="rect">
            <a:avLst/>
          </a:prstGeom>
          <a:noFill/>
        </p:spPr>
        <p:txBody>
          <a:bodyPr wrap="square" lIns="68580" tIns="34290" rIns="68580" bIns="34290" rtlCol="0">
            <a:spAutoFit/>
          </a:bodyPr>
          <a:lstStyle/>
          <a:p>
            <a:r>
              <a:rPr lang="zh-CN" altLang="en-US" sz="3200" b="1" spc="300" dirty="0">
                <a:solidFill>
                  <a:srgbClr val="C00000"/>
                </a:solidFill>
                <a:latin typeface="微软雅黑" panose="020B0503020204020204" pitchFamily="34" charset="-122"/>
                <a:ea typeface="微软雅黑" panose="020B0503020204020204" pitchFamily="34" charset="-122"/>
              </a:rPr>
              <a:t>三  预备党员的接收</a:t>
            </a:r>
          </a:p>
        </p:txBody>
      </p:sp>
      <p:sp>
        <p:nvSpPr>
          <p:cNvPr id="15" name="文本框 1"/>
          <p:cNvSpPr txBox="1"/>
          <p:nvPr/>
        </p:nvSpPr>
        <p:spPr>
          <a:xfrm>
            <a:off x="4587999" y="3392071"/>
            <a:ext cx="1985159" cy="730136"/>
          </a:xfrm>
          <a:prstGeom prst="rect">
            <a:avLst/>
          </a:prstGeom>
          <a:noFill/>
        </p:spPr>
        <p:txBody>
          <a:bodyPr wrap="none" lIns="68580" tIns="34290" rIns="68580" bIns="34290" rtlCol="0">
            <a:spAutoFit/>
          </a:bodyPr>
          <a:lstStyle/>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发展对象严格审查</a:t>
            </a:r>
          </a:p>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支部大会主要程序</a:t>
            </a:r>
          </a:p>
        </p:txBody>
      </p:sp>
      <p:sp>
        <p:nvSpPr>
          <p:cNvPr id="16" name="五角星 15"/>
          <p:cNvSpPr/>
          <p:nvPr/>
        </p:nvSpPr>
        <p:spPr>
          <a:xfrm>
            <a:off x="4362450" y="3481349"/>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角星 16"/>
          <p:cNvSpPr/>
          <p:nvPr/>
        </p:nvSpPr>
        <p:spPr>
          <a:xfrm>
            <a:off x="4362450" y="3828167"/>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391719"/>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5500"/>
                                </p:stCondLst>
                                <p:childTnLst>
                                  <p:par>
                                    <p:cTn id="54" presetID="2" presetClass="entr" presetSubtype="2" fill="hold" grpId="0" nodeType="afterEffect" p14:presetBounceEnd="46000">
                                      <p:stCondLst>
                                        <p:cond delay="500"/>
                                      </p:stCondLst>
                                      <p:childTnLst>
                                        <p:set>
                                          <p:cBhvr>
                                            <p:cTn id="55" dur="1" fill="hold">
                                              <p:stCondLst>
                                                <p:cond delay="0"/>
                                              </p:stCondLst>
                                            </p:cTn>
                                            <p:tgtEl>
                                              <p:spTgt spid="15"/>
                                            </p:tgtEl>
                                            <p:attrNameLst>
                                              <p:attrName>style.visibility</p:attrName>
                                            </p:attrNameLst>
                                          </p:cBhvr>
                                          <p:to>
                                            <p:strVal val="visible"/>
                                          </p:to>
                                        </p:set>
                                        <p:anim calcmode="lin" valueType="num" p14:bounceEnd="46000">
                                          <p:cBhvr additive="base">
                                            <p:cTn id="56" dur="500" fill="hold"/>
                                            <p:tgtEl>
                                              <p:spTgt spid="15"/>
                                            </p:tgtEl>
                                            <p:attrNameLst>
                                              <p:attrName>ppt_x</p:attrName>
                                            </p:attrNameLst>
                                          </p:cBhvr>
                                          <p:tavLst>
                                            <p:tav tm="0">
                                              <p:val>
                                                <p:strVal val="1+#ppt_w/2"/>
                                              </p:val>
                                            </p:tav>
                                            <p:tav tm="100000">
                                              <p:val>
                                                <p:strVal val="#ppt_x"/>
                                              </p:val>
                                            </p:tav>
                                          </p:tavLst>
                                        </p:anim>
                                        <p:anim calcmode="lin" valueType="num" p14:bounceEnd="46000">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ppt_x"/>
                                              </p:val>
                                            </p:tav>
                                            <p:tav tm="100000">
                                              <p:val>
                                                <p:strVal val="#ppt_x"/>
                                              </p:val>
                                            </p:tav>
                                          </p:tavLst>
                                        </p:anim>
                                        <p:anim calcmode="lin" valueType="num">
                                          <p:cBhvr additive="base">
                                            <p:cTn id="6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5500"/>
                                </p:stCondLst>
                                <p:childTnLst>
                                  <p:par>
                                    <p:cTn id="54" presetID="2" presetClass="entr" presetSubtype="2" fill="hold" grpId="0" nodeType="afterEffect">
                                      <p:stCondLst>
                                        <p:cond delay="50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1+#ppt_w/2"/>
                                              </p:val>
                                            </p:tav>
                                            <p:tav tm="100000">
                                              <p:val>
                                                <p:strVal val="#ppt_x"/>
                                              </p:val>
                                            </p:tav>
                                          </p:tavLst>
                                        </p:anim>
                                        <p:anim calcmode="lin" valueType="num">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ppt_x"/>
                                              </p:val>
                                            </p:tav>
                                            <p:tav tm="100000">
                                              <p:val>
                                                <p:strVal val="#ppt_x"/>
                                              </p:val>
                                            </p:tav>
                                          </p:tavLst>
                                        </p:anim>
                                        <p:anim calcmode="lin" valueType="num">
                                          <p:cBhvr additive="base">
                                            <p:cTn id="6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6" grpId="0" animBg="1"/>
          <p:bldP spid="17"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2646878"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发展对象严格审查</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TextBox 6"/>
          <p:cNvSpPr txBox="1"/>
          <p:nvPr/>
        </p:nvSpPr>
        <p:spPr>
          <a:xfrm>
            <a:off x="1797581" y="1814055"/>
            <a:ext cx="8328886" cy="502714"/>
          </a:xfrm>
          <a:prstGeom prst="rect">
            <a:avLst/>
          </a:prstGeom>
          <a:noFill/>
        </p:spPr>
        <p:txBody>
          <a:bodyPr wrap="square" lIns="86371" tIns="43186" rIns="86371" bIns="43186" rtlCol="0">
            <a:spAutoFit/>
          </a:bodyPr>
          <a:lstStyle/>
          <a:p>
            <a:pPr>
              <a:lnSpc>
                <a:spcPct val="150000"/>
              </a:lnSpc>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、经基层党委预审合格的发展对象由支部委员会提交支部大会讨论；</a:t>
            </a:r>
            <a:endParaRPr lang="en-US" altLang="zh-CN" dirty="0">
              <a:latin typeface="微软雅黑" panose="020B0503020204020204" pitchFamily="34" charset="-122"/>
              <a:ea typeface="微软雅黑" panose="020B0503020204020204" pitchFamily="34" charset="-122"/>
            </a:endParaRPr>
          </a:p>
        </p:txBody>
      </p:sp>
      <p:sp>
        <p:nvSpPr>
          <p:cNvPr id="17" name="TextBox 11"/>
          <p:cNvSpPr txBox="1"/>
          <p:nvPr/>
        </p:nvSpPr>
        <p:spPr>
          <a:xfrm>
            <a:off x="1797581" y="2656798"/>
            <a:ext cx="8328886" cy="918212"/>
          </a:xfrm>
          <a:prstGeom prst="rect">
            <a:avLst/>
          </a:prstGeom>
          <a:noFill/>
        </p:spPr>
        <p:txBody>
          <a:bodyPr wrap="square" lIns="86371" tIns="43186" rIns="86371" bIns="43186" rtlCol="0">
            <a:spAutoFit/>
          </a:bodyPr>
          <a:lstStyle/>
          <a:p>
            <a:pPr>
              <a:lnSpc>
                <a:spcPct val="150000"/>
              </a:lnSpc>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、基层党委再次进行审查，审查结果以书面形式通知党支部，并向审查合格的发展对象发放</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中国共产党入党志愿书</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
        <p:nvSpPr>
          <p:cNvPr id="18" name="TextBox 13"/>
          <p:cNvSpPr txBox="1"/>
          <p:nvPr/>
        </p:nvSpPr>
        <p:spPr>
          <a:xfrm>
            <a:off x="1797581" y="3915040"/>
            <a:ext cx="8328886" cy="918212"/>
          </a:xfrm>
          <a:prstGeom prst="rect">
            <a:avLst/>
          </a:prstGeom>
          <a:noFill/>
        </p:spPr>
        <p:txBody>
          <a:bodyPr wrap="square" lIns="86371" tIns="43186" rIns="86371" bIns="43186" rtlCol="0">
            <a:spAutoFit/>
          </a:bodyPr>
          <a:lstStyle/>
          <a:p>
            <a:pPr>
              <a:lnSpc>
                <a:spcPct val="150000"/>
              </a:lnSpc>
            </a:pP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、支部委员会应当对发展对象进行严格审查，经集体讨论认为合格后，报具有审批权限的基层党委预审。</a:t>
            </a:r>
          </a:p>
        </p:txBody>
      </p:sp>
    </p:spTree>
    <p:extLst>
      <p:ext uri="{BB962C8B-B14F-4D97-AF65-F5344CB8AC3E}">
        <p14:creationId xmlns:p14="http://schemas.microsoft.com/office/powerpoint/2010/main" val="1238299201"/>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750"/>
                                        <p:tgtEl>
                                          <p:spTgt spid="16"/>
                                        </p:tgtEl>
                                      </p:cBhvr>
                                    </p:animEffect>
                                  </p:childTnLst>
                                </p:cTn>
                              </p:par>
                            </p:childTnLst>
                          </p:cTn>
                        </p:par>
                        <p:par>
                          <p:cTn id="47" fill="hold">
                            <p:stCondLst>
                              <p:cond delay="4750"/>
                            </p:stCondLst>
                            <p:childTnLst>
                              <p:par>
                                <p:cTn id="48" presetID="22" presetClass="entr" presetSubtype="8"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750"/>
                                        <p:tgtEl>
                                          <p:spTgt spid="17"/>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1723549"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入党的流程</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矩形 15"/>
          <p:cNvSpPr/>
          <p:nvPr/>
        </p:nvSpPr>
        <p:spPr>
          <a:xfrm>
            <a:off x="1713349" y="1813163"/>
            <a:ext cx="4172210" cy="746969"/>
          </a:xfrm>
          <a:prstGeom prst="rect">
            <a:avLst/>
          </a:prstGeom>
          <a:solidFill>
            <a:srgbClr val="CC0000"/>
          </a:solid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介绍基本情况</a:t>
            </a:r>
          </a:p>
        </p:txBody>
      </p:sp>
      <p:sp>
        <p:nvSpPr>
          <p:cNvPr id="17" name="矩形 16"/>
          <p:cNvSpPr/>
          <p:nvPr/>
        </p:nvSpPr>
        <p:spPr>
          <a:xfrm>
            <a:off x="1624921" y="2118857"/>
            <a:ext cx="4345841" cy="327506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发展对象汇报对党的认识、入党动机、本人履历。家庭和主要社会关系情况，以及需向党组织说明的问题。</a:t>
            </a:r>
          </a:p>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入党介绍人介绍发展对象有关情况，并对其能否入党标明意见。</a:t>
            </a:r>
          </a:p>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支部委员会报告对发展对象的审查情况。</a:t>
            </a:r>
            <a:endParaRPr lang="en-US" altLang="zh-CN" dirty="0">
              <a:solidFill>
                <a:schemeClr val="tx1"/>
              </a:solidFill>
              <a:latin typeface="微软雅黑" panose="020B0503020204020204" pitchFamily="34" charset="-122"/>
              <a:ea typeface="微软雅黑" panose="020B0503020204020204" pitchFamily="34" charset="-122"/>
            </a:endParaRPr>
          </a:p>
        </p:txBody>
      </p:sp>
      <p:sp>
        <p:nvSpPr>
          <p:cNvPr id="18" name="矩形 17"/>
          <p:cNvSpPr/>
          <p:nvPr/>
        </p:nvSpPr>
        <p:spPr>
          <a:xfrm>
            <a:off x="6054988" y="1806982"/>
            <a:ext cx="4172210" cy="753321"/>
          </a:xfrm>
          <a:prstGeom prst="rect">
            <a:avLst/>
          </a:prstGeom>
          <a:solidFill>
            <a:srgbClr val="CC0000"/>
          </a:solid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无记名投票</a:t>
            </a:r>
          </a:p>
        </p:txBody>
      </p:sp>
      <p:sp>
        <p:nvSpPr>
          <p:cNvPr id="19" name="矩形 18"/>
          <p:cNvSpPr/>
          <p:nvPr/>
        </p:nvSpPr>
        <p:spPr>
          <a:xfrm>
            <a:off x="5966560" y="2224469"/>
            <a:ext cx="4432077" cy="349096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与会党员对发展对象能否入党进行充分讨论，并采取无记名投票方式进行表决，赞成人数超过应到会有表决权的正式党员半数，才能通过接收预备党员的决议。</a:t>
            </a:r>
          </a:p>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因故不能到会的有表决权的正式党员，在支部大会召开前正式向党支部。</a:t>
            </a:r>
          </a:p>
          <a:p>
            <a:pPr>
              <a:lnSpc>
                <a:spcPct val="150000"/>
              </a:lnSpc>
              <a:buClr>
                <a:srgbClr val="CC0000"/>
              </a:buClr>
            </a:pPr>
            <a:r>
              <a:rPr lang="zh-CN" altLang="en-US" dirty="0">
                <a:solidFill>
                  <a:schemeClr val="tx1"/>
                </a:solidFill>
                <a:latin typeface="微软雅黑" panose="020B0503020204020204" pitchFamily="34" charset="-122"/>
                <a:ea typeface="微软雅黑" panose="020B0503020204020204" pitchFamily="34" charset="-122"/>
              </a:rPr>
              <a:t>提出书面意见的，应当统计在系数内。</a:t>
            </a:r>
            <a:endParaRPr lang="en-US" altLang="zh-CN"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8138222"/>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2" presetClass="entr" presetSubtype="1"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p:tgtEl>
                                          <p:spTgt spid="16"/>
                                        </p:tgtEl>
                                        <p:attrNameLst>
                                          <p:attrName>ppt_y</p:attrName>
                                        </p:attrNameLst>
                                      </p:cBhvr>
                                      <p:tavLst>
                                        <p:tav tm="0">
                                          <p:val>
                                            <p:strVal val="#ppt_y-#ppt_h*1.125000"/>
                                          </p:val>
                                        </p:tav>
                                        <p:tav tm="100000">
                                          <p:val>
                                            <p:strVal val="#ppt_y"/>
                                          </p:val>
                                        </p:tav>
                                      </p:tavLst>
                                    </p:anim>
                                    <p:animEffect transition="in" filter="wipe(down)">
                                      <p:cBhvr>
                                        <p:cTn id="47" dur="500"/>
                                        <p:tgtEl>
                                          <p:spTgt spid="16"/>
                                        </p:tgtEl>
                                      </p:cBhvr>
                                    </p:animEffect>
                                  </p:childTnLst>
                                </p:cTn>
                              </p:par>
                            </p:childTnLst>
                          </p:cTn>
                        </p:par>
                        <p:par>
                          <p:cTn id="48" fill="hold">
                            <p:stCondLst>
                              <p:cond delay="4500"/>
                            </p:stCondLst>
                            <p:childTnLst>
                              <p:par>
                                <p:cTn id="49" presetID="12"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p:tgtEl>
                                          <p:spTgt spid="17"/>
                                        </p:tgtEl>
                                        <p:attrNameLst>
                                          <p:attrName>ppt_y</p:attrName>
                                        </p:attrNameLst>
                                      </p:cBhvr>
                                      <p:tavLst>
                                        <p:tav tm="0">
                                          <p:val>
                                            <p:strVal val="#ppt_y-#ppt_h*1.125000"/>
                                          </p:val>
                                        </p:tav>
                                        <p:tav tm="100000">
                                          <p:val>
                                            <p:strVal val="#ppt_y"/>
                                          </p:val>
                                        </p:tav>
                                      </p:tavLst>
                                    </p:anim>
                                    <p:animEffect transition="in" filter="wipe(down)">
                                      <p:cBhvr>
                                        <p:cTn id="52" dur="500"/>
                                        <p:tgtEl>
                                          <p:spTgt spid="17"/>
                                        </p:tgtEl>
                                      </p:cBhvr>
                                    </p:animEffect>
                                  </p:childTnLst>
                                </p:cTn>
                              </p:par>
                            </p:childTnLst>
                          </p:cTn>
                        </p:par>
                        <p:par>
                          <p:cTn id="53" fill="hold">
                            <p:stCondLst>
                              <p:cond delay="5000"/>
                            </p:stCondLst>
                            <p:childTnLst>
                              <p:par>
                                <p:cTn id="54" presetID="12" presetClass="entr" presetSubtype="1"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p:tgtEl>
                                          <p:spTgt spid="18"/>
                                        </p:tgtEl>
                                        <p:attrNameLst>
                                          <p:attrName>ppt_y</p:attrName>
                                        </p:attrNameLst>
                                      </p:cBhvr>
                                      <p:tavLst>
                                        <p:tav tm="0">
                                          <p:val>
                                            <p:strVal val="#ppt_y-#ppt_h*1.125000"/>
                                          </p:val>
                                        </p:tav>
                                        <p:tav tm="100000">
                                          <p:val>
                                            <p:strVal val="#ppt_y"/>
                                          </p:val>
                                        </p:tav>
                                      </p:tavLst>
                                    </p:anim>
                                    <p:animEffect transition="in" filter="wipe(down)">
                                      <p:cBhvr>
                                        <p:cTn id="57" dur="500"/>
                                        <p:tgtEl>
                                          <p:spTgt spid="18"/>
                                        </p:tgtEl>
                                      </p:cBhvr>
                                    </p:animEffect>
                                  </p:childTnLst>
                                </p:cTn>
                              </p:par>
                            </p:childTnLst>
                          </p:cTn>
                        </p:par>
                        <p:par>
                          <p:cTn id="58" fill="hold">
                            <p:stCondLst>
                              <p:cond delay="5500"/>
                            </p:stCondLst>
                            <p:childTnLst>
                              <p:par>
                                <p:cTn id="59" presetID="12" presetClass="entr" presetSubtype="1"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p:tgtEl>
                                          <p:spTgt spid="19"/>
                                        </p:tgtEl>
                                        <p:attrNameLst>
                                          <p:attrName>ppt_y</p:attrName>
                                        </p:attrNameLst>
                                      </p:cBhvr>
                                      <p:tavLst>
                                        <p:tav tm="0">
                                          <p:val>
                                            <p:strVal val="#ppt_y-#ppt_h*1.125000"/>
                                          </p:val>
                                        </p:tav>
                                        <p:tav tm="100000">
                                          <p:val>
                                            <p:strVal val="#ppt_y"/>
                                          </p:val>
                                        </p:tav>
                                      </p:tavLst>
                                    </p:anim>
                                    <p:animEffect transition="in" filter="wipe(down)">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P spid="17" grpId="0"/>
      <p:bldP spid="18"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9145"/>
            <a:ext cx="12192000" cy="682417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3853875" cy="68580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712719"/>
            <a:ext cx="4362450" cy="114527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250" y="3156669"/>
            <a:ext cx="3333749" cy="3701329"/>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95474" y="6096000"/>
            <a:ext cx="9382126" cy="761998"/>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59803" y="5037940"/>
            <a:ext cx="2032197" cy="1820058"/>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7832" y="3612136"/>
            <a:ext cx="2278209" cy="1079941"/>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20774" y="9145"/>
            <a:ext cx="6471225" cy="1585288"/>
          </a:xfrm>
          <a:prstGeom prst="rect">
            <a:avLst/>
          </a:prstGeom>
        </p:spPr>
      </p:pic>
      <p:pic>
        <p:nvPicPr>
          <p:cNvPr id="12" name="图片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461280" y="561639"/>
            <a:ext cx="1429242" cy="1437069"/>
          </a:xfrm>
          <a:prstGeom prst="rect">
            <a:avLst/>
          </a:prstGeom>
        </p:spPr>
      </p:pic>
      <p:pic>
        <p:nvPicPr>
          <p:cNvPr id="13" name="图片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66629" y="395825"/>
            <a:ext cx="1374491" cy="1198608"/>
          </a:xfrm>
          <a:prstGeom prst="rect">
            <a:avLst/>
          </a:prstGeom>
        </p:spPr>
      </p:pic>
      <p:sp>
        <p:nvSpPr>
          <p:cNvPr id="20" name="文本框 57"/>
          <p:cNvSpPr txBox="1"/>
          <p:nvPr/>
        </p:nvSpPr>
        <p:spPr>
          <a:xfrm>
            <a:off x="3533632" y="2587155"/>
            <a:ext cx="7874221" cy="561692"/>
          </a:xfrm>
          <a:prstGeom prst="rect">
            <a:avLst/>
          </a:prstGeom>
          <a:noFill/>
        </p:spPr>
        <p:txBody>
          <a:bodyPr wrap="square" lIns="68580" tIns="34290" rIns="68580" bIns="34290" rtlCol="0">
            <a:spAutoFit/>
          </a:bodyPr>
          <a:lstStyle/>
          <a:p>
            <a:r>
              <a:rPr lang="zh-CN" altLang="en-US" sz="3200" b="1" spc="300" dirty="0">
                <a:solidFill>
                  <a:srgbClr val="C00000"/>
                </a:solidFill>
                <a:latin typeface="微软雅黑" panose="020B0503020204020204" pitchFamily="34" charset="-122"/>
                <a:ea typeface="微软雅黑" panose="020B0503020204020204" pitchFamily="34" charset="-122"/>
              </a:rPr>
              <a:t>四  预备党员的教育、考察和转正</a:t>
            </a:r>
          </a:p>
        </p:txBody>
      </p:sp>
      <p:sp>
        <p:nvSpPr>
          <p:cNvPr id="15" name="文本框 1"/>
          <p:cNvSpPr txBox="1"/>
          <p:nvPr/>
        </p:nvSpPr>
        <p:spPr>
          <a:xfrm>
            <a:off x="4612778" y="3354397"/>
            <a:ext cx="2215991" cy="1076385"/>
          </a:xfrm>
          <a:prstGeom prst="rect">
            <a:avLst/>
          </a:prstGeom>
          <a:noFill/>
        </p:spPr>
        <p:txBody>
          <a:bodyPr wrap="none" lIns="68580" tIns="34290" rIns="68580" bIns="34290" rtlCol="0">
            <a:spAutoFit/>
          </a:bodyPr>
          <a:lstStyle/>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预备党员宣誓</a:t>
            </a:r>
          </a:p>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预备党员教育和考察</a:t>
            </a:r>
          </a:p>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预备党员转正手续</a:t>
            </a:r>
          </a:p>
        </p:txBody>
      </p:sp>
      <p:sp>
        <p:nvSpPr>
          <p:cNvPr id="16" name="五角星 15"/>
          <p:cNvSpPr/>
          <p:nvPr/>
        </p:nvSpPr>
        <p:spPr>
          <a:xfrm>
            <a:off x="4381066" y="3447512"/>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角星 16"/>
          <p:cNvSpPr/>
          <p:nvPr/>
        </p:nvSpPr>
        <p:spPr>
          <a:xfrm>
            <a:off x="4381066" y="3794330"/>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角星 17"/>
          <p:cNvSpPr/>
          <p:nvPr/>
        </p:nvSpPr>
        <p:spPr>
          <a:xfrm>
            <a:off x="4381066" y="4109480"/>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2141127"/>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5500"/>
                                </p:stCondLst>
                                <p:childTnLst>
                                  <p:par>
                                    <p:cTn id="54" presetID="2" presetClass="entr" presetSubtype="2" fill="hold" grpId="0" nodeType="afterEffect" p14:presetBounceEnd="46000">
                                      <p:stCondLst>
                                        <p:cond delay="500"/>
                                      </p:stCondLst>
                                      <p:childTnLst>
                                        <p:set>
                                          <p:cBhvr>
                                            <p:cTn id="55" dur="1" fill="hold">
                                              <p:stCondLst>
                                                <p:cond delay="0"/>
                                              </p:stCondLst>
                                            </p:cTn>
                                            <p:tgtEl>
                                              <p:spTgt spid="15"/>
                                            </p:tgtEl>
                                            <p:attrNameLst>
                                              <p:attrName>style.visibility</p:attrName>
                                            </p:attrNameLst>
                                          </p:cBhvr>
                                          <p:to>
                                            <p:strVal val="visible"/>
                                          </p:to>
                                        </p:set>
                                        <p:anim calcmode="lin" valueType="num" p14:bounceEnd="46000">
                                          <p:cBhvr additive="base">
                                            <p:cTn id="56" dur="500" fill="hold"/>
                                            <p:tgtEl>
                                              <p:spTgt spid="15"/>
                                            </p:tgtEl>
                                            <p:attrNameLst>
                                              <p:attrName>ppt_x</p:attrName>
                                            </p:attrNameLst>
                                          </p:cBhvr>
                                          <p:tavLst>
                                            <p:tav tm="0">
                                              <p:val>
                                                <p:strVal val="1+#ppt_w/2"/>
                                              </p:val>
                                            </p:tav>
                                            <p:tav tm="100000">
                                              <p:val>
                                                <p:strVal val="#ppt_x"/>
                                              </p:val>
                                            </p:tav>
                                          </p:tavLst>
                                        </p:anim>
                                        <p:anim calcmode="lin" valueType="num" p14:bounceEnd="46000">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ppt_x"/>
                                              </p:val>
                                            </p:tav>
                                            <p:tav tm="100000">
                                              <p:val>
                                                <p:strVal val="#ppt_x"/>
                                              </p:val>
                                            </p:tav>
                                          </p:tavLst>
                                        </p:anim>
                                        <p:anim calcmode="lin" valueType="num">
                                          <p:cBhvr additive="base">
                                            <p:cTn id="65" dur="500" fill="hold"/>
                                            <p:tgtEl>
                                              <p:spTgt spid="1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6" grpId="0" animBg="1"/>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5500"/>
                                </p:stCondLst>
                                <p:childTnLst>
                                  <p:par>
                                    <p:cTn id="54" presetID="2" presetClass="entr" presetSubtype="2" fill="hold" grpId="0" nodeType="afterEffect">
                                      <p:stCondLst>
                                        <p:cond delay="50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1+#ppt_w/2"/>
                                              </p:val>
                                            </p:tav>
                                            <p:tav tm="100000">
                                              <p:val>
                                                <p:strVal val="#ppt_x"/>
                                              </p:val>
                                            </p:tav>
                                          </p:tavLst>
                                        </p:anim>
                                        <p:anim calcmode="lin" valueType="num">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ppt_x"/>
                                              </p:val>
                                            </p:tav>
                                            <p:tav tm="100000">
                                              <p:val>
                                                <p:strVal val="#ppt_x"/>
                                              </p:val>
                                            </p:tav>
                                          </p:tavLst>
                                        </p:anim>
                                        <p:anim calcmode="lin" valueType="num">
                                          <p:cBhvr additive="base">
                                            <p:cTn id="65" dur="500" fill="hold"/>
                                            <p:tgtEl>
                                              <p:spTgt spid="1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6" grpId="0" animBg="1"/>
          <p:bldP spid="17" grpId="0" animBg="1"/>
          <p:bldP spid="18"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2031325"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预备党员宣誓</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矩形 15"/>
          <p:cNvSpPr/>
          <p:nvPr/>
        </p:nvSpPr>
        <p:spPr>
          <a:xfrm>
            <a:off x="2403755" y="1439242"/>
            <a:ext cx="7172045" cy="1509644"/>
          </a:xfrm>
          <a:prstGeom prst="rect">
            <a:avLst/>
          </a:prstGeom>
        </p:spPr>
        <p:txBody>
          <a:bodyPr wrap="square" lIns="68580" tIns="34290" rIns="68580" bIns="34290">
            <a:spAutoFit/>
          </a:bodyPr>
          <a:lstStyle/>
          <a:p>
            <a:pPr algn="just">
              <a:lnSpc>
                <a:spcPct val="130000"/>
              </a:lnSpc>
            </a:pPr>
            <a:r>
              <a:rPr lang="zh-CN" altLang="en-US" dirty="0">
                <a:latin typeface="微软雅黑" panose="020B0503020204020204" pitchFamily="34" charset="-122"/>
                <a:ea typeface="微软雅黑" panose="020B0503020204020204" pitchFamily="34" charset="-122"/>
              </a:rPr>
              <a:t>       我志愿加入中国共产党，拥护党的纲领，遵守党的章程，履行党员义务，执行党的决定，严守党的纪律，保守党的秘密，对党忠诚，积极工作，为共产主义奋斗终身，随时准备为党和人民牺牲一切，永不叛党。</a:t>
            </a:r>
          </a:p>
        </p:txBody>
      </p:sp>
      <p:sp>
        <p:nvSpPr>
          <p:cNvPr id="17" name="矩形 16"/>
          <p:cNvSpPr/>
          <p:nvPr/>
        </p:nvSpPr>
        <p:spPr>
          <a:xfrm>
            <a:off x="2501225" y="3521729"/>
            <a:ext cx="936104" cy="77587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一</a:t>
            </a:r>
          </a:p>
        </p:txBody>
      </p:sp>
      <p:sp>
        <p:nvSpPr>
          <p:cNvPr id="18" name="矩形 17"/>
          <p:cNvSpPr/>
          <p:nvPr/>
        </p:nvSpPr>
        <p:spPr>
          <a:xfrm>
            <a:off x="3530545" y="3521728"/>
            <a:ext cx="6045255" cy="77587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dirty="0">
                <a:solidFill>
                  <a:schemeClr val="tx1"/>
                </a:solidFill>
                <a:latin typeface="微软雅黑" panose="020B0503020204020204" pitchFamily="34" charset="-122"/>
                <a:ea typeface="微软雅黑" panose="020B0503020204020204" pitchFamily="34" charset="-122"/>
              </a:rPr>
              <a:t>党组织应该及时将上级党委批准的预备党员编入党支部和党小组，继续进行教育和考察</a:t>
            </a:r>
          </a:p>
        </p:txBody>
      </p:sp>
      <p:sp>
        <p:nvSpPr>
          <p:cNvPr id="19" name="矩形 18"/>
          <p:cNvSpPr/>
          <p:nvPr/>
        </p:nvSpPr>
        <p:spPr>
          <a:xfrm>
            <a:off x="2486661" y="4520250"/>
            <a:ext cx="936104" cy="77839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二</a:t>
            </a:r>
          </a:p>
        </p:txBody>
      </p:sp>
      <p:sp>
        <p:nvSpPr>
          <p:cNvPr id="20" name="矩形 19"/>
          <p:cNvSpPr/>
          <p:nvPr/>
        </p:nvSpPr>
        <p:spPr>
          <a:xfrm>
            <a:off x="3530545" y="4522769"/>
            <a:ext cx="6045255" cy="77587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dirty="0">
                <a:solidFill>
                  <a:schemeClr val="tx1"/>
                </a:solidFill>
                <a:latin typeface="微软雅黑" panose="020B0503020204020204" pitchFamily="34" charset="-122"/>
                <a:ea typeface="微软雅黑" panose="020B0503020204020204" pitchFamily="34" charset="-122"/>
              </a:rPr>
              <a:t>预备党员必须面向党旗进行入党宣誓，入党宣誓仪式，一般由基层党委或党支部组织进行</a:t>
            </a:r>
          </a:p>
        </p:txBody>
      </p:sp>
    </p:spTree>
    <p:extLst>
      <p:ext uri="{BB962C8B-B14F-4D97-AF65-F5344CB8AC3E}">
        <p14:creationId xmlns:p14="http://schemas.microsoft.com/office/powerpoint/2010/main" val="1085876376"/>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16"/>
                                        </p:tgtEl>
                                        <p:attrNameLst>
                                          <p:attrName>style.visibility</p:attrName>
                                        </p:attrNameLst>
                                      </p:cBhvr>
                                      <p:to>
                                        <p:strVal val="visible"/>
                                      </p:to>
                                    </p:set>
                                    <p:animEffect transition="in" filter="wipe(left)">
                                      <p:cBhvr>
                                        <p:cTn id="46" dur="100"/>
                                        <p:tgtEl>
                                          <p:spTgt spid="16"/>
                                        </p:tgtEl>
                                      </p:cBhvr>
                                    </p:animEffect>
                                  </p:childTnLst>
                                </p:cTn>
                              </p:par>
                            </p:childTnLst>
                          </p:cTn>
                        </p:par>
                        <p:par>
                          <p:cTn id="47" fill="hold">
                            <p:stCondLst>
                              <p:cond delay="6830"/>
                            </p:stCondLst>
                            <p:childTnLst>
                              <p:par>
                                <p:cTn id="48" presetID="12" presetClass="entr" presetSubtype="8"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p:tgtEl>
                                          <p:spTgt spid="17"/>
                                        </p:tgtEl>
                                        <p:attrNameLst>
                                          <p:attrName>ppt_x</p:attrName>
                                        </p:attrNameLst>
                                      </p:cBhvr>
                                      <p:tavLst>
                                        <p:tav tm="0">
                                          <p:val>
                                            <p:strVal val="#ppt_x-#ppt_w*1.125000"/>
                                          </p:val>
                                        </p:tav>
                                        <p:tav tm="100000">
                                          <p:val>
                                            <p:strVal val="#ppt_x"/>
                                          </p:val>
                                        </p:tav>
                                      </p:tavLst>
                                    </p:anim>
                                    <p:animEffect transition="in" filter="wipe(right)">
                                      <p:cBhvr>
                                        <p:cTn id="51" dur="500"/>
                                        <p:tgtEl>
                                          <p:spTgt spid="17"/>
                                        </p:tgtEl>
                                      </p:cBhvr>
                                    </p:animEffect>
                                  </p:childTnLst>
                                </p:cTn>
                              </p:par>
                            </p:childTnLst>
                          </p:cTn>
                        </p:par>
                        <p:par>
                          <p:cTn id="52" fill="hold">
                            <p:stCondLst>
                              <p:cond delay="7330"/>
                            </p:stCondLst>
                            <p:childTnLst>
                              <p:par>
                                <p:cTn id="53" presetID="1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p:tgtEl>
                                          <p:spTgt spid="18"/>
                                        </p:tgtEl>
                                        <p:attrNameLst>
                                          <p:attrName>ppt_x</p:attrName>
                                        </p:attrNameLst>
                                      </p:cBhvr>
                                      <p:tavLst>
                                        <p:tav tm="0">
                                          <p:val>
                                            <p:strVal val="#ppt_x-#ppt_w*1.125000"/>
                                          </p:val>
                                        </p:tav>
                                        <p:tav tm="100000">
                                          <p:val>
                                            <p:strVal val="#ppt_x"/>
                                          </p:val>
                                        </p:tav>
                                      </p:tavLst>
                                    </p:anim>
                                    <p:animEffect transition="in" filter="wipe(right)">
                                      <p:cBhvr>
                                        <p:cTn id="56" dur="500"/>
                                        <p:tgtEl>
                                          <p:spTgt spid="18"/>
                                        </p:tgtEl>
                                      </p:cBhvr>
                                    </p:animEffect>
                                  </p:childTnLst>
                                </p:cTn>
                              </p:par>
                            </p:childTnLst>
                          </p:cTn>
                        </p:par>
                        <p:par>
                          <p:cTn id="57" fill="hold">
                            <p:stCondLst>
                              <p:cond delay="7830"/>
                            </p:stCondLst>
                            <p:childTnLst>
                              <p:par>
                                <p:cTn id="58" presetID="12" presetClass="entr" presetSubtype="8"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p:tgtEl>
                                          <p:spTgt spid="19"/>
                                        </p:tgtEl>
                                        <p:attrNameLst>
                                          <p:attrName>ppt_x</p:attrName>
                                        </p:attrNameLst>
                                      </p:cBhvr>
                                      <p:tavLst>
                                        <p:tav tm="0">
                                          <p:val>
                                            <p:strVal val="#ppt_x-#ppt_w*1.125000"/>
                                          </p:val>
                                        </p:tav>
                                        <p:tav tm="100000">
                                          <p:val>
                                            <p:strVal val="#ppt_x"/>
                                          </p:val>
                                        </p:tav>
                                      </p:tavLst>
                                    </p:anim>
                                    <p:animEffect transition="in" filter="wipe(right)">
                                      <p:cBhvr>
                                        <p:cTn id="61" dur="500"/>
                                        <p:tgtEl>
                                          <p:spTgt spid="19"/>
                                        </p:tgtEl>
                                      </p:cBhvr>
                                    </p:animEffect>
                                  </p:childTnLst>
                                </p:cTn>
                              </p:par>
                            </p:childTnLst>
                          </p:cTn>
                        </p:par>
                        <p:par>
                          <p:cTn id="62" fill="hold">
                            <p:stCondLst>
                              <p:cond delay="8330"/>
                            </p:stCondLst>
                            <p:childTnLst>
                              <p:par>
                                <p:cTn id="63" presetID="1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p:tgtEl>
                                          <p:spTgt spid="20"/>
                                        </p:tgtEl>
                                        <p:attrNameLst>
                                          <p:attrName>ppt_x</p:attrName>
                                        </p:attrNameLst>
                                      </p:cBhvr>
                                      <p:tavLst>
                                        <p:tav tm="0">
                                          <p:val>
                                            <p:strVal val="#ppt_x-#ppt_w*1.125000"/>
                                          </p:val>
                                        </p:tav>
                                        <p:tav tm="100000">
                                          <p:val>
                                            <p:strVal val="#ppt_x"/>
                                          </p:val>
                                        </p:tav>
                                      </p:tavLst>
                                    </p:anim>
                                    <p:animEffect transition="in" filter="wipe(right)">
                                      <p:cBhvr>
                                        <p:cTn id="6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animBg="1"/>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2954655"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预备党员教育和考察</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矩形 15"/>
          <p:cNvSpPr/>
          <p:nvPr/>
        </p:nvSpPr>
        <p:spPr>
          <a:xfrm>
            <a:off x="1960646" y="2189944"/>
            <a:ext cx="3456384" cy="50405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教育和考察</a:t>
            </a:r>
          </a:p>
        </p:txBody>
      </p:sp>
      <p:sp>
        <p:nvSpPr>
          <p:cNvPr id="17" name="矩形 16"/>
          <p:cNvSpPr/>
          <p:nvPr/>
        </p:nvSpPr>
        <p:spPr>
          <a:xfrm>
            <a:off x="1960838" y="2948678"/>
            <a:ext cx="3456000" cy="204957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solidFill>
                  <a:schemeClr val="tx1"/>
                </a:solidFill>
                <a:latin typeface="微软雅黑" panose="020B0503020204020204" pitchFamily="34" charset="-122"/>
                <a:ea typeface="微软雅黑" panose="020B0503020204020204" pitchFamily="34" charset="-122"/>
              </a:rPr>
              <a:t>通过党的组织生活、听取本人汇报、个别谈心、集中培训、实战锻炼等方式，对预备党员进行教育和考察</a:t>
            </a:r>
          </a:p>
        </p:txBody>
      </p:sp>
      <p:sp>
        <p:nvSpPr>
          <p:cNvPr id="18" name="矩形 17"/>
          <p:cNvSpPr/>
          <p:nvPr/>
        </p:nvSpPr>
        <p:spPr>
          <a:xfrm>
            <a:off x="5862275" y="2189944"/>
            <a:ext cx="3456384" cy="50405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预备期</a:t>
            </a:r>
          </a:p>
        </p:txBody>
      </p:sp>
      <p:sp>
        <p:nvSpPr>
          <p:cNvPr id="19" name="矩形 18"/>
          <p:cNvSpPr/>
          <p:nvPr/>
        </p:nvSpPr>
        <p:spPr>
          <a:xfrm>
            <a:off x="5862467" y="2948678"/>
            <a:ext cx="3456000" cy="204957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solidFill>
                  <a:schemeClr val="tx1"/>
                </a:solidFill>
                <a:latin typeface="微软雅黑" panose="020B0503020204020204" pitchFamily="34" charset="-122"/>
                <a:ea typeface="微软雅黑" panose="020B0503020204020204" pitchFamily="34" charset="-122"/>
              </a:rPr>
              <a:t>预备党员的预备期为一年，预备期从支部大会通过其为预备党员之日算起</a:t>
            </a:r>
          </a:p>
        </p:txBody>
      </p:sp>
    </p:spTree>
    <p:extLst>
      <p:ext uri="{BB962C8B-B14F-4D97-AF65-F5344CB8AC3E}">
        <p14:creationId xmlns:p14="http://schemas.microsoft.com/office/powerpoint/2010/main" val="755957001"/>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2" presetClass="entr" presetSubtype="1"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p:tgtEl>
                                          <p:spTgt spid="16"/>
                                        </p:tgtEl>
                                        <p:attrNameLst>
                                          <p:attrName>ppt_y</p:attrName>
                                        </p:attrNameLst>
                                      </p:cBhvr>
                                      <p:tavLst>
                                        <p:tav tm="0">
                                          <p:val>
                                            <p:strVal val="#ppt_y-#ppt_h*1.125000"/>
                                          </p:val>
                                        </p:tav>
                                        <p:tav tm="100000">
                                          <p:val>
                                            <p:strVal val="#ppt_y"/>
                                          </p:val>
                                        </p:tav>
                                      </p:tavLst>
                                    </p:anim>
                                    <p:animEffect transition="in" filter="wipe(down)">
                                      <p:cBhvr>
                                        <p:cTn id="47" dur="500"/>
                                        <p:tgtEl>
                                          <p:spTgt spid="16"/>
                                        </p:tgtEl>
                                      </p:cBhvr>
                                    </p:animEffect>
                                  </p:childTnLst>
                                </p:cTn>
                              </p:par>
                            </p:childTnLst>
                          </p:cTn>
                        </p:par>
                        <p:par>
                          <p:cTn id="48" fill="hold">
                            <p:stCondLst>
                              <p:cond delay="4500"/>
                            </p:stCondLst>
                            <p:childTnLst>
                              <p:par>
                                <p:cTn id="49" presetID="12"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p:tgtEl>
                                          <p:spTgt spid="17"/>
                                        </p:tgtEl>
                                        <p:attrNameLst>
                                          <p:attrName>ppt_y</p:attrName>
                                        </p:attrNameLst>
                                      </p:cBhvr>
                                      <p:tavLst>
                                        <p:tav tm="0">
                                          <p:val>
                                            <p:strVal val="#ppt_y-#ppt_h*1.125000"/>
                                          </p:val>
                                        </p:tav>
                                        <p:tav tm="100000">
                                          <p:val>
                                            <p:strVal val="#ppt_y"/>
                                          </p:val>
                                        </p:tav>
                                      </p:tavLst>
                                    </p:anim>
                                    <p:animEffect transition="in" filter="wipe(down)">
                                      <p:cBhvr>
                                        <p:cTn id="52" dur="500"/>
                                        <p:tgtEl>
                                          <p:spTgt spid="17"/>
                                        </p:tgtEl>
                                      </p:cBhvr>
                                    </p:animEffect>
                                  </p:childTnLst>
                                </p:cTn>
                              </p:par>
                            </p:childTnLst>
                          </p:cTn>
                        </p:par>
                        <p:par>
                          <p:cTn id="53" fill="hold">
                            <p:stCondLst>
                              <p:cond delay="5000"/>
                            </p:stCondLst>
                            <p:childTnLst>
                              <p:par>
                                <p:cTn id="54" presetID="12" presetClass="entr" presetSubtype="1"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p:tgtEl>
                                          <p:spTgt spid="18"/>
                                        </p:tgtEl>
                                        <p:attrNameLst>
                                          <p:attrName>ppt_y</p:attrName>
                                        </p:attrNameLst>
                                      </p:cBhvr>
                                      <p:tavLst>
                                        <p:tav tm="0">
                                          <p:val>
                                            <p:strVal val="#ppt_y-#ppt_h*1.125000"/>
                                          </p:val>
                                        </p:tav>
                                        <p:tav tm="100000">
                                          <p:val>
                                            <p:strVal val="#ppt_y"/>
                                          </p:val>
                                        </p:tav>
                                      </p:tavLst>
                                    </p:anim>
                                    <p:animEffect transition="in" filter="wipe(down)">
                                      <p:cBhvr>
                                        <p:cTn id="57" dur="500"/>
                                        <p:tgtEl>
                                          <p:spTgt spid="18"/>
                                        </p:tgtEl>
                                      </p:cBhvr>
                                    </p:animEffect>
                                  </p:childTnLst>
                                </p:cTn>
                              </p:par>
                            </p:childTnLst>
                          </p:cTn>
                        </p:par>
                        <p:par>
                          <p:cTn id="58" fill="hold">
                            <p:stCondLst>
                              <p:cond delay="5500"/>
                            </p:stCondLst>
                            <p:childTnLst>
                              <p:par>
                                <p:cTn id="59" presetID="12" presetClass="entr" presetSubtype="1"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p:tgtEl>
                                          <p:spTgt spid="19"/>
                                        </p:tgtEl>
                                        <p:attrNameLst>
                                          <p:attrName>ppt_y</p:attrName>
                                        </p:attrNameLst>
                                      </p:cBhvr>
                                      <p:tavLst>
                                        <p:tav tm="0">
                                          <p:val>
                                            <p:strVal val="#ppt_y-#ppt_h*1.125000"/>
                                          </p:val>
                                        </p:tav>
                                        <p:tav tm="100000">
                                          <p:val>
                                            <p:strVal val="#ppt_y"/>
                                          </p:val>
                                        </p:tav>
                                      </p:tavLst>
                                    </p:anim>
                                    <p:animEffect transition="in" filter="wipe(down)">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3969"/>
          <a:stretch/>
        </p:blipFill>
        <p:spPr>
          <a:xfrm>
            <a:off x="-1" y="9145"/>
            <a:ext cx="12191999" cy="6824170"/>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t="33937"/>
          <a:stretch/>
        </p:blipFill>
        <p:spPr>
          <a:xfrm flipH="1" flipV="1">
            <a:off x="0" y="-15540"/>
            <a:ext cx="12192000" cy="863951"/>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018128"/>
            <a:ext cx="4362450" cy="839870"/>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35260" y="3797300"/>
            <a:ext cx="2756739" cy="3060698"/>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95474" y="6299200"/>
            <a:ext cx="9382126" cy="558798"/>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41474" y="959198"/>
            <a:ext cx="1374491" cy="1198608"/>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938" y="4270"/>
            <a:ext cx="10970942" cy="6858000"/>
          </a:xfrm>
          <a:prstGeom prst="rect">
            <a:avLst/>
          </a:prstGeom>
        </p:spPr>
      </p:pic>
      <p:pic>
        <p:nvPicPr>
          <p:cNvPr id="13" name="图片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159803" y="5037940"/>
            <a:ext cx="2032197" cy="1820058"/>
          </a:xfrm>
          <a:prstGeom prst="rect">
            <a:avLst/>
          </a:prstGeom>
        </p:spPr>
      </p:pic>
      <p:sp>
        <p:nvSpPr>
          <p:cNvPr id="16" name="文本框 15"/>
          <p:cNvSpPr txBox="1"/>
          <p:nvPr/>
        </p:nvSpPr>
        <p:spPr>
          <a:xfrm>
            <a:off x="5490704" y="1261026"/>
            <a:ext cx="1210588" cy="707886"/>
          </a:xfrm>
          <a:prstGeom prst="rect">
            <a:avLst/>
          </a:prstGeom>
          <a:noFill/>
        </p:spPr>
        <p:txBody>
          <a:bodyPr wrap="none" rtlCol="0">
            <a:spAutoFit/>
          </a:bodyPr>
          <a:lstStyle/>
          <a:p>
            <a:r>
              <a:rPr lang="zh-CN" altLang="en-US" sz="4000" b="1" dirty="0">
                <a:solidFill>
                  <a:srgbClr val="C00000"/>
                </a:solidFill>
                <a:latin typeface="微软雅黑" panose="020B0503020204020204" pitchFamily="34" charset="-122"/>
                <a:ea typeface="微软雅黑" panose="020B0503020204020204" pitchFamily="34" charset="-122"/>
              </a:rPr>
              <a:t>目录</a:t>
            </a:r>
          </a:p>
        </p:txBody>
      </p:sp>
      <p:sp>
        <p:nvSpPr>
          <p:cNvPr id="17" name="文本框 57"/>
          <p:cNvSpPr txBox="1"/>
          <p:nvPr/>
        </p:nvSpPr>
        <p:spPr>
          <a:xfrm>
            <a:off x="4016302" y="2229082"/>
            <a:ext cx="4759398" cy="377026"/>
          </a:xfrm>
          <a:prstGeom prst="rect">
            <a:avLst/>
          </a:prstGeom>
          <a:no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一  入党积极分子的确定和培训教育</a:t>
            </a:r>
          </a:p>
        </p:txBody>
      </p:sp>
      <p:sp>
        <p:nvSpPr>
          <p:cNvPr id="18" name="文本框 57"/>
          <p:cNvSpPr txBox="1"/>
          <p:nvPr/>
        </p:nvSpPr>
        <p:spPr>
          <a:xfrm>
            <a:off x="4016302" y="2866278"/>
            <a:ext cx="4308165" cy="377026"/>
          </a:xfrm>
          <a:prstGeom prst="rect">
            <a:avLst/>
          </a:prstGeom>
          <a:no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二  发展对象的确定和考察</a:t>
            </a:r>
          </a:p>
        </p:txBody>
      </p:sp>
      <p:sp>
        <p:nvSpPr>
          <p:cNvPr id="19" name="文本框 57"/>
          <p:cNvSpPr txBox="1"/>
          <p:nvPr/>
        </p:nvSpPr>
        <p:spPr>
          <a:xfrm>
            <a:off x="4016302" y="3503474"/>
            <a:ext cx="4308165" cy="377026"/>
          </a:xfrm>
          <a:prstGeom prst="rect">
            <a:avLst/>
          </a:prstGeom>
          <a:no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三  预备党员的接收</a:t>
            </a:r>
          </a:p>
        </p:txBody>
      </p:sp>
      <p:sp>
        <p:nvSpPr>
          <p:cNvPr id="20" name="文本框 57"/>
          <p:cNvSpPr txBox="1"/>
          <p:nvPr/>
        </p:nvSpPr>
        <p:spPr>
          <a:xfrm>
            <a:off x="4016302" y="4140670"/>
            <a:ext cx="4645098" cy="377026"/>
          </a:xfrm>
          <a:prstGeom prst="rect">
            <a:avLst/>
          </a:prstGeom>
          <a:no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四  预备党员的教育、考察和转正</a:t>
            </a:r>
          </a:p>
        </p:txBody>
      </p:sp>
    </p:spTree>
    <p:extLst>
      <p:ext uri="{BB962C8B-B14F-4D97-AF65-F5344CB8AC3E}">
        <p14:creationId xmlns:p14="http://schemas.microsoft.com/office/powerpoint/2010/main" val="3395000477"/>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2500"/>
                            </p:stCondLst>
                            <p:childTnLst>
                              <p:par>
                                <p:cTn id="23" presetID="22" presetClass="entr" presetSubtype="2"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3000"/>
                            </p:stCondLst>
                            <p:childTnLst>
                              <p:par>
                                <p:cTn id="27" presetID="2" presetClass="entr" presetSubtype="4"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2646878"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预备党员转正手续</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TextBox 56"/>
          <p:cNvSpPr txBox="1"/>
          <p:nvPr/>
        </p:nvSpPr>
        <p:spPr>
          <a:xfrm>
            <a:off x="4233677" y="1329938"/>
            <a:ext cx="4577860" cy="553998"/>
          </a:xfrm>
          <a:prstGeom prst="rect">
            <a:avLst/>
          </a:prstGeom>
          <a:noFill/>
        </p:spPr>
        <p:txBody>
          <a:bodyPr wrap="square" lIns="0" tIns="0" rIns="0" bIns="0" rtlCol="0">
            <a:spAutoFit/>
          </a:bodyPr>
          <a:lstStyle/>
          <a:p>
            <a:pPr lvl="0">
              <a:defRPr/>
            </a:pPr>
            <a:r>
              <a:rPr lang="zh-CN" altLang="en-US" kern="0" dirty="0">
                <a:latin typeface="微软雅黑" pitchFamily="34" charset="-122"/>
                <a:ea typeface="微软雅黑" pitchFamily="34" charset="-122"/>
              </a:rPr>
              <a:t>党员的党龄，从预备期满转为正式党员之日算起</a:t>
            </a:r>
            <a:endParaRPr kumimoji="0" lang="en-US" altLang="zh-CN" b="0" i="0" u="none" strike="noStrike" kern="0" cap="none" spc="0" normalizeH="0" baseline="0" noProof="0" dirty="0">
              <a:ln>
                <a:noFill/>
              </a:ln>
              <a:effectLst/>
              <a:uLnTx/>
              <a:uFillTx/>
              <a:latin typeface="微软雅黑" pitchFamily="34" charset="-122"/>
              <a:ea typeface="微软雅黑" pitchFamily="34" charset="-122"/>
            </a:endParaRPr>
          </a:p>
        </p:txBody>
      </p:sp>
      <p:sp>
        <p:nvSpPr>
          <p:cNvPr id="17" name="TextBox 62"/>
          <p:cNvSpPr txBox="1"/>
          <p:nvPr/>
        </p:nvSpPr>
        <p:spPr>
          <a:xfrm>
            <a:off x="4233677" y="2828212"/>
            <a:ext cx="4577860" cy="1007135"/>
          </a:xfrm>
          <a:prstGeom prst="rect">
            <a:avLst/>
          </a:prstGeom>
          <a:noFill/>
        </p:spPr>
        <p:txBody>
          <a:bodyPr wrap="square" lIns="0" tIns="0" rIns="0" bIns="0" rtlCol="0">
            <a:spAutoFit/>
          </a:bodyPr>
          <a:lstStyle>
            <a:defPPr>
              <a:defRPr lang="zh-CN"/>
            </a:defPPr>
            <a:lvl1pPr lvl="0">
              <a:lnSpc>
                <a:spcPct val="125000"/>
              </a:lnSpc>
              <a:defRPr sz="1400" kern="0">
                <a:latin typeface="微软雅黑" pitchFamily="34" charset="-122"/>
                <a:ea typeface="微软雅黑" pitchFamily="34" charset="-122"/>
              </a:defRPr>
            </a:lvl1pPr>
          </a:lstStyle>
          <a:p>
            <a:r>
              <a:rPr lang="zh-CN" altLang="en-US" sz="1800" dirty="0"/>
              <a:t>党委审批结果应当及时通知党支部，党支部书记应当同本人谈话，并将审批结果在党员大会上宣布</a:t>
            </a:r>
            <a:endParaRPr lang="en-US" altLang="zh-CN" sz="1800" dirty="0"/>
          </a:p>
        </p:txBody>
      </p:sp>
      <p:sp>
        <p:nvSpPr>
          <p:cNvPr id="18" name="TextBox 68"/>
          <p:cNvSpPr txBox="1"/>
          <p:nvPr/>
        </p:nvSpPr>
        <p:spPr>
          <a:xfrm>
            <a:off x="4233677" y="4364374"/>
            <a:ext cx="4705719" cy="1353384"/>
          </a:xfrm>
          <a:prstGeom prst="rect">
            <a:avLst/>
          </a:prstGeom>
          <a:noFill/>
        </p:spPr>
        <p:txBody>
          <a:bodyPr wrap="square" lIns="0" tIns="0" rIns="0" bIns="0" rtlCol="0">
            <a:spAutoFit/>
          </a:bodyPr>
          <a:lstStyle/>
          <a:p>
            <a:pPr lvl="0">
              <a:lnSpc>
                <a:spcPct val="125000"/>
              </a:lnSpc>
              <a:defRPr/>
            </a:pPr>
            <a:r>
              <a:rPr lang="zh-CN" altLang="en-US" kern="0" dirty="0">
                <a:latin typeface="微软雅黑" pitchFamily="34" charset="-122"/>
                <a:ea typeface="微软雅黑" pitchFamily="34" charset="-122"/>
              </a:rPr>
              <a:t>本人向党支部提出书面转正申请，党小组提出意见，党支部征求党员和群众的意见，支部委员会审查；支部大会讨论、表决通过，报上级党委审批</a:t>
            </a:r>
          </a:p>
        </p:txBody>
      </p:sp>
      <p:sp>
        <p:nvSpPr>
          <p:cNvPr id="19" name="矩形 18"/>
          <p:cNvSpPr/>
          <p:nvPr/>
        </p:nvSpPr>
        <p:spPr>
          <a:xfrm>
            <a:off x="3142682" y="1319221"/>
            <a:ext cx="1033182" cy="1362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latin typeface="微软雅黑" panose="020B0503020204020204" pitchFamily="34" charset="-122"/>
                <a:ea typeface="微软雅黑" panose="020B0503020204020204" pitchFamily="34" charset="-122"/>
              </a:rPr>
              <a:t>一</a:t>
            </a:r>
          </a:p>
        </p:txBody>
      </p:sp>
      <p:sp>
        <p:nvSpPr>
          <p:cNvPr id="20" name="矩形 19"/>
          <p:cNvSpPr/>
          <p:nvPr/>
        </p:nvSpPr>
        <p:spPr>
          <a:xfrm>
            <a:off x="3142682" y="2861801"/>
            <a:ext cx="1033182" cy="1362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latin typeface="微软雅黑" panose="020B0503020204020204" pitchFamily="34" charset="-122"/>
                <a:ea typeface="微软雅黑" panose="020B0503020204020204" pitchFamily="34" charset="-122"/>
              </a:rPr>
              <a:t>二</a:t>
            </a:r>
          </a:p>
        </p:txBody>
      </p:sp>
      <p:sp>
        <p:nvSpPr>
          <p:cNvPr id="21" name="矩形 20"/>
          <p:cNvSpPr/>
          <p:nvPr/>
        </p:nvSpPr>
        <p:spPr>
          <a:xfrm>
            <a:off x="3142682" y="4404381"/>
            <a:ext cx="1033182" cy="14911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latin typeface="微软雅黑" panose="020B0503020204020204" pitchFamily="34" charset="-122"/>
                <a:ea typeface="微软雅黑" panose="020B0503020204020204" pitchFamily="34" charset="-122"/>
              </a:rPr>
              <a:t>三</a:t>
            </a:r>
          </a:p>
        </p:txBody>
      </p:sp>
    </p:spTree>
    <p:extLst>
      <p:ext uri="{BB962C8B-B14F-4D97-AF65-F5344CB8AC3E}">
        <p14:creationId xmlns:p14="http://schemas.microsoft.com/office/powerpoint/2010/main" val="4007236984"/>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300"/>
                                        <p:tgtEl>
                                          <p:spTgt spid="16"/>
                                        </p:tgtEl>
                                      </p:cBhvr>
                                    </p:animEffect>
                                  </p:childTnLst>
                                </p:cTn>
                              </p:par>
                            </p:childTnLst>
                          </p:cTn>
                        </p:par>
                        <p:par>
                          <p:cTn id="51" fill="hold">
                            <p:stCondLst>
                              <p:cond delay="4800"/>
                            </p:stCondLst>
                            <p:childTnLst>
                              <p:par>
                                <p:cTn id="52" presetID="22" presetClass="entr" presetSubtype="8"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childTnLst>
                          </p:cTn>
                        </p:par>
                        <p:par>
                          <p:cTn id="55" fill="hold">
                            <p:stCondLst>
                              <p:cond delay="5300"/>
                            </p:stCondLst>
                            <p:childTnLst>
                              <p:par>
                                <p:cTn id="56" presetID="22" presetClass="entr" presetSubtype="2"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right)">
                                      <p:cBhvr>
                                        <p:cTn id="58" dur="300"/>
                                        <p:tgtEl>
                                          <p:spTgt spid="17"/>
                                        </p:tgtEl>
                                      </p:cBhvr>
                                    </p:animEffect>
                                  </p:childTnLst>
                                </p:cTn>
                              </p:par>
                            </p:childTnLst>
                          </p:cTn>
                        </p:par>
                        <p:par>
                          <p:cTn id="59" fill="hold">
                            <p:stCondLst>
                              <p:cond delay="5600"/>
                            </p:stCondLst>
                            <p:childTnLst>
                              <p:par>
                                <p:cTn id="60" presetID="2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500"/>
                                        <p:tgtEl>
                                          <p:spTgt spid="21"/>
                                        </p:tgtEl>
                                      </p:cBhvr>
                                    </p:animEffect>
                                  </p:childTnLst>
                                </p:cTn>
                              </p:par>
                            </p:childTnLst>
                          </p:cTn>
                        </p:par>
                        <p:par>
                          <p:cTn id="63" fill="hold">
                            <p:stCondLst>
                              <p:cond delay="6100"/>
                            </p:stCondLst>
                            <p:childTnLst>
                              <p:par>
                                <p:cTn id="64" presetID="22" presetClass="entr" presetSubtype="8"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left)">
                                      <p:cBhvr>
                                        <p:cTn id="66"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18" grpId="0"/>
      <p:bldP spid="19" grpId="0" animBg="1"/>
      <p:bldP spid="20"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9145"/>
            <a:ext cx="12192000" cy="682417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3853875" cy="68580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712719"/>
            <a:ext cx="4362450" cy="114527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250" y="3156669"/>
            <a:ext cx="3333749" cy="3701329"/>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95474" y="6096000"/>
            <a:ext cx="9382126" cy="761998"/>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59803" y="5037940"/>
            <a:ext cx="2032197" cy="1820058"/>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7832" y="3612136"/>
            <a:ext cx="2278209" cy="1079941"/>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20774" y="9145"/>
            <a:ext cx="6471225" cy="1585288"/>
          </a:xfrm>
          <a:prstGeom prst="rect">
            <a:avLst/>
          </a:prstGeom>
        </p:spPr>
      </p:pic>
      <p:pic>
        <p:nvPicPr>
          <p:cNvPr id="12" name="图片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461280" y="561639"/>
            <a:ext cx="1429242" cy="1437069"/>
          </a:xfrm>
          <a:prstGeom prst="rect">
            <a:avLst/>
          </a:prstGeom>
        </p:spPr>
      </p:pic>
      <p:pic>
        <p:nvPicPr>
          <p:cNvPr id="13" name="图片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66629" y="395825"/>
            <a:ext cx="1374491" cy="1198608"/>
          </a:xfrm>
          <a:prstGeom prst="rect">
            <a:avLst/>
          </a:prstGeom>
        </p:spPr>
      </p:pic>
      <p:sp>
        <p:nvSpPr>
          <p:cNvPr id="15" name="TextBox 32">
            <a:hlinkClick r:id="" action="ppaction://hlinkshowjump?jump=nextslide"/>
          </p:cNvPr>
          <p:cNvSpPr txBox="1">
            <a:spLocks noChangeArrowheads="1"/>
          </p:cNvSpPr>
          <p:nvPr/>
        </p:nvSpPr>
        <p:spPr bwMode="auto">
          <a:xfrm>
            <a:off x="5249821" y="1952175"/>
            <a:ext cx="2544286"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4600" b="1" dirty="0">
                <a:solidFill>
                  <a:srgbClr val="C00000"/>
                </a:solidFill>
                <a:effectLst/>
                <a:latin typeface="微软雅黑" pitchFamily="34" charset="-122"/>
                <a:ea typeface="微软雅黑" pitchFamily="34" charset="-122"/>
              </a:rPr>
              <a:t>感谢聆听</a:t>
            </a:r>
          </a:p>
        </p:txBody>
      </p:sp>
      <p:sp>
        <p:nvSpPr>
          <p:cNvPr id="16" name="文本框 11"/>
          <p:cNvSpPr txBox="1"/>
          <p:nvPr/>
        </p:nvSpPr>
        <p:spPr>
          <a:xfrm>
            <a:off x="3785976" y="2945163"/>
            <a:ext cx="5471974" cy="789447"/>
          </a:xfrm>
          <a:prstGeom prst="rect">
            <a:avLst/>
          </a:prstGeom>
          <a:noFill/>
        </p:spPr>
        <p:txBody>
          <a:bodyPr wrap="square" lIns="68580" tIns="34290" rIns="68580" bIns="34290" rtlCol="0">
            <a:spAutoFit/>
          </a:bodyPr>
          <a:lstStyle/>
          <a:p>
            <a:pPr algn="ctr">
              <a:lnSpc>
                <a:spcPct val="130000"/>
              </a:lnSpc>
            </a:pPr>
            <a:r>
              <a:rPr lang="zh-CN" altLang="en-US" b="1" dirty="0">
                <a:solidFill>
                  <a:srgbClr val="FFFF99"/>
                </a:solidFill>
                <a:latin typeface="微软雅黑" panose="020B0503020204020204" pitchFamily="34" charset="-122"/>
                <a:ea typeface="微软雅黑" panose="020B0503020204020204" pitchFamily="34" charset="-122"/>
              </a:rPr>
              <a:t>根据中国共产党发展党员工作细则（</a:t>
            </a:r>
            <a:r>
              <a:rPr lang="en-US" altLang="zh-CN" b="1" dirty="0">
                <a:solidFill>
                  <a:srgbClr val="FFFF99"/>
                </a:solidFill>
                <a:latin typeface="微软雅黑" panose="020B0503020204020204" pitchFamily="34" charset="-122"/>
                <a:ea typeface="微软雅黑" panose="020B0503020204020204" pitchFamily="34" charset="-122"/>
              </a:rPr>
              <a:t>2014</a:t>
            </a:r>
            <a:r>
              <a:rPr lang="zh-CN" altLang="en-US" b="1" dirty="0">
                <a:solidFill>
                  <a:srgbClr val="FFFF99"/>
                </a:solidFill>
                <a:latin typeface="微软雅黑" panose="020B0503020204020204" pitchFamily="34" charset="-122"/>
                <a:ea typeface="微软雅黑" panose="020B0503020204020204" pitchFamily="34" charset="-122"/>
              </a:rPr>
              <a:t>版）编写</a:t>
            </a:r>
          </a:p>
          <a:p>
            <a:pPr algn="ctr">
              <a:lnSpc>
                <a:spcPct val="130000"/>
              </a:lnSpc>
            </a:pPr>
            <a:r>
              <a:rPr lang="zh-CN" altLang="en-US" b="1" dirty="0">
                <a:solidFill>
                  <a:srgbClr val="FFFF99"/>
                </a:solidFill>
                <a:latin typeface="微软雅黑" panose="020B0503020204020204" pitchFamily="34" charset="-122"/>
                <a:ea typeface="微软雅黑" panose="020B0503020204020204" pitchFamily="34" charset="-122"/>
              </a:rPr>
              <a:t>适用于党支部培训、党员汇报</a:t>
            </a:r>
            <a:endParaRPr lang="zh-CN" altLang="en-US" b="1" dirty="0">
              <a:solidFill>
                <a:srgbClr val="FFFF99"/>
              </a:solidFill>
              <a:effectLst/>
              <a:latin typeface="微软雅黑" panose="020B0503020204020204" pitchFamily="34" charset="-122"/>
              <a:ea typeface="微软雅黑" panose="020B0503020204020204" pitchFamily="34" charset="-122"/>
            </a:endParaRPr>
          </a:p>
        </p:txBody>
      </p:sp>
      <p:sp>
        <p:nvSpPr>
          <p:cNvPr id="17" name="矩形 16"/>
          <p:cNvSpPr/>
          <p:nvPr/>
        </p:nvSpPr>
        <p:spPr>
          <a:xfrm>
            <a:off x="3641964" y="2858011"/>
            <a:ext cx="5760000" cy="10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8" name="矩形 17"/>
          <p:cNvSpPr/>
          <p:nvPr/>
        </p:nvSpPr>
        <p:spPr>
          <a:xfrm>
            <a:off x="3641964" y="3711307"/>
            <a:ext cx="5760000" cy="10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9" name="文本框 11"/>
          <p:cNvSpPr txBox="1"/>
          <p:nvPr/>
        </p:nvSpPr>
        <p:spPr>
          <a:xfrm>
            <a:off x="3724258" y="3794115"/>
            <a:ext cx="5595410" cy="415498"/>
          </a:xfrm>
          <a:prstGeom prst="rect">
            <a:avLst/>
          </a:prstGeom>
          <a:noFill/>
        </p:spPr>
        <p:txBody>
          <a:bodyPr wrap="square" lIns="68580" tIns="34290" rIns="68580" bIns="34290" rtlCol="0">
            <a:spAutoFit/>
          </a:bodyPr>
          <a:lstStyle/>
          <a:p>
            <a:pPr algn="ctr">
              <a:lnSpc>
                <a:spcPct val="125000"/>
              </a:lnSpc>
            </a:pPr>
            <a:r>
              <a:rPr lang="zh-CN" altLang="en-US" dirty="0">
                <a:solidFill>
                  <a:srgbClr val="FFFF99"/>
                </a:solidFill>
                <a:latin typeface="微软雅黑" panose="020B0503020204020204" pitchFamily="34" charset="-122"/>
                <a:ea typeface="微软雅黑" panose="020B0503020204020204" pitchFamily="34" charset="-122"/>
              </a:rPr>
              <a:t>汇报人：某某某      汇报单位：某某党委或 党支部</a:t>
            </a:r>
            <a:endParaRPr lang="zh-CN" altLang="en-US" dirty="0">
              <a:solidFill>
                <a:srgbClr val="FFFF99"/>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8102328"/>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par>
                          <p:cTn id="53" fill="hold">
                            <p:stCondLst>
                              <p:cond delay="5500"/>
                            </p:stCondLst>
                            <p:childTnLst>
                              <p:par>
                                <p:cTn id="54" presetID="22" presetClass="entr" presetSubtype="4"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down)">
                                      <p:cBhvr>
                                        <p:cTn id="56" dur="500"/>
                                        <p:tgtEl>
                                          <p:spTgt spid="17"/>
                                        </p:tgtEl>
                                      </p:cBhvr>
                                    </p:animEffect>
                                  </p:childTnLst>
                                </p:cTn>
                              </p:par>
                            </p:childTnLst>
                          </p:cTn>
                        </p:par>
                        <p:par>
                          <p:cTn id="57" fill="hold">
                            <p:stCondLst>
                              <p:cond delay="6000"/>
                            </p:stCondLst>
                            <p:childTnLst>
                              <p:par>
                                <p:cTn id="58" presetID="22" presetClass="entr" presetSubtype="4"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down)">
                                      <p:cBhvr>
                                        <p:cTn id="60" dur="500"/>
                                        <p:tgtEl>
                                          <p:spTgt spid="16"/>
                                        </p:tgtEl>
                                      </p:cBhvr>
                                    </p:animEffect>
                                  </p:childTnLst>
                                </p:cTn>
                              </p:par>
                            </p:childTnLst>
                          </p:cTn>
                        </p:par>
                        <p:par>
                          <p:cTn id="61" fill="hold">
                            <p:stCondLst>
                              <p:cond delay="6500"/>
                            </p:stCondLst>
                            <p:childTnLst>
                              <p:par>
                                <p:cTn id="62" presetID="22" presetClass="entr" presetSubtype="4"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down)">
                                      <p:cBhvr>
                                        <p:cTn id="64" dur="500"/>
                                        <p:tgtEl>
                                          <p:spTgt spid="18"/>
                                        </p:tgtEl>
                                      </p:cBhvr>
                                    </p:animEffect>
                                  </p:childTnLst>
                                </p:cTn>
                              </p:par>
                            </p:childTnLst>
                          </p:cTn>
                        </p:par>
                        <p:par>
                          <p:cTn id="65" fill="hold">
                            <p:stCondLst>
                              <p:cond delay="7000"/>
                            </p:stCondLst>
                            <p:childTnLst>
                              <p:par>
                                <p:cTn id="66" presetID="22" presetClass="entr" presetSubtype="4"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down)">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9145"/>
            <a:ext cx="12192000" cy="682417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3853875" cy="68580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712719"/>
            <a:ext cx="4362450" cy="114527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250" y="3156669"/>
            <a:ext cx="3333749" cy="3701329"/>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95474" y="6096000"/>
            <a:ext cx="9382126" cy="761998"/>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59803" y="5037940"/>
            <a:ext cx="2032197" cy="1820058"/>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7832" y="3612136"/>
            <a:ext cx="2278209" cy="1079941"/>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20774" y="9145"/>
            <a:ext cx="6471225" cy="1585288"/>
          </a:xfrm>
          <a:prstGeom prst="rect">
            <a:avLst/>
          </a:prstGeom>
        </p:spPr>
      </p:pic>
      <p:pic>
        <p:nvPicPr>
          <p:cNvPr id="12" name="图片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461280" y="561639"/>
            <a:ext cx="1429242" cy="1437069"/>
          </a:xfrm>
          <a:prstGeom prst="rect">
            <a:avLst/>
          </a:prstGeom>
        </p:spPr>
      </p:pic>
      <p:pic>
        <p:nvPicPr>
          <p:cNvPr id="13" name="图片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66629" y="395825"/>
            <a:ext cx="1374491" cy="1198608"/>
          </a:xfrm>
          <a:prstGeom prst="rect">
            <a:avLst/>
          </a:prstGeom>
        </p:spPr>
      </p:pic>
      <p:sp>
        <p:nvSpPr>
          <p:cNvPr id="20" name="文本框 57"/>
          <p:cNvSpPr txBox="1"/>
          <p:nvPr/>
        </p:nvSpPr>
        <p:spPr>
          <a:xfrm>
            <a:off x="3533632" y="2468018"/>
            <a:ext cx="7874221" cy="561692"/>
          </a:xfrm>
          <a:prstGeom prst="rect">
            <a:avLst/>
          </a:prstGeom>
          <a:noFill/>
        </p:spPr>
        <p:txBody>
          <a:bodyPr wrap="square" lIns="68580" tIns="34290" rIns="68580" bIns="34290" rtlCol="0">
            <a:spAutoFit/>
          </a:bodyPr>
          <a:lstStyle/>
          <a:p>
            <a:r>
              <a:rPr lang="zh-CN" altLang="en-US" sz="3200" b="1" spc="300" dirty="0">
                <a:solidFill>
                  <a:srgbClr val="C00000"/>
                </a:solidFill>
                <a:latin typeface="微软雅黑" panose="020B0503020204020204" pitchFamily="34" charset="-122"/>
                <a:ea typeface="微软雅黑" panose="020B0503020204020204" pitchFamily="34" charset="-122"/>
              </a:rPr>
              <a:t>一  入党积极分子的确定和培训教育</a:t>
            </a:r>
          </a:p>
        </p:txBody>
      </p:sp>
      <p:sp>
        <p:nvSpPr>
          <p:cNvPr id="21" name="文本框 1"/>
          <p:cNvSpPr txBox="1"/>
          <p:nvPr/>
        </p:nvSpPr>
        <p:spPr>
          <a:xfrm>
            <a:off x="4528384" y="3194325"/>
            <a:ext cx="1292662" cy="1107996"/>
          </a:xfrm>
          <a:prstGeom prst="rect">
            <a:avLst/>
          </a:prstGeom>
          <a:noFill/>
        </p:spPr>
        <p:txBody>
          <a:bodyPr wrap="none" lIns="68580" tIns="34290" rIns="68580" bIns="34290" rtlCol="0">
            <a:spAutoFit/>
          </a:bodyPr>
          <a:lstStyle/>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入党的流程</a:t>
            </a:r>
          </a:p>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申请条件</a:t>
            </a:r>
          </a:p>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申请方法</a:t>
            </a:r>
          </a:p>
        </p:txBody>
      </p:sp>
      <p:sp>
        <p:nvSpPr>
          <p:cNvPr id="22" name="文本框 1"/>
          <p:cNvSpPr txBox="1"/>
          <p:nvPr/>
        </p:nvSpPr>
        <p:spPr>
          <a:xfrm>
            <a:off x="6338429" y="3194325"/>
            <a:ext cx="2446824" cy="1076385"/>
          </a:xfrm>
          <a:prstGeom prst="rect">
            <a:avLst/>
          </a:prstGeom>
          <a:noFill/>
        </p:spPr>
        <p:txBody>
          <a:bodyPr wrap="none" lIns="68580" tIns="34290" rIns="68580" bIns="34290" rtlCol="0">
            <a:spAutoFit/>
          </a:bodyPr>
          <a:lstStyle/>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入党积极分子的确定</a:t>
            </a:r>
          </a:p>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培养联系人的主要任务</a:t>
            </a:r>
          </a:p>
          <a:p>
            <a:pPr>
              <a:lnSpc>
                <a:spcPct val="125000"/>
              </a:lnSpc>
            </a:pPr>
            <a:r>
              <a:rPr lang="zh-CN" altLang="en-US" b="1" dirty="0">
                <a:solidFill>
                  <a:srgbClr val="FFFF99"/>
                </a:solidFill>
                <a:latin typeface="微软雅黑" panose="020B0503020204020204" pitchFamily="34" charset="-122"/>
                <a:ea typeface="微软雅黑" panose="020B0503020204020204" pitchFamily="34" charset="-122"/>
              </a:rPr>
              <a:t>基层党组织的主要任务</a:t>
            </a:r>
          </a:p>
        </p:txBody>
      </p:sp>
      <p:sp>
        <p:nvSpPr>
          <p:cNvPr id="2" name="五角星 1"/>
          <p:cNvSpPr/>
          <p:nvPr/>
        </p:nvSpPr>
        <p:spPr>
          <a:xfrm>
            <a:off x="4357958" y="3284032"/>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角星 22"/>
          <p:cNvSpPr/>
          <p:nvPr/>
        </p:nvSpPr>
        <p:spPr>
          <a:xfrm>
            <a:off x="4357958" y="3630850"/>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角星 23"/>
          <p:cNvSpPr/>
          <p:nvPr/>
        </p:nvSpPr>
        <p:spPr>
          <a:xfrm>
            <a:off x="4357958" y="3946000"/>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五角星 24"/>
          <p:cNvSpPr/>
          <p:nvPr/>
        </p:nvSpPr>
        <p:spPr>
          <a:xfrm>
            <a:off x="6164156" y="3284032"/>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角星 25"/>
          <p:cNvSpPr/>
          <p:nvPr/>
        </p:nvSpPr>
        <p:spPr>
          <a:xfrm>
            <a:off x="6164156" y="3630850"/>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五角星 26"/>
          <p:cNvSpPr/>
          <p:nvPr/>
        </p:nvSpPr>
        <p:spPr>
          <a:xfrm>
            <a:off x="6164156" y="3946000"/>
            <a:ext cx="231711" cy="231711"/>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3053278"/>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5500"/>
                                </p:stCondLst>
                                <p:childTnLst>
                                  <p:par>
                                    <p:cTn id="54" presetID="2" presetClass="entr" presetSubtype="4" fill="hold" grpId="0" nodeType="afterEffect" p14:presetBounceEnd="46000">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14:bounceEnd="46000">
                                          <p:cBhvr additive="base">
                                            <p:cTn id="56" dur="500" fill="hold"/>
                                            <p:tgtEl>
                                              <p:spTgt spid="21"/>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21"/>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14:presetBounceEnd="46000">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14:bounceEnd="46000">
                                          <p:cBhvr additive="base">
                                            <p:cTn id="60" dur="500" fill="hold"/>
                                            <p:tgtEl>
                                              <p:spTgt spid="22"/>
                                            </p:tgtEl>
                                            <p:attrNameLst>
                                              <p:attrName>ppt_x</p:attrName>
                                            </p:attrNameLst>
                                          </p:cBhvr>
                                          <p:tavLst>
                                            <p:tav tm="0">
                                              <p:val>
                                                <p:strVal val="#ppt_x"/>
                                              </p:val>
                                            </p:tav>
                                            <p:tav tm="100000">
                                              <p:val>
                                                <p:strVal val="#ppt_x"/>
                                              </p:val>
                                            </p:tav>
                                          </p:tavLst>
                                        </p:anim>
                                        <p:anim calcmode="lin" valueType="num" p14:bounceEnd="46000">
                                          <p:cBhvr additive="base">
                                            <p:cTn id="61" dur="500" fill="hold"/>
                                            <p:tgtEl>
                                              <p:spTgt spid="22"/>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ppt_x"/>
                                              </p:val>
                                            </p:tav>
                                            <p:tav tm="100000">
                                              <p:val>
                                                <p:strVal val="#ppt_x"/>
                                              </p:val>
                                            </p:tav>
                                          </p:tavLst>
                                        </p:anim>
                                        <p:anim calcmode="lin" valueType="num">
                                          <p:cBhvr additive="base">
                                            <p:cTn id="65" dur="500" fill="hold"/>
                                            <p:tgtEl>
                                              <p:spTgt spid="2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2"/>
                                            </p:tgtEl>
                                            <p:attrNameLst>
                                              <p:attrName>style.visibility</p:attrName>
                                            </p:attrNameLst>
                                          </p:cBhvr>
                                          <p:to>
                                            <p:strVal val="visible"/>
                                          </p:to>
                                        </p:set>
                                        <p:anim calcmode="lin" valueType="num">
                                          <p:cBhvr additive="base">
                                            <p:cTn id="68" dur="500" fill="hold"/>
                                            <p:tgtEl>
                                              <p:spTgt spid="2"/>
                                            </p:tgtEl>
                                            <p:attrNameLst>
                                              <p:attrName>ppt_x</p:attrName>
                                            </p:attrNameLst>
                                          </p:cBhvr>
                                          <p:tavLst>
                                            <p:tav tm="0">
                                              <p:val>
                                                <p:strVal val="#ppt_x"/>
                                              </p:val>
                                            </p:tav>
                                            <p:tav tm="100000">
                                              <p:val>
                                                <p:strVal val="#ppt_x"/>
                                              </p:val>
                                            </p:tav>
                                          </p:tavLst>
                                        </p:anim>
                                        <p:anim calcmode="lin" valueType="num">
                                          <p:cBhvr additive="base">
                                            <p:cTn id="69" dur="500" fill="hold"/>
                                            <p:tgtEl>
                                              <p:spTgt spid="2"/>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additive="base">
                                            <p:cTn id="80" dur="500" fill="hold"/>
                                            <p:tgtEl>
                                              <p:spTgt spid="26"/>
                                            </p:tgtEl>
                                            <p:attrNameLst>
                                              <p:attrName>ppt_x</p:attrName>
                                            </p:attrNameLst>
                                          </p:cBhvr>
                                          <p:tavLst>
                                            <p:tav tm="0">
                                              <p:val>
                                                <p:strVal val="#ppt_x"/>
                                              </p:val>
                                            </p:tav>
                                            <p:tav tm="100000">
                                              <p:val>
                                                <p:strVal val="#ppt_x"/>
                                              </p:val>
                                            </p:tav>
                                          </p:tavLst>
                                        </p:anim>
                                        <p:anim calcmode="lin" valueType="num">
                                          <p:cBhvr additive="base">
                                            <p:cTn id="81" dur="500" fill="hold"/>
                                            <p:tgtEl>
                                              <p:spTgt spid="26"/>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additive="base">
                                            <p:cTn id="84" dur="500" fill="hold"/>
                                            <p:tgtEl>
                                              <p:spTgt spid="25"/>
                                            </p:tgtEl>
                                            <p:attrNameLst>
                                              <p:attrName>ppt_x</p:attrName>
                                            </p:attrNameLst>
                                          </p:cBhvr>
                                          <p:tavLst>
                                            <p:tav tm="0">
                                              <p:val>
                                                <p:strVal val="#ppt_x"/>
                                              </p:val>
                                            </p:tav>
                                            <p:tav tm="100000">
                                              <p:val>
                                                <p:strVal val="#ppt_x"/>
                                              </p:val>
                                            </p:tav>
                                          </p:tavLst>
                                        </p:anim>
                                        <p:anim calcmode="lin" valueType="num">
                                          <p:cBhvr additive="base">
                                            <p:cTn id="8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 grpId="0" animBg="1"/>
          <p:bldP spid="23" grpId="0" animBg="1"/>
          <p:bldP spid="24" grpId="0" animBg="1"/>
          <p:bldP spid="25" grpId="0" animBg="1"/>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5500"/>
                                </p:stCondLst>
                                <p:childTnLst>
                                  <p:par>
                                    <p:cTn id="54" presetID="2" presetClass="entr" presetSubtype="4"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ppt_x"/>
                                              </p:val>
                                            </p:tav>
                                            <p:tav tm="100000">
                                              <p:val>
                                                <p:strVal val="#ppt_x"/>
                                              </p:val>
                                            </p:tav>
                                          </p:tavLst>
                                        </p:anim>
                                        <p:anim calcmode="lin" valueType="num">
                                          <p:cBhvr additive="base">
                                            <p:cTn id="57" dur="500" fill="hold"/>
                                            <p:tgtEl>
                                              <p:spTgt spid="21"/>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ppt_x"/>
                                              </p:val>
                                            </p:tav>
                                            <p:tav tm="100000">
                                              <p:val>
                                                <p:strVal val="#ppt_x"/>
                                              </p:val>
                                            </p:tav>
                                          </p:tavLst>
                                        </p:anim>
                                        <p:anim calcmode="lin" valueType="num">
                                          <p:cBhvr additive="base">
                                            <p:cTn id="61" dur="500" fill="hold"/>
                                            <p:tgtEl>
                                              <p:spTgt spid="22"/>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ppt_x"/>
                                              </p:val>
                                            </p:tav>
                                            <p:tav tm="100000">
                                              <p:val>
                                                <p:strVal val="#ppt_x"/>
                                              </p:val>
                                            </p:tav>
                                          </p:tavLst>
                                        </p:anim>
                                        <p:anim calcmode="lin" valueType="num">
                                          <p:cBhvr additive="base">
                                            <p:cTn id="65" dur="500" fill="hold"/>
                                            <p:tgtEl>
                                              <p:spTgt spid="2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2"/>
                                            </p:tgtEl>
                                            <p:attrNameLst>
                                              <p:attrName>style.visibility</p:attrName>
                                            </p:attrNameLst>
                                          </p:cBhvr>
                                          <p:to>
                                            <p:strVal val="visible"/>
                                          </p:to>
                                        </p:set>
                                        <p:anim calcmode="lin" valueType="num">
                                          <p:cBhvr additive="base">
                                            <p:cTn id="68" dur="500" fill="hold"/>
                                            <p:tgtEl>
                                              <p:spTgt spid="2"/>
                                            </p:tgtEl>
                                            <p:attrNameLst>
                                              <p:attrName>ppt_x</p:attrName>
                                            </p:attrNameLst>
                                          </p:cBhvr>
                                          <p:tavLst>
                                            <p:tav tm="0">
                                              <p:val>
                                                <p:strVal val="#ppt_x"/>
                                              </p:val>
                                            </p:tav>
                                            <p:tav tm="100000">
                                              <p:val>
                                                <p:strVal val="#ppt_x"/>
                                              </p:val>
                                            </p:tav>
                                          </p:tavLst>
                                        </p:anim>
                                        <p:anim calcmode="lin" valueType="num">
                                          <p:cBhvr additive="base">
                                            <p:cTn id="69" dur="500" fill="hold"/>
                                            <p:tgtEl>
                                              <p:spTgt spid="2"/>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additive="base">
                                            <p:cTn id="80" dur="500" fill="hold"/>
                                            <p:tgtEl>
                                              <p:spTgt spid="26"/>
                                            </p:tgtEl>
                                            <p:attrNameLst>
                                              <p:attrName>ppt_x</p:attrName>
                                            </p:attrNameLst>
                                          </p:cBhvr>
                                          <p:tavLst>
                                            <p:tav tm="0">
                                              <p:val>
                                                <p:strVal val="#ppt_x"/>
                                              </p:val>
                                            </p:tav>
                                            <p:tav tm="100000">
                                              <p:val>
                                                <p:strVal val="#ppt_x"/>
                                              </p:val>
                                            </p:tav>
                                          </p:tavLst>
                                        </p:anim>
                                        <p:anim calcmode="lin" valueType="num">
                                          <p:cBhvr additive="base">
                                            <p:cTn id="81" dur="500" fill="hold"/>
                                            <p:tgtEl>
                                              <p:spTgt spid="26"/>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additive="base">
                                            <p:cTn id="84" dur="500" fill="hold"/>
                                            <p:tgtEl>
                                              <p:spTgt spid="25"/>
                                            </p:tgtEl>
                                            <p:attrNameLst>
                                              <p:attrName>ppt_x</p:attrName>
                                            </p:attrNameLst>
                                          </p:cBhvr>
                                          <p:tavLst>
                                            <p:tav tm="0">
                                              <p:val>
                                                <p:strVal val="#ppt_x"/>
                                              </p:val>
                                            </p:tav>
                                            <p:tav tm="100000">
                                              <p:val>
                                                <p:strVal val="#ppt_x"/>
                                              </p:val>
                                            </p:tav>
                                          </p:tavLst>
                                        </p:anim>
                                        <p:anim calcmode="lin" valueType="num">
                                          <p:cBhvr additive="base">
                                            <p:cTn id="8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 grpId="0" animBg="1"/>
          <p:bldP spid="23" grpId="0" animBg="1"/>
          <p:bldP spid="24" grpId="0" animBg="1"/>
          <p:bldP spid="25" grpId="0" animBg="1"/>
          <p:bldP spid="26" grpId="0" animBg="1"/>
          <p:bldP spid="27"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3" name="图片 42"/>
          <p:cNvPicPr>
            <a:picLocks noChangeAspect="1"/>
          </p:cNvPicPr>
          <p:nvPr/>
        </p:nvPicPr>
        <p:blipFill rotWithShape="1">
          <a:blip r:embed="rId4"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1723549"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入党的流程</a:t>
            </a: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grpSp>
        <p:nvGrpSpPr>
          <p:cNvPr id="36" name="组合 35"/>
          <p:cNvGrpSpPr/>
          <p:nvPr/>
        </p:nvGrpSpPr>
        <p:grpSpPr>
          <a:xfrm>
            <a:off x="1851024" y="2372293"/>
            <a:ext cx="1760365" cy="704304"/>
            <a:chOff x="1851024" y="2372293"/>
            <a:chExt cx="1760365" cy="704304"/>
          </a:xfrm>
        </p:grpSpPr>
        <p:sp>
          <p:nvSpPr>
            <p:cNvPr id="16" name="AutoShape 4"/>
            <p:cNvSpPr>
              <a:spLocks noChangeArrowheads="1"/>
            </p:cNvSpPr>
            <p:nvPr/>
          </p:nvSpPr>
          <p:spPr bwMode="auto">
            <a:xfrm>
              <a:off x="1851024" y="2372293"/>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17" name="Rectangle 5"/>
            <p:cNvSpPr>
              <a:spLocks noChangeArrowheads="1"/>
            </p:cNvSpPr>
            <p:nvPr/>
          </p:nvSpPr>
          <p:spPr bwMode="auto">
            <a:xfrm>
              <a:off x="2203096" y="2372293"/>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56007" tIns="18669" rIns="18669" bIns="18669"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递交入党申请书</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3435352" y="2372293"/>
            <a:ext cx="1760365" cy="704304"/>
            <a:chOff x="3435352" y="2372293"/>
            <a:chExt cx="1760365" cy="704304"/>
          </a:xfrm>
        </p:grpSpPr>
        <p:sp>
          <p:nvSpPr>
            <p:cNvPr id="18" name="AutoShape 6"/>
            <p:cNvSpPr>
              <a:spLocks noChangeArrowheads="1"/>
            </p:cNvSpPr>
            <p:nvPr/>
          </p:nvSpPr>
          <p:spPr bwMode="auto">
            <a:xfrm>
              <a:off x="3435352" y="2372293"/>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19" name="Rectangle 7"/>
            <p:cNvSpPr>
              <a:spLocks noChangeArrowheads="1"/>
            </p:cNvSpPr>
            <p:nvPr/>
          </p:nvSpPr>
          <p:spPr bwMode="auto">
            <a:xfrm>
              <a:off x="3787425" y="2372293"/>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56007" tIns="18669" rIns="18669" bIns="18669"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选拔参加青共校学习</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019681" y="2372293"/>
            <a:ext cx="1760365" cy="704304"/>
            <a:chOff x="5019681" y="2372293"/>
            <a:chExt cx="1760365" cy="704304"/>
          </a:xfrm>
        </p:grpSpPr>
        <p:sp>
          <p:nvSpPr>
            <p:cNvPr id="20" name="AutoShape 8"/>
            <p:cNvSpPr>
              <a:spLocks noChangeArrowheads="1"/>
            </p:cNvSpPr>
            <p:nvPr/>
          </p:nvSpPr>
          <p:spPr bwMode="auto">
            <a:xfrm>
              <a:off x="5019681" y="2372293"/>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21" name="Rectangle 9"/>
            <p:cNvSpPr>
              <a:spLocks noChangeArrowheads="1"/>
            </p:cNvSpPr>
            <p:nvPr/>
          </p:nvSpPr>
          <p:spPr bwMode="auto">
            <a:xfrm>
              <a:off x="5371754" y="2372293"/>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56007" tIns="18669" rIns="18669" bIns="18669"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青共校成绩合格参加支部推优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604010" y="2372293"/>
            <a:ext cx="1760365" cy="704304"/>
            <a:chOff x="6604010" y="2372293"/>
            <a:chExt cx="1760365" cy="704304"/>
          </a:xfrm>
        </p:grpSpPr>
        <p:sp>
          <p:nvSpPr>
            <p:cNvPr id="22" name="AutoShape 10"/>
            <p:cNvSpPr>
              <a:spLocks noChangeArrowheads="1"/>
            </p:cNvSpPr>
            <p:nvPr/>
          </p:nvSpPr>
          <p:spPr bwMode="auto">
            <a:xfrm>
              <a:off x="6604010" y="2372293"/>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23" name="Rectangle 11"/>
            <p:cNvSpPr>
              <a:spLocks noChangeArrowheads="1"/>
            </p:cNvSpPr>
            <p:nvPr/>
          </p:nvSpPr>
          <p:spPr bwMode="auto">
            <a:xfrm>
              <a:off x="6956083" y="2372293"/>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56007" tIns="18669" rIns="18669" bIns="18669"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确定发展对象</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8188339" y="2372293"/>
            <a:ext cx="1760365" cy="704304"/>
            <a:chOff x="8188339" y="2372293"/>
            <a:chExt cx="1760365" cy="704304"/>
          </a:xfrm>
        </p:grpSpPr>
        <p:sp>
          <p:nvSpPr>
            <p:cNvPr id="24" name="AutoShape 12"/>
            <p:cNvSpPr>
              <a:spLocks noChangeArrowheads="1"/>
            </p:cNvSpPr>
            <p:nvPr/>
          </p:nvSpPr>
          <p:spPr bwMode="auto">
            <a:xfrm>
              <a:off x="8188339" y="2372293"/>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25" name="Rectangle 13"/>
            <p:cNvSpPr>
              <a:spLocks noChangeArrowheads="1"/>
            </p:cNvSpPr>
            <p:nvPr/>
          </p:nvSpPr>
          <p:spPr bwMode="auto">
            <a:xfrm>
              <a:off x="8540412" y="2372293"/>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56007" tIns="18669" rIns="18669" bIns="18669"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开展座谈会</a:t>
              </a:r>
              <a:r>
                <a:rPr lang="en-US" sz="1400" dirty="0">
                  <a:solidFill>
                    <a:schemeClr val="bg1"/>
                  </a:solidFill>
                  <a:latin typeface="微软雅黑" panose="020B0503020204020204" pitchFamily="34" charset="-122"/>
                  <a:ea typeface="微软雅黑" panose="020B0503020204020204" pitchFamily="34" charset="-122"/>
                  <a:cs typeface="Arial Narrow" pitchFamily="34" charset="0"/>
                  <a:sym typeface="Arial Narrow" pitchFamily="34" charset="0"/>
                </a:rPr>
                <a:t>/</a:t>
              </a: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个别了解情况</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8188339" y="3956470"/>
            <a:ext cx="1760365" cy="704304"/>
            <a:chOff x="8188339" y="3956470"/>
            <a:chExt cx="1760365" cy="704304"/>
          </a:xfrm>
        </p:grpSpPr>
        <p:sp>
          <p:nvSpPr>
            <p:cNvPr id="26" name="AutoShape 15"/>
            <p:cNvSpPr>
              <a:spLocks noChangeArrowheads="1"/>
            </p:cNvSpPr>
            <p:nvPr/>
          </p:nvSpPr>
          <p:spPr bwMode="auto">
            <a:xfrm rot="10800000">
              <a:off x="8188339" y="3956470"/>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27" name="Rectangle 16"/>
            <p:cNvSpPr>
              <a:spLocks noChangeArrowheads="1"/>
            </p:cNvSpPr>
            <p:nvPr/>
          </p:nvSpPr>
          <p:spPr bwMode="auto">
            <a:xfrm>
              <a:off x="8540412" y="3956470"/>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2670" tIns="22670" rIns="68009" bIns="22670"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发展对象政治审查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604010" y="3956470"/>
            <a:ext cx="1760365" cy="704304"/>
            <a:chOff x="6604010" y="3956470"/>
            <a:chExt cx="1760365" cy="704304"/>
          </a:xfrm>
        </p:grpSpPr>
        <p:sp>
          <p:nvSpPr>
            <p:cNvPr id="28" name="AutoShape 17"/>
            <p:cNvSpPr>
              <a:spLocks noChangeArrowheads="1"/>
            </p:cNvSpPr>
            <p:nvPr/>
          </p:nvSpPr>
          <p:spPr bwMode="auto">
            <a:xfrm rot="10800000">
              <a:off x="6604010" y="3956470"/>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29" name="Rectangle 18"/>
            <p:cNvSpPr>
              <a:spLocks noChangeArrowheads="1"/>
            </p:cNvSpPr>
            <p:nvPr/>
          </p:nvSpPr>
          <p:spPr bwMode="auto">
            <a:xfrm>
              <a:off x="6956083" y="3956470"/>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2670" tIns="22670" rIns="68009" bIns="22670"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预备党员接收</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5019681" y="3956470"/>
            <a:ext cx="1760365" cy="704304"/>
            <a:chOff x="5019681" y="3956470"/>
            <a:chExt cx="1760365" cy="704304"/>
          </a:xfrm>
        </p:grpSpPr>
        <p:sp>
          <p:nvSpPr>
            <p:cNvPr id="30" name="AutoShape 19"/>
            <p:cNvSpPr>
              <a:spLocks noChangeArrowheads="1"/>
            </p:cNvSpPr>
            <p:nvPr/>
          </p:nvSpPr>
          <p:spPr bwMode="auto">
            <a:xfrm rot="10800000">
              <a:off x="5019681" y="3956470"/>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31" name="Rectangle 20"/>
            <p:cNvSpPr>
              <a:spLocks noChangeArrowheads="1"/>
            </p:cNvSpPr>
            <p:nvPr/>
          </p:nvSpPr>
          <p:spPr bwMode="auto">
            <a:xfrm>
              <a:off x="5371754" y="3956470"/>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2670" tIns="22670" rIns="68009" bIns="22670"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召开党支部大会</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435352" y="3956470"/>
            <a:ext cx="1760365" cy="704304"/>
            <a:chOff x="3435352" y="3956470"/>
            <a:chExt cx="1760365" cy="704304"/>
          </a:xfrm>
        </p:grpSpPr>
        <p:sp>
          <p:nvSpPr>
            <p:cNvPr id="32" name="AutoShape 21"/>
            <p:cNvSpPr>
              <a:spLocks noChangeArrowheads="1"/>
            </p:cNvSpPr>
            <p:nvPr/>
          </p:nvSpPr>
          <p:spPr bwMode="auto">
            <a:xfrm rot="10800000">
              <a:off x="3435352" y="3956470"/>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33" name="Rectangle 22"/>
            <p:cNvSpPr>
              <a:spLocks noChangeArrowheads="1"/>
            </p:cNvSpPr>
            <p:nvPr/>
          </p:nvSpPr>
          <p:spPr bwMode="auto">
            <a:xfrm>
              <a:off x="3787425" y="3956470"/>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2670" tIns="22670" rIns="68009" bIns="22670" anchor="ctr"/>
            <a:lstStyle/>
            <a:p>
              <a:pPr algn="ctr">
                <a:lnSpc>
                  <a:spcPct val="90000"/>
                </a:lnSpc>
                <a:spcAft>
                  <a:spcPct val="35000"/>
                </a:spcAft>
              </a:pPr>
              <a:r>
                <a:rPr lang="zh-CN" altLang="en-US" sz="1400">
                  <a:solidFill>
                    <a:schemeClr val="bg1"/>
                  </a:solidFill>
                  <a:latin typeface="微软雅黑" panose="020B0503020204020204" pitchFamily="34" charset="-122"/>
                  <a:ea typeface="微软雅黑" panose="020B0503020204020204" pitchFamily="34" charset="-122"/>
                  <a:sym typeface="方正姚体" pitchFamily="2" charset="-122"/>
                </a:rPr>
                <a:t>预备党员一年考察期</a:t>
              </a:r>
              <a:endParaRPr lang="zh-CN" altLang="en-US" sz="140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851024" y="3956470"/>
            <a:ext cx="1760365" cy="704304"/>
            <a:chOff x="1851024" y="3956470"/>
            <a:chExt cx="1760365" cy="704304"/>
          </a:xfrm>
        </p:grpSpPr>
        <p:sp>
          <p:nvSpPr>
            <p:cNvPr id="34" name="AutoShape 23"/>
            <p:cNvSpPr>
              <a:spLocks noChangeArrowheads="1"/>
            </p:cNvSpPr>
            <p:nvPr/>
          </p:nvSpPr>
          <p:spPr bwMode="auto">
            <a:xfrm rot="10800000">
              <a:off x="1851024" y="3956470"/>
              <a:ext cx="1760365" cy="704304"/>
            </a:xfrm>
            <a:prstGeom prst="chevron">
              <a:avLst>
                <a:gd name="adj" fmla="val 49988"/>
              </a:avLst>
            </a:prstGeom>
            <a:solidFill>
              <a:srgbClr val="C00000"/>
            </a:solidFill>
            <a:ln w="19050" cap="flat" cmpd="sng">
              <a:noFill/>
              <a:miter lim="800000"/>
              <a:headEnd/>
              <a:tailEnd/>
            </a:ln>
          </p:spPr>
          <p:txBody>
            <a:bodyPr/>
            <a:lstStyle/>
            <a:p>
              <a:endParaRPr lang="zh-CN" altLang="en-US"/>
            </a:p>
          </p:txBody>
        </p:sp>
        <p:sp>
          <p:nvSpPr>
            <p:cNvPr id="35" name="Rectangle 24"/>
            <p:cNvSpPr>
              <a:spLocks noChangeArrowheads="1"/>
            </p:cNvSpPr>
            <p:nvPr/>
          </p:nvSpPr>
          <p:spPr bwMode="auto">
            <a:xfrm>
              <a:off x="2203096" y="3956470"/>
              <a:ext cx="1056219" cy="7043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2670" tIns="22670" rIns="68009" bIns="22670" anchor="ctr"/>
            <a:lstStyle/>
            <a:p>
              <a:pPr algn="ctr">
                <a:lnSpc>
                  <a:spcPct val="90000"/>
                </a:lnSpc>
                <a:spcAft>
                  <a:spcPct val="35000"/>
                </a:spcAft>
              </a:pPr>
              <a:r>
                <a:rPr lang="zh-CN" altLang="en-US" sz="1400" dirty="0">
                  <a:solidFill>
                    <a:schemeClr val="bg1"/>
                  </a:solidFill>
                  <a:latin typeface="微软雅黑" panose="020B0503020204020204" pitchFamily="34" charset="-122"/>
                  <a:ea typeface="微软雅黑" panose="020B0503020204020204" pitchFamily="34" charset="-122"/>
                  <a:sym typeface="方正姚体" pitchFamily="2" charset="-122"/>
                </a:rPr>
                <a:t>预备党员转正</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78599821"/>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ppt_x"/>
                                          </p:val>
                                        </p:tav>
                                        <p:tav tm="100000">
                                          <p:val>
                                            <p:strVal val="#ppt_x"/>
                                          </p:val>
                                        </p:tav>
                                      </p:tavLst>
                                    </p:anim>
                                    <p:anim calcmode="lin" valueType="num">
                                      <p:cBhvr additive="base">
                                        <p:cTn id="52" dur="500" fill="hold"/>
                                        <p:tgtEl>
                                          <p:spTgt spid="37"/>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ppt_x"/>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nodeType="after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fill="hold"/>
                                        <p:tgtEl>
                                          <p:spTgt spid="39"/>
                                        </p:tgtEl>
                                        <p:attrNameLst>
                                          <p:attrName>ppt_x</p:attrName>
                                        </p:attrNameLst>
                                      </p:cBhvr>
                                      <p:tavLst>
                                        <p:tav tm="0">
                                          <p:val>
                                            <p:strVal val="#ppt_x"/>
                                          </p:val>
                                        </p:tav>
                                        <p:tav tm="100000">
                                          <p:val>
                                            <p:strVal val="#ppt_x"/>
                                          </p:val>
                                        </p:tav>
                                      </p:tavLst>
                                    </p:anim>
                                    <p:anim calcmode="lin" valueType="num">
                                      <p:cBhvr additive="base">
                                        <p:cTn id="62" dur="500" fill="hold"/>
                                        <p:tgtEl>
                                          <p:spTgt spid="39"/>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 presetClass="entr" presetSubtype="4"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ppt_x"/>
                                          </p:val>
                                        </p:tav>
                                        <p:tav tm="100000">
                                          <p:val>
                                            <p:strVal val="#ppt_x"/>
                                          </p:val>
                                        </p:tav>
                                      </p:tavLst>
                                    </p:anim>
                                    <p:anim calcmode="lin" valueType="num">
                                      <p:cBhvr additive="base">
                                        <p:cTn id="67" dur="500" fill="hold"/>
                                        <p:tgtEl>
                                          <p:spTgt spid="40"/>
                                        </p:tgtEl>
                                        <p:attrNameLst>
                                          <p:attrName>ppt_y</p:attrName>
                                        </p:attrNameLst>
                                      </p:cBhvr>
                                      <p:tavLst>
                                        <p:tav tm="0">
                                          <p:val>
                                            <p:strVal val="1+#ppt_h/2"/>
                                          </p:val>
                                        </p:tav>
                                        <p:tav tm="100000">
                                          <p:val>
                                            <p:strVal val="#ppt_y"/>
                                          </p:val>
                                        </p:tav>
                                      </p:tavLst>
                                    </p:anim>
                                  </p:childTnLst>
                                </p:cTn>
                              </p:par>
                            </p:childTnLst>
                          </p:cTn>
                        </p:par>
                        <p:par>
                          <p:cTn id="68" fill="hold">
                            <p:stCondLst>
                              <p:cond delay="6500"/>
                            </p:stCondLst>
                            <p:childTnLst>
                              <p:par>
                                <p:cTn id="69" presetID="2" presetClass="entr" presetSubtype="4"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fill="hold"/>
                                        <p:tgtEl>
                                          <p:spTgt spid="41"/>
                                        </p:tgtEl>
                                        <p:attrNameLst>
                                          <p:attrName>ppt_x</p:attrName>
                                        </p:attrNameLst>
                                      </p:cBhvr>
                                      <p:tavLst>
                                        <p:tav tm="0">
                                          <p:val>
                                            <p:strVal val="#ppt_x"/>
                                          </p:val>
                                        </p:tav>
                                        <p:tav tm="100000">
                                          <p:val>
                                            <p:strVal val="#ppt_x"/>
                                          </p:val>
                                        </p:tav>
                                      </p:tavLst>
                                    </p:anim>
                                    <p:anim calcmode="lin" valueType="num">
                                      <p:cBhvr additive="base">
                                        <p:cTn id="72" dur="500" fill="hold"/>
                                        <p:tgtEl>
                                          <p:spTgt spid="41"/>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2" presetClass="entr" presetSubtype="4" fill="hold" nodeType="afterEffect">
                                  <p:stCondLst>
                                    <p:cond delay="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fill="hold"/>
                                        <p:tgtEl>
                                          <p:spTgt spid="42"/>
                                        </p:tgtEl>
                                        <p:attrNameLst>
                                          <p:attrName>ppt_x</p:attrName>
                                        </p:attrNameLst>
                                      </p:cBhvr>
                                      <p:tavLst>
                                        <p:tav tm="0">
                                          <p:val>
                                            <p:strVal val="#ppt_x"/>
                                          </p:val>
                                        </p:tav>
                                        <p:tav tm="100000">
                                          <p:val>
                                            <p:strVal val="#ppt_x"/>
                                          </p:val>
                                        </p:tav>
                                      </p:tavLst>
                                    </p:anim>
                                    <p:anim calcmode="lin" valueType="num">
                                      <p:cBhvr additive="base">
                                        <p:cTn id="77" dur="500" fill="hold"/>
                                        <p:tgtEl>
                                          <p:spTgt spid="42"/>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2" presetClass="entr" presetSubtype="4" fill="hold" nodeType="afterEffect">
                                  <p:stCondLst>
                                    <p:cond delay="0"/>
                                  </p:stCondLst>
                                  <p:childTnLst>
                                    <p:set>
                                      <p:cBhvr>
                                        <p:cTn id="80" dur="1" fill="hold">
                                          <p:stCondLst>
                                            <p:cond delay="0"/>
                                          </p:stCondLst>
                                        </p:cTn>
                                        <p:tgtEl>
                                          <p:spTgt spid="46"/>
                                        </p:tgtEl>
                                        <p:attrNameLst>
                                          <p:attrName>style.visibility</p:attrName>
                                        </p:attrNameLst>
                                      </p:cBhvr>
                                      <p:to>
                                        <p:strVal val="visible"/>
                                      </p:to>
                                    </p:set>
                                    <p:anim calcmode="lin" valueType="num">
                                      <p:cBhvr additive="base">
                                        <p:cTn id="81" dur="500" fill="hold"/>
                                        <p:tgtEl>
                                          <p:spTgt spid="46"/>
                                        </p:tgtEl>
                                        <p:attrNameLst>
                                          <p:attrName>ppt_x</p:attrName>
                                        </p:attrNameLst>
                                      </p:cBhvr>
                                      <p:tavLst>
                                        <p:tav tm="0">
                                          <p:val>
                                            <p:strVal val="#ppt_x"/>
                                          </p:val>
                                        </p:tav>
                                        <p:tav tm="100000">
                                          <p:val>
                                            <p:strVal val="#ppt_x"/>
                                          </p:val>
                                        </p:tav>
                                      </p:tavLst>
                                    </p:anim>
                                    <p:anim calcmode="lin" valueType="num">
                                      <p:cBhvr additive="base">
                                        <p:cTn id="82" dur="500" fill="hold"/>
                                        <p:tgtEl>
                                          <p:spTgt spid="46"/>
                                        </p:tgtEl>
                                        <p:attrNameLst>
                                          <p:attrName>ppt_y</p:attrName>
                                        </p:attrNameLst>
                                      </p:cBhvr>
                                      <p:tavLst>
                                        <p:tav tm="0">
                                          <p:val>
                                            <p:strVal val="1+#ppt_h/2"/>
                                          </p:val>
                                        </p:tav>
                                        <p:tav tm="100000">
                                          <p:val>
                                            <p:strVal val="#ppt_y"/>
                                          </p:val>
                                        </p:tav>
                                      </p:tavLst>
                                    </p:anim>
                                  </p:childTnLst>
                                </p:cTn>
                              </p:par>
                            </p:childTnLst>
                          </p:cTn>
                        </p:par>
                        <p:par>
                          <p:cTn id="83" fill="hold">
                            <p:stCondLst>
                              <p:cond delay="8000"/>
                            </p:stCondLst>
                            <p:childTnLst>
                              <p:par>
                                <p:cTn id="84" presetID="2" presetClass="entr" presetSubtype="4" fill="hold" nodeType="after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additive="base">
                                        <p:cTn id="86" dur="500" fill="hold"/>
                                        <p:tgtEl>
                                          <p:spTgt spid="47"/>
                                        </p:tgtEl>
                                        <p:attrNameLst>
                                          <p:attrName>ppt_x</p:attrName>
                                        </p:attrNameLst>
                                      </p:cBhvr>
                                      <p:tavLst>
                                        <p:tav tm="0">
                                          <p:val>
                                            <p:strVal val="#ppt_x"/>
                                          </p:val>
                                        </p:tav>
                                        <p:tav tm="100000">
                                          <p:val>
                                            <p:strVal val="#ppt_x"/>
                                          </p:val>
                                        </p:tav>
                                      </p:tavLst>
                                    </p:anim>
                                    <p:anim calcmode="lin" valueType="num">
                                      <p:cBhvr additive="base">
                                        <p:cTn id="87" dur="500" fill="hold"/>
                                        <p:tgtEl>
                                          <p:spTgt spid="47"/>
                                        </p:tgtEl>
                                        <p:attrNameLst>
                                          <p:attrName>ppt_y</p:attrName>
                                        </p:attrNameLst>
                                      </p:cBhvr>
                                      <p:tavLst>
                                        <p:tav tm="0">
                                          <p:val>
                                            <p:strVal val="1+#ppt_h/2"/>
                                          </p:val>
                                        </p:tav>
                                        <p:tav tm="100000">
                                          <p:val>
                                            <p:strVal val="#ppt_y"/>
                                          </p:val>
                                        </p:tav>
                                      </p:tavLst>
                                    </p:anim>
                                  </p:childTnLst>
                                </p:cTn>
                              </p:par>
                            </p:childTnLst>
                          </p:cTn>
                        </p:par>
                        <p:par>
                          <p:cTn id="88" fill="hold">
                            <p:stCondLst>
                              <p:cond delay="8500"/>
                            </p:stCondLst>
                            <p:childTnLst>
                              <p:par>
                                <p:cTn id="89" presetID="2" presetClass="entr" presetSubtype="4" fill="hold" nodeType="after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additive="base">
                                        <p:cTn id="91" dur="500" fill="hold"/>
                                        <p:tgtEl>
                                          <p:spTgt spid="48"/>
                                        </p:tgtEl>
                                        <p:attrNameLst>
                                          <p:attrName>ppt_x</p:attrName>
                                        </p:attrNameLst>
                                      </p:cBhvr>
                                      <p:tavLst>
                                        <p:tav tm="0">
                                          <p:val>
                                            <p:strVal val="#ppt_x"/>
                                          </p:val>
                                        </p:tav>
                                        <p:tav tm="100000">
                                          <p:val>
                                            <p:strVal val="#ppt_x"/>
                                          </p:val>
                                        </p:tav>
                                      </p:tavLst>
                                    </p:anim>
                                    <p:anim calcmode="lin" valueType="num">
                                      <p:cBhvr additive="base">
                                        <p:cTn id="9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申请条件</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7" name="矩形 16"/>
          <p:cNvSpPr/>
          <p:nvPr/>
        </p:nvSpPr>
        <p:spPr>
          <a:xfrm>
            <a:off x="3038475" y="2219573"/>
            <a:ext cx="1323975" cy="1048196"/>
          </a:xfrm>
          <a:prstGeom prst="rect">
            <a:avLst/>
          </a:prstGeom>
          <a:solidFill>
            <a:srgbClr val="CC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必要</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条件</a:t>
            </a:r>
          </a:p>
        </p:txBody>
      </p:sp>
      <p:sp>
        <p:nvSpPr>
          <p:cNvPr id="18" name="矩形 17"/>
          <p:cNvSpPr/>
          <p:nvPr/>
        </p:nvSpPr>
        <p:spPr>
          <a:xfrm>
            <a:off x="4362450" y="2223713"/>
            <a:ext cx="4267200" cy="103135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18</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周岁以上的中国工人、农民、军人、知识分子和其他革命分子；</a:t>
            </a:r>
          </a:p>
        </p:txBody>
      </p:sp>
      <p:sp>
        <p:nvSpPr>
          <p:cNvPr id="19" name="矩形 18"/>
          <p:cNvSpPr/>
          <p:nvPr/>
        </p:nvSpPr>
        <p:spPr>
          <a:xfrm>
            <a:off x="3038475" y="3264596"/>
            <a:ext cx="1323975" cy="1816091"/>
          </a:xfrm>
          <a:prstGeom prst="rect">
            <a:avLst/>
          </a:prstGeom>
          <a:solidFill>
            <a:srgbClr val="CC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自我</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认识</a:t>
            </a:r>
          </a:p>
        </p:txBody>
      </p:sp>
      <p:sp>
        <p:nvSpPr>
          <p:cNvPr id="20" name="矩形 19"/>
          <p:cNvSpPr/>
          <p:nvPr/>
        </p:nvSpPr>
        <p:spPr>
          <a:xfrm>
            <a:off x="4362450" y="3266848"/>
            <a:ext cx="4267201" cy="180113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承认党的纲领和章程；</a:t>
            </a: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愿意参加党的一个组织并在其中积极工作；</a:t>
            </a: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执行党的决议；</a:t>
            </a: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按期交纳党费。</a:t>
            </a:r>
          </a:p>
        </p:txBody>
      </p:sp>
    </p:spTree>
    <p:extLst>
      <p:ext uri="{BB962C8B-B14F-4D97-AF65-F5344CB8AC3E}">
        <p14:creationId xmlns:p14="http://schemas.microsoft.com/office/powerpoint/2010/main" val="1793257876"/>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p:tgtEl>
                                          <p:spTgt spid="17"/>
                                        </p:tgtEl>
                                        <p:attrNameLst>
                                          <p:attrName>ppt_x</p:attrName>
                                        </p:attrNameLst>
                                      </p:cBhvr>
                                      <p:tavLst>
                                        <p:tav tm="0">
                                          <p:val>
                                            <p:strVal val="#ppt_x-#ppt_w*1.125000"/>
                                          </p:val>
                                        </p:tav>
                                        <p:tav tm="100000">
                                          <p:val>
                                            <p:strVal val="#ppt_x"/>
                                          </p:val>
                                        </p:tav>
                                      </p:tavLst>
                                    </p:anim>
                                    <p:animEffect transition="in" filter="wipe(right)">
                                      <p:cBhvr>
                                        <p:cTn id="47" dur="500"/>
                                        <p:tgtEl>
                                          <p:spTgt spid="17"/>
                                        </p:tgtEl>
                                      </p:cBhvr>
                                    </p:animEffect>
                                  </p:childTnLst>
                                </p:cTn>
                              </p:par>
                            </p:childTnLst>
                          </p:cTn>
                        </p:par>
                        <p:par>
                          <p:cTn id="48" fill="hold">
                            <p:stCondLst>
                              <p:cond delay="4500"/>
                            </p:stCondLst>
                            <p:childTnLst>
                              <p:par>
                                <p:cTn id="49" presetID="1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ppt_x</p:attrName>
                                        </p:attrNameLst>
                                      </p:cBhvr>
                                      <p:tavLst>
                                        <p:tav tm="0">
                                          <p:val>
                                            <p:strVal val="#ppt_x-#ppt_w*1.125000"/>
                                          </p:val>
                                        </p:tav>
                                        <p:tav tm="100000">
                                          <p:val>
                                            <p:strVal val="#ppt_x"/>
                                          </p:val>
                                        </p:tav>
                                      </p:tavLst>
                                    </p:anim>
                                    <p:animEffect transition="in" filter="wipe(right)">
                                      <p:cBhvr>
                                        <p:cTn id="52" dur="500"/>
                                        <p:tgtEl>
                                          <p:spTgt spid="18"/>
                                        </p:tgtEl>
                                      </p:cBhvr>
                                    </p:animEffect>
                                  </p:childTnLst>
                                </p:cTn>
                              </p:par>
                            </p:childTnLst>
                          </p:cTn>
                        </p:par>
                        <p:par>
                          <p:cTn id="53" fill="hold">
                            <p:stCondLst>
                              <p:cond delay="5000"/>
                            </p:stCondLst>
                            <p:childTnLst>
                              <p:par>
                                <p:cTn id="54" presetID="1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p:tgtEl>
                                          <p:spTgt spid="19"/>
                                        </p:tgtEl>
                                        <p:attrNameLst>
                                          <p:attrName>ppt_x</p:attrName>
                                        </p:attrNameLst>
                                      </p:cBhvr>
                                      <p:tavLst>
                                        <p:tav tm="0">
                                          <p:val>
                                            <p:strVal val="#ppt_x-#ppt_w*1.125000"/>
                                          </p:val>
                                        </p:tav>
                                        <p:tav tm="100000">
                                          <p:val>
                                            <p:strVal val="#ppt_x"/>
                                          </p:val>
                                        </p:tav>
                                      </p:tavLst>
                                    </p:anim>
                                    <p:animEffect transition="in" filter="wipe(right)">
                                      <p:cBhvr>
                                        <p:cTn id="57" dur="500"/>
                                        <p:tgtEl>
                                          <p:spTgt spid="19"/>
                                        </p:tgtEl>
                                      </p:cBhvr>
                                    </p:animEffect>
                                  </p:childTnLst>
                                </p:cTn>
                              </p:par>
                            </p:childTnLst>
                          </p:cTn>
                        </p:par>
                        <p:par>
                          <p:cTn id="58" fill="hold">
                            <p:stCondLst>
                              <p:cond delay="5500"/>
                            </p:stCondLst>
                            <p:childTnLst>
                              <p:par>
                                <p:cTn id="59" presetID="1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p:tgtEl>
                                          <p:spTgt spid="20"/>
                                        </p:tgtEl>
                                        <p:attrNameLst>
                                          <p:attrName>ppt_x</p:attrName>
                                        </p:attrNameLst>
                                      </p:cBhvr>
                                      <p:tavLst>
                                        <p:tav tm="0">
                                          <p:val>
                                            <p:strVal val="#ppt_x-#ppt_w*1.125000"/>
                                          </p:val>
                                        </p:tav>
                                        <p:tav tm="100000">
                                          <p:val>
                                            <p:strVal val="#ppt_x"/>
                                          </p:val>
                                        </p:tav>
                                      </p:tavLst>
                                    </p:anim>
                                    <p:animEffect transition="in" filter="wipe(right)">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animBg="1"/>
      <p:bldP spid="18" grpId="0" animBg="1"/>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申请方法</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矩形 15"/>
          <p:cNvSpPr/>
          <p:nvPr/>
        </p:nvSpPr>
        <p:spPr>
          <a:xfrm>
            <a:off x="3262784" y="1840997"/>
            <a:ext cx="5544616" cy="1149545"/>
          </a:xfrm>
          <a:prstGeom prst="rect">
            <a:avLst/>
          </a:prstGeom>
        </p:spPr>
        <p:txBody>
          <a:bodyPr wrap="square" lIns="68580" tIns="34290" rIns="68580" bIns="34290">
            <a:spAutoFit/>
          </a:bodyPr>
          <a:lstStyle/>
          <a:p>
            <a:pPr algn="just">
              <a:lnSpc>
                <a:spcPct val="130000"/>
              </a:lnSpc>
              <a:buClr>
                <a:srgbClr val="C00000"/>
              </a:buClr>
            </a:pP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、入党申请应该向工作、学习所在单位党组织提出入党申请，没有工作、学习单位的或工作、学习单位未建立党组织的，应该向居住地党组织提出入党申请。</a:t>
            </a:r>
          </a:p>
        </p:txBody>
      </p:sp>
      <p:sp>
        <p:nvSpPr>
          <p:cNvPr id="17" name="矩形 16"/>
          <p:cNvSpPr/>
          <p:nvPr/>
        </p:nvSpPr>
        <p:spPr>
          <a:xfrm>
            <a:off x="3262784" y="3306711"/>
            <a:ext cx="5544616" cy="1149545"/>
          </a:xfrm>
          <a:prstGeom prst="rect">
            <a:avLst/>
          </a:prstGeom>
        </p:spPr>
        <p:txBody>
          <a:bodyPr wrap="square" lIns="68580" tIns="34290" rIns="68580" bIns="34290">
            <a:spAutoFit/>
          </a:bodyPr>
          <a:lstStyle/>
          <a:p>
            <a:pPr algn="just">
              <a:lnSpc>
                <a:spcPct val="130000"/>
              </a:lnSpc>
              <a:buClr>
                <a:srgbClr val="C00000"/>
              </a:buClr>
            </a:pP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、流动人员可以向单位所在地党组织或单位主管部门党组织提出入党申请，也可以向路东党员党组织提出入党申请。</a:t>
            </a:r>
          </a:p>
        </p:txBody>
      </p:sp>
      <p:sp>
        <p:nvSpPr>
          <p:cNvPr id="18" name="五角星 17"/>
          <p:cNvSpPr/>
          <p:nvPr/>
        </p:nvSpPr>
        <p:spPr>
          <a:xfrm>
            <a:off x="2567692" y="1931200"/>
            <a:ext cx="570777" cy="570777"/>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角星 18"/>
          <p:cNvSpPr/>
          <p:nvPr/>
        </p:nvSpPr>
        <p:spPr>
          <a:xfrm>
            <a:off x="2567692" y="3360387"/>
            <a:ext cx="570777" cy="570777"/>
          </a:xfrm>
          <a:prstGeom prst="star5">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8752244"/>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par>
                                <p:cTn id="43" presetID="2" presetClass="entr" presetSubtype="4"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16"/>
                                        </p:tgtEl>
                                        <p:attrNameLst>
                                          <p:attrName>style.visibility</p:attrName>
                                        </p:attrNameLst>
                                      </p:cBhvr>
                                      <p:to>
                                        <p:strVal val="visible"/>
                                      </p:to>
                                    </p:set>
                                    <p:animEffect transition="in" filter="wipe(left)">
                                      <p:cBhvr>
                                        <p:cTn id="50" dur="100"/>
                                        <p:tgtEl>
                                          <p:spTgt spid="16"/>
                                        </p:tgtEl>
                                      </p:cBhvr>
                                    </p:animEffect>
                                  </p:childTnLst>
                                </p:cTn>
                              </p:par>
                            </p:childTnLst>
                          </p:cTn>
                        </p:par>
                        <p:par>
                          <p:cTn id="51" fill="hold">
                            <p:stCondLst>
                              <p:cond delay="6170"/>
                            </p:stCondLst>
                            <p:childTnLst>
                              <p:par>
                                <p:cTn id="52" presetID="2" presetClass="entr" presetSubtype="4"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ppt_x"/>
                                          </p:val>
                                        </p:tav>
                                        <p:tav tm="100000">
                                          <p:val>
                                            <p:strVal val="#ppt_x"/>
                                          </p:val>
                                        </p:tav>
                                      </p:tavLst>
                                    </p:anim>
                                    <p:anim calcmode="lin" valueType="num">
                                      <p:cBhvr additive="base">
                                        <p:cTn id="55" dur="500" fill="hold"/>
                                        <p:tgtEl>
                                          <p:spTgt spid="19"/>
                                        </p:tgtEl>
                                        <p:attrNameLst>
                                          <p:attrName>ppt_y</p:attrName>
                                        </p:attrNameLst>
                                      </p:cBhvr>
                                      <p:tavLst>
                                        <p:tav tm="0">
                                          <p:val>
                                            <p:strVal val="1+#ppt_h/2"/>
                                          </p:val>
                                        </p:tav>
                                        <p:tav tm="100000">
                                          <p:val>
                                            <p:strVal val="#ppt_y"/>
                                          </p:val>
                                        </p:tav>
                                      </p:tavLst>
                                    </p:anim>
                                  </p:childTnLst>
                                </p:cTn>
                              </p:par>
                            </p:childTnLst>
                          </p:cTn>
                        </p:par>
                        <p:par>
                          <p:cTn id="56" fill="hold">
                            <p:stCondLst>
                              <p:cond delay="6670"/>
                            </p:stCondLst>
                            <p:childTnLst>
                              <p:par>
                                <p:cTn id="57" presetID="22" presetClass="entr" presetSubtype="8" fill="hold" grpId="0" nodeType="afterEffect">
                                  <p:stCondLst>
                                    <p:cond delay="0"/>
                                  </p:stCondLst>
                                  <p:iterate type="lt">
                                    <p:tmPct val="30000"/>
                                  </p:iterate>
                                  <p:childTnLst>
                                    <p:set>
                                      <p:cBhvr>
                                        <p:cTn id="58" dur="1" fill="hold">
                                          <p:stCondLst>
                                            <p:cond delay="0"/>
                                          </p:stCondLst>
                                        </p:cTn>
                                        <p:tgtEl>
                                          <p:spTgt spid="17"/>
                                        </p:tgtEl>
                                        <p:attrNameLst>
                                          <p:attrName>style.visibility</p:attrName>
                                        </p:attrNameLst>
                                      </p:cBhvr>
                                      <p:to>
                                        <p:strVal val="visible"/>
                                      </p:to>
                                    </p:set>
                                    <p:animEffect transition="in" filter="wipe(left)">
                                      <p:cBhvr>
                                        <p:cTn id="59"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2954655"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入党积极分子的确定</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矩形 15"/>
          <p:cNvSpPr/>
          <p:nvPr/>
        </p:nvSpPr>
        <p:spPr>
          <a:xfrm>
            <a:off x="3380421" y="1299612"/>
            <a:ext cx="1033182" cy="1362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latin typeface="微软雅黑" pitchFamily="34" charset="-122"/>
                <a:ea typeface="微软雅黑" pitchFamily="34" charset="-122"/>
              </a:rPr>
              <a:t>接收</a:t>
            </a:r>
            <a:endParaRPr lang="zh-CN" altLang="en-US" b="1" dirty="0"/>
          </a:p>
        </p:txBody>
      </p:sp>
      <p:sp>
        <p:nvSpPr>
          <p:cNvPr id="17" name="TextBox 7"/>
          <p:cNvSpPr txBox="1"/>
          <p:nvPr/>
        </p:nvSpPr>
        <p:spPr>
          <a:xfrm>
            <a:off x="4629164" y="1250397"/>
            <a:ext cx="3821335" cy="720197"/>
          </a:xfrm>
          <a:prstGeom prst="rect">
            <a:avLst/>
          </a:prstGeom>
          <a:noFill/>
        </p:spPr>
        <p:txBody>
          <a:bodyPr wrap="square" lIns="0" tIns="0" rIns="0" bIns="0" rtlCol="0">
            <a:spAutoFit/>
          </a:bodyPr>
          <a:lstStyle/>
          <a:p>
            <a:pPr>
              <a:lnSpc>
                <a:spcPct val="130000"/>
              </a:lnSpc>
            </a:pPr>
            <a:r>
              <a:rPr lang="zh-CN" altLang="en-US" dirty="0">
                <a:latin typeface="微软雅黑" pitchFamily="34" charset="-122"/>
                <a:ea typeface="微软雅黑" pitchFamily="34" charset="-122"/>
              </a:rPr>
              <a:t>申请人向党组织提出入党申请，党组织确认收到入党申请</a:t>
            </a:r>
          </a:p>
        </p:txBody>
      </p:sp>
      <p:sp>
        <p:nvSpPr>
          <p:cNvPr id="18" name="矩形 17"/>
          <p:cNvSpPr/>
          <p:nvPr/>
        </p:nvSpPr>
        <p:spPr>
          <a:xfrm>
            <a:off x="3380421" y="2842192"/>
            <a:ext cx="1033182" cy="1362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latin typeface="微软雅黑" pitchFamily="34" charset="-122"/>
                <a:ea typeface="微软雅黑" pitchFamily="34" charset="-122"/>
              </a:rPr>
              <a:t>谈话</a:t>
            </a:r>
            <a:endParaRPr lang="zh-CN" altLang="en-US" b="1" dirty="0"/>
          </a:p>
        </p:txBody>
      </p:sp>
      <p:sp>
        <p:nvSpPr>
          <p:cNvPr id="19" name="TextBox 25"/>
          <p:cNvSpPr txBox="1"/>
          <p:nvPr/>
        </p:nvSpPr>
        <p:spPr>
          <a:xfrm>
            <a:off x="4644865" y="2812984"/>
            <a:ext cx="3743506" cy="720197"/>
          </a:xfrm>
          <a:prstGeom prst="rect">
            <a:avLst/>
          </a:prstGeom>
          <a:noFill/>
        </p:spPr>
        <p:txBody>
          <a:bodyPr wrap="square" lIns="0" tIns="0" rIns="0" bIns="0" rtlCol="0">
            <a:spAutoFit/>
          </a:bodyPr>
          <a:lstStyle/>
          <a:p>
            <a:pPr>
              <a:lnSpc>
                <a:spcPct val="130000"/>
              </a:lnSpc>
            </a:pPr>
            <a:r>
              <a:rPr lang="zh-CN" altLang="en-US" dirty="0">
                <a:latin typeface="微软雅黑" pitchFamily="34" charset="-122"/>
                <a:ea typeface="微软雅黑" pitchFamily="34" charset="-122"/>
              </a:rPr>
              <a:t>在一个月内派人同入党申请人谈话，了解申请人基本情况</a:t>
            </a:r>
          </a:p>
        </p:txBody>
      </p:sp>
      <p:sp>
        <p:nvSpPr>
          <p:cNvPr id="20" name="矩形 19"/>
          <p:cNvSpPr/>
          <p:nvPr/>
        </p:nvSpPr>
        <p:spPr>
          <a:xfrm>
            <a:off x="3380421" y="4384772"/>
            <a:ext cx="1033182" cy="14911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dirty="0">
                <a:latin typeface="微软雅黑" pitchFamily="34" charset="-122"/>
                <a:ea typeface="微软雅黑" pitchFamily="34" charset="-122"/>
              </a:rPr>
              <a:t>确定</a:t>
            </a:r>
            <a:endParaRPr lang="zh-CN" altLang="en-US" dirty="0"/>
          </a:p>
        </p:txBody>
      </p:sp>
      <p:sp>
        <p:nvSpPr>
          <p:cNvPr id="21" name="TextBox 27"/>
          <p:cNvSpPr txBox="1"/>
          <p:nvPr/>
        </p:nvSpPr>
        <p:spPr>
          <a:xfrm>
            <a:off x="4644865" y="4337244"/>
            <a:ext cx="3805634" cy="1440394"/>
          </a:xfrm>
          <a:prstGeom prst="rect">
            <a:avLst/>
          </a:prstGeom>
          <a:noFill/>
        </p:spPr>
        <p:txBody>
          <a:bodyPr wrap="square" lIns="0" tIns="0" rIns="0" bIns="0" rtlCol="0">
            <a:spAutoFit/>
          </a:bodyPr>
          <a:lstStyle/>
          <a:p>
            <a:pPr>
              <a:lnSpc>
                <a:spcPct val="130000"/>
              </a:lnSpc>
            </a:pPr>
            <a:r>
              <a:rPr lang="zh-CN" altLang="en-US" dirty="0">
                <a:latin typeface="微软雅黑" pitchFamily="34" charset="-122"/>
                <a:ea typeface="微软雅黑" pitchFamily="34" charset="-122"/>
              </a:rPr>
              <a:t>通过党员推荐、群团组织推优等方式产生人选，由支部委员会研究决定，确定入党积极分子，并报上级党委备案</a:t>
            </a:r>
          </a:p>
        </p:txBody>
      </p:sp>
    </p:spTree>
    <p:extLst>
      <p:ext uri="{BB962C8B-B14F-4D97-AF65-F5344CB8AC3E}">
        <p14:creationId xmlns:p14="http://schemas.microsoft.com/office/powerpoint/2010/main" val="2500918073"/>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500"/>
                                        <p:tgtEl>
                                          <p:spTgt spid="20"/>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P spid="17" grpId="0"/>
      <p:bldP spid="18" grpId="0" animBg="1"/>
      <p:bldP spid="19" grpId="0"/>
      <p:bldP spid="20" grpId="0"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326243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培养联系人的主要任务</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矩形 15"/>
          <p:cNvSpPr/>
          <p:nvPr/>
        </p:nvSpPr>
        <p:spPr>
          <a:xfrm>
            <a:off x="1844674" y="1877004"/>
            <a:ext cx="9088458" cy="429348"/>
          </a:xfrm>
          <a:prstGeom prst="rect">
            <a:avLst/>
          </a:prstGeom>
        </p:spPr>
        <p:txBody>
          <a:bodyPr wrap="square" lIns="68580" tIns="34290" rIns="68580" bIns="34290">
            <a:spAutoFit/>
          </a:bodyPr>
          <a:lstStyle/>
          <a:p>
            <a:pPr algn="just">
              <a:lnSpc>
                <a:spcPct val="130000"/>
              </a:lnSpc>
              <a:buClr>
                <a:srgbClr val="C00000"/>
              </a:buClr>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、了解入党积极分子思想状况，做好培养教育工作，引导入党积极分子端正入党动机</a:t>
            </a:r>
          </a:p>
        </p:txBody>
      </p:sp>
      <p:sp>
        <p:nvSpPr>
          <p:cNvPr id="17" name="矩形 16"/>
          <p:cNvSpPr/>
          <p:nvPr/>
        </p:nvSpPr>
        <p:spPr>
          <a:xfrm>
            <a:off x="1844674" y="2850726"/>
            <a:ext cx="9088458" cy="429348"/>
          </a:xfrm>
          <a:prstGeom prst="rect">
            <a:avLst/>
          </a:prstGeom>
        </p:spPr>
        <p:txBody>
          <a:bodyPr wrap="square" lIns="68580" tIns="34290" rIns="68580" bIns="34290">
            <a:spAutoFit/>
          </a:bodyPr>
          <a:lstStyle/>
          <a:p>
            <a:pPr algn="just">
              <a:lnSpc>
                <a:spcPct val="130000"/>
              </a:lnSpc>
              <a:buClr>
                <a:srgbClr val="C00000"/>
              </a:buClr>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、介绍党的基本知识</a:t>
            </a:r>
          </a:p>
        </p:txBody>
      </p:sp>
      <p:sp>
        <p:nvSpPr>
          <p:cNvPr id="18" name="矩形 17"/>
          <p:cNvSpPr/>
          <p:nvPr/>
        </p:nvSpPr>
        <p:spPr>
          <a:xfrm>
            <a:off x="1844674" y="3690819"/>
            <a:ext cx="9088458" cy="429348"/>
          </a:xfrm>
          <a:prstGeom prst="rect">
            <a:avLst/>
          </a:prstGeom>
        </p:spPr>
        <p:txBody>
          <a:bodyPr wrap="square" lIns="68580" tIns="34290" rIns="68580" bIns="34290">
            <a:spAutoFit/>
          </a:bodyPr>
          <a:lstStyle/>
          <a:p>
            <a:pPr algn="just">
              <a:lnSpc>
                <a:spcPct val="130000"/>
              </a:lnSpc>
              <a:buClr>
                <a:srgbClr val="C00000"/>
              </a:buClr>
            </a:pP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、及时向党支部汇报入党积极分子情况</a:t>
            </a:r>
          </a:p>
        </p:txBody>
      </p:sp>
      <p:sp>
        <p:nvSpPr>
          <p:cNvPr id="19" name="矩形 18"/>
          <p:cNvSpPr/>
          <p:nvPr/>
        </p:nvSpPr>
        <p:spPr>
          <a:xfrm>
            <a:off x="1844674" y="4530913"/>
            <a:ext cx="9088458" cy="429348"/>
          </a:xfrm>
          <a:prstGeom prst="rect">
            <a:avLst/>
          </a:prstGeom>
        </p:spPr>
        <p:txBody>
          <a:bodyPr wrap="square" lIns="68580" tIns="34290" rIns="68580" bIns="34290">
            <a:spAutoFit/>
          </a:bodyPr>
          <a:lstStyle/>
          <a:p>
            <a:pPr algn="just">
              <a:lnSpc>
                <a:spcPct val="130000"/>
              </a:lnSpc>
              <a:buClr>
                <a:srgbClr val="C00000"/>
              </a:buClr>
            </a:pP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、向党支部提出能否将入党积极分子列为发展对象的意见</a:t>
            </a:r>
          </a:p>
        </p:txBody>
      </p:sp>
    </p:spTree>
    <p:extLst>
      <p:ext uri="{BB962C8B-B14F-4D97-AF65-F5344CB8AC3E}">
        <p14:creationId xmlns:p14="http://schemas.microsoft.com/office/powerpoint/2010/main" val="1104162048"/>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16"/>
                                        </p:tgtEl>
                                        <p:attrNameLst>
                                          <p:attrName>style.visibility</p:attrName>
                                        </p:attrNameLst>
                                      </p:cBhvr>
                                      <p:to>
                                        <p:strVal val="visible"/>
                                      </p:to>
                                    </p:set>
                                    <p:animEffect transition="in" filter="wipe(left)">
                                      <p:cBhvr>
                                        <p:cTn id="46" dur="100"/>
                                        <p:tgtEl>
                                          <p:spTgt spid="16"/>
                                        </p:tgtEl>
                                      </p:cBhvr>
                                    </p:animEffect>
                                  </p:childTnLst>
                                </p:cTn>
                              </p:par>
                            </p:childTnLst>
                          </p:cTn>
                        </p:par>
                        <p:par>
                          <p:cTn id="47" fill="hold">
                            <p:stCondLst>
                              <p:cond delay="521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17"/>
                                        </p:tgtEl>
                                        <p:attrNameLst>
                                          <p:attrName>style.visibility</p:attrName>
                                        </p:attrNameLst>
                                      </p:cBhvr>
                                      <p:to>
                                        <p:strVal val="visible"/>
                                      </p:to>
                                    </p:set>
                                    <p:animEffect transition="in" filter="wipe(left)">
                                      <p:cBhvr>
                                        <p:cTn id="50" dur="100"/>
                                        <p:tgtEl>
                                          <p:spTgt spid="17"/>
                                        </p:tgtEl>
                                      </p:cBhvr>
                                    </p:animEffect>
                                  </p:childTnLst>
                                </p:cTn>
                              </p:par>
                            </p:childTnLst>
                          </p:cTn>
                        </p:par>
                        <p:par>
                          <p:cTn id="51" fill="hold">
                            <p:stCondLst>
                              <p:cond delay="5580"/>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18"/>
                                        </p:tgtEl>
                                        <p:attrNameLst>
                                          <p:attrName>style.visibility</p:attrName>
                                        </p:attrNameLst>
                                      </p:cBhvr>
                                      <p:to>
                                        <p:strVal val="visible"/>
                                      </p:to>
                                    </p:set>
                                    <p:animEffect transition="in" filter="wipe(left)">
                                      <p:cBhvr>
                                        <p:cTn id="54" dur="100"/>
                                        <p:tgtEl>
                                          <p:spTgt spid="18"/>
                                        </p:tgtEl>
                                      </p:cBhvr>
                                    </p:animEffect>
                                  </p:childTnLst>
                                </p:cTn>
                              </p:par>
                            </p:childTnLst>
                          </p:cTn>
                        </p:par>
                        <p:par>
                          <p:cTn id="55" fill="hold">
                            <p:stCondLst>
                              <p:cond delay="6190"/>
                            </p:stCondLst>
                            <p:childTnLst>
                              <p:par>
                                <p:cTn id="56" presetID="22" presetClass="entr" presetSubtype="8" fill="hold" grpId="0" nodeType="afterEffect">
                                  <p:stCondLst>
                                    <p:cond delay="0"/>
                                  </p:stCondLst>
                                  <p:iterate type="lt">
                                    <p:tmPct val="30000"/>
                                  </p:iterate>
                                  <p:childTnLst>
                                    <p:set>
                                      <p:cBhvr>
                                        <p:cTn id="57" dur="1" fill="hold">
                                          <p:stCondLst>
                                            <p:cond delay="0"/>
                                          </p:stCondLst>
                                        </p:cTn>
                                        <p:tgtEl>
                                          <p:spTgt spid="19"/>
                                        </p:tgtEl>
                                        <p:attrNameLst>
                                          <p:attrName>style.visibility</p:attrName>
                                        </p:attrNameLst>
                                      </p:cBhvr>
                                      <p:to>
                                        <p:strVal val="visible"/>
                                      </p:to>
                                    </p:set>
                                    <p:animEffect transition="in" filter="wipe(left)">
                                      <p:cBhvr>
                                        <p:cTn id="58" dur="1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3" cstate="print">
            <a:extLst>
              <a:ext uri="{28A0092B-C50C-407E-A947-70E740481C1C}">
                <a14:useLocalDpi xmlns:a14="http://schemas.microsoft.com/office/drawing/2010/main" val="0"/>
              </a:ext>
            </a:extLst>
          </a:blip>
          <a:srcRect l="13921"/>
          <a:stretch/>
        </p:blipFill>
        <p:spPr>
          <a:xfrm>
            <a:off x="1" y="0"/>
            <a:ext cx="12182572" cy="6864519"/>
          </a:xfrm>
          <a:prstGeom prst="rect">
            <a:avLst/>
          </a:prstGeom>
        </p:spPr>
      </p:pic>
      <p:cxnSp>
        <p:nvCxnSpPr>
          <p:cNvPr id="7" name="直接连接符 6"/>
          <p:cNvCxnSpPr/>
          <p:nvPr/>
        </p:nvCxnSpPr>
        <p:spPr>
          <a:xfrm>
            <a:off x="584200" y="787400"/>
            <a:ext cx="9702800"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7000" y="68865"/>
            <a:ext cx="1429242" cy="1437069"/>
          </a:xfrm>
          <a:prstGeom prst="rect">
            <a:avLst/>
          </a:prstGeom>
        </p:spPr>
      </p:pic>
      <p:sp>
        <p:nvSpPr>
          <p:cNvPr id="9" name="文本框 8"/>
          <p:cNvSpPr txBox="1"/>
          <p:nvPr/>
        </p:nvSpPr>
        <p:spPr>
          <a:xfrm>
            <a:off x="584200" y="319385"/>
            <a:ext cx="326243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基层党组织的主要任务</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73238" y="4838700"/>
            <a:ext cx="1818761" cy="2019298"/>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4500" y="5436216"/>
            <a:ext cx="1587500" cy="1421782"/>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429" y="962797"/>
            <a:ext cx="1374491" cy="119860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5561" y="4180118"/>
            <a:ext cx="1599521" cy="2512196"/>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6170832"/>
            <a:ext cx="4362450" cy="6871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5474" y="6400800"/>
            <a:ext cx="9382126" cy="457198"/>
          </a:xfrm>
          <a:prstGeom prst="rect">
            <a:avLst/>
          </a:prstGeom>
        </p:spPr>
      </p:pic>
      <p:sp>
        <p:nvSpPr>
          <p:cNvPr id="16" name="TextBox 70"/>
          <p:cNvSpPr txBox="1"/>
          <p:nvPr/>
        </p:nvSpPr>
        <p:spPr>
          <a:xfrm>
            <a:off x="1608748" y="2119307"/>
            <a:ext cx="2980694" cy="1080296"/>
          </a:xfrm>
          <a:prstGeom prst="rect">
            <a:avLst/>
          </a:prstGeom>
          <a:noFill/>
        </p:spPr>
        <p:txBody>
          <a:bodyPr wrap="square" lIns="0" tIns="0" rIns="0" bIns="0" rtlCol="0">
            <a:spAutoFit/>
          </a:bodyPr>
          <a:lstStyle/>
          <a:p>
            <a:pPr algn="just">
              <a:lnSpc>
                <a:spcPct val="130000"/>
              </a:lnSpc>
              <a:buClr>
                <a:srgbClr val="C00000"/>
              </a:buClr>
            </a:pPr>
            <a:r>
              <a:rPr lang="zh-CN" altLang="en-US" dirty="0">
                <a:latin typeface="微软雅黑" panose="020B0503020204020204" pitchFamily="34" charset="-122"/>
                <a:ea typeface="微软雅黑" panose="020B0503020204020204" pitchFamily="34" charset="-122"/>
              </a:rPr>
              <a:t>吸收积极入党分子听党课、参加党内活动、集中培训等组织活动</a:t>
            </a:r>
          </a:p>
        </p:txBody>
      </p:sp>
      <p:sp>
        <p:nvSpPr>
          <p:cNvPr id="17" name="TextBox 71"/>
          <p:cNvSpPr txBox="1"/>
          <p:nvPr/>
        </p:nvSpPr>
        <p:spPr>
          <a:xfrm>
            <a:off x="7637703" y="2160323"/>
            <a:ext cx="2989138" cy="1038746"/>
          </a:xfrm>
          <a:prstGeom prst="rect">
            <a:avLst/>
          </a:prstGeom>
          <a:noFill/>
        </p:spPr>
        <p:txBody>
          <a:bodyPr wrap="square" lIns="0" tIns="0" rIns="0" bIns="0" rtlCol="0">
            <a:spAutoFit/>
          </a:bodyPr>
          <a:lstStyle/>
          <a:p>
            <a:pPr algn="just">
              <a:lnSpc>
                <a:spcPct val="125000"/>
              </a:lnSpc>
              <a:buClr>
                <a:srgbClr val="C00000"/>
              </a:buClr>
            </a:pPr>
            <a:r>
              <a:rPr lang="zh-CN" altLang="en-US" dirty="0">
                <a:latin typeface="微软雅黑" panose="020B0503020204020204" pitchFamily="34" charset="-122"/>
                <a:ea typeface="微软雅黑" panose="020B0503020204020204" pitchFamily="34" charset="-122"/>
              </a:rPr>
              <a:t>通过党的基本知识教育，懂得党员的义务和权利，确立为共产主义事业奋斗终生的信念</a:t>
            </a:r>
          </a:p>
        </p:txBody>
      </p:sp>
      <p:sp>
        <p:nvSpPr>
          <p:cNvPr id="18" name="TextBox 72"/>
          <p:cNvSpPr txBox="1"/>
          <p:nvPr/>
        </p:nvSpPr>
        <p:spPr>
          <a:xfrm>
            <a:off x="7637703" y="3506219"/>
            <a:ext cx="2989138" cy="1038746"/>
          </a:xfrm>
          <a:prstGeom prst="rect">
            <a:avLst/>
          </a:prstGeom>
          <a:noFill/>
        </p:spPr>
        <p:txBody>
          <a:bodyPr wrap="square" lIns="0" tIns="0" rIns="0" bIns="0" rtlCol="0">
            <a:spAutoFit/>
          </a:bodyPr>
          <a:lstStyle/>
          <a:p>
            <a:pPr algn="just">
              <a:lnSpc>
                <a:spcPct val="125000"/>
              </a:lnSpc>
              <a:buClr>
                <a:srgbClr val="C00000"/>
              </a:buClr>
            </a:pPr>
            <a:r>
              <a:rPr lang="zh-CN" altLang="en-US" dirty="0">
                <a:latin typeface="微软雅黑" panose="020B0503020204020204" pitchFamily="34" charset="-122"/>
                <a:ea typeface="微软雅黑" panose="020B0503020204020204" pitchFamily="34" charset="-122"/>
              </a:rPr>
              <a:t>党支部每半年对入党积极分子进行一次考察，针对存在的问题，采取改进措施</a:t>
            </a:r>
          </a:p>
        </p:txBody>
      </p:sp>
      <p:sp>
        <p:nvSpPr>
          <p:cNvPr id="19" name="TextBox 73"/>
          <p:cNvSpPr txBox="1"/>
          <p:nvPr/>
        </p:nvSpPr>
        <p:spPr>
          <a:xfrm>
            <a:off x="1609843" y="3447580"/>
            <a:ext cx="2979599" cy="1384995"/>
          </a:xfrm>
          <a:prstGeom prst="rect">
            <a:avLst/>
          </a:prstGeom>
          <a:noFill/>
        </p:spPr>
        <p:txBody>
          <a:bodyPr wrap="square" lIns="0" tIns="0" rIns="0" bIns="0" rtlCol="0">
            <a:spAutoFit/>
          </a:bodyPr>
          <a:lstStyle/>
          <a:p>
            <a:pPr algn="just">
              <a:lnSpc>
                <a:spcPct val="125000"/>
              </a:lnSpc>
              <a:buClr>
                <a:srgbClr val="C00000"/>
              </a:buClr>
            </a:pPr>
            <a:r>
              <a:rPr lang="zh-CN" altLang="en-US" dirty="0">
                <a:latin typeface="微软雅黑" panose="020B0503020204020204" pitchFamily="34" charset="-122"/>
                <a:ea typeface="微软雅黑" panose="020B0503020204020204" pitchFamily="34" charset="-122"/>
              </a:rPr>
              <a:t>居住地发生变动，及时将材料转交现居住地，现居住地进行认真审查，并继续做好教育工作</a:t>
            </a:r>
          </a:p>
        </p:txBody>
      </p:sp>
      <p:grpSp>
        <p:nvGrpSpPr>
          <p:cNvPr id="20" name="组合 19"/>
          <p:cNvGrpSpPr/>
          <p:nvPr/>
        </p:nvGrpSpPr>
        <p:grpSpPr>
          <a:xfrm>
            <a:off x="4719566" y="2052341"/>
            <a:ext cx="2752869" cy="2753319"/>
            <a:chOff x="3218020" y="2137420"/>
            <a:chExt cx="2752869" cy="2753319"/>
          </a:xfrm>
          <a:solidFill>
            <a:srgbClr val="CC0000"/>
          </a:solidFill>
        </p:grpSpPr>
        <p:sp>
          <p:nvSpPr>
            <p:cNvPr id="21"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4"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椭圆 24"/>
            <p:cNvSpPr/>
            <p:nvPr/>
          </p:nvSpPr>
          <p:spPr>
            <a:xfrm flipH="1" flipV="1">
              <a:off x="4486830" y="3432539"/>
              <a:ext cx="215248" cy="215248"/>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TextBox 80"/>
            <p:cNvSpPr txBox="1"/>
            <p:nvPr/>
          </p:nvSpPr>
          <p:spPr>
            <a:xfrm>
              <a:off x="3463304" y="2516767"/>
              <a:ext cx="884467"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组织培训</a:t>
              </a:r>
            </a:p>
          </p:txBody>
        </p:sp>
        <p:sp>
          <p:nvSpPr>
            <p:cNvPr id="27" name="TextBox 81"/>
            <p:cNvSpPr txBox="1"/>
            <p:nvPr/>
          </p:nvSpPr>
          <p:spPr>
            <a:xfrm>
              <a:off x="4784238" y="2497657"/>
              <a:ext cx="815013"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端正动机</a:t>
              </a:r>
            </a:p>
          </p:txBody>
        </p:sp>
        <p:sp>
          <p:nvSpPr>
            <p:cNvPr id="28" name="TextBox 82"/>
            <p:cNvSpPr txBox="1"/>
            <p:nvPr/>
          </p:nvSpPr>
          <p:spPr>
            <a:xfrm>
              <a:off x="3506168" y="3850953"/>
              <a:ext cx="911515"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材料转交</a:t>
              </a:r>
            </a:p>
          </p:txBody>
        </p:sp>
        <p:sp>
          <p:nvSpPr>
            <p:cNvPr id="29" name="TextBox 83"/>
            <p:cNvSpPr txBox="1"/>
            <p:nvPr/>
          </p:nvSpPr>
          <p:spPr>
            <a:xfrm>
              <a:off x="4881641" y="3793801"/>
              <a:ext cx="842487"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定期考察</a:t>
              </a:r>
            </a:p>
          </p:txBody>
        </p:sp>
        <p:sp>
          <p:nvSpPr>
            <p:cNvPr id="30" name="椭圆 29"/>
            <p:cNvSpPr/>
            <p:nvPr/>
          </p:nvSpPr>
          <p:spPr>
            <a:xfrm>
              <a:off x="4486830" y="3432539"/>
              <a:ext cx="215248" cy="215248"/>
            </a:xfrm>
            <a:prstGeom prst="ellipse">
              <a:avLst/>
            </a:prstGeom>
            <a:grp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Tree>
    <p:extLst>
      <p:ext uri="{BB962C8B-B14F-4D97-AF65-F5344CB8AC3E}">
        <p14:creationId xmlns:p14="http://schemas.microsoft.com/office/powerpoint/2010/main" val="1428361192"/>
      </p:ext>
    </p:extLst>
  </p:cSld>
  <p:clrMapOvr>
    <a:masterClrMapping/>
  </p:clrMapOvr>
  <mc:AlternateContent xmlns:mc="http://schemas.openxmlformats.org/markup-compatibility/2006" xmlns:p14="http://schemas.microsoft.com/office/powerpoint/2010/main">
    <mc:Choice Requires="p14">
      <p:transition spd="slow" p14:dur="1250" advTm="8000">
        <p14:flip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1000" fill="hold"/>
                                        <p:tgtEl>
                                          <p:spTgt spid="20"/>
                                        </p:tgtEl>
                                        <p:attrNameLst>
                                          <p:attrName>ppt_w</p:attrName>
                                        </p:attrNameLst>
                                      </p:cBhvr>
                                      <p:tavLst>
                                        <p:tav tm="0">
                                          <p:val>
                                            <p:fltVal val="0"/>
                                          </p:val>
                                        </p:tav>
                                        <p:tav tm="100000">
                                          <p:val>
                                            <p:strVal val="#ppt_w"/>
                                          </p:val>
                                        </p:tav>
                                      </p:tavLst>
                                    </p:anim>
                                    <p:anim calcmode="lin" valueType="num">
                                      <p:cBhvr>
                                        <p:cTn id="47" dur="1000" fill="hold"/>
                                        <p:tgtEl>
                                          <p:spTgt spid="20"/>
                                        </p:tgtEl>
                                        <p:attrNameLst>
                                          <p:attrName>ppt_h</p:attrName>
                                        </p:attrNameLst>
                                      </p:cBhvr>
                                      <p:tavLst>
                                        <p:tav tm="0">
                                          <p:val>
                                            <p:fltVal val="0"/>
                                          </p:val>
                                        </p:tav>
                                        <p:tav tm="100000">
                                          <p:val>
                                            <p:strVal val="#ppt_h"/>
                                          </p:val>
                                        </p:tav>
                                      </p:tavLst>
                                    </p:anim>
                                    <p:animEffect transition="in" filter="fade">
                                      <p:cBhvr>
                                        <p:cTn id="48" dur="1000"/>
                                        <p:tgtEl>
                                          <p:spTgt spid="20"/>
                                        </p:tgtEl>
                                      </p:cBhvr>
                                    </p:animEffect>
                                  </p:childTnLst>
                                </p:cTn>
                              </p:par>
                              <p:par>
                                <p:cTn id="49" presetID="8" presetClass="emph" presetSubtype="0" fill="hold" nodeType="withEffect">
                                  <p:stCondLst>
                                    <p:cond delay="0"/>
                                  </p:stCondLst>
                                  <p:childTnLst>
                                    <p:animRot by="21600000">
                                      <p:cBhvr>
                                        <p:cTn id="50" dur="1000" fill="hold"/>
                                        <p:tgtEl>
                                          <p:spTgt spid="20"/>
                                        </p:tgtEl>
                                        <p:attrNameLst>
                                          <p:attrName>r</p:attrName>
                                        </p:attrNameLst>
                                      </p:cBhvr>
                                    </p:animRot>
                                  </p:childTnLst>
                                </p:cTn>
                              </p:par>
                            </p:childTnLst>
                          </p:cTn>
                        </p:par>
                        <p:par>
                          <p:cTn id="51" fill="hold">
                            <p:stCondLst>
                              <p:cond delay="5000"/>
                            </p:stCondLst>
                            <p:childTnLst>
                              <p:par>
                                <p:cTn id="52" presetID="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0-#ppt_w/2"/>
                                          </p:val>
                                        </p:tav>
                                        <p:tav tm="100000">
                                          <p:val>
                                            <p:strVal val="#ppt_x"/>
                                          </p:val>
                                        </p:tav>
                                      </p:tavLst>
                                    </p:anim>
                                    <p:anim calcmode="lin" valueType="num">
                                      <p:cBhvr additive="base">
                                        <p:cTn id="55" dur="500" fill="hold"/>
                                        <p:tgtEl>
                                          <p:spTgt spid="1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1+#ppt_w/2"/>
                                          </p:val>
                                        </p:tav>
                                        <p:tav tm="100000">
                                          <p:val>
                                            <p:strVal val="#ppt_x"/>
                                          </p:val>
                                        </p:tav>
                                      </p:tavLst>
                                    </p:anim>
                                    <p:anim calcmode="lin" valueType="num">
                                      <p:cBhvr additive="base">
                                        <p:cTn id="59" dur="500" fill="hold"/>
                                        <p:tgtEl>
                                          <p:spTgt spid="17"/>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1+#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0-#ppt_w/2"/>
                                          </p:val>
                                        </p:tav>
                                        <p:tav tm="100000">
                                          <p:val>
                                            <p:strVal val="#ppt_x"/>
                                          </p:val>
                                        </p:tav>
                                      </p:tavLst>
                                    </p:anim>
                                    <p:anim calcmode="lin" valueType="num">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1359</Words>
  <Application>Microsoft Office PowerPoint</Application>
  <PresentationFormat>宽屏</PresentationFormat>
  <Paragraphs>153</Paragraphs>
  <Slides>21</Slides>
  <Notes>21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等线</vt:lpstr>
      <vt:lpstr>等线 Light</vt:lpstr>
      <vt:lpstr>方正姚体</vt:lpstr>
      <vt:lpstr>宋体</vt:lpstr>
      <vt:lpstr>微软雅黑</vt:lpstr>
      <vt:lpstr>Arial</vt:lpstr>
      <vt:lpstr>Arial Narrow</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dc:title>
  <dc:creator>acer1</dc:creator>
  <cp:lastModifiedBy>Administrator</cp:lastModifiedBy>
  <cp:revision>43</cp:revision>
  <dcterms:created xsi:type="dcterms:W3CDTF">2017-08-20T03:22:19Z</dcterms:created>
  <dcterms:modified xsi:type="dcterms:W3CDTF">2017-12-12T12:31:39Z</dcterms:modified>
</cp:coreProperties>
</file>