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2"/>
  </p:notesMasterIdLst>
  <p:sldIdLst>
    <p:sldId id="295" r:id="rId2"/>
    <p:sldId id="258" r:id="rId3"/>
    <p:sldId id="259" r:id="rId4"/>
    <p:sldId id="260" r:id="rId5"/>
    <p:sldId id="312" r:id="rId6"/>
    <p:sldId id="261" r:id="rId7"/>
    <p:sldId id="301" r:id="rId8"/>
    <p:sldId id="262" r:id="rId9"/>
    <p:sldId id="263" r:id="rId10"/>
    <p:sldId id="264" r:id="rId11"/>
    <p:sldId id="265" r:id="rId12"/>
    <p:sldId id="266" r:id="rId13"/>
    <p:sldId id="302" r:id="rId14"/>
    <p:sldId id="303" r:id="rId15"/>
    <p:sldId id="304" r:id="rId16"/>
    <p:sldId id="310" r:id="rId17"/>
    <p:sldId id="305" r:id="rId18"/>
    <p:sldId id="311" r:id="rId19"/>
    <p:sldId id="306" r:id="rId20"/>
    <p:sldId id="313"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2908" y="210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DB8447-5984-4ED0-9B53-476A1D4EAA49}" type="datetimeFigureOut">
              <a:rPr lang="zh-CN" altLang="en-US" smtClean="0"/>
              <a:t>2018/1/22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2E3FE-5AA5-4EBC-803A-E24C1CA0C6B9}" type="slidenum">
              <a:rPr lang="zh-CN" altLang="en-US" smtClean="0"/>
              <a:t>‹#›</a:t>
            </a:fld>
            <a:endParaRPr lang="zh-CN" altLang="en-US"/>
          </a:p>
        </p:txBody>
      </p:sp>
    </p:spTree>
    <p:extLst>
      <p:ext uri="{BB962C8B-B14F-4D97-AF65-F5344CB8AC3E}">
        <p14:creationId xmlns:p14="http://schemas.microsoft.com/office/powerpoint/2010/main" val="3949646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D2E3FE-5AA5-4EBC-803A-E24C1CA0C6B9}" type="slidenum">
              <a:rPr lang="zh-CN" altLang="en-US" smtClean="0"/>
              <a:t>1</a:t>
            </a:fld>
            <a:endParaRPr lang="zh-CN" altLang="en-US"/>
          </a:p>
        </p:txBody>
      </p:sp>
    </p:spTree>
    <p:extLst>
      <p:ext uri="{BB962C8B-B14F-4D97-AF65-F5344CB8AC3E}">
        <p14:creationId xmlns:p14="http://schemas.microsoft.com/office/powerpoint/2010/main" val="308145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8255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51499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98806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21315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45826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94342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839987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75132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553018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10738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19017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D2E3FE-5AA5-4EBC-803A-E24C1CA0C6B9}" type="slidenum">
              <a:rPr lang="zh-CN" altLang="en-US" smtClean="0"/>
              <a:t>20</a:t>
            </a:fld>
            <a:endParaRPr lang="zh-CN" altLang="en-US"/>
          </a:p>
        </p:txBody>
      </p:sp>
    </p:spTree>
    <p:extLst>
      <p:ext uri="{BB962C8B-B14F-4D97-AF65-F5344CB8AC3E}">
        <p14:creationId xmlns:p14="http://schemas.microsoft.com/office/powerpoint/2010/main" val="704173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89538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52422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58971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33848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71547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26531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9023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167"/>
            <a:ext cx="10972800" cy="1143000"/>
          </a:xfrm>
          <a:prstGeom prst="rect">
            <a:avLst/>
          </a:prstGeom>
        </p:spPr>
        <p:txBody>
          <a:bodyPr lIns="68580" tIns="34290" rIns="68580" bIns="34290"/>
          <a:lstStyle/>
          <a:p>
            <a:r>
              <a:rPr lang="zh-CN" altLang="en-US"/>
              <a:t>单击此处编辑母版标题样式</a:t>
            </a:r>
          </a:p>
        </p:txBody>
      </p:sp>
    </p:spTree>
    <p:extLst>
      <p:ext uri="{BB962C8B-B14F-4D97-AF65-F5344CB8AC3E}">
        <p14:creationId xmlns:p14="http://schemas.microsoft.com/office/powerpoint/2010/main" val="250789477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pic>
        <p:nvPicPr>
          <p:cNvPr id="9" name="图片 8" descr="图片包含 室内&#10;&#10;已生成高可信度的说明">
            <a:extLst>
              <a:ext uri="{FF2B5EF4-FFF2-40B4-BE49-F238E27FC236}">
                <a16:creationId xmlns="" xmlns:a16="http://schemas.microsoft.com/office/drawing/2014/main" id="{1C936A94-F8AC-49A4-B10F-5265F7C378A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66161" r="335" b="3454"/>
          <a:stretch/>
        </p:blipFill>
        <p:spPr>
          <a:xfrm flipH="1">
            <a:off x="0" y="4976530"/>
            <a:ext cx="12192001" cy="1881469"/>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4830" y="121945"/>
            <a:ext cx="3031950" cy="428816"/>
          </a:xfrm>
          <a:prstGeom prst="rect">
            <a:avLst/>
          </a:prstGeom>
        </p:spPr>
      </p:pic>
      <p:cxnSp>
        <p:nvCxnSpPr>
          <p:cNvPr id="10" name="直接连接符 9"/>
          <p:cNvCxnSpPr/>
          <p:nvPr userDrawn="1"/>
        </p:nvCxnSpPr>
        <p:spPr>
          <a:xfrm flipH="1">
            <a:off x="182880" y="598886"/>
            <a:ext cx="11877575"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五角星 10"/>
          <p:cNvSpPr/>
          <p:nvPr userDrawn="1"/>
        </p:nvSpPr>
        <p:spPr>
          <a:xfrm>
            <a:off x="694958" y="193824"/>
            <a:ext cx="254000" cy="254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角星 11"/>
          <p:cNvSpPr/>
          <p:nvPr userDrawn="1"/>
        </p:nvSpPr>
        <p:spPr>
          <a:xfrm>
            <a:off x="315086" y="193824"/>
            <a:ext cx="254000" cy="254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233702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23A5591D-9973-4DD8-90B6-96AE3B3C8E56}"/>
              </a:ext>
            </a:extLst>
          </p:cNvPr>
          <p:cNvSpPr>
            <a:spLocks noGrp="1"/>
          </p:cNvSpPr>
          <p:nvPr>
            <p:ph type="dt" sz="half" idx="10"/>
          </p:nvPr>
        </p:nvSpPr>
        <p:spPr/>
        <p:txBody>
          <a:bodyPr/>
          <a:lstStyle/>
          <a:p>
            <a:fld id="{281108F5-0005-4CEB-A65C-5261A6B38015}" type="datetimeFigureOut">
              <a:rPr lang="zh-CN" altLang="en-US" smtClean="0"/>
              <a:t>2018/1/22</a:t>
            </a:fld>
            <a:endParaRPr lang="zh-CN" altLang="en-US"/>
          </a:p>
        </p:txBody>
      </p:sp>
      <p:sp>
        <p:nvSpPr>
          <p:cNvPr id="3" name="页脚占位符 2">
            <a:extLst>
              <a:ext uri="{FF2B5EF4-FFF2-40B4-BE49-F238E27FC236}">
                <a16:creationId xmlns="" xmlns:a16="http://schemas.microsoft.com/office/drawing/2014/main" id="{BA0F5140-A04B-409C-88F1-1F04CEC1ACC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10295FA0-1019-4F01-AEE3-E24412B83AAB}"/>
              </a:ext>
            </a:extLst>
          </p:cNvPr>
          <p:cNvSpPr>
            <a:spLocks noGrp="1"/>
          </p:cNvSpPr>
          <p:nvPr>
            <p:ph type="sldNum" sz="quarter" idx="12"/>
          </p:nvPr>
        </p:nvSpPr>
        <p:spPr/>
        <p:txBody>
          <a:bodyPr/>
          <a:lstStyle/>
          <a:p>
            <a:fld id="{CAD7933F-C021-42C1-913F-E3ACFC1501C2}" type="slidenum">
              <a:rPr lang="zh-CN" altLang="en-US" smtClean="0"/>
              <a:t>‹#›</a:t>
            </a:fld>
            <a:endParaRPr lang="zh-CN" altLang="en-US"/>
          </a:p>
        </p:txBody>
      </p:sp>
    </p:spTree>
    <p:extLst>
      <p:ext uri="{BB962C8B-B14F-4D97-AF65-F5344CB8AC3E}">
        <p14:creationId xmlns:p14="http://schemas.microsoft.com/office/powerpoint/2010/main" val="130908208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ED95E02E-EBE4-484E-BE88-B1BD98B1AA0A}"/>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 useBgFill="1">
        <p:nvSpPr>
          <p:cNvPr id="3" name="矩形 2">
            <a:extLst>
              <a:ext uri="{FF2B5EF4-FFF2-40B4-BE49-F238E27FC236}">
                <a16:creationId xmlns="" xmlns:a16="http://schemas.microsoft.com/office/drawing/2014/main" id="{841CD56A-DD5D-4E9A-B073-00184F73C301}"/>
              </a:ext>
            </a:extLst>
          </p:cNvPr>
          <p:cNvSpPr/>
          <p:nvPr userDrawn="1"/>
        </p:nvSpPr>
        <p:spPr>
          <a:xfrm>
            <a:off x="2853664" y="1742883"/>
            <a:ext cx="6683098" cy="2675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403267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6" r:id="rId3"/>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1218323" rtl="0" eaLnBrk="1" latinLnBrk="0" hangingPunct="1">
        <a:spcBef>
          <a:spcPct val="0"/>
        </a:spcBef>
        <a:buNone/>
        <a:defRPr sz="3733" kern="1200">
          <a:solidFill>
            <a:schemeClr val="tx1"/>
          </a:solidFill>
          <a:latin typeface="微软雅黑" panose="020B0503020204020204" pitchFamily="34" charset="-122"/>
          <a:ea typeface="微软雅黑" panose="020B0503020204020204" pitchFamily="34" charset="-122"/>
          <a:cs typeface="+mj-cs"/>
        </a:defRPr>
      </a:lvl1pPr>
    </p:titleStyle>
    <p:bodyStyle>
      <a:lvl1pPr marL="457189" indent="-457189" algn="l" defTabSz="1218323" rtl="0" eaLnBrk="1" latinLnBrk="0" hangingPunct="1">
        <a:spcBef>
          <a:spcPct val="20000"/>
        </a:spcBef>
        <a:buFont typeface="Arial" panose="020B0604020202020204" pitchFamily="34" charset="0"/>
        <a:buChar char="•"/>
        <a:defRPr sz="4267" kern="1200">
          <a:solidFill>
            <a:schemeClr val="tx1"/>
          </a:solidFill>
          <a:latin typeface="微软雅黑" panose="020B0503020204020204" pitchFamily="34" charset="-122"/>
          <a:ea typeface="微软雅黑" panose="020B0503020204020204" pitchFamily="34" charset="-122"/>
          <a:cs typeface="+mn-cs"/>
        </a:defRPr>
      </a:lvl1pPr>
      <a:lvl2pPr marL="990575" indent="-380990" algn="l" defTabSz="1218323" rtl="0" eaLnBrk="1" latinLnBrk="0" hangingPunct="1">
        <a:spcBef>
          <a:spcPct val="20000"/>
        </a:spcBef>
        <a:buFont typeface="Arial" panose="020B0604020202020204" pitchFamily="34" charset="0"/>
        <a:buChar char="–"/>
        <a:defRPr sz="3733" kern="1200">
          <a:solidFill>
            <a:schemeClr val="tx1"/>
          </a:solidFill>
          <a:latin typeface="微软雅黑" panose="020B0503020204020204" pitchFamily="34" charset="-122"/>
          <a:ea typeface="微软雅黑" panose="020B0503020204020204" pitchFamily="34" charset="-122"/>
          <a:cs typeface="+mn-cs"/>
        </a:defRPr>
      </a:lvl2pPr>
      <a:lvl3pPr marL="1523962" indent="-304792" algn="l" defTabSz="1218323"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3pPr>
      <a:lvl4pPr marL="2133547" indent="-304792" algn="l" defTabSz="1218323" rtl="0" eaLnBrk="1" latinLnBrk="0" hangingPunct="1">
        <a:spcBef>
          <a:spcPct val="20000"/>
        </a:spcBef>
        <a:buFont typeface="Arial" panose="020B0604020202020204" pitchFamily="34" charset="0"/>
        <a:buChar char="–"/>
        <a:defRPr sz="2667" kern="1200">
          <a:solidFill>
            <a:schemeClr val="tx1"/>
          </a:solidFill>
          <a:latin typeface="微软雅黑" panose="020B0503020204020204" pitchFamily="34" charset="-122"/>
          <a:ea typeface="微软雅黑" panose="020B0503020204020204" pitchFamily="34" charset="-122"/>
          <a:cs typeface="+mn-cs"/>
        </a:defRPr>
      </a:lvl4pPr>
      <a:lvl5pPr marL="2743131" indent="-304792" algn="l" defTabSz="1218323" rtl="0" eaLnBrk="1" latinLnBrk="0" hangingPunct="1">
        <a:spcBef>
          <a:spcPct val="20000"/>
        </a:spcBef>
        <a:buFont typeface="Arial" panose="020B0604020202020204" pitchFamily="34" charset="0"/>
        <a:buChar char="»"/>
        <a:defRPr sz="2667" kern="1200">
          <a:solidFill>
            <a:schemeClr val="tx1"/>
          </a:solidFill>
          <a:latin typeface="微软雅黑" panose="020B0503020204020204" pitchFamily="34" charset="-122"/>
          <a:ea typeface="微软雅黑" panose="020B0503020204020204" pitchFamily="34" charset="-122"/>
          <a:cs typeface="+mn-cs"/>
        </a:defRPr>
      </a:lvl5pPr>
      <a:lvl6pPr marL="3352716" indent="-304792" algn="l" defTabSz="1218323"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8323"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8323"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8323"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8323" rtl="0" eaLnBrk="1" latinLnBrk="0" hangingPunct="1">
        <a:defRPr sz="2400" kern="1200">
          <a:solidFill>
            <a:schemeClr val="tx1"/>
          </a:solidFill>
          <a:latin typeface="+mn-lt"/>
          <a:ea typeface="+mn-ea"/>
          <a:cs typeface="+mn-cs"/>
        </a:defRPr>
      </a:lvl1pPr>
      <a:lvl2pPr marL="609585" algn="l" defTabSz="1218323" rtl="0" eaLnBrk="1" latinLnBrk="0" hangingPunct="1">
        <a:defRPr sz="2400" kern="1200">
          <a:solidFill>
            <a:schemeClr val="tx1"/>
          </a:solidFill>
          <a:latin typeface="+mn-lt"/>
          <a:ea typeface="+mn-ea"/>
          <a:cs typeface="+mn-cs"/>
        </a:defRPr>
      </a:lvl2pPr>
      <a:lvl3pPr marL="1219170" algn="l" defTabSz="1218323" rtl="0" eaLnBrk="1" latinLnBrk="0" hangingPunct="1">
        <a:defRPr sz="2400" kern="1200">
          <a:solidFill>
            <a:schemeClr val="tx1"/>
          </a:solidFill>
          <a:latin typeface="+mn-lt"/>
          <a:ea typeface="+mn-ea"/>
          <a:cs typeface="+mn-cs"/>
        </a:defRPr>
      </a:lvl3pPr>
      <a:lvl4pPr marL="1828754" algn="l" defTabSz="1218323" rtl="0" eaLnBrk="1" latinLnBrk="0" hangingPunct="1">
        <a:defRPr sz="2400" kern="1200">
          <a:solidFill>
            <a:schemeClr val="tx1"/>
          </a:solidFill>
          <a:latin typeface="+mn-lt"/>
          <a:ea typeface="+mn-ea"/>
          <a:cs typeface="+mn-cs"/>
        </a:defRPr>
      </a:lvl4pPr>
      <a:lvl5pPr marL="2438339" algn="l" defTabSz="1218323" rtl="0" eaLnBrk="1" latinLnBrk="0" hangingPunct="1">
        <a:defRPr sz="2400" kern="1200">
          <a:solidFill>
            <a:schemeClr val="tx1"/>
          </a:solidFill>
          <a:latin typeface="+mn-lt"/>
          <a:ea typeface="+mn-ea"/>
          <a:cs typeface="+mn-cs"/>
        </a:defRPr>
      </a:lvl5pPr>
      <a:lvl6pPr marL="3047924" algn="l" defTabSz="1218323" rtl="0" eaLnBrk="1" latinLnBrk="0" hangingPunct="1">
        <a:defRPr sz="2400" kern="1200">
          <a:solidFill>
            <a:schemeClr val="tx1"/>
          </a:solidFill>
          <a:latin typeface="+mn-lt"/>
          <a:ea typeface="+mn-ea"/>
          <a:cs typeface="+mn-cs"/>
        </a:defRPr>
      </a:lvl6pPr>
      <a:lvl7pPr marL="3657509" algn="l" defTabSz="1218323" rtl="0" eaLnBrk="1" latinLnBrk="0" hangingPunct="1">
        <a:defRPr sz="2400" kern="1200">
          <a:solidFill>
            <a:schemeClr val="tx1"/>
          </a:solidFill>
          <a:latin typeface="+mn-lt"/>
          <a:ea typeface="+mn-ea"/>
          <a:cs typeface="+mn-cs"/>
        </a:defRPr>
      </a:lvl7pPr>
      <a:lvl8pPr marL="4267093" algn="l" defTabSz="1218323" rtl="0" eaLnBrk="1" latinLnBrk="0" hangingPunct="1">
        <a:defRPr sz="2400" kern="1200">
          <a:solidFill>
            <a:schemeClr val="tx1"/>
          </a:solidFill>
          <a:latin typeface="+mn-lt"/>
          <a:ea typeface="+mn-ea"/>
          <a:cs typeface="+mn-cs"/>
        </a:defRPr>
      </a:lvl8pPr>
      <a:lvl9pPr marL="4876678" algn="l" defTabSz="121832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slideLayout" Target="../slideLayouts/slideLayout3.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2.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6.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1.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image" Target="../media/image13.pn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b="3148"/>
          <a:stretch/>
        </p:blipFill>
        <p:spPr>
          <a:xfrm>
            <a:off x="0" y="0"/>
            <a:ext cx="12192000" cy="6838950"/>
          </a:xfrm>
          <a:prstGeom prst="rect">
            <a:avLst/>
          </a:prstGeom>
        </p:spPr>
      </p:pic>
      <p:pic>
        <p:nvPicPr>
          <p:cNvPr id="9" name="中国人民解放军军乐团 - 军威进行曲">
            <a:hlinkClick r:id="" action="ppaction://media"/>
            <a:extLst>
              <a:ext uri="{FF2B5EF4-FFF2-40B4-BE49-F238E27FC236}">
                <a16:creationId xmlns="" xmlns:a16="http://schemas.microsoft.com/office/drawing/2014/main" id="{EF03A6B4-65EE-49CE-AFA6-08F85C9AC18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9601" y="0"/>
            <a:ext cx="609601" cy="609600"/>
          </a:xfrm>
          <a:prstGeom prst="rect">
            <a:avLst/>
          </a:prstGeom>
        </p:spPr>
      </p:pic>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21432"/>
            <a:ext cx="5664200" cy="1644445"/>
          </a:xfrm>
          <a:prstGeom prst="rect">
            <a:avLst/>
          </a:prstGeom>
        </p:spPr>
      </p:pic>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129213"/>
            <a:ext cx="12192000" cy="1752600"/>
          </a:xfrm>
          <a:prstGeom prst="rect">
            <a:avLst/>
          </a:prstGeom>
        </p:spPr>
      </p:pic>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02740" y="1994397"/>
            <a:ext cx="9344591" cy="1321628"/>
          </a:xfrm>
          <a:prstGeom prst="rect">
            <a:avLst/>
          </a:prstGeom>
        </p:spPr>
      </p:pic>
      <p:pic>
        <p:nvPicPr>
          <p:cNvPr id="10" name="图片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70234" y="2724150"/>
            <a:ext cx="1921765" cy="4157663"/>
          </a:xfrm>
          <a:prstGeom prst="rect">
            <a:avLst/>
          </a:prstGeom>
        </p:spPr>
      </p:pic>
      <p:pic>
        <p:nvPicPr>
          <p:cNvPr id="11" name="图片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83550" y="0"/>
            <a:ext cx="4171950" cy="1249431"/>
          </a:xfrm>
          <a:prstGeom prst="rect">
            <a:avLst/>
          </a:prstGeom>
        </p:spPr>
      </p:pic>
      <p:sp>
        <p:nvSpPr>
          <p:cNvPr id="17" name="矩形 16"/>
          <p:cNvSpPr/>
          <p:nvPr/>
        </p:nvSpPr>
        <p:spPr>
          <a:xfrm>
            <a:off x="3240566" y="3400178"/>
            <a:ext cx="5211683" cy="954107"/>
          </a:xfrm>
          <a:prstGeom prst="rect">
            <a:avLst/>
          </a:prstGeom>
        </p:spPr>
        <p:txBody>
          <a:bodyPr wrap="none">
            <a:spAutoFit/>
          </a:bodyPr>
          <a:lstStyle/>
          <a:p>
            <a:pPr algn="ctr"/>
            <a:r>
              <a:rPr lang="zh-CN" altLang="en-US" sz="2800" b="1" dirty="0" smtClean="0">
                <a:solidFill>
                  <a:schemeClr val="accent2"/>
                </a:solidFill>
                <a:latin typeface="微软雅黑" pitchFamily="34" charset="-122"/>
                <a:ea typeface="微软雅黑" pitchFamily="34" charset="-122"/>
              </a:rPr>
              <a:t>中国共产党第十九届中央委员会</a:t>
            </a:r>
            <a:endParaRPr lang="en-US" altLang="zh-CN" sz="2800" b="1" dirty="0" smtClean="0">
              <a:solidFill>
                <a:schemeClr val="accent2"/>
              </a:solidFill>
              <a:latin typeface="微软雅黑" pitchFamily="34" charset="-122"/>
              <a:ea typeface="微软雅黑" pitchFamily="34" charset="-122"/>
            </a:endParaRPr>
          </a:p>
          <a:p>
            <a:pPr algn="ctr"/>
            <a:r>
              <a:rPr lang="zh-CN" altLang="en-US" sz="2800" b="1" dirty="0" smtClean="0">
                <a:solidFill>
                  <a:schemeClr val="accent2"/>
                </a:solidFill>
                <a:latin typeface="微软雅黑" pitchFamily="34" charset="-122"/>
                <a:ea typeface="微软雅黑" pitchFamily="34" charset="-122"/>
              </a:rPr>
              <a:t>第二</a:t>
            </a:r>
            <a:r>
              <a:rPr lang="zh-CN" altLang="en-US" sz="2800" b="1" dirty="0">
                <a:solidFill>
                  <a:schemeClr val="accent2"/>
                </a:solidFill>
                <a:latin typeface="微软雅黑" pitchFamily="34" charset="-122"/>
                <a:ea typeface="微软雅黑" pitchFamily="34" charset="-122"/>
              </a:rPr>
              <a:t>次全体会议公报</a:t>
            </a:r>
            <a:endParaRPr lang="en-US" altLang="zh-CN" sz="2800" b="1" dirty="0">
              <a:solidFill>
                <a:schemeClr val="accent2"/>
              </a:solidFill>
              <a:latin typeface="微软雅黑" pitchFamily="34" charset="-122"/>
              <a:ea typeface="微软雅黑" pitchFamily="34" charset="-122"/>
            </a:endParaRPr>
          </a:p>
        </p:txBody>
      </p:sp>
      <p:pic>
        <p:nvPicPr>
          <p:cNvPr id="18" name="图片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175930">
            <a:off x="8917178" y="5915395"/>
            <a:ext cx="1868441" cy="926499"/>
          </a:xfrm>
          <a:prstGeom prst="rect">
            <a:avLst/>
          </a:prstGeom>
        </p:spPr>
      </p:pic>
      <p:pic>
        <p:nvPicPr>
          <p:cNvPr id="19" name="Picture 7"/>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4939746" y="782939"/>
            <a:ext cx="1870577" cy="1168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873902"/>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1+#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4000"/>
                            </p:stCondLst>
                            <p:childTnLst>
                              <p:par>
                                <p:cTn id="46" presetID="2" presetClass="entr" presetSubtype="2"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1+#ppt_w/2"/>
                                          </p:val>
                                        </p:tav>
                                        <p:tav tm="100000">
                                          <p:val>
                                            <p:strVal val="#ppt_x"/>
                                          </p:val>
                                        </p:tav>
                                      </p:tavLst>
                                    </p:anim>
                                    <p:anim calcmode="lin" valueType="num">
                                      <p:cBhvr additive="base">
                                        <p:cTn id="4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hold" display="0">
                  <p:stCondLst>
                    <p:cond delay="indefinite"/>
                  </p:stCondLst>
                  <p:endCondLst>
                    <p:cond evt="onStopAudio" delay="0">
                      <p:tgtEl>
                        <p:sldTgt/>
                      </p:tgtEl>
                    </p:cond>
                  </p:endCondLst>
                </p:cTn>
                <p:tgtEl>
                  <p:spTgt spid="9"/>
                </p:tgtEl>
              </p:cMediaNode>
            </p:audio>
          </p:childTnLst>
        </p:cTn>
      </p:par>
    </p:tnLst>
    <p:bldLst>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8"/>
          <p:cNvSpPr txBox="1"/>
          <p:nvPr/>
        </p:nvSpPr>
        <p:spPr>
          <a:xfrm>
            <a:off x="1721790" y="2579360"/>
            <a:ext cx="5256165" cy="3067506"/>
          </a:xfrm>
          <a:prstGeom prst="rect">
            <a:avLst/>
          </a:prstGeom>
          <a:noFill/>
        </p:spPr>
        <p:txBody>
          <a:bodyPr wrap="square" rtlCol="0">
            <a:spAutoFit/>
          </a:bodyPr>
          <a:lstStyle/>
          <a:p>
            <a:pPr>
              <a:lnSpc>
                <a:spcPts val="2928"/>
              </a:lnSpc>
            </a:pPr>
            <a:r>
              <a:rPr lang="zh-CN" altLang="en-US" sz="1597" dirty="0">
                <a:solidFill>
                  <a:srgbClr val="C00000"/>
                </a:solidFill>
                <a:latin typeface="微软雅黑" pitchFamily="34" charset="-122"/>
                <a:ea typeface="微软雅黑" pitchFamily="34" charset="-122"/>
              </a:rPr>
              <a:t>■ </a:t>
            </a:r>
            <a:r>
              <a:rPr lang="zh-CN" altLang="en-US" sz="1597" dirty="0">
                <a:latin typeface="微软雅黑" pitchFamily="34" charset="-122"/>
                <a:ea typeface="微软雅黑" pitchFamily="34" charset="-122"/>
              </a:rPr>
              <a:t> 这是我国宪法发展的一个显著特点，也是一条基本规律。从</a:t>
            </a:r>
            <a:r>
              <a:rPr lang="en-US" altLang="zh-CN" sz="1597" dirty="0">
                <a:latin typeface="微软雅黑" pitchFamily="34" charset="-122"/>
                <a:ea typeface="微软雅黑" pitchFamily="34" charset="-122"/>
              </a:rPr>
              <a:t>1954</a:t>
            </a:r>
            <a:r>
              <a:rPr lang="zh-CN" altLang="en-US" sz="1597" dirty="0">
                <a:latin typeface="微软雅黑" pitchFamily="34" charset="-122"/>
                <a:ea typeface="微软雅黑" pitchFamily="34" charset="-122"/>
              </a:rPr>
              <a:t>年我国第一部宪法诞生至今，我国宪法一直处在探索实践和不断完善过程中。</a:t>
            </a:r>
            <a:r>
              <a:rPr lang="en-US" altLang="zh-CN" sz="1597" dirty="0">
                <a:latin typeface="微软雅黑" pitchFamily="34" charset="-122"/>
                <a:ea typeface="微软雅黑" pitchFamily="34" charset="-122"/>
              </a:rPr>
              <a:t>1982</a:t>
            </a:r>
            <a:r>
              <a:rPr lang="zh-CN" altLang="en-US" sz="1597" dirty="0">
                <a:latin typeface="微软雅黑" pitchFamily="34" charset="-122"/>
                <a:ea typeface="微软雅黑" pitchFamily="34" charset="-122"/>
              </a:rPr>
              <a:t>年宪法公布施行后，根据我国改革开放和社会主义现代化建设的实践和发展，分别于</a:t>
            </a:r>
            <a:r>
              <a:rPr lang="en-US" altLang="zh-CN" sz="1597" dirty="0">
                <a:latin typeface="微软雅黑" pitchFamily="34" charset="-122"/>
                <a:ea typeface="微软雅黑" pitchFamily="34" charset="-122"/>
              </a:rPr>
              <a:t>1988</a:t>
            </a:r>
            <a:r>
              <a:rPr lang="zh-CN" altLang="en-US" sz="1597" dirty="0">
                <a:latin typeface="微软雅黑" pitchFamily="34" charset="-122"/>
                <a:ea typeface="微软雅黑" pitchFamily="34" charset="-122"/>
              </a:rPr>
              <a:t>年、</a:t>
            </a:r>
            <a:r>
              <a:rPr lang="en-US" altLang="zh-CN" sz="1597" dirty="0">
                <a:latin typeface="微软雅黑" pitchFamily="34" charset="-122"/>
                <a:ea typeface="微软雅黑" pitchFamily="34" charset="-122"/>
              </a:rPr>
              <a:t>1993</a:t>
            </a:r>
            <a:r>
              <a:rPr lang="zh-CN" altLang="en-US" sz="1597" dirty="0">
                <a:latin typeface="微软雅黑" pitchFamily="34" charset="-122"/>
                <a:ea typeface="微软雅黑" pitchFamily="34" charset="-122"/>
              </a:rPr>
              <a:t>年、</a:t>
            </a:r>
            <a:r>
              <a:rPr lang="en-US" altLang="zh-CN" sz="1597" dirty="0">
                <a:latin typeface="微软雅黑" pitchFamily="34" charset="-122"/>
                <a:ea typeface="微软雅黑" pitchFamily="34" charset="-122"/>
              </a:rPr>
              <a:t>1999</a:t>
            </a:r>
            <a:r>
              <a:rPr lang="zh-CN" altLang="en-US" sz="1597" dirty="0">
                <a:latin typeface="微软雅黑" pitchFamily="34" charset="-122"/>
                <a:ea typeface="微软雅黑" pitchFamily="34" charset="-122"/>
              </a:rPr>
              <a:t>年、</a:t>
            </a:r>
            <a:r>
              <a:rPr lang="en-US" altLang="zh-CN" sz="1597" dirty="0">
                <a:latin typeface="微软雅黑" pitchFamily="34" charset="-122"/>
                <a:ea typeface="微软雅黑" pitchFamily="34" charset="-122"/>
              </a:rPr>
              <a:t>2004</a:t>
            </a:r>
            <a:r>
              <a:rPr lang="zh-CN" altLang="en-US" sz="1597" dirty="0">
                <a:latin typeface="微软雅黑" pitchFamily="34" charset="-122"/>
                <a:ea typeface="微软雅黑" pitchFamily="34" charset="-122"/>
              </a:rPr>
              <a:t>年进行了</a:t>
            </a:r>
            <a:r>
              <a:rPr lang="en-US" altLang="zh-CN" sz="1597" dirty="0">
                <a:latin typeface="微软雅黑" pitchFamily="34" charset="-122"/>
                <a:ea typeface="微软雅黑" pitchFamily="34" charset="-122"/>
              </a:rPr>
              <a:t>4</a:t>
            </a:r>
            <a:r>
              <a:rPr lang="zh-CN" altLang="en-US" sz="1597" dirty="0">
                <a:latin typeface="微软雅黑" pitchFamily="34" charset="-122"/>
                <a:ea typeface="微软雅黑" pitchFamily="34" charset="-122"/>
              </a:rPr>
              <a:t>次修改。实践表明，我国宪法是同党团结带领人民进行的实践探索紧密联系在一起的，随着时代进步、党和人民事业发展而不断完善。</a:t>
            </a:r>
            <a:endParaRPr lang="zh-CN" altLang="en-US" sz="1397" dirty="0">
              <a:latin typeface="微软雅黑" pitchFamily="34" charset="-122"/>
              <a:ea typeface="微软雅黑" pitchFamily="34" charset="-122"/>
            </a:endParaRPr>
          </a:p>
        </p:txBody>
      </p:sp>
      <p:sp>
        <p:nvSpPr>
          <p:cNvPr id="13" name="TextBox 7"/>
          <p:cNvSpPr txBox="1"/>
          <p:nvPr/>
        </p:nvSpPr>
        <p:spPr>
          <a:xfrm>
            <a:off x="4199083" y="1346358"/>
            <a:ext cx="6803443" cy="1118255"/>
          </a:xfrm>
          <a:prstGeom prst="rect">
            <a:avLst/>
          </a:prstGeom>
          <a:noFill/>
        </p:spPr>
        <p:txBody>
          <a:bodyPr wrap="square" rtlCol="0">
            <a:spAutoFit/>
          </a:bodyPr>
          <a:lstStyle/>
          <a:p>
            <a:pPr>
              <a:lnSpc>
                <a:spcPts val="3992"/>
              </a:lnSpc>
            </a:pPr>
            <a:r>
              <a:rPr lang="zh-CN" altLang="en-US" sz="2661" b="1" dirty="0">
                <a:solidFill>
                  <a:srgbClr val="C00000"/>
                </a:solidFill>
                <a:latin typeface="微软雅黑" pitchFamily="34" charset="-122"/>
                <a:ea typeface="微软雅黑" pitchFamily="34" charset="-122"/>
              </a:rPr>
              <a:t>我国宪法必须随着党领导人民建设中国特色社会主义实践的发展而不断完善发展</a:t>
            </a: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8685" y="2687700"/>
            <a:ext cx="2967092" cy="3108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13"/>
          <p:cNvSpPr txBox="1"/>
          <p:nvPr/>
        </p:nvSpPr>
        <p:spPr>
          <a:xfrm>
            <a:off x="1798346" y="1346358"/>
            <a:ext cx="2244264" cy="1118255"/>
          </a:xfrm>
          <a:prstGeom prst="rect">
            <a:avLst/>
          </a:prstGeom>
          <a:solidFill>
            <a:srgbClr val="C00000"/>
          </a:solidFill>
        </p:spPr>
        <p:txBody>
          <a:bodyPr wrap="square" rtlCol="0">
            <a:spAutoFit/>
          </a:bodyPr>
          <a:lstStyle/>
          <a:p>
            <a:pPr algn="ctr">
              <a:lnSpc>
                <a:spcPts val="3992"/>
              </a:lnSpc>
            </a:pPr>
            <a:r>
              <a:rPr lang="zh-CN" altLang="en-US" sz="3194" b="1" dirty="0" smtClean="0">
                <a:solidFill>
                  <a:schemeClr val="bg1"/>
                </a:solidFill>
                <a:latin typeface="微软雅黑" pitchFamily="34" charset="-122"/>
                <a:ea typeface="微软雅黑" pitchFamily="34" charset="-122"/>
              </a:rPr>
              <a:t>        全会</a:t>
            </a:r>
            <a:endParaRPr lang="en-US" altLang="zh-CN" sz="3194" b="1" dirty="0" smtClean="0">
              <a:solidFill>
                <a:schemeClr val="bg1"/>
              </a:solidFill>
              <a:latin typeface="微软雅黑" pitchFamily="34" charset="-122"/>
              <a:ea typeface="微软雅黑" pitchFamily="34" charset="-122"/>
            </a:endParaRPr>
          </a:p>
          <a:p>
            <a:pPr algn="ctr">
              <a:lnSpc>
                <a:spcPts val="3992"/>
              </a:lnSpc>
            </a:pPr>
            <a:r>
              <a:rPr lang="zh-CN" altLang="en-US" sz="3194" b="1" dirty="0" smtClean="0">
                <a:solidFill>
                  <a:schemeClr val="bg1"/>
                </a:solidFill>
                <a:latin typeface="微软雅黑" pitchFamily="34" charset="-122"/>
                <a:ea typeface="微软雅黑" pitchFamily="34" charset="-122"/>
              </a:rPr>
              <a:t>        认为</a:t>
            </a:r>
            <a:endParaRPr lang="zh-CN" altLang="en-US" sz="3194" b="1" dirty="0">
              <a:solidFill>
                <a:schemeClr val="bg1"/>
              </a:solidFill>
              <a:latin typeface="微软雅黑" pitchFamily="34" charset="-122"/>
              <a:ea typeface="微软雅黑" pitchFamily="34" charset="-122"/>
            </a:endParaRPr>
          </a:p>
        </p:txBody>
      </p:sp>
      <p:pic>
        <p:nvPicPr>
          <p:cNvPr id="8"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452705" y="1346358"/>
            <a:ext cx="1457016" cy="1037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94627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1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outVertical)">
                                      <p:cBhvr>
                                        <p:cTn id="19" dur="1000"/>
                                        <p:tgtEl>
                                          <p:spTgt spid="14"/>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Effect transition="in" filter="fade">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8"/>
          <p:cNvSpPr txBox="1"/>
          <p:nvPr/>
        </p:nvSpPr>
        <p:spPr>
          <a:xfrm>
            <a:off x="1095788" y="2663143"/>
            <a:ext cx="10064444" cy="3067506"/>
          </a:xfrm>
          <a:prstGeom prst="rect">
            <a:avLst/>
          </a:prstGeom>
          <a:noFill/>
        </p:spPr>
        <p:txBody>
          <a:bodyPr wrap="square" rtlCol="0">
            <a:spAutoFit/>
          </a:bodyPr>
          <a:lstStyle/>
          <a:p>
            <a:pPr>
              <a:lnSpc>
                <a:spcPts val="2928"/>
              </a:lnSpc>
            </a:pPr>
            <a:r>
              <a:rPr lang="zh-CN" altLang="en-US" sz="1597" dirty="0">
                <a:solidFill>
                  <a:srgbClr val="C00000"/>
                </a:solidFill>
                <a:latin typeface="微软雅黑" pitchFamily="34" charset="-122"/>
                <a:ea typeface="微软雅黑" pitchFamily="34" charset="-122"/>
              </a:rPr>
              <a:t>■ </a:t>
            </a:r>
            <a:r>
              <a:rPr lang="zh-CN" altLang="en-US" sz="1597" dirty="0">
                <a:latin typeface="微软雅黑" pitchFamily="34" charset="-122"/>
                <a:ea typeface="微软雅黑" pitchFamily="34" charset="-122"/>
              </a:rPr>
              <a:t> 中国特色社会主义进入新时代，这是我国发展新的历史方位。根据新时代坚持和发展中国特色社会主义的新形势新任务，有必要对我国宪法作出适当的修改。自</a:t>
            </a:r>
            <a:r>
              <a:rPr lang="en-US" altLang="zh-CN" sz="1597" dirty="0">
                <a:latin typeface="微软雅黑" pitchFamily="34" charset="-122"/>
                <a:ea typeface="微软雅黑" pitchFamily="34" charset="-122"/>
              </a:rPr>
              <a:t>2004</a:t>
            </a:r>
            <a:r>
              <a:rPr lang="zh-CN" altLang="en-US" sz="1597" dirty="0">
                <a:latin typeface="微软雅黑" pitchFamily="34" charset="-122"/>
                <a:ea typeface="微软雅黑" pitchFamily="34" charset="-122"/>
              </a:rPr>
              <a:t>年修改宪法以来，党和国家事业又有了许多重要发展变化。特别是党的十八大以来，以习近平同志为核心的党中央团结带领全党全国各族人民毫不动摇坚持和发展中国特色社会主义，创立了习近平新时代中国特色社会主义思想，统筹推进“五位一体”总体布局、协调推进“四个全面”战略布局，推进党的建设新的伟大工程，推动党和国家事业取得历史性成就、发生历史性变革。党的十九大对新时代坚持和发展中国特色社会主义作出重大战略部署，确定了新的奋斗目标。为更好发挥宪法在新时代坚持和发展中国特色社会主义中的重大作用，需要对宪法作出适当修改，把党和人民在实践中取得的重大理论创新、实践创新、制度创新成果上升为宪法规定。</a:t>
            </a:r>
            <a:endParaRPr lang="zh-CN" altLang="en-US" sz="1397" dirty="0">
              <a:latin typeface="微软雅黑" pitchFamily="34" charset="-122"/>
              <a:ea typeface="微软雅黑" pitchFamily="34" charset="-122"/>
            </a:endParaRPr>
          </a:p>
        </p:txBody>
      </p:sp>
      <p:sp>
        <p:nvSpPr>
          <p:cNvPr id="13" name="TextBox 7"/>
          <p:cNvSpPr txBox="1"/>
          <p:nvPr/>
        </p:nvSpPr>
        <p:spPr>
          <a:xfrm>
            <a:off x="1177342" y="1839560"/>
            <a:ext cx="9901336" cy="836126"/>
          </a:xfrm>
          <a:prstGeom prst="rect">
            <a:avLst/>
          </a:prstGeom>
          <a:noFill/>
        </p:spPr>
        <p:txBody>
          <a:bodyPr wrap="square" rtlCol="0">
            <a:spAutoFit/>
          </a:bodyPr>
          <a:lstStyle/>
          <a:p>
            <a:pPr>
              <a:lnSpc>
                <a:spcPts val="2928"/>
              </a:lnSpc>
            </a:pPr>
            <a:r>
              <a:rPr lang="zh-CN" altLang="en-US" sz="2129" b="1" dirty="0">
                <a:solidFill>
                  <a:srgbClr val="C00000"/>
                </a:solidFill>
                <a:latin typeface="微软雅黑" pitchFamily="34" charset="-122"/>
                <a:ea typeface="微软雅黑" pitchFamily="34" charset="-122"/>
              </a:rPr>
              <a:t>由宪法及时确认党和人民创造的伟大成就和宝贵经验，以更好发挥宪法的规范、引领、推动、保障作用，是实践发展的必然要求</a:t>
            </a:r>
          </a:p>
        </p:txBody>
      </p:sp>
      <p:sp>
        <p:nvSpPr>
          <p:cNvPr id="6" name="圆角矩形 7">
            <a:extLst>
              <a:ext uri="{FF2B5EF4-FFF2-40B4-BE49-F238E27FC236}">
                <a16:creationId xmlns:a16="http://schemas.microsoft.com/office/drawing/2014/main" xmlns="" id="{11F4E174-82BE-4E3F-8B89-7170F2A9CA9F}"/>
              </a:ext>
            </a:extLst>
          </p:cNvPr>
          <p:cNvSpPr/>
          <p:nvPr/>
        </p:nvSpPr>
        <p:spPr>
          <a:xfrm>
            <a:off x="445970" y="1351182"/>
            <a:ext cx="11011436" cy="4567153"/>
          </a:xfrm>
          <a:prstGeom prst="round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a:extLst>
              <a:ext uri="{FF2B5EF4-FFF2-40B4-BE49-F238E27FC236}">
                <a16:creationId xmlns:a16="http://schemas.microsoft.com/office/drawing/2014/main" xmlns="" id="{40AB66E6-8864-4F97-81C5-ECBF62B56C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9775" y="75881"/>
            <a:ext cx="6237068" cy="2513941"/>
          </a:xfrm>
          <a:prstGeom prst="rect">
            <a:avLst/>
          </a:prstGeom>
        </p:spPr>
      </p:pic>
      <p:sp>
        <p:nvSpPr>
          <p:cNvPr id="8" name="文本框 7">
            <a:extLst>
              <a:ext uri="{FF2B5EF4-FFF2-40B4-BE49-F238E27FC236}">
                <a16:creationId xmlns:a16="http://schemas.microsoft.com/office/drawing/2014/main" xmlns="" id="{15E24D1C-3622-4E64-BE4F-3DF921D87973}"/>
              </a:ext>
            </a:extLst>
          </p:cNvPr>
          <p:cNvSpPr txBox="1"/>
          <p:nvPr/>
        </p:nvSpPr>
        <p:spPr>
          <a:xfrm>
            <a:off x="3373320" y="926177"/>
            <a:ext cx="4933949" cy="461665"/>
          </a:xfrm>
          <a:prstGeom prst="rect">
            <a:avLst/>
          </a:prstGeom>
          <a:noFill/>
        </p:spPr>
        <p:txBody>
          <a:bodyPr wrap="square" rtlCol="0">
            <a:spAutoFit/>
          </a:bodyPr>
          <a:lstStyle/>
          <a:p>
            <a:pPr algn="ctr"/>
            <a:r>
              <a:rPr lang="zh-CN" altLang="en-US" sz="24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全会强调</a:t>
            </a:r>
            <a:endParaRPr lang="zh-CN" altLang="en-US" sz="24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19633152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ppt_w</p:attrName>
                                        </p:attrNameLst>
                                      </p:cBhvr>
                                      <p:tavLst>
                                        <p:tav tm="0">
                                          <p:val>
                                            <p:fltVal val="0"/>
                                          </p:val>
                                        </p:tav>
                                        <p:tav tm="100000">
                                          <p:val>
                                            <p:strVal val="#ppt_w"/>
                                          </p:val>
                                        </p:tav>
                                      </p:tavLst>
                                    </p:anim>
                                    <p:anim calcmode="lin" valueType="num">
                                      <p:cBhvr>
                                        <p:cTn id="19" dur="1000" fill="hold"/>
                                        <p:tgtEl>
                                          <p:spTgt spid="13"/>
                                        </p:tgtEl>
                                        <p:attrNameLst>
                                          <p:attrName>ppt_h</p:attrName>
                                        </p:attrNameLst>
                                      </p:cBhvr>
                                      <p:tavLst>
                                        <p:tav tm="0">
                                          <p:val>
                                            <p:fltVal val="0"/>
                                          </p:val>
                                        </p:tav>
                                        <p:tav tm="100000">
                                          <p:val>
                                            <p:strVal val="#ppt_h"/>
                                          </p:val>
                                        </p:tav>
                                      </p:tavLst>
                                    </p:anim>
                                    <p:animEffect transition="in" filter="fade">
                                      <p:cBhvr>
                                        <p:cTn id="20" dur="1000"/>
                                        <p:tgtEl>
                                          <p:spTgt spid="13"/>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500"/>
                                        <p:tgtEl>
                                          <p:spTgt spid="12"/>
                                        </p:tgtEl>
                                      </p:cBhvr>
                                    </p:animEffect>
                                    <p:anim calcmode="lin" valueType="num">
                                      <p:cBhvr>
                                        <p:cTn id="25" dur="1500" fill="hold"/>
                                        <p:tgtEl>
                                          <p:spTgt spid="12"/>
                                        </p:tgtEl>
                                        <p:attrNameLst>
                                          <p:attrName>ppt_x</p:attrName>
                                        </p:attrNameLst>
                                      </p:cBhvr>
                                      <p:tavLst>
                                        <p:tav tm="0">
                                          <p:val>
                                            <p:strVal val="#ppt_x"/>
                                          </p:val>
                                        </p:tav>
                                        <p:tav tm="100000">
                                          <p:val>
                                            <p:strVal val="#ppt_x"/>
                                          </p:val>
                                        </p:tav>
                                      </p:tavLst>
                                    </p:anim>
                                    <p:anim calcmode="lin" valueType="num">
                                      <p:cBhvr>
                                        <p:cTn id="26" dur="15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2" presetClass="entr" presetSubtype="4"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6"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8"/>
          <p:cNvSpPr txBox="1"/>
          <p:nvPr/>
        </p:nvSpPr>
        <p:spPr>
          <a:xfrm>
            <a:off x="1399243" y="2425254"/>
            <a:ext cx="9007376" cy="3439403"/>
          </a:xfrm>
          <a:prstGeom prst="rect">
            <a:avLst/>
          </a:prstGeom>
          <a:noFill/>
        </p:spPr>
        <p:txBody>
          <a:bodyPr wrap="square" rtlCol="0">
            <a:spAutoFit/>
          </a:bodyPr>
          <a:lstStyle/>
          <a:p>
            <a:pPr>
              <a:lnSpc>
                <a:spcPts val="2928"/>
              </a:lnSpc>
            </a:pPr>
            <a:r>
              <a:rPr lang="zh-CN" altLang="en-US" sz="1597" dirty="0">
                <a:solidFill>
                  <a:srgbClr val="C00000"/>
                </a:solidFill>
                <a:latin typeface="微软雅黑" pitchFamily="34" charset="-122"/>
                <a:ea typeface="微软雅黑" pitchFamily="34" charset="-122"/>
              </a:rPr>
              <a:t>■ </a:t>
            </a:r>
            <a:r>
              <a:rPr lang="zh-CN" altLang="en-US" sz="1597" dirty="0">
                <a:latin typeface="微软雅黑" pitchFamily="34" charset="-122"/>
                <a:ea typeface="微软雅黑" pitchFamily="34" charset="-122"/>
              </a:rPr>
              <a:t> 是党中央从新时代坚持和发展中国特色社会主义全局和战略高度作出的重大决策，也是推进全面依法治国、推进国家治理体系和治理能力现代化的重大举措。这次宪法修改的总体要求是，高举中国特色社会主义伟大旗帜，全面贯彻党的十九大精神，坚持以马克思列宁主义、毛泽东思想、邓小平理论、“三个代表”重要思想、科学发展观、习近平新时代中国特色社会主义思想为指导，坚持党的领导、人民当家作主、依法治国有机统一，把党的十九大确定的重大理论观点和重大方针政策特别是习近平新时代中国特色社会主义思想载入国家根本法，体现党和国家事业发展的新成就新经验新要求，在总体保持我国宪法连续性、稳定性、权威性的基础上推动宪法与时俱进、完善发展，为新时代坚持和发展中国特色社会主义、实现“两个一百年”奋斗目标和中华民族伟大复兴的中国梦提供有力宪法保障。</a:t>
            </a:r>
            <a:endParaRPr lang="zh-CN" altLang="en-US" sz="1397" dirty="0">
              <a:latin typeface="微软雅黑" pitchFamily="34" charset="-122"/>
              <a:ea typeface="微软雅黑" pitchFamily="34" charset="-122"/>
            </a:endParaRPr>
          </a:p>
        </p:txBody>
      </p:sp>
      <p:sp>
        <p:nvSpPr>
          <p:cNvPr id="14" name="TextBox 7"/>
          <p:cNvSpPr txBox="1"/>
          <p:nvPr/>
        </p:nvSpPr>
        <p:spPr>
          <a:xfrm>
            <a:off x="2947799" y="1920316"/>
            <a:ext cx="6228504" cy="464230"/>
          </a:xfrm>
          <a:prstGeom prst="rect">
            <a:avLst/>
          </a:prstGeom>
          <a:noFill/>
        </p:spPr>
        <p:txBody>
          <a:bodyPr wrap="square" rtlCol="0">
            <a:spAutoFit/>
          </a:bodyPr>
          <a:lstStyle/>
          <a:p>
            <a:pPr>
              <a:lnSpc>
                <a:spcPts val="2928"/>
              </a:lnSpc>
            </a:pPr>
            <a:r>
              <a:rPr lang="zh-CN" altLang="en-US" sz="2661" b="1" dirty="0">
                <a:solidFill>
                  <a:srgbClr val="C00000"/>
                </a:solidFill>
                <a:latin typeface="微软雅黑" pitchFamily="34" charset="-122"/>
                <a:ea typeface="微软雅黑" pitchFamily="34" charset="-122"/>
              </a:rPr>
              <a:t>宪法修改是国家政治生活中的一件大事</a:t>
            </a:r>
          </a:p>
        </p:txBody>
      </p:sp>
      <p:sp>
        <p:nvSpPr>
          <p:cNvPr id="6" name="圆角矩形 7">
            <a:extLst>
              <a:ext uri="{FF2B5EF4-FFF2-40B4-BE49-F238E27FC236}">
                <a16:creationId xmlns:a16="http://schemas.microsoft.com/office/drawing/2014/main" xmlns="" id="{11F4E174-82BE-4E3F-8B89-7170F2A9CA9F}"/>
              </a:ext>
            </a:extLst>
          </p:cNvPr>
          <p:cNvSpPr/>
          <p:nvPr/>
        </p:nvSpPr>
        <p:spPr>
          <a:xfrm>
            <a:off x="445970" y="1351182"/>
            <a:ext cx="11011436" cy="4567153"/>
          </a:xfrm>
          <a:prstGeom prst="round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a:extLst>
              <a:ext uri="{FF2B5EF4-FFF2-40B4-BE49-F238E27FC236}">
                <a16:creationId xmlns:a16="http://schemas.microsoft.com/office/drawing/2014/main" xmlns="" id="{40AB66E6-8864-4F97-81C5-ECBF62B56C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9775" y="75881"/>
            <a:ext cx="6237068" cy="2513941"/>
          </a:xfrm>
          <a:prstGeom prst="rect">
            <a:avLst/>
          </a:prstGeom>
        </p:spPr>
      </p:pic>
      <p:sp>
        <p:nvSpPr>
          <p:cNvPr id="8" name="文本框 7">
            <a:extLst>
              <a:ext uri="{FF2B5EF4-FFF2-40B4-BE49-F238E27FC236}">
                <a16:creationId xmlns:a16="http://schemas.microsoft.com/office/drawing/2014/main" xmlns="" id="{15E24D1C-3622-4E64-BE4F-3DF921D87973}"/>
              </a:ext>
            </a:extLst>
          </p:cNvPr>
          <p:cNvSpPr txBox="1"/>
          <p:nvPr/>
        </p:nvSpPr>
        <p:spPr>
          <a:xfrm>
            <a:off x="3351334" y="921615"/>
            <a:ext cx="4933949" cy="461665"/>
          </a:xfrm>
          <a:prstGeom prst="rect">
            <a:avLst/>
          </a:prstGeom>
          <a:noFill/>
        </p:spPr>
        <p:txBody>
          <a:bodyPr wrap="square" rtlCol="0">
            <a:spAutoFit/>
          </a:bodyPr>
          <a:lstStyle/>
          <a:p>
            <a:pPr algn="ctr"/>
            <a:r>
              <a:rPr lang="zh-CN" altLang="en-US" sz="24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全会认为</a:t>
            </a:r>
          </a:p>
        </p:txBody>
      </p:sp>
    </p:spTree>
    <p:extLst>
      <p:ext uri="{BB962C8B-B14F-4D97-AF65-F5344CB8AC3E}">
        <p14:creationId xmlns:p14="http://schemas.microsoft.com/office/powerpoint/2010/main" val="151242260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fltVal val="0"/>
                                          </p:val>
                                        </p:tav>
                                        <p:tav tm="100000">
                                          <p:val>
                                            <p:strVal val="#ppt_w"/>
                                          </p:val>
                                        </p:tav>
                                      </p:tavLst>
                                    </p:anim>
                                    <p:anim calcmode="lin" valueType="num">
                                      <p:cBhvr>
                                        <p:cTn id="19" dur="1000" fill="hold"/>
                                        <p:tgtEl>
                                          <p:spTgt spid="14"/>
                                        </p:tgtEl>
                                        <p:attrNameLst>
                                          <p:attrName>ppt_h</p:attrName>
                                        </p:attrNameLst>
                                      </p:cBhvr>
                                      <p:tavLst>
                                        <p:tav tm="0">
                                          <p:val>
                                            <p:fltVal val="0"/>
                                          </p:val>
                                        </p:tav>
                                        <p:tav tm="100000">
                                          <p:val>
                                            <p:strVal val="#ppt_h"/>
                                          </p:val>
                                        </p:tav>
                                      </p:tavLst>
                                    </p:anim>
                                    <p:animEffect transition="in" filter="fade">
                                      <p:cBhvr>
                                        <p:cTn id="20" dur="10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500"/>
                                        <p:tgtEl>
                                          <p:spTgt spid="13"/>
                                        </p:tgtEl>
                                      </p:cBhvr>
                                    </p:animEffect>
                                    <p:anim calcmode="lin" valueType="num">
                                      <p:cBhvr>
                                        <p:cTn id="26" dur="1500" fill="hold"/>
                                        <p:tgtEl>
                                          <p:spTgt spid="13"/>
                                        </p:tgtEl>
                                        <p:attrNameLst>
                                          <p:attrName>ppt_x</p:attrName>
                                        </p:attrNameLst>
                                      </p:cBhvr>
                                      <p:tavLst>
                                        <p:tav tm="0">
                                          <p:val>
                                            <p:strVal val="#ppt_x"/>
                                          </p:val>
                                        </p:tav>
                                        <p:tav tm="100000">
                                          <p:val>
                                            <p:strVal val="#ppt_x"/>
                                          </p:val>
                                        </p:tav>
                                      </p:tavLst>
                                    </p:anim>
                                    <p:anim calcmode="lin" valueType="num">
                                      <p:cBhvr>
                                        <p:cTn id="27" dur="1500" fill="hold"/>
                                        <p:tgtEl>
                                          <p:spTgt spid="13"/>
                                        </p:tgtEl>
                                        <p:attrNameLst>
                                          <p:attrName>ppt_y</p:attrName>
                                        </p:attrNameLst>
                                      </p:cBhvr>
                                      <p:tavLst>
                                        <p:tav tm="0">
                                          <p:val>
                                            <p:strVal val="#ppt_y+.1"/>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6"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p:cNvSpPr txBox="1"/>
          <p:nvPr/>
        </p:nvSpPr>
        <p:spPr>
          <a:xfrm>
            <a:off x="1107175" y="980728"/>
            <a:ext cx="5078627" cy="464230"/>
          </a:xfrm>
          <a:prstGeom prst="rect">
            <a:avLst/>
          </a:prstGeom>
          <a:noFill/>
        </p:spPr>
        <p:txBody>
          <a:bodyPr wrap="square" rtlCol="0">
            <a:spAutoFit/>
          </a:bodyPr>
          <a:lstStyle/>
          <a:p>
            <a:pPr>
              <a:lnSpc>
                <a:spcPts val="2928"/>
              </a:lnSpc>
            </a:pPr>
            <a:r>
              <a:rPr lang="zh-CN" altLang="en-US" sz="2661" b="1" dirty="0">
                <a:solidFill>
                  <a:srgbClr val="C00000"/>
                </a:solidFill>
                <a:latin typeface="微软雅黑" pitchFamily="34" charset="-122"/>
                <a:ea typeface="微软雅黑" pitchFamily="34" charset="-122"/>
              </a:rPr>
              <a:t>这次宪法修改必须贯彻以下原则</a:t>
            </a:r>
          </a:p>
        </p:txBody>
      </p:sp>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42408" y="2897665"/>
            <a:ext cx="1457016" cy="1037063"/>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4110555" y="2079530"/>
            <a:ext cx="1251460" cy="2718219"/>
            <a:chOff x="6295969" y="2503041"/>
            <a:chExt cx="1251460" cy="2718219"/>
          </a:xfrm>
        </p:grpSpPr>
        <p:cxnSp>
          <p:nvCxnSpPr>
            <p:cNvPr id="8" name="直接连接符 7"/>
            <p:cNvCxnSpPr>
              <a:stCxn id="14" idx="6"/>
              <a:endCxn id="11" idx="6"/>
            </p:cNvCxnSpPr>
            <p:nvPr/>
          </p:nvCxnSpPr>
          <p:spPr>
            <a:xfrm flipH="1">
              <a:off x="7106997" y="3859785"/>
              <a:ext cx="427592" cy="0"/>
            </a:xfrm>
            <a:prstGeom prst="line">
              <a:avLst/>
            </a:prstGeom>
            <a:ln>
              <a:solidFill>
                <a:srgbClr val="FF9500"/>
              </a:solidFill>
            </a:ln>
          </p:spPr>
          <p:style>
            <a:lnRef idx="1">
              <a:schemeClr val="accent1"/>
            </a:lnRef>
            <a:fillRef idx="0">
              <a:schemeClr val="accent1"/>
            </a:fillRef>
            <a:effectRef idx="0">
              <a:schemeClr val="accent1"/>
            </a:effectRef>
            <a:fontRef idx="minor">
              <a:schemeClr val="tx1"/>
            </a:fontRef>
          </p:style>
        </p:cxnSp>
        <p:sp>
          <p:nvSpPr>
            <p:cNvPr id="9" name="任意多边形: 形状 25"/>
            <p:cNvSpPr/>
            <p:nvPr/>
          </p:nvSpPr>
          <p:spPr>
            <a:xfrm>
              <a:off x="6295969" y="2503041"/>
              <a:ext cx="1251460" cy="576000"/>
            </a:xfrm>
            <a:custGeom>
              <a:avLst/>
              <a:gdLst>
                <a:gd name="connsiteX0" fmla="*/ 0 w 1276350"/>
                <a:gd name="connsiteY0" fmla="*/ 438150 h 438150"/>
                <a:gd name="connsiteX1" fmla="*/ 0 w 1276350"/>
                <a:gd name="connsiteY1" fmla="*/ 0 h 438150"/>
                <a:gd name="connsiteX2" fmla="*/ 1276350 w 1276350"/>
                <a:gd name="connsiteY2" fmla="*/ 0 h 438150"/>
              </a:gdLst>
              <a:ahLst/>
              <a:cxnLst>
                <a:cxn ang="0">
                  <a:pos x="connsiteX0" y="connsiteY0"/>
                </a:cxn>
                <a:cxn ang="0">
                  <a:pos x="connsiteX1" y="connsiteY1"/>
                </a:cxn>
                <a:cxn ang="0">
                  <a:pos x="connsiteX2" y="connsiteY2"/>
                </a:cxn>
              </a:cxnLst>
              <a:rect l="l" t="t" r="r" b="b"/>
              <a:pathLst>
                <a:path w="1276350" h="438150">
                  <a:moveTo>
                    <a:pt x="0" y="438150"/>
                  </a:moveTo>
                  <a:lnTo>
                    <a:pt x="0" y="0"/>
                  </a:lnTo>
                  <a:lnTo>
                    <a:pt x="1276350" y="0"/>
                  </a:lnTo>
                </a:path>
              </a:pathLst>
            </a:custGeom>
            <a:noFill/>
            <a:ln>
              <a:solidFill>
                <a:srgbClr val="FF9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形状 26"/>
            <p:cNvSpPr/>
            <p:nvPr/>
          </p:nvSpPr>
          <p:spPr>
            <a:xfrm flipV="1">
              <a:off x="6295969" y="4645260"/>
              <a:ext cx="1251460" cy="576000"/>
            </a:xfrm>
            <a:custGeom>
              <a:avLst/>
              <a:gdLst>
                <a:gd name="connsiteX0" fmla="*/ 0 w 1276350"/>
                <a:gd name="connsiteY0" fmla="*/ 438150 h 438150"/>
                <a:gd name="connsiteX1" fmla="*/ 0 w 1276350"/>
                <a:gd name="connsiteY1" fmla="*/ 0 h 438150"/>
                <a:gd name="connsiteX2" fmla="*/ 1276350 w 1276350"/>
                <a:gd name="connsiteY2" fmla="*/ 0 h 438150"/>
              </a:gdLst>
              <a:ahLst/>
              <a:cxnLst>
                <a:cxn ang="0">
                  <a:pos x="connsiteX0" y="connsiteY0"/>
                </a:cxn>
                <a:cxn ang="0">
                  <a:pos x="connsiteX1" y="connsiteY1"/>
                </a:cxn>
                <a:cxn ang="0">
                  <a:pos x="connsiteX2" y="connsiteY2"/>
                </a:cxn>
              </a:cxnLst>
              <a:rect l="l" t="t" r="r" b="b"/>
              <a:pathLst>
                <a:path w="1276350" h="438150">
                  <a:moveTo>
                    <a:pt x="0" y="438150"/>
                  </a:moveTo>
                  <a:lnTo>
                    <a:pt x="0" y="0"/>
                  </a:lnTo>
                  <a:lnTo>
                    <a:pt x="1276350" y="0"/>
                  </a:lnTo>
                </a:path>
              </a:pathLst>
            </a:custGeom>
            <a:noFill/>
            <a:ln>
              <a:solidFill>
                <a:srgbClr val="FF9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1"/>
          <p:cNvSpPr/>
          <p:nvPr/>
        </p:nvSpPr>
        <p:spPr>
          <a:xfrm>
            <a:off x="3350631" y="2650798"/>
            <a:ext cx="1570952" cy="1570952"/>
          </a:xfrm>
          <a:prstGeom prst="ellipse">
            <a:avLst/>
          </a:prstGeom>
          <a:solidFill>
            <a:srgbClr val="C00000"/>
          </a:solidFill>
          <a:ln w="1270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45720" tIns="22860" rIns="45720" bIns="22860" anchor="ctr" anchorCtr="0" forceAA="0" compatLnSpc="1">
            <a:normAutofit/>
          </a:bodyPr>
          <a:lstStyle/>
          <a:p>
            <a:pPr algn="ctr">
              <a:lnSpc>
                <a:spcPts val="3992"/>
              </a:lnSpc>
            </a:pPr>
            <a:r>
              <a:rPr lang="zh-CN" altLang="en-US" sz="3200" b="1" dirty="0" smtClean="0">
                <a:solidFill>
                  <a:schemeClr val="bg1"/>
                </a:solidFill>
                <a:latin typeface="微软雅黑" pitchFamily="34" charset="-122"/>
                <a:ea typeface="微软雅黑" pitchFamily="34" charset="-122"/>
              </a:rPr>
              <a:t>全会</a:t>
            </a:r>
            <a:endParaRPr lang="en-US" altLang="zh-CN" sz="3200" b="1" dirty="0" smtClean="0">
              <a:solidFill>
                <a:schemeClr val="bg1"/>
              </a:solidFill>
              <a:latin typeface="微软雅黑" pitchFamily="34" charset="-122"/>
              <a:ea typeface="微软雅黑" pitchFamily="34" charset="-122"/>
            </a:endParaRPr>
          </a:p>
          <a:p>
            <a:pPr algn="ctr">
              <a:lnSpc>
                <a:spcPts val="3992"/>
              </a:lnSpc>
            </a:pPr>
            <a:r>
              <a:rPr lang="zh-CN" altLang="en-US" sz="3200" b="1" dirty="0" smtClean="0">
                <a:solidFill>
                  <a:schemeClr val="bg1"/>
                </a:solidFill>
                <a:latin typeface="微软雅黑" pitchFamily="34" charset="-122"/>
                <a:ea typeface="微软雅黑" pitchFamily="34" charset="-122"/>
              </a:rPr>
              <a:t>提出</a:t>
            </a:r>
            <a:endParaRPr lang="zh-CN" altLang="en-US" sz="3200" b="1" dirty="0">
              <a:solidFill>
                <a:schemeClr val="bg1"/>
              </a:solidFill>
              <a:latin typeface="微软雅黑" pitchFamily="34" charset="-122"/>
              <a:ea typeface="微软雅黑" pitchFamily="34" charset="-122"/>
            </a:endParaRPr>
          </a:p>
        </p:txBody>
      </p:sp>
      <p:sp>
        <p:nvSpPr>
          <p:cNvPr id="12" name="11"/>
          <p:cNvSpPr>
            <a:spLocks noChangeAspect="1"/>
          </p:cNvSpPr>
          <p:nvPr/>
        </p:nvSpPr>
        <p:spPr>
          <a:xfrm flipH="1">
            <a:off x="5349175" y="1809529"/>
            <a:ext cx="540000" cy="5400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latin typeface="+mj-ea"/>
                <a:ea typeface="+mj-ea"/>
                <a:cs typeface="+mn-ea"/>
                <a:sym typeface="+mn-lt"/>
              </a:rPr>
              <a:t>1</a:t>
            </a:r>
            <a:endParaRPr dirty="0">
              <a:latin typeface="+mj-ea"/>
              <a:ea typeface="+mj-ea"/>
              <a:cs typeface="+mn-ea"/>
              <a:sym typeface="+mn-lt"/>
            </a:endParaRPr>
          </a:p>
        </p:txBody>
      </p:sp>
      <p:sp>
        <p:nvSpPr>
          <p:cNvPr id="13" name="33"/>
          <p:cNvSpPr>
            <a:spLocks noChangeAspect="1"/>
          </p:cNvSpPr>
          <p:nvPr/>
        </p:nvSpPr>
        <p:spPr>
          <a:xfrm flipH="1">
            <a:off x="5349175" y="4527749"/>
            <a:ext cx="540000" cy="5400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latin typeface="+mj-ea"/>
                <a:ea typeface="+mj-ea"/>
                <a:cs typeface="+mn-ea"/>
                <a:sym typeface="+mn-lt"/>
              </a:rPr>
              <a:t>3</a:t>
            </a:r>
            <a:endParaRPr dirty="0">
              <a:latin typeface="+mj-ea"/>
              <a:ea typeface="+mj-ea"/>
              <a:cs typeface="+mn-ea"/>
              <a:sym typeface="+mn-lt"/>
            </a:endParaRPr>
          </a:p>
        </p:txBody>
      </p:sp>
      <p:sp>
        <p:nvSpPr>
          <p:cNvPr id="14" name="22"/>
          <p:cNvSpPr>
            <a:spLocks noChangeAspect="1"/>
          </p:cNvSpPr>
          <p:nvPr/>
        </p:nvSpPr>
        <p:spPr>
          <a:xfrm flipH="1">
            <a:off x="5349175" y="3166274"/>
            <a:ext cx="540000" cy="5400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latin typeface="+mj-ea"/>
                <a:ea typeface="+mj-ea"/>
                <a:cs typeface="+mn-ea"/>
                <a:sym typeface="+mn-lt"/>
              </a:rPr>
              <a:t>2</a:t>
            </a:r>
            <a:endParaRPr dirty="0">
              <a:latin typeface="+mj-ea"/>
              <a:ea typeface="+mj-ea"/>
              <a:cs typeface="+mn-ea"/>
              <a:sym typeface="+mn-lt"/>
            </a:endParaRPr>
          </a:p>
        </p:txBody>
      </p:sp>
      <p:sp>
        <p:nvSpPr>
          <p:cNvPr id="15" name="矩形 14"/>
          <p:cNvSpPr/>
          <p:nvPr/>
        </p:nvSpPr>
        <p:spPr>
          <a:xfrm>
            <a:off x="6001300" y="1664030"/>
            <a:ext cx="4143729" cy="646331"/>
          </a:xfrm>
          <a:prstGeom prst="rect">
            <a:avLst/>
          </a:prstGeom>
        </p:spPr>
        <p:txBody>
          <a:bodyPr wrap="square">
            <a:spAutoFit/>
          </a:bodyPr>
          <a:lstStyle/>
          <a:p>
            <a:pPr algn="just"/>
            <a:r>
              <a:rPr lang="zh-CN" altLang="en-US" dirty="0">
                <a:latin typeface="微软雅黑" pitchFamily="34" charset="-122"/>
                <a:ea typeface="微软雅黑" pitchFamily="34" charset="-122"/>
              </a:rPr>
              <a:t>坚持党的领导，坚持中国特色社会主义法治道路，坚持正确政治方向；</a:t>
            </a:r>
            <a:endParaRPr lang="zh-CN" altLang="en-US" kern="100" dirty="0">
              <a:solidFill>
                <a:srgbClr val="502800"/>
              </a:solidFill>
              <a:cs typeface="+mn-ea"/>
              <a:sym typeface="+mn-lt"/>
            </a:endParaRPr>
          </a:p>
        </p:txBody>
      </p:sp>
      <p:sp>
        <p:nvSpPr>
          <p:cNvPr id="16" name="矩形 15"/>
          <p:cNvSpPr/>
          <p:nvPr/>
        </p:nvSpPr>
        <p:spPr>
          <a:xfrm>
            <a:off x="6001298" y="2897665"/>
            <a:ext cx="4143729" cy="923330"/>
          </a:xfrm>
          <a:prstGeom prst="rect">
            <a:avLst/>
          </a:prstGeom>
        </p:spPr>
        <p:txBody>
          <a:bodyPr wrap="square">
            <a:spAutoFit/>
          </a:bodyPr>
          <a:lstStyle/>
          <a:p>
            <a:pPr algn="just"/>
            <a:r>
              <a:rPr lang="zh-CN" altLang="en-US" dirty="0">
                <a:latin typeface="微软雅黑" pitchFamily="34" charset="-122"/>
                <a:ea typeface="微软雅黑" pitchFamily="34" charset="-122"/>
              </a:rPr>
              <a:t>严格依法按程序进行；充分发扬民主、广泛凝聚共识，确保反映人民意志、得到人民拥护； </a:t>
            </a:r>
            <a:endParaRPr lang="zh-CN" altLang="en-US" kern="100" dirty="0">
              <a:solidFill>
                <a:srgbClr val="502800"/>
              </a:solidFill>
              <a:cs typeface="+mn-ea"/>
              <a:sym typeface="+mn-lt"/>
            </a:endParaRPr>
          </a:p>
        </p:txBody>
      </p:sp>
      <p:sp>
        <p:nvSpPr>
          <p:cNvPr id="17" name="矩形 16"/>
          <p:cNvSpPr/>
          <p:nvPr/>
        </p:nvSpPr>
        <p:spPr>
          <a:xfrm>
            <a:off x="6001299" y="4259140"/>
            <a:ext cx="4143722" cy="1579920"/>
          </a:xfrm>
          <a:prstGeom prst="rect">
            <a:avLst/>
          </a:prstGeom>
        </p:spPr>
        <p:txBody>
          <a:bodyPr wrap="square">
            <a:spAutoFit/>
          </a:bodyPr>
          <a:lstStyle/>
          <a:p>
            <a:pPr>
              <a:lnSpc>
                <a:spcPts val="2928"/>
              </a:lnSpc>
            </a:pPr>
            <a:r>
              <a:rPr lang="zh-CN" altLang="en-US" dirty="0">
                <a:latin typeface="微软雅黑" pitchFamily="34" charset="-122"/>
                <a:ea typeface="微软雅黑" pitchFamily="34" charset="-122"/>
              </a:rPr>
              <a:t>坚持对宪法作部分修改、不作大改的原则，做到既顺应党和人民事业发展要求，又遵循宪法法律发展规律，保持宪法连续性、稳定性、权威性。</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18070663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Effect transition="in" filter="fade">
                                      <p:cBhvr>
                                        <p:cTn id="16" dur="1000"/>
                                        <p:tgtEl>
                                          <p:spTgt spid="4"/>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360"/>
                                          </p:val>
                                        </p:tav>
                                        <p:tav tm="100000">
                                          <p:val>
                                            <p:fltVal val="0"/>
                                          </p:val>
                                        </p:tav>
                                      </p:tavLst>
                                    </p:anim>
                                    <p:animEffect transition="in" filter="fade">
                                      <p:cBhvr>
                                        <p:cTn id="23" dur="1000"/>
                                        <p:tgtEl>
                                          <p:spTgt spid="11"/>
                                        </p:tgtEl>
                                      </p:cBhvr>
                                    </p:animEffect>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1000"/>
                                        <p:tgtEl>
                                          <p:spTgt spid="7"/>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style.rotation</p:attrName>
                                        </p:attrNameLst>
                                      </p:cBhvr>
                                      <p:tavLst>
                                        <p:tav tm="0">
                                          <p:val>
                                            <p:fltVal val="360"/>
                                          </p:val>
                                        </p:tav>
                                        <p:tav tm="100000">
                                          <p:val>
                                            <p:fltVal val="0"/>
                                          </p:val>
                                        </p:tav>
                                      </p:tavLst>
                                    </p:anim>
                                    <p:animEffect transition="in" filter="fade">
                                      <p:cBhvr>
                                        <p:cTn id="32" dur="1000"/>
                                        <p:tgtEl>
                                          <p:spTgt spid="12"/>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360"/>
                                          </p:val>
                                        </p:tav>
                                        <p:tav tm="100000">
                                          <p:val>
                                            <p:fltVal val="0"/>
                                          </p:val>
                                        </p:tav>
                                      </p:tavLst>
                                    </p:anim>
                                    <p:animEffect transition="in" filter="fade">
                                      <p:cBhvr>
                                        <p:cTn id="38" dur="1000"/>
                                        <p:tgtEl>
                                          <p:spTgt spid="14"/>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fltVal val="0"/>
                                          </p:val>
                                        </p:tav>
                                        <p:tav tm="100000">
                                          <p:val>
                                            <p:strVal val="#ppt_w"/>
                                          </p:val>
                                        </p:tav>
                                      </p:tavLst>
                                    </p:anim>
                                    <p:anim calcmode="lin" valueType="num">
                                      <p:cBhvr>
                                        <p:cTn id="42" dur="1000" fill="hold"/>
                                        <p:tgtEl>
                                          <p:spTgt spid="13"/>
                                        </p:tgtEl>
                                        <p:attrNameLst>
                                          <p:attrName>ppt_h</p:attrName>
                                        </p:attrNameLst>
                                      </p:cBhvr>
                                      <p:tavLst>
                                        <p:tav tm="0">
                                          <p:val>
                                            <p:fltVal val="0"/>
                                          </p:val>
                                        </p:tav>
                                        <p:tav tm="100000">
                                          <p:val>
                                            <p:strVal val="#ppt_h"/>
                                          </p:val>
                                        </p:tav>
                                      </p:tavLst>
                                    </p:anim>
                                    <p:anim calcmode="lin" valueType="num">
                                      <p:cBhvr>
                                        <p:cTn id="43" dur="1000" fill="hold"/>
                                        <p:tgtEl>
                                          <p:spTgt spid="13"/>
                                        </p:tgtEl>
                                        <p:attrNameLst>
                                          <p:attrName>style.rotation</p:attrName>
                                        </p:attrNameLst>
                                      </p:cBhvr>
                                      <p:tavLst>
                                        <p:tav tm="0">
                                          <p:val>
                                            <p:fltVal val="360"/>
                                          </p:val>
                                        </p:tav>
                                        <p:tav tm="100000">
                                          <p:val>
                                            <p:fltVal val="0"/>
                                          </p:val>
                                        </p:tav>
                                      </p:tavLst>
                                    </p:anim>
                                    <p:animEffect transition="in" filter="fade">
                                      <p:cBhvr>
                                        <p:cTn id="44" dur="1000"/>
                                        <p:tgtEl>
                                          <p:spTgt spid="13"/>
                                        </p:tgtEl>
                                      </p:cBhvr>
                                    </p:animEffect>
                                  </p:childTnLst>
                                </p:cTn>
                              </p:par>
                              <p:par>
                                <p:cTn id="45" presetID="31" presetClass="entr" presetSubtype="0" fill="hold" grpId="0" nodeType="withEffect">
                                  <p:stCondLst>
                                    <p:cond delay="0"/>
                                  </p:stCondLst>
                                  <p:iterate type="lt">
                                    <p:tmPct val="926"/>
                                  </p:iterate>
                                  <p:childTnLst>
                                    <p:set>
                                      <p:cBhvr>
                                        <p:cTn id="46" dur="1" fill="hold">
                                          <p:stCondLst>
                                            <p:cond delay="0"/>
                                          </p:stCondLst>
                                        </p:cTn>
                                        <p:tgtEl>
                                          <p:spTgt spid="15"/>
                                        </p:tgtEl>
                                        <p:attrNameLst>
                                          <p:attrName>style.visibility</p:attrName>
                                        </p:attrNameLst>
                                      </p:cBhvr>
                                      <p:to>
                                        <p:strVal val="visible"/>
                                      </p:to>
                                    </p:set>
                                    <p:anim calcmode="lin" valueType="num">
                                      <p:cBhvr>
                                        <p:cTn id="47" dur="750" fill="hold"/>
                                        <p:tgtEl>
                                          <p:spTgt spid="15"/>
                                        </p:tgtEl>
                                        <p:attrNameLst>
                                          <p:attrName>ppt_w</p:attrName>
                                        </p:attrNameLst>
                                      </p:cBhvr>
                                      <p:tavLst>
                                        <p:tav tm="0">
                                          <p:val>
                                            <p:fltVal val="0"/>
                                          </p:val>
                                        </p:tav>
                                        <p:tav tm="100000">
                                          <p:val>
                                            <p:strVal val="#ppt_w"/>
                                          </p:val>
                                        </p:tav>
                                      </p:tavLst>
                                    </p:anim>
                                    <p:anim calcmode="lin" valueType="num">
                                      <p:cBhvr>
                                        <p:cTn id="48" dur="750" fill="hold"/>
                                        <p:tgtEl>
                                          <p:spTgt spid="15"/>
                                        </p:tgtEl>
                                        <p:attrNameLst>
                                          <p:attrName>ppt_h</p:attrName>
                                        </p:attrNameLst>
                                      </p:cBhvr>
                                      <p:tavLst>
                                        <p:tav tm="0">
                                          <p:val>
                                            <p:fltVal val="0"/>
                                          </p:val>
                                        </p:tav>
                                        <p:tav tm="100000">
                                          <p:val>
                                            <p:strVal val="#ppt_h"/>
                                          </p:val>
                                        </p:tav>
                                      </p:tavLst>
                                    </p:anim>
                                    <p:anim calcmode="lin" valueType="num">
                                      <p:cBhvr>
                                        <p:cTn id="49" dur="750" fill="hold"/>
                                        <p:tgtEl>
                                          <p:spTgt spid="15"/>
                                        </p:tgtEl>
                                        <p:attrNameLst>
                                          <p:attrName>style.rotation</p:attrName>
                                        </p:attrNameLst>
                                      </p:cBhvr>
                                      <p:tavLst>
                                        <p:tav tm="0">
                                          <p:val>
                                            <p:fltVal val="90"/>
                                          </p:val>
                                        </p:tav>
                                        <p:tav tm="100000">
                                          <p:val>
                                            <p:fltVal val="0"/>
                                          </p:val>
                                        </p:tav>
                                      </p:tavLst>
                                    </p:anim>
                                    <p:animEffect transition="in" filter="fade">
                                      <p:cBhvr>
                                        <p:cTn id="50" dur="750"/>
                                        <p:tgtEl>
                                          <p:spTgt spid="15"/>
                                        </p:tgtEl>
                                      </p:cBhvr>
                                    </p:animEffect>
                                  </p:childTnLst>
                                </p:cTn>
                              </p:par>
                              <p:par>
                                <p:cTn id="51" presetID="31" presetClass="entr" presetSubtype="0" fill="hold" grpId="0" nodeType="withEffect">
                                  <p:stCondLst>
                                    <p:cond delay="0"/>
                                  </p:stCondLst>
                                  <p:iterate type="lt">
                                    <p:tmPct val="654"/>
                                  </p:iterate>
                                  <p:childTnLst>
                                    <p:set>
                                      <p:cBhvr>
                                        <p:cTn id="52" dur="1" fill="hold">
                                          <p:stCondLst>
                                            <p:cond delay="0"/>
                                          </p:stCondLst>
                                        </p:cTn>
                                        <p:tgtEl>
                                          <p:spTgt spid="16"/>
                                        </p:tgtEl>
                                        <p:attrNameLst>
                                          <p:attrName>style.visibility</p:attrName>
                                        </p:attrNameLst>
                                      </p:cBhvr>
                                      <p:to>
                                        <p:strVal val="visible"/>
                                      </p:to>
                                    </p:set>
                                    <p:anim calcmode="lin" valueType="num">
                                      <p:cBhvr>
                                        <p:cTn id="53" dur="750" fill="hold"/>
                                        <p:tgtEl>
                                          <p:spTgt spid="16"/>
                                        </p:tgtEl>
                                        <p:attrNameLst>
                                          <p:attrName>ppt_w</p:attrName>
                                        </p:attrNameLst>
                                      </p:cBhvr>
                                      <p:tavLst>
                                        <p:tav tm="0">
                                          <p:val>
                                            <p:fltVal val="0"/>
                                          </p:val>
                                        </p:tav>
                                        <p:tav tm="100000">
                                          <p:val>
                                            <p:strVal val="#ppt_w"/>
                                          </p:val>
                                        </p:tav>
                                      </p:tavLst>
                                    </p:anim>
                                    <p:anim calcmode="lin" valueType="num">
                                      <p:cBhvr>
                                        <p:cTn id="54" dur="750" fill="hold"/>
                                        <p:tgtEl>
                                          <p:spTgt spid="16"/>
                                        </p:tgtEl>
                                        <p:attrNameLst>
                                          <p:attrName>ppt_h</p:attrName>
                                        </p:attrNameLst>
                                      </p:cBhvr>
                                      <p:tavLst>
                                        <p:tav tm="0">
                                          <p:val>
                                            <p:fltVal val="0"/>
                                          </p:val>
                                        </p:tav>
                                        <p:tav tm="100000">
                                          <p:val>
                                            <p:strVal val="#ppt_h"/>
                                          </p:val>
                                        </p:tav>
                                      </p:tavLst>
                                    </p:anim>
                                    <p:anim calcmode="lin" valueType="num">
                                      <p:cBhvr>
                                        <p:cTn id="55" dur="750" fill="hold"/>
                                        <p:tgtEl>
                                          <p:spTgt spid="16"/>
                                        </p:tgtEl>
                                        <p:attrNameLst>
                                          <p:attrName>style.rotation</p:attrName>
                                        </p:attrNameLst>
                                      </p:cBhvr>
                                      <p:tavLst>
                                        <p:tav tm="0">
                                          <p:val>
                                            <p:fltVal val="90"/>
                                          </p:val>
                                        </p:tav>
                                        <p:tav tm="100000">
                                          <p:val>
                                            <p:fltVal val="0"/>
                                          </p:val>
                                        </p:tav>
                                      </p:tavLst>
                                    </p:anim>
                                    <p:animEffect transition="in" filter="fade">
                                      <p:cBhvr>
                                        <p:cTn id="56" dur="750"/>
                                        <p:tgtEl>
                                          <p:spTgt spid="16"/>
                                        </p:tgtEl>
                                      </p:cBhvr>
                                    </p:animEffect>
                                  </p:childTnLst>
                                </p:cTn>
                              </p:par>
                              <p:par>
                                <p:cTn id="57" presetID="31" presetClass="entr" presetSubtype="0" fill="hold" grpId="0" nodeType="withEffect">
                                  <p:stCondLst>
                                    <p:cond delay="0"/>
                                  </p:stCondLst>
                                  <p:iterate type="lt">
                                    <p:tmPct val="680"/>
                                  </p:iterate>
                                  <p:childTnLst>
                                    <p:set>
                                      <p:cBhvr>
                                        <p:cTn id="58" dur="1" fill="hold">
                                          <p:stCondLst>
                                            <p:cond delay="0"/>
                                          </p:stCondLst>
                                        </p:cTn>
                                        <p:tgtEl>
                                          <p:spTgt spid="17"/>
                                        </p:tgtEl>
                                        <p:attrNameLst>
                                          <p:attrName>style.visibility</p:attrName>
                                        </p:attrNameLst>
                                      </p:cBhvr>
                                      <p:to>
                                        <p:strVal val="visible"/>
                                      </p:to>
                                    </p:set>
                                    <p:anim calcmode="lin" valueType="num">
                                      <p:cBhvr>
                                        <p:cTn id="59" dur="750" fill="hold"/>
                                        <p:tgtEl>
                                          <p:spTgt spid="17"/>
                                        </p:tgtEl>
                                        <p:attrNameLst>
                                          <p:attrName>ppt_w</p:attrName>
                                        </p:attrNameLst>
                                      </p:cBhvr>
                                      <p:tavLst>
                                        <p:tav tm="0">
                                          <p:val>
                                            <p:fltVal val="0"/>
                                          </p:val>
                                        </p:tav>
                                        <p:tav tm="100000">
                                          <p:val>
                                            <p:strVal val="#ppt_w"/>
                                          </p:val>
                                        </p:tav>
                                      </p:tavLst>
                                    </p:anim>
                                    <p:anim calcmode="lin" valueType="num">
                                      <p:cBhvr>
                                        <p:cTn id="60" dur="750" fill="hold"/>
                                        <p:tgtEl>
                                          <p:spTgt spid="17"/>
                                        </p:tgtEl>
                                        <p:attrNameLst>
                                          <p:attrName>ppt_h</p:attrName>
                                        </p:attrNameLst>
                                      </p:cBhvr>
                                      <p:tavLst>
                                        <p:tav tm="0">
                                          <p:val>
                                            <p:fltVal val="0"/>
                                          </p:val>
                                        </p:tav>
                                        <p:tav tm="100000">
                                          <p:val>
                                            <p:strVal val="#ppt_h"/>
                                          </p:val>
                                        </p:tav>
                                      </p:tavLst>
                                    </p:anim>
                                    <p:anim calcmode="lin" valueType="num">
                                      <p:cBhvr>
                                        <p:cTn id="61" dur="750" fill="hold"/>
                                        <p:tgtEl>
                                          <p:spTgt spid="17"/>
                                        </p:tgtEl>
                                        <p:attrNameLst>
                                          <p:attrName>style.rotation</p:attrName>
                                        </p:attrNameLst>
                                      </p:cBhvr>
                                      <p:tavLst>
                                        <p:tav tm="0">
                                          <p:val>
                                            <p:fltVal val="90"/>
                                          </p:val>
                                        </p:tav>
                                        <p:tav tm="100000">
                                          <p:val>
                                            <p:fltVal val="0"/>
                                          </p:val>
                                        </p:tav>
                                      </p:tavLst>
                                    </p:anim>
                                    <p:animEffect transition="in" filter="fade">
                                      <p:cBhvr>
                                        <p:cTn id="62"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animBg="1"/>
      <p:bldP spid="13" grpId="0" animBg="1"/>
      <p:bldP spid="14" grpId="0" animBg="1"/>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2092263" y="1460573"/>
            <a:ext cx="2299756" cy="605294"/>
          </a:xfrm>
          <a:prstGeom prst="rect">
            <a:avLst/>
          </a:prstGeom>
          <a:solidFill>
            <a:srgbClr val="C00000"/>
          </a:solidFill>
        </p:spPr>
        <p:txBody>
          <a:bodyPr wrap="square" rtlCol="0">
            <a:spAutoFit/>
          </a:bodyPr>
          <a:lstStyle/>
          <a:p>
            <a:pPr algn="ctr">
              <a:lnSpc>
                <a:spcPts val="3992"/>
              </a:lnSpc>
            </a:pPr>
            <a:r>
              <a:rPr lang="zh-CN" altLang="en-US" sz="3194" b="1" dirty="0">
                <a:solidFill>
                  <a:schemeClr val="bg1"/>
                </a:solidFill>
                <a:latin typeface="微软雅黑" pitchFamily="34" charset="-122"/>
                <a:ea typeface="微软雅黑" pitchFamily="34" charset="-122"/>
              </a:rPr>
              <a:t>全会认为</a:t>
            </a:r>
          </a:p>
        </p:txBody>
      </p:sp>
      <p:sp>
        <p:nvSpPr>
          <p:cNvPr id="3" name="TextBox 18"/>
          <p:cNvSpPr txBox="1"/>
          <p:nvPr/>
        </p:nvSpPr>
        <p:spPr>
          <a:xfrm>
            <a:off x="6876946" y="2760301"/>
            <a:ext cx="3353810" cy="1951816"/>
          </a:xfrm>
          <a:prstGeom prst="rect">
            <a:avLst/>
          </a:prstGeom>
          <a:noFill/>
        </p:spPr>
        <p:txBody>
          <a:bodyPr wrap="square" rtlCol="0">
            <a:spAutoFit/>
          </a:bodyPr>
          <a:lstStyle/>
          <a:p>
            <a:pPr>
              <a:lnSpc>
                <a:spcPts val="2928"/>
              </a:lnSpc>
            </a:pPr>
            <a:r>
              <a:rPr lang="zh-CN" altLang="en-US" sz="1597" dirty="0">
                <a:solidFill>
                  <a:srgbClr val="C00000"/>
                </a:solidFill>
                <a:latin typeface="微软雅黑" pitchFamily="34" charset="-122"/>
                <a:ea typeface="微软雅黑" pitchFamily="34" charset="-122"/>
              </a:rPr>
              <a:t>■</a:t>
            </a:r>
            <a:r>
              <a:rPr lang="zh-CN" altLang="en-US" sz="1597" dirty="0">
                <a:latin typeface="微软雅黑" pitchFamily="34" charset="-122"/>
                <a:ea typeface="微软雅黑" pitchFamily="34" charset="-122"/>
              </a:rPr>
              <a:t>  要贯彻科学立法、民主立法、依法立法的要求，注重从政治上、大局上、战略上分析问题，注重从宪法发展的客观规律和内在要求上思考问题，维护宪法权威性。</a:t>
            </a:r>
            <a:endParaRPr lang="zh-CN" altLang="en-US" sz="1397" dirty="0">
              <a:latin typeface="微软雅黑" pitchFamily="34" charset="-122"/>
              <a:ea typeface="微软雅黑" pitchFamily="34" charset="-122"/>
            </a:endParaRPr>
          </a:p>
        </p:txBody>
      </p:sp>
      <p:sp>
        <p:nvSpPr>
          <p:cNvPr id="4" name="TextBox 7"/>
          <p:cNvSpPr txBox="1"/>
          <p:nvPr/>
        </p:nvSpPr>
        <p:spPr>
          <a:xfrm>
            <a:off x="4487842" y="1537205"/>
            <a:ext cx="5777606" cy="464230"/>
          </a:xfrm>
          <a:prstGeom prst="rect">
            <a:avLst/>
          </a:prstGeom>
          <a:noFill/>
        </p:spPr>
        <p:txBody>
          <a:bodyPr wrap="square" rtlCol="0">
            <a:spAutoFit/>
          </a:bodyPr>
          <a:lstStyle/>
          <a:p>
            <a:pPr>
              <a:lnSpc>
                <a:spcPts val="2928"/>
              </a:lnSpc>
            </a:pPr>
            <a:r>
              <a:rPr lang="zh-CN" altLang="en-US" sz="2661" b="1" dirty="0">
                <a:solidFill>
                  <a:srgbClr val="C00000"/>
                </a:solidFill>
                <a:latin typeface="微软雅黑" pitchFamily="34" charset="-122"/>
                <a:ea typeface="微软雅黑" pitchFamily="34" charset="-122"/>
              </a:rPr>
              <a:t>宪法修改关系全局，影响广泛而深远</a:t>
            </a:r>
          </a:p>
        </p:txBody>
      </p:sp>
      <p:pic>
        <p:nvPicPr>
          <p:cNvPr id="5" name="Picture 4" descr="http://img1.cache.netease.com/catchpic/7/76/76617AE3B6D7831426DD83FBDC774C4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8087" y="2698369"/>
            <a:ext cx="3832998" cy="245311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6827" y="1244688"/>
            <a:ext cx="1457016" cy="1037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72642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1000" fill="hold"/>
                                        <p:tgtEl>
                                          <p:spTgt spid="3"/>
                                        </p:tgtEl>
                                        <p:attrNameLst>
                                          <p:attrName>ppt_y</p:attrName>
                                        </p:attrNameLst>
                                      </p:cBhvr>
                                      <p:tavLst>
                                        <p:tav tm="0">
                                          <p:val>
                                            <p:strVal val="#ppt_y"/>
                                          </p:val>
                                        </p:tav>
                                        <p:tav tm="100000">
                                          <p:val>
                                            <p:strVal val="#ppt_y"/>
                                          </p:val>
                                        </p:tav>
                                      </p:tavLst>
                                    </p:anim>
                                    <p:anim calcmode="lin" valueType="num">
                                      <p:cBhvr>
                                        <p:cTn id="30" dur="10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10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1000" tmFilter="0,0; .5, 1; 1, 1"/>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726502" y="1970712"/>
            <a:ext cx="2299756" cy="605294"/>
          </a:xfrm>
          <a:prstGeom prst="rect">
            <a:avLst/>
          </a:prstGeom>
          <a:solidFill>
            <a:srgbClr val="C00000"/>
          </a:solidFill>
        </p:spPr>
        <p:txBody>
          <a:bodyPr wrap="square" rtlCol="0">
            <a:spAutoFit/>
          </a:bodyPr>
          <a:lstStyle/>
          <a:p>
            <a:pPr algn="ctr">
              <a:lnSpc>
                <a:spcPts val="3992"/>
              </a:lnSpc>
            </a:pPr>
            <a:r>
              <a:rPr lang="zh-CN" altLang="en-US" sz="3194" b="1" dirty="0">
                <a:solidFill>
                  <a:schemeClr val="bg1"/>
                </a:solidFill>
                <a:latin typeface="微软雅黑" pitchFamily="34" charset="-122"/>
                <a:ea typeface="微软雅黑" pitchFamily="34" charset="-122"/>
              </a:rPr>
              <a:t>全会强调</a:t>
            </a:r>
          </a:p>
        </p:txBody>
      </p:sp>
      <p:sp>
        <p:nvSpPr>
          <p:cNvPr id="3" name="TextBox 18"/>
          <p:cNvSpPr txBox="1"/>
          <p:nvPr/>
        </p:nvSpPr>
        <p:spPr>
          <a:xfrm>
            <a:off x="1842864" y="2987088"/>
            <a:ext cx="9390668" cy="1951816"/>
          </a:xfrm>
          <a:prstGeom prst="rect">
            <a:avLst/>
          </a:prstGeom>
          <a:noFill/>
        </p:spPr>
        <p:txBody>
          <a:bodyPr wrap="square" rtlCol="0">
            <a:spAutoFit/>
          </a:bodyPr>
          <a:lstStyle/>
          <a:p>
            <a:pPr>
              <a:lnSpc>
                <a:spcPts val="2928"/>
              </a:lnSpc>
            </a:pPr>
            <a:r>
              <a:rPr lang="zh-CN" altLang="en-US" sz="1597" dirty="0">
                <a:solidFill>
                  <a:srgbClr val="C00000"/>
                </a:solidFill>
                <a:latin typeface="微软雅黑" pitchFamily="34" charset="-122"/>
                <a:ea typeface="微软雅黑" pitchFamily="34" charset="-122"/>
              </a:rPr>
              <a:t>■ </a:t>
            </a:r>
            <a:r>
              <a:rPr lang="zh-CN" altLang="en-US" sz="1597" dirty="0">
                <a:latin typeface="微软雅黑" pitchFamily="34" charset="-122"/>
                <a:ea typeface="微软雅黑" pitchFamily="34" charset="-122"/>
              </a:rPr>
              <a:t> 中国共产党领导是中国特色社会主义最本质的特征，是中国特色社会主义制度最大的优势，必须坚持和加强党对一切工作的领导。经济建设、政治建设、文化建设、社会建设、生态文明建设“五位一体”总体布局，创新、协调、绿色、开放、共享的新发展理念，到</a:t>
            </a:r>
            <a:r>
              <a:rPr lang="en-US" altLang="zh-CN" sz="1597" dirty="0">
                <a:latin typeface="微软雅黑" pitchFamily="34" charset="-122"/>
                <a:ea typeface="微软雅黑" pitchFamily="34" charset="-122"/>
              </a:rPr>
              <a:t>2020</a:t>
            </a:r>
            <a:r>
              <a:rPr lang="zh-CN" altLang="en-US" sz="1597" dirty="0">
                <a:latin typeface="微软雅黑" pitchFamily="34" charset="-122"/>
                <a:ea typeface="微软雅黑" pitchFamily="34" charset="-122"/>
              </a:rPr>
              <a:t>年全面建成小康社会、到</a:t>
            </a:r>
            <a:r>
              <a:rPr lang="en-US" altLang="zh-CN" sz="1597" dirty="0">
                <a:latin typeface="微软雅黑" pitchFamily="34" charset="-122"/>
                <a:ea typeface="微软雅黑" pitchFamily="34" charset="-122"/>
              </a:rPr>
              <a:t>2035</a:t>
            </a:r>
            <a:r>
              <a:rPr lang="zh-CN" altLang="en-US" sz="1597" dirty="0">
                <a:latin typeface="微软雅黑" pitchFamily="34" charset="-122"/>
                <a:ea typeface="微软雅黑" pitchFamily="34" charset="-122"/>
              </a:rPr>
              <a:t>年基本实现社会主义现代化、到本世纪中叶建成社会主义现代化强国的奋斗目标，实现中华民族伟大复兴，对激励和引导全党全国各族人民团结奋斗具有重大引领意义</a:t>
            </a:r>
            <a:r>
              <a:rPr lang="zh-CN" altLang="en-US" sz="1597" dirty="0" smtClean="0">
                <a:latin typeface="微软雅黑" pitchFamily="34" charset="-122"/>
                <a:ea typeface="微软雅黑" pitchFamily="34" charset="-122"/>
              </a:rPr>
              <a:t>。</a:t>
            </a:r>
            <a:endParaRPr lang="zh-CN" altLang="en-US" sz="1397" dirty="0">
              <a:latin typeface="微软雅黑" pitchFamily="34" charset="-122"/>
              <a:ea typeface="微软雅黑" pitchFamily="34" charset="-122"/>
            </a:endParaRPr>
          </a:p>
        </p:txBody>
      </p:sp>
      <p:sp>
        <p:nvSpPr>
          <p:cNvPr id="4" name="TextBox 7"/>
          <p:cNvSpPr txBox="1"/>
          <p:nvPr/>
        </p:nvSpPr>
        <p:spPr>
          <a:xfrm>
            <a:off x="4217904" y="1779065"/>
            <a:ext cx="7090913" cy="1208023"/>
          </a:xfrm>
          <a:prstGeom prst="rect">
            <a:avLst/>
          </a:prstGeom>
          <a:noFill/>
        </p:spPr>
        <p:txBody>
          <a:bodyPr wrap="square" rtlCol="0">
            <a:spAutoFit/>
          </a:bodyPr>
          <a:lstStyle/>
          <a:p>
            <a:pPr>
              <a:lnSpc>
                <a:spcPts val="2928"/>
              </a:lnSpc>
            </a:pPr>
            <a:r>
              <a:rPr lang="zh-CN" altLang="en-US" sz="2129" b="1" dirty="0">
                <a:solidFill>
                  <a:srgbClr val="C00000"/>
                </a:solidFill>
                <a:latin typeface="微软雅黑" pitchFamily="34" charset="-122"/>
                <a:ea typeface="微软雅黑" pitchFamily="34" charset="-122"/>
              </a:rPr>
              <a:t>习近平新时代中国特色社会主义思想是马克思主义中国化最新成果，是当代中国马克思主义、</a:t>
            </a:r>
            <a:r>
              <a:rPr lang="en-US" altLang="zh-CN" sz="2129" b="1" dirty="0">
                <a:solidFill>
                  <a:srgbClr val="C00000"/>
                </a:solidFill>
                <a:latin typeface="微软雅黑" pitchFamily="34" charset="-122"/>
                <a:ea typeface="微软雅黑" pitchFamily="34" charset="-122"/>
              </a:rPr>
              <a:t>21</a:t>
            </a:r>
            <a:r>
              <a:rPr lang="zh-CN" altLang="en-US" sz="2129" b="1" dirty="0">
                <a:solidFill>
                  <a:srgbClr val="C00000"/>
                </a:solidFill>
                <a:latin typeface="微软雅黑" pitchFamily="34" charset="-122"/>
                <a:ea typeface="微软雅黑" pitchFamily="34" charset="-122"/>
              </a:rPr>
              <a:t>世纪马克思主义，是党和国家必须长期坚持的指导思想</a:t>
            </a:r>
          </a:p>
        </p:txBody>
      </p:sp>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4439" y="1655545"/>
            <a:ext cx="1457016" cy="1037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270339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500"/>
                                        <p:tgtEl>
                                          <p:spTgt spid="3"/>
                                        </p:tgtEl>
                                      </p:cBhvr>
                                    </p:animEffect>
                                    <p:anim calcmode="lin" valueType="num">
                                      <p:cBhvr>
                                        <p:cTn id="29" dur="1500" fill="hold"/>
                                        <p:tgtEl>
                                          <p:spTgt spid="3"/>
                                        </p:tgtEl>
                                        <p:attrNameLst>
                                          <p:attrName>ppt_x</p:attrName>
                                        </p:attrNameLst>
                                      </p:cBhvr>
                                      <p:tavLst>
                                        <p:tav tm="0">
                                          <p:val>
                                            <p:strVal val="#ppt_x"/>
                                          </p:val>
                                        </p:tav>
                                        <p:tav tm="100000">
                                          <p:val>
                                            <p:strVal val="#ppt_x"/>
                                          </p:val>
                                        </p:tav>
                                      </p:tavLst>
                                    </p:anim>
                                    <p:anim calcmode="lin" valueType="num">
                                      <p:cBhvr>
                                        <p:cTn id="30" dur="1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379993" y="1893710"/>
            <a:ext cx="2299756" cy="605294"/>
          </a:xfrm>
          <a:prstGeom prst="rect">
            <a:avLst/>
          </a:prstGeom>
          <a:solidFill>
            <a:srgbClr val="C00000"/>
          </a:solidFill>
        </p:spPr>
        <p:txBody>
          <a:bodyPr wrap="square" rtlCol="0">
            <a:spAutoFit/>
          </a:bodyPr>
          <a:lstStyle/>
          <a:p>
            <a:pPr algn="ctr">
              <a:lnSpc>
                <a:spcPts val="3992"/>
              </a:lnSpc>
            </a:pPr>
            <a:r>
              <a:rPr lang="zh-CN" altLang="en-US" sz="3194" b="1" dirty="0">
                <a:solidFill>
                  <a:schemeClr val="bg1"/>
                </a:solidFill>
                <a:latin typeface="微软雅黑" pitchFamily="34" charset="-122"/>
                <a:ea typeface="微软雅黑" pitchFamily="34" charset="-122"/>
              </a:rPr>
              <a:t>全会强调</a:t>
            </a:r>
          </a:p>
        </p:txBody>
      </p:sp>
      <p:sp>
        <p:nvSpPr>
          <p:cNvPr id="3" name="TextBox 18"/>
          <p:cNvSpPr txBox="1"/>
          <p:nvPr/>
        </p:nvSpPr>
        <p:spPr>
          <a:xfrm>
            <a:off x="1496355" y="2910086"/>
            <a:ext cx="9390668" cy="1951816"/>
          </a:xfrm>
          <a:prstGeom prst="rect">
            <a:avLst/>
          </a:prstGeom>
          <a:noFill/>
        </p:spPr>
        <p:txBody>
          <a:bodyPr wrap="square" rtlCol="0">
            <a:spAutoFit/>
          </a:bodyPr>
          <a:lstStyle/>
          <a:p>
            <a:pPr>
              <a:lnSpc>
                <a:spcPts val="2928"/>
              </a:lnSpc>
            </a:pPr>
            <a:r>
              <a:rPr lang="zh-CN" altLang="en-US" sz="1597" dirty="0">
                <a:latin typeface="微软雅黑" pitchFamily="34" charset="-122"/>
                <a:ea typeface="微软雅黑" pitchFamily="34" charset="-122"/>
              </a:rPr>
              <a:t>坚持和平发展道路，坚持互利共赢开放战略，推动构建人类命运共同体，对促进人类和平发展的崇高事业具有重大意义。国家监察体制改革是事关全局的重大政治体制改革，是强化党和国家自我监督的重大决策部署，要依法建立党统一领导的反腐败工作机构，构建集中统一、权威高效的国家监察体系，实现对所有行使公权力的公职人员监察全覆盖。宪法是国家各项制度和法律法规的总依据，充实宪法的重大制度规定，对完善和发展中国特色社会主义制度具有重要作用。</a:t>
            </a:r>
            <a:endParaRPr lang="zh-CN" altLang="en-US" sz="1397" dirty="0">
              <a:latin typeface="微软雅黑" pitchFamily="34" charset="-122"/>
              <a:ea typeface="微软雅黑" pitchFamily="34" charset="-122"/>
            </a:endParaRPr>
          </a:p>
        </p:txBody>
      </p:sp>
      <p:sp>
        <p:nvSpPr>
          <p:cNvPr id="4" name="TextBox 7"/>
          <p:cNvSpPr txBox="1"/>
          <p:nvPr/>
        </p:nvSpPr>
        <p:spPr>
          <a:xfrm>
            <a:off x="3871395" y="1702063"/>
            <a:ext cx="7090913" cy="1208023"/>
          </a:xfrm>
          <a:prstGeom prst="rect">
            <a:avLst/>
          </a:prstGeom>
          <a:noFill/>
        </p:spPr>
        <p:txBody>
          <a:bodyPr wrap="square" rtlCol="0">
            <a:spAutoFit/>
          </a:bodyPr>
          <a:lstStyle/>
          <a:p>
            <a:pPr>
              <a:lnSpc>
                <a:spcPts val="2928"/>
              </a:lnSpc>
            </a:pPr>
            <a:r>
              <a:rPr lang="zh-CN" altLang="en-US" sz="2129" b="1" dirty="0">
                <a:solidFill>
                  <a:srgbClr val="C00000"/>
                </a:solidFill>
                <a:latin typeface="微软雅黑" pitchFamily="34" charset="-122"/>
                <a:ea typeface="微软雅黑" pitchFamily="34" charset="-122"/>
              </a:rPr>
              <a:t>习近平新时代中国特色社会主义思想是马克思主义中国化最新成果，是当代中国马克思主义、</a:t>
            </a:r>
            <a:r>
              <a:rPr lang="en-US" altLang="zh-CN" sz="2129" b="1" dirty="0">
                <a:solidFill>
                  <a:srgbClr val="C00000"/>
                </a:solidFill>
                <a:latin typeface="微软雅黑" pitchFamily="34" charset="-122"/>
                <a:ea typeface="微软雅黑" pitchFamily="34" charset="-122"/>
              </a:rPr>
              <a:t>21</a:t>
            </a:r>
            <a:r>
              <a:rPr lang="zh-CN" altLang="en-US" sz="2129" b="1" dirty="0">
                <a:solidFill>
                  <a:srgbClr val="C00000"/>
                </a:solidFill>
                <a:latin typeface="微软雅黑" pitchFamily="34" charset="-122"/>
                <a:ea typeface="微软雅黑" pitchFamily="34" charset="-122"/>
              </a:rPr>
              <a:t>世纪马克思主义，是党和国家必须长期坚持的指导思想</a:t>
            </a:r>
          </a:p>
        </p:txBody>
      </p:sp>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01363" y="964096"/>
            <a:ext cx="1457016" cy="1037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05444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500"/>
                                        <p:tgtEl>
                                          <p:spTgt spid="3"/>
                                        </p:tgtEl>
                                      </p:cBhvr>
                                    </p:animEffect>
                                    <p:anim calcmode="lin" valueType="num">
                                      <p:cBhvr>
                                        <p:cTn id="29" dur="1500" fill="hold"/>
                                        <p:tgtEl>
                                          <p:spTgt spid="3"/>
                                        </p:tgtEl>
                                        <p:attrNameLst>
                                          <p:attrName>ppt_x</p:attrName>
                                        </p:attrNameLst>
                                      </p:cBhvr>
                                      <p:tavLst>
                                        <p:tav tm="0">
                                          <p:val>
                                            <p:strVal val="#ppt_x"/>
                                          </p:val>
                                        </p:tav>
                                        <p:tav tm="100000">
                                          <p:val>
                                            <p:strVal val="#ppt_x"/>
                                          </p:val>
                                        </p:tav>
                                      </p:tavLst>
                                    </p:anim>
                                    <p:anim calcmode="lin" valueType="num">
                                      <p:cBhvr>
                                        <p:cTn id="30" dur="1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Administrator\Desktop\2.pn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contrast="10000"/>
                    </a14:imgEffect>
                    <a14:imgEffect>
                      <a14:colorTemperature colorTemp="3415"/>
                    </a14:imgEffect>
                  </a14:imgLayer>
                </a14:imgProps>
              </a:ext>
            </a:extLst>
          </a:blip>
          <a:srcRect b="27738"/>
          <a:stretch>
            <a:fillRect/>
          </a:stretch>
        </p:blipFill>
        <p:spPr bwMode="auto">
          <a:xfrm>
            <a:off x="1" y="5927613"/>
            <a:ext cx="12192000" cy="1007390"/>
          </a:xfrm>
          <a:prstGeom prst="rect">
            <a:avLst/>
          </a:prstGeom>
          <a:noFill/>
        </p:spPr>
      </p:pic>
      <p:sp>
        <p:nvSpPr>
          <p:cNvPr id="7" name="矩形 6"/>
          <p:cNvSpPr/>
          <p:nvPr/>
        </p:nvSpPr>
        <p:spPr>
          <a:xfrm>
            <a:off x="646134" y="1552206"/>
            <a:ext cx="6957823" cy="914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928"/>
              </a:lnSpc>
            </a:pPr>
            <a:r>
              <a:rPr lang="zh-CN" altLang="en-US" sz="2000" b="1" dirty="0" smtClean="0">
                <a:solidFill>
                  <a:schemeClr val="bg1"/>
                </a:solidFill>
                <a:latin typeface="微软雅黑" pitchFamily="34" charset="-122"/>
                <a:ea typeface="微软雅黑" pitchFamily="34" charset="-122"/>
              </a:rPr>
              <a:t>    宪法</a:t>
            </a:r>
            <a:r>
              <a:rPr lang="zh-CN" altLang="en-US" sz="2000" b="1" dirty="0">
                <a:solidFill>
                  <a:schemeClr val="bg1"/>
                </a:solidFill>
                <a:latin typeface="微软雅黑" pitchFamily="34" charset="-122"/>
                <a:ea typeface="微软雅黑" pitchFamily="34" charset="-122"/>
              </a:rPr>
              <a:t>的生命在于实施，宪法的权威也在于实施</a:t>
            </a:r>
            <a:endParaRPr lang="zh-CN" altLang="en-US" sz="2000" b="1" dirty="0">
              <a:solidFill>
                <a:schemeClr val="bg1"/>
              </a:solidFill>
              <a:latin typeface="微软雅黑" pitchFamily="34" charset="-122"/>
              <a:ea typeface="微软雅黑" pitchFamily="34" charset="-122"/>
            </a:endParaRPr>
          </a:p>
        </p:txBody>
      </p:sp>
      <p:sp>
        <p:nvSpPr>
          <p:cNvPr id="8" name="矩形 7"/>
          <p:cNvSpPr/>
          <p:nvPr/>
        </p:nvSpPr>
        <p:spPr>
          <a:xfrm>
            <a:off x="646135" y="2664954"/>
            <a:ext cx="7121452" cy="3067506"/>
          </a:xfrm>
          <a:prstGeom prst="rect">
            <a:avLst/>
          </a:prstGeom>
        </p:spPr>
        <p:txBody>
          <a:bodyPr wrap="square">
            <a:spAutoFit/>
          </a:bodyPr>
          <a:lstStyle/>
          <a:p>
            <a:pPr>
              <a:lnSpc>
                <a:spcPts val="2928"/>
              </a:lnSpc>
            </a:pPr>
            <a:r>
              <a:rPr lang="zh-CN" altLang="en-US" dirty="0">
                <a:solidFill>
                  <a:srgbClr val="C00000"/>
                </a:solidFill>
                <a:latin typeface="微软雅黑" pitchFamily="34" charset="-122"/>
                <a:ea typeface="微软雅黑" pitchFamily="34" charset="-122"/>
              </a:rPr>
              <a:t>■ </a:t>
            </a:r>
            <a:r>
              <a:rPr lang="zh-CN" altLang="en-US" dirty="0">
                <a:latin typeface="微软雅黑" pitchFamily="34" charset="-122"/>
                <a:ea typeface="微软雅黑" pitchFamily="34" charset="-122"/>
              </a:rPr>
              <a:t> 维护宪法权威，就是维护党和人民共同意志的权威；捍卫宪法尊严，就是捍卫党和人民共同意志的尊严；保证宪法实施，就是保证人民根本利益的实现。要以这次宪法修改为契机，深入推进科学立法、严格执法、公正司法、全民守法，坚持有法可依、有法必依、执法必严、违法必究，把依法治国、依宪治国工作提高到一个新水平。要在全党全社会深入开展尊崇宪法、学习宪法、遵守宪法、维护宪法、运用宪法的宣传教育活动，大力弘扬宪法精神，大力弘扬社会主义法治精神，不断增强人民群众宪法意识。</a:t>
            </a:r>
            <a:endParaRPr lang="zh-CN" altLang="en-US" sz="1600" dirty="0">
              <a:latin typeface="微软雅黑" pitchFamily="34" charset="-122"/>
              <a:ea typeface="微软雅黑" pitchFamily="34" charset="-122"/>
            </a:endParaRP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487426" y="2664954"/>
            <a:ext cx="5704572" cy="4067917"/>
          </a:xfrm>
          <a:prstGeom prst="rect">
            <a:avLst/>
          </a:prstGeom>
        </p:spPr>
      </p:pic>
    </p:spTree>
    <p:extLst>
      <p:ext uri="{BB962C8B-B14F-4D97-AF65-F5344CB8AC3E}">
        <p14:creationId xmlns:p14="http://schemas.microsoft.com/office/powerpoint/2010/main" val="41659095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par>
                                <p:cTn id="13" presetID="31" presetClass="entr" presetSubtype="0" fill="hold" grpId="0" nodeType="withEffect">
                                  <p:stCondLst>
                                    <p:cond delay="0"/>
                                  </p:stCondLst>
                                  <p:iterate type="lt">
                                    <p:tmPct val="260"/>
                                  </p:iterate>
                                  <p:childTnLst>
                                    <p:set>
                                      <p:cBhvr>
                                        <p:cTn id="14" dur="1" fill="hold">
                                          <p:stCondLst>
                                            <p:cond delay="0"/>
                                          </p:stCondLst>
                                        </p:cTn>
                                        <p:tgtEl>
                                          <p:spTgt spid="8"/>
                                        </p:tgtEl>
                                        <p:attrNameLst>
                                          <p:attrName>style.visibility</p:attrName>
                                        </p:attrNameLst>
                                      </p:cBhvr>
                                      <p:to>
                                        <p:strVal val="visible"/>
                                      </p:to>
                                    </p:set>
                                    <p:anim calcmode="lin" valueType="num">
                                      <p:cBhvr>
                                        <p:cTn id="15" dur="750" fill="hold"/>
                                        <p:tgtEl>
                                          <p:spTgt spid="8"/>
                                        </p:tgtEl>
                                        <p:attrNameLst>
                                          <p:attrName>ppt_w</p:attrName>
                                        </p:attrNameLst>
                                      </p:cBhvr>
                                      <p:tavLst>
                                        <p:tav tm="0">
                                          <p:val>
                                            <p:fltVal val="0"/>
                                          </p:val>
                                        </p:tav>
                                        <p:tav tm="100000">
                                          <p:val>
                                            <p:strVal val="#ppt_w"/>
                                          </p:val>
                                        </p:tav>
                                      </p:tavLst>
                                    </p:anim>
                                    <p:anim calcmode="lin" valueType="num">
                                      <p:cBhvr>
                                        <p:cTn id="16" dur="750" fill="hold"/>
                                        <p:tgtEl>
                                          <p:spTgt spid="8"/>
                                        </p:tgtEl>
                                        <p:attrNameLst>
                                          <p:attrName>ppt_h</p:attrName>
                                        </p:attrNameLst>
                                      </p:cBhvr>
                                      <p:tavLst>
                                        <p:tav tm="0">
                                          <p:val>
                                            <p:fltVal val="0"/>
                                          </p:val>
                                        </p:tav>
                                        <p:tav tm="100000">
                                          <p:val>
                                            <p:strVal val="#ppt_h"/>
                                          </p:val>
                                        </p:tav>
                                      </p:tavLst>
                                    </p:anim>
                                    <p:anim calcmode="lin" valueType="num">
                                      <p:cBhvr>
                                        <p:cTn id="17" dur="750" fill="hold"/>
                                        <p:tgtEl>
                                          <p:spTgt spid="8"/>
                                        </p:tgtEl>
                                        <p:attrNameLst>
                                          <p:attrName>style.rotation</p:attrName>
                                        </p:attrNameLst>
                                      </p:cBhvr>
                                      <p:tavLst>
                                        <p:tav tm="0">
                                          <p:val>
                                            <p:fltVal val="90"/>
                                          </p:val>
                                        </p:tav>
                                        <p:tav tm="100000">
                                          <p:val>
                                            <p:fltVal val="0"/>
                                          </p:val>
                                        </p:tav>
                                      </p:tavLst>
                                    </p:anim>
                                    <p:animEffect transition="in" filter="fade">
                                      <p:cBhvr>
                                        <p:cTn id="1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726503" y="1749331"/>
            <a:ext cx="2299756" cy="605294"/>
          </a:xfrm>
          <a:prstGeom prst="rect">
            <a:avLst/>
          </a:prstGeom>
          <a:solidFill>
            <a:srgbClr val="C00000"/>
          </a:solidFill>
        </p:spPr>
        <p:txBody>
          <a:bodyPr wrap="square" rtlCol="0">
            <a:spAutoFit/>
          </a:bodyPr>
          <a:lstStyle/>
          <a:p>
            <a:pPr algn="ctr">
              <a:lnSpc>
                <a:spcPts val="3992"/>
              </a:lnSpc>
            </a:pPr>
            <a:r>
              <a:rPr lang="zh-CN" altLang="en-US" sz="3194" b="1" dirty="0">
                <a:solidFill>
                  <a:schemeClr val="bg1"/>
                </a:solidFill>
                <a:latin typeface="微软雅黑" pitchFamily="34" charset="-122"/>
                <a:ea typeface="微软雅黑" pitchFamily="34" charset="-122"/>
              </a:rPr>
              <a:t>全会强调</a:t>
            </a:r>
          </a:p>
        </p:txBody>
      </p:sp>
      <p:sp>
        <p:nvSpPr>
          <p:cNvPr id="3" name="TextBox 18"/>
          <p:cNvSpPr txBox="1"/>
          <p:nvPr/>
        </p:nvSpPr>
        <p:spPr>
          <a:xfrm>
            <a:off x="1621266" y="2353613"/>
            <a:ext cx="9495906" cy="2279470"/>
          </a:xfrm>
          <a:prstGeom prst="rect">
            <a:avLst/>
          </a:prstGeom>
          <a:noFill/>
        </p:spPr>
        <p:txBody>
          <a:bodyPr wrap="square" rtlCol="0">
            <a:spAutoFit/>
          </a:bodyPr>
          <a:lstStyle/>
          <a:p>
            <a:pPr>
              <a:lnSpc>
                <a:spcPts val="2928"/>
              </a:lnSpc>
            </a:pPr>
            <a:r>
              <a:rPr lang="zh-CN" altLang="en-US" sz="1597" dirty="0">
                <a:latin typeface="微软雅黑" pitchFamily="34" charset="-122"/>
                <a:ea typeface="微软雅黑" pitchFamily="34" charset="-122"/>
              </a:rPr>
              <a:t>要加强对宪法法律实施情况的监督检查，坚决纠正违宪违法行为。各级国家工作人员特别是领导干部要增强宪法观念，依照宪法法律行使职权、履行职责、开展工作，恪尽职守，廉洁奉公，自觉接受人民监督，通过自己的努力为宪法法律实施作出贡献，绝不允许以言代法、以权压法、逐利违法、徇私枉法。全国各族人民、一切国家机关和武装力量、各政党和各社会团体、各企业事业组织，都必须以宪法为根本的活动准则，都负有维护宪法尊严、保证宪法实施的职责，任何组织和个人都不得有超越宪法法律的特权，一切违反宪法法律的行为都必须予以追究。</a:t>
            </a:r>
            <a:endParaRPr lang="zh-CN" altLang="en-US" sz="1397" dirty="0">
              <a:latin typeface="微软雅黑" pitchFamily="34" charset="-122"/>
              <a:ea typeface="微软雅黑" pitchFamily="34" charset="-122"/>
            </a:endParaRPr>
          </a:p>
        </p:txBody>
      </p:sp>
      <p:sp>
        <p:nvSpPr>
          <p:cNvPr id="4" name="TextBox 7"/>
          <p:cNvSpPr txBox="1"/>
          <p:nvPr/>
        </p:nvSpPr>
        <p:spPr>
          <a:xfrm>
            <a:off x="4217905" y="1806837"/>
            <a:ext cx="7090913" cy="464230"/>
          </a:xfrm>
          <a:prstGeom prst="rect">
            <a:avLst/>
          </a:prstGeom>
          <a:noFill/>
        </p:spPr>
        <p:txBody>
          <a:bodyPr wrap="square" rtlCol="0">
            <a:spAutoFit/>
          </a:bodyPr>
          <a:lstStyle/>
          <a:p>
            <a:pPr>
              <a:lnSpc>
                <a:spcPts val="2928"/>
              </a:lnSpc>
            </a:pPr>
            <a:r>
              <a:rPr lang="zh-CN" altLang="en-US" sz="2661" b="1" dirty="0">
                <a:solidFill>
                  <a:srgbClr val="C00000"/>
                </a:solidFill>
                <a:latin typeface="微软雅黑" pitchFamily="34" charset="-122"/>
                <a:ea typeface="微软雅黑" pitchFamily="34" charset="-122"/>
              </a:rPr>
              <a:t>宪法的生命在于实施，宪法的权威也在于实施</a:t>
            </a:r>
          </a:p>
        </p:txBody>
      </p:sp>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4815" y="1520420"/>
            <a:ext cx="1457016" cy="1037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57497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500"/>
                                        <p:tgtEl>
                                          <p:spTgt spid="3"/>
                                        </p:tgtEl>
                                      </p:cBhvr>
                                    </p:animEffect>
                                    <p:anim calcmode="lin" valueType="num">
                                      <p:cBhvr>
                                        <p:cTn id="22" dur="1500" fill="hold"/>
                                        <p:tgtEl>
                                          <p:spTgt spid="3"/>
                                        </p:tgtEl>
                                        <p:attrNameLst>
                                          <p:attrName>ppt_x</p:attrName>
                                        </p:attrNameLst>
                                      </p:cBhvr>
                                      <p:tavLst>
                                        <p:tav tm="0">
                                          <p:val>
                                            <p:strVal val="#ppt_x"/>
                                          </p:val>
                                        </p:tav>
                                        <p:tav tm="100000">
                                          <p:val>
                                            <p:strVal val="#ppt_x"/>
                                          </p:val>
                                        </p:tav>
                                      </p:tavLst>
                                    </p:anim>
                                    <p:anim calcmode="lin" valueType="num">
                                      <p:cBhvr>
                                        <p:cTn id="23" dur="1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490262" y="4499095"/>
            <a:ext cx="3915005" cy="605294"/>
          </a:xfrm>
          <a:prstGeom prst="rect">
            <a:avLst/>
          </a:prstGeom>
          <a:solidFill>
            <a:srgbClr val="C00000"/>
          </a:solidFill>
        </p:spPr>
        <p:txBody>
          <a:bodyPr wrap="square" rtlCol="0">
            <a:spAutoFit/>
          </a:bodyPr>
          <a:lstStyle/>
          <a:p>
            <a:pPr algn="ctr">
              <a:lnSpc>
                <a:spcPts val="3992"/>
              </a:lnSpc>
            </a:pPr>
            <a:r>
              <a:rPr lang="zh-CN" altLang="en-US" sz="3194" b="1" dirty="0">
                <a:solidFill>
                  <a:schemeClr val="bg1"/>
                </a:solidFill>
                <a:latin typeface="微软雅黑" pitchFamily="34" charset="-122"/>
                <a:ea typeface="微软雅黑" pitchFamily="34" charset="-122"/>
              </a:rPr>
              <a:t>全会号召</a:t>
            </a:r>
          </a:p>
        </p:txBody>
      </p:sp>
      <p:sp>
        <p:nvSpPr>
          <p:cNvPr id="3" name="TextBox 7"/>
          <p:cNvSpPr txBox="1"/>
          <p:nvPr/>
        </p:nvSpPr>
        <p:spPr>
          <a:xfrm>
            <a:off x="5629660" y="1747184"/>
            <a:ext cx="5396913" cy="3477875"/>
          </a:xfrm>
          <a:prstGeom prst="rect">
            <a:avLst/>
          </a:prstGeom>
          <a:noFill/>
        </p:spPr>
        <p:txBody>
          <a:bodyPr wrap="square" rtlCol="0">
            <a:spAutoFit/>
          </a:bodyPr>
          <a:lstStyle/>
          <a:p>
            <a:pPr>
              <a:lnSpc>
                <a:spcPts val="3327"/>
              </a:lnSpc>
            </a:pPr>
            <a:r>
              <a:rPr lang="zh-CN" altLang="en-US" sz="1863" b="1" dirty="0">
                <a:solidFill>
                  <a:srgbClr val="C00000"/>
                </a:solidFill>
                <a:latin typeface="微软雅黑" pitchFamily="34" charset="-122"/>
                <a:ea typeface="微软雅黑" pitchFamily="34" charset="-122"/>
              </a:rPr>
              <a:t>       全党同志要更加紧密地团结在以习近平同志为核心的党中央周围，以习近平新时代中国特色社会主义思想为指导，全面深入贯彻党的十九大精神和本次全会精神，牢固树立政治意识、大局意识、核心意识、看齐意识，坚定不移走中国特色社会主义法治道路，自觉维护宪法权威、保证宪法实施，为新时代推进全面依法治国、建设社会主义法治国家而努力奋斗。</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917" y="1432755"/>
            <a:ext cx="4720438" cy="2916183"/>
          </a:xfrm>
          <a:prstGeom prst="rect">
            <a:avLst/>
          </a:prstGeom>
        </p:spPr>
      </p:pic>
    </p:spTree>
    <p:extLst>
      <p:ext uri="{BB962C8B-B14F-4D97-AF65-F5344CB8AC3E}">
        <p14:creationId xmlns:p14="http://schemas.microsoft.com/office/powerpoint/2010/main" val="222024493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2" dur="1000" fill="hold"/>
                                        <p:tgtEl>
                                          <p:spTgt spid="3"/>
                                        </p:tgtEl>
                                        <p:attrNameLst>
                                          <p:attrName>ppt_y</p:attrName>
                                        </p:attrNameLst>
                                      </p:cBhvr>
                                      <p:tavLst>
                                        <p:tav tm="0">
                                          <p:val>
                                            <p:strVal val="#ppt_y"/>
                                          </p:val>
                                        </p:tav>
                                        <p:tav tm="100000">
                                          <p:val>
                                            <p:strVal val="#ppt_y"/>
                                          </p:val>
                                        </p:tav>
                                      </p:tavLst>
                                    </p:anim>
                                    <p:anim calcmode="lin" valueType="num">
                                      <p:cBhvr>
                                        <p:cTn id="23" dur="10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4" dur="10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10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stretch>
            <a:fillRect/>
          </a:stretch>
        </p:blipFill>
        <p:spPr>
          <a:xfrm>
            <a:off x="1230545" y="341458"/>
            <a:ext cx="1214188" cy="1168596"/>
          </a:xfrm>
          <a:prstGeom prst="rect">
            <a:avLst/>
          </a:prstGeom>
        </p:spPr>
      </p:pic>
      <p:pic>
        <p:nvPicPr>
          <p:cNvPr id="7" name="图片 6">
            <a:extLst>
              <a:ext uri="{FF2B5EF4-FFF2-40B4-BE49-F238E27FC236}">
                <a16:creationId xmlns="" xmlns:a16="http://schemas.microsoft.com/office/drawing/2014/main" id="{53038227-E31D-42F4-8F9C-2D1A3F93EBA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9163" b="73043"/>
          <a:stretch/>
        </p:blipFill>
        <p:spPr>
          <a:xfrm flipH="1">
            <a:off x="6720114" y="0"/>
            <a:ext cx="5471886" cy="1848692"/>
          </a:xfrm>
          <a:prstGeom prst="rect">
            <a:avLst/>
          </a:prstGeom>
        </p:spPr>
      </p:pic>
      <p:pic>
        <p:nvPicPr>
          <p:cNvPr id="27" name="图片 26">
            <a:extLst>
              <a:ext uri="{FF2B5EF4-FFF2-40B4-BE49-F238E27FC236}">
                <a16:creationId xmlns="" xmlns:a16="http://schemas.microsoft.com/office/drawing/2014/main" id="{BE17E970-555A-46E3-B586-B51DACECEADE}"/>
              </a:ext>
            </a:extLst>
          </p:cNvPr>
          <p:cNvPicPr>
            <a:picLocks noChangeAspect="1"/>
          </p:cNvPicPr>
          <p:nvPr/>
        </p:nvPicPr>
        <p:blipFill rotWithShape="1">
          <a:blip r:embed="rId5"/>
          <a:srcRect l="578" r="1048" b="941"/>
          <a:stretch/>
        </p:blipFill>
        <p:spPr>
          <a:xfrm>
            <a:off x="0" y="732971"/>
            <a:ext cx="12167374" cy="6125029"/>
          </a:xfrm>
          <a:prstGeom prst="rect">
            <a:avLst/>
          </a:prstGeom>
        </p:spPr>
      </p:pic>
      <p:sp>
        <p:nvSpPr>
          <p:cNvPr id="18" name="TextBox 17"/>
          <p:cNvSpPr txBox="1"/>
          <p:nvPr/>
        </p:nvSpPr>
        <p:spPr>
          <a:xfrm>
            <a:off x="8170364" y="1897274"/>
            <a:ext cx="3611884" cy="1200329"/>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中央委员</a:t>
            </a:r>
            <a:r>
              <a:rPr lang="en-US" altLang="zh-CN" sz="3600" b="1" dirty="0" smtClean="0">
                <a:latin typeface="微软雅黑" pitchFamily="34" charset="-122"/>
                <a:ea typeface="微软雅黑" pitchFamily="34" charset="-122"/>
              </a:rPr>
              <a:t>203</a:t>
            </a:r>
            <a:r>
              <a:rPr lang="zh-CN" altLang="en-US" sz="2400" dirty="0">
                <a:latin typeface="微软雅黑" pitchFamily="34" charset="-122"/>
                <a:ea typeface="微软雅黑" pitchFamily="34" charset="-122"/>
              </a:rPr>
              <a:t>人</a:t>
            </a:r>
            <a:r>
              <a:rPr lang="zh-CN" altLang="en-US" sz="2400" dirty="0" smtClean="0">
                <a:latin typeface="微软雅黑" pitchFamily="34" charset="-122"/>
                <a:ea typeface="微软雅黑" pitchFamily="34" charset="-122"/>
              </a:rPr>
              <a:t>，</a:t>
            </a:r>
            <a:endParaRPr lang="en-US" altLang="zh-CN" sz="2400" dirty="0" smtClean="0">
              <a:latin typeface="微软雅黑" pitchFamily="34" charset="-122"/>
              <a:ea typeface="微软雅黑" pitchFamily="34" charset="-122"/>
            </a:endParaRPr>
          </a:p>
          <a:p>
            <a:r>
              <a:rPr lang="zh-CN" altLang="en-US" sz="2400" dirty="0" smtClean="0">
                <a:latin typeface="微软雅黑" pitchFamily="34" charset="-122"/>
                <a:ea typeface="微软雅黑" pitchFamily="34" charset="-122"/>
              </a:rPr>
              <a:t>候补</a:t>
            </a:r>
            <a:r>
              <a:rPr lang="zh-CN" altLang="en-US" sz="2400" dirty="0">
                <a:latin typeface="微软雅黑" pitchFamily="34" charset="-122"/>
                <a:ea typeface="微软雅黑" pitchFamily="34" charset="-122"/>
              </a:rPr>
              <a:t>中央委员</a:t>
            </a:r>
            <a:r>
              <a:rPr lang="en-US" altLang="zh-CN" sz="3600" b="1" dirty="0" smtClean="0">
                <a:latin typeface="微软雅黑" pitchFamily="34" charset="-122"/>
                <a:ea typeface="微软雅黑" pitchFamily="34" charset="-122"/>
              </a:rPr>
              <a:t>172</a:t>
            </a:r>
            <a:r>
              <a:rPr lang="zh-CN" altLang="en-US" sz="2400" dirty="0" smtClean="0">
                <a:latin typeface="微软雅黑" pitchFamily="34" charset="-122"/>
                <a:ea typeface="微软雅黑" pitchFamily="34" charset="-122"/>
              </a:rPr>
              <a:t>人</a:t>
            </a:r>
            <a:endParaRPr lang="zh-CN" altLang="en-US" dirty="0">
              <a:latin typeface="微软雅黑" pitchFamily="34" charset="-122"/>
              <a:ea typeface="微软雅黑" pitchFamily="34" charset="-122"/>
            </a:endParaRPr>
          </a:p>
        </p:txBody>
      </p:sp>
      <p:sp>
        <p:nvSpPr>
          <p:cNvPr id="19" name="TextBox 18"/>
          <p:cNvSpPr txBox="1"/>
          <p:nvPr/>
        </p:nvSpPr>
        <p:spPr>
          <a:xfrm>
            <a:off x="3860686" y="2135464"/>
            <a:ext cx="2519890" cy="1569660"/>
          </a:xfrm>
          <a:prstGeom prst="rect">
            <a:avLst/>
          </a:prstGeom>
          <a:noFill/>
        </p:spPr>
        <p:txBody>
          <a:bodyPr wrap="square" rtlCol="0">
            <a:spAutoFit/>
          </a:bodyPr>
          <a:lstStyle/>
          <a:p>
            <a:r>
              <a:rPr lang="en-US" altLang="zh-CN" sz="4400" b="1" dirty="0" smtClean="0">
                <a:latin typeface="微软雅黑" pitchFamily="34" charset="-122"/>
                <a:ea typeface="微软雅黑" pitchFamily="34" charset="-122"/>
              </a:rPr>
              <a:t>2018</a:t>
            </a:r>
            <a:r>
              <a:rPr lang="zh-CN" altLang="en-US" sz="4400" b="1" dirty="0" smtClean="0">
                <a:latin typeface="微软雅黑" pitchFamily="34" charset="-122"/>
                <a:ea typeface="微软雅黑" pitchFamily="34" charset="-122"/>
              </a:rPr>
              <a:t>年</a:t>
            </a:r>
            <a:endParaRPr lang="en-US" altLang="zh-CN" sz="4400" b="1" dirty="0" smtClean="0">
              <a:latin typeface="微软雅黑" pitchFamily="34" charset="-122"/>
              <a:ea typeface="微软雅黑" pitchFamily="34" charset="-122"/>
            </a:endParaRPr>
          </a:p>
          <a:p>
            <a:r>
              <a:rPr lang="en-US" altLang="zh-CN" sz="2400" dirty="0" smtClean="0">
                <a:latin typeface="微软雅黑" pitchFamily="34" charset="-122"/>
                <a:ea typeface="微软雅黑" pitchFamily="34" charset="-122"/>
              </a:rPr>
              <a:t>1</a:t>
            </a:r>
            <a:r>
              <a:rPr lang="zh-CN" altLang="en-US" sz="2400" dirty="0">
                <a:latin typeface="微软雅黑" pitchFamily="34" charset="-122"/>
                <a:ea typeface="微软雅黑" pitchFamily="34" charset="-122"/>
              </a:rPr>
              <a:t>月</a:t>
            </a:r>
            <a:r>
              <a:rPr lang="en-US" altLang="zh-CN" sz="2400" dirty="0" smtClean="0">
                <a:latin typeface="微软雅黑" pitchFamily="34" charset="-122"/>
                <a:ea typeface="微软雅黑" pitchFamily="34" charset="-122"/>
              </a:rPr>
              <a:t>18</a:t>
            </a:r>
            <a:r>
              <a:rPr lang="zh-CN" altLang="en-US" sz="2400" dirty="0" smtClean="0">
                <a:latin typeface="微软雅黑" pitchFamily="34" charset="-122"/>
                <a:ea typeface="微软雅黑" pitchFamily="34" charset="-122"/>
              </a:rPr>
              <a:t>日</a:t>
            </a:r>
            <a:r>
              <a:rPr lang="zh-CN" altLang="en-US" sz="2400" dirty="0">
                <a:latin typeface="微软雅黑" pitchFamily="34" charset="-122"/>
                <a:ea typeface="微软雅黑" pitchFamily="34" charset="-122"/>
              </a:rPr>
              <a:t>至</a:t>
            </a:r>
            <a:r>
              <a:rPr lang="en-US" altLang="zh-CN" sz="2400" dirty="0" smtClean="0">
                <a:latin typeface="微软雅黑" pitchFamily="34" charset="-122"/>
                <a:ea typeface="微软雅黑" pitchFamily="34" charset="-122"/>
              </a:rPr>
              <a:t>19</a:t>
            </a:r>
            <a:r>
              <a:rPr lang="zh-CN" altLang="en-US" sz="2400" dirty="0" smtClean="0">
                <a:latin typeface="微软雅黑" pitchFamily="34" charset="-122"/>
                <a:ea typeface="微软雅黑" pitchFamily="34" charset="-122"/>
              </a:rPr>
              <a:t>日</a:t>
            </a:r>
            <a:endParaRPr lang="en-US" altLang="zh-CN" sz="2400" dirty="0" smtClean="0">
              <a:latin typeface="微软雅黑" pitchFamily="34" charset="-122"/>
              <a:ea typeface="微软雅黑" pitchFamily="34" charset="-122"/>
            </a:endParaRPr>
          </a:p>
          <a:p>
            <a:r>
              <a:rPr lang="zh-CN" altLang="en-US" sz="2800" dirty="0" smtClean="0">
                <a:latin typeface="微软雅黑" pitchFamily="34" charset="-122"/>
                <a:ea typeface="微软雅黑" pitchFamily="34" charset="-122"/>
              </a:rPr>
              <a:t>在</a:t>
            </a:r>
            <a:r>
              <a:rPr lang="zh-CN" altLang="en-US" sz="2800" dirty="0">
                <a:latin typeface="微软雅黑" pitchFamily="34" charset="-122"/>
                <a:ea typeface="微软雅黑" pitchFamily="34" charset="-122"/>
              </a:rPr>
              <a:t>北京举行</a:t>
            </a:r>
          </a:p>
        </p:txBody>
      </p:sp>
      <p:sp>
        <p:nvSpPr>
          <p:cNvPr id="21" name="TextBox 20"/>
          <p:cNvSpPr txBox="1"/>
          <p:nvPr/>
        </p:nvSpPr>
        <p:spPr>
          <a:xfrm>
            <a:off x="8170364" y="3089766"/>
            <a:ext cx="3245199" cy="1015663"/>
          </a:xfrm>
          <a:prstGeom prst="rect">
            <a:avLst/>
          </a:prstGeom>
          <a:noFill/>
        </p:spPr>
        <p:txBody>
          <a:bodyPr wrap="square" rtlCol="0">
            <a:spAutoFit/>
          </a:bodyPr>
          <a:lstStyle/>
          <a:p>
            <a:pPr>
              <a:lnSpc>
                <a:spcPts val="1800"/>
              </a:lnSpc>
            </a:pPr>
            <a:r>
              <a:rPr lang="zh-CN" altLang="en-US" sz="1200" dirty="0">
                <a:latin typeface="微软雅黑" pitchFamily="34" charset="-122"/>
                <a:ea typeface="微软雅黑" pitchFamily="34" charset="-122"/>
              </a:rPr>
              <a:t>中央纪律检查委员会常务委员会委员和有关方面负责同志列席</a:t>
            </a:r>
            <a:r>
              <a:rPr lang="zh-CN" altLang="en-US" sz="1200" dirty="0" smtClean="0">
                <a:latin typeface="微软雅黑" pitchFamily="34" charset="-122"/>
                <a:ea typeface="微软雅黑" pitchFamily="34" charset="-122"/>
              </a:rPr>
              <a:t>会议</a:t>
            </a:r>
            <a:endParaRPr lang="en-US" altLang="zh-CN" sz="1200" dirty="0" smtClean="0">
              <a:latin typeface="微软雅黑" pitchFamily="34" charset="-122"/>
              <a:ea typeface="微软雅黑" pitchFamily="34" charset="-122"/>
            </a:endParaRPr>
          </a:p>
          <a:p>
            <a:pPr>
              <a:lnSpc>
                <a:spcPts val="1800"/>
              </a:lnSpc>
            </a:pPr>
            <a:r>
              <a:rPr lang="zh-CN" altLang="en-US" sz="1200" dirty="0" smtClean="0">
                <a:latin typeface="微软雅黑" pitchFamily="34" charset="-122"/>
                <a:ea typeface="微软雅黑" pitchFamily="34" charset="-122"/>
              </a:rPr>
              <a:t>党</a:t>
            </a:r>
            <a:r>
              <a:rPr lang="zh-CN" altLang="en-US" sz="1200" dirty="0">
                <a:latin typeface="微软雅黑" pitchFamily="34" charset="-122"/>
                <a:ea typeface="微软雅黑" pitchFamily="34" charset="-122"/>
              </a:rPr>
              <a:t>的十九大代表中部分基层同志和专家学者也列席</a:t>
            </a:r>
            <a:r>
              <a:rPr lang="zh-CN" altLang="en-US" sz="1200" dirty="0" smtClean="0">
                <a:latin typeface="微软雅黑" pitchFamily="34" charset="-122"/>
                <a:ea typeface="微软雅黑" pitchFamily="34" charset="-122"/>
              </a:rPr>
              <a:t>会议</a:t>
            </a:r>
            <a:endParaRPr lang="zh-CN" altLang="en-US" sz="1050" dirty="0">
              <a:latin typeface="微软雅黑" pitchFamily="34" charset="-122"/>
              <a:ea typeface="微软雅黑" pitchFamily="34" charset="-122"/>
            </a:endParaRPr>
          </a:p>
        </p:txBody>
      </p:sp>
      <p:grpSp>
        <p:nvGrpSpPr>
          <p:cNvPr id="2" name="组合 1"/>
          <p:cNvGrpSpPr/>
          <p:nvPr/>
        </p:nvGrpSpPr>
        <p:grpSpPr>
          <a:xfrm>
            <a:off x="1912573" y="1668976"/>
            <a:ext cx="1704288" cy="2190078"/>
            <a:chOff x="1912573" y="1668976"/>
            <a:chExt cx="1704288" cy="2190078"/>
          </a:xfrm>
        </p:grpSpPr>
        <p:sp>
          <p:nvSpPr>
            <p:cNvPr id="25" name="矩形: 圆角 2"/>
            <p:cNvSpPr/>
            <p:nvPr/>
          </p:nvSpPr>
          <p:spPr>
            <a:xfrm>
              <a:off x="1912573" y="2154766"/>
              <a:ext cx="1704288" cy="1704288"/>
            </a:xfrm>
            <a:prstGeom prst="roundRect">
              <a:avLst/>
            </a:prstGeom>
            <a:solidFill>
              <a:schemeClr val="accent1"/>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04552" y="1668976"/>
              <a:ext cx="920328" cy="860112"/>
            </a:xfrm>
            <a:prstGeom prst="rect">
              <a:avLst/>
            </a:prstGeom>
          </p:spPr>
        </p:pic>
        <p:sp>
          <p:nvSpPr>
            <p:cNvPr id="29" name="文本框 28"/>
            <p:cNvSpPr txBox="1"/>
            <p:nvPr/>
          </p:nvSpPr>
          <p:spPr>
            <a:xfrm>
              <a:off x="2159422" y="2497439"/>
              <a:ext cx="1210588" cy="374461"/>
            </a:xfrm>
            <a:prstGeom prst="rect">
              <a:avLst/>
            </a:prstGeom>
            <a:noFill/>
          </p:spPr>
          <p:txBody>
            <a:bodyPr wrap="none" rtlCol="0">
              <a:spAutoFit/>
            </a:bodyPr>
            <a:lstStyle/>
            <a:p>
              <a:pPr>
                <a:lnSpc>
                  <a:spcPts val="2200"/>
                </a:lnSpc>
              </a:pPr>
              <a:r>
                <a:rPr lang="zh-CN" altLang="en-US" sz="2000" b="1" dirty="0">
                  <a:solidFill>
                    <a:schemeClr val="bg1"/>
                  </a:solidFill>
                  <a:latin typeface="微软雅黑" pitchFamily="34" charset="-122"/>
                  <a:ea typeface="微软雅黑" pitchFamily="34" charset="-122"/>
                </a:rPr>
                <a:t>召开时间</a:t>
              </a:r>
              <a:endParaRPr lang="zh-CN" altLang="en-US" sz="2000" b="1" dirty="0">
                <a:solidFill>
                  <a:schemeClr val="bg1"/>
                </a:solidFill>
                <a:latin typeface="微软雅黑" pitchFamily="34" charset="-122"/>
                <a:ea typeface="微软雅黑" pitchFamily="34" charset="-122"/>
              </a:endParaRPr>
            </a:p>
          </p:txBody>
        </p:sp>
        <p:pic>
          <p:nvPicPr>
            <p:cNvPr id="14" name="图片 13"/>
            <p:cNvPicPr>
              <a:picLocks noChangeAspect="1"/>
            </p:cNvPicPr>
            <p:nvPr/>
          </p:nvPicPr>
          <p:blipFill>
            <a:blip r:embed="rId7" cstate="print">
              <a:lum bright="70000" contrast="-70000"/>
              <a:extLst>
                <a:ext uri="{28A0092B-C50C-407E-A947-70E740481C1C}">
                  <a14:useLocalDpi xmlns:a14="http://schemas.microsoft.com/office/drawing/2010/main" val="0"/>
                </a:ext>
              </a:extLst>
            </a:blip>
            <a:stretch>
              <a:fillRect/>
            </a:stretch>
          </p:blipFill>
          <p:spPr>
            <a:xfrm>
              <a:off x="2335378" y="2871900"/>
              <a:ext cx="933063" cy="987154"/>
            </a:xfrm>
            <a:prstGeom prst="rect">
              <a:avLst/>
            </a:prstGeom>
          </p:spPr>
        </p:pic>
      </p:grpSp>
      <p:grpSp>
        <p:nvGrpSpPr>
          <p:cNvPr id="3" name="组合 2"/>
          <p:cNvGrpSpPr/>
          <p:nvPr/>
        </p:nvGrpSpPr>
        <p:grpSpPr>
          <a:xfrm>
            <a:off x="6320948" y="1586757"/>
            <a:ext cx="1704288" cy="2190078"/>
            <a:chOff x="6320948" y="1586757"/>
            <a:chExt cx="1704288" cy="2190078"/>
          </a:xfrm>
        </p:grpSpPr>
        <p:sp>
          <p:nvSpPr>
            <p:cNvPr id="30" name="矩形: 圆角 2"/>
            <p:cNvSpPr/>
            <p:nvPr/>
          </p:nvSpPr>
          <p:spPr>
            <a:xfrm>
              <a:off x="6320948" y="2072547"/>
              <a:ext cx="1704288" cy="1704288"/>
            </a:xfrm>
            <a:prstGeom prst="roundRect">
              <a:avLst/>
            </a:prstGeom>
            <a:solidFill>
              <a:schemeClr val="accent1"/>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12927" y="1586757"/>
              <a:ext cx="920328" cy="860112"/>
            </a:xfrm>
            <a:prstGeom prst="rect">
              <a:avLst/>
            </a:prstGeom>
          </p:spPr>
        </p:pic>
        <p:sp>
          <p:nvSpPr>
            <p:cNvPr id="32" name="文本框 31"/>
            <p:cNvSpPr txBox="1"/>
            <p:nvPr/>
          </p:nvSpPr>
          <p:spPr>
            <a:xfrm>
              <a:off x="6567797" y="2415220"/>
              <a:ext cx="1210588" cy="374461"/>
            </a:xfrm>
            <a:prstGeom prst="rect">
              <a:avLst/>
            </a:prstGeom>
            <a:noFill/>
          </p:spPr>
          <p:txBody>
            <a:bodyPr wrap="none" rtlCol="0">
              <a:spAutoFit/>
            </a:bodyPr>
            <a:lstStyle/>
            <a:p>
              <a:pPr>
                <a:lnSpc>
                  <a:spcPts val="2200"/>
                </a:lnSpc>
              </a:pPr>
              <a:r>
                <a:rPr lang="zh-CN" altLang="en-US" sz="2000" b="1" dirty="0">
                  <a:solidFill>
                    <a:schemeClr val="bg1"/>
                  </a:solidFill>
                  <a:latin typeface="微软雅黑" pitchFamily="34" charset="-122"/>
                  <a:ea typeface="微软雅黑" pitchFamily="34" charset="-122"/>
                </a:rPr>
                <a:t>出席人员</a:t>
              </a:r>
              <a:endParaRPr lang="zh-CN" altLang="en-US" sz="2000" b="1" dirty="0">
                <a:solidFill>
                  <a:schemeClr val="bg1"/>
                </a:solidFill>
                <a:latin typeface="微软雅黑" pitchFamily="34" charset="-122"/>
                <a:ea typeface="微软雅黑" pitchFamily="34" charset="-122"/>
              </a:endParaRPr>
            </a:p>
          </p:txBody>
        </p:sp>
        <p:pic>
          <p:nvPicPr>
            <p:cNvPr id="15" name="图片 14"/>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6712927" y="2729975"/>
              <a:ext cx="877044" cy="927887"/>
            </a:xfrm>
            <a:prstGeom prst="rect">
              <a:avLst/>
            </a:prstGeom>
          </p:spPr>
        </p:pic>
      </p:grpSp>
    </p:spTree>
    <p:extLst>
      <p:ext uri="{BB962C8B-B14F-4D97-AF65-F5344CB8AC3E}">
        <p14:creationId xmlns:p14="http://schemas.microsoft.com/office/powerpoint/2010/main" val="257169887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calcmode="lin" valueType="num">
                                      <p:cBhvr>
                                        <p:cTn id="25"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6" dur="1000" fill="hold"/>
                                        <p:tgtEl>
                                          <p:spTgt spid="19"/>
                                        </p:tgtEl>
                                        <p:attrNameLst>
                                          <p:attrName>ppt_y</p:attrName>
                                        </p:attrNameLst>
                                      </p:cBhvr>
                                      <p:tavLst>
                                        <p:tav tm="0">
                                          <p:val>
                                            <p:strVal val="#ppt_y"/>
                                          </p:val>
                                        </p:tav>
                                        <p:tav tm="100000">
                                          <p:val>
                                            <p:strVal val="#ppt_y"/>
                                          </p:val>
                                        </p:tav>
                                      </p:tavLst>
                                    </p:anim>
                                    <p:anim calcmode="lin" valueType="num">
                                      <p:cBhvr>
                                        <p:cTn id="27"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8"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1000" tmFilter="0,0; .5, 1; 1, 1"/>
                                        <p:tgtEl>
                                          <p:spTgt spid="19"/>
                                        </p:tgtEl>
                                      </p:cBhvr>
                                    </p:animEffect>
                                  </p:childTnLst>
                                </p:cTn>
                              </p:par>
                            </p:childTnLst>
                          </p:cTn>
                        </p:par>
                        <p:par>
                          <p:cTn id="30" fill="hold">
                            <p:stCondLst>
                              <p:cond delay="48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18"/>
                                        </p:tgtEl>
                                        <p:attrNameLst>
                                          <p:attrName>ppt_y</p:attrName>
                                        </p:attrNameLst>
                                      </p:cBhvr>
                                      <p:tavLst>
                                        <p:tav tm="0">
                                          <p:val>
                                            <p:strVal val="#ppt_y"/>
                                          </p:val>
                                        </p:tav>
                                        <p:tav tm="100000">
                                          <p:val>
                                            <p:strVal val="#ppt_y"/>
                                          </p:val>
                                        </p:tav>
                                      </p:tavLst>
                                    </p:anim>
                                    <p:anim calcmode="lin" valueType="num">
                                      <p:cBhvr>
                                        <p:cTn id="35" dur="10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18"/>
                                        </p:tgtEl>
                                      </p:cBhvr>
                                    </p:animEffect>
                                  </p:childTnLst>
                                </p:cTn>
                              </p:par>
                            </p:childTnLst>
                          </p:cTn>
                        </p:par>
                        <p:par>
                          <p:cTn id="38" fill="hold">
                            <p:stCondLst>
                              <p:cond delay="76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21"/>
                                        </p:tgtEl>
                                        <p:attrNameLst>
                                          <p:attrName>style.visibility</p:attrName>
                                        </p:attrNameLst>
                                      </p:cBhvr>
                                      <p:to>
                                        <p:strVal val="visible"/>
                                      </p:to>
                                    </p:set>
                                    <p:anim calcmode="lin" valueType="num">
                                      <p:cBhvr>
                                        <p:cTn id="41" dur="10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2" dur="1000" fill="hold"/>
                                        <p:tgtEl>
                                          <p:spTgt spid="21"/>
                                        </p:tgtEl>
                                        <p:attrNameLst>
                                          <p:attrName>ppt_y</p:attrName>
                                        </p:attrNameLst>
                                      </p:cBhvr>
                                      <p:tavLst>
                                        <p:tav tm="0">
                                          <p:val>
                                            <p:strVal val="#ppt_y"/>
                                          </p:val>
                                        </p:tav>
                                        <p:tav tm="100000">
                                          <p:val>
                                            <p:strVal val="#ppt_y"/>
                                          </p:val>
                                        </p:tav>
                                      </p:tavLst>
                                    </p:anim>
                                    <p:anim calcmode="lin" valueType="num">
                                      <p:cBhvr>
                                        <p:cTn id="43" dur="10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44" dur="10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10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b="3148"/>
          <a:stretch/>
        </p:blipFill>
        <p:spPr>
          <a:xfrm>
            <a:off x="0" y="0"/>
            <a:ext cx="12192000" cy="683895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21432"/>
            <a:ext cx="5664200" cy="1644445"/>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129213"/>
            <a:ext cx="12192000" cy="1752600"/>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0234" y="2724150"/>
            <a:ext cx="1921765" cy="4157663"/>
          </a:xfrm>
          <a:prstGeom prst="rect">
            <a:avLst/>
          </a:prstGeom>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83550" y="0"/>
            <a:ext cx="4171950" cy="1249431"/>
          </a:xfrm>
          <a:prstGeom prst="rect">
            <a:avLst/>
          </a:prstGeom>
        </p:spPr>
      </p:pic>
      <p:sp>
        <p:nvSpPr>
          <p:cNvPr id="17" name="矩形 16"/>
          <p:cNvSpPr/>
          <p:nvPr/>
        </p:nvSpPr>
        <p:spPr>
          <a:xfrm>
            <a:off x="3997327" y="2688049"/>
            <a:ext cx="4288353" cy="1323439"/>
          </a:xfrm>
          <a:prstGeom prst="rect">
            <a:avLst/>
          </a:prstGeom>
        </p:spPr>
        <p:txBody>
          <a:bodyPr wrap="none">
            <a:spAutoFit/>
          </a:bodyPr>
          <a:lstStyle/>
          <a:p>
            <a:pPr algn="ctr"/>
            <a:r>
              <a:rPr lang="zh-CN" altLang="en-US" sz="8000" b="1" dirty="0" smtClean="0">
                <a:solidFill>
                  <a:schemeClr val="accent2"/>
                </a:solidFill>
                <a:latin typeface="微软雅黑" pitchFamily="34" charset="-122"/>
                <a:ea typeface="微软雅黑" pitchFamily="34" charset="-122"/>
              </a:rPr>
              <a:t>谢谢观看</a:t>
            </a:r>
            <a:endParaRPr lang="en-US" altLang="zh-CN" sz="8000" b="1" dirty="0">
              <a:solidFill>
                <a:schemeClr val="accent2"/>
              </a:solidFill>
              <a:latin typeface="微软雅黑" pitchFamily="34" charset="-122"/>
              <a:ea typeface="微软雅黑" pitchFamily="34" charset="-122"/>
            </a:endParaRPr>
          </a:p>
        </p:txBody>
      </p:sp>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175930">
            <a:off x="8917178" y="5915395"/>
            <a:ext cx="1868441" cy="926499"/>
          </a:xfrm>
          <a:prstGeom prst="rect">
            <a:avLst/>
          </a:prstGeom>
        </p:spPr>
      </p:pic>
      <p:pic>
        <p:nvPicPr>
          <p:cNvPr id="19" name="Picture 7"/>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109711" y="1364950"/>
            <a:ext cx="1870577" cy="1168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407022"/>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1"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a:extLst>
              <a:ext uri="{FF2B5EF4-FFF2-40B4-BE49-F238E27FC236}">
                <a16:creationId xmlns="" xmlns:a16="http://schemas.microsoft.com/office/drawing/2014/main" id="{D9E9D735-B21D-4661-A57D-472964BCBAC9}"/>
              </a:ext>
            </a:extLst>
          </p:cNvPr>
          <p:cNvPicPr>
            <a:picLocks noChangeAspect="1"/>
          </p:cNvPicPr>
          <p:nvPr/>
        </p:nvPicPr>
        <p:blipFill rotWithShape="1">
          <a:blip r:embed="rId3"/>
          <a:srcRect l="578" r="1048" b="941"/>
          <a:stretch/>
        </p:blipFill>
        <p:spPr>
          <a:xfrm flipH="1">
            <a:off x="-1" y="749800"/>
            <a:ext cx="12191693" cy="6108200"/>
          </a:xfrm>
          <a:prstGeom prst="rect">
            <a:avLst/>
          </a:prstGeom>
        </p:spPr>
      </p:pic>
      <p:pic>
        <p:nvPicPr>
          <p:cNvPr id="35" name="图片 34">
            <a:extLst>
              <a:ext uri="{FF2B5EF4-FFF2-40B4-BE49-F238E27FC236}">
                <a16:creationId xmlns="" xmlns:a16="http://schemas.microsoft.com/office/drawing/2014/main" id="{E4C6F481-A3F4-41A0-AEEA-E0D67943DDD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9163" b="73043"/>
          <a:stretch/>
        </p:blipFill>
        <p:spPr>
          <a:xfrm>
            <a:off x="0" y="-5492"/>
            <a:ext cx="5471886" cy="1848692"/>
          </a:xfrm>
          <a:prstGeom prst="rect">
            <a:avLst/>
          </a:prstGeom>
        </p:spPr>
      </p:pic>
      <p:sp>
        <p:nvSpPr>
          <p:cNvPr id="29" name="TextBox 17"/>
          <p:cNvSpPr txBox="1"/>
          <p:nvPr/>
        </p:nvSpPr>
        <p:spPr>
          <a:xfrm>
            <a:off x="4757671" y="3520417"/>
            <a:ext cx="5877058" cy="374461"/>
          </a:xfrm>
          <a:prstGeom prst="rect">
            <a:avLst/>
          </a:prstGeom>
          <a:noFill/>
        </p:spPr>
        <p:txBody>
          <a:bodyPr wrap="square" rtlCol="0">
            <a:spAutoFit/>
          </a:bodyPr>
          <a:lstStyle/>
          <a:p>
            <a:pPr>
              <a:lnSpc>
                <a:spcPts val="2200"/>
              </a:lnSpc>
            </a:pPr>
            <a:r>
              <a:rPr lang="en-US" altLang="zh-CN" sz="2400" b="1" dirty="0">
                <a:latin typeface="微软雅黑" pitchFamily="34" charset="-122"/>
                <a:ea typeface="微软雅黑" pitchFamily="34" charset="-122"/>
              </a:rPr>
              <a:t>《</a:t>
            </a:r>
            <a:r>
              <a:rPr lang="zh-CN" altLang="en-US" sz="2400" b="1" dirty="0">
                <a:latin typeface="微软雅黑" pitchFamily="34" charset="-122"/>
                <a:ea typeface="微软雅黑" pitchFamily="34" charset="-122"/>
              </a:rPr>
              <a:t>中共中央关于修改宪法部分内容的建议</a:t>
            </a:r>
            <a:r>
              <a:rPr lang="en-US" altLang="zh-CN" sz="2400" b="1" dirty="0" smtClean="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
        <p:nvSpPr>
          <p:cNvPr id="37" name="TextBox 18"/>
          <p:cNvSpPr txBox="1"/>
          <p:nvPr/>
        </p:nvSpPr>
        <p:spPr>
          <a:xfrm>
            <a:off x="4848521" y="1225931"/>
            <a:ext cx="3344793" cy="1220847"/>
          </a:xfrm>
          <a:prstGeom prst="rect">
            <a:avLst/>
          </a:prstGeom>
          <a:noFill/>
        </p:spPr>
        <p:txBody>
          <a:bodyPr wrap="square" rtlCol="0">
            <a:spAutoFit/>
          </a:bodyPr>
          <a:lstStyle/>
          <a:p>
            <a:pPr>
              <a:lnSpc>
                <a:spcPts val="2200"/>
              </a:lnSpc>
            </a:pPr>
            <a:r>
              <a:rPr lang="zh-CN" altLang="en-US" sz="2400" b="1" dirty="0">
                <a:latin typeface="微软雅黑" pitchFamily="34" charset="-122"/>
                <a:ea typeface="微软雅黑" pitchFamily="34" charset="-122"/>
              </a:rPr>
              <a:t>全会由中央政治局</a:t>
            </a:r>
            <a:r>
              <a:rPr lang="zh-CN" altLang="en-US" sz="2400" b="1" dirty="0" smtClean="0">
                <a:latin typeface="微软雅黑" pitchFamily="34" charset="-122"/>
                <a:ea typeface="微软雅黑" pitchFamily="34" charset="-122"/>
              </a:rPr>
              <a:t>主持</a:t>
            </a:r>
            <a:endParaRPr lang="en-US" altLang="zh-CN" sz="2400" b="1" dirty="0" smtClean="0">
              <a:latin typeface="微软雅黑" pitchFamily="34" charset="-122"/>
              <a:ea typeface="微软雅黑" pitchFamily="34" charset="-122"/>
            </a:endParaRPr>
          </a:p>
          <a:p>
            <a:pPr>
              <a:lnSpc>
                <a:spcPts val="2200"/>
              </a:lnSpc>
            </a:pPr>
            <a:endParaRPr lang="en-US" altLang="zh-CN" sz="2400" b="1" dirty="0" smtClean="0">
              <a:latin typeface="微软雅黑" pitchFamily="34" charset="-122"/>
              <a:ea typeface="微软雅黑" pitchFamily="34" charset="-122"/>
            </a:endParaRPr>
          </a:p>
          <a:p>
            <a:pPr>
              <a:lnSpc>
                <a:spcPts val="2200"/>
              </a:lnSpc>
            </a:pPr>
            <a:r>
              <a:rPr lang="zh-CN" altLang="en-US" b="1" dirty="0" smtClean="0">
                <a:latin typeface="微软雅黑" pitchFamily="34" charset="-122"/>
                <a:ea typeface="微软雅黑" pitchFamily="34" charset="-122"/>
              </a:rPr>
              <a:t>中央委员会</a:t>
            </a:r>
            <a:r>
              <a:rPr lang="zh-CN" altLang="en-US" b="1" dirty="0">
                <a:latin typeface="微软雅黑" pitchFamily="34" charset="-122"/>
                <a:ea typeface="微软雅黑" pitchFamily="34" charset="-122"/>
              </a:rPr>
              <a:t>总书记习近平作了重要</a:t>
            </a:r>
            <a:r>
              <a:rPr lang="zh-CN" altLang="en-US" b="1" dirty="0" smtClean="0">
                <a:latin typeface="微软雅黑" pitchFamily="34" charset="-122"/>
                <a:ea typeface="微软雅黑" pitchFamily="34" charset="-122"/>
              </a:rPr>
              <a:t>讲话</a:t>
            </a:r>
            <a:endParaRPr lang="zh-CN" altLang="en-US" b="1" dirty="0">
              <a:latin typeface="微软雅黑" pitchFamily="34" charset="-122"/>
              <a:ea typeface="微软雅黑" pitchFamily="34" charset="-122"/>
            </a:endParaRPr>
          </a:p>
        </p:txBody>
      </p:sp>
      <p:sp>
        <p:nvSpPr>
          <p:cNvPr id="40" name="TextBox 20"/>
          <p:cNvSpPr txBox="1"/>
          <p:nvPr/>
        </p:nvSpPr>
        <p:spPr>
          <a:xfrm>
            <a:off x="4913476" y="4105103"/>
            <a:ext cx="5106757" cy="323165"/>
          </a:xfrm>
          <a:prstGeom prst="rect">
            <a:avLst/>
          </a:prstGeom>
          <a:noFill/>
        </p:spPr>
        <p:txBody>
          <a:bodyPr wrap="square" rtlCol="0">
            <a:spAutoFit/>
          </a:bodyPr>
          <a:lstStyle/>
          <a:p>
            <a:pPr>
              <a:lnSpc>
                <a:spcPts val="1800"/>
              </a:lnSpc>
            </a:pPr>
            <a:r>
              <a:rPr lang="zh-CN" altLang="en-US" b="1" dirty="0">
                <a:latin typeface="微软雅黑" pitchFamily="34" charset="-122"/>
                <a:ea typeface="微软雅黑" pitchFamily="34" charset="-122"/>
              </a:rPr>
              <a:t>张德江就</a:t>
            </a:r>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建议（草案）</a:t>
            </a:r>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向全会作了</a:t>
            </a:r>
            <a:r>
              <a:rPr lang="zh-CN" altLang="en-US" b="1" dirty="0" smtClean="0">
                <a:latin typeface="微软雅黑" pitchFamily="34" charset="-122"/>
                <a:ea typeface="微软雅黑" pitchFamily="34" charset="-122"/>
              </a:rPr>
              <a:t>说明</a:t>
            </a:r>
            <a:endParaRPr lang="zh-CN" altLang="en-US" sz="1400" b="1" dirty="0">
              <a:latin typeface="微软雅黑" pitchFamily="34" charset="-122"/>
              <a:ea typeface="微软雅黑" pitchFamily="34" charset="-122"/>
            </a:endParaRPr>
          </a:p>
        </p:txBody>
      </p:sp>
      <p:grpSp>
        <p:nvGrpSpPr>
          <p:cNvPr id="2" name="组合 1"/>
          <p:cNvGrpSpPr/>
          <p:nvPr/>
        </p:nvGrpSpPr>
        <p:grpSpPr>
          <a:xfrm>
            <a:off x="2865807" y="466957"/>
            <a:ext cx="1704288" cy="2190078"/>
            <a:chOff x="2865807" y="466957"/>
            <a:chExt cx="1704288" cy="2190078"/>
          </a:xfrm>
        </p:grpSpPr>
        <p:sp>
          <p:nvSpPr>
            <p:cNvPr id="12" name="矩形: 圆角 2"/>
            <p:cNvSpPr/>
            <p:nvPr/>
          </p:nvSpPr>
          <p:spPr>
            <a:xfrm>
              <a:off x="2865807" y="952747"/>
              <a:ext cx="1704288" cy="1704288"/>
            </a:xfrm>
            <a:prstGeom prst="roundRect">
              <a:avLst/>
            </a:prstGeom>
            <a:solidFill>
              <a:schemeClr val="accent1"/>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7786" y="466957"/>
              <a:ext cx="920328" cy="860112"/>
            </a:xfrm>
            <a:prstGeom prst="rect">
              <a:avLst/>
            </a:prstGeom>
          </p:spPr>
        </p:pic>
        <p:sp>
          <p:nvSpPr>
            <p:cNvPr id="14" name="文本框 13"/>
            <p:cNvSpPr txBox="1"/>
            <p:nvPr/>
          </p:nvSpPr>
          <p:spPr>
            <a:xfrm>
              <a:off x="3236035" y="1295420"/>
              <a:ext cx="928459" cy="374461"/>
            </a:xfrm>
            <a:prstGeom prst="rect">
              <a:avLst/>
            </a:prstGeom>
            <a:noFill/>
          </p:spPr>
          <p:txBody>
            <a:bodyPr wrap="none" rtlCol="0">
              <a:spAutoFit/>
            </a:bodyPr>
            <a:lstStyle/>
            <a:p>
              <a:pPr>
                <a:lnSpc>
                  <a:spcPts val="2200"/>
                </a:lnSpc>
              </a:pPr>
              <a:r>
                <a:rPr lang="zh-CN" altLang="en-US" sz="2000" b="1" dirty="0">
                  <a:solidFill>
                    <a:schemeClr val="bg1"/>
                  </a:solidFill>
                  <a:latin typeface="微软雅黑" pitchFamily="34" charset="-122"/>
                  <a:ea typeface="微软雅黑" pitchFamily="34" charset="-122"/>
                </a:rPr>
                <a:t> 主  持</a:t>
              </a:r>
              <a:endParaRPr lang="zh-CN" altLang="en-US" sz="2000" b="1" dirty="0">
                <a:solidFill>
                  <a:schemeClr val="bg1"/>
                </a:solidFill>
                <a:latin typeface="微软雅黑" pitchFamily="34" charset="-122"/>
                <a:ea typeface="微软雅黑" pitchFamily="34" charset="-122"/>
              </a:endParaRPr>
            </a:p>
          </p:txBody>
        </p:sp>
        <p:pic>
          <p:nvPicPr>
            <p:cNvPr id="41" name="图片 40"/>
            <p:cNvPicPr>
              <a:picLocks noChangeAspect="1"/>
            </p:cNvPicPr>
            <p:nvPr/>
          </p:nvPicPr>
          <p:blipFill>
            <a:blip r:embed="rId6" cstate="print">
              <a:lum bright="70000" contrast="-70000"/>
              <a:extLst>
                <a:ext uri="{28A0092B-C50C-407E-A947-70E740481C1C}">
                  <a14:useLocalDpi xmlns:a14="http://schemas.microsoft.com/office/drawing/2010/main" val="0"/>
                </a:ext>
              </a:extLst>
            </a:blip>
            <a:stretch>
              <a:fillRect/>
            </a:stretch>
          </p:blipFill>
          <p:spPr>
            <a:xfrm>
              <a:off x="3365182" y="1712923"/>
              <a:ext cx="799312" cy="738875"/>
            </a:xfrm>
            <a:prstGeom prst="rect">
              <a:avLst/>
            </a:prstGeom>
          </p:spPr>
        </p:pic>
      </p:grpSp>
      <p:grpSp>
        <p:nvGrpSpPr>
          <p:cNvPr id="3" name="组合 2"/>
          <p:cNvGrpSpPr/>
          <p:nvPr/>
        </p:nvGrpSpPr>
        <p:grpSpPr>
          <a:xfrm>
            <a:off x="2865807" y="2721300"/>
            <a:ext cx="1704288" cy="2190078"/>
            <a:chOff x="2865807" y="2721300"/>
            <a:chExt cx="1704288" cy="2190078"/>
          </a:xfrm>
        </p:grpSpPr>
        <p:sp>
          <p:nvSpPr>
            <p:cNvPr id="16" name="矩形: 圆角 2"/>
            <p:cNvSpPr/>
            <p:nvPr/>
          </p:nvSpPr>
          <p:spPr>
            <a:xfrm>
              <a:off x="2865807" y="3207090"/>
              <a:ext cx="1704288" cy="1704288"/>
            </a:xfrm>
            <a:prstGeom prst="roundRect">
              <a:avLst/>
            </a:prstGeom>
            <a:solidFill>
              <a:schemeClr val="accent1"/>
            </a:solid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7786" y="2721300"/>
              <a:ext cx="920328" cy="860112"/>
            </a:xfrm>
            <a:prstGeom prst="rect">
              <a:avLst/>
            </a:prstGeom>
          </p:spPr>
        </p:pic>
        <p:sp>
          <p:nvSpPr>
            <p:cNvPr id="18" name="文本框 17"/>
            <p:cNvSpPr txBox="1"/>
            <p:nvPr/>
          </p:nvSpPr>
          <p:spPr>
            <a:xfrm>
              <a:off x="3112656" y="3592805"/>
              <a:ext cx="1210588" cy="374461"/>
            </a:xfrm>
            <a:prstGeom prst="rect">
              <a:avLst/>
            </a:prstGeom>
            <a:noFill/>
          </p:spPr>
          <p:txBody>
            <a:bodyPr wrap="none" rtlCol="0">
              <a:spAutoFit/>
            </a:bodyPr>
            <a:lstStyle/>
            <a:p>
              <a:pPr>
                <a:lnSpc>
                  <a:spcPts val="2200"/>
                </a:lnSpc>
              </a:pPr>
              <a:r>
                <a:rPr lang="zh-CN" altLang="en-US" sz="2000" b="1" dirty="0">
                  <a:solidFill>
                    <a:schemeClr val="bg1"/>
                  </a:solidFill>
                  <a:latin typeface="微软雅黑" pitchFamily="34" charset="-122"/>
                  <a:ea typeface="微软雅黑" pitchFamily="34" charset="-122"/>
                </a:rPr>
                <a:t>审议通过</a:t>
              </a:r>
              <a:endParaRPr lang="zh-CN" altLang="en-US" sz="2000" b="1" dirty="0">
                <a:solidFill>
                  <a:schemeClr val="bg1"/>
                </a:solidFill>
                <a:latin typeface="微软雅黑" pitchFamily="34" charset="-122"/>
                <a:ea typeface="微软雅黑" pitchFamily="34" charset="-122"/>
              </a:endParaRPr>
            </a:p>
          </p:txBody>
        </p:sp>
        <p:pic>
          <p:nvPicPr>
            <p:cNvPr id="42" name="图片 41"/>
            <p:cNvPicPr>
              <a:picLocks noChangeAspect="1"/>
            </p:cNvPicPr>
            <p:nvPr/>
          </p:nvPicPr>
          <p:blipFill>
            <a:blip r:embed="rId7" cstate="print">
              <a:lum bright="70000" contrast="-70000"/>
              <a:extLst>
                <a:ext uri="{28A0092B-C50C-407E-A947-70E740481C1C}">
                  <a14:useLocalDpi xmlns:a14="http://schemas.microsoft.com/office/drawing/2010/main" val="0"/>
                </a:ext>
              </a:extLst>
            </a:blip>
            <a:stretch>
              <a:fillRect/>
            </a:stretch>
          </p:blipFill>
          <p:spPr>
            <a:xfrm>
              <a:off x="3365182" y="4008877"/>
              <a:ext cx="686951" cy="713681"/>
            </a:xfrm>
            <a:prstGeom prst="rect">
              <a:avLst/>
            </a:prstGeom>
          </p:spPr>
        </p:pic>
      </p:grpSp>
    </p:spTree>
    <p:extLst>
      <p:ext uri="{BB962C8B-B14F-4D97-AF65-F5344CB8AC3E}">
        <p14:creationId xmlns:p14="http://schemas.microsoft.com/office/powerpoint/2010/main" val="125363339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7"/>
                                        </p:tgtEl>
                                        <p:attrNameLst>
                                          <p:attrName>style.visibility</p:attrName>
                                        </p:attrNameLst>
                                      </p:cBhvr>
                                      <p:to>
                                        <p:strVal val="visible"/>
                                      </p:to>
                                    </p:set>
                                    <p:anim calcmode="lin" valueType="num">
                                      <p:cBhvr>
                                        <p:cTn id="12" dur="10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3" dur="1000" fill="hold"/>
                                        <p:tgtEl>
                                          <p:spTgt spid="37"/>
                                        </p:tgtEl>
                                        <p:attrNameLst>
                                          <p:attrName>ppt_y</p:attrName>
                                        </p:attrNameLst>
                                      </p:cBhvr>
                                      <p:tavLst>
                                        <p:tav tm="0">
                                          <p:val>
                                            <p:strVal val="#ppt_y"/>
                                          </p:val>
                                        </p:tav>
                                        <p:tav tm="100000">
                                          <p:val>
                                            <p:strVal val="#ppt_y"/>
                                          </p:val>
                                        </p:tav>
                                      </p:tavLst>
                                    </p:anim>
                                    <p:anim calcmode="lin" valueType="num">
                                      <p:cBhvr>
                                        <p:cTn id="14" dur="10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5" dur="10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1000" tmFilter="0,0; .5, 1; 1, 1"/>
                                        <p:tgtEl>
                                          <p:spTgt spid="37"/>
                                        </p:tgtEl>
                                      </p:cBhvr>
                                    </p:animEffect>
                                  </p:childTnLst>
                                </p:cTn>
                              </p:par>
                            </p:childTnLst>
                          </p:cTn>
                        </p:par>
                        <p:par>
                          <p:cTn id="17" fill="hold">
                            <p:stCondLst>
                              <p:cond delay="41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46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6" dur="1000" fill="hold"/>
                                        <p:tgtEl>
                                          <p:spTgt spid="29"/>
                                        </p:tgtEl>
                                        <p:attrNameLst>
                                          <p:attrName>ppt_y</p:attrName>
                                        </p:attrNameLst>
                                      </p:cBhvr>
                                      <p:tavLst>
                                        <p:tav tm="0">
                                          <p:val>
                                            <p:strVal val="#ppt_y"/>
                                          </p:val>
                                        </p:tav>
                                        <p:tav tm="100000">
                                          <p:val>
                                            <p:strVal val="#ppt_y"/>
                                          </p:val>
                                        </p:tav>
                                      </p:tavLst>
                                    </p:anim>
                                    <p:anim calcmode="lin" valueType="num">
                                      <p:cBhvr>
                                        <p:cTn id="27"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8"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1000" tmFilter="0,0; .5, 1; 1, 1"/>
                                        <p:tgtEl>
                                          <p:spTgt spid="29"/>
                                        </p:tgtEl>
                                      </p:cBhvr>
                                    </p:animEffect>
                                  </p:childTnLst>
                                </p:cTn>
                              </p:par>
                            </p:childTnLst>
                          </p:cTn>
                        </p:par>
                        <p:par>
                          <p:cTn id="30" fill="hold">
                            <p:stCondLst>
                              <p:cond delay="74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40"/>
                                        </p:tgtEl>
                                        <p:attrNameLst>
                                          <p:attrName>style.visibility</p:attrName>
                                        </p:attrNameLst>
                                      </p:cBhvr>
                                      <p:to>
                                        <p:strVal val="visible"/>
                                      </p:to>
                                    </p:set>
                                    <p:anim calcmode="lin" valueType="num">
                                      <p:cBhvr>
                                        <p:cTn id="33" dur="10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40"/>
                                        </p:tgtEl>
                                        <p:attrNameLst>
                                          <p:attrName>ppt_y</p:attrName>
                                        </p:attrNameLst>
                                      </p:cBhvr>
                                      <p:tavLst>
                                        <p:tav tm="0">
                                          <p:val>
                                            <p:strVal val="#ppt_y"/>
                                          </p:val>
                                        </p:tav>
                                        <p:tav tm="100000">
                                          <p:val>
                                            <p:strVal val="#ppt_y"/>
                                          </p:val>
                                        </p:tav>
                                      </p:tavLst>
                                    </p:anim>
                                    <p:anim calcmode="lin" valueType="num">
                                      <p:cBhvr>
                                        <p:cTn id="35" dur="10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7"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Picture 2" descr="C:\Users\Administrator\Desktop\j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30400"/>
            <a:ext cx="12192000" cy="2652367"/>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p:cNvPicPr>
            <a:picLocks noChangeAspect="1"/>
          </p:cNvPicPr>
          <p:nvPr/>
        </p:nvPicPr>
        <p:blipFill>
          <a:blip r:embed="rId4" cstate="print"/>
          <a:stretch>
            <a:fillRect/>
          </a:stretch>
        </p:blipFill>
        <p:spPr>
          <a:xfrm flipH="1">
            <a:off x="10859342" y="260940"/>
            <a:ext cx="1214188" cy="1168596"/>
          </a:xfrm>
          <a:prstGeom prst="rect">
            <a:avLst/>
          </a:prstGeom>
        </p:spPr>
      </p:pic>
      <p:pic>
        <p:nvPicPr>
          <p:cNvPr id="3" name="图片 2">
            <a:extLst>
              <a:ext uri="{FF2B5EF4-FFF2-40B4-BE49-F238E27FC236}">
                <a16:creationId xmlns="" xmlns:a16="http://schemas.microsoft.com/office/drawing/2014/main" id="{3316AC0F-7316-4A4C-8C5F-3179CCC95DE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6647" b="63075"/>
          <a:stretch/>
        </p:blipFill>
        <p:spPr>
          <a:xfrm>
            <a:off x="0" y="0"/>
            <a:ext cx="4666343" cy="2532339"/>
          </a:xfrm>
          <a:prstGeom prst="rect">
            <a:avLst/>
          </a:prstGeom>
        </p:spPr>
      </p:pic>
      <p:pic>
        <p:nvPicPr>
          <p:cNvPr id="17" name="图片 16" descr="图片包含 室内&#10;&#10;已生成高可信度的说明">
            <a:extLst>
              <a:ext uri="{FF2B5EF4-FFF2-40B4-BE49-F238E27FC236}">
                <a16:creationId xmlns="" xmlns:a16="http://schemas.microsoft.com/office/drawing/2014/main" id="{3F259E2C-D071-4388-B494-32B14C39A36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66161" r="335" b="3454"/>
          <a:stretch/>
        </p:blipFill>
        <p:spPr>
          <a:xfrm>
            <a:off x="0" y="4976530"/>
            <a:ext cx="12192001" cy="1881469"/>
          </a:xfrm>
          <a:prstGeom prst="rect">
            <a:avLst/>
          </a:prstGeom>
        </p:spPr>
      </p:pic>
      <p:sp>
        <p:nvSpPr>
          <p:cNvPr id="19" name="TextBox 18"/>
          <p:cNvSpPr txBox="1"/>
          <p:nvPr/>
        </p:nvSpPr>
        <p:spPr>
          <a:xfrm>
            <a:off x="1865766" y="2532339"/>
            <a:ext cx="3838050" cy="2323713"/>
          </a:xfrm>
          <a:prstGeom prst="rect">
            <a:avLst/>
          </a:prstGeom>
          <a:noFill/>
        </p:spPr>
        <p:txBody>
          <a:bodyPr wrap="square" rtlCol="0">
            <a:spAutoFit/>
          </a:bodyPr>
          <a:lstStyle/>
          <a:p>
            <a:pPr>
              <a:lnSpc>
                <a:spcPts val="2928"/>
              </a:lnSpc>
            </a:pPr>
            <a:r>
              <a:rPr lang="zh-CN" altLang="en-US" sz="1597" dirty="0">
                <a:solidFill>
                  <a:srgbClr val="C00000"/>
                </a:solidFill>
                <a:latin typeface="微软雅黑" pitchFamily="34" charset="-122"/>
                <a:ea typeface="微软雅黑" pitchFamily="34" charset="-122"/>
              </a:rPr>
              <a:t>■</a:t>
            </a:r>
            <a:r>
              <a:rPr lang="zh-CN" altLang="en-US" sz="1597" dirty="0">
                <a:latin typeface="微软雅黑" pitchFamily="34" charset="-122"/>
                <a:ea typeface="微软雅黑" pitchFamily="34" charset="-122"/>
              </a:rPr>
              <a:t>　党的十九大和十九届一中全会以来，在以习近平同志为核心的党中央坚强领导下，全党全国</a:t>
            </a:r>
            <a:r>
              <a:rPr lang="zh-CN" altLang="en-US" sz="1597" dirty="0">
                <a:solidFill>
                  <a:srgbClr val="C00000"/>
                </a:solidFill>
                <a:latin typeface="微软雅黑" pitchFamily="34" charset="-122"/>
                <a:ea typeface="微软雅黑" pitchFamily="34" charset="-122"/>
              </a:rPr>
              <a:t>把学习宣传贯彻党的十九大精神作为首要政治任务</a:t>
            </a:r>
            <a:r>
              <a:rPr lang="zh-CN" altLang="en-US" sz="1597" dirty="0">
                <a:latin typeface="微软雅黑" pitchFamily="34" charset="-122"/>
                <a:ea typeface="微软雅黑" pitchFamily="34" charset="-122"/>
              </a:rPr>
              <a:t>，深入开展多种形式的学习宣传活动，兴起了</a:t>
            </a:r>
            <a:r>
              <a:rPr lang="zh-CN" altLang="en-US" sz="1597" dirty="0">
                <a:solidFill>
                  <a:srgbClr val="C00000"/>
                </a:solidFill>
                <a:latin typeface="微软雅黑" pitchFamily="34" charset="-122"/>
                <a:ea typeface="微软雅黑" pitchFamily="34" charset="-122"/>
              </a:rPr>
              <a:t>学习贯彻党的十九大精神、习近平新时代中</a:t>
            </a:r>
            <a:r>
              <a:rPr lang="en-US" altLang="zh-CN" sz="1597" dirty="0">
                <a:solidFill>
                  <a:srgbClr val="C00000"/>
                </a:solidFill>
                <a:latin typeface="微软雅黑" pitchFamily="34" charset="-122"/>
                <a:ea typeface="微软雅黑" pitchFamily="34" charset="-122"/>
              </a:rPr>
              <a:t> </a:t>
            </a:r>
            <a:endParaRPr lang="zh-CN" altLang="en-US" sz="1397" dirty="0">
              <a:latin typeface="微软雅黑" pitchFamily="34" charset="-122"/>
              <a:ea typeface="微软雅黑" pitchFamily="34" charset="-122"/>
            </a:endParaRPr>
          </a:p>
        </p:txBody>
      </p:sp>
      <p:pic>
        <p:nvPicPr>
          <p:cNvPr id="20"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t="-1" b="3145"/>
          <a:stretch/>
        </p:blipFill>
        <p:spPr bwMode="auto">
          <a:xfrm>
            <a:off x="6029158" y="2532339"/>
            <a:ext cx="3904586" cy="236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组合 8"/>
          <p:cNvGrpSpPr/>
          <p:nvPr/>
        </p:nvGrpSpPr>
        <p:grpSpPr>
          <a:xfrm>
            <a:off x="1512645" y="1184963"/>
            <a:ext cx="4657037" cy="1285632"/>
            <a:chOff x="1271464" y="1196752"/>
            <a:chExt cx="4657037" cy="1285632"/>
          </a:xfrm>
        </p:grpSpPr>
        <p:pic>
          <p:nvPicPr>
            <p:cNvPr id="10" name="图片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71464" y="1196752"/>
              <a:ext cx="4657037" cy="1285632"/>
            </a:xfrm>
            <a:prstGeom prst="rect">
              <a:avLst/>
            </a:prstGeom>
          </p:spPr>
        </p:pic>
        <p:sp>
          <p:nvSpPr>
            <p:cNvPr id="11" name="标题 1"/>
            <p:cNvSpPr txBox="1"/>
            <p:nvPr/>
          </p:nvSpPr>
          <p:spPr>
            <a:xfrm>
              <a:off x="1472551" y="1747579"/>
              <a:ext cx="3292884" cy="466064"/>
            </a:xfrm>
            <a:prstGeom prst="rect">
              <a:avLst/>
            </a:prstGeom>
          </p:spPr>
          <p:txBody>
            <a:bodyPr vert="horz" lIns="91440" tIns="45720" rIns="91440" bIns="45720" rtlCol="0" anchor="ctr">
              <a:noAutofit/>
            </a:bodyPr>
            <a:lstStyle>
              <a:lvl1pPr algn="l" defTabSz="1218565"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algn="ctr">
                <a:lnSpc>
                  <a:spcPts val="3992"/>
                </a:lnSpc>
              </a:pPr>
              <a:r>
                <a:rPr lang="zh-CN" altLang="en-US" sz="2800" dirty="0">
                  <a:solidFill>
                    <a:schemeClr val="bg1"/>
                  </a:solidFill>
                  <a:latin typeface="微软雅黑" pitchFamily="34" charset="-122"/>
                  <a:ea typeface="微软雅黑" pitchFamily="34" charset="-122"/>
                </a:rPr>
                <a:t>全会一致认为</a:t>
              </a:r>
              <a:endParaRPr lang="zh-CN" altLang="en-US" sz="28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3616662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9"/>
                                        </p:tgtEl>
                                        <p:attrNameLst>
                                          <p:attrName>style.visibility</p:attrName>
                                        </p:attrNameLst>
                                      </p:cBhvr>
                                      <p:to>
                                        <p:strVal val="visible"/>
                                      </p:to>
                                    </p:set>
                                    <p:anim calcmode="lin" valueType="num">
                                      <p:cBhvr>
                                        <p:cTn id="26"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19"/>
                                        </p:tgtEl>
                                        <p:attrNameLst>
                                          <p:attrName>ppt_y</p:attrName>
                                        </p:attrNameLst>
                                      </p:cBhvr>
                                      <p:tavLst>
                                        <p:tav tm="0">
                                          <p:val>
                                            <p:strVal val="#ppt_y"/>
                                          </p:val>
                                        </p:tav>
                                        <p:tav tm="100000">
                                          <p:val>
                                            <p:strVal val="#ppt_y"/>
                                          </p:val>
                                        </p:tav>
                                      </p:tavLst>
                                    </p:anim>
                                    <p:anim calcmode="lin" valueType="num">
                                      <p:cBhvr>
                                        <p:cTn id="28"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Picture 2" descr="C:\Users\Administrator\Desktop\j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30400"/>
            <a:ext cx="12192000" cy="2652367"/>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p:cNvPicPr>
            <a:picLocks noChangeAspect="1"/>
          </p:cNvPicPr>
          <p:nvPr/>
        </p:nvPicPr>
        <p:blipFill>
          <a:blip r:embed="rId4" cstate="print"/>
          <a:stretch>
            <a:fillRect/>
          </a:stretch>
        </p:blipFill>
        <p:spPr>
          <a:xfrm flipH="1">
            <a:off x="9579183" y="711191"/>
            <a:ext cx="1214188" cy="1168596"/>
          </a:xfrm>
          <a:prstGeom prst="rect">
            <a:avLst/>
          </a:prstGeom>
        </p:spPr>
      </p:pic>
      <p:pic>
        <p:nvPicPr>
          <p:cNvPr id="3" name="图片 2">
            <a:extLst>
              <a:ext uri="{FF2B5EF4-FFF2-40B4-BE49-F238E27FC236}">
                <a16:creationId xmlns="" xmlns:a16="http://schemas.microsoft.com/office/drawing/2014/main" id="{3316AC0F-7316-4A4C-8C5F-3179CCC95DE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6647" b="63075"/>
          <a:stretch/>
        </p:blipFill>
        <p:spPr>
          <a:xfrm>
            <a:off x="0" y="0"/>
            <a:ext cx="4666343" cy="2532339"/>
          </a:xfrm>
          <a:prstGeom prst="rect">
            <a:avLst/>
          </a:prstGeom>
        </p:spPr>
      </p:pic>
      <p:pic>
        <p:nvPicPr>
          <p:cNvPr id="17" name="图片 16" descr="图片包含 室内&#10;&#10;已生成高可信度的说明">
            <a:extLst>
              <a:ext uri="{FF2B5EF4-FFF2-40B4-BE49-F238E27FC236}">
                <a16:creationId xmlns="" xmlns:a16="http://schemas.microsoft.com/office/drawing/2014/main" id="{3F259E2C-D071-4388-B494-32B14C39A36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66161" r="335" b="3454"/>
          <a:stretch/>
        </p:blipFill>
        <p:spPr>
          <a:xfrm>
            <a:off x="0" y="4976530"/>
            <a:ext cx="12192001" cy="1881469"/>
          </a:xfrm>
          <a:prstGeom prst="rect">
            <a:avLst/>
          </a:prstGeom>
        </p:spPr>
      </p:pic>
      <p:sp>
        <p:nvSpPr>
          <p:cNvPr id="19" name="TextBox 18"/>
          <p:cNvSpPr txBox="1"/>
          <p:nvPr/>
        </p:nvSpPr>
        <p:spPr>
          <a:xfrm>
            <a:off x="1748508" y="2339597"/>
            <a:ext cx="3838050" cy="2323713"/>
          </a:xfrm>
          <a:prstGeom prst="rect">
            <a:avLst/>
          </a:prstGeom>
          <a:noFill/>
        </p:spPr>
        <p:txBody>
          <a:bodyPr wrap="square" rtlCol="0">
            <a:spAutoFit/>
          </a:bodyPr>
          <a:lstStyle/>
          <a:p>
            <a:pPr>
              <a:lnSpc>
                <a:spcPts val="2928"/>
              </a:lnSpc>
            </a:pPr>
            <a:r>
              <a:rPr lang="zh-CN" altLang="en-US" sz="1597" dirty="0">
                <a:solidFill>
                  <a:srgbClr val="C00000"/>
                </a:solidFill>
                <a:latin typeface="微软雅黑" pitchFamily="34" charset="-122"/>
                <a:ea typeface="微软雅黑" pitchFamily="34" charset="-122"/>
              </a:rPr>
              <a:t>国特色社会主义思想热潮，为贯彻落实党的十九大提出的各项战略决策和工作部署提供了强大精神动力，全党全国各族人民思想更加统一、信心更加坚定、行动更加有力，党和国家各项事业呈现欣欣向荣的发展局面。</a:t>
            </a:r>
          </a:p>
        </p:txBody>
      </p:sp>
      <p:grpSp>
        <p:nvGrpSpPr>
          <p:cNvPr id="9" name="组合 8"/>
          <p:cNvGrpSpPr/>
          <p:nvPr/>
        </p:nvGrpSpPr>
        <p:grpSpPr>
          <a:xfrm>
            <a:off x="1544115" y="932863"/>
            <a:ext cx="4657037" cy="1285632"/>
            <a:chOff x="1271464" y="1196752"/>
            <a:chExt cx="4657037" cy="1285632"/>
          </a:xfrm>
        </p:grpSpPr>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71464" y="1196752"/>
              <a:ext cx="4657037" cy="1285632"/>
            </a:xfrm>
            <a:prstGeom prst="rect">
              <a:avLst/>
            </a:prstGeom>
          </p:spPr>
        </p:pic>
        <p:sp>
          <p:nvSpPr>
            <p:cNvPr id="11" name="标题 1"/>
            <p:cNvSpPr txBox="1"/>
            <p:nvPr/>
          </p:nvSpPr>
          <p:spPr>
            <a:xfrm>
              <a:off x="1472551" y="1747579"/>
              <a:ext cx="3292884" cy="466064"/>
            </a:xfrm>
            <a:prstGeom prst="rect">
              <a:avLst/>
            </a:prstGeom>
          </p:spPr>
          <p:txBody>
            <a:bodyPr vert="horz" lIns="91440" tIns="45720" rIns="91440" bIns="45720" rtlCol="0" anchor="ctr">
              <a:noAutofit/>
            </a:bodyPr>
            <a:lstStyle>
              <a:lvl1pPr algn="l" defTabSz="1218565"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algn="ctr">
                <a:lnSpc>
                  <a:spcPts val="3992"/>
                </a:lnSpc>
              </a:pPr>
              <a:r>
                <a:rPr lang="zh-CN" altLang="en-US" sz="2800" dirty="0">
                  <a:solidFill>
                    <a:schemeClr val="bg1"/>
                  </a:solidFill>
                  <a:latin typeface="微软雅黑" pitchFamily="34" charset="-122"/>
                  <a:ea typeface="微软雅黑" pitchFamily="34" charset="-122"/>
                </a:rPr>
                <a:t>全会一致认为</a:t>
              </a:r>
              <a:endParaRPr lang="zh-CN" altLang="en-US" sz="2800" dirty="0">
                <a:solidFill>
                  <a:schemeClr val="bg1"/>
                </a:solidFill>
                <a:latin typeface="微软雅黑" pitchFamily="34" charset="-122"/>
                <a:ea typeface="微软雅黑" pitchFamily="34" charset="-122"/>
              </a:endParaRPr>
            </a:p>
          </p:txBody>
        </p:sp>
      </p:grpSp>
      <p:pic>
        <p:nvPicPr>
          <p:cNvPr id="12" name="图片 11"/>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20000" contrast="20000"/>
                    </a14:imgEffect>
                    <a14:imgEffect>
                      <a14:colorTemperature colorTemp="11500"/>
                    </a14:imgEffect>
                    <a14:imgEffect>
                      <a14:saturation sat="110000"/>
                    </a14:imgEffect>
                  </a14:imgLayer>
                </a14:imgProps>
              </a:ext>
              <a:ext uri="{28A0092B-C50C-407E-A947-70E740481C1C}">
                <a14:useLocalDpi xmlns:a14="http://schemas.microsoft.com/office/drawing/2010/main" val="0"/>
              </a:ext>
            </a:extLst>
          </a:blip>
          <a:srcRect t="7908" b="21802"/>
          <a:stretch>
            <a:fillRect/>
          </a:stretch>
        </p:blipFill>
        <p:spPr>
          <a:xfrm>
            <a:off x="5586557" y="2507774"/>
            <a:ext cx="3982051" cy="1861333"/>
          </a:xfrm>
          <a:prstGeom prst="rect">
            <a:avLst/>
          </a:prstGeom>
          <a:ln>
            <a:solidFill>
              <a:srgbClr val="C00000">
                <a:alpha val="25000"/>
              </a:srgbClr>
            </a:solidFill>
          </a:ln>
        </p:spPr>
      </p:pic>
    </p:spTree>
    <p:extLst>
      <p:ext uri="{BB962C8B-B14F-4D97-AF65-F5344CB8AC3E}">
        <p14:creationId xmlns:p14="http://schemas.microsoft.com/office/powerpoint/2010/main" val="3988715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9"/>
                                        </p:tgtEl>
                                        <p:attrNameLst>
                                          <p:attrName>style.visibility</p:attrName>
                                        </p:attrNameLst>
                                      </p:cBhvr>
                                      <p:to>
                                        <p:strVal val="visible"/>
                                      </p:to>
                                    </p:set>
                                    <p:anim calcmode="lin" valueType="num">
                                      <p:cBhvr>
                                        <p:cTn id="26"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19"/>
                                        </p:tgtEl>
                                        <p:attrNameLst>
                                          <p:attrName>ppt_y</p:attrName>
                                        </p:attrNameLst>
                                      </p:cBhvr>
                                      <p:tavLst>
                                        <p:tav tm="0">
                                          <p:val>
                                            <p:strVal val="#ppt_y"/>
                                          </p:val>
                                        </p:tav>
                                        <p:tav tm="100000">
                                          <p:val>
                                            <p:strVal val="#ppt_y"/>
                                          </p:val>
                                        </p:tav>
                                      </p:tavLst>
                                    </p:anim>
                                    <p:anim calcmode="lin" valueType="num">
                                      <p:cBhvr>
                                        <p:cTn id="28"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19"/>
                                        </p:tgtEl>
                                      </p:cBhvr>
                                    </p:animEffect>
                                  </p:childTnLst>
                                </p:cTn>
                              </p:par>
                              <p:par>
                                <p:cTn id="31" presetID="2" presetClass="entr" presetSubtype="2" decel="4500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1+#ppt_w/2"/>
                                          </p:val>
                                        </p:tav>
                                        <p:tav tm="100000">
                                          <p:val>
                                            <p:strVal val="#ppt_x"/>
                                          </p:val>
                                        </p:tav>
                                      </p:tavLst>
                                    </p:anim>
                                    <p:anim calcmode="lin" valueType="num">
                                      <p:cBhvr additive="base">
                                        <p:cTn id="34"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33"/>
          <p:cNvSpPr/>
          <p:nvPr/>
        </p:nvSpPr>
        <p:spPr>
          <a:xfrm>
            <a:off x="1705158" y="1597794"/>
            <a:ext cx="8314986" cy="1568918"/>
          </a:xfrm>
          <a:prstGeom prst="roundRect">
            <a:avLst>
              <a:gd name="adj" fmla="val 0"/>
            </a:avLst>
          </a:prstGeom>
          <a:solidFill>
            <a:srgbClr val="C00000"/>
          </a:solidFill>
          <a:ln w="1270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705157" y="3330373"/>
            <a:ext cx="8536123" cy="1579920"/>
          </a:xfrm>
          <a:prstGeom prst="rect">
            <a:avLst/>
          </a:prstGeom>
        </p:spPr>
        <p:txBody>
          <a:bodyPr wrap="square">
            <a:spAutoFit/>
          </a:bodyPr>
          <a:lstStyle/>
          <a:p>
            <a:pPr>
              <a:lnSpc>
                <a:spcPts val="2928"/>
              </a:lnSpc>
            </a:pPr>
            <a:r>
              <a:rPr lang="en-US" altLang="zh-CN" dirty="0">
                <a:solidFill>
                  <a:schemeClr val="bg2"/>
                </a:solidFill>
                <a:latin typeface="微软雅黑" pitchFamily="34" charset="-122"/>
                <a:ea typeface="微软雅黑" pitchFamily="34" charset="-122"/>
              </a:rPr>
              <a:t>■　</a:t>
            </a:r>
            <a:r>
              <a:rPr lang="zh-CN" altLang="en-US" dirty="0">
                <a:solidFill>
                  <a:schemeClr val="bg2"/>
                </a:solidFill>
                <a:latin typeface="微软雅黑" pitchFamily="34" charset="-122"/>
                <a:ea typeface="微软雅黑" pitchFamily="34" charset="-122"/>
              </a:rPr>
              <a:t>现行宪法颁布以来，在改革开放和社会主义现代化建设的历史进程中、在我们党治国理政实践中发挥了十分重要的作用，有力坚持了中国共产党领导，有力保障了人民当家作主，有力促进了改革开放和社会主义现代化建设，有力推动了社会主义法治国家建设进程，有力维护了国家统一、民族团结、社会稳定。</a:t>
            </a:r>
            <a:endParaRPr lang="en-US" altLang="zh-CN" dirty="0">
              <a:solidFill>
                <a:schemeClr val="bg2"/>
              </a:solidFill>
              <a:latin typeface="微软雅黑" pitchFamily="34" charset="-122"/>
              <a:ea typeface="微软雅黑" pitchFamily="34" charset="-122"/>
            </a:endParaRPr>
          </a:p>
        </p:txBody>
      </p:sp>
      <p:sp>
        <p:nvSpPr>
          <p:cNvPr id="8" name="Freeform 5"/>
          <p:cNvSpPr/>
          <p:nvPr/>
        </p:nvSpPr>
        <p:spPr bwMode="auto">
          <a:xfrm>
            <a:off x="2134706" y="1992267"/>
            <a:ext cx="888552" cy="888552"/>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endParaRPr lang="zh-CN" altLang="en-US">
              <a:solidFill>
                <a:schemeClr val="tx1"/>
              </a:solidFill>
              <a:cs typeface="+mn-ea"/>
              <a:sym typeface="+mn-lt"/>
            </a:endParaRPr>
          </a:p>
        </p:txBody>
      </p:sp>
      <p:sp>
        <p:nvSpPr>
          <p:cNvPr id="72" name="TextBox 7"/>
          <p:cNvSpPr txBox="1"/>
          <p:nvPr/>
        </p:nvSpPr>
        <p:spPr>
          <a:xfrm>
            <a:off x="3339378" y="1877416"/>
            <a:ext cx="6006752" cy="1118255"/>
          </a:xfrm>
          <a:prstGeom prst="rect">
            <a:avLst/>
          </a:prstGeom>
          <a:noFill/>
        </p:spPr>
        <p:txBody>
          <a:bodyPr wrap="square" rtlCol="0">
            <a:spAutoFit/>
          </a:bodyPr>
          <a:lstStyle/>
          <a:p>
            <a:pPr>
              <a:lnSpc>
                <a:spcPts val="3992"/>
              </a:lnSpc>
            </a:pPr>
            <a:r>
              <a:rPr lang="zh-CN" altLang="en-US" sz="2661" b="1" dirty="0">
                <a:solidFill>
                  <a:schemeClr val="bg1"/>
                </a:solidFill>
                <a:latin typeface="微软雅黑" pitchFamily="34" charset="-122"/>
                <a:ea typeface="微软雅黑" pitchFamily="34" charset="-122"/>
              </a:rPr>
              <a:t>宪法是国家的根本法，是治国安邦的总章程，是党和人民意志的集中体现。</a:t>
            </a:r>
          </a:p>
        </p:txBody>
      </p:sp>
    </p:spTree>
    <p:extLst>
      <p:ext uri="{BB962C8B-B14F-4D97-AF65-F5344CB8AC3E}">
        <p14:creationId xmlns:p14="http://schemas.microsoft.com/office/powerpoint/2010/main" val="12908500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1000" fill="hold"/>
                                        <p:tgtEl>
                                          <p:spTgt spid="72"/>
                                        </p:tgtEl>
                                        <p:attrNameLst>
                                          <p:attrName>ppt_w</p:attrName>
                                        </p:attrNameLst>
                                      </p:cBhvr>
                                      <p:tavLst>
                                        <p:tav tm="0">
                                          <p:val>
                                            <p:fltVal val="0"/>
                                          </p:val>
                                        </p:tav>
                                        <p:tav tm="100000">
                                          <p:val>
                                            <p:strVal val="#ppt_w"/>
                                          </p:val>
                                        </p:tav>
                                      </p:tavLst>
                                    </p:anim>
                                    <p:anim calcmode="lin" valueType="num">
                                      <p:cBhvr>
                                        <p:cTn id="14" dur="1000" fill="hold"/>
                                        <p:tgtEl>
                                          <p:spTgt spid="72"/>
                                        </p:tgtEl>
                                        <p:attrNameLst>
                                          <p:attrName>ppt_h</p:attrName>
                                        </p:attrNameLst>
                                      </p:cBhvr>
                                      <p:tavLst>
                                        <p:tav tm="0">
                                          <p:val>
                                            <p:fltVal val="0"/>
                                          </p:val>
                                        </p:tav>
                                        <p:tav tm="100000">
                                          <p:val>
                                            <p:strVal val="#ppt_h"/>
                                          </p:val>
                                        </p:tav>
                                      </p:tavLst>
                                    </p:anim>
                                    <p:animEffect transition="in" filter="fade">
                                      <p:cBhvr>
                                        <p:cTn id="15" dur="1000"/>
                                        <p:tgtEl>
                                          <p:spTgt spid="7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par>
                                <p:cTn id="21" presetID="31" presetClass="entr" presetSubtype="0" fill="hold" grpId="0" nodeType="withEffect">
                                  <p:stCondLst>
                                    <p:cond delay="0"/>
                                  </p:stCondLst>
                                  <p:iterate type="lt">
                                    <p:tmPct val="324"/>
                                  </p:iterate>
                                  <p:childTnLst>
                                    <p:set>
                                      <p:cBhvr>
                                        <p:cTn id="22" dur="1" fill="hold">
                                          <p:stCondLst>
                                            <p:cond delay="0"/>
                                          </p:stCondLst>
                                        </p:cTn>
                                        <p:tgtEl>
                                          <p:spTgt spid="7"/>
                                        </p:tgtEl>
                                        <p:attrNameLst>
                                          <p:attrName>style.visibility</p:attrName>
                                        </p:attrNameLst>
                                      </p:cBhvr>
                                      <p:to>
                                        <p:strVal val="visible"/>
                                      </p:to>
                                    </p:set>
                                    <p:anim calcmode="lin" valueType="num">
                                      <p:cBhvr>
                                        <p:cTn id="23" dur="750" fill="hold"/>
                                        <p:tgtEl>
                                          <p:spTgt spid="7"/>
                                        </p:tgtEl>
                                        <p:attrNameLst>
                                          <p:attrName>ppt_w</p:attrName>
                                        </p:attrNameLst>
                                      </p:cBhvr>
                                      <p:tavLst>
                                        <p:tav tm="0">
                                          <p:val>
                                            <p:fltVal val="0"/>
                                          </p:val>
                                        </p:tav>
                                        <p:tav tm="100000">
                                          <p:val>
                                            <p:strVal val="#ppt_w"/>
                                          </p:val>
                                        </p:tav>
                                      </p:tavLst>
                                    </p:anim>
                                    <p:anim calcmode="lin" valueType="num">
                                      <p:cBhvr>
                                        <p:cTn id="24" dur="750" fill="hold"/>
                                        <p:tgtEl>
                                          <p:spTgt spid="7"/>
                                        </p:tgtEl>
                                        <p:attrNameLst>
                                          <p:attrName>ppt_h</p:attrName>
                                        </p:attrNameLst>
                                      </p:cBhvr>
                                      <p:tavLst>
                                        <p:tav tm="0">
                                          <p:val>
                                            <p:fltVal val="0"/>
                                          </p:val>
                                        </p:tav>
                                        <p:tav tm="100000">
                                          <p:val>
                                            <p:strVal val="#ppt_h"/>
                                          </p:val>
                                        </p:tav>
                                      </p:tavLst>
                                    </p:anim>
                                    <p:anim calcmode="lin" valueType="num">
                                      <p:cBhvr>
                                        <p:cTn id="25" dur="750" fill="hold"/>
                                        <p:tgtEl>
                                          <p:spTgt spid="7"/>
                                        </p:tgtEl>
                                        <p:attrNameLst>
                                          <p:attrName>style.rotation</p:attrName>
                                        </p:attrNameLst>
                                      </p:cBhvr>
                                      <p:tavLst>
                                        <p:tav tm="0">
                                          <p:val>
                                            <p:fltVal val="90"/>
                                          </p:val>
                                        </p:tav>
                                        <p:tav tm="100000">
                                          <p:val>
                                            <p:fltVal val="0"/>
                                          </p:val>
                                        </p:tav>
                                      </p:tavLst>
                                    </p:anim>
                                    <p:animEffect transition="in" filter="fade">
                                      <p:cBhvr>
                                        <p:cTn id="26"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33"/>
          <p:cNvSpPr/>
          <p:nvPr/>
        </p:nvSpPr>
        <p:spPr>
          <a:xfrm>
            <a:off x="1791540" y="1104440"/>
            <a:ext cx="8314986" cy="1779297"/>
          </a:xfrm>
          <a:prstGeom prst="roundRect">
            <a:avLst>
              <a:gd name="adj" fmla="val 0"/>
            </a:avLst>
          </a:prstGeom>
          <a:solidFill>
            <a:srgbClr val="C00000"/>
          </a:solidFill>
          <a:ln w="1270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Freeform 5"/>
          <p:cNvSpPr/>
          <p:nvPr/>
        </p:nvSpPr>
        <p:spPr bwMode="auto">
          <a:xfrm>
            <a:off x="2154656" y="1544590"/>
            <a:ext cx="888552" cy="888552"/>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endParaRPr lang="zh-CN" altLang="en-US">
              <a:solidFill>
                <a:schemeClr val="tx1"/>
              </a:solidFill>
              <a:cs typeface="+mn-ea"/>
              <a:sym typeface="+mn-lt"/>
            </a:endParaRPr>
          </a:p>
        </p:txBody>
      </p:sp>
      <p:sp>
        <p:nvSpPr>
          <p:cNvPr id="9" name="TextBox 7"/>
          <p:cNvSpPr txBox="1"/>
          <p:nvPr/>
        </p:nvSpPr>
        <p:spPr>
          <a:xfrm>
            <a:off x="3310503" y="1481761"/>
            <a:ext cx="6006752" cy="1118255"/>
          </a:xfrm>
          <a:prstGeom prst="rect">
            <a:avLst/>
          </a:prstGeom>
          <a:noFill/>
        </p:spPr>
        <p:txBody>
          <a:bodyPr wrap="square" rtlCol="0">
            <a:spAutoFit/>
          </a:bodyPr>
          <a:lstStyle/>
          <a:p>
            <a:pPr>
              <a:lnSpc>
                <a:spcPts val="3992"/>
              </a:lnSpc>
            </a:pPr>
            <a:r>
              <a:rPr lang="zh-CN" altLang="en-US" sz="2661" b="1" dirty="0">
                <a:solidFill>
                  <a:schemeClr val="bg1"/>
                </a:solidFill>
                <a:latin typeface="微软雅黑" pitchFamily="34" charset="-122"/>
                <a:ea typeface="微软雅黑" pitchFamily="34" charset="-122"/>
              </a:rPr>
              <a:t>宪法是国家的根本法，是治国安邦的总章程，是党和人民意志的集中体现。</a:t>
            </a:r>
          </a:p>
        </p:txBody>
      </p:sp>
      <p:sp>
        <p:nvSpPr>
          <p:cNvPr id="73" name="TextBox 18"/>
          <p:cNvSpPr txBox="1"/>
          <p:nvPr/>
        </p:nvSpPr>
        <p:spPr>
          <a:xfrm>
            <a:off x="1791540" y="3162869"/>
            <a:ext cx="8382363" cy="2323713"/>
          </a:xfrm>
          <a:prstGeom prst="rect">
            <a:avLst/>
          </a:prstGeom>
          <a:noFill/>
        </p:spPr>
        <p:txBody>
          <a:bodyPr wrap="square" rtlCol="0">
            <a:spAutoFit/>
          </a:bodyPr>
          <a:lstStyle/>
          <a:p>
            <a:pPr>
              <a:lnSpc>
                <a:spcPts val="2928"/>
              </a:lnSpc>
            </a:pPr>
            <a:r>
              <a:rPr lang="en-US" altLang="zh-CN" sz="1597" dirty="0">
                <a:solidFill>
                  <a:schemeClr val="bg2"/>
                </a:solidFill>
                <a:latin typeface="微软雅黑" pitchFamily="34" charset="-122"/>
                <a:ea typeface="微软雅黑" pitchFamily="34" charset="-122"/>
              </a:rPr>
              <a:t>■　</a:t>
            </a:r>
            <a:r>
              <a:rPr lang="zh-CN" altLang="en-US" sz="1597" dirty="0">
                <a:solidFill>
                  <a:schemeClr val="bg2"/>
                </a:solidFill>
                <a:latin typeface="微软雅黑" pitchFamily="34" charset="-122"/>
                <a:ea typeface="微软雅黑" pitchFamily="34" charset="-122"/>
              </a:rPr>
              <a:t>实践证明，我国现行宪法是符合国情、符合实际、符合时代发展要求的好宪法，是充分体现人民共同意志、充分保障人民民主权利、充分维护人民根本利益的好宪法，是推动国家发展进步、保证人民创造幸福生活、保障中华民族实现伟大复兴的好宪法，是我们国家和人民经受住各种困难和风险考验、始终沿着中国特色社会主义道路前进的根本法治保障。</a:t>
            </a:r>
            <a:endParaRPr lang="en-US" altLang="zh-CN" sz="1597" dirty="0">
              <a:solidFill>
                <a:schemeClr val="bg2"/>
              </a:solidFill>
              <a:latin typeface="微软雅黑" pitchFamily="34" charset="-122"/>
              <a:ea typeface="微软雅黑" pitchFamily="34" charset="-122"/>
            </a:endParaRPr>
          </a:p>
          <a:p>
            <a:pPr>
              <a:lnSpc>
                <a:spcPts val="2928"/>
              </a:lnSpc>
            </a:pPr>
            <a:r>
              <a:rPr lang="en-US" altLang="zh-CN" sz="1597" dirty="0">
                <a:solidFill>
                  <a:schemeClr val="bg2"/>
                </a:solidFill>
                <a:latin typeface="微软雅黑" pitchFamily="34" charset="-122"/>
                <a:ea typeface="微软雅黑" pitchFamily="34" charset="-122"/>
              </a:rPr>
              <a:t>■　</a:t>
            </a:r>
            <a:r>
              <a:rPr lang="zh-CN" altLang="en-US" sz="1597" dirty="0">
                <a:solidFill>
                  <a:schemeClr val="bg2"/>
                </a:solidFill>
                <a:latin typeface="微软雅黑" pitchFamily="34" charset="-122"/>
                <a:ea typeface="微软雅黑" pitchFamily="34" charset="-122"/>
              </a:rPr>
              <a:t>维护宪法尊严和权威，是维护国家法制统一、尊严、权威的前提，也是维护最广大人民根本利益、确保国家长治久安的重要保障。</a:t>
            </a:r>
            <a:endParaRPr lang="zh-CN" altLang="en-US" sz="1397" dirty="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70115951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Effect transition="in" filter="fade">
                                      <p:cBhvr>
                                        <p:cTn id="15" dur="1000"/>
                                        <p:tgtEl>
                                          <p:spTgt spid="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1500"/>
                                        <p:tgtEl>
                                          <p:spTgt spid="73"/>
                                        </p:tgtEl>
                                      </p:cBhvr>
                                    </p:animEffect>
                                    <p:anim calcmode="lin" valueType="num">
                                      <p:cBhvr>
                                        <p:cTn id="26" dur="1500" fill="hold"/>
                                        <p:tgtEl>
                                          <p:spTgt spid="73"/>
                                        </p:tgtEl>
                                        <p:attrNameLst>
                                          <p:attrName>ppt_x</p:attrName>
                                        </p:attrNameLst>
                                      </p:cBhvr>
                                      <p:tavLst>
                                        <p:tav tm="0">
                                          <p:val>
                                            <p:strVal val="#ppt_x"/>
                                          </p:val>
                                        </p:tav>
                                        <p:tav tm="100000">
                                          <p:val>
                                            <p:strVal val="#ppt_x"/>
                                          </p:val>
                                        </p:tav>
                                      </p:tavLst>
                                    </p:anim>
                                    <p:anim calcmode="lin" valueType="num">
                                      <p:cBhvr>
                                        <p:cTn id="27" dur="1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7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3"/>
          <p:cNvSpPr txBox="1"/>
          <p:nvPr/>
        </p:nvSpPr>
        <p:spPr>
          <a:xfrm>
            <a:off x="1890133" y="1316194"/>
            <a:ext cx="8719906" cy="605294"/>
          </a:xfrm>
          <a:prstGeom prst="rect">
            <a:avLst/>
          </a:prstGeom>
          <a:solidFill>
            <a:srgbClr val="C00000"/>
          </a:solidFill>
        </p:spPr>
        <p:txBody>
          <a:bodyPr wrap="square" rtlCol="0">
            <a:spAutoFit/>
          </a:bodyPr>
          <a:lstStyle/>
          <a:p>
            <a:pPr algn="ctr">
              <a:lnSpc>
                <a:spcPts val="3992"/>
              </a:lnSpc>
            </a:pPr>
            <a:r>
              <a:rPr lang="zh-CN" altLang="en-US" sz="3194" b="1" dirty="0">
                <a:solidFill>
                  <a:schemeClr val="bg1"/>
                </a:solidFill>
                <a:latin typeface="微软雅黑" pitchFamily="34" charset="-122"/>
                <a:ea typeface="微软雅黑" pitchFamily="34" charset="-122"/>
              </a:rPr>
              <a:t>全会高度评价全面依法治国取得的成就</a:t>
            </a:r>
          </a:p>
        </p:txBody>
      </p:sp>
      <p:sp>
        <p:nvSpPr>
          <p:cNvPr id="12" name="TextBox 18"/>
          <p:cNvSpPr txBox="1"/>
          <p:nvPr/>
        </p:nvSpPr>
        <p:spPr>
          <a:xfrm>
            <a:off x="4860650" y="2352319"/>
            <a:ext cx="5749389" cy="3439403"/>
          </a:xfrm>
          <a:prstGeom prst="rect">
            <a:avLst/>
          </a:prstGeom>
          <a:noFill/>
        </p:spPr>
        <p:txBody>
          <a:bodyPr wrap="square" rtlCol="0">
            <a:spAutoFit/>
          </a:bodyPr>
          <a:lstStyle/>
          <a:p>
            <a:pPr>
              <a:lnSpc>
                <a:spcPts val="2928"/>
              </a:lnSpc>
            </a:pPr>
            <a:r>
              <a:rPr lang="zh-CN" altLang="en-US" sz="1597" dirty="0">
                <a:solidFill>
                  <a:srgbClr val="C00000"/>
                </a:solidFill>
                <a:latin typeface="微软雅黑" pitchFamily="34" charset="-122"/>
                <a:ea typeface="微软雅黑" pitchFamily="34" charset="-122"/>
              </a:rPr>
              <a:t>■</a:t>
            </a:r>
            <a:r>
              <a:rPr lang="zh-CN" altLang="en-US" sz="1597" dirty="0">
                <a:latin typeface="微软雅黑" pitchFamily="34" charset="-122"/>
                <a:ea typeface="微软雅黑" pitchFamily="34" charset="-122"/>
              </a:rPr>
              <a:t>　党的十八大以来，以习近平同志为核心的党中央以前所未有的力度推进全面依法治国进程，坚持依法治国、依法执政、依法行政共同推进，坚持法治国家、法治政府、法治社会一体建设，坚持依法治国和以德治国相结合，坚持依法治国和依规治党有机统一，抓住科学立法、严格执法、公正司法、全民守法关键环节，加快推进中国特色社会主义法治体系建设，法律规范体系、法治实施体系、法治监督体系、法治保障体系和党内法规体系建设相互促进、共同发展，社会主义法治国家建设取得了历史性成就。</a:t>
            </a:r>
            <a:endParaRPr lang="zh-CN" altLang="en-US" sz="1397" dirty="0">
              <a:latin typeface="微软雅黑" pitchFamily="34" charset="-122"/>
              <a:ea typeface="微软雅黑" pitchFamily="34"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0" y="2515638"/>
            <a:ext cx="2426861" cy="3124766"/>
          </a:xfrm>
          <a:prstGeom prst="rect">
            <a:avLst/>
          </a:prstGeom>
        </p:spPr>
      </p:pic>
      <p:pic>
        <p:nvPicPr>
          <p:cNvPr id="15"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40081" y="1029903"/>
            <a:ext cx="1457016" cy="1037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65781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 calcmode="lin" valueType="num">
                                      <p:cBhvr>
                                        <p:cTn id="16" dur="1000" fill="hold"/>
                                        <p:tgtEl>
                                          <p:spTgt spid="13"/>
                                        </p:tgtEl>
                                        <p:attrNameLst>
                                          <p:attrName>style.rotation</p:attrName>
                                        </p:attrNameLst>
                                      </p:cBhvr>
                                      <p:tavLst>
                                        <p:tav tm="0">
                                          <p:val>
                                            <p:fltVal val="90"/>
                                          </p:val>
                                        </p:tav>
                                        <p:tav tm="100000">
                                          <p:val>
                                            <p:fltVal val="0"/>
                                          </p:val>
                                        </p:tav>
                                      </p:tavLst>
                                    </p:anim>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500"/>
                                        <p:tgtEl>
                                          <p:spTgt spid="12"/>
                                        </p:tgtEl>
                                      </p:cBhvr>
                                    </p:animEffect>
                                    <p:anim calcmode="lin" valueType="num">
                                      <p:cBhvr>
                                        <p:cTn id="23" dur="1500" fill="hold"/>
                                        <p:tgtEl>
                                          <p:spTgt spid="12"/>
                                        </p:tgtEl>
                                        <p:attrNameLst>
                                          <p:attrName>ppt_x</p:attrName>
                                        </p:attrNameLst>
                                      </p:cBhvr>
                                      <p:tavLst>
                                        <p:tav tm="0">
                                          <p:val>
                                            <p:strVal val="#ppt_x"/>
                                          </p:val>
                                        </p:tav>
                                        <p:tav tm="100000">
                                          <p:val>
                                            <p:strVal val="#ppt_x"/>
                                          </p:val>
                                        </p:tav>
                                      </p:tavLst>
                                    </p:anim>
                                    <p:anim calcmode="lin" valueType="num">
                                      <p:cBhvr>
                                        <p:cTn id="24" dur="15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3"/>
          <p:cNvSpPr txBox="1"/>
          <p:nvPr/>
        </p:nvSpPr>
        <p:spPr>
          <a:xfrm>
            <a:off x="1374835" y="1565161"/>
            <a:ext cx="2244264" cy="1118255"/>
          </a:xfrm>
          <a:prstGeom prst="rect">
            <a:avLst/>
          </a:prstGeom>
          <a:solidFill>
            <a:srgbClr val="C00000"/>
          </a:solidFill>
        </p:spPr>
        <p:txBody>
          <a:bodyPr wrap="square" rtlCol="0">
            <a:spAutoFit/>
          </a:bodyPr>
          <a:lstStyle/>
          <a:p>
            <a:pPr algn="ctr">
              <a:lnSpc>
                <a:spcPts val="3992"/>
              </a:lnSpc>
            </a:pPr>
            <a:r>
              <a:rPr lang="zh-CN" altLang="en-US" sz="3194" b="1" dirty="0" smtClean="0">
                <a:solidFill>
                  <a:schemeClr val="bg1"/>
                </a:solidFill>
                <a:latin typeface="微软雅黑" pitchFamily="34" charset="-122"/>
                <a:ea typeface="微软雅黑" pitchFamily="34" charset="-122"/>
              </a:rPr>
              <a:t>        全会</a:t>
            </a:r>
            <a:endParaRPr lang="en-US" altLang="zh-CN" sz="3194" b="1" dirty="0" smtClean="0">
              <a:solidFill>
                <a:schemeClr val="bg1"/>
              </a:solidFill>
              <a:latin typeface="微软雅黑" pitchFamily="34" charset="-122"/>
              <a:ea typeface="微软雅黑" pitchFamily="34" charset="-122"/>
            </a:endParaRPr>
          </a:p>
          <a:p>
            <a:pPr algn="ctr">
              <a:lnSpc>
                <a:spcPts val="3992"/>
              </a:lnSpc>
            </a:pPr>
            <a:r>
              <a:rPr lang="zh-CN" altLang="en-US" sz="3194" b="1" dirty="0" smtClean="0">
                <a:solidFill>
                  <a:schemeClr val="bg1"/>
                </a:solidFill>
                <a:latin typeface="微软雅黑" pitchFamily="34" charset="-122"/>
                <a:ea typeface="微软雅黑" pitchFamily="34" charset="-122"/>
              </a:rPr>
              <a:t>        认为</a:t>
            </a:r>
            <a:endParaRPr lang="zh-CN" altLang="en-US" sz="3194" b="1" dirty="0">
              <a:solidFill>
                <a:schemeClr val="bg1"/>
              </a:solidFill>
              <a:latin typeface="微软雅黑" pitchFamily="34" charset="-122"/>
              <a:ea typeface="微软雅黑" pitchFamily="34" charset="-122"/>
            </a:endParaRPr>
          </a:p>
        </p:txBody>
      </p:sp>
      <p:sp>
        <p:nvSpPr>
          <p:cNvPr id="12" name="TextBox 18"/>
          <p:cNvSpPr txBox="1"/>
          <p:nvPr/>
        </p:nvSpPr>
        <p:spPr>
          <a:xfrm>
            <a:off x="1374834" y="2802957"/>
            <a:ext cx="4669831" cy="1951816"/>
          </a:xfrm>
          <a:prstGeom prst="rect">
            <a:avLst/>
          </a:prstGeom>
          <a:noFill/>
        </p:spPr>
        <p:txBody>
          <a:bodyPr wrap="square" rtlCol="0">
            <a:spAutoFit/>
          </a:bodyPr>
          <a:lstStyle/>
          <a:p>
            <a:pPr>
              <a:lnSpc>
                <a:spcPts val="2928"/>
              </a:lnSpc>
            </a:pPr>
            <a:r>
              <a:rPr lang="zh-CN" altLang="en-US" sz="1597" dirty="0">
                <a:solidFill>
                  <a:srgbClr val="C00000"/>
                </a:solidFill>
                <a:latin typeface="微软雅黑" pitchFamily="34" charset="-122"/>
                <a:ea typeface="微软雅黑" pitchFamily="34" charset="-122"/>
              </a:rPr>
              <a:t>■</a:t>
            </a:r>
            <a:r>
              <a:rPr lang="zh-CN" altLang="en-US" sz="1597" dirty="0">
                <a:latin typeface="微软雅黑" pitchFamily="34" charset="-122"/>
                <a:ea typeface="微软雅黑" pitchFamily="34" charset="-122"/>
              </a:rPr>
              <a:t>　明确坚持依法治国首先要坚持依宪治国，坚持依法执政首先要坚持依宪执政，把实施宪法摆在全面依法治国的突出位置，采取一系列有力措施加强宪法实施和监督工作，为保证宪法实施提供了强有力的政治和制度保障。</a:t>
            </a:r>
            <a:endParaRPr lang="zh-CN" altLang="en-US" sz="1397" dirty="0">
              <a:latin typeface="微软雅黑" pitchFamily="34" charset="-122"/>
              <a:ea typeface="微软雅黑" pitchFamily="34" charset="-122"/>
            </a:endParaRPr>
          </a:p>
        </p:txBody>
      </p:sp>
      <p:sp>
        <p:nvSpPr>
          <p:cNvPr id="13" name="TextBox 7"/>
          <p:cNvSpPr txBox="1"/>
          <p:nvPr/>
        </p:nvSpPr>
        <p:spPr>
          <a:xfrm>
            <a:off x="3823697" y="1565162"/>
            <a:ext cx="7378384" cy="1118255"/>
          </a:xfrm>
          <a:prstGeom prst="rect">
            <a:avLst/>
          </a:prstGeom>
          <a:noFill/>
        </p:spPr>
        <p:txBody>
          <a:bodyPr wrap="square" rtlCol="0">
            <a:spAutoFit/>
          </a:bodyPr>
          <a:lstStyle/>
          <a:p>
            <a:pPr>
              <a:lnSpc>
                <a:spcPts val="3992"/>
              </a:lnSpc>
            </a:pPr>
            <a:r>
              <a:rPr lang="zh-CN" altLang="en-US" sz="3187" b="1" dirty="0">
                <a:solidFill>
                  <a:srgbClr val="C00000"/>
                </a:solidFill>
                <a:latin typeface="微软雅黑" pitchFamily="34" charset="-122"/>
                <a:ea typeface="微软雅黑" pitchFamily="34" charset="-122"/>
              </a:rPr>
              <a:t>我们党高度重视宪法在治国理政中的重要地位和作用</a:t>
            </a: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7920" y="2802957"/>
            <a:ext cx="4188699" cy="258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29194" y="1565161"/>
            <a:ext cx="1457016" cy="1037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635209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Effect transition="in" filter="fade">
                                      <p:cBhvr>
                                        <p:cTn id="16" dur="1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Effect transition="in" filter="fade">
                                      <p:cBhvr>
                                        <p:cTn id="23" dur="1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9" dur="1000" fill="hold"/>
                                        <p:tgtEl>
                                          <p:spTgt spid="12"/>
                                        </p:tgtEl>
                                        <p:attrNameLst>
                                          <p:attrName>ppt_y</p:attrName>
                                        </p:attrNameLst>
                                      </p:cBhvr>
                                      <p:tavLst>
                                        <p:tav tm="0">
                                          <p:val>
                                            <p:strVal val="#ppt_y"/>
                                          </p:val>
                                        </p:tav>
                                        <p:tav tm="100000">
                                          <p:val>
                                            <p:strVal val="#ppt_y"/>
                                          </p:val>
                                        </p:tav>
                                      </p:tavLst>
                                    </p:anim>
                                    <p:anim calcmode="lin" valueType="num">
                                      <p:cBhvr>
                                        <p:cTn id="30" dur="10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1" dur="10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1000" tmFilter="0,0; .5, 1; 1, 1"/>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500" fill="hold"/>
                                        <p:tgtEl>
                                          <p:spTgt spid="14"/>
                                        </p:tgtEl>
                                        <p:attrNameLst>
                                          <p:attrName>ppt_w</p:attrName>
                                        </p:attrNameLst>
                                      </p:cBhvr>
                                      <p:tavLst>
                                        <p:tav tm="0">
                                          <p:val>
                                            <p:fltVal val="0"/>
                                          </p:val>
                                        </p:tav>
                                        <p:tav tm="100000">
                                          <p:val>
                                            <p:strVal val="#ppt_w"/>
                                          </p:val>
                                        </p:tav>
                                      </p:tavLst>
                                    </p:anim>
                                    <p:anim calcmode="lin" valueType="num">
                                      <p:cBhvr>
                                        <p:cTn id="38" dur="1500" fill="hold"/>
                                        <p:tgtEl>
                                          <p:spTgt spid="14"/>
                                        </p:tgtEl>
                                        <p:attrNameLst>
                                          <p:attrName>ppt_h</p:attrName>
                                        </p:attrNameLst>
                                      </p:cBhvr>
                                      <p:tavLst>
                                        <p:tav tm="0">
                                          <p:val>
                                            <p:fltVal val="0"/>
                                          </p:val>
                                        </p:tav>
                                        <p:tav tm="100000">
                                          <p:val>
                                            <p:strVal val="#ppt_h"/>
                                          </p:val>
                                        </p:tav>
                                      </p:tavLst>
                                    </p:anim>
                                    <p:animEffect transition="in" filter="fade">
                                      <p:cBhvr>
                                        <p:cTn id="39"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53DD164-D3BC-4285-BDB8-BAA6134DA0B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MMBaU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DAWl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MMBaU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wwFp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wwFp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wwFp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wwFp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wwFp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xAFp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DEAWlLbVEZO0oAAABqAAAAGwAAAHVuaXZlcnNhbC91bml2ZXJzYWwucG5nLnhtbLOxr8jNUShLLSrOzM+zVTLUM1Cyt+PlsikoSi3LTC1XqACKGekZQICSQiUqtzwzpSTDVsnC0BghlpGamZ5RYqtkZmgAF9QHGgkAUEsBAgAAFAACAAgAwwFpSxUOrShkBAAABxEAAB0AAAAAAAAAAQAAAAAAAAAAAHVuaXZlcnNhbC9jb21tb25fbWVzc2FnZXMubG5nUEsBAgAAFAACAAgAwwFpSwh+CyMpAwAAhgwAACcAAAAAAAAAAQAAAAAAnwQAAHVuaXZlcnNhbC9mbGFzaF9wdWJsaXNoaW5nX3NldHRpbmdzLnhtbFBLAQIAABQAAgAIAMMBaUu1/AlkugIAAFUKAAAhAAAAAAAAAAEAAAAAAA0IAAB1bml2ZXJzYWwvZmxhc2hfc2tpbl9zZXR0aW5ncy54bWxQSwECAAAUAAIACADDAWlLKpYPZ/4CAACXCwAAJgAAAAAAAAABAAAAAAAGCwAAdW5pdmVyc2FsL2h0bWxfcHVibGlzaGluZ19zZXR0aW5ncy54bWxQSwECAAAUAAIACADDAWlLaHFSkZoBAAAfBgAAHwAAAAAAAAABAAAAAABIDgAAdW5pdmVyc2FsL2h0bWxfc2tpbl9zZXR0aW5ncy5qc1BLAQIAABQAAgAIAMMBaUs9PC/RwQAAAOUBAAAaAAAAAAAAAAEAAAAAAB8QAAB1bml2ZXJzYWwvaTE4bl9wcmVzZXRzLnhtbFBLAQIAABQAAgAIAMMBaUua+ZZkawAAAGsAAAAcAAAAAAAAAAEAAAAAABgRAAB1bml2ZXJzYWwvbG9jYWxfc2V0dGluZ3MueG1sUEsBAgAAFAACAAgARJRXRyO0Tvv7AgAAsAgAABQAAAAAAAAAAQAAAAAAvREAAHVuaXZlcnNhbC9wbGF5ZXIueG1sUEsBAgAAFAACAAgAwwFpS7CHI/RsAQAA9wIAACkAAAAAAAAAAQAAAAAA6hQAAHVuaXZlcnNhbC9za2luX2N1c3RvbWl6YXRpb25fc2V0dGluZ3MueG1sUEsBAgAAFAACAAgAxAFpS7DdIuDqDAAA1hoAABcAAAAAAAAAAAAAAAAAnRYAAHVuaXZlcnNhbC91bml2ZXJzYWwucG5nUEsBAgAAFAACAAgAxAFpS21RGTtKAAAAagAAABsAAAAAAAAAAQAAAAAAvCMAAHVuaXZlcnNhbC91bml2ZXJzYWwucG5nLnhtbFBLBQYAAAAACwALAEkDAAA/JAAAAAA="/>
  <p:tag name="ISPRING_PRESENTATION_TITLE" val="聚焦党的十九大不忘初心继续前进PPT模板"/>
</p:tagLst>
</file>

<file path=ppt/theme/theme1.xml><?xml version="1.0" encoding="utf-8"?>
<a:theme xmlns:a="http://schemas.openxmlformats.org/drawingml/2006/main" name="qzuser">
  <a:themeElements>
    <a:clrScheme name="党建">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FF4040"/>
      </a:folHlink>
    </a:clrScheme>
    <a:fontScheme name="ios">
      <a:majorFont>
        <a:latin typeface="TeXGyreAdventor"/>
        <a:ea typeface="微软雅黑"/>
        <a:cs typeface=""/>
      </a:majorFont>
      <a:minorFont>
        <a:latin typeface="Ping He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116</TotalTime>
  <Words>1647</Words>
  <Application>Microsoft Office PowerPoint</Application>
  <PresentationFormat>宽屏</PresentationFormat>
  <Paragraphs>89</Paragraphs>
  <Slides>20</Slides>
  <Notes>20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Ping Hei</vt:lpstr>
      <vt:lpstr>等线</vt:lpstr>
      <vt:lpstr>方正兰亭超细黑简体</vt:lpstr>
      <vt:lpstr>宋体</vt:lpstr>
      <vt:lpstr>微软雅黑</vt:lpstr>
      <vt:lpstr>Arial</vt:lpstr>
      <vt:lpstr>Calibri</vt:lpstr>
      <vt:lpstr>qzuser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聚焦党的十九大不忘初心继续前进PPT模板</dc:title>
  <dc:creator>歉然安可</dc:creator>
  <cp:lastModifiedBy>AutoBVT</cp:lastModifiedBy>
  <cp:revision>20</cp:revision>
  <dcterms:created xsi:type="dcterms:W3CDTF">2017-11-11T18:31:09Z</dcterms:created>
  <dcterms:modified xsi:type="dcterms:W3CDTF">2018-01-22T07:08:50Z</dcterms:modified>
</cp:coreProperties>
</file>