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3"/>
  </p:notesMasterIdLst>
  <p:sldIdLst>
    <p:sldId id="262" r:id="rId3"/>
    <p:sldId id="26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 id="301" r:id="rId42"/>
  </p:sldIdLst>
  <p:sldSz cx="12190413"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FF85"/>
    <a:srgbClr val="C0504D"/>
    <a:srgbClr val="F9FF0D"/>
    <a:srgbClr val="FF6600"/>
    <a:srgbClr val="FFFFFF"/>
    <a:srgbClr val="00C0A9"/>
    <a:srgbClr val="E96565"/>
    <a:srgbClr val="FF9933"/>
    <a:srgbClr val="DDE200"/>
    <a:srgbClr val="CC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p:cViewPr varScale="1">
        <p:scale>
          <a:sx n="62" d="100"/>
          <a:sy n="62" d="100"/>
        </p:scale>
        <p:origin x="978" y="66"/>
      </p:cViewPr>
      <p:guideLst>
        <p:guide orient="horz" pos="2160"/>
        <p:guide pos="3840"/>
      </p:guideLst>
    </p:cSldViewPr>
  </p:slideViewPr>
  <p:notesTextViewPr>
    <p:cViewPr>
      <p:scale>
        <a:sx n="150" d="100"/>
        <a:sy n="150" d="100"/>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1FAED0-7D10-4239-9B56-C55805060B86}" type="datetimeFigureOut">
              <a:rPr lang="zh-CN" altLang="en-US" smtClean="0"/>
              <a:t>2017/6/25 Sunday</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C147A23-5BA8-44CE-9215-79B767159C41}" type="slidenum">
              <a:rPr lang="zh-CN" altLang="en-US" smtClean="0"/>
              <a:t>‹#›</a:t>
            </a:fld>
            <a:endParaRPr lang="zh-CN" altLang="en-US"/>
          </a:p>
        </p:txBody>
      </p:sp>
    </p:spTree>
    <p:extLst>
      <p:ext uri="{BB962C8B-B14F-4D97-AF65-F5344CB8AC3E}">
        <p14:creationId xmlns:p14="http://schemas.microsoft.com/office/powerpoint/2010/main" val="3003537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1</a:t>
            </a:fld>
            <a:endParaRPr lang="zh-CN" altLang="en-US"/>
          </a:p>
        </p:txBody>
      </p:sp>
    </p:spTree>
    <p:extLst>
      <p:ext uri="{BB962C8B-B14F-4D97-AF65-F5344CB8AC3E}">
        <p14:creationId xmlns:p14="http://schemas.microsoft.com/office/powerpoint/2010/main" val="8561558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10</a:t>
            </a:fld>
            <a:endParaRPr lang="zh-CN" altLang="en-US"/>
          </a:p>
        </p:txBody>
      </p:sp>
    </p:spTree>
    <p:extLst>
      <p:ext uri="{BB962C8B-B14F-4D97-AF65-F5344CB8AC3E}">
        <p14:creationId xmlns:p14="http://schemas.microsoft.com/office/powerpoint/2010/main" val="7022779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11</a:t>
            </a:fld>
            <a:endParaRPr lang="zh-CN" altLang="en-US"/>
          </a:p>
        </p:txBody>
      </p:sp>
    </p:spTree>
    <p:extLst>
      <p:ext uri="{BB962C8B-B14F-4D97-AF65-F5344CB8AC3E}">
        <p14:creationId xmlns:p14="http://schemas.microsoft.com/office/powerpoint/2010/main" val="16155055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12</a:t>
            </a:fld>
            <a:endParaRPr lang="zh-CN" altLang="en-US"/>
          </a:p>
        </p:txBody>
      </p:sp>
    </p:spTree>
    <p:extLst>
      <p:ext uri="{BB962C8B-B14F-4D97-AF65-F5344CB8AC3E}">
        <p14:creationId xmlns:p14="http://schemas.microsoft.com/office/powerpoint/2010/main" val="2771965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13</a:t>
            </a:fld>
            <a:endParaRPr lang="zh-CN" altLang="en-US"/>
          </a:p>
        </p:txBody>
      </p:sp>
    </p:spTree>
    <p:extLst>
      <p:ext uri="{BB962C8B-B14F-4D97-AF65-F5344CB8AC3E}">
        <p14:creationId xmlns:p14="http://schemas.microsoft.com/office/powerpoint/2010/main" val="33492377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14</a:t>
            </a:fld>
            <a:endParaRPr lang="zh-CN" altLang="en-US"/>
          </a:p>
        </p:txBody>
      </p:sp>
    </p:spTree>
    <p:extLst>
      <p:ext uri="{BB962C8B-B14F-4D97-AF65-F5344CB8AC3E}">
        <p14:creationId xmlns:p14="http://schemas.microsoft.com/office/powerpoint/2010/main" val="14674827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15</a:t>
            </a:fld>
            <a:endParaRPr lang="zh-CN" altLang="en-US"/>
          </a:p>
        </p:txBody>
      </p:sp>
    </p:spTree>
    <p:extLst>
      <p:ext uri="{BB962C8B-B14F-4D97-AF65-F5344CB8AC3E}">
        <p14:creationId xmlns:p14="http://schemas.microsoft.com/office/powerpoint/2010/main" val="17149015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16</a:t>
            </a:fld>
            <a:endParaRPr lang="zh-CN" altLang="en-US"/>
          </a:p>
        </p:txBody>
      </p:sp>
    </p:spTree>
    <p:extLst>
      <p:ext uri="{BB962C8B-B14F-4D97-AF65-F5344CB8AC3E}">
        <p14:creationId xmlns:p14="http://schemas.microsoft.com/office/powerpoint/2010/main" val="31165717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17</a:t>
            </a:fld>
            <a:endParaRPr lang="zh-CN" altLang="en-US"/>
          </a:p>
        </p:txBody>
      </p:sp>
    </p:spTree>
    <p:extLst>
      <p:ext uri="{BB962C8B-B14F-4D97-AF65-F5344CB8AC3E}">
        <p14:creationId xmlns:p14="http://schemas.microsoft.com/office/powerpoint/2010/main" val="6928366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18</a:t>
            </a:fld>
            <a:endParaRPr lang="zh-CN" altLang="en-US"/>
          </a:p>
        </p:txBody>
      </p:sp>
    </p:spTree>
    <p:extLst>
      <p:ext uri="{BB962C8B-B14F-4D97-AF65-F5344CB8AC3E}">
        <p14:creationId xmlns:p14="http://schemas.microsoft.com/office/powerpoint/2010/main" val="35748934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19</a:t>
            </a:fld>
            <a:endParaRPr lang="zh-CN" altLang="en-US"/>
          </a:p>
        </p:txBody>
      </p:sp>
    </p:spTree>
    <p:extLst>
      <p:ext uri="{BB962C8B-B14F-4D97-AF65-F5344CB8AC3E}">
        <p14:creationId xmlns:p14="http://schemas.microsoft.com/office/powerpoint/2010/main" val="538023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2</a:t>
            </a:fld>
            <a:endParaRPr lang="zh-CN" altLang="en-US"/>
          </a:p>
        </p:txBody>
      </p:sp>
    </p:spTree>
    <p:extLst>
      <p:ext uri="{BB962C8B-B14F-4D97-AF65-F5344CB8AC3E}">
        <p14:creationId xmlns:p14="http://schemas.microsoft.com/office/powerpoint/2010/main" val="777364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20</a:t>
            </a:fld>
            <a:endParaRPr lang="zh-CN" altLang="en-US"/>
          </a:p>
        </p:txBody>
      </p:sp>
    </p:spTree>
    <p:extLst>
      <p:ext uri="{BB962C8B-B14F-4D97-AF65-F5344CB8AC3E}">
        <p14:creationId xmlns:p14="http://schemas.microsoft.com/office/powerpoint/2010/main" val="7205334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21</a:t>
            </a:fld>
            <a:endParaRPr lang="zh-CN" altLang="en-US"/>
          </a:p>
        </p:txBody>
      </p:sp>
    </p:spTree>
    <p:extLst>
      <p:ext uri="{BB962C8B-B14F-4D97-AF65-F5344CB8AC3E}">
        <p14:creationId xmlns:p14="http://schemas.microsoft.com/office/powerpoint/2010/main" val="7027514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22</a:t>
            </a:fld>
            <a:endParaRPr lang="zh-CN" altLang="en-US"/>
          </a:p>
        </p:txBody>
      </p:sp>
    </p:spTree>
    <p:extLst>
      <p:ext uri="{BB962C8B-B14F-4D97-AF65-F5344CB8AC3E}">
        <p14:creationId xmlns:p14="http://schemas.microsoft.com/office/powerpoint/2010/main" val="2804671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23</a:t>
            </a:fld>
            <a:endParaRPr lang="zh-CN" altLang="en-US"/>
          </a:p>
        </p:txBody>
      </p:sp>
    </p:spTree>
    <p:extLst>
      <p:ext uri="{BB962C8B-B14F-4D97-AF65-F5344CB8AC3E}">
        <p14:creationId xmlns:p14="http://schemas.microsoft.com/office/powerpoint/2010/main" val="21669204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24</a:t>
            </a:fld>
            <a:endParaRPr lang="zh-CN" altLang="en-US"/>
          </a:p>
        </p:txBody>
      </p:sp>
    </p:spTree>
    <p:extLst>
      <p:ext uri="{BB962C8B-B14F-4D97-AF65-F5344CB8AC3E}">
        <p14:creationId xmlns:p14="http://schemas.microsoft.com/office/powerpoint/2010/main" val="40231749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25</a:t>
            </a:fld>
            <a:endParaRPr lang="zh-CN" altLang="en-US"/>
          </a:p>
        </p:txBody>
      </p:sp>
    </p:spTree>
    <p:extLst>
      <p:ext uri="{BB962C8B-B14F-4D97-AF65-F5344CB8AC3E}">
        <p14:creationId xmlns:p14="http://schemas.microsoft.com/office/powerpoint/2010/main" val="21855013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26</a:t>
            </a:fld>
            <a:endParaRPr lang="zh-CN" altLang="en-US"/>
          </a:p>
        </p:txBody>
      </p:sp>
    </p:spTree>
    <p:extLst>
      <p:ext uri="{BB962C8B-B14F-4D97-AF65-F5344CB8AC3E}">
        <p14:creationId xmlns:p14="http://schemas.microsoft.com/office/powerpoint/2010/main" val="35179174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27</a:t>
            </a:fld>
            <a:endParaRPr lang="zh-CN" altLang="en-US"/>
          </a:p>
        </p:txBody>
      </p:sp>
    </p:spTree>
    <p:extLst>
      <p:ext uri="{BB962C8B-B14F-4D97-AF65-F5344CB8AC3E}">
        <p14:creationId xmlns:p14="http://schemas.microsoft.com/office/powerpoint/2010/main" val="30753015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28</a:t>
            </a:fld>
            <a:endParaRPr lang="zh-CN" altLang="en-US"/>
          </a:p>
        </p:txBody>
      </p:sp>
    </p:spTree>
    <p:extLst>
      <p:ext uri="{BB962C8B-B14F-4D97-AF65-F5344CB8AC3E}">
        <p14:creationId xmlns:p14="http://schemas.microsoft.com/office/powerpoint/2010/main" val="20704241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29</a:t>
            </a:fld>
            <a:endParaRPr lang="zh-CN" altLang="en-US"/>
          </a:p>
        </p:txBody>
      </p:sp>
    </p:spTree>
    <p:extLst>
      <p:ext uri="{BB962C8B-B14F-4D97-AF65-F5344CB8AC3E}">
        <p14:creationId xmlns:p14="http://schemas.microsoft.com/office/powerpoint/2010/main" val="34903337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147A23-5BA8-44CE-9215-79B767159C41}" type="slidenum">
              <a:rPr lang="zh-CN" altLang="en-US" smtClean="0"/>
              <a:t>3</a:t>
            </a:fld>
            <a:endParaRPr lang="zh-CN" altLang="en-US"/>
          </a:p>
        </p:txBody>
      </p:sp>
    </p:spTree>
    <p:extLst>
      <p:ext uri="{BB962C8B-B14F-4D97-AF65-F5344CB8AC3E}">
        <p14:creationId xmlns:p14="http://schemas.microsoft.com/office/powerpoint/2010/main" val="24200489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30</a:t>
            </a:fld>
            <a:endParaRPr lang="zh-CN" altLang="en-US"/>
          </a:p>
        </p:txBody>
      </p:sp>
    </p:spTree>
    <p:extLst>
      <p:ext uri="{BB962C8B-B14F-4D97-AF65-F5344CB8AC3E}">
        <p14:creationId xmlns:p14="http://schemas.microsoft.com/office/powerpoint/2010/main" val="23450887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147A23-5BA8-44CE-9215-79B767159C41}" type="slidenum">
              <a:rPr lang="zh-CN" altLang="en-US" smtClean="0"/>
              <a:t>31</a:t>
            </a:fld>
            <a:endParaRPr lang="zh-CN" altLang="en-US"/>
          </a:p>
        </p:txBody>
      </p:sp>
    </p:spTree>
    <p:extLst>
      <p:ext uri="{BB962C8B-B14F-4D97-AF65-F5344CB8AC3E}">
        <p14:creationId xmlns:p14="http://schemas.microsoft.com/office/powerpoint/2010/main" val="32984281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32</a:t>
            </a:fld>
            <a:endParaRPr lang="zh-CN" altLang="en-US"/>
          </a:p>
        </p:txBody>
      </p:sp>
    </p:spTree>
    <p:extLst>
      <p:ext uri="{BB962C8B-B14F-4D97-AF65-F5344CB8AC3E}">
        <p14:creationId xmlns:p14="http://schemas.microsoft.com/office/powerpoint/2010/main" val="16350725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33</a:t>
            </a:fld>
            <a:endParaRPr lang="zh-CN" altLang="en-US"/>
          </a:p>
        </p:txBody>
      </p:sp>
    </p:spTree>
    <p:extLst>
      <p:ext uri="{BB962C8B-B14F-4D97-AF65-F5344CB8AC3E}">
        <p14:creationId xmlns:p14="http://schemas.microsoft.com/office/powerpoint/2010/main" val="23747224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34</a:t>
            </a:fld>
            <a:endParaRPr lang="zh-CN" altLang="en-US"/>
          </a:p>
        </p:txBody>
      </p:sp>
    </p:spTree>
    <p:extLst>
      <p:ext uri="{BB962C8B-B14F-4D97-AF65-F5344CB8AC3E}">
        <p14:creationId xmlns:p14="http://schemas.microsoft.com/office/powerpoint/2010/main" val="34519451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35</a:t>
            </a:fld>
            <a:endParaRPr lang="zh-CN" altLang="en-US"/>
          </a:p>
        </p:txBody>
      </p:sp>
    </p:spTree>
    <p:extLst>
      <p:ext uri="{BB962C8B-B14F-4D97-AF65-F5344CB8AC3E}">
        <p14:creationId xmlns:p14="http://schemas.microsoft.com/office/powerpoint/2010/main" val="6188479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36</a:t>
            </a:fld>
            <a:endParaRPr lang="zh-CN" altLang="en-US"/>
          </a:p>
        </p:txBody>
      </p:sp>
    </p:spTree>
    <p:extLst>
      <p:ext uri="{BB962C8B-B14F-4D97-AF65-F5344CB8AC3E}">
        <p14:creationId xmlns:p14="http://schemas.microsoft.com/office/powerpoint/2010/main" val="13178026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37</a:t>
            </a:fld>
            <a:endParaRPr lang="zh-CN" altLang="en-US"/>
          </a:p>
        </p:txBody>
      </p:sp>
    </p:spTree>
    <p:extLst>
      <p:ext uri="{BB962C8B-B14F-4D97-AF65-F5344CB8AC3E}">
        <p14:creationId xmlns:p14="http://schemas.microsoft.com/office/powerpoint/2010/main" val="33999975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38</a:t>
            </a:fld>
            <a:endParaRPr lang="zh-CN" altLang="en-US"/>
          </a:p>
        </p:txBody>
      </p:sp>
    </p:spTree>
    <p:extLst>
      <p:ext uri="{BB962C8B-B14F-4D97-AF65-F5344CB8AC3E}">
        <p14:creationId xmlns:p14="http://schemas.microsoft.com/office/powerpoint/2010/main" val="25888541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39</a:t>
            </a:fld>
            <a:endParaRPr lang="zh-CN" altLang="en-US"/>
          </a:p>
        </p:txBody>
      </p:sp>
    </p:spTree>
    <p:extLst>
      <p:ext uri="{BB962C8B-B14F-4D97-AF65-F5344CB8AC3E}">
        <p14:creationId xmlns:p14="http://schemas.microsoft.com/office/powerpoint/2010/main" val="32601838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4</a:t>
            </a:fld>
            <a:endParaRPr lang="zh-CN" altLang="en-US"/>
          </a:p>
        </p:txBody>
      </p:sp>
    </p:spTree>
    <p:extLst>
      <p:ext uri="{BB962C8B-B14F-4D97-AF65-F5344CB8AC3E}">
        <p14:creationId xmlns:p14="http://schemas.microsoft.com/office/powerpoint/2010/main" val="19583451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40</a:t>
            </a:fld>
            <a:endParaRPr lang="zh-CN" altLang="en-US"/>
          </a:p>
        </p:txBody>
      </p:sp>
    </p:spTree>
    <p:extLst>
      <p:ext uri="{BB962C8B-B14F-4D97-AF65-F5344CB8AC3E}">
        <p14:creationId xmlns:p14="http://schemas.microsoft.com/office/powerpoint/2010/main" val="22152960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5</a:t>
            </a:fld>
            <a:endParaRPr lang="zh-CN" altLang="en-US"/>
          </a:p>
        </p:txBody>
      </p:sp>
    </p:spTree>
    <p:extLst>
      <p:ext uri="{BB962C8B-B14F-4D97-AF65-F5344CB8AC3E}">
        <p14:creationId xmlns:p14="http://schemas.microsoft.com/office/powerpoint/2010/main" val="46068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6</a:t>
            </a:fld>
            <a:endParaRPr lang="zh-CN" altLang="en-US"/>
          </a:p>
        </p:txBody>
      </p:sp>
    </p:spTree>
    <p:extLst>
      <p:ext uri="{BB962C8B-B14F-4D97-AF65-F5344CB8AC3E}">
        <p14:creationId xmlns:p14="http://schemas.microsoft.com/office/powerpoint/2010/main" val="3509020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7</a:t>
            </a:fld>
            <a:endParaRPr lang="zh-CN" altLang="en-US"/>
          </a:p>
        </p:txBody>
      </p:sp>
    </p:spTree>
    <p:extLst>
      <p:ext uri="{BB962C8B-B14F-4D97-AF65-F5344CB8AC3E}">
        <p14:creationId xmlns:p14="http://schemas.microsoft.com/office/powerpoint/2010/main" val="3282577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8</a:t>
            </a:fld>
            <a:endParaRPr lang="zh-CN" altLang="en-US"/>
          </a:p>
        </p:txBody>
      </p:sp>
    </p:spTree>
    <p:extLst>
      <p:ext uri="{BB962C8B-B14F-4D97-AF65-F5344CB8AC3E}">
        <p14:creationId xmlns:p14="http://schemas.microsoft.com/office/powerpoint/2010/main" val="2184045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9</a:t>
            </a:fld>
            <a:endParaRPr lang="zh-CN" altLang="en-US"/>
          </a:p>
        </p:txBody>
      </p:sp>
    </p:spTree>
    <p:extLst>
      <p:ext uri="{BB962C8B-B14F-4D97-AF65-F5344CB8AC3E}">
        <p14:creationId xmlns:p14="http://schemas.microsoft.com/office/powerpoint/2010/main" val="7923457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61B1FD8-8752-40A4-8FD5-E89685AB56BD}"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DCD716-44A1-4A3E-9A48-2DB906ECEF8F}" type="slidenum">
              <a:rPr lang="zh-CN" altLang="en-US" smtClean="0"/>
              <a:t>‹#›</a:t>
            </a:fld>
            <a:endParaRPr lang="zh-CN" altLang="en-US"/>
          </a:p>
        </p:txBody>
      </p:sp>
    </p:spTree>
    <p:extLst>
      <p:ext uri="{BB962C8B-B14F-4D97-AF65-F5344CB8AC3E}">
        <p14:creationId xmlns:p14="http://schemas.microsoft.com/office/powerpoint/2010/main" val="2091337927"/>
      </p:ext>
    </p:extLst>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1B1FD8-8752-40A4-8FD5-E89685AB56BD}"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DCD716-44A1-4A3E-9A48-2DB906ECEF8F}" type="slidenum">
              <a:rPr lang="zh-CN" altLang="en-US" smtClean="0"/>
              <a:t>‹#›</a:t>
            </a:fld>
            <a:endParaRPr lang="zh-CN" altLang="en-US"/>
          </a:p>
        </p:txBody>
      </p:sp>
    </p:spTree>
    <p:extLst>
      <p:ext uri="{BB962C8B-B14F-4D97-AF65-F5344CB8AC3E}">
        <p14:creationId xmlns:p14="http://schemas.microsoft.com/office/powerpoint/2010/main" val="978011464"/>
      </p:ext>
    </p:extLst>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1B1FD8-8752-40A4-8FD5-E89685AB56BD}"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DCD716-44A1-4A3E-9A48-2DB906ECEF8F}" type="slidenum">
              <a:rPr lang="zh-CN" altLang="en-US" smtClean="0"/>
              <a:t>‹#›</a:t>
            </a:fld>
            <a:endParaRPr lang="zh-CN" altLang="en-US"/>
          </a:p>
        </p:txBody>
      </p:sp>
    </p:spTree>
    <p:extLst>
      <p:ext uri="{BB962C8B-B14F-4D97-AF65-F5344CB8AC3E}">
        <p14:creationId xmlns:p14="http://schemas.microsoft.com/office/powerpoint/2010/main" val="3737315077"/>
      </p:ext>
    </p:extLst>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550590" y="260648"/>
            <a:ext cx="4115229" cy="430887"/>
          </a:xfrm>
          <a:prstGeom prst="rect">
            <a:avLst/>
          </a:prstGeom>
        </p:spPr>
        <p:txBody>
          <a:bodyPr wrap="none">
            <a:spAutoFit/>
          </a:bodyPr>
          <a:lstStyle/>
          <a:p>
            <a:r>
              <a:rPr lang="zh-CN" altLang="zh-CN" sz="2200" b="1" kern="1200" dirty="0">
                <a:solidFill>
                  <a:srgbClr val="FCFF85"/>
                </a:solidFill>
                <a:effectLst/>
                <a:latin typeface="微软雅黑" pitchFamily="34" charset="-122"/>
                <a:ea typeface="微软雅黑" pitchFamily="34" charset="-122"/>
                <a:cs typeface="+mn-cs"/>
              </a:rPr>
              <a:t>第一部分</a:t>
            </a:r>
            <a:r>
              <a:rPr lang="en-US" altLang="zh-CN" sz="2200" b="1" kern="1200" dirty="0">
                <a:solidFill>
                  <a:srgbClr val="FCFF85"/>
                </a:solidFill>
                <a:effectLst/>
                <a:latin typeface="微软雅黑" pitchFamily="34" charset="-122"/>
                <a:ea typeface="微软雅黑" pitchFamily="34" charset="-122"/>
                <a:cs typeface="+mn-cs"/>
              </a:rPr>
              <a:t> | </a:t>
            </a:r>
            <a:r>
              <a:rPr lang="zh-CN" altLang="zh-CN" sz="2200" kern="1200" dirty="0">
                <a:solidFill>
                  <a:srgbClr val="FCFF85"/>
                </a:solidFill>
                <a:effectLst/>
                <a:latin typeface="微软雅黑" pitchFamily="34" charset="-122"/>
                <a:ea typeface="微软雅黑" pitchFamily="34" charset="-122"/>
                <a:cs typeface="+mn-cs"/>
              </a:rPr>
              <a:t>共青团中央改革背景</a:t>
            </a:r>
          </a:p>
        </p:txBody>
      </p:sp>
    </p:spTree>
    <p:extLst>
      <p:ext uri="{BB962C8B-B14F-4D97-AF65-F5344CB8AC3E}">
        <p14:creationId xmlns:p14="http://schemas.microsoft.com/office/powerpoint/2010/main" val="401114886"/>
      </p:ext>
    </p:extLst>
  </p:cSld>
  <p:clrMapOvr>
    <a:masterClrMapping/>
  </p:clrMapOvr>
  <p:transition spd="slow">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矩形 7"/>
          <p:cNvSpPr/>
          <p:nvPr userDrawn="1"/>
        </p:nvSpPr>
        <p:spPr>
          <a:xfrm>
            <a:off x="550590" y="260648"/>
            <a:ext cx="4762842" cy="430887"/>
          </a:xfrm>
          <a:prstGeom prst="rect">
            <a:avLst/>
          </a:prstGeom>
        </p:spPr>
        <p:txBody>
          <a:bodyPr wrap="none">
            <a:spAutoFit/>
          </a:bodyPr>
          <a:lstStyle/>
          <a:p>
            <a:r>
              <a:rPr lang="zh-CN" altLang="zh-CN" sz="2200" b="1" kern="1200" dirty="0">
                <a:solidFill>
                  <a:srgbClr val="FCFF85"/>
                </a:solidFill>
                <a:effectLst/>
                <a:latin typeface="微软雅黑" pitchFamily="34" charset="-122"/>
                <a:ea typeface="微软雅黑" pitchFamily="34" charset="-122"/>
                <a:cs typeface="+mn-cs"/>
              </a:rPr>
              <a:t>第</a:t>
            </a:r>
            <a:r>
              <a:rPr lang="zh-CN" altLang="en-US" sz="2200" b="1" kern="1200" dirty="0">
                <a:solidFill>
                  <a:srgbClr val="FCFF85"/>
                </a:solidFill>
                <a:effectLst/>
                <a:latin typeface="微软雅黑" pitchFamily="34" charset="-122"/>
                <a:ea typeface="微软雅黑" pitchFamily="34" charset="-122"/>
                <a:cs typeface="+mn-cs"/>
              </a:rPr>
              <a:t>二</a:t>
            </a:r>
            <a:r>
              <a:rPr lang="zh-CN" altLang="zh-CN" sz="2200" b="1" kern="1200" dirty="0">
                <a:solidFill>
                  <a:srgbClr val="FCFF85"/>
                </a:solidFill>
                <a:effectLst/>
                <a:latin typeface="微软雅黑" pitchFamily="34" charset="-122"/>
                <a:ea typeface="微软雅黑" pitchFamily="34" charset="-122"/>
                <a:cs typeface="+mn-cs"/>
              </a:rPr>
              <a:t>部分</a:t>
            </a:r>
            <a:r>
              <a:rPr lang="en-US" altLang="zh-CN" sz="2200" b="1" kern="1200" dirty="0">
                <a:solidFill>
                  <a:srgbClr val="FCFF85"/>
                </a:solidFill>
                <a:effectLst/>
                <a:latin typeface="微软雅黑" pitchFamily="34" charset="-122"/>
                <a:ea typeface="微软雅黑" pitchFamily="34" charset="-122"/>
                <a:cs typeface="+mn-cs"/>
              </a:rPr>
              <a:t> |  </a:t>
            </a:r>
            <a:r>
              <a:rPr lang="zh-CN" altLang="en-US" sz="2200" b="1" kern="1200" dirty="0">
                <a:solidFill>
                  <a:srgbClr val="FCFF85"/>
                </a:solidFill>
                <a:effectLst/>
                <a:latin typeface="微软雅黑" pitchFamily="34" charset="-122"/>
                <a:ea typeface="微软雅黑" pitchFamily="34" charset="-122"/>
                <a:cs typeface="+mn-cs"/>
              </a:rPr>
              <a:t>解读共青团中央改革方案</a:t>
            </a:r>
          </a:p>
        </p:txBody>
      </p:sp>
    </p:spTree>
    <p:extLst>
      <p:ext uri="{BB962C8B-B14F-4D97-AF65-F5344CB8AC3E}">
        <p14:creationId xmlns:p14="http://schemas.microsoft.com/office/powerpoint/2010/main" val="1607143675"/>
      </p:ext>
    </p:extLst>
  </p:cSld>
  <p:clrMapOvr>
    <a:masterClrMapping/>
  </p:clrMapOvr>
  <p:transition spd="slow">
    <p:cov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8" name="矩形 7"/>
          <p:cNvSpPr/>
          <p:nvPr userDrawn="1"/>
        </p:nvSpPr>
        <p:spPr>
          <a:xfrm>
            <a:off x="550590" y="260648"/>
            <a:ext cx="5609228" cy="430887"/>
          </a:xfrm>
          <a:prstGeom prst="rect">
            <a:avLst/>
          </a:prstGeom>
        </p:spPr>
        <p:txBody>
          <a:bodyPr wrap="none">
            <a:spAutoFit/>
          </a:bodyPr>
          <a:lstStyle/>
          <a:p>
            <a:r>
              <a:rPr lang="zh-CN" altLang="zh-CN" sz="2200" b="1" kern="1200" dirty="0">
                <a:solidFill>
                  <a:srgbClr val="FCFF85"/>
                </a:solidFill>
                <a:effectLst/>
                <a:latin typeface="微软雅黑" pitchFamily="34" charset="-122"/>
                <a:ea typeface="微软雅黑" pitchFamily="34" charset="-122"/>
                <a:cs typeface="+mn-cs"/>
              </a:rPr>
              <a:t>第</a:t>
            </a:r>
            <a:r>
              <a:rPr lang="zh-CN" altLang="en-US" sz="2200" b="1" kern="1200" dirty="0">
                <a:solidFill>
                  <a:srgbClr val="FCFF85"/>
                </a:solidFill>
                <a:effectLst/>
                <a:latin typeface="微软雅黑" pitchFamily="34" charset="-122"/>
                <a:ea typeface="微软雅黑" pitchFamily="34" charset="-122"/>
                <a:cs typeface="+mn-cs"/>
              </a:rPr>
              <a:t>三</a:t>
            </a:r>
            <a:r>
              <a:rPr lang="zh-CN" altLang="zh-CN" sz="2200" b="1" kern="1200" dirty="0">
                <a:solidFill>
                  <a:srgbClr val="FCFF85"/>
                </a:solidFill>
                <a:effectLst/>
                <a:latin typeface="微软雅黑" pitchFamily="34" charset="-122"/>
                <a:ea typeface="微软雅黑" pitchFamily="34" charset="-122"/>
                <a:cs typeface="+mn-cs"/>
              </a:rPr>
              <a:t>部分</a:t>
            </a:r>
            <a:r>
              <a:rPr lang="en-US" altLang="zh-CN" sz="2200" b="1" kern="1200" dirty="0">
                <a:solidFill>
                  <a:srgbClr val="FCFF85"/>
                </a:solidFill>
                <a:effectLst/>
                <a:latin typeface="微软雅黑" pitchFamily="34" charset="-122"/>
                <a:ea typeface="微软雅黑" pitchFamily="34" charset="-122"/>
                <a:cs typeface="+mn-cs"/>
              </a:rPr>
              <a:t> |  </a:t>
            </a:r>
            <a:r>
              <a:rPr lang="zh-CN" altLang="en-US" sz="2200" b="1" kern="1200" dirty="0">
                <a:solidFill>
                  <a:srgbClr val="FCFF85"/>
                </a:solidFill>
                <a:effectLst/>
                <a:latin typeface="微软雅黑" pitchFamily="34" charset="-122"/>
                <a:ea typeface="微软雅黑" pitchFamily="34" charset="-122"/>
                <a:cs typeface="+mn-cs"/>
              </a:rPr>
              <a:t>共青团中央改革方案的学习要求</a:t>
            </a:r>
          </a:p>
        </p:txBody>
      </p:sp>
    </p:spTree>
    <p:extLst>
      <p:ext uri="{BB962C8B-B14F-4D97-AF65-F5344CB8AC3E}">
        <p14:creationId xmlns:p14="http://schemas.microsoft.com/office/powerpoint/2010/main" val="2025737235"/>
      </p:ext>
    </p:extLst>
  </p:cSld>
  <p:clrMapOvr>
    <a:masterClrMapping/>
  </p:clrMapOvr>
  <p:transition spd="slow">
    <p:cov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矩形 8"/>
          <p:cNvSpPr/>
          <p:nvPr userDrawn="1"/>
        </p:nvSpPr>
        <p:spPr>
          <a:xfrm>
            <a:off x="550590" y="260648"/>
            <a:ext cx="5044971" cy="430887"/>
          </a:xfrm>
          <a:prstGeom prst="rect">
            <a:avLst/>
          </a:prstGeom>
        </p:spPr>
        <p:txBody>
          <a:bodyPr wrap="none">
            <a:spAutoFit/>
          </a:bodyPr>
          <a:lstStyle/>
          <a:p>
            <a:r>
              <a:rPr lang="zh-CN" altLang="zh-CN" sz="2200" b="1" kern="1200" dirty="0">
                <a:solidFill>
                  <a:srgbClr val="FCFF85"/>
                </a:solidFill>
                <a:effectLst/>
                <a:latin typeface="微软雅黑" pitchFamily="34" charset="-122"/>
                <a:ea typeface="微软雅黑" pitchFamily="34" charset="-122"/>
                <a:cs typeface="+mn-cs"/>
              </a:rPr>
              <a:t>第</a:t>
            </a:r>
            <a:r>
              <a:rPr lang="zh-CN" altLang="en-US" sz="2200" b="1" kern="1200" dirty="0">
                <a:solidFill>
                  <a:srgbClr val="FCFF85"/>
                </a:solidFill>
                <a:effectLst/>
                <a:latin typeface="微软雅黑" pitchFamily="34" charset="-122"/>
                <a:ea typeface="微软雅黑" pitchFamily="34" charset="-122"/>
                <a:cs typeface="+mn-cs"/>
              </a:rPr>
              <a:t>四</a:t>
            </a:r>
            <a:r>
              <a:rPr lang="zh-CN" altLang="zh-CN" sz="2200" b="1" kern="1200" dirty="0">
                <a:solidFill>
                  <a:srgbClr val="FCFF85"/>
                </a:solidFill>
                <a:effectLst/>
                <a:latin typeface="微软雅黑" pitchFamily="34" charset="-122"/>
                <a:ea typeface="微软雅黑" pitchFamily="34" charset="-122"/>
                <a:cs typeface="+mn-cs"/>
              </a:rPr>
              <a:t>部分</a:t>
            </a:r>
            <a:r>
              <a:rPr lang="en-US" altLang="zh-CN" sz="2200" b="1" kern="1200" dirty="0">
                <a:solidFill>
                  <a:srgbClr val="FCFF85"/>
                </a:solidFill>
                <a:effectLst/>
                <a:latin typeface="微软雅黑" pitchFamily="34" charset="-122"/>
                <a:ea typeface="微软雅黑" pitchFamily="34" charset="-122"/>
                <a:cs typeface="+mn-cs"/>
              </a:rPr>
              <a:t> |  </a:t>
            </a:r>
            <a:r>
              <a:rPr lang="zh-CN" altLang="en-US" sz="2200" b="1" kern="1200" dirty="0">
                <a:solidFill>
                  <a:srgbClr val="FCFF85"/>
                </a:solidFill>
                <a:effectLst/>
                <a:latin typeface="微软雅黑" pitchFamily="34" charset="-122"/>
                <a:ea typeface="微软雅黑" pitchFamily="34" charset="-122"/>
                <a:cs typeface="+mn-cs"/>
              </a:rPr>
              <a:t>共青团中央改革的重大意义</a:t>
            </a:r>
          </a:p>
        </p:txBody>
      </p:sp>
    </p:spTree>
    <p:extLst>
      <p:ext uri="{BB962C8B-B14F-4D97-AF65-F5344CB8AC3E}">
        <p14:creationId xmlns:p14="http://schemas.microsoft.com/office/powerpoint/2010/main" val="1798900906"/>
      </p:ext>
    </p:extLst>
  </p:cSld>
  <p:clrMapOvr>
    <a:masterClrMapping/>
  </p:clrMapOvr>
  <p:transition spd="slow">
    <p:cov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矩形 10"/>
          <p:cNvSpPr/>
          <p:nvPr userDrawn="1"/>
        </p:nvSpPr>
        <p:spPr>
          <a:xfrm>
            <a:off x="550590" y="260648"/>
            <a:ext cx="4846198" cy="430887"/>
          </a:xfrm>
          <a:prstGeom prst="rect">
            <a:avLst/>
          </a:prstGeom>
        </p:spPr>
        <p:txBody>
          <a:bodyPr wrap="none">
            <a:spAutoFit/>
          </a:bodyPr>
          <a:lstStyle/>
          <a:p>
            <a:r>
              <a:rPr lang="zh-CN" altLang="zh-CN" sz="2200" b="1" kern="1200" dirty="0">
                <a:solidFill>
                  <a:srgbClr val="FCFF85"/>
                </a:solidFill>
                <a:effectLst/>
                <a:latin typeface="微软雅黑" pitchFamily="34" charset="-122"/>
                <a:ea typeface="微软雅黑" pitchFamily="34" charset="-122"/>
                <a:cs typeface="+mn-cs"/>
              </a:rPr>
              <a:t>第</a:t>
            </a:r>
            <a:r>
              <a:rPr lang="zh-CN" altLang="en-US" sz="2200" b="1" kern="1200" dirty="0">
                <a:solidFill>
                  <a:srgbClr val="FCFF85"/>
                </a:solidFill>
                <a:effectLst/>
                <a:latin typeface="微软雅黑" pitchFamily="34" charset="-122"/>
                <a:ea typeface="微软雅黑" pitchFamily="34" charset="-122"/>
                <a:cs typeface="+mn-cs"/>
              </a:rPr>
              <a:t>五</a:t>
            </a:r>
            <a:r>
              <a:rPr lang="zh-CN" altLang="zh-CN" sz="2200" b="1" kern="1200" dirty="0">
                <a:solidFill>
                  <a:srgbClr val="FCFF85"/>
                </a:solidFill>
                <a:effectLst/>
                <a:latin typeface="微软雅黑" pitchFamily="34" charset="-122"/>
                <a:ea typeface="微软雅黑" pitchFamily="34" charset="-122"/>
                <a:cs typeface="+mn-cs"/>
              </a:rPr>
              <a:t>部分</a:t>
            </a:r>
            <a:r>
              <a:rPr lang="en-US" altLang="zh-CN" sz="2200" b="1" kern="1200" dirty="0">
                <a:solidFill>
                  <a:srgbClr val="FCFF85"/>
                </a:solidFill>
                <a:effectLst/>
                <a:latin typeface="微软雅黑" pitchFamily="34" charset="-122"/>
                <a:ea typeface="微软雅黑" pitchFamily="34" charset="-122"/>
                <a:cs typeface="+mn-cs"/>
              </a:rPr>
              <a:t>  |  </a:t>
            </a:r>
            <a:r>
              <a:rPr lang="zh-CN" altLang="en-US" sz="2200" b="1" kern="1200" dirty="0">
                <a:solidFill>
                  <a:srgbClr val="FCFF85"/>
                </a:solidFill>
                <a:effectLst/>
                <a:latin typeface="微软雅黑" pitchFamily="34" charset="-122"/>
                <a:ea typeface="微软雅黑" pitchFamily="34" charset="-122"/>
                <a:cs typeface="+mn-cs"/>
              </a:rPr>
              <a:t>如何有序推进共青团改革</a:t>
            </a:r>
          </a:p>
        </p:txBody>
      </p:sp>
    </p:spTree>
    <p:extLst>
      <p:ext uri="{BB962C8B-B14F-4D97-AF65-F5344CB8AC3E}">
        <p14:creationId xmlns:p14="http://schemas.microsoft.com/office/powerpoint/2010/main" val="2823847473"/>
      </p:ext>
    </p:extLst>
  </p:cSld>
  <p:clrMapOvr>
    <a:masterClrMapping/>
  </p:clrMapOvr>
  <p:transition spd="slow">
    <p:cove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609600" y="6356350"/>
            <a:ext cx="2844800" cy="365125"/>
          </a:xfrm>
          <a:prstGeom prst="rect">
            <a:avLst/>
          </a:prstGeom>
        </p:spPr>
        <p:txBody>
          <a:bodyPr/>
          <a:lstStyle/>
          <a:p>
            <a:fld id="{36EC894D-09CB-4DE7-A121-44A8E704B94B}" type="datetimeFigureOut">
              <a:rPr lang="zh-CN" altLang="en-US" smtClean="0"/>
              <a:t>2017/6/25 Sunday</a:t>
            </a:fld>
            <a:endParaRPr lang="zh-CN" altLang="en-US"/>
          </a:p>
        </p:txBody>
      </p:sp>
      <p:sp>
        <p:nvSpPr>
          <p:cNvPr id="4" name="页脚占位符 3"/>
          <p:cNvSpPr>
            <a:spLocks noGrp="1"/>
          </p:cNvSpPr>
          <p:nvPr>
            <p:ph type="ftr" sz="quarter" idx="11"/>
          </p:nvPr>
        </p:nvSpPr>
        <p:spPr>
          <a:xfrm>
            <a:off x="4165600" y="6356350"/>
            <a:ext cx="3859213"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6013" y="6356350"/>
            <a:ext cx="2844800" cy="365125"/>
          </a:xfrm>
          <a:prstGeom prst="rect">
            <a:avLst/>
          </a:prstGeom>
        </p:spPr>
        <p:txBody>
          <a:bodyPr/>
          <a:lstStyle/>
          <a:p>
            <a:fld id="{FAB2F72D-0145-4728-BBF6-AFA599DFD9DE}" type="slidenum">
              <a:rPr lang="zh-CN" altLang="en-US" smtClean="0"/>
              <a:t>‹#›</a:t>
            </a:fld>
            <a:endParaRPr lang="zh-CN" altLang="en-US"/>
          </a:p>
        </p:txBody>
      </p:sp>
    </p:spTree>
    <p:extLst>
      <p:ext uri="{BB962C8B-B14F-4D97-AF65-F5344CB8AC3E}">
        <p14:creationId xmlns:p14="http://schemas.microsoft.com/office/powerpoint/2010/main" val="1514577416"/>
      </p:ext>
    </p:extLst>
  </p:cSld>
  <p:clrMapOvr>
    <a:masterClrMapping/>
  </p:clrMapOvr>
  <p:transition spd="slow">
    <p:cov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0"/>
            <a:ext cx="2844800" cy="365125"/>
          </a:xfrm>
          <a:prstGeom prst="rect">
            <a:avLst/>
          </a:prstGeom>
        </p:spPr>
        <p:txBody>
          <a:bodyPr/>
          <a:lstStyle/>
          <a:p>
            <a:fld id="{36EC894D-09CB-4DE7-A121-44A8E704B94B}" type="datetimeFigureOut">
              <a:rPr lang="zh-CN" altLang="en-US" smtClean="0"/>
              <a:t>2017/6/25 Sunday</a:t>
            </a:fld>
            <a:endParaRPr lang="zh-CN" altLang="en-US"/>
          </a:p>
        </p:txBody>
      </p:sp>
      <p:sp>
        <p:nvSpPr>
          <p:cNvPr id="3" name="页脚占位符 2"/>
          <p:cNvSpPr>
            <a:spLocks noGrp="1"/>
          </p:cNvSpPr>
          <p:nvPr>
            <p:ph type="ftr" sz="quarter" idx="11"/>
          </p:nvPr>
        </p:nvSpPr>
        <p:spPr>
          <a:xfrm>
            <a:off x="4165600" y="6356350"/>
            <a:ext cx="3859213"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013" y="6356350"/>
            <a:ext cx="2844800" cy="365125"/>
          </a:xfrm>
          <a:prstGeom prst="rect">
            <a:avLst/>
          </a:prstGeom>
        </p:spPr>
        <p:txBody>
          <a:bodyPr/>
          <a:lstStyle/>
          <a:p>
            <a:fld id="{FAB2F72D-0145-4728-BBF6-AFA599DFD9DE}" type="slidenum">
              <a:rPr lang="zh-CN" altLang="en-US" smtClean="0"/>
              <a:t>‹#›</a:t>
            </a:fld>
            <a:endParaRPr lang="zh-CN" altLang="en-US"/>
          </a:p>
        </p:txBody>
      </p:sp>
    </p:spTree>
    <p:extLst>
      <p:ext uri="{BB962C8B-B14F-4D97-AF65-F5344CB8AC3E}">
        <p14:creationId xmlns:p14="http://schemas.microsoft.com/office/powerpoint/2010/main" val="1907531969"/>
      </p:ext>
    </p:extLst>
  </p:cSld>
  <p:clrMapOvr>
    <a:masterClrMapping/>
  </p:clrMapOvr>
  <p:transition spd="slow">
    <p:cove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0025"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5675" y="273050"/>
            <a:ext cx="6815138"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002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609600" y="6356350"/>
            <a:ext cx="2844800" cy="365125"/>
          </a:xfrm>
          <a:prstGeom prst="rect">
            <a:avLst/>
          </a:prstGeom>
        </p:spPr>
        <p:txBody>
          <a:bodyPr/>
          <a:lstStyle/>
          <a:p>
            <a:fld id="{36EC894D-09CB-4DE7-A121-44A8E704B94B}" type="datetimeFigureOut">
              <a:rPr lang="zh-CN" altLang="en-US" smtClean="0"/>
              <a:t>2017/6/25 Sunday</a:t>
            </a:fld>
            <a:endParaRPr lang="zh-CN" altLang="en-US"/>
          </a:p>
        </p:txBody>
      </p:sp>
      <p:sp>
        <p:nvSpPr>
          <p:cNvPr id="6" name="页脚占位符 5"/>
          <p:cNvSpPr>
            <a:spLocks noGrp="1"/>
          </p:cNvSpPr>
          <p:nvPr>
            <p:ph type="ftr" sz="quarter" idx="11"/>
          </p:nvPr>
        </p:nvSpPr>
        <p:spPr>
          <a:xfrm>
            <a:off x="4165600" y="6356350"/>
            <a:ext cx="3859213"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6013" y="6356350"/>
            <a:ext cx="2844800" cy="365125"/>
          </a:xfrm>
          <a:prstGeom prst="rect">
            <a:avLst/>
          </a:prstGeom>
        </p:spPr>
        <p:txBody>
          <a:bodyPr/>
          <a:lstStyle/>
          <a:p>
            <a:fld id="{FAB2F72D-0145-4728-BBF6-AFA599DFD9DE}" type="slidenum">
              <a:rPr lang="zh-CN" altLang="en-US" smtClean="0"/>
              <a:t>‹#›</a:t>
            </a:fld>
            <a:endParaRPr lang="zh-CN" altLang="en-US"/>
          </a:p>
        </p:txBody>
      </p:sp>
    </p:spTree>
    <p:extLst>
      <p:ext uri="{BB962C8B-B14F-4D97-AF65-F5344CB8AC3E}">
        <p14:creationId xmlns:p14="http://schemas.microsoft.com/office/powerpoint/2010/main" val="1814581599"/>
      </p:ext>
    </p:extLst>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1B1FD8-8752-40A4-8FD5-E89685AB56BD}"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DCD716-44A1-4A3E-9A48-2DB906ECEF8F}" type="slidenum">
              <a:rPr lang="zh-CN" altLang="en-US" smtClean="0"/>
              <a:t>‹#›</a:t>
            </a:fld>
            <a:endParaRPr lang="zh-CN" altLang="en-US"/>
          </a:p>
        </p:txBody>
      </p:sp>
    </p:spTree>
    <p:extLst>
      <p:ext uri="{BB962C8B-B14F-4D97-AF65-F5344CB8AC3E}">
        <p14:creationId xmlns:p14="http://schemas.microsoft.com/office/powerpoint/2010/main" val="786847236"/>
      </p:ext>
    </p:extLst>
  </p:cSld>
  <p:clrMapOvr>
    <a:masterClrMapping/>
  </p:clrMapOvr>
  <p:transition spd="slow">
    <p:cove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609600" y="6356350"/>
            <a:ext cx="2844800" cy="365125"/>
          </a:xfrm>
          <a:prstGeom prst="rect">
            <a:avLst/>
          </a:prstGeom>
        </p:spPr>
        <p:txBody>
          <a:bodyPr/>
          <a:lstStyle/>
          <a:p>
            <a:fld id="{36EC894D-09CB-4DE7-A121-44A8E704B94B}" type="datetimeFigureOut">
              <a:rPr lang="zh-CN" altLang="en-US" smtClean="0"/>
              <a:t>2017/6/25 Sunday</a:t>
            </a:fld>
            <a:endParaRPr lang="zh-CN" altLang="en-US"/>
          </a:p>
        </p:txBody>
      </p:sp>
      <p:sp>
        <p:nvSpPr>
          <p:cNvPr id="6" name="页脚占位符 5"/>
          <p:cNvSpPr>
            <a:spLocks noGrp="1"/>
          </p:cNvSpPr>
          <p:nvPr>
            <p:ph type="ftr" sz="quarter" idx="11"/>
          </p:nvPr>
        </p:nvSpPr>
        <p:spPr>
          <a:xfrm>
            <a:off x="4165600" y="6356350"/>
            <a:ext cx="3859213"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6013" y="6356350"/>
            <a:ext cx="2844800" cy="365125"/>
          </a:xfrm>
          <a:prstGeom prst="rect">
            <a:avLst/>
          </a:prstGeom>
        </p:spPr>
        <p:txBody>
          <a:bodyPr/>
          <a:lstStyle/>
          <a:p>
            <a:fld id="{FAB2F72D-0145-4728-BBF6-AFA599DFD9DE}" type="slidenum">
              <a:rPr lang="zh-CN" altLang="en-US" smtClean="0"/>
              <a:t>‹#›</a:t>
            </a:fld>
            <a:endParaRPr lang="zh-CN" altLang="en-US"/>
          </a:p>
        </p:txBody>
      </p:sp>
    </p:spTree>
    <p:extLst>
      <p:ext uri="{BB962C8B-B14F-4D97-AF65-F5344CB8AC3E}">
        <p14:creationId xmlns:p14="http://schemas.microsoft.com/office/powerpoint/2010/main" val="4143025435"/>
      </p:ext>
    </p:extLst>
  </p:cSld>
  <p:clrMapOvr>
    <a:masterClrMapping/>
  </p:clrMapOvr>
  <p:transition spd="slow">
    <p:cove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0"/>
            <a:ext cx="10971213"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0"/>
            <a:ext cx="2844800" cy="365125"/>
          </a:xfrm>
          <a:prstGeom prst="rect">
            <a:avLst/>
          </a:prstGeom>
        </p:spPr>
        <p:txBody>
          <a:bodyPr/>
          <a:lstStyle/>
          <a:p>
            <a:fld id="{36EC894D-09CB-4DE7-A121-44A8E704B94B}" type="datetimeFigureOut">
              <a:rPr lang="zh-CN" altLang="en-US" smtClean="0"/>
              <a:t>2017/6/25 Sunday</a:t>
            </a:fld>
            <a:endParaRPr lang="zh-CN" altLang="en-US"/>
          </a:p>
        </p:txBody>
      </p:sp>
      <p:sp>
        <p:nvSpPr>
          <p:cNvPr id="5" name="页脚占位符 4"/>
          <p:cNvSpPr>
            <a:spLocks noGrp="1"/>
          </p:cNvSpPr>
          <p:nvPr>
            <p:ph type="ftr" sz="quarter" idx="11"/>
          </p:nvPr>
        </p:nvSpPr>
        <p:spPr>
          <a:xfrm>
            <a:off x="4165600" y="6356350"/>
            <a:ext cx="3859213"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013" y="6356350"/>
            <a:ext cx="2844800" cy="365125"/>
          </a:xfrm>
          <a:prstGeom prst="rect">
            <a:avLst/>
          </a:prstGeom>
        </p:spPr>
        <p:txBody>
          <a:bodyPr/>
          <a:lstStyle/>
          <a:p>
            <a:fld id="{FAB2F72D-0145-4728-BBF6-AFA599DFD9DE}" type="slidenum">
              <a:rPr lang="zh-CN" altLang="en-US" smtClean="0"/>
              <a:t>‹#›</a:t>
            </a:fld>
            <a:endParaRPr lang="zh-CN" altLang="en-US"/>
          </a:p>
        </p:txBody>
      </p:sp>
    </p:spTree>
    <p:extLst>
      <p:ext uri="{BB962C8B-B14F-4D97-AF65-F5344CB8AC3E}">
        <p14:creationId xmlns:p14="http://schemas.microsoft.com/office/powerpoint/2010/main" val="4227133672"/>
      </p:ext>
    </p:extLst>
  </p:cSld>
  <p:clrMapOvr>
    <a:masterClrMapping/>
  </p:clrMapOvr>
  <p:transition spd="slow">
    <p:cove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1613"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0"/>
            <a:ext cx="2844800" cy="365125"/>
          </a:xfrm>
          <a:prstGeom prst="rect">
            <a:avLst/>
          </a:prstGeom>
        </p:spPr>
        <p:txBody>
          <a:bodyPr/>
          <a:lstStyle/>
          <a:p>
            <a:fld id="{36EC894D-09CB-4DE7-A121-44A8E704B94B}" type="datetimeFigureOut">
              <a:rPr lang="zh-CN" altLang="en-US" smtClean="0"/>
              <a:t>2017/6/25 Sunday</a:t>
            </a:fld>
            <a:endParaRPr lang="zh-CN" altLang="en-US"/>
          </a:p>
        </p:txBody>
      </p:sp>
      <p:sp>
        <p:nvSpPr>
          <p:cNvPr id="5" name="页脚占位符 4"/>
          <p:cNvSpPr>
            <a:spLocks noGrp="1"/>
          </p:cNvSpPr>
          <p:nvPr>
            <p:ph type="ftr" sz="quarter" idx="11"/>
          </p:nvPr>
        </p:nvSpPr>
        <p:spPr>
          <a:xfrm>
            <a:off x="4165600" y="6356350"/>
            <a:ext cx="3859213"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013" y="6356350"/>
            <a:ext cx="2844800" cy="365125"/>
          </a:xfrm>
          <a:prstGeom prst="rect">
            <a:avLst/>
          </a:prstGeom>
        </p:spPr>
        <p:txBody>
          <a:bodyPr/>
          <a:lstStyle/>
          <a:p>
            <a:fld id="{FAB2F72D-0145-4728-BBF6-AFA599DFD9DE}" type="slidenum">
              <a:rPr lang="zh-CN" altLang="en-US" smtClean="0"/>
              <a:t>‹#›</a:t>
            </a:fld>
            <a:endParaRPr lang="zh-CN" altLang="en-US"/>
          </a:p>
        </p:txBody>
      </p:sp>
    </p:spTree>
    <p:extLst>
      <p:ext uri="{BB962C8B-B14F-4D97-AF65-F5344CB8AC3E}">
        <p14:creationId xmlns:p14="http://schemas.microsoft.com/office/powerpoint/2010/main" val="2601556678"/>
      </p:ext>
    </p:extLst>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61B1FD8-8752-40A4-8FD5-E89685AB56BD}"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DCD716-44A1-4A3E-9A48-2DB906ECEF8F}" type="slidenum">
              <a:rPr lang="zh-CN" altLang="en-US" smtClean="0"/>
              <a:t>‹#›</a:t>
            </a:fld>
            <a:endParaRPr lang="zh-CN" altLang="en-US"/>
          </a:p>
        </p:txBody>
      </p:sp>
    </p:spTree>
    <p:extLst>
      <p:ext uri="{BB962C8B-B14F-4D97-AF65-F5344CB8AC3E}">
        <p14:creationId xmlns:p14="http://schemas.microsoft.com/office/powerpoint/2010/main" val="4088263664"/>
      </p:ext>
    </p:extLst>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61B1FD8-8752-40A4-8FD5-E89685AB56BD}"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DCD716-44A1-4A3E-9A48-2DB906ECEF8F}" type="slidenum">
              <a:rPr lang="zh-CN" altLang="en-US" smtClean="0"/>
              <a:t>‹#›</a:t>
            </a:fld>
            <a:endParaRPr lang="zh-CN" altLang="en-US"/>
          </a:p>
        </p:txBody>
      </p:sp>
    </p:spTree>
    <p:extLst>
      <p:ext uri="{BB962C8B-B14F-4D97-AF65-F5344CB8AC3E}">
        <p14:creationId xmlns:p14="http://schemas.microsoft.com/office/powerpoint/2010/main" val="1115965895"/>
      </p:ext>
    </p:extLst>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61B1FD8-8752-40A4-8FD5-E89685AB56BD}" type="datetimeFigureOut">
              <a:rPr lang="zh-CN" altLang="en-US" smtClean="0"/>
              <a:t>2017/6/25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2DCD716-44A1-4A3E-9A48-2DB906ECEF8F}" type="slidenum">
              <a:rPr lang="zh-CN" altLang="en-US" smtClean="0"/>
              <a:t>‹#›</a:t>
            </a:fld>
            <a:endParaRPr lang="zh-CN" altLang="en-US"/>
          </a:p>
        </p:txBody>
      </p:sp>
    </p:spTree>
    <p:extLst>
      <p:ext uri="{BB962C8B-B14F-4D97-AF65-F5344CB8AC3E}">
        <p14:creationId xmlns:p14="http://schemas.microsoft.com/office/powerpoint/2010/main" val="2175041460"/>
      </p:ext>
    </p:extLst>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61B1FD8-8752-40A4-8FD5-E89685AB56BD}"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2DCD716-44A1-4A3E-9A48-2DB906ECEF8F}" type="slidenum">
              <a:rPr lang="zh-CN" altLang="en-US" smtClean="0"/>
              <a:t>‹#›</a:t>
            </a:fld>
            <a:endParaRPr lang="zh-CN" altLang="en-US"/>
          </a:p>
        </p:txBody>
      </p:sp>
    </p:spTree>
    <p:extLst>
      <p:ext uri="{BB962C8B-B14F-4D97-AF65-F5344CB8AC3E}">
        <p14:creationId xmlns:p14="http://schemas.microsoft.com/office/powerpoint/2010/main" val="1423447671"/>
      </p:ext>
    </p:extLst>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61B1FD8-8752-40A4-8FD5-E89685AB56BD}" type="datetimeFigureOut">
              <a:rPr lang="zh-CN" altLang="en-US" smtClean="0"/>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2DCD716-44A1-4A3E-9A48-2DB906ECEF8F}" type="slidenum">
              <a:rPr lang="zh-CN" altLang="en-US" smtClean="0"/>
              <a:t>‹#›</a:t>
            </a:fld>
            <a:endParaRPr lang="zh-CN" altLang="en-US"/>
          </a:p>
        </p:txBody>
      </p:sp>
    </p:spTree>
    <p:extLst>
      <p:ext uri="{BB962C8B-B14F-4D97-AF65-F5344CB8AC3E}">
        <p14:creationId xmlns:p14="http://schemas.microsoft.com/office/powerpoint/2010/main" val="984719399"/>
      </p:ext>
    </p:extLst>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61B1FD8-8752-40A4-8FD5-E89685AB56BD}"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DCD716-44A1-4A3E-9A48-2DB906ECEF8F}" type="slidenum">
              <a:rPr lang="zh-CN" altLang="en-US" smtClean="0"/>
              <a:t>‹#›</a:t>
            </a:fld>
            <a:endParaRPr lang="zh-CN" altLang="en-US"/>
          </a:p>
        </p:txBody>
      </p:sp>
    </p:spTree>
    <p:extLst>
      <p:ext uri="{BB962C8B-B14F-4D97-AF65-F5344CB8AC3E}">
        <p14:creationId xmlns:p14="http://schemas.microsoft.com/office/powerpoint/2010/main" val="3617893476"/>
      </p:ext>
    </p:extLst>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61B1FD8-8752-40A4-8FD5-E89685AB56BD}"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DCD716-44A1-4A3E-9A48-2DB906ECEF8F}" type="slidenum">
              <a:rPr lang="zh-CN" altLang="en-US" smtClean="0"/>
              <a:t>‹#›</a:t>
            </a:fld>
            <a:endParaRPr lang="zh-CN" altLang="en-US"/>
          </a:p>
        </p:txBody>
      </p:sp>
    </p:spTree>
    <p:extLst>
      <p:ext uri="{BB962C8B-B14F-4D97-AF65-F5344CB8AC3E}">
        <p14:creationId xmlns:p14="http://schemas.microsoft.com/office/powerpoint/2010/main" val="3357770508"/>
      </p:ext>
    </p:extLst>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1B1FD8-8752-40A4-8FD5-E89685AB56BD}" type="datetimeFigureOut">
              <a:rPr lang="zh-CN" altLang="en-US" smtClean="0"/>
              <a:t>2017/6/25 Sunday</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DCD716-44A1-4A3E-9A48-2DB906ECEF8F}" type="slidenum">
              <a:rPr lang="zh-CN" altLang="en-US" smtClean="0"/>
              <a:t>‹#›</a:t>
            </a:fld>
            <a:endParaRPr lang="zh-CN" altLang="en-US"/>
          </a:p>
        </p:txBody>
      </p:sp>
      <p:pic>
        <p:nvPicPr>
          <p:cNvPr id="7" name="Picture 2" descr="F:\PPT加油\5. PS素材\四讲四有\烈士简约背景 可用\素材中国-scc1nn.jp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b="10816"/>
          <a:stretch/>
        </p:blipFill>
        <p:spPr bwMode="auto">
          <a:xfrm>
            <a:off x="0" y="-1"/>
            <a:ext cx="12190413"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19031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2" descr="F:\PPT加油\5. PS素材\四讲四有\烈士简约背景 可用\素材中国-scc1nn.jp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b="10816"/>
          <a:stretch/>
        </p:blipFill>
        <p:spPr bwMode="auto">
          <a:xfrm>
            <a:off x="0" y="19049"/>
            <a:ext cx="1219041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userDrawn="1"/>
        </p:nvSpPr>
        <p:spPr>
          <a:xfrm>
            <a:off x="-25477" y="0"/>
            <a:ext cx="12215887" cy="908720"/>
          </a:xfrm>
          <a:prstGeom prst="rect">
            <a:avLst/>
          </a:prstGeom>
          <a:solidFill>
            <a:srgbClr val="C00000"/>
          </a:solidFill>
          <a:ln w="571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cs typeface="+mn-ea"/>
              <a:sym typeface="Arial"/>
            </a:endParaRPr>
          </a:p>
        </p:txBody>
      </p:sp>
      <p:pic>
        <p:nvPicPr>
          <p:cNvPr id="3" name="图片 2"/>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flipH="1" flipV="1">
            <a:off x="-1" y="692696"/>
            <a:ext cx="12215887" cy="588983"/>
          </a:xfrm>
          <a:prstGeom prst="rect">
            <a:avLst/>
          </a:prstGeom>
        </p:spPr>
      </p:pic>
      <p:pic>
        <p:nvPicPr>
          <p:cNvPr id="5" name="Picture 4" descr="C:\Users\user\Desktop\团徽PNG.png"/>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631710" y="221501"/>
            <a:ext cx="1224136" cy="1232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28309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cove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25474" y="-20538"/>
            <a:ext cx="8183438" cy="6878538"/>
          </a:xfrm>
          <a:prstGeom prst="rect">
            <a:avLst/>
          </a:prstGeom>
          <a:solidFill>
            <a:srgbClr val="C00000"/>
          </a:solidFill>
          <a:ln w="571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cs typeface="+mn-ea"/>
              <a:sym typeface="Arial"/>
            </a:endParaRPr>
          </a:p>
        </p:txBody>
      </p:sp>
      <p:sp>
        <p:nvSpPr>
          <p:cNvPr id="31" name="文本框 63"/>
          <p:cNvSpPr txBox="1"/>
          <p:nvPr/>
        </p:nvSpPr>
        <p:spPr>
          <a:xfrm>
            <a:off x="2408146" y="2659519"/>
            <a:ext cx="4244412" cy="769441"/>
          </a:xfrm>
          <a:prstGeom prst="rect">
            <a:avLst/>
          </a:prstGeom>
          <a:noFill/>
        </p:spPr>
        <p:txBody>
          <a:bodyPr wrap="square" rtlCol="0">
            <a:spAutoFit/>
          </a:bodyPr>
          <a:lstStyle/>
          <a:p>
            <a:r>
              <a:rPr lang="zh-CN" altLang="en-US" sz="4400" b="1" dirty="0">
                <a:gradFill flip="none" rotWithShape="1">
                  <a:gsLst>
                    <a:gs pos="45800">
                      <a:schemeClr val="bg1"/>
                    </a:gs>
                    <a:gs pos="0">
                      <a:srgbClr val="F4EE00">
                        <a:shade val="67500"/>
                        <a:satMod val="115000"/>
                      </a:srgbClr>
                    </a:gs>
                    <a:gs pos="100000">
                      <a:srgbClr val="F4EE00">
                        <a:shade val="100000"/>
                        <a:satMod val="115000"/>
                      </a:srgbClr>
                    </a:gs>
                  </a:gsLst>
                  <a:lin ang="16200000" scaled="1"/>
                  <a:tileRect/>
                </a:gradFill>
                <a:effectLst>
                  <a:outerShdw blurRad="50800" dist="38100" dir="2700000" algn="tl" rotWithShape="0">
                    <a:prstClr val="black">
                      <a:alpha val="40000"/>
                    </a:prstClr>
                  </a:outerShdw>
                </a:effectLst>
                <a:latin typeface="Arial"/>
                <a:ea typeface="微软雅黑"/>
                <a:cs typeface="+mn-ea"/>
                <a:sym typeface="Arial"/>
              </a:rPr>
              <a:t>学习贯彻落实</a:t>
            </a:r>
          </a:p>
        </p:txBody>
      </p:sp>
      <p:sp>
        <p:nvSpPr>
          <p:cNvPr id="32" name="矩形 31"/>
          <p:cNvSpPr/>
          <p:nvPr/>
        </p:nvSpPr>
        <p:spPr>
          <a:xfrm>
            <a:off x="1054646" y="4623519"/>
            <a:ext cx="6057357" cy="430887"/>
          </a:xfrm>
          <a:prstGeom prst="rect">
            <a:avLst/>
          </a:prstGeom>
          <a:ln>
            <a:noFill/>
          </a:ln>
        </p:spPr>
        <p:txBody>
          <a:bodyPr wrap="square">
            <a:spAutoFit/>
          </a:bodyPr>
          <a:lstStyle/>
          <a:p>
            <a:pPr lvl="0" algn="ctr"/>
            <a:r>
              <a:rPr lang="zh-CN" altLang="en-US" sz="2200" b="1" dirty="0">
                <a:solidFill>
                  <a:srgbClr val="FCFF85"/>
                </a:solidFill>
                <a:effectLst>
                  <a:outerShdw blurRad="50800" dist="38100" dir="2700000" algn="tl" rotWithShape="0">
                    <a:prstClr val="black">
                      <a:alpha val="40000"/>
                    </a:prstClr>
                  </a:outerShdw>
                </a:effectLst>
                <a:latin typeface="Arial"/>
                <a:ea typeface="微软雅黑"/>
                <a:cs typeface="+mn-ea"/>
                <a:sym typeface="Arial"/>
              </a:rPr>
              <a:t>解读“</a:t>
            </a:r>
            <a:r>
              <a:rPr lang="en-US" altLang="zh-CN" sz="2200" b="1" dirty="0">
                <a:solidFill>
                  <a:srgbClr val="FCFF85"/>
                </a:solidFill>
                <a:effectLst>
                  <a:outerShdw blurRad="50800" dist="38100" dir="2700000" algn="tl" rotWithShape="0">
                    <a:prstClr val="black">
                      <a:alpha val="40000"/>
                    </a:prstClr>
                  </a:outerShdw>
                </a:effectLst>
                <a:latin typeface="Arial"/>
                <a:ea typeface="微软雅黑"/>
                <a:cs typeface="+mn-ea"/>
                <a:sym typeface="Arial"/>
              </a:rPr>
              <a:t>4</a:t>
            </a:r>
            <a:r>
              <a:rPr lang="zh-CN" altLang="en-US" sz="2200" b="1" dirty="0">
                <a:solidFill>
                  <a:srgbClr val="FCFF85"/>
                </a:solidFill>
                <a:effectLst>
                  <a:outerShdw blurRad="50800" dist="38100" dir="2700000" algn="tl" rotWithShape="0">
                    <a:prstClr val="black">
                      <a:alpha val="40000"/>
                    </a:prstClr>
                  </a:outerShdw>
                </a:effectLst>
                <a:latin typeface="Arial"/>
                <a:ea typeface="微软雅黑"/>
                <a:cs typeface="+mn-ea"/>
                <a:sym typeface="Arial"/>
              </a:rPr>
              <a:t>大方面</a:t>
            </a:r>
            <a:r>
              <a:rPr lang="en-US" altLang="zh-CN" sz="2200" b="1" dirty="0">
                <a:solidFill>
                  <a:srgbClr val="FCFF85"/>
                </a:solidFill>
                <a:effectLst>
                  <a:outerShdw blurRad="50800" dist="38100" dir="2700000" algn="tl" rotWithShape="0">
                    <a:prstClr val="black">
                      <a:alpha val="40000"/>
                    </a:prstClr>
                  </a:outerShdw>
                </a:effectLst>
                <a:latin typeface="Arial"/>
                <a:ea typeface="微软雅黑"/>
                <a:cs typeface="+mn-ea"/>
                <a:sym typeface="Arial"/>
              </a:rPr>
              <a:t>12</a:t>
            </a:r>
            <a:r>
              <a:rPr lang="zh-CN" altLang="en-US" sz="2200" b="1" dirty="0">
                <a:solidFill>
                  <a:srgbClr val="FCFF85"/>
                </a:solidFill>
                <a:effectLst>
                  <a:outerShdw blurRad="50800" dist="38100" dir="2700000" algn="tl" rotWithShape="0">
                    <a:prstClr val="black">
                      <a:alpha val="40000"/>
                    </a:prstClr>
                  </a:outerShdw>
                </a:effectLst>
                <a:latin typeface="Arial"/>
                <a:ea typeface="微软雅黑"/>
                <a:cs typeface="+mn-ea"/>
                <a:sym typeface="Arial"/>
              </a:rPr>
              <a:t>个领域”改革措施</a:t>
            </a:r>
          </a:p>
        </p:txBody>
      </p:sp>
      <p:pic>
        <p:nvPicPr>
          <p:cNvPr id="33"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flipH="1">
            <a:off x="7868265" y="-27384"/>
            <a:ext cx="4352864" cy="6917890"/>
          </a:xfrm>
          <a:prstGeom prst="rect">
            <a:avLst/>
          </a:prstGeom>
          <a:noFill/>
          <a:extLst>
            <a:ext uri="{909E8E84-426E-40DD-AFC4-6F175D3DCCD1}">
              <a14:hiddenFill xmlns:a14="http://schemas.microsoft.com/office/drawing/2010/main">
                <a:solidFill>
                  <a:srgbClr val="FFFFFF"/>
                </a:solidFill>
              </a14:hiddenFill>
            </a:ext>
          </a:extLst>
        </p:spPr>
      </p:pic>
      <p:pic>
        <p:nvPicPr>
          <p:cNvPr id="34" name="图片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flipH="1">
            <a:off x="4738327" y="2763166"/>
            <a:ext cx="6890220" cy="1309121"/>
          </a:xfrm>
          <a:prstGeom prst="rect">
            <a:avLst/>
          </a:prstGeom>
        </p:spPr>
      </p:pic>
      <p:sp>
        <p:nvSpPr>
          <p:cNvPr id="2" name="矩形 1"/>
          <p:cNvSpPr/>
          <p:nvPr/>
        </p:nvSpPr>
        <p:spPr>
          <a:xfrm>
            <a:off x="857674" y="3311314"/>
            <a:ext cx="6417141" cy="923330"/>
          </a:xfrm>
          <a:prstGeom prst="rect">
            <a:avLst/>
          </a:prstGeom>
        </p:spPr>
        <p:txBody>
          <a:bodyPr wrap="none">
            <a:spAutoFit/>
          </a:bodyPr>
          <a:lstStyle/>
          <a:p>
            <a:pPr algn="ctr"/>
            <a:r>
              <a:rPr lang="zh-CN" altLang="zh-CN" sz="5400" b="1" dirty="0">
                <a:gradFill flip="none" rotWithShape="1">
                  <a:gsLst>
                    <a:gs pos="45800">
                      <a:schemeClr val="bg1"/>
                    </a:gs>
                    <a:gs pos="0">
                      <a:srgbClr val="F4EE00">
                        <a:shade val="67500"/>
                        <a:satMod val="115000"/>
                      </a:srgbClr>
                    </a:gs>
                    <a:gs pos="100000">
                      <a:srgbClr val="F4EE00">
                        <a:shade val="100000"/>
                        <a:satMod val="115000"/>
                      </a:srgbClr>
                    </a:gs>
                  </a:gsLst>
                  <a:lin ang="16200000" scaled="1"/>
                  <a:tileRect/>
                </a:gradFill>
                <a:effectLst>
                  <a:outerShdw blurRad="50800" dist="38100" dir="2700000" algn="tl" rotWithShape="0">
                    <a:prstClr val="black">
                      <a:alpha val="40000"/>
                    </a:prstClr>
                  </a:outerShdw>
                </a:effectLst>
                <a:latin typeface="Arial"/>
                <a:ea typeface="微软雅黑"/>
                <a:cs typeface="+mn-ea"/>
              </a:rPr>
              <a:t>共青团中央改革方案</a:t>
            </a:r>
            <a:endParaRPr lang="zh-CN" altLang="en-US" sz="5400" b="1" dirty="0">
              <a:gradFill flip="none" rotWithShape="1">
                <a:gsLst>
                  <a:gs pos="45800">
                    <a:schemeClr val="bg1"/>
                  </a:gs>
                  <a:gs pos="0">
                    <a:srgbClr val="F4EE00">
                      <a:shade val="67500"/>
                      <a:satMod val="115000"/>
                    </a:srgbClr>
                  </a:gs>
                  <a:gs pos="100000">
                    <a:srgbClr val="F4EE00">
                      <a:shade val="100000"/>
                      <a:satMod val="115000"/>
                    </a:srgbClr>
                  </a:gs>
                </a:gsLst>
                <a:lin ang="16200000" scaled="1"/>
                <a:tileRect/>
              </a:gradFill>
              <a:effectLst>
                <a:outerShdw blurRad="50800" dist="38100" dir="2700000" algn="tl" rotWithShape="0">
                  <a:prstClr val="black">
                    <a:alpha val="40000"/>
                  </a:prstClr>
                </a:outerShdw>
              </a:effectLst>
              <a:latin typeface="Arial"/>
              <a:ea typeface="微软雅黑"/>
              <a:cs typeface="+mn-ea"/>
            </a:endParaRPr>
          </a:p>
        </p:txBody>
      </p:sp>
      <p:cxnSp>
        <p:nvCxnSpPr>
          <p:cNvPr id="17" name="直接连接符 16"/>
          <p:cNvCxnSpPr/>
          <p:nvPr/>
        </p:nvCxnSpPr>
        <p:spPr>
          <a:xfrm>
            <a:off x="1702718" y="4581128"/>
            <a:ext cx="4752528" cy="0"/>
          </a:xfrm>
          <a:prstGeom prst="line">
            <a:avLst/>
          </a:prstGeom>
          <a:ln>
            <a:solidFill>
              <a:srgbClr val="FCFF85"/>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689980" y="5085184"/>
            <a:ext cx="4752528" cy="0"/>
          </a:xfrm>
          <a:prstGeom prst="line">
            <a:avLst/>
          </a:prstGeom>
          <a:ln>
            <a:solidFill>
              <a:srgbClr val="FCFF85"/>
            </a:solidFill>
          </a:ln>
        </p:spPr>
        <p:style>
          <a:lnRef idx="1">
            <a:schemeClr val="accent1"/>
          </a:lnRef>
          <a:fillRef idx="0">
            <a:schemeClr val="accent1"/>
          </a:fillRef>
          <a:effectRef idx="0">
            <a:schemeClr val="accent1"/>
          </a:effectRef>
          <a:fontRef idx="minor">
            <a:schemeClr val="tx1"/>
          </a:fontRef>
        </p:style>
      </p:cxnSp>
      <p:pic>
        <p:nvPicPr>
          <p:cNvPr id="11" name="Picture 4" descr="C:\Users\user\Desktop\团徽PNG.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97866" y="1041132"/>
            <a:ext cx="1295758" cy="1304819"/>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550"/>
          <p:cNvGrpSpPr>
            <a:grpSpLocks/>
          </p:cNvGrpSpPr>
          <p:nvPr/>
        </p:nvGrpSpPr>
        <p:grpSpPr bwMode="auto">
          <a:xfrm>
            <a:off x="6671270" y="-1790344"/>
            <a:ext cx="4971359" cy="4966044"/>
            <a:chOff x="295" y="3475"/>
            <a:chExt cx="1407" cy="1407"/>
          </a:xfrm>
        </p:grpSpPr>
        <p:sp>
          <p:nvSpPr>
            <p:cNvPr id="13" name="Oval 551"/>
            <p:cNvSpPr>
              <a:spLocks noChangeArrowheads="1"/>
            </p:cNvSpPr>
            <p:nvPr/>
          </p:nvSpPr>
          <p:spPr bwMode="auto">
            <a:xfrm>
              <a:off x="295" y="3475"/>
              <a:ext cx="1407" cy="1407"/>
            </a:xfrm>
            <a:prstGeom prst="ellipse">
              <a:avLst/>
            </a:prstGeom>
            <a:gradFill rotWithShape="1">
              <a:gsLst>
                <a:gs pos="0">
                  <a:srgbClr val="FFFFFF">
                    <a:alpha val="0"/>
                  </a:srgbClr>
                </a:gs>
                <a:gs pos="100000">
                  <a:srgbClr val="D1D1D1">
                    <a:alpha val="1200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6000">
                <a:latin typeface="Arial" charset="0"/>
                <a:ea typeface="华文彩云" pitchFamily="2" charset="-122"/>
              </a:endParaRPr>
            </a:p>
          </p:txBody>
        </p:sp>
        <p:grpSp>
          <p:nvGrpSpPr>
            <p:cNvPr id="14" name="Group 552"/>
            <p:cNvGrpSpPr>
              <a:grpSpLocks/>
            </p:cNvGrpSpPr>
            <p:nvPr/>
          </p:nvGrpSpPr>
          <p:grpSpPr bwMode="auto">
            <a:xfrm>
              <a:off x="476" y="3657"/>
              <a:ext cx="1050" cy="1050"/>
              <a:chOff x="-6056" y="-2208"/>
              <a:chExt cx="2208" cy="2208"/>
            </a:xfrm>
          </p:grpSpPr>
          <p:sp>
            <p:nvSpPr>
              <p:cNvPr id="15" name="Oval 553"/>
              <p:cNvSpPr>
                <a:spLocks noChangeArrowheads="1"/>
              </p:cNvSpPr>
              <p:nvPr/>
            </p:nvSpPr>
            <p:spPr bwMode="auto">
              <a:xfrm>
                <a:off x="-6056" y="-2132"/>
                <a:ext cx="2132" cy="2132"/>
              </a:xfrm>
              <a:prstGeom prst="ellipse">
                <a:avLst/>
              </a:prstGeom>
              <a:gradFill rotWithShape="1">
                <a:gsLst>
                  <a:gs pos="0">
                    <a:srgbClr val="FFFFFF"/>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6000">
                  <a:ea typeface="华文彩云" pitchFamily="2" charset="-122"/>
                </a:endParaRPr>
              </a:p>
            </p:txBody>
          </p:sp>
          <p:grpSp>
            <p:nvGrpSpPr>
              <p:cNvPr id="16" name="Group 554"/>
              <p:cNvGrpSpPr>
                <a:grpSpLocks/>
              </p:cNvGrpSpPr>
              <p:nvPr/>
            </p:nvGrpSpPr>
            <p:grpSpPr bwMode="auto">
              <a:xfrm>
                <a:off x="-6056" y="-2208"/>
                <a:ext cx="2208" cy="2208"/>
                <a:chOff x="-4060" y="-879"/>
                <a:chExt cx="2208" cy="2208"/>
              </a:xfrm>
            </p:grpSpPr>
            <p:grpSp>
              <p:nvGrpSpPr>
                <p:cNvPr id="18" name="Group 555"/>
                <p:cNvGrpSpPr>
                  <a:grpSpLocks/>
                </p:cNvGrpSpPr>
                <p:nvPr/>
              </p:nvGrpSpPr>
              <p:grpSpPr bwMode="auto">
                <a:xfrm>
                  <a:off x="-4060" y="-879"/>
                  <a:ext cx="2208" cy="2208"/>
                  <a:chOff x="-3924" y="-788"/>
                  <a:chExt cx="2208" cy="2208"/>
                </a:xfrm>
              </p:grpSpPr>
              <p:grpSp>
                <p:nvGrpSpPr>
                  <p:cNvPr id="38" name="Group 556"/>
                  <p:cNvGrpSpPr>
                    <a:grpSpLocks noChangeAspect="1"/>
                  </p:cNvGrpSpPr>
                  <p:nvPr/>
                </p:nvGrpSpPr>
                <p:grpSpPr bwMode="auto">
                  <a:xfrm>
                    <a:off x="-3924" y="-788"/>
                    <a:ext cx="2208" cy="2202"/>
                    <a:chOff x="168" y="696"/>
                    <a:chExt cx="1429" cy="1429"/>
                  </a:xfrm>
                </p:grpSpPr>
                <p:grpSp>
                  <p:nvGrpSpPr>
                    <p:cNvPr id="46" name="Group 557"/>
                    <p:cNvGrpSpPr>
                      <a:grpSpLocks noChangeAspect="1"/>
                    </p:cNvGrpSpPr>
                    <p:nvPr/>
                  </p:nvGrpSpPr>
                  <p:grpSpPr bwMode="auto">
                    <a:xfrm>
                      <a:off x="854" y="696"/>
                      <a:ext cx="56" cy="1429"/>
                      <a:chOff x="845" y="696"/>
                      <a:chExt cx="56" cy="1429"/>
                    </a:xfrm>
                  </p:grpSpPr>
                  <p:sp>
                    <p:nvSpPr>
                      <p:cNvPr id="50" name="AutoShape 55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6000">
                          <a:ea typeface="华文彩云" pitchFamily="2" charset="-122"/>
                        </a:endParaRPr>
                      </a:p>
                    </p:txBody>
                  </p:sp>
                  <p:sp>
                    <p:nvSpPr>
                      <p:cNvPr id="51" name="AutoShape 55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sz="6000">
                          <a:ea typeface="华文彩云" pitchFamily="2" charset="-122"/>
                        </a:endParaRPr>
                      </a:p>
                    </p:txBody>
                  </p:sp>
                </p:grpSp>
                <p:grpSp>
                  <p:nvGrpSpPr>
                    <p:cNvPr id="47" name="Group 560"/>
                    <p:cNvGrpSpPr>
                      <a:grpSpLocks noChangeAspect="1"/>
                    </p:cNvGrpSpPr>
                    <p:nvPr/>
                  </p:nvGrpSpPr>
                  <p:grpSpPr bwMode="auto">
                    <a:xfrm rot="5400000">
                      <a:off x="855" y="696"/>
                      <a:ext cx="56" cy="1429"/>
                      <a:chOff x="845" y="696"/>
                      <a:chExt cx="56" cy="1429"/>
                    </a:xfrm>
                  </p:grpSpPr>
                  <p:sp>
                    <p:nvSpPr>
                      <p:cNvPr id="48" name="AutoShape 561"/>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sz="6000">
                          <a:ea typeface="华文彩云" pitchFamily="2" charset="-122"/>
                        </a:endParaRPr>
                      </a:p>
                    </p:txBody>
                  </p:sp>
                  <p:sp>
                    <p:nvSpPr>
                      <p:cNvPr id="49" name="AutoShape 562"/>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sz="6000">
                          <a:ea typeface="华文彩云" pitchFamily="2" charset="-122"/>
                        </a:endParaRPr>
                      </a:p>
                    </p:txBody>
                  </p:sp>
                </p:grpSp>
              </p:grpSp>
              <p:grpSp>
                <p:nvGrpSpPr>
                  <p:cNvPr id="39" name="Group 563"/>
                  <p:cNvGrpSpPr>
                    <a:grpSpLocks noChangeAspect="1"/>
                  </p:cNvGrpSpPr>
                  <p:nvPr/>
                </p:nvGrpSpPr>
                <p:grpSpPr bwMode="auto">
                  <a:xfrm rot="2700000">
                    <a:off x="-3927" y="-785"/>
                    <a:ext cx="2208" cy="2202"/>
                    <a:chOff x="168" y="696"/>
                    <a:chExt cx="1429" cy="1429"/>
                  </a:xfrm>
                </p:grpSpPr>
                <p:grpSp>
                  <p:nvGrpSpPr>
                    <p:cNvPr id="40" name="Group 564"/>
                    <p:cNvGrpSpPr>
                      <a:grpSpLocks noChangeAspect="1"/>
                    </p:cNvGrpSpPr>
                    <p:nvPr/>
                  </p:nvGrpSpPr>
                  <p:grpSpPr bwMode="auto">
                    <a:xfrm>
                      <a:off x="854" y="696"/>
                      <a:ext cx="56" cy="1429"/>
                      <a:chOff x="845" y="696"/>
                      <a:chExt cx="56" cy="1429"/>
                    </a:xfrm>
                  </p:grpSpPr>
                  <p:sp>
                    <p:nvSpPr>
                      <p:cNvPr id="44" name="AutoShape 565"/>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sz="6000">
                          <a:ea typeface="华文彩云" pitchFamily="2" charset="-122"/>
                        </a:endParaRPr>
                      </a:p>
                    </p:txBody>
                  </p:sp>
                  <p:sp>
                    <p:nvSpPr>
                      <p:cNvPr id="45" name="AutoShape 566"/>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sz="6000">
                          <a:ea typeface="华文彩云" pitchFamily="2" charset="-122"/>
                        </a:endParaRPr>
                      </a:p>
                    </p:txBody>
                  </p:sp>
                </p:grpSp>
                <p:grpSp>
                  <p:nvGrpSpPr>
                    <p:cNvPr id="41" name="Group 567"/>
                    <p:cNvGrpSpPr>
                      <a:grpSpLocks noChangeAspect="1"/>
                    </p:cNvGrpSpPr>
                    <p:nvPr/>
                  </p:nvGrpSpPr>
                  <p:grpSpPr bwMode="auto">
                    <a:xfrm rot="5400000">
                      <a:off x="855" y="696"/>
                      <a:ext cx="56" cy="1429"/>
                      <a:chOff x="845" y="696"/>
                      <a:chExt cx="56" cy="1429"/>
                    </a:xfrm>
                  </p:grpSpPr>
                  <p:sp>
                    <p:nvSpPr>
                      <p:cNvPr id="42" name="AutoShape 56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sz="6000">
                          <a:ea typeface="华文彩云" pitchFamily="2" charset="-122"/>
                        </a:endParaRPr>
                      </a:p>
                    </p:txBody>
                  </p:sp>
                  <p:sp>
                    <p:nvSpPr>
                      <p:cNvPr id="43" name="AutoShape 56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sz="6000">
                          <a:ea typeface="华文彩云" pitchFamily="2" charset="-122"/>
                        </a:endParaRPr>
                      </a:p>
                    </p:txBody>
                  </p:sp>
                </p:grpSp>
              </p:grpSp>
            </p:grpSp>
            <p:grpSp>
              <p:nvGrpSpPr>
                <p:cNvPr id="19" name="Group 570"/>
                <p:cNvGrpSpPr>
                  <a:grpSpLocks/>
                </p:cNvGrpSpPr>
                <p:nvPr/>
              </p:nvGrpSpPr>
              <p:grpSpPr bwMode="auto">
                <a:xfrm rot="1320000">
                  <a:off x="-3742" y="-521"/>
                  <a:ext cx="1542" cy="1546"/>
                  <a:chOff x="-3924" y="-788"/>
                  <a:chExt cx="2202" cy="2208"/>
                </a:xfrm>
              </p:grpSpPr>
              <p:grpSp>
                <p:nvGrpSpPr>
                  <p:cNvPr id="20" name="Group 571"/>
                  <p:cNvGrpSpPr>
                    <a:grpSpLocks noChangeAspect="1"/>
                  </p:cNvGrpSpPr>
                  <p:nvPr/>
                </p:nvGrpSpPr>
                <p:grpSpPr bwMode="auto">
                  <a:xfrm>
                    <a:off x="-3924" y="-788"/>
                    <a:ext cx="1146" cy="2202"/>
                    <a:chOff x="168" y="696"/>
                    <a:chExt cx="742" cy="1429"/>
                  </a:xfrm>
                </p:grpSpPr>
                <p:grpSp>
                  <p:nvGrpSpPr>
                    <p:cNvPr id="28" name="Group 572"/>
                    <p:cNvGrpSpPr>
                      <a:grpSpLocks noChangeAspect="1"/>
                    </p:cNvGrpSpPr>
                    <p:nvPr/>
                  </p:nvGrpSpPr>
                  <p:grpSpPr bwMode="auto">
                    <a:xfrm>
                      <a:off x="854" y="696"/>
                      <a:ext cx="56" cy="1429"/>
                      <a:chOff x="845" y="696"/>
                      <a:chExt cx="56" cy="1429"/>
                    </a:xfrm>
                  </p:grpSpPr>
                  <p:sp>
                    <p:nvSpPr>
                      <p:cNvPr id="35" name="AutoShape 57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6000">
                          <a:ea typeface="华文彩云" pitchFamily="2" charset="-122"/>
                        </a:endParaRPr>
                      </a:p>
                    </p:txBody>
                  </p:sp>
                  <p:sp>
                    <p:nvSpPr>
                      <p:cNvPr id="36" name="AutoShape 57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sz="6000">
                          <a:ea typeface="华文彩云" pitchFamily="2" charset="-122"/>
                        </a:endParaRPr>
                      </a:p>
                    </p:txBody>
                  </p:sp>
                </p:grpSp>
                <p:sp>
                  <p:nvSpPr>
                    <p:cNvPr id="29" name="AutoShape 577"/>
                    <p:cNvSpPr>
                      <a:spLocks noChangeAspect="1" noChangeArrowheads="1"/>
                    </p:cNvSpPr>
                    <p:nvPr/>
                  </p:nvSpPr>
                  <p:spPr bwMode="auto">
                    <a:xfrm rot="5400000" flipV="1">
                      <a:off x="498" y="1053"/>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sz="6000">
                        <a:ea typeface="华文彩云" pitchFamily="2" charset="-122"/>
                      </a:endParaRPr>
                    </a:p>
                  </p:txBody>
                </p:sp>
              </p:grpSp>
              <p:grpSp>
                <p:nvGrpSpPr>
                  <p:cNvPr id="21" name="Group 578"/>
                  <p:cNvGrpSpPr>
                    <a:grpSpLocks noChangeAspect="1"/>
                  </p:cNvGrpSpPr>
                  <p:nvPr/>
                </p:nvGrpSpPr>
                <p:grpSpPr bwMode="auto">
                  <a:xfrm rot="2700000">
                    <a:off x="-3927" y="-785"/>
                    <a:ext cx="2208" cy="2202"/>
                    <a:chOff x="168" y="696"/>
                    <a:chExt cx="1429" cy="1429"/>
                  </a:xfrm>
                </p:grpSpPr>
                <p:grpSp>
                  <p:nvGrpSpPr>
                    <p:cNvPr id="22" name="Group 579"/>
                    <p:cNvGrpSpPr>
                      <a:grpSpLocks noChangeAspect="1"/>
                    </p:cNvGrpSpPr>
                    <p:nvPr/>
                  </p:nvGrpSpPr>
                  <p:grpSpPr bwMode="auto">
                    <a:xfrm>
                      <a:off x="854" y="696"/>
                      <a:ext cx="56" cy="1429"/>
                      <a:chOff x="845" y="696"/>
                      <a:chExt cx="56" cy="1429"/>
                    </a:xfrm>
                  </p:grpSpPr>
                  <p:sp>
                    <p:nvSpPr>
                      <p:cNvPr id="26" name="AutoShape 580"/>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sz="6000">
                          <a:ea typeface="华文彩云" pitchFamily="2" charset="-122"/>
                        </a:endParaRPr>
                      </a:p>
                    </p:txBody>
                  </p:sp>
                  <p:sp>
                    <p:nvSpPr>
                      <p:cNvPr id="27" name="AutoShape 581"/>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sz="6000">
                          <a:ea typeface="华文彩云" pitchFamily="2" charset="-122"/>
                        </a:endParaRPr>
                      </a:p>
                    </p:txBody>
                  </p:sp>
                </p:grpSp>
                <p:grpSp>
                  <p:nvGrpSpPr>
                    <p:cNvPr id="23" name="Group 582"/>
                    <p:cNvGrpSpPr>
                      <a:grpSpLocks noChangeAspect="1"/>
                    </p:cNvGrpSpPr>
                    <p:nvPr/>
                  </p:nvGrpSpPr>
                  <p:grpSpPr bwMode="auto">
                    <a:xfrm rot="5400000">
                      <a:off x="855" y="696"/>
                      <a:ext cx="56" cy="1429"/>
                      <a:chOff x="845" y="696"/>
                      <a:chExt cx="56" cy="1429"/>
                    </a:xfrm>
                  </p:grpSpPr>
                  <p:sp>
                    <p:nvSpPr>
                      <p:cNvPr id="24" name="AutoShape 58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sz="6000">
                          <a:ea typeface="华文彩云" pitchFamily="2" charset="-122"/>
                        </a:endParaRPr>
                      </a:p>
                    </p:txBody>
                  </p:sp>
                  <p:sp>
                    <p:nvSpPr>
                      <p:cNvPr id="25" name="AutoShape 58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6000">
                          <a:ea typeface="华文彩云" pitchFamily="2" charset="-122"/>
                        </a:endParaRPr>
                      </a:p>
                    </p:txBody>
                  </p:sp>
                </p:grpSp>
              </p:grpSp>
            </p:grpSp>
          </p:grpSp>
        </p:grpSp>
      </p:grpSp>
      <p:pic>
        <p:nvPicPr>
          <p:cNvPr id="4" name="58284d8de849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49284" y="-1434873"/>
            <a:ext cx="609600" cy="609600"/>
          </a:xfrm>
          <a:prstGeom prst="rect">
            <a:avLst/>
          </a:prstGeom>
        </p:spPr>
      </p:pic>
    </p:spTree>
    <p:extLst>
      <p:ext uri="{BB962C8B-B14F-4D97-AF65-F5344CB8AC3E}">
        <p14:creationId xmlns:p14="http://schemas.microsoft.com/office/powerpoint/2010/main" val="2226773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22" presetClass="entr" presetSubtype="8"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animEffect transition="in" filter="wipe(left)">
                                      <p:cBhvr>
                                        <p:cTn id="9" dur="1000"/>
                                        <p:tgtEl>
                                          <p:spTgt spid="30"/>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1000"/>
                                        <p:tgtEl>
                                          <p:spTgt spid="34"/>
                                        </p:tgtEl>
                                      </p:cBhvr>
                                    </p:animEffect>
                                  </p:childTnLst>
                                </p:cTn>
                              </p:par>
                            </p:childTnLst>
                          </p:cTn>
                        </p:par>
                        <p:par>
                          <p:cTn id="14" fill="hold">
                            <p:stCondLst>
                              <p:cond delay="2000"/>
                            </p:stCondLst>
                            <p:childTnLst>
                              <p:par>
                                <p:cTn id="15" presetID="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1000" fill="hold"/>
                                        <p:tgtEl>
                                          <p:spTgt spid="33"/>
                                        </p:tgtEl>
                                        <p:attrNameLst>
                                          <p:attrName>ppt_x</p:attrName>
                                        </p:attrNameLst>
                                      </p:cBhvr>
                                      <p:tavLst>
                                        <p:tav tm="0">
                                          <p:val>
                                            <p:strVal val="1+#ppt_w/2"/>
                                          </p:val>
                                        </p:tav>
                                        <p:tav tm="100000">
                                          <p:val>
                                            <p:strVal val="#ppt_x"/>
                                          </p:val>
                                        </p:tav>
                                      </p:tavLst>
                                    </p:anim>
                                    <p:anim calcmode="lin" valueType="num">
                                      <p:cBhvr additive="base">
                                        <p:cTn id="18" dur="10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42" presetClass="entr" presetSubtype="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2000"/>
                                        <p:tgtEl>
                                          <p:spTgt spid="11"/>
                                        </p:tgtEl>
                                      </p:cBhvr>
                                    </p:animEffect>
                                    <p:anim calcmode="lin" valueType="num">
                                      <p:cBhvr>
                                        <p:cTn id="23" dur="2000" fill="hold"/>
                                        <p:tgtEl>
                                          <p:spTgt spid="11"/>
                                        </p:tgtEl>
                                        <p:attrNameLst>
                                          <p:attrName>ppt_x</p:attrName>
                                        </p:attrNameLst>
                                      </p:cBhvr>
                                      <p:tavLst>
                                        <p:tav tm="0">
                                          <p:val>
                                            <p:strVal val="#ppt_x"/>
                                          </p:val>
                                        </p:tav>
                                        <p:tav tm="100000">
                                          <p:val>
                                            <p:strVal val="#ppt_x"/>
                                          </p:val>
                                        </p:tav>
                                      </p:tavLst>
                                    </p:anim>
                                    <p:anim calcmode="lin" valueType="num">
                                      <p:cBhvr>
                                        <p:cTn id="24" dur="2000" fill="hold"/>
                                        <p:tgtEl>
                                          <p:spTgt spid="11"/>
                                        </p:tgtEl>
                                        <p:attrNameLst>
                                          <p:attrName>ppt_y</p:attrName>
                                        </p:attrNameLst>
                                      </p:cBhvr>
                                      <p:tavLst>
                                        <p:tav tm="0">
                                          <p:val>
                                            <p:strVal val="#ppt_y+.1"/>
                                          </p:val>
                                        </p:tav>
                                        <p:tav tm="100000">
                                          <p:val>
                                            <p:strVal val="#ppt_y"/>
                                          </p:val>
                                        </p:tav>
                                      </p:tavLst>
                                    </p:anim>
                                  </p:childTnLst>
                                </p:cTn>
                              </p:par>
                            </p:childTnLst>
                          </p:cTn>
                        </p:par>
                        <p:par>
                          <p:cTn id="25" fill="hold">
                            <p:stCondLst>
                              <p:cond delay="5000"/>
                            </p:stCondLst>
                            <p:childTnLst>
                              <p:par>
                                <p:cTn id="26" presetID="23" presetClass="entr" presetSubtype="16" fill="hold" grpId="0" nodeType="afterEffect">
                                  <p:stCondLst>
                                    <p:cond delay="0"/>
                                  </p:stCondLst>
                                  <p:iterate type="lt">
                                    <p:tmPct val="10000"/>
                                  </p:iterate>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childTnLst>
                                </p:cTn>
                              </p:par>
                            </p:childTnLst>
                          </p:cTn>
                        </p:par>
                        <p:par>
                          <p:cTn id="30" fill="hold">
                            <p:stCondLst>
                              <p:cond delay="5750"/>
                            </p:stCondLst>
                            <p:childTnLst>
                              <p:par>
                                <p:cTn id="31" presetID="12" presetClass="entr" presetSubtype="4" fill="hold" grpId="0"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1000"/>
                                        <p:tgtEl>
                                          <p:spTgt spid="2"/>
                                        </p:tgtEl>
                                        <p:attrNameLst>
                                          <p:attrName>ppt_y</p:attrName>
                                        </p:attrNameLst>
                                      </p:cBhvr>
                                      <p:tavLst>
                                        <p:tav tm="0">
                                          <p:val>
                                            <p:strVal val="#ppt_y+#ppt_h*1.125000"/>
                                          </p:val>
                                        </p:tav>
                                        <p:tav tm="100000">
                                          <p:val>
                                            <p:strVal val="#ppt_y"/>
                                          </p:val>
                                        </p:tav>
                                      </p:tavLst>
                                    </p:anim>
                                    <p:animEffect transition="in" filter="wipe(up)">
                                      <p:cBhvr>
                                        <p:cTn id="34" dur="1000"/>
                                        <p:tgtEl>
                                          <p:spTgt spid="2"/>
                                        </p:tgtEl>
                                      </p:cBhvr>
                                    </p:animEffect>
                                  </p:childTnLst>
                                </p:cTn>
                              </p:par>
                            </p:childTnLst>
                          </p:cTn>
                        </p:par>
                        <p:par>
                          <p:cTn id="35" fill="hold">
                            <p:stCondLst>
                              <p:cond delay="6750"/>
                            </p:stCondLst>
                            <p:childTnLst>
                              <p:par>
                                <p:cTn id="36" presetID="42" presetClass="entr" presetSubtype="0"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1000"/>
                                        <p:tgtEl>
                                          <p:spTgt spid="37"/>
                                        </p:tgtEl>
                                      </p:cBhvr>
                                    </p:animEffect>
                                    <p:anim calcmode="lin" valueType="num">
                                      <p:cBhvr>
                                        <p:cTn id="44" dur="1000" fill="hold"/>
                                        <p:tgtEl>
                                          <p:spTgt spid="37"/>
                                        </p:tgtEl>
                                        <p:attrNameLst>
                                          <p:attrName>ppt_x</p:attrName>
                                        </p:attrNameLst>
                                      </p:cBhvr>
                                      <p:tavLst>
                                        <p:tav tm="0">
                                          <p:val>
                                            <p:strVal val="#ppt_x"/>
                                          </p:val>
                                        </p:tav>
                                        <p:tav tm="100000">
                                          <p:val>
                                            <p:strVal val="#ppt_x"/>
                                          </p:val>
                                        </p:tav>
                                      </p:tavLst>
                                    </p:anim>
                                    <p:anim calcmode="lin" valueType="num">
                                      <p:cBhvr>
                                        <p:cTn id="45" dur="1000" fill="hold"/>
                                        <p:tgtEl>
                                          <p:spTgt spid="37"/>
                                        </p:tgtEl>
                                        <p:attrNameLst>
                                          <p:attrName>ppt_y</p:attrName>
                                        </p:attrNameLst>
                                      </p:cBhvr>
                                      <p:tavLst>
                                        <p:tav tm="0">
                                          <p:val>
                                            <p:strVal val="#ppt_y-.1"/>
                                          </p:val>
                                        </p:tav>
                                        <p:tav tm="100000">
                                          <p:val>
                                            <p:strVal val="#ppt_y"/>
                                          </p:val>
                                        </p:tav>
                                      </p:tavLst>
                                    </p:anim>
                                  </p:childTnLst>
                                </p:cTn>
                              </p:par>
                            </p:childTnLst>
                          </p:cTn>
                        </p:par>
                        <p:par>
                          <p:cTn id="46" fill="hold">
                            <p:stCondLst>
                              <p:cond delay="7750"/>
                            </p:stCondLst>
                            <p:childTnLst>
                              <p:par>
                                <p:cTn id="47" presetID="12" presetClass="entr" presetSubtype="2" fill="hold" grpId="0" nodeType="afterEffect">
                                  <p:stCondLst>
                                    <p:cond delay="0"/>
                                  </p:stCondLst>
                                  <p:iterate type="lt">
                                    <p:tmPct val="10000"/>
                                  </p:iterate>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1000"/>
                                        <p:tgtEl>
                                          <p:spTgt spid="32"/>
                                        </p:tgtEl>
                                        <p:attrNameLst>
                                          <p:attrName>ppt_x</p:attrName>
                                        </p:attrNameLst>
                                      </p:cBhvr>
                                      <p:tavLst>
                                        <p:tav tm="0">
                                          <p:val>
                                            <p:strVal val="#ppt_x+#ppt_w*1.125000"/>
                                          </p:val>
                                        </p:tav>
                                        <p:tav tm="100000">
                                          <p:val>
                                            <p:strVal val="#ppt_x"/>
                                          </p:val>
                                        </p:tav>
                                      </p:tavLst>
                                    </p:anim>
                                    <p:animEffect transition="in" filter="wipe(left)">
                                      <p:cBhvr>
                                        <p:cTn id="50" dur="1000"/>
                                        <p:tgtEl>
                                          <p:spTgt spid="32"/>
                                        </p:tgtEl>
                                      </p:cBhvr>
                                    </p:animEffect>
                                  </p:childTnLst>
                                </p:cTn>
                              </p:par>
                            </p:childTnLst>
                          </p:cTn>
                        </p:par>
                        <p:par>
                          <p:cTn id="51" fill="hold">
                            <p:stCondLst>
                              <p:cond delay="10350"/>
                            </p:stCondLst>
                            <p:childTnLst>
                              <p:par>
                                <p:cTn id="52" presetID="1" presetClass="entr" presetSubtype="0" fill="hold" nodeType="afterEffect">
                                  <p:stCondLst>
                                    <p:cond delay="500"/>
                                  </p:stCondLst>
                                  <p:childTnLst>
                                    <p:set>
                                      <p:cBhvr>
                                        <p:cTn id="53" dur="1" fill="hold">
                                          <p:stCondLst>
                                            <p:cond delay="0"/>
                                          </p:stCondLst>
                                        </p:cTn>
                                        <p:tgtEl>
                                          <p:spTgt spid="12"/>
                                        </p:tgtEl>
                                        <p:attrNameLst>
                                          <p:attrName>style.visibility</p:attrName>
                                        </p:attrNameLst>
                                      </p:cBhvr>
                                      <p:to>
                                        <p:strVal val="visible"/>
                                      </p:to>
                                    </p:set>
                                  </p:childTnLst>
                                </p:cTn>
                              </p:par>
                            </p:childTnLst>
                          </p:cTn>
                        </p:par>
                        <p:par>
                          <p:cTn id="54" fill="hold">
                            <p:stCondLst>
                              <p:cond delay="10850"/>
                            </p:stCondLst>
                            <p:childTnLst>
                              <p:par>
                                <p:cTn id="55" presetID="6" presetClass="emph" presetSubtype="0" fill="hold" nodeType="afterEffect">
                                  <p:stCondLst>
                                    <p:cond delay="0"/>
                                  </p:stCondLst>
                                  <p:childTnLst>
                                    <p:animScale>
                                      <p:cBhvr>
                                        <p:cTn id="56" dur="2250" fill="hold"/>
                                        <p:tgtEl>
                                          <p:spTgt spid="12"/>
                                        </p:tgtEl>
                                      </p:cBhvr>
                                      <p:by x="400000" y="400000"/>
                                    </p:animScale>
                                  </p:childTnLst>
                                </p:cTn>
                              </p:par>
                              <p:par>
                                <p:cTn id="57" presetID="6" presetClass="emph" presetSubtype="0" autoRev="1" fill="hold" nodeType="withEffect">
                                  <p:stCondLst>
                                    <p:cond delay="0"/>
                                  </p:stCondLst>
                                  <p:childTnLst>
                                    <p:animScale>
                                      <p:cBhvr>
                                        <p:cTn id="58" dur="3000" fill="hold"/>
                                        <p:tgtEl>
                                          <p:spTgt spid="12"/>
                                        </p:tgtEl>
                                      </p:cBhvr>
                                      <p:by x="400000" y="400000"/>
                                    </p:animScale>
                                  </p:childTnLst>
                                </p:cTn>
                              </p:par>
                              <p:par>
                                <p:cTn id="59" presetID="10" presetClass="exit" presetSubtype="0" fill="hold" nodeType="withEffect">
                                  <p:stCondLst>
                                    <p:cond delay="0"/>
                                  </p:stCondLst>
                                  <p:childTnLst>
                                    <p:animEffect transition="out" filter="fade">
                                      <p:cBhvr>
                                        <p:cTn id="60" dur="4600"/>
                                        <p:tgtEl>
                                          <p:spTgt spid="12"/>
                                        </p:tgtEl>
                                      </p:cBhvr>
                                    </p:animEffect>
                                    <p:set>
                                      <p:cBhvr>
                                        <p:cTn id="61" dur="1" fill="hold">
                                          <p:stCondLst>
                                            <p:cond delay="45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40">
                <p:cTn id="62" repeatCount="indefinite" fill="hold" display="0">
                  <p:stCondLst>
                    <p:cond delay="indefinite"/>
                  </p:stCondLst>
                  <p:endCondLst>
                    <p:cond evt="onStopAudio" delay="0">
                      <p:tgtEl>
                        <p:sldTgt/>
                      </p:tgtEl>
                    </p:cond>
                  </p:endCondLst>
                </p:cTn>
                <p:tgtEl>
                  <p:spTgt spid="4"/>
                </p:tgtEl>
              </p:cMediaNode>
            </p:audio>
          </p:childTnLst>
        </p:cTn>
      </p:par>
    </p:tnLst>
    <p:bldLst>
      <p:bldP spid="30" grpId="0" animBg="1"/>
      <p:bldP spid="31" grpId="0"/>
      <p:bldP spid="32"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514" y="2132856"/>
            <a:ext cx="10135244" cy="523220"/>
          </a:xfrm>
          <a:prstGeom prst="rect">
            <a:avLst/>
          </a:prstGeom>
        </p:spPr>
        <p:txBody>
          <a:bodyPr wrap="square">
            <a:spAutoFit/>
          </a:bodyPr>
          <a:lstStyle/>
          <a:p>
            <a:r>
              <a:rPr lang="zh-CN" altLang="zh-CN" sz="2400" dirty="0">
                <a:solidFill>
                  <a:srgbClr val="C00000"/>
                </a:solidFill>
                <a:latin typeface="微软雅黑" pitchFamily="34" charset="-122"/>
                <a:ea typeface="微软雅黑" pitchFamily="34" charset="-122"/>
              </a:rPr>
              <a:t>《方案》明确了共青团中央改革的</a:t>
            </a:r>
            <a:r>
              <a:rPr lang="zh-CN" altLang="zh-CN" sz="2800" b="1" dirty="0">
                <a:solidFill>
                  <a:srgbClr val="C00000"/>
                </a:solidFill>
                <a:latin typeface="微软雅黑" pitchFamily="34" charset="-122"/>
                <a:ea typeface="微软雅黑" pitchFamily="34" charset="-122"/>
              </a:rPr>
              <a:t>指导思想、基本原则、主要目标。</a:t>
            </a:r>
          </a:p>
        </p:txBody>
      </p:sp>
      <p:sp>
        <p:nvSpPr>
          <p:cNvPr id="9" name="矩形 8"/>
          <p:cNvSpPr/>
          <p:nvPr/>
        </p:nvSpPr>
        <p:spPr>
          <a:xfrm>
            <a:off x="1650275" y="3408418"/>
            <a:ext cx="1008112" cy="10081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latin typeface="微软雅黑" pitchFamily="34" charset="-122"/>
                <a:ea typeface="微软雅黑" pitchFamily="34" charset="-122"/>
              </a:rPr>
              <a:t>主</a:t>
            </a:r>
            <a:endParaRPr lang="en-US" altLang="zh-CN" sz="4400" b="1" dirty="0">
              <a:latin typeface="微软雅黑" pitchFamily="34" charset="-122"/>
              <a:ea typeface="微软雅黑" pitchFamily="34" charset="-122"/>
            </a:endParaRPr>
          </a:p>
        </p:txBody>
      </p:sp>
      <p:sp>
        <p:nvSpPr>
          <p:cNvPr id="11" name="矩形 10"/>
          <p:cNvSpPr/>
          <p:nvPr/>
        </p:nvSpPr>
        <p:spPr>
          <a:xfrm>
            <a:off x="2747208" y="3408418"/>
            <a:ext cx="1008112" cy="10081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latin typeface="微软雅黑" pitchFamily="34" charset="-122"/>
                <a:ea typeface="微软雅黑" pitchFamily="34" charset="-122"/>
              </a:rPr>
              <a:t>要</a:t>
            </a:r>
            <a:endParaRPr lang="en-US" altLang="zh-CN" sz="4400" b="1" dirty="0">
              <a:latin typeface="微软雅黑" pitchFamily="34" charset="-122"/>
              <a:ea typeface="微软雅黑" pitchFamily="34" charset="-122"/>
            </a:endParaRPr>
          </a:p>
        </p:txBody>
      </p:sp>
      <p:sp>
        <p:nvSpPr>
          <p:cNvPr id="12" name="矩形 11"/>
          <p:cNvSpPr/>
          <p:nvPr/>
        </p:nvSpPr>
        <p:spPr>
          <a:xfrm>
            <a:off x="1636717" y="4511780"/>
            <a:ext cx="1008112" cy="10081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latin typeface="微软雅黑" pitchFamily="34" charset="-122"/>
                <a:ea typeface="微软雅黑" pitchFamily="34" charset="-122"/>
              </a:rPr>
              <a:t>目</a:t>
            </a:r>
            <a:endParaRPr lang="en-US" altLang="zh-CN" sz="4400" b="1" dirty="0">
              <a:latin typeface="微软雅黑" pitchFamily="34" charset="-122"/>
              <a:ea typeface="微软雅黑" pitchFamily="34" charset="-122"/>
            </a:endParaRPr>
          </a:p>
        </p:txBody>
      </p:sp>
      <p:sp>
        <p:nvSpPr>
          <p:cNvPr id="13" name="矩形 12"/>
          <p:cNvSpPr/>
          <p:nvPr/>
        </p:nvSpPr>
        <p:spPr>
          <a:xfrm>
            <a:off x="2733651" y="4511780"/>
            <a:ext cx="1008112" cy="10081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latin typeface="微软雅黑" pitchFamily="34" charset="-122"/>
                <a:ea typeface="微软雅黑" pitchFamily="34" charset="-122"/>
              </a:rPr>
              <a:t>标</a:t>
            </a:r>
            <a:endParaRPr lang="en-US" altLang="zh-CN" sz="4400" b="1" dirty="0">
              <a:latin typeface="微软雅黑" pitchFamily="34" charset="-122"/>
              <a:ea typeface="微软雅黑" pitchFamily="34" charset="-122"/>
            </a:endParaRPr>
          </a:p>
        </p:txBody>
      </p:sp>
      <p:sp>
        <p:nvSpPr>
          <p:cNvPr id="14" name="矩形 13"/>
          <p:cNvSpPr/>
          <p:nvPr/>
        </p:nvSpPr>
        <p:spPr>
          <a:xfrm>
            <a:off x="1510529" y="3296028"/>
            <a:ext cx="2348830" cy="231911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583038" y="4797152"/>
            <a:ext cx="5904656" cy="832484"/>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a:solidFill>
                  <a:srgbClr val="C00000"/>
                </a:solidFill>
                <a:latin typeface="微软雅黑" pitchFamily="34" charset="-122"/>
                <a:ea typeface="微软雅黑" pitchFamily="34" charset="-122"/>
              </a:rPr>
              <a:t>构建“凝聚青年、服务大局、当好桥梁、从严治团”的工作格局。</a:t>
            </a:r>
          </a:p>
        </p:txBody>
      </p:sp>
      <p:sp>
        <p:nvSpPr>
          <p:cNvPr id="24" name="矩形 23"/>
          <p:cNvSpPr/>
          <p:nvPr/>
        </p:nvSpPr>
        <p:spPr>
          <a:xfrm>
            <a:off x="4583038" y="3140968"/>
            <a:ext cx="6092825" cy="1538370"/>
          </a:xfrm>
          <a:prstGeom prst="rect">
            <a:avLst/>
          </a:prstGeom>
        </p:spPr>
        <p:txBody>
          <a:bodyPr>
            <a:spAutoFit/>
          </a:bodyPr>
          <a:lstStyle/>
          <a:p>
            <a:pPr>
              <a:lnSpc>
                <a:spcPct val="120000"/>
              </a:lnSpc>
            </a:pPr>
            <a:r>
              <a:rPr lang="zh-CN" altLang="zh-CN" sz="2000" dirty="0">
                <a:latin typeface="微软雅黑" pitchFamily="34" charset="-122"/>
                <a:ea typeface="微软雅黑" pitchFamily="34" charset="-122"/>
              </a:rPr>
              <a:t>构建“凝聚青年、服务大局、当好桥梁、从严治团”的工作格局，更好团结带领青年发挥生力军和突击队作用，更好肩负起党交给共青团的光荣使命，紧跟党的步伐、走在群团改革前列。</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208948016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 fill="hold"/>
                                        <p:tgtEl>
                                          <p:spTgt spid="9"/>
                                        </p:tgtEl>
                                        <p:attrNameLst>
                                          <p:attrName>ppt_w</p:attrName>
                                        </p:attrNameLst>
                                      </p:cBhvr>
                                      <p:tavLst>
                                        <p:tav tm="0">
                                          <p:val>
                                            <p:fltVal val="0"/>
                                          </p:val>
                                        </p:tav>
                                        <p:tav tm="100000">
                                          <p:val>
                                            <p:strVal val="#ppt_w"/>
                                          </p:val>
                                        </p:tav>
                                      </p:tavLst>
                                    </p:anim>
                                    <p:anim calcmode="lin" valueType="num">
                                      <p:cBhvr>
                                        <p:cTn id="18" dur="10" fill="hold"/>
                                        <p:tgtEl>
                                          <p:spTgt spid="9"/>
                                        </p:tgtEl>
                                        <p:attrNameLst>
                                          <p:attrName>ppt_h</p:attrName>
                                        </p:attrNameLst>
                                      </p:cBhvr>
                                      <p:tavLst>
                                        <p:tav tm="0">
                                          <p:val>
                                            <p:fltVal val="0"/>
                                          </p:val>
                                        </p:tav>
                                        <p:tav tm="100000">
                                          <p:val>
                                            <p:strVal val="#ppt_h"/>
                                          </p:val>
                                        </p:tav>
                                      </p:tavLst>
                                    </p:anim>
                                    <p:animEffect transition="in" filter="fade">
                                      <p:cBhvr>
                                        <p:cTn id="19" dur="10"/>
                                        <p:tgtEl>
                                          <p:spTgt spid="9"/>
                                        </p:tgtEl>
                                      </p:cBhvr>
                                    </p:animEffect>
                                  </p:childTnLst>
                                </p:cTn>
                              </p:par>
                            </p:childTnLst>
                          </p:cTn>
                        </p:par>
                        <p:par>
                          <p:cTn id="20" fill="hold">
                            <p:stCondLst>
                              <p:cond delay="1010"/>
                            </p:stCondLst>
                            <p:childTnLst>
                              <p:par>
                                <p:cTn id="21" presetID="27" presetClass="emph" presetSubtype="0" fill="remove" grpId="1" nodeType="afterEffect">
                                  <p:stCondLst>
                                    <p:cond delay="0"/>
                                  </p:stCondLst>
                                  <p:childTnLst>
                                    <p:animClr clrSpc="rgb" dir="cw">
                                      <p:cBhvr override="childStyle">
                                        <p:cTn id="22" dur="250" autoRev="1" fill="remove"/>
                                        <p:tgtEl>
                                          <p:spTgt spid="9"/>
                                        </p:tgtEl>
                                        <p:attrNameLst>
                                          <p:attrName>style.color</p:attrName>
                                        </p:attrNameLst>
                                      </p:cBhvr>
                                      <p:to>
                                        <a:schemeClr val="bg1"/>
                                      </p:to>
                                    </p:animClr>
                                    <p:animClr clrSpc="rgb" dir="cw">
                                      <p:cBhvr>
                                        <p:cTn id="23" dur="250" autoRev="1" fill="remove"/>
                                        <p:tgtEl>
                                          <p:spTgt spid="9"/>
                                        </p:tgtEl>
                                        <p:attrNameLst>
                                          <p:attrName>fillcolor</p:attrName>
                                        </p:attrNameLst>
                                      </p:cBhvr>
                                      <p:to>
                                        <a:schemeClr val="bg1"/>
                                      </p:to>
                                    </p:animClr>
                                    <p:set>
                                      <p:cBhvr>
                                        <p:cTn id="24" dur="250" autoRev="1" fill="remove"/>
                                        <p:tgtEl>
                                          <p:spTgt spid="9"/>
                                        </p:tgtEl>
                                        <p:attrNameLst>
                                          <p:attrName>fill.type</p:attrName>
                                        </p:attrNameLst>
                                      </p:cBhvr>
                                      <p:to>
                                        <p:strVal val="solid"/>
                                      </p:to>
                                    </p:set>
                                    <p:set>
                                      <p:cBhvr>
                                        <p:cTn id="25" dur="250" autoRev="1" fill="remove"/>
                                        <p:tgtEl>
                                          <p:spTgt spid="9"/>
                                        </p:tgtEl>
                                        <p:attrNameLst>
                                          <p:attrName>fill.on</p:attrName>
                                        </p:attrNameLst>
                                      </p:cBhvr>
                                      <p:to>
                                        <p:strVal val="true"/>
                                      </p:to>
                                    </p:set>
                                  </p:childTnLst>
                                </p:cTn>
                              </p:par>
                            </p:childTnLst>
                          </p:cTn>
                        </p:par>
                        <p:par>
                          <p:cTn id="26" fill="hold">
                            <p:stCondLst>
                              <p:cond delay="1510"/>
                            </p:stCondLst>
                            <p:childTnLst>
                              <p:par>
                                <p:cTn id="27" presetID="53" presetClass="entr" presetSubtype="16"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10" fill="hold"/>
                                        <p:tgtEl>
                                          <p:spTgt spid="11"/>
                                        </p:tgtEl>
                                        <p:attrNameLst>
                                          <p:attrName>ppt_w</p:attrName>
                                        </p:attrNameLst>
                                      </p:cBhvr>
                                      <p:tavLst>
                                        <p:tav tm="0">
                                          <p:val>
                                            <p:fltVal val="0"/>
                                          </p:val>
                                        </p:tav>
                                        <p:tav tm="100000">
                                          <p:val>
                                            <p:strVal val="#ppt_w"/>
                                          </p:val>
                                        </p:tav>
                                      </p:tavLst>
                                    </p:anim>
                                    <p:anim calcmode="lin" valueType="num">
                                      <p:cBhvr>
                                        <p:cTn id="30" dur="10" fill="hold"/>
                                        <p:tgtEl>
                                          <p:spTgt spid="11"/>
                                        </p:tgtEl>
                                        <p:attrNameLst>
                                          <p:attrName>ppt_h</p:attrName>
                                        </p:attrNameLst>
                                      </p:cBhvr>
                                      <p:tavLst>
                                        <p:tav tm="0">
                                          <p:val>
                                            <p:fltVal val="0"/>
                                          </p:val>
                                        </p:tav>
                                        <p:tav tm="100000">
                                          <p:val>
                                            <p:strVal val="#ppt_h"/>
                                          </p:val>
                                        </p:tav>
                                      </p:tavLst>
                                    </p:anim>
                                    <p:animEffect transition="in" filter="fade">
                                      <p:cBhvr>
                                        <p:cTn id="31" dur="10"/>
                                        <p:tgtEl>
                                          <p:spTgt spid="11"/>
                                        </p:tgtEl>
                                      </p:cBhvr>
                                    </p:animEffect>
                                  </p:childTnLst>
                                </p:cTn>
                              </p:par>
                            </p:childTnLst>
                          </p:cTn>
                        </p:par>
                        <p:par>
                          <p:cTn id="32" fill="hold">
                            <p:stCondLst>
                              <p:cond delay="1520"/>
                            </p:stCondLst>
                            <p:childTnLst>
                              <p:par>
                                <p:cTn id="33" presetID="27" presetClass="emph" presetSubtype="0" fill="remove" grpId="1" nodeType="afterEffect">
                                  <p:stCondLst>
                                    <p:cond delay="0"/>
                                  </p:stCondLst>
                                  <p:childTnLst>
                                    <p:animClr clrSpc="rgb" dir="cw">
                                      <p:cBhvr override="childStyle">
                                        <p:cTn id="34" dur="250" autoRev="1" fill="remove"/>
                                        <p:tgtEl>
                                          <p:spTgt spid="11"/>
                                        </p:tgtEl>
                                        <p:attrNameLst>
                                          <p:attrName>style.color</p:attrName>
                                        </p:attrNameLst>
                                      </p:cBhvr>
                                      <p:to>
                                        <a:schemeClr val="bg1"/>
                                      </p:to>
                                    </p:animClr>
                                    <p:animClr clrSpc="rgb" dir="cw">
                                      <p:cBhvr>
                                        <p:cTn id="35" dur="250" autoRev="1" fill="remove"/>
                                        <p:tgtEl>
                                          <p:spTgt spid="11"/>
                                        </p:tgtEl>
                                        <p:attrNameLst>
                                          <p:attrName>fillcolor</p:attrName>
                                        </p:attrNameLst>
                                      </p:cBhvr>
                                      <p:to>
                                        <a:schemeClr val="bg1"/>
                                      </p:to>
                                    </p:animClr>
                                    <p:set>
                                      <p:cBhvr>
                                        <p:cTn id="36" dur="250" autoRev="1" fill="remove"/>
                                        <p:tgtEl>
                                          <p:spTgt spid="11"/>
                                        </p:tgtEl>
                                        <p:attrNameLst>
                                          <p:attrName>fill.type</p:attrName>
                                        </p:attrNameLst>
                                      </p:cBhvr>
                                      <p:to>
                                        <p:strVal val="solid"/>
                                      </p:to>
                                    </p:set>
                                    <p:set>
                                      <p:cBhvr>
                                        <p:cTn id="37" dur="250" autoRev="1" fill="remove"/>
                                        <p:tgtEl>
                                          <p:spTgt spid="11"/>
                                        </p:tgtEl>
                                        <p:attrNameLst>
                                          <p:attrName>fill.on</p:attrName>
                                        </p:attrNameLst>
                                      </p:cBhvr>
                                      <p:to>
                                        <p:strVal val="true"/>
                                      </p:to>
                                    </p:set>
                                  </p:childTnLst>
                                </p:cTn>
                              </p:par>
                            </p:childTnLst>
                          </p:cTn>
                        </p:par>
                        <p:par>
                          <p:cTn id="38" fill="hold">
                            <p:stCondLst>
                              <p:cond delay="202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10" fill="hold"/>
                                        <p:tgtEl>
                                          <p:spTgt spid="12"/>
                                        </p:tgtEl>
                                        <p:attrNameLst>
                                          <p:attrName>ppt_w</p:attrName>
                                        </p:attrNameLst>
                                      </p:cBhvr>
                                      <p:tavLst>
                                        <p:tav tm="0">
                                          <p:val>
                                            <p:fltVal val="0"/>
                                          </p:val>
                                        </p:tav>
                                        <p:tav tm="100000">
                                          <p:val>
                                            <p:strVal val="#ppt_w"/>
                                          </p:val>
                                        </p:tav>
                                      </p:tavLst>
                                    </p:anim>
                                    <p:anim calcmode="lin" valueType="num">
                                      <p:cBhvr>
                                        <p:cTn id="42" dur="10" fill="hold"/>
                                        <p:tgtEl>
                                          <p:spTgt spid="12"/>
                                        </p:tgtEl>
                                        <p:attrNameLst>
                                          <p:attrName>ppt_h</p:attrName>
                                        </p:attrNameLst>
                                      </p:cBhvr>
                                      <p:tavLst>
                                        <p:tav tm="0">
                                          <p:val>
                                            <p:fltVal val="0"/>
                                          </p:val>
                                        </p:tav>
                                        <p:tav tm="100000">
                                          <p:val>
                                            <p:strVal val="#ppt_h"/>
                                          </p:val>
                                        </p:tav>
                                      </p:tavLst>
                                    </p:anim>
                                    <p:animEffect transition="in" filter="fade">
                                      <p:cBhvr>
                                        <p:cTn id="43" dur="10"/>
                                        <p:tgtEl>
                                          <p:spTgt spid="12"/>
                                        </p:tgtEl>
                                      </p:cBhvr>
                                    </p:animEffect>
                                  </p:childTnLst>
                                </p:cTn>
                              </p:par>
                            </p:childTnLst>
                          </p:cTn>
                        </p:par>
                        <p:par>
                          <p:cTn id="44" fill="hold">
                            <p:stCondLst>
                              <p:cond delay="2030"/>
                            </p:stCondLst>
                            <p:childTnLst>
                              <p:par>
                                <p:cTn id="45" presetID="27" presetClass="emph" presetSubtype="0" fill="remove" grpId="1" nodeType="afterEffect">
                                  <p:stCondLst>
                                    <p:cond delay="0"/>
                                  </p:stCondLst>
                                  <p:childTnLst>
                                    <p:animClr clrSpc="rgb" dir="cw">
                                      <p:cBhvr override="childStyle">
                                        <p:cTn id="46" dur="250" autoRev="1" fill="remove"/>
                                        <p:tgtEl>
                                          <p:spTgt spid="12"/>
                                        </p:tgtEl>
                                        <p:attrNameLst>
                                          <p:attrName>style.color</p:attrName>
                                        </p:attrNameLst>
                                      </p:cBhvr>
                                      <p:to>
                                        <a:schemeClr val="bg1"/>
                                      </p:to>
                                    </p:animClr>
                                    <p:animClr clrSpc="rgb" dir="cw">
                                      <p:cBhvr>
                                        <p:cTn id="47" dur="250" autoRev="1" fill="remove"/>
                                        <p:tgtEl>
                                          <p:spTgt spid="12"/>
                                        </p:tgtEl>
                                        <p:attrNameLst>
                                          <p:attrName>fillcolor</p:attrName>
                                        </p:attrNameLst>
                                      </p:cBhvr>
                                      <p:to>
                                        <a:schemeClr val="bg1"/>
                                      </p:to>
                                    </p:animClr>
                                    <p:set>
                                      <p:cBhvr>
                                        <p:cTn id="48" dur="250" autoRev="1" fill="remove"/>
                                        <p:tgtEl>
                                          <p:spTgt spid="12"/>
                                        </p:tgtEl>
                                        <p:attrNameLst>
                                          <p:attrName>fill.type</p:attrName>
                                        </p:attrNameLst>
                                      </p:cBhvr>
                                      <p:to>
                                        <p:strVal val="solid"/>
                                      </p:to>
                                    </p:set>
                                    <p:set>
                                      <p:cBhvr>
                                        <p:cTn id="49" dur="250" autoRev="1" fill="remove"/>
                                        <p:tgtEl>
                                          <p:spTgt spid="12"/>
                                        </p:tgtEl>
                                        <p:attrNameLst>
                                          <p:attrName>fill.on</p:attrName>
                                        </p:attrNameLst>
                                      </p:cBhvr>
                                      <p:to>
                                        <p:strVal val="true"/>
                                      </p:to>
                                    </p:set>
                                  </p:childTnLst>
                                </p:cTn>
                              </p:par>
                            </p:childTnLst>
                          </p:cTn>
                        </p:par>
                        <p:par>
                          <p:cTn id="50" fill="hold">
                            <p:stCondLst>
                              <p:cond delay="2530"/>
                            </p:stCondLst>
                            <p:childTnLst>
                              <p:par>
                                <p:cTn id="51" presetID="53" presetClass="entr" presetSubtype="16"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10" fill="hold"/>
                                        <p:tgtEl>
                                          <p:spTgt spid="13"/>
                                        </p:tgtEl>
                                        <p:attrNameLst>
                                          <p:attrName>ppt_w</p:attrName>
                                        </p:attrNameLst>
                                      </p:cBhvr>
                                      <p:tavLst>
                                        <p:tav tm="0">
                                          <p:val>
                                            <p:fltVal val="0"/>
                                          </p:val>
                                        </p:tav>
                                        <p:tav tm="100000">
                                          <p:val>
                                            <p:strVal val="#ppt_w"/>
                                          </p:val>
                                        </p:tav>
                                      </p:tavLst>
                                    </p:anim>
                                    <p:anim calcmode="lin" valueType="num">
                                      <p:cBhvr>
                                        <p:cTn id="54" dur="10" fill="hold"/>
                                        <p:tgtEl>
                                          <p:spTgt spid="13"/>
                                        </p:tgtEl>
                                        <p:attrNameLst>
                                          <p:attrName>ppt_h</p:attrName>
                                        </p:attrNameLst>
                                      </p:cBhvr>
                                      <p:tavLst>
                                        <p:tav tm="0">
                                          <p:val>
                                            <p:fltVal val="0"/>
                                          </p:val>
                                        </p:tav>
                                        <p:tav tm="100000">
                                          <p:val>
                                            <p:strVal val="#ppt_h"/>
                                          </p:val>
                                        </p:tav>
                                      </p:tavLst>
                                    </p:anim>
                                    <p:animEffect transition="in" filter="fade">
                                      <p:cBhvr>
                                        <p:cTn id="55" dur="10"/>
                                        <p:tgtEl>
                                          <p:spTgt spid="13"/>
                                        </p:tgtEl>
                                      </p:cBhvr>
                                    </p:animEffect>
                                  </p:childTnLst>
                                </p:cTn>
                              </p:par>
                            </p:childTnLst>
                          </p:cTn>
                        </p:par>
                        <p:par>
                          <p:cTn id="56" fill="hold">
                            <p:stCondLst>
                              <p:cond delay="2540"/>
                            </p:stCondLst>
                            <p:childTnLst>
                              <p:par>
                                <p:cTn id="57" presetID="27" presetClass="emph" presetSubtype="0" fill="remove" grpId="1" nodeType="afterEffect">
                                  <p:stCondLst>
                                    <p:cond delay="0"/>
                                  </p:stCondLst>
                                  <p:childTnLst>
                                    <p:animClr clrSpc="rgb" dir="cw">
                                      <p:cBhvr override="childStyle">
                                        <p:cTn id="58" dur="250" autoRev="1" fill="remove"/>
                                        <p:tgtEl>
                                          <p:spTgt spid="13"/>
                                        </p:tgtEl>
                                        <p:attrNameLst>
                                          <p:attrName>style.color</p:attrName>
                                        </p:attrNameLst>
                                      </p:cBhvr>
                                      <p:to>
                                        <a:schemeClr val="bg1"/>
                                      </p:to>
                                    </p:animClr>
                                    <p:animClr clrSpc="rgb" dir="cw">
                                      <p:cBhvr>
                                        <p:cTn id="59" dur="250" autoRev="1" fill="remove"/>
                                        <p:tgtEl>
                                          <p:spTgt spid="13"/>
                                        </p:tgtEl>
                                        <p:attrNameLst>
                                          <p:attrName>fillcolor</p:attrName>
                                        </p:attrNameLst>
                                      </p:cBhvr>
                                      <p:to>
                                        <a:schemeClr val="bg1"/>
                                      </p:to>
                                    </p:animClr>
                                    <p:set>
                                      <p:cBhvr>
                                        <p:cTn id="60" dur="250" autoRev="1" fill="remove"/>
                                        <p:tgtEl>
                                          <p:spTgt spid="13"/>
                                        </p:tgtEl>
                                        <p:attrNameLst>
                                          <p:attrName>fill.type</p:attrName>
                                        </p:attrNameLst>
                                      </p:cBhvr>
                                      <p:to>
                                        <p:strVal val="solid"/>
                                      </p:to>
                                    </p:set>
                                    <p:set>
                                      <p:cBhvr>
                                        <p:cTn id="61" dur="250" autoRev="1" fill="remove"/>
                                        <p:tgtEl>
                                          <p:spTgt spid="13"/>
                                        </p:tgtEl>
                                        <p:attrNameLst>
                                          <p:attrName>fill.on</p:attrName>
                                        </p:attrNameLst>
                                      </p:cBhvr>
                                      <p:to>
                                        <p:strVal val="true"/>
                                      </p:to>
                                    </p:set>
                                  </p:childTnLst>
                                </p:cTn>
                              </p:par>
                            </p:childTnLst>
                          </p:cTn>
                        </p:par>
                        <p:par>
                          <p:cTn id="62" fill="hold">
                            <p:stCondLst>
                              <p:cond delay="3040"/>
                            </p:stCondLst>
                            <p:childTnLst>
                              <p:par>
                                <p:cTn id="63" presetID="22" presetClass="entr" presetSubtype="1"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wipe(up)">
                                      <p:cBhvr>
                                        <p:cTn id="65" dur="1000"/>
                                        <p:tgtEl>
                                          <p:spTgt spid="24"/>
                                        </p:tgtEl>
                                      </p:cBhvr>
                                    </p:animEffect>
                                  </p:childTnLst>
                                </p:cTn>
                              </p:par>
                            </p:childTnLst>
                          </p:cTn>
                        </p:par>
                        <p:par>
                          <p:cTn id="66" fill="hold">
                            <p:stCondLst>
                              <p:cond delay="4040"/>
                            </p:stCondLst>
                            <p:childTnLst>
                              <p:par>
                                <p:cTn id="67" presetID="42" presetClass="entr" presetSubtype="0"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1000"/>
                                        <p:tgtEl>
                                          <p:spTgt spid="18"/>
                                        </p:tgtEl>
                                      </p:cBhvr>
                                    </p:animEffect>
                                    <p:anim calcmode="lin" valueType="num">
                                      <p:cBhvr>
                                        <p:cTn id="70" dur="1000" fill="hold"/>
                                        <p:tgtEl>
                                          <p:spTgt spid="18"/>
                                        </p:tgtEl>
                                        <p:attrNameLst>
                                          <p:attrName>ppt_x</p:attrName>
                                        </p:attrNameLst>
                                      </p:cBhvr>
                                      <p:tavLst>
                                        <p:tav tm="0">
                                          <p:val>
                                            <p:strVal val="#ppt_x"/>
                                          </p:val>
                                        </p:tav>
                                        <p:tav tm="100000">
                                          <p:val>
                                            <p:strVal val="#ppt_x"/>
                                          </p:val>
                                        </p:tav>
                                      </p:tavLst>
                                    </p:anim>
                                    <p:anim calcmode="lin" valueType="num">
                                      <p:cBhvr>
                                        <p:cTn id="7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9" grpId="1" animBg="1"/>
      <p:bldP spid="11" grpId="0" animBg="1"/>
      <p:bldP spid="11" grpId="1" animBg="1"/>
      <p:bldP spid="12" grpId="0" animBg="1"/>
      <p:bldP spid="12" grpId="1" animBg="1"/>
      <p:bldP spid="13" grpId="0" animBg="1"/>
      <p:bldP spid="13" grpId="1" animBg="1"/>
      <p:bldP spid="14" grpId="0" animBg="1"/>
      <p:bldP spid="18" grpId="0" animBg="1"/>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C:\Users\user\Desktop\团徽P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4547" y="866432"/>
            <a:ext cx="2095395" cy="2110048"/>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5475" y="3645024"/>
            <a:ext cx="12215887" cy="3212976"/>
          </a:xfrm>
          <a:prstGeom prst="rect">
            <a:avLst/>
          </a:prstGeom>
          <a:solidFill>
            <a:srgbClr val="C00000"/>
          </a:solidFill>
          <a:ln w="571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cs typeface="+mn-ea"/>
              <a:sym typeface="Arial"/>
            </a:endParaRPr>
          </a:p>
        </p:txBody>
      </p:sp>
      <p:sp>
        <p:nvSpPr>
          <p:cNvPr id="2" name="矩形 1"/>
          <p:cNvSpPr/>
          <p:nvPr/>
        </p:nvSpPr>
        <p:spPr>
          <a:xfrm>
            <a:off x="2566814" y="4654877"/>
            <a:ext cx="7781297" cy="646331"/>
          </a:xfrm>
          <a:prstGeom prst="rect">
            <a:avLst/>
          </a:prstGeom>
        </p:spPr>
        <p:txBody>
          <a:bodyPr wrap="none">
            <a:spAutoFit/>
          </a:bodyPr>
          <a:lstStyle/>
          <a:p>
            <a:r>
              <a:rPr lang="zh-CN" altLang="zh-CN" sz="3600" b="1" dirty="0">
                <a:solidFill>
                  <a:srgbClr val="FCFF85"/>
                </a:solidFill>
                <a:latin typeface="微软雅黑" pitchFamily="34" charset="-122"/>
                <a:ea typeface="微软雅黑" pitchFamily="34" charset="-122"/>
              </a:rPr>
              <a:t>第</a:t>
            </a:r>
            <a:r>
              <a:rPr lang="zh-CN" altLang="en-US" sz="3600" b="1" dirty="0">
                <a:solidFill>
                  <a:srgbClr val="FCFF85"/>
                </a:solidFill>
                <a:latin typeface="微软雅黑" pitchFamily="34" charset="-122"/>
                <a:ea typeface="微软雅黑" pitchFamily="34" charset="-122"/>
              </a:rPr>
              <a:t>二</a:t>
            </a:r>
            <a:r>
              <a:rPr lang="zh-CN" altLang="zh-CN" sz="3600" b="1" dirty="0">
                <a:solidFill>
                  <a:srgbClr val="FCFF85"/>
                </a:solidFill>
                <a:latin typeface="微软雅黑" pitchFamily="34" charset="-122"/>
                <a:ea typeface="微软雅黑" pitchFamily="34" charset="-122"/>
              </a:rPr>
              <a:t>部分</a:t>
            </a:r>
            <a:r>
              <a:rPr lang="en-US" altLang="zh-CN" sz="3600" b="1" dirty="0">
                <a:solidFill>
                  <a:srgbClr val="FCFF85"/>
                </a:solidFill>
                <a:latin typeface="微软雅黑" pitchFamily="34" charset="-122"/>
                <a:ea typeface="微软雅黑" pitchFamily="34" charset="-122"/>
              </a:rPr>
              <a:t>  </a:t>
            </a:r>
            <a:r>
              <a:rPr lang="en-US" altLang="zh-CN" sz="3600" dirty="0">
                <a:solidFill>
                  <a:srgbClr val="FCFF85"/>
                </a:solidFill>
                <a:latin typeface="微软雅黑" pitchFamily="34" charset="-122"/>
                <a:ea typeface="微软雅黑" pitchFamily="34" charset="-122"/>
              </a:rPr>
              <a:t>|  </a:t>
            </a:r>
            <a:r>
              <a:rPr lang="zh-CN" altLang="en-US" sz="3600" dirty="0">
                <a:solidFill>
                  <a:srgbClr val="FCFF85"/>
                </a:solidFill>
                <a:latin typeface="微软雅黑" pitchFamily="34" charset="-122"/>
                <a:ea typeface="微软雅黑" pitchFamily="34" charset="-122"/>
              </a:rPr>
              <a:t>解读共青团中央改革方案</a:t>
            </a:r>
            <a:endParaRPr lang="zh-CN" altLang="zh-CN" sz="3600" dirty="0">
              <a:solidFill>
                <a:srgbClr val="FCFF85"/>
              </a:solidFill>
              <a:latin typeface="微软雅黑" pitchFamily="34" charset="-122"/>
              <a:ea typeface="微软雅黑" pitchFamily="34"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5476" y="2989800"/>
            <a:ext cx="12215887" cy="1309121"/>
          </a:xfrm>
          <a:prstGeom prst="rect">
            <a:avLst/>
          </a:prstGeom>
        </p:spPr>
      </p:pic>
    </p:spTree>
    <p:extLst>
      <p:ext uri="{BB962C8B-B14F-4D97-AF65-F5344CB8AC3E}">
        <p14:creationId xmlns:p14="http://schemas.microsoft.com/office/powerpoint/2010/main" val="242816471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528"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ppt_x</p:attrName>
                                        </p:attrNameLst>
                                      </p:cBhvr>
                                      <p:tavLst>
                                        <p:tav tm="0">
                                          <p:val>
                                            <p:fltVal val="0.5"/>
                                          </p:val>
                                        </p:tav>
                                        <p:tav tm="100000">
                                          <p:val>
                                            <p:strVal val="#ppt_x"/>
                                          </p:val>
                                        </p:tav>
                                      </p:tavLst>
                                    </p:anim>
                                    <p:anim calcmode="lin" valueType="num">
                                      <p:cBhvr>
                                        <p:cTn id="16" dur="1000" fill="hold"/>
                                        <p:tgtEl>
                                          <p:spTgt spid="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486694" y="2241448"/>
            <a:ext cx="9289032" cy="397566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350790" y="1933218"/>
            <a:ext cx="7704856" cy="616460"/>
          </a:xfrm>
          <a:prstGeom prst="rect">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zh-CN" sz="2400" b="1" dirty="0">
                <a:solidFill>
                  <a:srgbClr val="FCFF85"/>
                </a:solidFill>
                <a:latin typeface="微软雅黑" pitchFamily="34" charset="-122"/>
                <a:ea typeface="微软雅黑" pitchFamily="34" charset="-122"/>
              </a:rPr>
              <a:t>《方案》从四大方面、十二个领域提出了改革措施。</a:t>
            </a:r>
          </a:p>
        </p:txBody>
      </p:sp>
      <p:sp>
        <p:nvSpPr>
          <p:cNvPr id="6" name="矩形 5"/>
          <p:cNvSpPr/>
          <p:nvPr/>
        </p:nvSpPr>
        <p:spPr>
          <a:xfrm>
            <a:off x="2164431" y="3039903"/>
            <a:ext cx="1840732" cy="533113"/>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rgbClr val="C00000"/>
                </a:solidFill>
                <a:latin typeface="微软雅黑" pitchFamily="34" charset="-122"/>
                <a:ea typeface="微软雅黑" pitchFamily="34" charset="-122"/>
              </a:rPr>
              <a:t>第一大方面</a:t>
            </a:r>
          </a:p>
        </p:txBody>
      </p:sp>
      <p:sp>
        <p:nvSpPr>
          <p:cNvPr id="7" name="矩形 6"/>
          <p:cNvSpPr/>
          <p:nvPr/>
        </p:nvSpPr>
        <p:spPr>
          <a:xfrm>
            <a:off x="4154389" y="3073767"/>
            <a:ext cx="6045273" cy="400110"/>
          </a:xfrm>
          <a:prstGeom prst="rect">
            <a:avLst/>
          </a:prstGeom>
        </p:spPr>
        <p:txBody>
          <a:bodyPr wrap="square">
            <a:spAutoFit/>
          </a:bodyPr>
          <a:lstStyle/>
          <a:p>
            <a:pPr lvl="0"/>
            <a:r>
              <a:rPr lang="zh-CN" altLang="zh-CN" sz="2000" dirty="0">
                <a:solidFill>
                  <a:prstClr val="black"/>
                </a:solidFill>
                <a:latin typeface="微软雅黑" pitchFamily="34" charset="-122"/>
                <a:ea typeface="微软雅黑" pitchFamily="34" charset="-122"/>
              </a:rPr>
              <a:t>改进团中央领导机构人员构成、机构设置和运行机制。</a:t>
            </a:r>
          </a:p>
        </p:txBody>
      </p:sp>
      <p:sp>
        <p:nvSpPr>
          <p:cNvPr id="8" name="矩形 7"/>
          <p:cNvSpPr/>
          <p:nvPr/>
        </p:nvSpPr>
        <p:spPr>
          <a:xfrm>
            <a:off x="2164431" y="3831991"/>
            <a:ext cx="1840732" cy="533113"/>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rgbClr val="C00000"/>
                </a:solidFill>
                <a:latin typeface="微软雅黑" pitchFamily="34" charset="-122"/>
                <a:ea typeface="微软雅黑" pitchFamily="34" charset="-122"/>
              </a:rPr>
              <a:t>第二大方面</a:t>
            </a:r>
          </a:p>
        </p:txBody>
      </p:sp>
      <p:sp>
        <p:nvSpPr>
          <p:cNvPr id="9" name="矩形 8"/>
          <p:cNvSpPr/>
          <p:nvPr/>
        </p:nvSpPr>
        <p:spPr>
          <a:xfrm>
            <a:off x="4154389" y="3894261"/>
            <a:ext cx="6045273" cy="400110"/>
          </a:xfrm>
          <a:prstGeom prst="rect">
            <a:avLst/>
          </a:prstGeom>
        </p:spPr>
        <p:txBody>
          <a:bodyPr wrap="square">
            <a:spAutoFit/>
          </a:bodyPr>
          <a:lstStyle/>
          <a:p>
            <a:pPr lvl="0"/>
            <a:r>
              <a:rPr lang="zh-CN" altLang="en-US" sz="2000" dirty="0">
                <a:solidFill>
                  <a:prstClr val="black"/>
                </a:solidFill>
                <a:latin typeface="微软雅黑" pitchFamily="34" charset="-122"/>
                <a:ea typeface="微软雅黑" pitchFamily="34" charset="-122"/>
              </a:rPr>
              <a:t>改革团中央机关干部选拔、使用和管理。</a:t>
            </a:r>
            <a:endParaRPr lang="zh-CN" altLang="zh-CN" sz="2000" dirty="0">
              <a:solidFill>
                <a:prstClr val="black"/>
              </a:solidFill>
              <a:latin typeface="微软雅黑" pitchFamily="34" charset="-122"/>
              <a:ea typeface="微软雅黑" pitchFamily="34" charset="-122"/>
            </a:endParaRPr>
          </a:p>
        </p:txBody>
      </p:sp>
      <p:sp>
        <p:nvSpPr>
          <p:cNvPr id="10" name="矩形 9"/>
          <p:cNvSpPr/>
          <p:nvPr/>
        </p:nvSpPr>
        <p:spPr>
          <a:xfrm>
            <a:off x="2164431" y="4624079"/>
            <a:ext cx="1840732" cy="533113"/>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rgbClr val="C00000"/>
                </a:solidFill>
                <a:latin typeface="微软雅黑" pitchFamily="34" charset="-122"/>
                <a:ea typeface="微软雅黑" pitchFamily="34" charset="-122"/>
              </a:rPr>
              <a:t>第三大方面</a:t>
            </a:r>
          </a:p>
        </p:txBody>
      </p:sp>
      <p:sp>
        <p:nvSpPr>
          <p:cNvPr id="11" name="矩形 10"/>
          <p:cNvSpPr/>
          <p:nvPr/>
        </p:nvSpPr>
        <p:spPr>
          <a:xfrm>
            <a:off x="4154389" y="4673735"/>
            <a:ext cx="6045273" cy="400110"/>
          </a:xfrm>
          <a:prstGeom prst="rect">
            <a:avLst/>
          </a:prstGeom>
        </p:spPr>
        <p:txBody>
          <a:bodyPr wrap="square">
            <a:spAutoFit/>
          </a:bodyPr>
          <a:lstStyle/>
          <a:p>
            <a:pPr lvl="0"/>
            <a:r>
              <a:rPr lang="zh-CN" altLang="en-US" sz="2000" dirty="0">
                <a:solidFill>
                  <a:prstClr val="black"/>
                </a:solidFill>
                <a:latin typeface="微软雅黑" pitchFamily="34" charset="-122"/>
                <a:ea typeface="微软雅黑" pitchFamily="34" charset="-122"/>
              </a:rPr>
              <a:t>改革创新团的工作、活动和基层组织建设。</a:t>
            </a:r>
            <a:endParaRPr lang="zh-CN" altLang="zh-CN" sz="2000" dirty="0">
              <a:solidFill>
                <a:prstClr val="black"/>
              </a:solidFill>
              <a:latin typeface="微软雅黑" pitchFamily="34" charset="-122"/>
              <a:ea typeface="微软雅黑" pitchFamily="34" charset="-122"/>
            </a:endParaRPr>
          </a:p>
        </p:txBody>
      </p:sp>
      <p:sp>
        <p:nvSpPr>
          <p:cNvPr id="12" name="矩形 11"/>
          <p:cNvSpPr/>
          <p:nvPr/>
        </p:nvSpPr>
        <p:spPr>
          <a:xfrm>
            <a:off x="2164431" y="5416167"/>
            <a:ext cx="1840732" cy="533113"/>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rgbClr val="C00000"/>
                </a:solidFill>
                <a:latin typeface="微软雅黑" pitchFamily="34" charset="-122"/>
                <a:ea typeface="微软雅黑" pitchFamily="34" charset="-122"/>
              </a:rPr>
              <a:t>第四大方面</a:t>
            </a:r>
          </a:p>
        </p:txBody>
      </p:sp>
      <p:sp>
        <p:nvSpPr>
          <p:cNvPr id="13" name="矩形 12"/>
          <p:cNvSpPr/>
          <p:nvPr/>
        </p:nvSpPr>
        <p:spPr>
          <a:xfrm>
            <a:off x="4154389" y="5465823"/>
            <a:ext cx="6045273" cy="400110"/>
          </a:xfrm>
          <a:prstGeom prst="rect">
            <a:avLst/>
          </a:prstGeom>
        </p:spPr>
        <p:txBody>
          <a:bodyPr wrap="square">
            <a:spAutoFit/>
          </a:bodyPr>
          <a:lstStyle/>
          <a:p>
            <a:pPr lvl="0"/>
            <a:r>
              <a:rPr lang="zh-CN" altLang="en-US" sz="2000" dirty="0">
                <a:solidFill>
                  <a:prstClr val="black"/>
                </a:solidFill>
                <a:latin typeface="微软雅黑" pitchFamily="34" charset="-122"/>
                <a:ea typeface="微软雅黑" pitchFamily="34" charset="-122"/>
              </a:rPr>
              <a:t>加大党委和政府对共青团工作的支持保障力度。</a:t>
            </a:r>
          </a:p>
        </p:txBody>
      </p:sp>
    </p:spTree>
    <p:extLst>
      <p:ext uri="{BB962C8B-B14F-4D97-AF65-F5344CB8AC3E}">
        <p14:creationId xmlns:p14="http://schemas.microsoft.com/office/powerpoint/2010/main" val="5037505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750"/>
                                        <p:tgtEl>
                                          <p:spTgt spid="5"/>
                                        </p:tgtEl>
                                      </p:cBhvr>
                                    </p:animEffect>
                                  </p:childTnLst>
                                </p:cTn>
                              </p:par>
                            </p:childTnLst>
                          </p:cTn>
                        </p:par>
                        <p:par>
                          <p:cTn id="12" fill="hold">
                            <p:stCondLst>
                              <p:cond delay="125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75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750"/>
                                        <p:tgtEl>
                                          <p:spTgt spid="7"/>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750"/>
                                        <p:tgtEl>
                                          <p:spTgt spid="9"/>
                                        </p:tgtEl>
                                      </p:cBhvr>
                                    </p:animEffect>
                                  </p:childTnLst>
                                </p:cTn>
                              </p:par>
                            </p:childTnLst>
                          </p:cTn>
                        </p:par>
                        <p:par>
                          <p:cTn id="32" fill="hold">
                            <p:stCondLst>
                              <p:cond delay="3750"/>
                            </p:stCondLst>
                            <p:childTnLst>
                              <p:par>
                                <p:cTn id="33" presetID="53" presetClass="entr" presetSubtype="16"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par>
                          <p:cTn id="38" fill="hold">
                            <p:stCondLst>
                              <p:cond delay="425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750"/>
                                        <p:tgtEl>
                                          <p:spTgt spid="11"/>
                                        </p:tgtEl>
                                      </p:cBhvr>
                                    </p:animEffect>
                                  </p:childTnLst>
                                </p:cTn>
                              </p:par>
                            </p:childTnLst>
                          </p:cTn>
                        </p:par>
                        <p:par>
                          <p:cTn id="42" fill="hold">
                            <p:stCondLst>
                              <p:cond delay="50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6" grpId="0" animBg="1"/>
      <p:bldP spid="7" grpId="0"/>
      <p:bldP spid="8" grpId="0" animBg="1"/>
      <p:bldP spid="9" grpId="0"/>
      <p:bldP spid="10" grpId="0" animBg="1"/>
      <p:bldP spid="11" grpId="0"/>
      <p:bldP spid="12" grpId="0" animBg="1"/>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486694" y="3304288"/>
            <a:ext cx="9289032" cy="291282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895869" y="4379620"/>
            <a:ext cx="8663833" cy="1569660"/>
          </a:xfrm>
          <a:prstGeom prst="rect">
            <a:avLst/>
          </a:prstGeom>
        </p:spPr>
        <p:txBody>
          <a:bodyPr wrap="square">
            <a:spAutoFit/>
          </a:bodyPr>
          <a:lstStyle/>
          <a:p>
            <a:pPr>
              <a:lnSpc>
                <a:spcPct val="120000"/>
              </a:lnSpc>
            </a:pPr>
            <a:r>
              <a:rPr lang="zh-CN" altLang="zh-CN" sz="1600" dirty="0">
                <a:latin typeface="微软雅黑" pitchFamily="34" charset="-122"/>
                <a:ea typeface="微软雅黑" pitchFamily="34" charset="-122"/>
              </a:rPr>
              <a:t>完善代表大会和委员会制度，增强团的代表大会、全委会、常委会的代表性，在团中央领导机构中明显提高基层和一线团干部、团员的比例；扩大代表大会代表的参与渠道，建立代表大会发言制度、团中央委员会向代表报告工作和听取意见建议制度、团代表走访团员青年制度；完善全委会委员议事建言机制，建立委员重点发言制度、委员提案制度；更好发挥常委会作用，提高决策科学化水平。</a:t>
            </a:r>
          </a:p>
        </p:txBody>
      </p:sp>
      <p:sp>
        <p:nvSpPr>
          <p:cNvPr id="3" name="矩形 2"/>
          <p:cNvSpPr/>
          <p:nvPr/>
        </p:nvSpPr>
        <p:spPr>
          <a:xfrm>
            <a:off x="1584968" y="1882968"/>
            <a:ext cx="1840732" cy="533113"/>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rgbClr val="C00000"/>
                </a:solidFill>
                <a:latin typeface="微软雅黑" pitchFamily="34" charset="-122"/>
                <a:ea typeface="微软雅黑" pitchFamily="34" charset="-122"/>
              </a:rPr>
              <a:t>第一大方面</a:t>
            </a:r>
          </a:p>
        </p:txBody>
      </p:sp>
      <p:sp>
        <p:nvSpPr>
          <p:cNvPr id="5" name="矩形 4"/>
          <p:cNvSpPr/>
          <p:nvPr/>
        </p:nvSpPr>
        <p:spPr>
          <a:xfrm>
            <a:off x="3808781" y="1875239"/>
            <a:ext cx="6714631" cy="54084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itchFamily="34" charset="-122"/>
                <a:ea typeface="微软雅黑" pitchFamily="34" charset="-122"/>
              </a:rPr>
              <a:t>改进团中央领导机构人员构成、机构设置和运行机制。</a:t>
            </a:r>
          </a:p>
        </p:txBody>
      </p:sp>
      <p:sp>
        <p:nvSpPr>
          <p:cNvPr id="6" name="矩形 5"/>
          <p:cNvSpPr/>
          <p:nvPr/>
        </p:nvSpPr>
        <p:spPr>
          <a:xfrm>
            <a:off x="3142878" y="3645024"/>
            <a:ext cx="5651649" cy="584775"/>
          </a:xfrm>
          <a:prstGeom prst="rect">
            <a:avLst/>
          </a:prstGeom>
        </p:spPr>
        <p:txBody>
          <a:bodyPr wrap="square">
            <a:spAutoFit/>
          </a:bodyPr>
          <a:lstStyle/>
          <a:p>
            <a:pPr lvl="0" algn="ctr"/>
            <a:r>
              <a:rPr lang="zh-CN" altLang="zh-CN" sz="3200" b="1" dirty="0">
                <a:solidFill>
                  <a:srgbClr val="C00000"/>
                </a:solidFill>
                <a:latin typeface="微软雅黑" pitchFamily="34" charset="-122"/>
                <a:ea typeface="微软雅黑" pitchFamily="34" charset="-122"/>
              </a:rPr>
              <a:t>改进</a:t>
            </a:r>
            <a:r>
              <a:rPr lang="en-US" altLang="zh-CN" sz="3200" b="1" dirty="0">
                <a:solidFill>
                  <a:srgbClr val="C00000"/>
                </a:solidFill>
                <a:latin typeface="微软雅黑" pitchFamily="34" charset="-122"/>
                <a:ea typeface="微软雅黑" pitchFamily="34" charset="-122"/>
              </a:rPr>
              <a:t> </a:t>
            </a:r>
            <a:r>
              <a:rPr lang="zh-CN" altLang="zh-CN" sz="2400" b="1" dirty="0">
                <a:solidFill>
                  <a:srgbClr val="C00000"/>
                </a:solidFill>
                <a:latin typeface="微软雅黑" pitchFamily="34" charset="-122"/>
                <a:ea typeface="微软雅黑" pitchFamily="34" charset="-122"/>
              </a:rPr>
              <a:t>团中央领导机构人员构成</a:t>
            </a:r>
            <a:endParaRPr lang="zh-CN" altLang="zh-CN" sz="2400" dirty="0">
              <a:solidFill>
                <a:srgbClr val="C00000"/>
              </a:solidFill>
              <a:latin typeface="微软雅黑" pitchFamily="34" charset="-122"/>
              <a:ea typeface="微软雅黑" pitchFamily="34" charset="-122"/>
            </a:endParaRPr>
          </a:p>
        </p:txBody>
      </p:sp>
      <p:sp>
        <p:nvSpPr>
          <p:cNvPr id="7" name="矩形 6"/>
          <p:cNvSpPr/>
          <p:nvPr/>
        </p:nvSpPr>
        <p:spPr>
          <a:xfrm>
            <a:off x="5663158" y="2988822"/>
            <a:ext cx="621806" cy="621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t>1</a:t>
            </a:r>
            <a:endParaRPr lang="zh-CN" altLang="en-US" sz="3600" b="1" dirty="0"/>
          </a:p>
        </p:txBody>
      </p:sp>
    </p:spTree>
    <p:extLst>
      <p:ext uri="{BB962C8B-B14F-4D97-AF65-F5344CB8AC3E}">
        <p14:creationId xmlns:p14="http://schemas.microsoft.com/office/powerpoint/2010/main" val="147815318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 fill="hold"/>
                                        <p:tgtEl>
                                          <p:spTgt spid="5"/>
                                        </p:tgtEl>
                                        <p:attrNameLst>
                                          <p:attrName>ppt_w</p:attrName>
                                        </p:attrNameLst>
                                      </p:cBhvr>
                                      <p:tavLst>
                                        <p:tav tm="0">
                                          <p:val>
                                            <p:fltVal val="0"/>
                                          </p:val>
                                        </p:tav>
                                        <p:tav tm="100000">
                                          <p:val>
                                            <p:strVal val="#ppt_w"/>
                                          </p:val>
                                        </p:tav>
                                      </p:tavLst>
                                    </p:anim>
                                    <p:anim calcmode="lin" valueType="num">
                                      <p:cBhvr>
                                        <p:cTn id="14" dur="10" fill="hold"/>
                                        <p:tgtEl>
                                          <p:spTgt spid="5"/>
                                        </p:tgtEl>
                                        <p:attrNameLst>
                                          <p:attrName>ppt_h</p:attrName>
                                        </p:attrNameLst>
                                      </p:cBhvr>
                                      <p:tavLst>
                                        <p:tav tm="0">
                                          <p:val>
                                            <p:fltVal val="0"/>
                                          </p:val>
                                        </p:tav>
                                        <p:tav tm="100000">
                                          <p:val>
                                            <p:strVal val="#ppt_h"/>
                                          </p:val>
                                        </p:tav>
                                      </p:tavLst>
                                    </p:anim>
                                    <p:animEffect transition="in" filter="fade">
                                      <p:cBhvr>
                                        <p:cTn id="15" dur="10"/>
                                        <p:tgtEl>
                                          <p:spTgt spid="5"/>
                                        </p:tgtEl>
                                      </p:cBhvr>
                                    </p:animEffect>
                                  </p:childTnLst>
                                </p:cTn>
                              </p:par>
                            </p:childTnLst>
                          </p:cTn>
                        </p:par>
                        <p:par>
                          <p:cTn id="16" fill="hold">
                            <p:stCondLst>
                              <p:cond delay="510"/>
                            </p:stCondLst>
                            <p:childTnLst>
                              <p:par>
                                <p:cTn id="17" presetID="27" presetClass="emph" presetSubtype="0" fill="remove" grpId="1" nodeType="afterEffect">
                                  <p:stCondLst>
                                    <p:cond delay="0"/>
                                  </p:stCondLst>
                                  <p:childTnLst>
                                    <p:animClr clrSpc="rgb" dir="cw">
                                      <p:cBhvr override="childStyle">
                                        <p:cTn id="18" dur="250" autoRev="1" fill="remove"/>
                                        <p:tgtEl>
                                          <p:spTgt spid="5"/>
                                        </p:tgtEl>
                                        <p:attrNameLst>
                                          <p:attrName>style.color</p:attrName>
                                        </p:attrNameLst>
                                      </p:cBhvr>
                                      <p:to>
                                        <a:schemeClr val="bg1"/>
                                      </p:to>
                                    </p:animClr>
                                    <p:animClr clrSpc="rgb" dir="cw">
                                      <p:cBhvr>
                                        <p:cTn id="19" dur="250" autoRev="1" fill="remove"/>
                                        <p:tgtEl>
                                          <p:spTgt spid="5"/>
                                        </p:tgtEl>
                                        <p:attrNameLst>
                                          <p:attrName>fillcolor</p:attrName>
                                        </p:attrNameLst>
                                      </p:cBhvr>
                                      <p:to>
                                        <a:schemeClr val="bg1"/>
                                      </p:to>
                                    </p:animClr>
                                    <p:set>
                                      <p:cBhvr>
                                        <p:cTn id="20" dur="250" autoRev="1" fill="remove"/>
                                        <p:tgtEl>
                                          <p:spTgt spid="5"/>
                                        </p:tgtEl>
                                        <p:attrNameLst>
                                          <p:attrName>fill.type</p:attrName>
                                        </p:attrNameLst>
                                      </p:cBhvr>
                                      <p:to>
                                        <p:strVal val="solid"/>
                                      </p:to>
                                    </p:set>
                                    <p:set>
                                      <p:cBhvr>
                                        <p:cTn id="21" dur="250" autoRev="1" fill="remove"/>
                                        <p:tgtEl>
                                          <p:spTgt spid="5"/>
                                        </p:tgtEl>
                                        <p:attrNameLst>
                                          <p:attrName>fill.on</p:attrName>
                                        </p:attrNameLst>
                                      </p:cBhvr>
                                      <p:to>
                                        <p:strVal val="true"/>
                                      </p:to>
                                    </p:set>
                                  </p:childTnLst>
                                </p:cTn>
                              </p:par>
                            </p:childTnLst>
                          </p:cTn>
                        </p:par>
                        <p:par>
                          <p:cTn id="22" fill="hold">
                            <p:stCondLst>
                              <p:cond delay="1010"/>
                            </p:stCondLst>
                            <p:childTnLst>
                              <p:par>
                                <p:cTn id="23" presetID="21" presetClass="entr" presetSubtype="1"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heel(1)">
                                      <p:cBhvr>
                                        <p:cTn id="25" dur="750"/>
                                        <p:tgtEl>
                                          <p:spTgt spid="8"/>
                                        </p:tgtEl>
                                      </p:cBhvr>
                                    </p:animEffect>
                                  </p:childTnLst>
                                </p:cTn>
                              </p:par>
                            </p:childTnLst>
                          </p:cTn>
                        </p:par>
                        <p:par>
                          <p:cTn id="26" fill="hold">
                            <p:stCondLst>
                              <p:cond delay="1760"/>
                            </p:stCondLst>
                            <p:childTnLst>
                              <p:par>
                                <p:cTn id="27" presetID="21"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heel(1)">
                                      <p:cBhvr>
                                        <p:cTn id="29" dur="750"/>
                                        <p:tgtEl>
                                          <p:spTgt spid="7"/>
                                        </p:tgtEl>
                                      </p:cBhvr>
                                    </p:animEffect>
                                  </p:childTnLst>
                                </p:cTn>
                              </p:par>
                            </p:childTnLst>
                          </p:cTn>
                        </p:par>
                        <p:par>
                          <p:cTn id="30" fill="hold">
                            <p:stCondLst>
                              <p:cond delay="2510"/>
                            </p:stCondLst>
                            <p:childTnLst>
                              <p:par>
                                <p:cTn id="31" presetID="55"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1000" fill="hold"/>
                                        <p:tgtEl>
                                          <p:spTgt spid="6"/>
                                        </p:tgtEl>
                                        <p:attrNameLst>
                                          <p:attrName>ppt_w</p:attrName>
                                        </p:attrNameLst>
                                      </p:cBhvr>
                                      <p:tavLst>
                                        <p:tav tm="0">
                                          <p:val>
                                            <p:strVal val="#ppt_w*0.70"/>
                                          </p:val>
                                        </p:tav>
                                        <p:tav tm="100000">
                                          <p:val>
                                            <p:strVal val="#ppt_w"/>
                                          </p:val>
                                        </p:tav>
                                      </p:tavLst>
                                    </p:anim>
                                    <p:anim calcmode="lin" valueType="num">
                                      <p:cBhvr>
                                        <p:cTn id="34" dur="1000" fill="hold"/>
                                        <p:tgtEl>
                                          <p:spTgt spid="6"/>
                                        </p:tgtEl>
                                        <p:attrNameLst>
                                          <p:attrName>ppt_h</p:attrName>
                                        </p:attrNameLst>
                                      </p:cBhvr>
                                      <p:tavLst>
                                        <p:tav tm="0">
                                          <p:val>
                                            <p:strVal val="#ppt_h"/>
                                          </p:val>
                                        </p:tav>
                                        <p:tav tm="100000">
                                          <p:val>
                                            <p:strVal val="#ppt_h"/>
                                          </p:val>
                                        </p:tav>
                                      </p:tavLst>
                                    </p:anim>
                                    <p:animEffect transition="in" filter="fade">
                                      <p:cBhvr>
                                        <p:cTn id="35" dur="1000"/>
                                        <p:tgtEl>
                                          <p:spTgt spid="6"/>
                                        </p:tgtEl>
                                      </p:cBhvr>
                                    </p:animEffect>
                                  </p:childTnLst>
                                </p:cTn>
                              </p:par>
                            </p:childTnLst>
                          </p:cTn>
                        </p:par>
                        <p:par>
                          <p:cTn id="36" fill="hold">
                            <p:stCondLst>
                              <p:cond delay="3510"/>
                            </p:stCondLst>
                            <p:childTnLst>
                              <p:par>
                                <p:cTn id="37" presetID="22" presetClass="entr" presetSubtype="1"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up)">
                                      <p:cBhvr>
                                        <p:cTn id="39"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animBg="1"/>
      <p:bldP spid="5" grpId="0" animBg="1"/>
      <p:bldP spid="5" grpId="1" animBg="1"/>
      <p:bldP spid="6" grpId="0"/>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486694" y="3304288"/>
            <a:ext cx="9289032" cy="291282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293130" y="4509120"/>
            <a:ext cx="8050548" cy="1089529"/>
          </a:xfrm>
          <a:prstGeom prst="rect">
            <a:avLst/>
          </a:prstGeom>
        </p:spPr>
        <p:txBody>
          <a:bodyPr wrap="square">
            <a:spAutoFit/>
          </a:bodyPr>
          <a:lstStyle/>
          <a:p>
            <a:pPr>
              <a:lnSpc>
                <a:spcPct val="120000"/>
              </a:lnSpc>
            </a:pPr>
            <a:r>
              <a:rPr lang="zh-CN" altLang="en-US" dirty="0">
                <a:latin typeface="微软雅黑" pitchFamily="34" charset="-122"/>
                <a:ea typeface="微软雅黑" pitchFamily="34" charset="-122"/>
              </a:rPr>
              <a:t>改革优化机关职能和机构，实行工作力量“减上补下”，团中央精减机关行政编制，补充相应数量的挂职干部，带动省级团委根据实际情况适当精简编制、充实县级团委和直接服务青年的工作领域。</a:t>
            </a:r>
          </a:p>
        </p:txBody>
      </p:sp>
      <p:sp>
        <p:nvSpPr>
          <p:cNvPr id="3" name="矩形 2"/>
          <p:cNvSpPr/>
          <p:nvPr/>
        </p:nvSpPr>
        <p:spPr>
          <a:xfrm>
            <a:off x="1584968" y="1882968"/>
            <a:ext cx="1840732" cy="533113"/>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rgbClr val="C00000"/>
                </a:solidFill>
                <a:latin typeface="微软雅黑" pitchFamily="34" charset="-122"/>
                <a:ea typeface="微软雅黑" pitchFamily="34" charset="-122"/>
              </a:rPr>
              <a:t>第一大方面</a:t>
            </a:r>
          </a:p>
        </p:txBody>
      </p:sp>
      <p:sp>
        <p:nvSpPr>
          <p:cNvPr id="5" name="矩形 4"/>
          <p:cNvSpPr/>
          <p:nvPr/>
        </p:nvSpPr>
        <p:spPr>
          <a:xfrm>
            <a:off x="3808781" y="1875239"/>
            <a:ext cx="6714631" cy="54084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itchFamily="34" charset="-122"/>
                <a:ea typeface="微软雅黑" pitchFamily="34" charset="-122"/>
              </a:rPr>
              <a:t>改进团中央领导机构人员构成、机构设置和运行机制。</a:t>
            </a:r>
          </a:p>
        </p:txBody>
      </p:sp>
      <p:sp>
        <p:nvSpPr>
          <p:cNvPr id="6" name="矩形 5"/>
          <p:cNvSpPr/>
          <p:nvPr/>
        </p:nvSpPr>
        <p:spPr>
          <a:xfrm>
            <a:off x="3142878" y="3780329"/>
            <a:ext cx="5651649" cy="584775"/>
          </a:xfrm>
          <a:prstGeom prst="rect">
            <a:avLst/>
          </a:prstGeom>
        </p:spPr>
        <p:txBody>
          <a:bodyPr wrap="square">
            <a:spAutoFit/>
          </a:bodyPr>
          <a:lstStyle/>
          <a:p>
            <a:pPr lvl="0" algn="ctr"/>
            <a:r>
              <a:rPr lang="zh-CN" altLang="zh-CN" sz="3200" b="1" dirty="0">
                <a:solidFill>
                  <a:srgbClr val="C00000"/>
                </a:solidFill>
                <a:latin typeface="微软雅黑" pitchFamily="34" charset="-122"/>
                <a:ea typeface="微软雅黑" pitchFamily="34" charset="-122"/>
              </a:rPr>
              <a:t>改进</a:t>
            </a:r>
            <a:r>
              <a:rPr lang="zh-CN" altLang="en-US" sz="3200" b="1" dirty="0">
                <a:solidFill>
                  <a:srgbClr val="C00000"/>
                </a:solidFill>
                <a:latin typeface="微软雅黑" pitchFamily="34" charset="-122"/>
                <a:ea typeface="微软雅黑" pitchFamily="34" charset="-122"/>
              </a:rPr>
              <a:t> </a:t>
            </a:r>
            <a:r>
              <a:rPr lang="zh-CN" altLang="en-US" sz="2400" b="1" dirty="0">
                <a:solidFill>
                  <a:srgbClr val="C00000"/>
                </a:solidFill>
                <a:latin typeface="微软雅黑" pitchFamily="34" charset="-122"/>
                <a:ea typeface="微软雅黑" pitchFamily="34" charset="-122"/>
              </a:rPr>
              <a:t>团中央机构设置</a:t>
            </a:r>
            <a:endParaRPr lang="zh-CN" altLang="zh-CN" dirty="0">
              <a:solidFill>
                <a:srgbClr val="C00000"/>
              </a:solidFill>
              <a:latin typeface="微软雅黑" pitchFamily="34" charset="-122"/>
              <a:ea typeface="微软雅黑" pitchFamily="34" charset="-122"/>
            </a:endParaRPr>
          </a:p>
        </p:txBody>
      </p:sp>
      <p:sp>
        <p:nvSpPr>
          <p:cNvPr id="7" name="矩形 6"/>
          <p:cNvSpPr/>
          <p:nvPr/>
        </p:nvSpPr>
        <p:spPr>
          <a:xfrm>
            <a:off x="5663158" y="2988822"/>
            <a:ext cx="621806" cy="621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t>2</a:t>
            </a:r>
            <a:endParaRPr lang="zh-CN" altLang="en-US" sz="3600" b="1" dirty="0"/>
          </a:p>
        </p:txBody>
      </p:sp>
    </p:spTree>
    <p:extLst>
      <p:ext uri="{BB962C8B-B14F-4D97-AF65-F5344CB8AC3E}">
        <p14:creationId xmlns:p14="http://schemas.microsoft.com/office/powerpoint/2010/main" val="1690181875"/>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 fill="hold"/>
                                        <p:tgtEl>
                                          <p:spTgt spid="5"/>
                                        </p:tgtEl>
                                        <p:attrNameLst>
                                          <p:attrName>ppt_w</p:attrName>
                                        </p:attrNameLst>
                                      </p:cBhvr>
                                      <p:tavLst>
                                        <p:tav tm="0">
                                          <p:val>
                                            <p:fltVal val="0"/>
                                          </p:val>
                                        </p:tav>
                                        <p:tav tm="100000">
                                          <p:val>
                                            <p:strVal val="#ppt_w"/>
                                          </p:val>
                                        </p:tav>
                                      </p:tavLst>
                                    </p:anim>
                                    <p:anim calcmode="lin" valueType="num">
                                      <p:cBhvr>
                                        <p:cTn id="14" dur="10" fill="hold"/>
                                        <p:tgtEl>
                                          <p:spTgt spid="5"/>
                                        </p:tgtEl>
                                        <p:attrNameLst>
                                          <p:attrName>ppt_h</p:attrName>
                                        </p:attrNameLst>
                                      </p:cBhvr>
                                      <p:tavLst>
                                        <p:tav tm="0">
                                          <p:val>
                                            <p:fltVal val="0"/>
                                          </p:val>
                                        </p:tav>
                                        <p:tav tm="100000">
                                          <p:val>
                                            <p:strVal val="#ppt_h"/>
                                          </p:val>
                                        </p:tav>
                                      </p:tavLst>
                                    </p:anim>
                                    <p:animEffect transition="in" filter="fade">
                                      <p:cBhvr>
                                        <p:cTn id="15" dur="10"/>
                                        <p:tgtEl>
                                          <p:spTgt spid="5"/>
                                        </p:tgtEl>
                                      </p:cBhvr>
                                    </p:animEffect>
                                  </p:childTnLst>
                                </p:cTn>
                              </p:par>
                            </p:childTnLst>
                          </p:cTn>
                        </p:par>
                        <p:par>
                          <p:cTn id="16" fill="hold">
                            <p:stCondLst>
                              <p:cond delay="510"/>
                            </p:stCondLst>
                            <p:childTnLst>
                              <p:par>
                                <p:cTn id="17" presetID="27" presetClass="emph" presetSubtype="0" fill="remove" grpId="1" nodeType="afterEffect">
                                  <p:stCondLst>
                                    <p:cond delay="0"/>
                                  </p:stCondLst>
                                  <p:childTnLst>
                                    <p:animClr clrSpc="rgb" dir="cw">
                                      <p:cBhvr override="childStyle">
                                        <p:cTn id="18" dur="250" autoRev="1" fill="remove"/>
                                        <p:tgtEl>
                                          <p:spTgt spid="5"/>
                                        </p:tgtEl>
                                        <p:attrNameLst>
                                          <p:attrName>style.color</p:attrName>
                                        </p:attrNameLst>
                                      </p:cBhvr>
                                      <p:to>
                                        <a:schemeClr val="bg1"/>
                                      </p:to>
                                    </p:animClr>
                                    <p:animClr clrSpc="rgb" dir="cw">
                                      <p:cBhvr>
                                        <p:cTn id="19" dur="250" autoRev="1" fill="remove"/>
                                        <p:tgtEl>
                                          <p:spTgt spid="5"/>
                                        </p:tgtEl>
                                        <p:attrNameLst>
                                          <p:attrName>fillcolor</p:attrName>
                                        </p:attrNameLst>
                                      </p:cBhvr>
                                      <p:to>
                                        <a:schemeClr val="bg1"/>
                                      </p:to>
                                    </p:animClr>
                                    <p:set>
                                      <p:cBhvr>
                                        <p:cTn id="20" dur="250" autoRev="1" fill="remove"/>
                                        <p:tgtEl>
                                          <p:spTgt spid="5"/>
                                        </p:tgtEl>
                                        <p:attrNameLst>
                                          <p:attrName>fill.type</p:attrName>
                                        </p:attrNameLst>
                                      </p:cBhvr>
                                      <p:to>
                                        <p:strVal val="solid"/>
                                      </p:to>
                                    </p:set>
                                    <p:set>
                                      <p:cBhvr>
                                        <p:cTn id="21" dur="250" autoRev="1" fill="remove"/>
                                        <p:tgtEl>
                                          <p:spTgt spid="5"/>
                                        </p:tgtEl>
                                        <p:attrNameLst>
                                          <p:attrName>fill.on</p:attrName>
                                        </p:attrNameLst>
                                      </p:cBhvr>
                                      <p:to>
                                        <p:strVal val="true"/>
                                      </p:to>
                                    </p:set>
                                  </p:childTnLst>
                                </p:cTn>
                              </p:par>
                            </p:childTnLst>
                          </p:cTn>
                        </p:par>
                        <p:par>
                          <p:cTn id="22" fill="hold">
                            <p:stCondLst>
                              <p:cond delay="1010"/>
                            </p:stCondLst>
                            <p:childTnLst>
                              <p:par>
                                <p:cTn id="23" presetID="21" presetClass="entr" presetSubtype="1"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heel(1)">
                                      <p:cBhvr>
                                        <p:cTn id="25" dur="750"/>
                                        <p:tgtEl>
                                          <p:spTgt spid="8"/>
                                        </p:tgtEl>
                                      </p:cBhvr>
                                    </p:animEffect>
                                  </p:childTnLst>
                                </p:cTn>
                              </p:par>
                            </p:childTnLst>
                          </p:cTn>
                        </p:par>
                        <p:par>
                          <p:cTn id="26" fill="hold">
                            <p:stCondLst>
                              <p:cond delay="1760"/>
                            </p:stCondLst>
                            <p:childTnLst>
                              <p:par>
                                <p:cTn id="27" presetID="21"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heel(1)">
                                      <p:cBhvr>
                                        <p:cTn id="29" dur="750"/>
                                        <p:tgtEl>
                                          <p:spTgt spid="7"/>
                                        </p:tgtEl>
                                      </p:cBhvr>
                                    </p:animEffect>
                                  </p:childTnLst>
                                </p:cTn>
                              </p:par>
                            </p:childTnLst>
                          </p:cTn>
                        </p:par>
                        <p:par>
                          <p:cTn id="30" fill="hold">
                            <p:stCondLst>
                              <p:cond delay="2510"/>
                            </p:stCondLst>
                            <p:childTnLst>
                              <p:par>
                                <p:cTn id="31" presetID="55"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1000" fill="hold"/>
                                        <p:tgtEl>
                                          <p:spTgt spid="6"/>
                                        </p:tgtEl>
                                        <p:attrNameLst>
                                          <p:attrName>ppt_w</p:attrName>
                                        </p:attrNameLst>
                                      </p:cBhvr>
                                      <p:tavLst>
                                        <p:tav tm="0">
                                          <p:val>
                                            <p:strVal val="#ppt_w*0.70"/>
                                          </p:val>
                                        </p:tav>
                                        <p:tav tm="100000">
                                          <p:val>
                                            <p:strVal val="#ppt_w"/>
                                          </p:val>
                                        </p:tav>
                                      </p:tavLst>
                                    </p:anim>
                                    <p:anim calcmode="lin" valueType="num">
                                      <p:cBhvr>
                                        <p:cTn id="34" dur="1000" fill="hold"/>
                                        <p:tgtEl>
                                          <p:spTgt spid="6"/>
                                        </p:tgtEl>
                                        <p:attrNameLst>
                                          <p:attrName>ppt_h</p:attrName>
                                        </p:attrNameLst>
                                      </p:cBhvr>
                                      <p:tavLst>
                                        <p:tav tm="0">
                                          <p:val>
                                            <p:strVal val="#ppt_h"/>
                                          </p:val>
                                        </p:tav>
                                        <p:tav tm="100000">
                                          <p:val>
                                            <p:strVal val="#ppt_h"/>
                                          </p:val>
                                        </p:tav>
                                      </p:tavLst>
                                    </p:anim>
                                    <p:animEffect transition="in" filter="fade">
                                      <p:cBhvr>
                                        <p:cTn id="35" dur="1000"/>
                                        <p:tgtEl>
                                          <p:spTgt spid="6"/>
                                        </p:tgtEl>
                                      </p:cBhvr>
                                    </p:animEffect>
                                  </p:childTnLst>
                                </p:cTn>
                              </p:par>
                            </p:childTnLst>
                          </p:cTn>
                        </p:par>
                        <p:par>
                          <p:cTn id="36" fill="hold">
                            <p:stCondLst>
                              <p:cond delay="3510"/>
                            </p:stCondLst>
                            <p:childTnLst>
                              <p:par>
                                <p:cTn id="37" presetID="22" presetClass="entr" presetSubtype="1"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up)">
                                      <p:cBhvr>
                                        <p:cTn id="39"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animBg="1"/>
      <p:bldP spid="5" grpId="0" animBg="1"/>
      <p:bldP spid="5" grpId="1" animBg="1"/>
      <p:bldP spid="6" grpId="0"/>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486694" y="3304288"/>
            <a:ext cx="9289032" cy="291282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702718" y="4365104"/>
            <a:ext cx="8986652" cy="1754326"/>
          </a:xfrm>
          <a:prstGeom prst="rect">
            <a:avLst/>
          </a:prstGeom>
        </p:spPr>
        <p:txBody>
          <a:bodyPr wrap="square">
            <a:spAutoFit/>
          </a:bodyPr>
          <a:lstStyle/>
          <a:p>
            <a:pPr marL="285750" indent="-285750">
              <a:lnSpc>
                <a:spcPct val="120000"/>
              </a:lnSpc>
              <a:buFont typeface="Wingdings" pitchFamily="2" charset="2"/>
              <a:buChar char="l"/>
            </a:pPr>
            <a:r>
              <a:rPr lang="zh-CN" altLang="en-US" dirty="0">
                <a:latin typeface="微软雅黑" pitchFamily="34" charset="-122"/>
                <a:ea typeface="微软雅黑" pitchFamily="34" charset="-122"/>
              </a:rPr>
              <a:t>改进团的领导体制和机关运行方式，完善双重领导体制；</a:t>
            </a:r>
          </a:p>
          <a:p>
            <a:pPr marL="285750" indent="-285750">
              <a:lnSpc>
                <a:spcPct val="120000"/>
              </a:lnSpc>
              <a:buFont typeface="Wingdings" pitchFamily="2" charset="2"/>
              <a:buChar char="l"/>
            </a:pPr>
            <a:r>
              <a:rPr lang="zh-CN" altLang="en-US" dirty="0">
                <a:latin typeface="微软雅黑" pitchFamily="34" charset="-122"/>
                <a:ea typeface="微软雅黑" pitchFamily="34" charset="-122"/>
              </a:rPr>
              <a:t>推动机关干部到基层一线开展工作，建立完善团中央机关干部常态化下沉基层、向基层服务对象报到工作机制，推动机关干部摆脱文山会海、走出高楼大院；</a:t>
            </a:r>
          </a:p>
          <a:p>
            <a:pPr marL="285750" indent="-285750">
              <a:lnSpc>
                <a:spcPct val="120000"/>
              </a:lnSpc>
              <a:buFont typeface="Wingdings" pitchFamily="2" charset="2"/>
              <a:buChar char="l"/>
            </a:pPr>
            <a:r>
              <a:rPr lang="zh-CN" altLang="en-US" dirty="0">
                <a:latin typeface="微软雅黑" pitchFamily="34" charset="-122"/>
                <a:ea typeface="微软雅黑" pitchFamily="34" charset="-122"/>
              </a:rPr>
              <a:t>建立扁平化、项目化工作机制，让青年了解团的历史、参与机关工作、增强主人翁意识、找到家的感觉。</a:t>
            </a:r>
          </a:p>
        </p:txBody>
      </p:sp>
      <p:sp>
        <p:nvSpPr>
          <p:cNvPr id="3" name="矩形 2"/>
          <p:cNvSpPr/>
          <p:nvPr/>
        </p:nvSpPr>
        <p:spPr>
          <a:xfrm>
            <a:off x="1584968" y="1882968"/>
            <a:ext cx="1840732" cy="533113"/>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rgbClr val="C00000"/>
                </a:solidFill>
                <a:latin typeface="微软雅黑" pitchFamily="34" charset="-122"/>
                <a:ea typeface="微软雅黑" pitchFamily="34" charset="-122"/>
              </a:rPr>
              <a:t>第一大方面</a:t>
            </a:r>
          </a:p>
        </p:txBody>
      </p:sp>
      <p:sp>
        <p:nvSpPr>
          <p:cNvPr id="5" name="矩形 4"/>
          <p:cNvSpPr/>
          <p:nvPr/>
        </p:nvSpPr>
        <p:spPr>
          <a:xfrm>
            <a:off x="3808781" y="1875239"/>
            <a:ext cx="6714631" cy="54084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itchFamily="34" charset="-122"/>
                <a:ea typeface="微软雅黑" pitchFamily="34" charset="-122"/>
              </a:rPr>
              <a:t>改进团中央领导机构人员构成、机构设置和运行机制。</a:t>
            </a:r>
          </a:p>
        </p:txBody>
      </p:sp>
      <p:sp>
        <p:nvSpPr>
          <p:cNvPr id="6" name="矩形 5"/>
          <p:cNvSpPr/>
          <p:nvPr/>
        </p:nvSpPr>
        <p:spPr>
          <a:xfrm>
            <a:off x="3142878" y="3708321"/>
            <a:ext cx="5651649" cy="584775"/>
          </a:xfrm>
          <a:prstGeom prst="rect">
            <a:avLst/>
          </a:prstGeom>
        </p:spPr>
        <p:txBody>
          <a:bodyPr wrap="square">
            <a:spAutoFit/>
          </a:bodyPr>
          <a:lstStyle/>
          <a:p>
            <a:pPr lvl="0" algn="ctr"/>
            <a:r>
              <a:rPr lang="zh-CN" altLang="zh-CN" sz="3200" b="1" dirty="0">
                <a:solidFill>
                  <a:srgbClr val="C00000"/>
                </a:solidFill>
                <a:latin typeface="微软雅黑" pitchFamily="34" charset="-122"/>
                <a:ea typeface="微软雅黑" pitchFamily="34" charset="-122"/>
              </a:rPr>
              <a:t>改进</a:t>
            </a:r>
            <a:r>
              <a:rPr lang="en-US" altLang="zh-CN" sz="3200" b="1" dirty="0">
                <a:solidFill>
                  <a:srgbClr val="C00000"/>
                </a:solidFill>
                <a:latin typeface="微软雅黑" pitchFamily="34" charset="-122"/>
                <a:ea typeface="微软雅黑" pitchFamily="34" charset="-122"/>
              </a:rPr>
              <a:t> </a:t>
            </a:r>
            <a:r>
              <a:rPr lang="zh-CN" altLang="en-US" sz="2400" b="1" dirty="0">
                <a:solidFill>
                  <a:srgbClr val="C00000"/>
                </a:solidFill>
                <a:latin typeface="微软雅黑" pitchFamily="34" charset="-122"/>
                <a:ea typeface="微软雅黑" pitchFamily="34" charset="-122"/>
              </a:rPr>
              <a:t>团中央运行机制</a:t>
            </a:r>
            <a:endParaRPr lang="zh-CN" altLang="zh-CN" sz="1400" dirty="0">
              <a:solidFill>
                <a:srgbClr val="C00000"/>
              </a:solidFill>
              <a:latin typeface="微软雅黑" pitchFamily="34" charset="-122"/>
              <a:ea typeface="微软雅黑" pitchFamily="34" charset="-122"/>
            </a:endParaRPr>
          </a:p>
        </p:txBody>
      </p:sp>
      <p:sp>
        <p:nvSpPr>
          <p:cNvPr id="7" name="矩形 6"/>
          <p:cNvSpPr/>
          <p:nvPr/>
        </p:nvSpPr>
        <p:spPr>
          <a:xfrm>
            <a:off x="5663158" y="2988822"/>
            <a:ext cx="621806" cy="621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t>3</a:t>
            </a:r>
            <a:endParaRPr lang="zh-CN" altLang="en-US" sz="3600" b="1" dirty="0"/>
          </a:p>
        </p:txBody>
      </p:sp>
    </p:spTree>
    <p:extLst>
      <p:ext uri="{BB962C8B-B14F-4D97-AF65-F5344CB8AC3E}">
        <p14:creationId xmlns:p14="http://schemas.microsoft.com/office/powerpoint/2010/main" val="3021941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 fill="hold"/>
                                        <p:tgtEl>
                                          <p:spTgt spid="5"/>
                                        </p:tgtEl>
                                        <p:attrNameLst>
                                          <p:attrName>ppt_w</p:attrName>
                                        </p:attrNameLst>
                                      </p:cBhvr>
                                      <p:tavLst>
                                        <p:tav tm="0">
                                          <p:val>
                                            <p:fltVal val="0"/>
                                          </p:val>
                                        </p:tav>
                                        <p:tav tm="100000">
                                          <p:val>
                                            <p:strVal val="#ppt_w"/>
                                          </p:val>
                                        </p:tav>
                                      </p:tavLst>
                                    </p:anim>
                                    <p:anim calcmode="lin" valueType="num">
                                      <p:cBhvr>
                                        <p:cTn id="14" dur="10" fill="hold"/>
                                        <p:tgtEl>
                                          <p:spTgt spid="5"/>
                                        </p:tgtEl>
                                        <p:attrNameLst>
                                          <p:attrName>ppt_h</p:attrName>
                                        </p:attrNameLst>
                                      </p:cBhvr>
                                      <p:tavLst>
                                        <p:tav tm="0">
                                          <p:val>
                                            <p:fltVal val="0"/>
                                          </p:val>
                                        </p:tav>
                                        <p:tav tm="100000">
                                          <p:val>
                                            <p:strVal val="#ppt_h"/>
                                          </p:val>
                                        </p:tav>
                                      </p:tavLst>
                                    </p:anim>
                                    <p:animEffect transition="in" filter="fade">
                                      <p:cBhvr>
                                        <p:cTn id="15" dur="10"/>
                                        <p:tgtEl>
                                          <p:spTgt spid="5"/>
                                        </p:tgtEl>
                                      </p:cBhvr>
                                    </p:animEffect>
                                  </p:childTnLst>
                                </p:cTn>
                              </p:par>
                            </p:childTnLst>
                          </p:cTn>
                        </p:par>
                        <p:par>
                          <p:cTn id="16" fill="hold">
                            <p:stCondLst>
                              <p:cond delay="510"/>
                            </p:stCondLst>
                            <p:childTnLst>
                              <p:par>
                                <p:cTn id="17" presetID="27" presetClass="emph" presetSubtype="0" fill="remove" grpId="1" nodeType="afterEffect">
                                  <p:stCondLst>
                                    <p:cond delay="0"/>
                                  </p:stCondLst>
                                  <p:childTnLst>
                                    <p:animClr clrSpc="rgb" dir="cw">
                                      <p:cBhvr override="childStyle">
                                        <p:cTn id="18" dur="250" autoRev="1" fill="remove"/>
                                        <p:tgtEl>
                                          <p:spTgt spid="5"/>
                                        </p:tgtEl>
                                        <p:attrNameLst>
                                          <p:attrName>style.color</p:attrName>
                                        </p:attrNameLst>
                                      </p:cBhvr>
                                      <p:to>
                                        <a:schemeClr val="bg1"/>
                                      </p:to>
                                    </p:animClr>
                                    <p:animClr clrSpc="rgb" dir="cw">
                                      <p:cBhvr>
                                        <p:cTn id="19" dur="250" autoRev="1" fill="remove"/>
                                        <p:tgtEl>
                                          <p:spTgt spid="5"/>
                                        </p:tgtEl>
                                        <p:attrNameLst>
                                          <p:attrName>fillcolor</p:attrName>
                                        </p:attrNameLst>
                                      </p:cBhvr>
                                      <p:to>
                                        <a:schemeClr val="bg1"/>
                                      </p:to>
                                    </p:animClr>
                                    <p:set>
                                      <p:cBhvr>
                                        <p:cTn id="20" dur="250" autoRev="1" fill="remove"/>
                                        <p:tgtEl>
                                          <p:spTgt spid="5"/>
                                        </p:tgtEl>
                                        <p:attrNameLst>
                                          <p:attrName>fill.type</p:attrName>
                                        </p:attrNameLst>
                                      </p:cBhvr>
                                      <p:to>
                                        <p:strVal val="solid"/>
                                      </p:to>
                                    </p:set>
                                    <p:set>
                                      <p:cBhvr>
                                        <p:cTn id="21" dur="250" autoRev="1" fill="remove"/>
                                        <p:tgtEl>
                                          <p:spTgt spid="5"/>
                                        </p:tgtEl>
                                        <p:attrNameLst>
                                          <p:attrName>fill.on</p:attrName>
                                        </p:attrNameLst>
                                      </p:cBhvr>
                                      <p:to>
                                        <p:strVal val="true"/>
                                      </p:to>
                                    </p:set>
                                  </p:childTnLst>
                                </p:cTn>
                              </p:par>
                            </p:childTnLst>
                          </p:cTn>
                        </p:par>
                        <p:par>
                          <p:cTn id="22" fill="hold">
                            <p:stCondLst>
                              <p:cond delay="1010"/>
                            </p:stCondLst>
                            <p:childTnLst>
                              <p:par>
                                <p:cTn id="23" presetID="21" presetClass="entr" presetSubtype="1"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heel(1)">
                                      <p:cBhvr>
                                        <p:cTn id="25" dur="750"/>
                                        <p:tgtEl>
                                          <p:spTgt spid="8"/>
                                        </p:tgtEl>
                                      </p:cBhvr>
                                    </p:animEffect>
                                  </p:childTnLst>
                                </p:cTn>
                              </p:par>
                            </p:childTnLst>
                          </p:cTn>
                        </p:par>
                        <p:par>
                          <p:cTn id="26" fill="hold">
                            <p:stCondLst>
                              <p:cond delay="1760"/>
                            </p:stCondLst>
                            <p:childTnLst>
                              <p:par>
                                <p:cTn id="27" presetID="21"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heel(1)">
                                      <p:cBhvr>
                                        <p:cTn id="29" dur="750"/>
                                        <p:tgtEl>
                                          <p:spTgt spid="7"/>
                                        </p:tgtEl>
                                      </p:cBhvr>
                                    </p:animEffect>
                                  </p:childTnLst>
                                </p:cTn>
                              </p:par>
                            </p:childTnLst>
                          </p:cTn>
                        </p:par>
                        <p:par>
                          <p:cTn id="30" fill="hold">
                            <p:stCondLst>
                              <p:cond delay="2510"/>
                            </p:stCondLst>
                            <p:childTnLst>
                              <p:par>
                                <p:cTn id="31" presetID="55"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1000" fill="hold"/>
                                        <p:tgtEl>
                                          <p:spTgt spid="6"/>
                                        </p:tgtEl>
                                        <p:attrNameLst>
                                          <p:attrName>ppt_w</p:attrName>
                                        </p:attrNameLst>
                                      </p:cBhvr>
                                      <p:tavLst>
                                        <p:tav tm="0">
                                          <p:val>
                                            <p:strVal val="#ppt_w*0.70"/>
                                          </p:val>
                                        </p:tav>
                                        <p:tav tm="100000">
                                          <p:val>
                                            <p:strVal val="#ppt_w"/>
                                          </p:val>
                                        </p:tav>
                                      </p:tavLst>
                                    </p:anim>
                                    <p:anim calcmode="lin" valueType="num">
                                      <p:cBhvr>
                                        <p:cTn id="34" dur="1000" fill="hold"/>
                                        <p:tgtEl>
                                          <p:spTgt spid="6"/>
                                        </p:tgtEl>
                                        <p:attrNameLst>
                                          <p:attrName>ppt_h</p:attrName>
                                        </p:attrNameLst>
                                      </p:cBhvr>
                                      <p:tavLst>
                                        <p:tav tm="0">
                                          <p:val>
                                            <p:strVal val="#ppt_h"/>
                                          </p:val>
                                        </p:tav>
                                        <p:tav tm="100000">
                                          <p:val>
                                            <p:strVal val="#ppt_h"/>
                                          </p:val>
                                        </p:tav>
                                      </p:tavLst>
                                    </p:anim>
                                    <p:animEffect transition="in" filter="fade">
                                      <p:cBhvr>
                                        <p:cTn id="35" dur="1000"/>
                                        <p:tgtEl>
                                          <p:spTgt spid="6"/>
                                        </p:tgtEl>
                                      </p:cBhvr>
                                    </p:animEffect>
                                  </p:childTnLst>
                                </p:cTn>
                              </p:par>
                            </p:childTnLst>
                          </p:cTn>
                        </p:par>
                        <p:par>
                          <p:cTn id="36" fill="hold">
                            <p:stCondLst>
                              <p:cond delay="3510"/>
                            </p:stCondLst>
                            <p:childTnLst>
                              <p:par>
                                <p:cTn id="37" presetID="22" presetClass="entr" presetSubtype="1"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up)">
                                      <p:cBhvr>
                                        <p:cTn id="39"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animBg="1"/>
      <p:bldP spid="5" grpId="0" animBg="1"/>
      <p:bldP spid="5" grpId="1" animBg="1"/>
      <p:bldP spid="6" grpId="0"/>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116292" y="3108463"/>
            <a:ext cx="5245274" cy="291282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5303118" y="3189114"/>
            <a:ext cx="4903718" cy="2751522"/>
          </a:xfrm>
          <a:prstGeom prst="rect">
            <a:avLst/>
          </a:prstGeom>
        </p:spPr>
        <p:txBody>
          <a:bodyPr wrap="square">
            <a:spAutoFit/>
          </a:bodyPr>
          <a:lstStyle/>
          <a:p>
            <a:pPr>
              <a:lnSpc>
                <a:spcPct val="120000"/>
              </a:lnSpc>
            </a:pPr>
            <a:r>
              <a:rPr lang="zh-CN" altLang="en-US" dirty="0">
                <a:latin typeface="微软雅黑" pitchFamily="34" charset="-122"/>
                <a:ea typeface="微软雅黑" pitchFamily="34" charset="-122"/>
              </a:rPr>
              <a:t>把团的岗位作为党政等各领域、各行业优秀年轻干部提高群众工作能力、培养群众工作作风、丰富群众工作经验的重要平台，坚持德才兼备、五湖四海，突出“</a:t>
            </a:r>
            <a:r>
              <a:rPr lang="zh-CN" altLang="en-US" b="1" dirty="0">
                <a:solidFill>
                  <a:srgbClr val="C00000"/>
                </a:solidFill>
                <a:latin typeface="微软雅黑" pitchFamily="34" charset="-122"/>
                <a:ea typeface="微软雅黑" pitchFamily="34" charset="-122"/>
              </a:rPr>
              <a:t>知青少年、懂青少年、爱青少年</a:t>
            </a:r>
            <a:r>
              <a:rPr lang="zh-CN" altLang="en-US" dirty="0">
                <a:latin typeface="微软雅黑" pitchFamily="34" charset="-122"/>
                <a:ea typeface="微软雅黑" pitchFamily="34" charset="-122"/>
              </a:rPr>
              <a:t>”，不拘一格从党员、团员中选拔优秀人才，建设专职、挂职、兼职干部相结合，符合群团组织特点、充满生机活力的团中央机关干部队伍。</a:t>
            </a:r>
          </a:p>
        </p:txBody>
      </p:sp>
      <p:sp>
        <p:nvSpPr>
          <p:cNvPr id="3" name="矩形 2"/>
          <p:cNvSpPr/>
          <p:nvPr/>
        </p:nvSpPr>
        <p:spPr>
          <a:xfrm>
            <a:off x="1584968" y="1882968"/>
            <a:ext cx="1840732" cy="533113"/>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rgbClr val="C00000"/>
                </a:solidFill>
                <a:latin typeface="微软雅黑" pitchFamily="34" charset="-122"/>
                <a:ea typeface="微软雅黑" pitchFamily="34" charset="-122"/>
              </a:rPr>
              <a:t>第二大方面</a:t>
            </a:r>
          </a:p>
        </p:txBody>
      </p:sp>
      <p:sp>
        <p:nvSpPr>
          <p:cNvPr id="5" name="矩形 4"/>
          <p:cNvSpPr/>
          <p:nvPr/>
        </p:nvSpPr>
        <p:spPr>
          <a:xfrm>
            <a:off x="3646934" y="1879103"/>
            <a:ext cx="6714631" cy="54084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itchFamily="34" charset="-122"/>
                <a:ea typeface="微软雅黑" pitchFamily="34" charset="-122"/>
              </a:rPr>
              <a:t>改革团中央机关干部选拔、使用和管理。</a:t>
            </a:r>
          </a:p>
        </p:txBody>
      </p:sp>
      <p:sp>
        <p:nvSpPr>
          <p:cNvPr id="7" name="矩形 6"/>
          <p:cNvSpPr/>
          <p:nvPr/>
        </p:nvSpPr>
        <p:spPr>
          <a:xfrm>
            <a:off x="1584968" y="4005064"/>
            <a:ext cx="621806" cy="621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t>1</a:t>
            </a:r>
            <a:endParaRPr lang="zh-CN" altLang="en-US" sz="3600" b="1" dirty="0"/>
          </a:p>
        </p:txBody>
      </p:sp>
      <p:sp>
        <p:nvSpPr>
          <p:cNvPr id="4" name="矩形 3"/>
          <p:cNvSpPr/>
          <p:nvPr/>
        </p:nvSpPr>
        <p:spPr>
          <a:xfrm>
            <a:off x="2322914" y="3933056"/>
            <a:ext cx="1210588" cy="707886"/>
          </a:xfrm>
          <a:prstGeom prst="rect">
            <a:avLst/>
          </a:prstGeom>
        </p:spPr>
        <p:txBody>
          <a:bodyPr wrap="none">
            <a:spAutoFit/>
          </a:bodyPr>
          <a:lstStyle/>
          <a:p>
            <a:r>
              <a:rPr lang="zh-CN" altLang="zh-CN" sz="4000" b="1" dirty="0">
                <a:solidFill>
                  <a:srgbClr val="C00000"/>
                </a:solidFill>
                <a:latin typeface="微软雅黑" pitchFamily="34" charset="-122"/>
                <a:ea typeface="微软雅黑" pitchFamily="34" charset="-122"/>
              </a:rPr>
              <a:t>改革</a:t>
            </a:r>
            <a:endParaRPr lang="en-US" altLang="zh-CN" sz="4000" b="1" dirty="0">
              <a:solidFill>
                <a:srgbClr val="C00000"/>
              </a:solidFill>
              <a:latin typeface="微软雅黑" pitchFamily="34" charset="-122"/>
              <a:ea typeface="微软雅黑" pitchFamily="34" charset="-122"/>
            </a:endParaRPr>
          </a:p>
        </p:txBody>
      </p:sp>
      <p:sp>
        <p:nvSpPr>
          <p:cNvPr id="9" name="矩形 8"/>
          <p:cNvSpPr/>
          <p:nvPr/>
        </p:nvSpPr>
        <p:spPr>
          <a:xfrm>
            <a:off x="1568200" y="4779441"/>
            <a:ext cx="2954655" cy="461665"/>
          </a:xfrm>
          <a:prstGeom prst="rect">
            <a:avLst/>
          </a:prstGeom>
        </p:spPr>
        <p:txBody>
          <a:bodyPr wrap="none">
            <a:spAutoFit/>
          </a:bodyPr>
          <a:lstStyle/>
          <a:p>
            <a:pPr lvl="0"/>
            <a:r>
              <a:rPr lang="zh-CN" altLang="zh-CN" sz="2400" b="1" dirty="0">
                <a:solidFill>
                  <a:schemeClr val="tx1">
                    <a:lumMod val="85000"/>
                    <a:lumOff val="15000"/>
                  </a:schemeClr>
                </a:solidFill>
                <a:latin typeface="微软雅黑" pitchFamily="34" charset="-122"/>
                <a:ea typeface="微软雅黑" pitchFamily="34" charset="-122"/>
              </a:rPr>
              <a:t>团中央机关干部</a:t>
            </a:r>
            <a:r>
              <a:rPr lang="zh-CN" altLang="zh-CN" sz="2400" b="1" dirty="0">
                <a:solidFill>
                  <a:srgbClr val="C00000"/>
                </a:solidFill>
                <a:latin typeface="微软雅黑" pitchFamily="34" charset="-122"/>
                <a:ea typeface="微软雅黑" pitchFamily="34" charset="-122"/>
              </a:rPr>
              <a:t>选拔</a:t>
            </a:r>
            <a:endParaRPr lang="zh-CN" altLang="zh-CN" sz="2400" dirty="0">
              <a:solidFill>
                <a:srgbClr val="C00000"/>
              </a:solidFill>
              <a:latin typeface="微软雅黑" pitchFamily="34" charset="-122"/>
              <a:ea typeface="微软雅黑" pitchFamily="34" charset="-122"/>
            </a:endParaRPr>
          </a:p>
        </p:txBody>
      </p:sp>
      <p:sp>
        <p:nvSpPr>
          <p:cNvPr id="10" name="右箭头 9"/>
          <p:cNvSpPr/>
          <p:nvPr/>
        </p:nvSpPr>
        <p:spPr>
          <a:xfrm>
            <a:off x="1565918" y="5298256"/>
            <a:ext cx="3286102" cy="492150"/>
          </a:xfrm>
          <a:prstGeom prst="rightArrow">
            <a:avLst>
              <a:gd name="adj1" fmla="val 50000"/>
              <a:gd name="adj2" fmla="val 7322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0829882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 fill="hold"/>
                                        <p:tgtEl>
                                          <p:spTgt spid="5"/>
                                        </p:tgtEl>
                                        <p:attrNameLst>
                                          <p:attrName>ppt_w</p:attrName>
                                        </p:attrNameLst>
                                      </p:cBhvr>
                                      <p:tavLst>
                                        <p:tav tm="0">
                                          <p:val>
                                            <p:fltVal val="0"/>
                                          </p:val>
                                        </p:tav>
                                        <p:tav tm="100000">
                                          <p:val>
                                            <p:strVal val="#ppt_w"/>
                                          </p:val>
                                        </p:tav>
                                      </p:tavLst>
                                    </p:anim>
                                    <p:anim calcmode="lin" valueType="num">
                                      <p:cBhvr>
                                        <p:cTn id="14" dur="10" fill="hold"/>
                                        <p:tgtEl>
                                          <p:spTgt spid="5"/>
                                        </p:tgtEl>
                                        <p:attrNameLst>
                                          <p:attrName>ppt_h</p:attrName>
                                        </p:attrNameLst>
                                      </p:cBhvr>
                                      <p:tavLst>
                                        <p:tav tm="0">
                                          <p:val>
                                            <p:fltVal val="0"/>
                                          </p:val>
                                        </p:tav>
                                        <p:tav tm="100000">
                                          <p:val>
                                            <p:strVal val="#ppt_h"/>
                                          </p:val>
                                        </p:tav>
                                      </p:tavLst>
                                    </p:anim>
                                    <p:animEffect transition="in" filter="fade">
                                      <p:cBhvr>
                                        <p:cTn id="15" dur="10"/>
                                        <p:tgtEl>
                                          <p:spTgt spid="5"/>
                                        </p:tgtEl>
                                      </p:cBhvr>
                                    </p:animEffect>
                                  </p:childTnLst>
                                </p:cTn>
                              </p:par>
                            </p:childTnLst>
                          </p:cTn>
                        </p:par>
                        <p:par>
                          <p:cTn id="16" fill="hold">
                            <p:stCondLst>
                              <p:cond delay="510"/>
                            </p:stCondLst>
                            <p:childTnLst>
                              <p:par>
                                <p:cTn id="17" presetID="27" presetClass="emph" presetSubtype="0" fill="remove" grpId="1" nodeType="afterEffect">
                                  <p:stCondLst>
                                    <p:cond delay="0"/>
                                  </p:stCondLst>
                                  <p:childTnLst>
                                    <p:animClr clrSpc="rgb" dir="cw">
                                      <p:cBhvr override="childStyle">
                                        <p:cTn id="18" dur="250" autoRev="1" fill="remove"/>
                                        <p:tgtEl>
                                          <p:spTgt spid="5"/>
                                        </p:tgtEl>
                                        <p:attrNameLst>
                                          <p:attrName>style.color</p:attrName>
                                        </p:attrNameLst>
                                      </p:cBhvr>
                                      <p:to>
                                        <a:schemeClr val="bg1"/>
                                      </p:to>
                                    </p:animClr>
                                    <p:animClr clrSpc="rgb" dir="cw">
                                      <p:cBhvr>
                                        <p:cTn id="19" dur="250" autoRev="1" fill="remove"/>
                                        <p:tgtEl>
                                          <p:spTgt spid="5"/>
                                        </p:tgtEl>
                                        <p:attrNameLst>
                                          <p:attrName>fillcolor</p:attrName>
                                        </p:attrNameLst>
                                      </p:cBhvr>
                                      <p:to>
                                        <a:schemeClr val="bg1"/>
                                      </p:to>
                                    </p:animClr>
                                    <p:set>
                                      <p:cBhvr>
                                        <p:cTn id="20" dur="250" autoRev="1" fill="remove"/>
                                        <p:tgtEl>
                                          <p:spTgt spid="5"/>
                                        </p:tgtEl>
                                        <p:attrNameLst>
                                          <p:attrName>fill.type</p:attrName>
                                        </p:attrNameLst>
                                      </p:cBhvr>
                                      <p:to>
                                        <p:strVal val="solid"/>
                                      </p:to>
                                    </p:set>
                                    <p:set>
                                      <p:cBhvr>
                                        <p:cTn id="21" dur="250" autoRev="1" fill="remove"/>
                                        <p:tgtEl>
                                          <p:spTgt spid="5"/>
                                        </p:tgtEl>
                                        <p:attrNameLst>
                                          <p:attrName>fill.on</p:attrName>
                                        </p:attrNameLst>
                                      </p:cBhvr>
                                      <p:to>
                                        <p:strVal val="true"/>
                                      </p:to>
                                    </p:set>
                                  </p:childTnLst>
                                </p:cTn>
                              </p:par>
                            </p:childTnLst>
                          </p:cTn>
                        </p:par>
                        <p:par>
                          <p:cTn id="22" fill="hold">
                            <p:stCondLst>
                              <p:cond delay="1010"/>
                            </p:stCondLst>
                            <p:childTnLst>
                              <p:par>
                                <p:cTn id="23" presetID="23" presetClass="entr" presetSubtype="32"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strVal val="4*#ppt_w"/>
                                          </p:val>
                                        </p:tav>
                                        <p:tav tm="100000">
                                          <p:val>
                                            <p:strVal val="#ppt_w"/>
                                          </p:val>
                                        </p:tav>
                                      </p:tavLst>
                                    </p:anim>
                                    <p:anim calcmode="lin" valueType="num">
                                      <p:cBhvr>
                                        <p:cTn id="26" dur="500" fill="hold"/>
                                        <p:tgtEl>
                                          <p:spTgt spid="7"/>
                                        </p:tgtEl>
                                        <p:attrNameLst>
                                          <p:attrName>ppt_h</p:attrName>
                                        </p:attrNameLst>
                                      </p:cBhvr>
                                      <p:tavLst>
                                        <p:tav tm="0">
                                          <p:val>
                                            <p:strVal val="4*#ppt_h"/>
                                          </p:val>
                                        </p:tav>
                                        <p:tav tm="100000">
                                          <p:val>
                                            <p:strVal val="#ppt_h"/>
                                          </p:val>
                                        </p:tav>
                                      </p:tavLst>
                                    </p:anim>
                                  </p:childTnLst>
                                </p:cTn>
                              </p:par>
                            </p:childTnLst>
                          </p:cTn>
                        </p:par>
                        <p:par>
                          <p:cTn id="27" fill="hold">
                            <p:stCondLst>
                              <p:cond delay="1510"/>
                            </p:stCondLst>
                            <p:childTnLst>
                              <p:par>
                                <p:cTn id="28" presetID="53" presetClass="entr" presetSubtype="16"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Effect transition="in" filter="fade">
                                      <p:cBhvr>
                                        <p:cTn id="32" dur="500"/>
                                        <p:tgtEl>
                                          <p:spTgt spid="4"/>
                                        </p:tgtEl>
                                      </p:cBhvr>
                                    </p:animEffect>
                                  </p:childTnLst>
                                </p:cTn>
                              </p:par>
                            </p:childTnLst>
                          </p:cTn>
                        </p:par>
                        <p:par>
                          <p:cTn id="33" fill="hold">
                            <p:stCondLst>
                              <p:cond delay="2010"/>
                            </p:stCondLst>
                            <p:childTnLst>
                              <p:par>
                                <p:cTn id="34" presetID="42"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3010"/>
                            </p:stCondLst>
                            <p:childTnLst>
                              <p:par>
                                <p:cTn id="40" presetID="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0-#ppt_w/2"/>
                                          </p:val>
                                        </p:tav>
                                        <p:tav tm="100000">
                                          <p:val>
                                            <p:strVal val="#ppt_x"/>
                                          </p:val>
                                        </p:tav>
                                      </p:tavLst>
                                    </p:anim>
                                    <p:anim calcmode="lin" valueType="num">
                                      <p:cBhvr additive="base">
                                        <p:cTn id="43" dur="500" fill="hold"/>
                                        <p:tgtEl>
                                          <p:spTgt spid="10"/>
                                        </p:tgtEl>
                                        <p:attrNameLst>
                                          <p:attrName>ppt_y</p:attrName>
                                        </p:attrNameLst>
                                      </p:cBhvr>
                                      <p:tavLst>
                                        <p:tav tm="0">
                                          <p:val>
                                            <p:strVal val="#ppt_y"/>
                                          </p:val>
                                        </p:tav>
                                        <p:tav tm="100000">
                                          <p:val>
                                            <p:strVal val="#ppt_y"/>
                                          </p:val>
                                        </p:tav>
                                      </p:tavLst>
                                    </p:anim>
                                  </p:childTnLst>
                                </p:cTn>
                              </p:par>
                            </p:childTnLst>
                          </p:cTn>
                        </p:par>
                        <p:par>
                          <p:cTn id="44" fill="hold">
                            <p:stCondLst>
                              <p:cond delay="3510"/>
                            </p:stCondLst>
                            <p:childTnLst>
                              <p:par>
                                <p:cTn id="45" presetID="21" presetClass="entr" presetSubtype="1"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heel(1)">
                                      <p:cBhvr>
                                        <p:cTn id="47" dur="750"/>
                                        <p:tgtEl>
                                          <p:spTgt spid="8"/>
                                        </p:tgtEl>
                                      </p:cBhvr>
                                    </p:animEffect>
                                  </p:childTnLst>
                                </p:cTn>
                              </p:par>
                            </p:childTnLst>
                          </p:cTn>
                        </p:par>
                        <p:par>
                          <p:cTn id="48" fill="hold">
                            <p:stCondLst>
                              <p:cond delay="4260"/>
                            </p:stCondLst>
                            <p:childTnLst>
                              <p:par>
                                <p:cTn id="49" presetID="22" presetClass="entr" presetSubtype="1"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up)">
                                      <p:cBhvr>
                                        <p:cTn id="51"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animBg="1"/>
      <p:bldP spid="5" grpId="0" animBg="1"/>
      <p:bldP spid="5" grpId="1" animBg="1"/>
      <p:bldP spid="7" grpId="0" animBg="1"/>
      <p:bldP spid="4" grpId="0"/>
      <p:bldP spid="9" grpId="0"/>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116292" y="3108463"/>
            <a:ext cx="5245274" cy="255278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5519142" y="3356992"/>
            <a:ext cx="4536504" cy="2086725"/>
          </a:xfrm>
          <a:prstGeom prst="rect">
            <a:avLst/>
          </a:prstGeom>
        </p:spPr>
        <p:txBody>
          <a:bodyPr wrap="square">
            <a:spAutoFit/>
          </a:bodyPr>
          <a:lstStyle/>
          <a:p>
            <a:pPr>
              <a:lnSpc>
                <a:spcPct val="120000"/>
              </a:lnSpc>
            </a:pPr>
            <a:r>
              <a:rPr lang="zh-CN" altLang="en-US" b="1" dirty="0">
                <a:solidFill>
                  <a:srgbClr val="C00000"/>
                </a:solidFill>
                <a:latin typeface="微软雅黑" pitchFamily="34" charset="-122"/>
                <a:ea typeface="微软雅黑" pitchFamily="34" charset="-122"/>
              </a:rPr>
              <a:t>改进机关干部选任交流，</a:t>
            </a:r>
            <a:r>
              <a:rPr lang="zh-CN" altLang="en-US" dirty="0">
                <a:latin typeface="微软雅黑" pitchFamily="34" charset="-122"/>
                <a:ea typeface="微软雅黑" pitchFamily="34" charset="-122"/>
              </a:rPr>
              <a:t>注重人岗相适，不搞年龄层层递减，从严选拔专职干部，挂职、兼职干部在机关所任职务从工作需要出发，不完全对应行政级别；</a:t>
            </a:r>
            <a:r>
              <a:rPr lang="zh-CN" altLang="en-US" b="1" dirty="0">
                <a:solidFill>
                  <a:srgbClr val="C00000"/>
                </a:solidFill>
                <a:latin typeface="微软雅黑" pitchFamily="34" charset="-122"/>
                <a:ea typeface="微软雅黑" pitchFamily="34" charset="-122"/>
              </a:rPr>
              <a:t>完善机关干部综合考核评价机制，</a:t>
            </a:r>
            <a:r>
              <a:rPr lang="zh-CN" altLang="en-US" dirty="0">
                <a:latin typeface="微软雅黑" pitchFamily="34" charset="-122"/>
                <a:ea typeface="微软雅黑" pitchFamily="34" charset="-122"/>
              </a:rPr>
              <a:t>增加基层团组织和团员青年评价权重。</a:t>
            </a:r>
          </a:p>
        </p:txBody>
      </p:sp>
      <p:sp>
        <p:nvSpPr>
          <p:cNvPr id="3" name="矩形 2"/>
          <p:cNvSpPr/>
          <p:nvPr/>
        </p:nvSpPr>
        <p:spPr>
          <a:xfrm>
            <a:off x="1584968" y="1882968"/>
            <a:ext cx="1840732" cy="533113"/>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rgbClr val="C00000"/>
                </a:solidFill>
                <a:latin typeface="微软雅黑" pitchFamily="34" charset="-122"/>
                <a:ea typeface="微软雅黑" pitchFamily="34" charset="-122"/>
              </a:rPr>
              <a:t>第二大方面</a:t>
            </a:r>
          </a:p>
        </p:txBody>
      </p:sp>
      <p:sp>
        <p:nvSpPr>
          <p:cNvPr id="5" name="矩形 4"/>
          <p:cNvSpPr/>
          <p:nvPr/>
        </p:nvSpPr>
        <p:spPr>
          <a:xfrm>
            <a:off x="3646934" y="1879103"/>
            <a:ext cx="6714631" cy="54084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itchFamily="34" charset="-122"/>
                <a:ea typeface="微软雅黑" pitchFamily="34" charset="-122"/>
              </a:rPr>
              <a:t>改革团中央机关干部选拔、使用和管理。</a:t>
            </a:r>
          </a:p>
        </p:txBody>
      </p:sp>
      <p:sp>
        <p:nvSpPr>
          <p:cNvPr id="7" name="矩形 6"/>
          <p:cNvSpPr/>
          <p:nvPr/>
        </p:nvSpPr>
        <p:spPr>
          <a:xfrm>
            <a:off x="1584968" y="3861048"/>
            <a:ext cx="621806" cy="621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t>2</a:t>
            </a:r>
            <a:endParaRPr lang="zh-CN" altLang="en-US" sz="3600" b="1" dirty="0"/>
          </a:p>
        </p:txBody>
      </p:sp>
      <p:sp>
        <p:nvSpPr>
          <p:cNvPr id="4" name="矩形 3"/>
          <p:cNvSpPr/>
          <p:nvPr/>
        </p:nvSpPr>
        <p:spPr>
          <a:xfrm>
            <a:off x="2322914" y="3805639"/>
            <a:ext cx="1210588" cy="707886"/>
          </a:xfrm>
          <a:prstGeom prst="rect">
            <a:avLst/>
          </a:prstGeom>
        </p:spPr>
        <p:txBody>
          <a:bodyPr wrap="none">
            <a:spAutoFit/>
          </a:bodyPr>
          <a:lstStyle/>
          <a:p>
            <a:r>
              <a:rPr lang="zh-CN" altLang="zh-CN" sz="4000" b="1" dirty="0">
                <a:solidFill>
                  <a:srgbClr val="C00000"/>
                </a:solidFill>
                <a:latin typeface="微软雅黑" pitchFamily="34" charset="-122"/>
                <a:ea typeface="微软雅黑" pitchFamily="34" charset="-122"/>
              </a:rPr>
              <a:t>改革</a:t>
            </a:r>
            <a:endParaRPr lang="en-US" altLang="zh-CN" sz="4000" b="1" dirty="0">
              <a:solidFill>
                <a:srgbClr val="C00000"/>
              </a:solidFill>
              <a:latin typeface="微软雅黑" pitchFamily="34" charset="-122"/>
              <a:ea typeface="微软雅黑" pitchFamily="34" charset="-122"/>
            </a:endParaRPr>
          </a:p>
        </p:txBody>
      </p:sp>
      <p:sp>
        <p:nvSpPr>
          <p:cNvPr id="9" name="矩形 8"/>
          <p:cNvSpPr/>
          <p:nvPr/>
        </p:nvSpPr>
        <p:spPr>
          <a:xfrm>
            <a:off x="1568200" y="4635425"/>
            <a:ext cx="2954655" cy="461665"/>
          </a:xfrm>
          <a:prstGeom prst="rect">
            <a:avLst/>
          </a:prstGeom>
        </p:spPr>
        <p:txBody>
          <a:bodyPr wrap="none">
            <a:spAutoFit/>
          </a:bodyPr>
          <a:lstStyle/>
          <a:p>
            <a:pPr lvl="0"/>
            <a:r>
              <a:rPr lang="zh-CN" altLang="en-US" sz="2400" b="1" dirty="0">
                <a:solidFill>
                  <a:schemeClr val="tx1">
                    <a:lumMod val="85000"/>
                    <a:lumOff val="15000"/>
                  </a:schemeClr>
                </a:solidFill>
                <a:latin typeface="微软雅黑" pitchFamily="34" charset="-122"/>
                <a:ea typeface="微软雅黑" pitchFamily="34" charset="-122"/>
              </a:rPr>
              <a:t>团中央机关干部</a:t>
            </a:r>
            <a:r>
              <a:rPr lang="zh-CN" altLang="en-US" sz="2400" b="1" dirty="0">
                <a:solidFill>
                  <a:srgbClr val="C00000"/>
                </a:solidFill>
                <a:latin typeface="微软雅黑" pitchFamily="34" charset="-122"/>
                <a:ea typeface="微软雅黑" pitchFamily="34" charset="-122"/>
              </a:rPr>
              <a:t>使用</a:t>
            </a:r>
            <a:endParaRPr lang="zh-CN" altLang="zh-CN" sz="2400" dirty="0">
              <a:solidFill>
                <a:srgbClr val="C00000"/>
              </a:solidFill>
              <a:latin typeface="微软雅黑" pitchFamily="34" charset="-122"/>
              <a:ea typeface="微软雅黑" pitchFamily="34" charset="-122"/>
            </a:endParaRPr>
          </a:p>
        </p:txBody>
      </p:sp>
      <p:sp>
        <p:nvSpPr>
          <p:cNvPr id="10" name="右箭头 9"/>
          <p:cNvSpPr/>
          <p:nvPr/>
        </p:nvSpPr>
        <p:spPr>
          <a:xfrm>
            <a:off x="1565918" y="5154240"/>
            <a:ext cx="3286102" cy="492150"/>
          </a:xfrm>
          <a:prstGeom prst="rightArrow">
            <a:avLst>
              <a:gd name="adj1" fmla="val 50000"/>
              <a:gd name="adj2" fmla="val 7322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53579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 fill="hold"/>
                                        <p:tgtEl>
                                          <p:spTgt spid="5"/>
                                        </p:tgtEl>
                                        <p:attrNameLst>
                                          <p:attrName>ppt_w</p:attrName>
                                        </p:attrNameLst>
                                      </p:cBhvr>
                                      <p:tavLst>
                                        <p:tav tm="0">
                                          <p:val>
                                            <p:fltVal val="0"/>
                                          </p:val>
                                        </p:tav>
                                        <p:tav tm="100000">
                                          <p:val>
                                            <p:strVal val="#ppt_w"/>
                                          </p:val>
                                        </p:tav>
                                      </p:tavLst>
                                    </p:anim>
                                    <p:anim calcmode="lin" valueType="num">
                                      <p:cBhvr>
                                        <p:cTn id="14" dur="10" fill="hold"/>
                                        <p:tgtEl>
                                          <p:spTgt spid="5"/>
                                        </p:tgtEl>
                                        <p:attrNameLst>
                                          <p:attrName>ppt_h</p:attrName>
                                        </p:attrNameLst>
                                      </p:cBhvr>
                                      <p:tavLst>
                                        <p:tav tm="0">
                                          <p:val>
                                            <p:fltVal val="0"/>
                                          </p:val>
                                        </p:tav>
                                        <p:tav tm="100000">
                                          <p:val>
                                            <p:strVal val="#ppt_h"/>
                                          </p:val>
                                        </p:tav>
                                      </p:tavLst>
                                    </p:anim>
                                    <p:animEffect transition="in" filter="fade">
                                      <p:cBhvr>
                                        <p:cTn id="15" dur="10"/>
                                        <p:tgtEl>
                                          <p:spTgt spid="5"/>
                                        </p:tgtEl>
                                      </p:cBhvr>
                                    </p:animEffect>
                                  </p:childTnLst>
                                </p:cTn>
                              </p:par>
                            </p:childTnLst>
                          </p:cTn>
                        </p:par>
                        <p:par>
                          <p:cTn id="16" fill="hold">
                            <p:stCondLst>
                              <p:cond delay="510"/>
                            </p:stCondLst>
                            <p:childTnLst>
                              <p:par>
                                <p:cTn id="17" presetID="27" presetClass="emph" presetSubtype="0" fill="remove" grpId="1" nodeType="afterEffect">
                                  <p:stCondLst>
                                    <p:cond delay="0"/>
                                  </p:stCondLst>
                                  <p:childTnLst>
                                    <p:animClr clrSpc="rgb" dir="cw">
                                      <p:cBhvr override="childStyle">
                                        <p:cTn id="18" dur="250" autoRev="1" fill="remove"/>
                                        <p:tgtEl>
                                          <p:spTgt spid="5"/>
                                        </p:tgtEl>
                                        <p:attrNameLst>
                                          <p:attrName>style.color</p:attrName>
                                        </p:attrNameLst>
                                      </p:cBhvr>
                                      <p:to>
                                        <a:schemeClr val="bg1"/>
                                      </p:to>
                                    </p:animClr>
                                    <p:animClr clrSpc="rgb" dir="cw">
                                      <p:cBhvr>
                                        <p:cTn id="19" dur="250" autoRev="1" fill="remove"/>
                                        <p:tgtEl>
                                          <p:spTgt spid="5"/>
                                        </p:tgtEl>
                                        <p:attrNameLst>
                                          <p:attrName>fillcolor</p:attrName>
                                        </p:attrNameLst>
                                      </p:cBhvr>
                                      <p:to>
                                        <a:schemeClr val="bg1"/>
                                      </p:to>
                                    </p:animClr>
                                    <p:set>
                                      <p:cBhvr>
                                        <p:cTn id="20" dur="250" autoRev="1" fill="remove"/>
                                        <p:tgtEl>
                                          <p:spTgt spid="5"/>
                                        </p:tgtEl>
                                        <p:attrNameLst>
                                          <p:attrName>fill.type</p:attrName>
                                        </p:attrNameLst>
                                      </p:cBhvr>
                                      <p:to>
                                        <p:strVal val="solid"/>
                                      </p:to>
                                    </p:set>
                                    <p:set>
                                      <p:cBhvr>
                                        <p:cTn id="21" dur="250" autoRev="1" fill="remove"/>
                                        <p:tgtEl>
                                          <p:spTgt spid="5"/>
                                        </p:tgtEl>
                                        <p:attrNameLst>
                                          <p:attrName>fill.on</p:attrName>
                                        </p:attrNameLst>
                                      </p:cBhvr>
                                      <p:to>
                                        <p:strVal val="true"/>
                                      </p:to>
                                    </p:set>
                                  </p:childTnLst>
                                </p:cTn>
                              </p:par>
                            </p:childTnLst>
                          </p:cTn>
                        </p:par>
                        <p:par>
                          <p:cTn id="22" fill="hold">
                            <p:stCondLst>
                              <p:cond delay="1010"/>
                            </p:stCondLst>
                            <p:childTnLst>
                              <p:par>
                                <p:cTn id="23" presetID="23" presetClass="entr" presetSubtype="32"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strVal val="4*#ppt_w"/>
                                          </p:val>
                                        </p:tav>
                                        <p:tav tm="100000">
                                          <p:val>
                                            <p:strVal val="#ppt_w"/>
                                          </p:val>
                                        </p:tav>
                                      </p:tavLst>
                                    </p:anim>
                                    <p:anim calcmode="lin" valueType="num">
                                      <p:cBhvr>
                                        <p:cTn id="26" dur="500" fill="hold"/>
                                        <p:tgtEl>
                                          <p:spTgt spid="7"/>
                                        </p:tgtEl>
                                        <p:attrNameLst>
                                          <p:attrName>ppt_h</p:attrName>
                                        </p:attrNameLst>
                                      </p:cBhvr>
                                      <p:tavLst>
                                        <p:tav tm="0">
                                          <p:val>
                                            <p:strVal val="4*#ppt_h"/>
                                          </p:val>
                                        </p:tav>
                                        <p:tav tm="100000">
                                          <p:val>
                                            <p:strVal val="#ppt_h"/>
                                          </p:val>
                                        </p:tav>
                                      </p:tavLst>
                                    </p:anim>
                                  </p:childTnLst>
                                </p:cTn>
                              </p:par>
                            </p:childTnLst>
                          </p:cTn>
                        </p:par>
                        <p:par>
                          <p:cTn id="27" fill="hold">
                            <p:stCondLst>
                              <p:cond delay="1510"/>
                            </p:stCondLst>
                            <p:childTnLst>
                              <p:par>
                                <p:cTn id="28" presetID="53" presetClass="entr" presetSubtype="16"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Effect transition="in" filter="fade">
                                      <p:cBhvr>
                                        <p:cTn id="32" dur="500"/>
                                        <p:tgtEl>
                                          <p:spTgt spid="4"/>
                                        </p:tgtEl>
                                      </p:cBhvr>
                                    </p:animEffect>
                                  </p:childTnLst>
                                </p:cTn>
                              </p:par>
                            </p:childTnLst>
                          </p:cTn>
                        </p:par>
                        <p:par>
                          <p:cTn id="33" fill="hold">
                            <p:stCondLst>
                              <p:cond delay="2010"/>
                            </p:stCondLst>
                            <p:childTnLst>
                              <p:par>
                                <p:cTn id="34" presetID="42"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3010"/>
                            </p:stCondLst>
                            <p:childTnLst>
                              <p:par>
                                <p:cTn id="40" presetID="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0-#ppt_w/2"/>
                                          </p:val>
                                        </p:tav>
                                        <p:tav tm="100000">
                                          <p:val>
                                            <p:strVal val="#ppt_x"/>
                                          </p:val>
                                        </p:tav>
                                      </p:tavLst>
                                    </p:anim>
                                    <p:anim calcmode="lin" valueType="num">
                                      <p:cBhvr additive="base">
                                        <p:cTn id="43" dur="500" fill="hold"/>
                                        <p:tgtEl>
                                          <p:spTgt spid="10"/>
                                        </p:tgtEl>
                                        <p:attrNameLst>
                                          <p:attrName>ppt_y</p:attrName>
                                        </p:attrNameLst>
                                      </p:cBhvr>
                                      <p:tavLst>
                                        <p:tav tm="0">
                                          <p:val>
                                            <p:strVal val="#ppt_y"/>
                                          </p:val>
                                        </p:tav>
                                        <p:tav tm="100000">
                                          <p:val>
                                            <p:strVal val="#ppt_y"/>
                                          </p:val>
                                        </p:tav>
                                      </p:tavLst>
                                    </p:anim>
                                  </p:childTnLst>
                                </p:cTn>
                              </p:par>
                            </p:childTnLst>
                          </p:cTn>
                        </p:par>
                        <p:par>
                          <p:cTn id="44" fill="hold">
                            <p:stCondLst>
                              <p:cond delay="3510"/>
                            </p:stCondLst>
                            <p:childTnLst>
                              <p:par>
                                <p:cTn id="45" presetID="21" presetClass="entr" presetSubtype="1"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heel(1)">
                                      <p:cBhvr>
                                        <p:cTn id="47" dur="750"/>
                                        <p:tgtEl>
                                          <p:spTgt spid="8"/>
                                        </p:tgtEl>
                                      </p:cBhvr>
                                    </p:animEffect>
                                  </p:childTnLst>
                                </p:cTn>
                              </p:par>
                            </p:childTnLst>
                          </p:cTn>
                        </p:par>
                        <p:par>
                          <p:cTn id="48" fill="hold">
                            <p:stCondLst>
                              <p:cond delay="4260"/>
                            </p:stCondLst>
                            <p:childTnLst>
                              <p:par>
                                <p:cTn id="49" presetID="22" presetClass="entr" presetSubtype="1"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up)">
                                      <p:cBhvr>
                                        <p:cTn id="51"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animBg="1"/>
      <p:bldP spid="5" grpId="0" animBg="1"/>
      <p:bldP spid="5" grpId="1" animBg="1"/>
      <p:bldP spid="7" grpId="0" animBg="1"/>
      <p:bldP spid="4" grpId="0"/>
      <p:bldP spid="9" grpId="0"/>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832970" y="2766071"/>
            <a:ext cx="5509546" cy="3402722"/>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5032974" y="2906597"/>
            <a:ext cx="5328592" cy="3231654"/>
          </a:xfrm>
          <a:prstGeom prst="rect">
            <a:avLst/>
          </a:prstGeom>
        </p:spPr>
        <p:txBody>
          <a:bodyPr wrap="square">
            <a:spAutoFit/>
          </a:bodyPr>
          <a:lstStyle/>
          <a:p>
            <a:pPr>
              <a:lnSpc>
                <a:spcPct val="120000"/>
              </a:lnSpc>
            </a:pPr>
            <a:r>
              <a:rPr lang="zh-CN" altLang="en-US" sz="1700" b="1" dirty="0">
                <a:solidFill>
                  <a:srgbClr val="C00000"/>
                </a:solidFill>
                <a:latin typeface="微软雅黑" pitchFamily="34" charset="-122"/>
                <a:ea typeface="微软雅黑" pitchFamily="34" charset="-122"/>
              </a:rPr>
              <a:t>加强机关干部作风建设，</a:t>
            </a:r>
            <a:r>
              <a:rPr lang="zh-CN" altLang="en-US" sz="1700" dirty="0">
                <a:latin typeface="微软雅黑" pitchFamily="34" charset="-122"/>
                <a:ea typeface="微软雅黑" pitchFamily="34" charset="-122"/>
              </a:rPr>
              <a:t>扎实开展“学党章党规、学系列讲话，做合格党员”学习教育，持续深入开展团干部健康成长教育，引导机关干部大部分工作时间到青年中去；</a:t>
            </a:r>
            <a:r>
              <a:rPr lang="zh-CN" altLang="en-US" sz="1700" b="1" dirty="0">
                <a:solidFill>
                  <a:srgbClr val="C00000"/>
                </a:solidFill>
                <a:latin typeface="微软雅黑" pitchFamily="34" charset="-122"/>
                <a:ea typeface="微软雅黑" pitchFamily="34" charset="-122"/>
              </a:rPr>
              <a:t>全面加强党风廉政建设</a:t>
            </a:r>
            <a:r>
              <a:rPr lang="zh-CN" altLang="en-US" sz="1700" dirty="0">
                <a:latin typeface="微软雅黑" pitchFamily="34" charset="-122"/>
                <a:ea typeface="微软雅黑" pitchFamily="34" charset="-122"/>
              </a:rPr>
              <a:t>，严守党的政治纪律、组织纪律、廉洁纪律、群众纪律、工作纪律和生活纪律；</a:t>
            </a:r>
            <a:r>
              <a:rPr lang="zh-CN" altLang="en-US" sz="1700" b="1" dirty="0">
                <a:solidFill>
                  <a:srgbClr val="C00000"/>
                </a:solidFill>
                <a:latin typeface="微软雅黑" pitchFamily="34" charset="-122"/>
                <a:ea typeface="微软雅黑" pitchFamily="34" charset="-122"/>
              </a:rPr>
              <a:t>建立团干部直接联系青年制度，</a:t>
            </a:r>
            <a:r>
              <a:rPr lang="zh-CN" altLang="en-US" sz="1700" dirty="0">
                <a:latin typeface="微软雅黑" pitchFamily="34" charset="-122"/>
                <a:ea typeface="微软雅黑" pitchFamily="34" charset="-122"/>
              </a:rPr>
              <a:t>每名专职、挂职团干部经常性联系</a:t>
            </a:r>
            <a:r>
              <a:rPr lang="en-US" altLang="zh-CN" sz="1700" dirty="0">
                <a:latin typeface="微软雅黑" pitchFamily="34" charset="-122"/>
                <a:ea typeface="微软雅黑" pitchFamily="34" charset="-122"/>
              </a:rPr>
              <a:t>100</a:t>
            </a:r>
            <a:r>
              <a:rPr lang="zh-CN" altLang="en-US" sz="1700" dirty="0">
                <a:latin typeface="微软雅黑" pitchFamily="34" charset="-122"/>
                <a:ea typeface="微软雅黑" pitchFamily="34" charset="-122"/>
              </a:rPr>
              <a:t>名左右不同领域的团员青年，兼职团干部直接联系</a:t>
            </a:r>
            <a:r>
              <a:rPr lang="en-US" altLang="zh-CN" sz="1700" dirty="0">
                <a:latin typeface="微软雅黑" pitchFamily="34" charset="-122"/>
                <a:ea typeface="微软雅黑" pitchFamily="34" charset="-122"/>
              </a:rPr>
              <a:t>10</a:t>
            </a:r>
            <a:r>
              <a:rPr lang="zh-CN" altLang="en-US" sz="1700" dirty="0">
                <a:latin typeface="微软雅黑" pitchFamily="34" charset="-122"/>
                <a:ea typeface="微软雅黑" pitchFamily="34" charset="-122"/>
              </a:rPr>
              <a:t>名左右普通青年，努力做到经常有声音、有互动、有话题、有线下活动、有面对面交流。</a:t>
            </a:r>
          </a:p>
        </p:txBody>
      </p:sp>
      <p:sp>
        <p:nvSpPr>
          <p:cNvPr id="3" name="矩形 2"/>
          <p:cNvSpPr/>
          <p:nvPr/>
        </p:nvSpPr>
        <p:spPr>
          <a:xfrm>
            <a:off x="1584968" y="1882968"/>
            <a:ext cx="1840732" cy="533113"/>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rgbClr val="C00000"/>
                </a:solidFill>
                <a:latin typeface="微软雅黑" pitchFamily="34" charset="-122"/>
                <a:ea typeface="微软雅黑" pitchFamily="34" charset="-122"/>
              </a:rPr>
              <a:t>第二大方面</a:t>
            </a:r>
          </a:p>
        </p:txBody>
      </p:sp>
      <p:sp>
        <p:nvSpPr>
          <p:cNvPr id="5" name="矩形 4"/>
          <p:cNvSpPr/>
          <p:nvPr/>
        </p:nvSpPr>
        <p:spPr>
          <a:xfrm>
            <a:off x="3646934" y="1879103"/>
            <a:ext cx="6714631" cy="54084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itchFamily="34" charset="-122"/>
                <a:ea typeface="微软雅黑" pitchFamily="34" charset="-122"/>
              </a:rPr>
              <a:t>改革团中央机关干部选拔、使用和管理。</a:t>
            </a:r>
          </a:p>
        </p:txBody>
      </p:sp>
      <p:sp>
        <p:nvSpPr>
          <p:cNvPr id="7" name="矩形 6"/>
          <p:cNvSpPr/>
          <p:nvPr/>
        </p:nvSpPr>
        <p:spPr>
          <a:xfrm>
            <a:off x="1584968" y="3861048"/>
            <a:ext cx="621806" cy="621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t>3</a:t>
            </a:r>
            <a:endParaRPr lang="zh-CN" altLang="en-US" sz="3600" b="1" dirty="0"/>
          </a:p>
        </p:txBody>
      </p:sp>
      <p:sp>
        <p:nvSpPr>
          <p:cNvPr id="4" name="矩形 3"/>
          <p:cNvSpPr/>
          <p:nvPr/>
        </p:nvSpPr>
        <p:spPr>
          <a:xfrm>
            <a:off x="2322914" y="3789040"/>
            <a:ext cx="1210588" cy="707886"/>
          </a:xfrm>
          <a:prstGeom prst="rect">
            <a:avLst/>
          </a:prstGeom>
        </p:spPr>
        <p:txBody>
          <a:bodyPr wrap="none">
            <a:spAutoFit/>
          </a:bodyPr>
          <a:lstStyle/>
          <a:p>
            <a:r>
              <a:rPr lang="zh-CN" altLang="zh-CN" sz="4000" b="1" dirty="0">
                <a:solidFill>
                  <a:srgbClr val="C00000"/>
                </a:solidFill>
                <a:latin typeface="微软雅黑" pitchFamily="34" charset="-122"/>
                <a:ea typeface="微软雅黑" pitchFamily="34" charset="-122"/>
              </a:rPr>
              <a:t>改革</a:t>
            </a:r>
            <a:endParaRPr lang="en-US" altLang="zh-CN" sz="4000" b="1" dirty="0">
              <a:solidFill>
                <a:srgbClr val="C00000"/>
              </a:solidFill>
              <a:latin typeface="微软雅黑" pitchFamily="34" charset="-122"/>
              <a:ea typeface="微软雅黑" pitchFamily="34" charset="-122"/>
            </a:endParaRPr>
          </a:p>
        </p:txBody>
      </p:sp>
      <p:sp>
        <p:nvSpPr>
          <p:cNvPr id="9" name="矩形 8"/>
          <p:cNvSpPr/>
          <p:nvPr/>
        </p:nvSpPr>
        <p:spPr>
          <a:xfrm>
            <a:off x="1568200" y="4635425"/>
            <a:ext cx="2954655" cy="461665"/>
          </a:xfrm>
          <a:prstGeom prst="rect">
            <a:avLst/>
          </a:prstGeom>
        </p:spPr>
        <p:txBody>
          <a:bodyPr wrap="none">
            <a:spAutoFit/>
          </a:bodyPr>
          <a:lstStyle/>
          <a:p>
            <a:pPr lvl="0"/>
            <a:r>
              <a:rPr lang="zh-CN" altLang="en-US" sz="2400" b="1" dirty="0">
                <a:solidFill>
                  <a:schemeClr val="tx1">
                    <a:lumMod val="85000"/>
                    <a:lumOff val="15000"/>
                  </a:schemeClr>
                </a:solidFill>
                <a:latin typeface="微软雅黑" pitchFamily="34" charset="-122"/>
                <a:ea typeface="微软雅黑" pitchFamily="34" charset="-122"/>
              </a:rPr>
              <a:t>团中央机关干部</a:t>
            </a:r>
            <a:r>
              <a:rPr lang="zh-CN" altLang="en-US" sz="2400" b="1" dirty="0">
                <a:solidFill>
                  <a:srgbClr val="C00000"/>
                </a:solidFill>
                <a:latin typeface="微软雅黑" pitchFamily="34" charset="-122"/>
                <a:ea typeface="微软雅黑" pitchFamily="34" charset="-122"/>
              </a:rPr>
              <a:t>管理</a:t>
            </a:r>
            <a:endParaRPr lang="zh-CN" altLang="zh-CN" sz="2400" dirty="0">
              <a:solidFill>
                <a:srgbClr val="C00000"/>
              </a:solidFill>
              <a:latin typeface="微软雅黑" pitchFamily="34" charset="-122"/>
              <a:ea typeface="微软雅黑" pitchFamily="34" charset="-122"/>
            </a:endParaRPr>
          </a:p>
        </p:txBody>
      </p:sp>
      <p:sp>
        <p:nvSpPr>
          <p:cNvPr id="10" name="右箭头 9"/>
          <p:cNvSpPr/>
          <p:nvPr/>
        </p:nvSpPr>
        <p:spPr>
          <a:xfrm>
            <a:off x="1565918" y="5154240"/>
            <a:ext cx="2956937" cy="492150"/>
          </a:xfrm>
          <a:prstGeom prst="rightArrow">
            <a:avLst>
              <a:gd name="adj1" fmla="val 50000"/>
              <a:gd name="adj2" fmla="val 7322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4961095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 fill="hold"/>
                                        <p:tgtEl>
                                          <p:spTgt spid="5"/>
                                        </p:tgtEl>
                                        <p:attrNameLst>
                                          <p:attrName>ppt_w</p:attrName>
                                        </p:attrNameLst>
                                      </p:cBhvr>
                                      <p:tavLst>
                                        <p:tav tm="0">
                                          <p:val>
                                            <p:fltVal val="0"/>
                                          </p:val>
                                        </p:tav>
                                        <p:tav tm="100000">
                                          <p:val>
                                            <p:strVal val="#ppt_w"/>
                                          </p:val>
                                        </p:tav>
                                      </p:tavLst>
                                    </p:anim>
                                    <p:anim calcmode="lin" valueType="num">
                                      <p:cBhvr>
                                        <p:cTn id="14" dur="10" fill="hold"/>
                                        <p:tgtEl>
                                          <p:spTgt spid="5"/>
                                        </p:tgtEl>
                                        <p:attrNameLst>
                                          <p:attrName>ppt_h</p:attrName>
                                        </p:attrNameLst>
                                      </p:cBhvr>
                                      <p:tavLst>
                                        <p:tav tm="0">
                                          <p:val>
                                            <p:fltVal val="0"/>
                                          </p:val>
                                        </p:tav>
                                        <p:tav tm="100000">
                                          <p:val>
                                            <p:strVal val="#ppt_h"/>
                                          </p:val>
                                        </p:tav>
                                      </p:tavLst>
                                    </p:anim>
                                    <p:animEffect transition="in" filter="fade">
                                      <p:cBhvr>
                                        <p:cTn id="15" dur="10"/>
                                        <p:tgtEl>
                                          <p:spTgt spid="5"/>
                                        </p:tgtEl>
                                      </p:cBhvr>
                                    </p:animEffect>
                                  </p:childTnLst>
                                </p:cTn>
                              </p:par>
                            </p:childTnLst>
                          </p:cTn>
                        </p:par>
                        <p:par>
                          <p:cTn id="16" fill="hold">
                            <p:stCondLst>
                              <p:cond delay="510"/>
                            </p:stCondLst>
                            <p:childTnLst>
                              <p:par>
                                <p:cTn id="17" presetID="27" presetClass="emph" presetSubtype="0" fill="remove" grpId="1" nodeType="afterEffect">
                                  <p:stCondLst>
                                    <p:cond delay="0"/>
                                  </p:stCondLst>
                                  <p:childTnLst>
                                    <p:animClr clrSpc="rgb" dir="cw">
                                      <p:cBhvr override="childStyle">
                                        <p:cTn id="18" dur="250" autoRev="1" fill="remove"/>
                                        <p:tgtEl>
                                          <p:spTgt spid="5"/>
                                        </p:tgtEl>
                                        <p:attrNameLst>
                                          <p:attrName>style.color</p:attrName>
                                        </p:attrNameLst>
                                      </p:cBhvr>
                                      <p:to>
                                        <a:schemeClr val="bg1"/>
                                      </p:to>
                                    </p:animClr>
                                    <p:animClr clrSpc="rgb" dir="cw">
                                      <p:cBhvr>
                                        <p:cTn id="19" dur="250" autoRev="1" fill="remove"/>
                                        <p:tgtEl>
                                          <p:spTgt spid="5"/>
                                        </p:tgtEl>
                                        <p:attrNameLst>
                                          <p:attrName>fillcolor</p:attrName>
                                        </p:attrNameLst>
                                      </p:cBhvr>
                                      <p:to>
                                        <a:schemeClr val="bg1"/>
                                      </p:to>
                                    </p:animClr>
                                    <p:set>
                                      <p:cBhvr>
                                        <p:cTn id="20" dur="250" autoRev="1" fill="remove"/>
                                        <p:tgtEl>
                                          <p:spTgt spid="5"/>
                                        </p:tgtEl>
                                        <p:attrNameLst>
                                          <p:attrName>fill.type</p:attrName>
                                        </p:attrNameLst>
                                      </p:cBhvr>
                                      <p:to>
                                        <p:strVal val="solid"/>
                                      </p:to>
                                    </p:set>
                                    <p:set>
                                      <p:cBhvr>
                                        <p:cTn id="21" dur="250" autoRev="1" fill="remove"/>
                                        <p:tgtEl>
                                          <p:spTgt spid="5"/>
                                        </p:tgtEl>
                                        <p:attrNameLst>
                                          <p:attrName>fill.on</p:attrName>
                                        </p:attrNameLst>
                                      </p:cBhvr>
                                      <p:to>
                                        <p:strVal val="true"/>
                                      </p:to>
                                    </p:set>
                                  </p:childTnLst>
                                </p:cTn>
                              </p:par>
                            </p:childTnLst>
                          </p:cTn>
                        </p:par>
                        <p:par>
                          <p:cTn id="22" fill="hold">
                            <p:stCondLst>
                              <p:cond delay="1010"/>
                            </p:stCondLst>
                            <p:childTnLst>
                              <p:par>
                                <p:cTn id="23" presetID="23" presetClass="entr" presetSubtype="32"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strVal val="4*#ppt_w"/>
                                          </p:val>
                                        </p:tav>
                                        <p:tav tm="100000">
                                          <p:val>
                                            <p:strVal val="#ppt_w"/>
                                          </p:val>
                                        </p:tav>
                                      </p:tavLst>
                                    </p:anim>
                                    <p:anim calcmode="lin" valueType="num">
                                      <p:cBhvr>
                                        <p:cTn id="26" dur="500" fill="hold"/>
                                        <p:tgtEl>
                                          <p:spTgt spid="7"/>
                                        </p:tgtEl>
                                        <p:attrNameLst>
                                          <p:attrName>ppt_h</p:attrName>
                                        </p:attrNameLst>
                                      </p:cBhvr>
                                      <p:tavLst>
                                        <p:tav tm="0">
                                          <p:val>
                                            <p:strVal val="4*#ppt_h"/>
                                          </p:val>
                                        </p:tav>
                                        <p:tav tm="100000">
                                          <p:val>
                                            <p:strVal val="#ppt_h"/>
                                          </p:val>
                                        </p:tav>
                                      </p:tavLst>
                                    </p:anim>
                                  </p:childTnLst>
                                </p:cTn>
                              </p:par>
                            </p:childTnLst>
                          </p:cTn>
                        </p:par>
                        <p:par>
                          <p:cTn id="27" fill="hold">
                            <p:stCondLst>
                              <p:cond delay="1510"/>
                            </p:stCondLst>
                            <p:childTnLst>
                              <p:par>
                                <p:cTn id="28" presetID="53" presetClass="entr" presetSubtype="16"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Effect transition="in" filter="fade">
                                      <p:cBhvr>
                                        <p:cTn id="32" dur="500"/>
                                        <p:tgtEl>
                                          <p:spTgt spid="4"/>
                                        </p:tgtEl>
                                      </p:cBhvr>
                                    </p:animEffect>
                                  </p:childTnLst>
                                </p:cTn>
                              </p:par>
                            </p:childTnLst>
                          </p:cTn>
                        </p:par>
                        <p:par>
                          <p:cTn id="33" fill="hold">
                            <p:stCondLst>
                              <p:cond delay="2010"/>
                            </p:stCondLst>
                            <p:childTnLst>
                              <p:par>
                                <p:cTn id="34" presetID="42"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3010"/>
                            </p:stCondLst>
                            <p:childTnLst>
                              <p:par>
                                <p:cTn id="40" presetID="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0-#ppt_w/2"/>
                                          </p:val>
                                        </p:tav>
                                        <p:tav tm="100000">
                                          <p:val>
                                            <p:strVal val="#ppt_x"/>
                                          </p:val>
                                        </p:tav>
                                      </p:tavLst>
                                    </p:anim>
                                    <p:anim calcmode="lin" valueType="num">
                                      <p:cBhvr additive="base">
                                        <p:cTn id="43" dur="500" fill="hold"/>
                                        <p:tgtEl>
                                          <p:spTgt spid="10"/>
                                        </p:tgtEl>
                                        <p:attrNameLst>
                                          <p:attrName>ppt_y</p:attrName>
                                        </p:attrNameLst>
                                      </p:cBhvr>
                                      <p:tavLst>
                                        <p:tav tm="0">
                                          <p:val>
                                            <p:strVal val="#ppt_y"/>
                                          </p:val>
                                        </p:tav>
                                        <p:tav tm="100000">
                                          <p:val>
                                            <p:strVal val="#ppt_y"/>
                                          </p:val>
                                        </p:tav>
                                      </p:tavLst>
                                    </p:anim>
                                  </p:childTnLst>
                                </p:cTn>
                              </p:par>
                            </p:childTnLst>
                          </p:cTn>
                        </p:par>
                        <p:par>
                          <p:cTn id="44" fill="hold">
                            <p:stCondLst>
                              <p:cond delay="3510"/>
                            </p:stCondLst>
                            <p:childTnLst>
                              <p:par>
                                <p:cTn id="45" presetID="21" presetClass="entr" presetSubtype="1"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heel(1)">
                                      <p:cBhvr>
                                        <p:cTn id="47" dur="750"/>
                                        <p:tgtEl>
                                          <p:spTgt spid="8"/>
                                        </p:tgtEl>
                                      </p:cBhvr>
                                    </p:animEffect>
                                  </p:childTnLst>
                                </p:cTn>
                              </p:par>
                            </p:childTnLst>
                          </p:cTn>
                        </p:par>
                        <p:par>
                          <p:cTn id="48" fill="hold">
                            <p:stCondLst>
                              <p:cond delay="4260"/>
                            </p:stCondLst>
                            <p:childTnLst>
                              <p:par>
                                <p:cTn id="49" presetID="22" presetClass="entr" presetSubtype="1"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up)">
                                      <p:cBhvr>
                                        <p:cTn id="51"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animBg="1"/>
      <p:bldP spid="5" grpId="0" animBg="1"/>
      <p:bldP spid="5" grpId="1" animBg="1"/>
      <p:bldP spid="7" grpId="0" animBg="1"/>
      <p:bldP spid="4" grpId="0"/>
      <p:bldP spid="9" grpId="0"/>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828516" y="3717032"/>
            <a:ext cx="8731185" cy="2448272"/>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316553" y="3973354"/>
            <a:ext cx="8009238" cy="1975926"/>
          </a:xfrm>
          <a:prstGeom prst="rect">
            <a:avLst/>
          </a:prstGeom>
        </p:spPr>
        <p:txBody>
          <a:bodyPr wrap="square">
            <a:spAutoFit/>
          </a:bodyPr>
          <a:lstStyle/>
          <a:p>
            <a:pPr>
              <a:lnSpc>
                <a:spcPct val="120000"/>
              </a:lnSpc>
            </a:pPr>
            <a:r>
              <a:rPr lang="zh-CN" altLang="en-US" sz="1700" b="1" dirty="0">
                <a:solidFill>
                  <a:srgbClr val="C00000"/>
                </a:solidFill>
                <a:latin typeface="微软雅黑" pitchFamily="34" charset="-122"/>
                <a:ea typeface="微软雅黑" pitchFamily="34" charset="-122"/>
              </a:rPr>
              <a:t>把思想政治引领贯穿团的各项工作和活动</a:t>
            </a:r>
            <a:r>
              <a:rPr lang="zh-CN" altLang="en-US" sz="1700" dirty="0">
                <a:solidFill>
                  <a:schemeClr val="tx1">
                    <a:lumMod val="85000"/>
                    <a:lumOff val="15000"/>
                  </a:schemeClr>
                </a:solidFill>
                <a:latin typeface="微软雅黑" pitchFamily="34" charset="-122"/>
                <a:ea typeface="微软雅黑" pitchFamily="34" charset="-122"/>
              </a:rPr>
              <a:t>，深入学习贯彻习近平总书记系列重要讲话精神，广泛开展中国特色社会主义和中国梦宣传教育，积极培育和践行社会主义核心价值观，切实担负起引导青年听党话、跟党走的政治任务。</a:t>
            </a:r>
          </a:p>
          <a:p>
            <a:pPr>
              <a:lnSpc>
                <a:spcPct val="120000"/>
              </a:lnSpc>
            </a:pPr>
            <a:r>
              <a:rPr lang="zh-CN" altLang="en-US" sz="1700" b="1" dirty="0">
                <a:solidFill>
                  <a:srgbClr val="C00000"/>
                </a:solidFill>
                <a:latin typeface="微软雅黑" pitchFamily="34" charset="-122"/>
                <a:ea typeface="微软雅黑" pitchFamily="34" charset="-122"/>
              </a:rPr>
              <a:t>创新组织动员团员青年服务大局的载体和方式，</a:t>
            </a:r>
            <a:r>
              <a:rPr lang="zh-CN" altLang="en-US" sz="1700" dirty="0">
                <a:solidFill>
                  <a:schemeClr val="tx1">
                    <a:lumMod val="85000"/>
                    <a:lumOff val="15000"/>
                  </a:schemeClr>
                </a:solidFill>
                <a:latin typeface="微软雅黑" pitchFamily="34" charset="-122"/>
                <a:ea typeface="微软雅黑" pitchFamily="34" charset="-122"/>
              </a:rPr>
              <a:t>团结动员广大青年认识、适应、引领经济发展新常态，积极践行创新、协调、绿色、开放、共享发展理念，参与供给侧结构性改革，立足本职岗位为“十三五”作贡献。</a:t>
            </a:r>
          </a:p>
        </p:txBody>
      </p:sp>
      <p:sp>
        <p:nvSpPr>
          <p:cNvPr id="3" name="矩形 2"/>
          <p:cNvSpPr/>
          <p:nvPr/>
        </p:nvSpPr>
        <p:spPr>
          <a:xfrm>
            <a:off x="1783105" y="1882968"/>
            <a:ext cx="1840732" cy="533113"/>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rgbClr val="C00000"/>
                </a:solidFill>
                <a:latin typeface="微软雅黑" pitchFamily="34" charset="-122"/>
                <a:ea typeface="微软雅黑" pitchFamily="34" charset="-122"/>
              </a:rPr>
              <a:t>第三大方面</a:t>
            </a:r>
          </a:p>
        </p:txBody>
      </p:sp>
      <p:sp>
        <p:nvSpPr>
          <p:cNvPr id="5" name="矩形 4"/>
          <p:cNvSpPr/>
          <p:nvPr/>
        </p:nvSpPr>
        <p:spPr>
          <a:xfrm>
            <a:off x="3845071" y="1879103"/>
            <a:ext cx="6714631" cy="54084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itchFamily="34" charset="-122"/>
                <a:ea typeface="微软雅黑" pitchFamily="34" charset="-122"/>
              </a:rPr>
              <a:t>改革创新团的工作、活动和基层组织建设。</a:t>
            </a:r>
          </a:p>
        </p:txBody>
      </p:sp>
      <p:sp>
        <p:nvSpPr>
          <p:cNvPr id="7" name="矩形 6"/>
          <p:cNvSpPr/>
          <p:nvPr/>
        </p:nvSpPr>
        <p:spPr>
          <a:xfrm>
            <a:off x="1828847" y="2826527"/>
            <a:ext cx="621806" cy="621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t>1</a:t>
            </a:r>
            <a:endParaRPr lang="zh-CN" altLang="en-US" sz="3600" b="1" dirty="0"/>
          </a:p>
        </p:txBody>
      </p:sp>
      <p:sp>
        <p:nvSpPr>
          <p:cNvPr id="4" name="矩形 3"/>
          <p:cNvSpPr/>
          <p:nvPr/>
        </p:nvSpPr>
        <p:spPr>
          <a:xfrm>
            <a:off x="2566793" y="2828268"/>
            <a:ext cx="1107996" cy="646331"/>
          </a:xfrm>
          <a:prstGeom prst="rect">
            <a:avLst/>
          </a:prstGeom>
        </p:spPr>
        <p:txBody>
          <a:bodyPr wrap="none">
            <a:spAutoFit/>
          </a:bodyPr>
          <a:lstStyle/>
          <a:p>
            <a:r>
              <a:rPr lang="zh-CN" altLang="zh-CN" sz="3600" b="1" dirty="0">
                <a:solidFill>
                  <a:srgbClr val="C00000"/>
                </a:solidFill>
                <a:latin typeface="微软雅黑" pitchFamily="34" charset="-122"/>
                <a:ea typeface="微软雅黑" pitchFamily="34" charset="-122"/>
              </a:rPr>
              <a:t>改革</a:t>
            </a:r>
            <a:endParaRPr lang="en-US" altLang="zh-CN" sz="3600" b="1" dirty="0">
              <a:solidFill>
                <a:srgbClr val="C00000"/>
              </a:solidFill>
              <a:latin typeface="微软雅黑" pitchFamily="34" charset="-122"/>
              <a:ea typeface="微软雅黑" pitchFamily="34" charset="-122"/>
            </a:endParaRPr>
          </a:p>
        </p:txBody>
      </p:sp>
      <p:sp>
        <p:nvSpPr>
          <p:cNvPr id="9" name="矩形 8"/>
          <p:cNvSpPr/>
          <p:nvPr/>
        </p:nvSpPr>
        <p:spPr>
          <a:xfrm>
            <a:off x="3753410" y="2924944"/>
            <a:ext cx="2339102" cy="523220"/>
          </a:xfrm>
          <a:prstGeom prst="rect">
            <a:avLst/>
          </a:prstGeom>
        </p:spPr>
        <p:txBody>
          <a:bodyPr wrap="none">
            <a:spAutoFit/>
          </a:bodyPr>
          <a:lstStyle/>
          <a:p>
            <a:pPr lvl="0"/>
            <a:r>
              <a:rPr lang="zh-CN" altLang="en-US" sz="2800" b="1" dirty="0">
                <a:solidFill>
                  <a:schemeClr val="tx1">
                    <a:lumMod val="85000"/>
                    <a:lumOff val="15000"/>
                  </a:schemeClr>
                </a:solidFill>
                <a:latin typeface="微软雅黑" pitchFamily="34" charset="-122"/>
                <a:ea typeface="微软雅黑" pitchFamily="34" charset="-122"/>
              </a:rPr>
              <a:t>创新团的</a:t>
            </a:r>
            <a:r>
              <a:rPr lang="zh-CN" altLang="en-US" sz="2800" b="1" dirty="0">
                <a:solidFill>
                  <a:srgbClr val="C00000"/>
                </a:solidFill>
                <a:latin typeface="微软雅黑" pitchFamily="34" charset="-122"/>
                <a:ea typeface="微软雅黑" pitchFamily="34" charset="-122"/>
              </a:rPr>
              <a:t>工作</a:t>
            </a:r>
            <a:endParaRPr lang="zh-CN" altLang="zh-CN" sz="2800"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22734327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 fill="hold"/>
                                        <p:tgtEl>
                                          <p:spTgt spid="5"/>
                                        </p:tgtEl>
                                        <p:attrNameLst>
                                          <p:attrName>ppt_w</p:attrName>
                                        </p:attrNameLst>
                                      </p:cBhvr>
                                      <p:tavLst>
                                        <p:tav tm="0">
                                          <p:val>
                                            <p:fltVal val="0"/>
                                          </p:val>
                                        </p:tav>
                                        <p:tav tm="100000">
                                          <p:val>
                                            <p:strVal val="#ppt_w"/>
                                          </p:val>
                                        </p:tav>
                                      </p:tavLst>
                                    </p:anim>
                                    <p:anim calcmode="lin" valueType="num">
                                      <p:cBhvr>
                                        <p:cTn id="14" dur="10" fill="hold"/>
                                        <p:tgtEl>
                                          <p:spTgt spid="5"/>
                                        </p:tgtEl>
                                        <p:attrNameLst>
                                          <p:attrName>ppt_h</p:attrName>
                                        </p:attrNameLst>
                                      </p:cBhvr>
                                      <p:tavLst>
                                        <p:tav tm="0">
                                          <p:val>
                                            <p:fltVal val="0"/>
                                          </p:val>
                                        </p:tav>
                                        <p:tav tm="100000">
                                          <p:val>
                                            <p:strVal val="#ppt_h"/>
                                          </p:val>
                                        </p:tav>
                                      </p:tavLst>
                                    </p:anim>
                                    <p:animEffect transition="in" filter="fade">
                                      <p:cBhvr>
                                        <p:cTn id="15" dur="10"/>
                                        <p:tgtEl>
                                          <p:spTgt spid="5"/>
                                        </p:tgtEl>
                                      </p:cBhvr>
                                    </p:animEffect>
                                  </p:childTnLst>
                                </p:cTn>
                              </p:par>
                            </p:childTnLst>
                          </p:cTn>
                        </p:par>
                        <p:par>
                          <p:cTn id="16" fill="hold">
                            <p:stCondLst>
                              <p:cond delay="510"/>
                            </p:stCondLst>
                            <p:childTnLst>
                              <p:par>
                                <p:cTn id="17" presetID="27" presetClass="emph" presetSubtype="0" fill="remove" grpId="1" nodeType="afterEffect">
                                  <p:stCondLst>
                                    <p:cond delay="0"/>
                                  </p:stCondLst>
                                  <p:childTnLst>
                                    <p:animClr clrSpc="rgb" dir="cw">
                                      <p:cBhvr override="childStyle">
                                        <p:cTn id="18" dur="250" autoRev="1" fill="remove"/>
                                        <p:tgtEl>
                                          <p:spTgt spid="5"/>
                                        </p:tgtEl>
                                        <p:attrNameLst>
                                          <p:attrName>style.color</p:attrName>
                                        </p:attrNameLst>
                                      </p:cBhvr>
                                      <p:to>
                                        <a:schemeClr val="bg1"/>
                                      </p:to>
                                    </p:animClr>
                                    <p:animClr clrSpc="rgb" dir="cw">
                                      <p:cBhvr>
                                        <p:cTn id="19" dur="250" autoRev="1" fill="remove"/>
                                        <p:tgtEl>
                                          <p:spTgt spid="5"/>
                                        </p:tgtEl>
                                        <p:attrNameLst>
                                          <p:attrName>fillcolor</p:attrName>
                                        </p:attrNameLst>
                                      </p:cBhvr>
                                      <p:to>
                                        <a:schemeClr val="bg1"/>
                                      </p:to>
                                    </p:animClr>
                                    <p:set>
                                      <p:cBhvr>
                                        <p:cTn id="20" dur="250" autoRev="1" fill="remove"/>
                                        <p:tgtEl>
                                          <p:spTgt spid="5"/>
                                        </p:tgtEl>
                                        <p:attrNameLst>
                                          <p:attrName>fill.type</p:attrName>
                                        </p:attrNameLst>
                                      </p:cBhvr>
                                      <p:to>
                                        <p:strVal val="solid"/>
                                      </p:to>
                                    </p:set>
                                    <p:set>
                                      <p:cBhvr>
                                        <p:cTn id="21" dur="250" autoRev="1" fill="remove"/>
                                        <p:tgtEl>
                                          <p:spTgt spid="5"/>
                                        </p:tgtEl>
                                        <p:attrNameLst>
                                          <p:attrName>fill.on</p:attrName>
                                        </p:attrNameLst>
                                      </p:cBhvr>
                                      <p:to>
                                        <p:strVal val="true"/>
                                      </p:to>
                                    </p:set>
                                  </p:childTnLst>
                                </p:cTn>
                              </p:par>
                            </p:childTnLst>
                          </p:cTn>
                        </p:par>
                        <p:par>
                          <p:cTn id="22" fill="hold">
                            <p:stCondLst>
                              <p:cond delay="1010"/>
                            </p:stCondLst>
                            <p:childTnLst>
                              <p:par>
                                <p:cTn id="23" presetID="23" presetClass="entr" presetSubtype="32"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strVal val="4*#ppt_w"/>
                                          </p:val>
                                        </p:tav>
                                        <p:tav tm="100000">
                                          <p:val>
                                            <p:strVal val="#ppt_w"/>
                                          </p:val>
                                        </p:tav>
                                      </p:tavLst>
                                    </p:anim>
                                    <p:anim calcmode="lin" valueType="num">
                                      <p:cBhvr>
                                        <p:cTn id="26" dur="500" fill="hold"/>
                                        <p:tgtEl>
                                          <p:spTgt spid="7"/>
                                        </p:tgtEl>
                                        <p:attrNameLst>
                                          <p:attrName>ppt_h</p:attrName>
                                        </p:attrNameLst>
                                      </p:cBhvr>
                                      <p:tavLst>
                                        <p:tav tm="0">
                                          <p:val>
                                            <p:strVal val="4*#ppt_h"/>
                                          </p:val>
                                        </p:tav>
                                        <p:tav tm="100000">
                                          <p:val>
                                            <p:strVal val="#ppt_h"/>
                                          </p:val>
                                        </p:tav>
                                      </p:tavLst>
                                    </p:anim>
                                  </p:childTnLst>
                                </p:cTn>
                              </p:par>
                            </p:childTnLst>
                          </p:cTn>
                        </p:par>
                        <p:par>
                          <p:cTn id="27" fill="hold">
                            <p:stCondLst>
                              <p:cond delay="1510"/>
                            </p:stCondLst>
                            <p:childTnLst>
                              <p:par>
                                <p:cTn id="28" presetID="53" presetClass="entr" presetSubtype="16"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Effect transition="in" filter="fade">
                                      <p:cBhvr>
                                        <p:cTn id="32" dur="500"/>
                                        <p:tgtEl>
                                          <p:spTgt spid="4"/>
                                        </p:tgtEl>
                                      </p:cBhvr>
                                    </p:animEffect>
                                  </p:childTnLst>
                                </p:cTn>
                              </p:par>
                            </p:childTnLst>
                          </p:cTn>
                        </p:par>
                        <p:par>
                          <p:cTn id="33" fill="hold">
                            <p:stCondLst>
                              <p:cond delay="2010"/>
                            </p:stCondLst>
                            <p:childTnLst>
                              <p:par>
                                <p:cTn id="34" presetID="42"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3010"/>
                            </p:stCondLst>
                            <p:childTnLst>
                              <p:par>
                                <p:cTn id="40" presetID="21" presetClass="entr" presetSubtype="1"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heel(1)">
                                      <p:cBhvr>
                                        <p:cTn id="42" dur="750"/>
                                        <p:tgtEl>
                                          <p:spTgt spid="8"/>
                                        </p:tgtEl>
                                      </p:cBhvr>
                                    </p:animEffect>
                                  </p:childTnLst>
                                </p:cTn>
                              </p:par>
                            </p:childTnLst>
                          </p:cTn>
                        </p:par>
                        <p:par>
                          <p:cTn id="43" fill="hold">
                            <p:stCondLst>
                              <p:cond delay="3760"/>
                            </p:stCondLst>
                            <p:childTnLst>
                              <p:par>
                                <p:cTn id="44" presetID="22" presetClass="entr" presetSubtype="1" fill="hold" grpId="0"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up)">
                                      <p:cBhvr>
                                        <p:cTn id="46"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animBg="1"/>
      <p:bldP spid="5" grpId="0" animBg="1"/>
      <p:bldP spid="5" grpId="1" animBg="1"/>
      <p:bldP spid="7" grpId="0" animBg="1"/>
      <p:bldP spid="4"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 y="692696"/>
            <a:ext cx="8975527" cy="1032743"/>
            <a:chOff x="-1" y="946273"/>
            <a:chExt cx="8975527" cy="1032743"/>
          </a:xfrm>
        </p:grpSpPr>
        <p:sp>
          <p:nvSpPr>
            <p:cNvPr id="6" name="矩形 5"/>
            <p:cNvSpPr/>
            <p:nvPr/>
          </p:nvSpPr>
          <p:spPr>
            <a:xfrm>
              <a:off x="-1" y="1030597"/>
              <a:ext cx="8399463" cy="86409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4" descr="C:\Users\user\Desktop\团徽PN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49955" y="946273"/>
              <a:ext cx="1025571" cy="1032743"/>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矩形 3"/>
          <p:cNvSpPr/>
          <p:nvPr/>
        </p:nvSpPr>
        <p:spPr>
          <a:xfrm>
            <a:off x="6095206" y="2060650"/>
            <a:ext cx="5544616" cy="4052969"/>
          </a:xfrm>
          <a:prstGeom prst="rect">
            <a:avLst/>
          </a:prstGeom>
        </p:spPr>
        <p:txBody>
          <a:bodyPr wrap="square">
            <a:spAutoFit/>
          </a:bodyPr>
          <a:lstStyle/>
          <a:p>
            <a:pPr>
              <a:lnSpc>
                <a:spcPct val="120000"/>
              </a:lnSpc>
            </a:pPr>
            <a:r>
              <a:rPr lang="en-US" altLang="zh-CN" dirty="0">
                <a:latin typeface="微软雅黑" pitchFamily="34" charset="-122"/>
                <a:ea typeface="微软雅黑" pitchFamily="34" charset="-122"/>
              </a:rPr>
              <a:t>      2016</a:t>
            </a:r>
            <a:r>
              <a:rPr lang="zh-CN" altLang="zh-CN" dirty="0">
                <a:latin typeface="微软雅黑" pitchFamily="34" charset="-122"/>
                <a:ea typeface="微软雅黑" pitchFamily="34" charset="-122"/>
              </a:rPr>
              <a:t>年</a:t>
            </a:r>
            <a:r>
              <a:rPr lang="en-US" altLang="zh-CN" dirty="0">
                <a:latin typeface="微软雅黑" pitchFamily="34" charset="-122"/>
                <a:ea typeface="微软雅黑" pitchFamily="34" charset="-122"/>
              </a:rPr>
              <a:t>8</a:t>
            </a:r>
            <a:r>
              <a:rPr lang="zh-CN" altLang="zh-CN" dirty="0">
                <a:latin typeface="微软雅黑" pitchFamily="34" charset="-122"/>
                <a:ea typeface="微软雅黑" pitchFamily="34" charset="-122"/>
              </a:rPr>
              <a:t>月，中共中央办公厅印发了《共青团中央改革方案》。《方案》强调，共青团是党的助手和后备军，是党和政府联系青年的桥梁和纽带。推进共青团改革，是全面从严治党的一部分，是焕发共青团生机活力的重要举措。</a:t>
            </a:r>
          </a:p>
          <a:p>
            <a:pPr>
              <a:lnSpc>
                <a:spcPct val="120000"/>
              </a:lnSpc>
            </a:pPr>
            <a:r>
              <a:rPr lang="zh-CN" altLang="zh-CN" dirty="0">
                <a:latin typeface="微软雅黑" pitchFamily="34" charset="-122"/>
                <a:ea typeface="微软雅黑" pitchFamily="34" charset="-122"/>
              </a:rPr>
              <a:t>　　党的十八大以来，以习近平同志为总书记的党中央高度重视、亲切关心青少年和共青团工作，把共青团改革作为全面深化改革的重要方面作出战略谋划和部署。习近平总书记多次作出重要批示指示，为共青团中央改革指方向、定方针、提任务。中央政治局常委会会议、中央全面深化改革领导小组会议、中央书记处会议分别审议了《方案》。</a:t>
            </a:r>
          </a:p>
        </p:txBody>
      </p:sp>
      <p:sp>
        <p:nvSpPr>
          <p:cNvPr id="5" name="矩形 4"/>
          <p:cNvSpPr/>
          <p:nvPr/>
        </p:nvSpPr>
        <p:spPr>
          <a:xfrm>
            <a:off x="6455246" y="871167"/>
            <a:ext cx="1244251" cy="646331"/>
          </a:xfrm>
          <a:prstGeom prst="rect">
            <a:avLst/>
          </a:prstGeom>
        </p:spPr>
        <p:txBody>
          <a:bodyPr wrap="none">
            <a:spAutoFit/>
          </a:bodyPr>
          <a:lstStyle/>
          <a:p>
            <a:pPr lvl="0"/>
            <a:r>
              <a:rPr lang="zh-CN" altLang="zh-CN" sz="3600" dirty="0">
                <a:solidFill>
                  <a:srgbClr val="FCFF85"/>
                </a:solidFill>
                <a:latin typeface="微软雅黑" pitchFamily="34" charset="-122"/>
                <a:ea typeface="微软雅黑" pitchFamily="34" charset="-122"/>
              </a:rPr>
              <a:t>前</a:t>
            </a:r>
            <a:r>
              <a:rPr lang="en-US" altLang="zh-CN" sz="3600" dirty="0">
                <a:solidFill>
                  <a:srgbClr val="FCFF85"/>
                </a:solidFill>
                <a:latin typeface="微软雅黑" pitchFamily="34" charset="-122"/>
                <a:ea typeface="微软雅黑" pitchFamily="34" charset="-122"/>
              </a:rPr>
              <a:t> </a:t>
            </a:r>
            <a:r>
              <a:rPr lang="zh-CN" altLang="zh-CN" sz="3600" dirty="0">
                <a:solidFill>
                  <a:srgbClr val="FCFF85"/>
                </a:solidFill>
                <a:latin typeface="微软雅黑" pitchFamily="34" charset="-122"/>
                <a:ea typeface="微软雅黑" pitchFamily="34" charset="-122"/>
              </a:rPr>
              <a:t>言</a:t>
            </a: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4606" y="2132756"/>
            <a:ext cx="5184576" cy="3908755"/>
          </a:xfrm>
          <a:prstGeom prst="rect">
            <a:avLst/>
          </a:prstGeom>
        </p:spPr>
      </p:pic>
    </p:spTree>
    <p:extLst>
      <p:ext uri="{BB962C8B-B14F-4D97-AF65-F5344CB8AC3E}">
        <p14:creationId xmlns:p14="http://schemas.microsoft.com/office/powerpoint/2010/main" val="308902427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1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828516" y="3717032"/>
            <a:ext cx="8731185" cy="2448272"/>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90750" y="3861048"/>
            <a:ext cx="8419951" cy="2289858"/>
          </a:xfrm>
          <a:prstGeom prst="rect">
            <a:avLst/>
          </a:prstGeom>
        </p:spPr>
        <p:txBody>
          <a:bodyPr wrap="square">
            <a:spAutoFit/>
          </a:bodyPr>
          <a:lstStyle/>
          <a:p>
            <a:pPr>
              <a:lnSpc>
                <a:spcPct val="120000"/>
              </a:lnSpc>
            </a:pPr>
            <a:r>
              <a:rPr lang="zh-CN" altLang="en-US" sz="1700" b="1" dirty="0">
                <a:solidFill>
                  <a:srgbClr val="C00000"/>
                </a:solidFill>
                <a:latin typeface="微软雅黑" pitchFamily="34" charset="-122"/>
                <a:ea typeface="微软雅黑" pitchFamily="34" charset="-122"/>
              </a:rPr>
              <a:t>提高服务青年和维护青少年合法权益的能力，</a:t>
            </a:r>
            <a:r>
              <a:rPr lang="zh-CN" altLang="en-US" sz="1700" dirty="0">
                <a:latin typeface="微软雅黑" pitchFamily="34" charset="-122"/>
                <a:ea typeface="微软雅黑" pitchFamily="34" charset="-122"/>
              </a:rPr>
              <a:t>推动出台面向青年的普惠性服务政策，推进基层服务型团组织建设，建立团内外资源区域化统筹配置机制，形成共青团工作品牌体系；</a:t>
            </a:r>
            <a:r>
              <a:rPr lang="zh-CN" altLang="en-US" sz="1700" b="1" dirty="0">
                <a:solidFill>
                  <a:srgbClr val="C00000"/>
                </a:solidFill>
                <a:latin typeface="微软雅黑" pitchFamily="34" charset="-122"/>
                <a:ea typeface="微软雅黑" pitchFamily="34" charset="-122"/>
              </a:rPr>
              <a:t>更加注重直接服务普通青年，</a:t>
            </a:r>
            <a:r>
              <a:rPr lang="zh-CN" altLang="en-US" sz="1700" dirty="0">
                <a:latin typeface="微软雅黑" pitchFamily="34" charset="-122"/>
                <a:ea typeface="微软雅黑" pitchFamily="34" charset="-122"/>
              </a:rPr>
              <a:t>努力打造直接联系服务青少年的阵地依托，推动团的各级领导机关组织实施直接面向青年的重点服务项目，开设直接面向青年的活动场所，适应青年的作息特点合理安排工作时间，提升服务能力</a:t>
            </a:r>
            <a:r>
              <a:rPr lang="zh-CN" altLang="en-US" sz="1700" b="1" dirty="0">
                <a:solidFill>
                  <a:srgbClr val="C00000"/>
                </a:solidFill>
                <a:latin typeface="微软雅黑" pitchFamily="34" charset="-122"/>
                <a:ea typeface="微软雅黑" pitchFamily="34" charset="-122"/>
              </a:rPr>
              <a:t>；改革创新青少年维权工作，</a:t>
            </a:r>
            <a:r>
              <a:rPr lang="zh-CN" altLang="en-US" sz="1700" dirty="0">
                <a:latin typeface="微软雅黑" pitchFamily="34" charset="-122"/>
                <a:ea typeface="微软雅黑" pitchFamily="34" charset="-122"/>
              </a:rPr>
              <a:t>构建“大权益”工作格局，明确维护青少年权益工作的对象和权责边界，更好发挥党委和政府联系青少年的桥梁纽带作用。</a:t>
            </a:r>
          </a:p>
        </p:txBody>
      </p:sp>
      <p:sp>
        <p:nvSpPr>
          <p:cNvPr id="3" name="矩形 2"/>
          <p:cNvSpPr/>
          <p:nvPr/>
        </p:nvSpPr>
        <p:spPr>
          <a:xfrm>
            <a:off x="1783105" y="1882968"/>
            <a:ext cx="1840732" cy="533113"/>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rgbClr val="C00000"/>
                </a:solidFill>
                <a:latin typeface="微软雅黑" pitchFamily="34" charset="-122"/>
                <a:ea typeface="微软雅黑" pitchFamily="34" charset="-122"/>
              </a:rPr>
              <a:t>第三大方面</a:t>
            </a:r>
          </a:p>
        </p:txBody>
      </p:sp>
      <p:sp>
        <p:nvSpPr>
          <p:cNvPr id="5" name="矩形 4"/>
          <p:cNvSpPr/>
          <p:nvPr/>
        </p:nvSpPr>
        <p:spPr>
          <a:xfrm>
            <a:off x="3845071" y="1879103"/>
            <a:ext cx="6714631" cy="54084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itchFamily="34" charset="-122"/>
                <a:ea typeface="微软雅黑" pitchFamily="34" charset="-122"/>
              </a:rPr>
              <a:t>改革创新团的工作、活动和基层组织建设。</a:t>
            </a:r>
          </a:p>
        </p:txBody>
      </p:sp>
      <p:sp>
        <p:nvSpPr>
          <p:cNvPr id="7" name="矩形 6"/>
          <p:cNvSpPr/>
          <p:nvPr/>
        </p:nvSpPr>
        <p:spPr>
          <a:xfrm>
            <a:off x="1828847" y="2826527"/>
            <a:ext cx="621806" cy="621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t>2</a:t>
            </a:r>
            <a:endParaRPr lang="zh-CN" altLang="en-US" sz="3600" b="1" dirty="0"/>
          </a:p>
        </p:txBody>
      </p:sp>
      <p:sp>
        <p:nvSpPr>
          <p:cNvPr id="4" name="矩形 3"/>
          <p:cNvSpPr/>
          <p:nvPr/>
        </p:nvSpPr>
        <p:spPr>
          <a:xfrm>
            <a:off x="2566793" y="2828268"/>
            <a:ext cx="1107996" cy="646331"/>
          </a:xfrm>
          <a:prstGeom prst="rect">
            <a:avLst/>
          </a:prstGeom>
        </p:spPr>
        <p:txBody>
          <a:bodyPr wrap="none">
            <a:spAutoFit/>
          </a:bodyPr>
          <a:lstStyle/>
          <a:p>
            <a:r>
              <a:rPr lang="zh-CN" altLang="zh-CN" sz="3600" b="1" dirty="0">
                <a:solidFill>
                  <a:srgbClr val="C00000"/>
                </a:solidFill>
                <a:latin typeface="微软雅黑" pitchFamily="34" charset="-122"/>
                <a:ea typeface="微软雅黑" pitchFamily="34" charset="-122"/>
              </a:rPr>
              <a:t>改革</a:t>
            </a:r>
            <a:endParaRPr lang="en-US" altLang="zh-CN" sz="3600" b="1" dirty="0">
              <a:solidFill>
                <a:srgbClr val="C00000"/>
              </a:solidFill>
              <a:latin typeface="微软雅黑" pitchFamily="34" charset="-122"/>
              <a:ea typeface="微软雅黑" pitchFamily="34" charset="-122"/>
            </a:endParaRPr>
          </a:p>
        </p:txBody>
      </p:sp>
      <p:sp>
        <p:nvSpPr>
          <p:cNvPr id="9" name="矩形 8"/>
          <p:cNvSpPr/>
          <p:nvPr/>
        </p:nvSpPr>
        <p:spPr>
          <a:xfrm>
            <a:off x="3753410" y="2924944"/>
            <a:ext cx="2339102" cy="523220"/>
          </a:xfrm>
          <a:prstGeom prst="rect">
            <a:avLst/>
          </a:prstGeom>
        </p:spPr>
        <p:txBody>
          <a:bodyPr wrap="none">
            <a:spAutoFit/>
          </a:bodyPr>
          <a:lstStyle/>
          <a:p>
            <a:pPr lvl="0"/>
            <a:r>
              <a:rPr lang="zh-CN" altLang="en-US" sz="2800" b="1" dirty="0">
                <a:solidFill>
                  <a:schemeClr val="tx1">
                    <a:lumMod val="85000"/>
                    <a:lumOff val="15000"/>
                  </a:schemeClr>
                </a:solidFill>
                <a:latin typeface="微软雅黑" pitchFamily="34" charset="-122"/>
                <a:ea typeface="微软雅黑" pitchFamily="34" charset="-122"/>
              </a:rPr>
              <a:t>创新团的</a:t>
            </a:r>
            <a:r>
              <a:rPr lang="zh-CN" altLang="en-US" sz="2800" b="1" dirty="0">
                <a:solidFill>
                  <a:srgbClr val="C00000"/>
                </a:solidFill>
                <a:latin typeface="微软雅黑" pitchFamily="34" charset="-122"/>
                <a:ea typeface="微软雅黑" pitchFamily="34" charset="-122"/>
              </a:rPr>
              <a:t>活动</a:t>
            </a:r>
            <a:endParaRPr lang="zh-CN" altLang="zh-CN" sz="2800"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75013348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 fill="hold"/>
                                        <p:tgtEl>
                                          <p:spTgt spid="5"/>
                                        </p:tgtEl>
                                        <p:attrNameLst>
                                          <p:attrName>ppt_w</p:attrName>
                                        </p:attrNameLst>
                                      </p:cBhvr>
                                      <p:tavLst>
                                        <p:tav tm="0">
                                          <p:val>
                                            <p:fltVal val="0"/>
                                          </p:val>
                                        </p:tav>
                                        <p:tav tm="100000">
                                          <p:val>
                                            <p:strVal val="#ppt_w"/>
                                          </p:val>
                                        </p:tav>
                                      </p:tavLst>
                                    </p:anim>
                                    <p:anim calcmode="lin" valueType="num">
                                      <p:cBhvr>
                                        <p:cTn id="14" dur="10" fill="hold"/>
                                        <p:tgtEl>
                                          <p:spTgt spid="5"/>
                                        </p:tgtEl>
                                        <p:attrNameLst>
                                          <p:attrName>ppt_h</p:attrName>
                                        </p:attrNameLst>
                                      </p:cBhvr>
                                      <p:tavLst>
                                        <p:tav tm="0">
                                          <p:val>
                                            <p:fltVal val="0"/>
                                          </p:val>
                                        </p:tav>
                                        <p:tav tm="100000">
                                          <p:val>
                                            <p:strVal val="#ppt_h"/>
                                          </p:val>
                                        </p:tav>
                                      </p:tavLst>
                                    </p:anim>
                                    <p:animEffect transition="in" filter="fade">
                                      <p:cBhvr>
                                        <p:cTn id="15" dur="10"/>
                                        <p:tgtEl>
                                          <p:spTgt spid="5"/>
                                        </p:tgtEl>
                                      </p:cBhvr>
                                    </p:animEffect>
                                  </p:childTnLst>
                                </p:cTn>
                              </p:par>
                            </p:childTnLst>
                          </p:cTn>
                        </p:par>
                        <p:par>
                          <p:cTn id="16" fill="hold">
                            <p:stCondLst>
                              <p:cond delay="510"/>
                            </p:stCondLst>
                            <p:childTnLst>
                              <p:par>
                                <p:cTn id="17" presetID="27" presetClass="emph" presetSubtype="0" fill="remove" grpId="1" nodeType="afterEffect">
                                  <p:stCondLst>
                                    <p:cond delay="0"/>
                                  </p:stCondLst>
                                  <p:childTnLst>
                                    <p:animClr clrSpc="rgb" dir="cw">
                                      <p:cBhvr override="childStyle">
                                        <p:cTn id="18" dur="250" autoRev="1" fill="remove"/>
                                        <p:tgtEl>
                                          <p:spTgt spid="5"/>
                                        </p:tgtEl>
                                        <p:attrNameLst>
                                          <p:attrName>style.color</p:attrName>
                                        </p:attrNameLst>
                                      </p:cBhvr>
                                      <p:to>
                                        <a:schemeClr val="bg1"/>
                                      </p:to>
                                    </p:animClr>
                                    <p:animClr clrSpc="rgb" dir="cw">
                                      <p:cBhvr>
                                        <p:cTn id="19" dur="250" autoRev="1" fill="remove"/>
                                        <p:tgtEl>
                                          <p:spTgt spid="5"/>
                                        </p:tgtEl>
                                        <p:attrNameLst>
                                          <p:attrName>fillcolor</p:attrName>
                                        </p:attrNameLst>
                                      </p:cBhvr>
                                      <p:to>
                                        <a:schemeClr val="bg1"/>
                                      </p:to>
                                    </p:animClr>
                                    <p:set>
                                      <p:cBhvr>
                                        <p:cTn id="20" dur="250" autoRev="1" fill="remove"/>
                                        <p:tgtEl>
                                          <p:spTgt spid="5"/>
                                        </p:tgtEl>
                                        <p:attrNameLst>
                                          <p:attrName>fill.type</p:attrName>
                                        </p:attrNameLst>
                                      </p:cBhvr>
                                      <p:to>
                                        <p:strVal val="solid"/>
                                      </p:to>
                                    </p:set>
                                    <p:set>
                                      <p:cBhvr>
                                        <p:cTn id="21" dur="250" autoRev="1" fill="remove"/>
                                        <p:tgtEl>
                                          <p:spTgt spid="5"/>
                                        </p:tgtEl>
                                        <p:attrNameLst>
                                          <p:attrName>fill.on</p:attrName>
                                        </p:attrNameLst>
                                      </p:cBhvr>
                                      <p:to>
                                        <p:strVal val="true"/>
                                      </p:to>
                                    </p:set>
                                  </p:childTnLst>
                                </p:cTn>
                              </p:par>
                            </p:childTnLst>
                          </p:cTn>
                        </p:par>
                        <p:par>
                          <p:cTn id="22" fill="hold">
                            <p:stCondLst>
                              <p:cond delay="1010"/>
                            </p:stCondLst>
                            <p:childTnLst>
                              <p:par>
                                <p:cTn id="23" presetID="23" presetClass="entr" presetSubtype="32"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strVal val="4*#ppt_w"/>
                                          </p:val>
                                        </p:tav>
                                        <p:tav tm="100000">
                                          <p:val>
                                            <p:strVal val="#ppt_w"/>
                                          </p:val>
                                        </p:tav>
                                      </p:tavLst>
                                    </p:anim>
                                    <p:anim calcmode="lin" valueType="num">
                                      <p:cBhvr>
                                        <p:cTn id="26" dur="500" fill="hold"/>
                                        <p:tgtEl>
                                          <p:spTgt spid="7"/>
                                        </p:tgtEl>
                                        <p:attrNameLst>
                                          <p:attrName>ppt_h</p:attrName>
                                        </p:attrNameLst>
                                      </p:cBhvr>
                                      <p:tavLst>
                                        <p:tav tm="0">
                                          <p:val>
                                            <p:strVal val="4*#ppt_h"/>
                                          </p:val>
                                        </p:tav>
                                        <p:tav tm="100000">
                                          <p:val>
                                            <p:strVal val="#ppt_h"/>
                                          </p:val>
                                        </p:tav>
                                      </p:tavLst>
                                    </p:anim>
                                  </p:childTnLst>
                                </p:cTn>
                              </p:par>
                            </p:childTnLst>
                          </p:cTn>
                        </p:par>
                        <p:par>
                          <p:cTn id="27" fill="hold">
                            <p:stCondLst>
                              <p:cond delay="1510"/>
                            </p:stCondLst>
                            <p:childTnLst>
                              <p:par>
                                <p:cTn id="28" presetID="53" presetClass="entr" presetSubtype="16"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Effect transition="in" filter="fade">
                                      <p:cBhvr>
                                        <p:cTn id="32" dur="500"/>
                                        <p:tgtEl>
                                          <p:spTgt spid="4"/>
                                        </p:tgtEl>
                                      </p:cBhvr>
                                    </p:animEffect>
                                  </p:childTnLst>
                                </p:cTn>
                              </p:par>
                            </p:childTnLst>
                          </p:cTn>
                        </p:par>
                        <p:par>
                          <p:cTn id="33" fill="hold">
                            <p:stCondLst>
                              <p:cond delay="2010"/>
                            </p:stCondLst>
                            <p:childTnLst>
                              <p:par>
                                <p:cTn id="34" presetID="42"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3010"/>
                            </p:stCondLst>
                            <p:childTnLst>
                              <p:par>
                                <p:cTn id="40" presetID="21" presetClass="entr" presetSubtype="1"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heel(1)">
                                      <p:cBhvr>
                                        <p:cTn id="42" dur="750"/>
                                        <p:tgtEl>
                                          <p:spTgt spid="8"/>
                                        </p:tgtEl>
                                      </p:cBhvr>
                                    </p:animEffect>
                                  </p:childTnLst>
                                </p:cTn>
                              </p:par>
                            </p:childTnLst>
                          </p:cTn>
                        </p:par>
                        <p:par>
                          <p:cTn id="43" fill="hold">
                            <p:stCondLst>
                              <p:cond delay="3760"/>
                            </p:stCondLst>
                            <p:childTnLst>
                              <p:par>
                                <p:cTn id="44" presetID="22" presetClass="entr" presetSubtype="1" fill="hold" grpId="0"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up)">
                                      <p:cBhvr>
                                        <p:cTn id="46"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animBg="1"/>
      <p:bldP spid="5" grpId="0" animBg="1"/>
      <p:bldP spid="5" grpId="1" animBg="1"/>
      <p:bldP spid="7" grpId="0" animBg="1"/>
      <p:bldP spid="4"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828516" y="3466729"/>
            <a:ext cx="8731185" cy="2906729"/>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90750" y="3652262"/>
            <a:ext cx="8419951" cy="2577180"/>
          </a:xfrm>
          <a:prstGeom prst="rect">
            <a:avLst/>
          </a:prstGeom>
        </p:spPr>
        <p:txBody>
          <a:bodyPr wrap="square">
            <a:spAutoFit/>
          </a:bodyPr>
          <a:lstStyle/>
          <a:p>
            <a:pPr>
              <a:lnSpc>
                <a:spcPct val="120000"/>
              </a:lnSpc>
            </a:pPr>
            <a:r>
              <a:rPr lang="zh-CN" altLang="en-US" sz="1700" b="1" dirty="0">
                <a:solidFill>
                  <a:srgbClr val="C00000"/>
                </a:solidFill>
                <a:latin typeface="微软雅黑" pitchFamily="34" charset="-122"/>
                <a:ea typeface="微软雅黑" pitchFamily="34" charset="-122"/>
              </a:rPr>
              <a:t>大力实施“网上共青团”工程，</a:t>
            </a:r>
            <a:r>
              <a:rPr lang="zh-CN" altLang="en-US" sz="1700" dirty="0">
                <a:solidFill>
                  <a:schemeClr val="tx1">
                    <a:lumMod val="85000"/>
                    <a:lumOff val="15000"/>
                  </a:schemeClr>
                </a:solidFill>
                <a:latin typeface="微软雅黑" pitchFamily="34" charset="-122"/>
                <a:ea typeface="微软雅黑" pitchFamily="34" charset="-122"/>
              </a:rPr>
              <a:t>以“智慧团建”和“青年之声”为重点，建设工作网、联系网、服务网“三网合一”的“网上共青团”，形成“互联网＋共青团”格局，实现团网深度融合、团青充分互动、线上线下一体运行。</a:t>
            </a:r>
            <a:r>
              <a:rPr lang="zh-CN" altLang="en-US" sz="1700" b="1" dirty="0">
                <a:solidFill>
                  <a:srgbClr val="C00000"/>
                </a:solidFill>
                <a:latin typeface="微软雅黑" pitchFamily="34" charset="-122"/>
                <a:ea typeface="微软雅黑" pitchFamily="34" charset="-122"/>
              </a:rPr>
              <a:t>着力夯实基层基础，</a:t>
            </a:r>
            <a:r>
              <a:rPr lang="zh-CN" altLang="en-US" sz="1700" dirty="0">
                <a:solidFill>
                  <a:schemeClr val="tx1">
                    <a:lumMod val="85000"/>
                    <a:lumOff val="15000"/>
                  </a:schemeClr>
                </a:solidFill>
                <a:latin typeface="微软雅黑" pitchFamily="34" charset="-122"/>
                <a:ea typeface="微软雅黑" pitchFamily="34" charset="-122"/>
              </a:rPr>
              <a:t>改进团员发展和教育管理，增强团员先进性光荣感，严格入团程序，加强团员意识教育，推动全体团员成为注册志愿者，充分发挥团员在青年中的模范作用和对青年的凝聚作用，在经济社会发展各项急难险重任务中当好生力军和突击队；</a:t>
            </a:r>
            <a:r>
              <a:rPr lang="zh-CN" altLang="en-US" sz="1700" b="1" dirty="0">
                <a:solidFill>
                  <a:srgbClr val="C00000"/>
                </a:solidFill>
                <a:latin typeface="微软雅黑" pitchFamily="34" charset="-122"/>
                <a:ea typeface="微软雅黑" pitchFamily="34" charset="-122"/>
              </a:rPr>
              <a:t>改革创新团的基层组织设置</a:t>
            </a:r>
            <a:r>
              <a:rPr lang="zh-CN" altLang="en-US" sz="1700" dirty="0">
                <a:solidFill>
                  <a:schemeClr val="tx1">
                    <a:lumMod val="85000"/>
                    <a:lumOff val="15000"/>
                  </a:schemeClr>
                </a:solidFill>
                <a:latin typeface="微软雅黑" pitchFamily="34" charset="-122"/>
                <a:ea typeface="微软雅黑" pitchFamily="34" charset="-122"/>
              </a:rPr>
              <a:t>，构建纵横交织的网络化组织体系；</a:t>
            </a:r>
            <a:r>
              <a:rPr lang="zh-CN" altLang="en-US" sz="1700" b="1" dirty="0">
                <a:solidFill>
                  <a:srgbClr val="C00000"/>
                </a:solidFill>
                <a:latin typeface="微软雅黑" pitchFamily="34" charset="-122"/>
                <a:ea typeface="微软雅黑" pitchFamily="34" charset="-122"/>
              </a:rPr>
              <a:t>建设“团干部＋社工＋青年志愿者”队伍，</a:t>
            </a:r>
            <a:r>
              <a:rPr lang="zh-CN" altLang="en-US" sz="1700" dirty="0">
                <a:solidFill>
                  <a:schemeClr val="tx1">
                    <a:lumMod val="85000"/>
                    <a:lumOff val="15000"/>
                  </a:schemeClr>
                </a:solidFill>
                <a:latin typeface="微软雅黑" pitchFamily="34" charset="-122"/>
                <a:ea typeface="微软雅黑" pitchFamily="34" charset="-122"/>
              </a:rPr>
              <a:t>充实基层工作力量；</a:t>
            </a:r>
            <a:r>
              <a:rPr lang="zh-CN" altLang="en-US" sz="1700" b="1" dirty="0">
                <a:solidFill>
                  <a:srgbClr val="C00000"/>
                </a:solidFill>
                <a:latin typeface="微软雅黑" pitchFamily="34" charset="-122"/>
                <a:ea typeface="微软雅黑" pitchFamily="34" charset="-122"/>
              </a:rPr>
              <a:t>加强联系服务引导，</a:t>
            </a:r>
            <a:r>
              <a:rPr lang="zh-CN" altLang="en-US" sz="1700" dirty="0">
                <a:solidFill>
                  <a:schemeClr val="tx1">
                    <a:lumMod val="85000"/>
                    <a:lumOff val="15000"/>
                  </a:schemeClr>
                </a:solidFill>
                <a:latin typeface="微软雅黑" pitchFamily="34" charset="-122"/>
                <a:ea typeface="微软雅黑" pitchFamily="34" charset="-122"/>
              </a:rPr>
              <a:t>把青年社会组织紧密团结起来。</a:t>
            </a:r>
          </a:p>
        </p:txBody>
      </p:sp>
      <p:sp>
        <p:nvSpPr>
          <p:cNvPr id="3" name="矩形 2"/>
          <p:cNvSpPr/>
          <p:nvPr/>
        </p:nvSpPr>
        <p:spPr>
          <a:xfrm>
            <a:off x="1783105" y="1848689"/>
            <a:ext cx="1840732" cy="533113"/>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rgbClr val="C00000"/>
                </a:solidFill>
                <a:latin typeface="微软雅黑" pitchFamily="34" charset="-122"/>
                <a:ea typeface="微软雅黑" pitchFamily="34" charset="-122"/>
              </a:rPr>
              <a:t>第三大方面</a:t>
            </a:r>
          </a:p>
        </p:txBody>
      </p:sp>
      <p:sp>
        <p:nvSpPr>
          <p:cNvPr id="5" name="矩形 4"/>
          <p:cNvSpPr/>
          <p:nvPr/>
        </p:nvSpPr>
        <p:spPr>
          <a:xfrm>
            <a:off x="3845071" y="1844824"/>
            <a:ext cx="6714631" cy="54084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itchFamily="34" charset="-122"/>
                <a:ea typeface="微软雅黑" pitchFamily="34" charset="-122"/>
              </a:rPr>
              <a:t>改革创新团的工作、活动和基层组织建设。</a:t>
            </a:r>
          </a:p>
        </p:txBody>
      </p:sp>
      <p:sp>
        <p:nvSpPr>
          <p:cNvPr id="7" name="矩形 6"/>
          <p:cNvSpPr/>
          <p:nvPr/>
        </p:nvSpPr>
        <p:spPr>
          <a:xfrm>
            <a:off x="1828847" y="2602633"/>
            <a:ext cx="621806" cy="621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t>3</a:t>
            </a:r>
            <a:endParaRPr lang="zh-CN" altLang="en-US" sz="3600" b="1" dirty="0"/>
          </a:p>
        </p:txBody>
      </p:sp>
      <p:sp>
        <p:nvSpPr>
          <p:cNvPr id="4" name="矩形 3"/>
          <p:cNvSpPr/>
          <p:nvPr/>
        </p:nvSpPr>
        <p:spPr>
          <a:xfrm>
            <a:off x="2566793" y="2604374"/>
            <a:ext cx="1107996" cy="646331"/>
          </a:xfrm>
          <a:prstGeom prst="rect">
            <a:avLst/>
          </a:prstGeom>
        </p:spPr>
        <p:txBody>
          <a:bodyPr wrap="none">
            <a:spAutoFit/>
          </a:bodyPr>
          <a:lstStyle/>
          <a:p>
            <a:r>
              <a:rPr lang="zh-CN" altLang="zh-CN" sz="3600" b="1" dirty="0">
                <a:solidFill>
                  <a:srgbClr val="C00000"/>
                </a:solidFill>
                <a:latin typeface="微软雅黑" pitchFamily="34" charset="-122"/>
                <a:ea typeface="微软雅黑" pitchFamily="34" charset="-122"/>
              </a:rPr>
              <a:t>改革</a:t>
            </a:r>
            <a:endParaRPr lang="en-US" altLang="zh-CN" sz="3600" b="1" dirty="0">
              <a:solidFill>
                <a:srgbClr val="C00000"/>
              </a:solidFill>
              <a:latin typeface="微软雅黑" pitchFamily="34" charset="-122"/>
              <a:ea typeface="微软雅黑" pitchFamily="34" charset="-122"/>
            </a:endParaRPr>
          </a:p>
        </p:txBody>
      </p:sp>
      <p:sp>
        <p:nvSpPr>
          <p:cNvPr id="9" name="矩形 8"/>
          <p:cNvSpPr/>
          <p:nvPr/>
        </p:nvSpPr>
        <p:spPr>
          <a:xfrm>
            <a:off x="3753410" y="2701050"/>
            <a:ext cx="3775393" cy="523220"/>
          </a:xfrm>
          <a:prstGeom prst="rect">
            <a:avLst/>
          </a:prstGeom>
        </p:spPr>
        <p:txBody>
          <a:bodyPr wrap="none">
            <a:spAutoFit/>
          </a:bodyPr>
          <a:lstStyle/>
          <a:p>
            <a:pPr lvl="0"/>
            <a:r>
              <a:rPr lang="zh-CN" altLang="en-US" sz="2800" b="1" dirty="0">
                <a:solidFill>
                  <a:schemeClr val="tx1">
                    <a:lumMod val="85000"/>
                    <a:lumOff val="15000"/>
                  </a:schemeClr>
                </a:solidFill>
                <a:latin typeface="微软雅黑" pitchFamily="34" charset="-122"/>
                <a:ea typeface="微软雅黑" pitchFamily="34" charset="-122"/>
              </a:rPr>
              <a:t>创新团的</a:t>
            </a:r>
            <a:r>
              <a:rPr lang="zh-CN" altLang="en-US" sz="2800" b="1" dirty="0">
                <a:solidFill>
                  <a:srgbClr val="C00000"/>
                </a:solidFill>
                <a:latin typeface="微软雅黑" pitchFamily="34" charset="-122"/>
                <a:ea typeface="微软雅黑" pitchFamily="34" charset="-122"/>
              </a:rPr>
              <a:t>基层组织建设</a:t>
            </a:r>
            <a:endParaRPr lang="zh-CN" altLang="zh-CN" sz="2800"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290276637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 fill="hold"/>
                                        <p:tgtEl>
                                          <p:spTgt spid="5"/>
                                        </p:tgtEl>
                                        <p:attrNameLst>
                                          <p:attrName>ppt_w</p:attrName>
                                        </p:attrNameLst>
                                      </p:cBhvr>
                                      <p:tavLst>
                                        <p:tav tm="0">
                                          <p:val>
                                            <p:fltVal val="0"/>
                                          </p:val>
                                        </p:tav>
                                        <p:tav tm="100000">
                                          <p:val>
                                            <p:strVal val="#ppt_w"/>
                                          </p:val>
                                        </p:tav>
                                      </p:tavLst>
                                    </p:anim>
                                    <p:anim calcmode="lin" valueType="num">
                                      <p:cBhvr>
                                        <p:cTn id="14" dur="10" fill="hold"/>
                                        <p:tgtEl>
                                          <p:spTgt spid="5"/>
                                        </p:tgtEl>
                                        <p:attrNameLst>
                                          <p:attrName>ppt_h</p:attrName>
                                        </p:attrNameLst>
                                      </p:cBhvr>
                                      <p:tavLst>
                                        <p:tav tm="0">
                                          <p:val>
                                            <p:fltVal val="0"/>
                                          </p:val>
                                        </p:tav>
                                        <p:tav tm="100000">
                                          <p:val>
                                            <p:strVal val="#ppt_h"/>
                                          </p:val>
                                        </p:tav>
                                      </p:tavLst>
                                    </p:anim>
                                    <p:animEffect transition="in" filter="fade">
                                      <p:cBhvr>
                                        <p:cTn id="15" dur="10"/>
                                        <p:tgtEl>
                                          <p:spTgt spid="5"/>
                                        </p:tgtEl>
                                      </p:cBhvr>
                                    </p:animEffect>
                                  </p:childTnLst>
                                </p:cTn>
                              </p:par>
                            </p:childTnLst>
                          </p:cTn>
                        </p:par>
                        <p:par>
                          <p:cTn id="16" fill="hold">
                            <p:stCondLst>
                              <p:cond delay="510"/>
                            </p:stCondLst>
                            <p:childTnLst>
                              <p:par>
                                <p:cTn id="17" presetID="27" presetClass="emph" presetSubtype="0" fill="remove" grpId="1" nodeType="afterEffect">
                                  <p:stCondLst>
                                    <p:cond delay="0"/>
                                  </p:stCondLst>
                                  <p:childTnLst>
                                    <p:animClr clrSpc="rgb" dir="cw">
                                      <p:cBhvr override="childStyle">
                                        <p:cTn id="18" dur="250" autoRev="1" fill="remove"/>
                                        <p:tgtEl>
                                          <p:spTgt spid="5"/>
                                        </p:tgtEl>
                                        <p:attrNameLst>
                                          <p:attrName>style.color</p:attrName>
                                        </p:attrNameLst>
                                      </p:cBhvr>
                                      <p:to>
                                        <a:schemeClr val="bg1"/>
                                      </p:to>
                                    </p:animClr>
                                    <p:animClr clrSpc="rgb" dir="cw">
                                      <p:cBhvr>
                                        <p:cTn id="19" dur="250" autoRev="1" fill="remove"/>
                                        <p:tgtEl>
                                          <p:spTgt spid="5"/>
                                        </p:tgtEl>
                                        <p:attrNameLst>
                                          <p:attrName>fillcolor</p:attrName>
                                        </p:attrNameLst>
                                      </p:cBhvr>
                                      <p:to>
                                        <a:schemeClr val="bg1"/>
                                      </p:to>
                                    </p:animClr>
                                    <p:set>
                                      <p:cBhvr>
                                        <p:cTn id="20" dur="250" autoRev="1" fill="remove"/>
                                        <p:tgtEl>
                                          <p:spTgt spid="5"/>
                                        </p:tgtEl>
                                        <p:attrNameLst>
                                          <p:attrName>fill.type</p:attrName>
                                        </p:attrNameLst>
                                      </p:cBhvr>
                                      <p:to>
                                        <p:strVal val="solid"/>
                                      </p:to>
                                    </p:set>
                                    <p:set>
                                      <p:cBhvr>
                                        <p:cTn id="21" dur="250" autoRev="1" fill="remove"/>
                                        <p:tgtEl>
                                          <p:spTgt spid="5"/>
                                        </p:tgtEl>
                                        <p:attrNameLst>
                                          <p:attrName>fill.on</p:attrName>
                                        </p:attrNameLst>
                                      </p:cBhvr>
                                      <p:to>
                                        <p:strVal val="true"/>
                                      </p:to>
                                    </p:set>
                                  </p:childTnLst>
                                </p:cTn>
                              </p:par>
                            </p:childTnLst>
                          </p:cTn>
                        </p:par>
                        <p:par>
                          <p:cTn id="22" fill="hold">
                            <p:stCondLst>
                              <p:cond delay="1010"/>
                            </p:stCondLst>
                            <p:childTnLst>
                              <p:par>
                                <p:cTn id="23" presetID="23" presetClass="entr" presetSubtype="32"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strVal val="4*#ppt_w"/>
                                          </p:val>
                                        </p:tav>
                                        <p:tav tm="100000">
                                          <p:val>
                                            <p:strVal val="#ppt_w"/>
                                          </p:val>
                                        </p:tav>
                                      </p:tavLst>
                                    </p:anim>
                                    <p:anim calcmode="lin" valueType="num">
                                      <p:cBhvr>
                                        <p:cTn id="26" dur="500" fill="hold"/>
                                        <p:tgtEl>
                                          <p:spTgt spid="7"/>
                                        </p:tgtEl>
                                        <p:attrNameLst>
                                          <p:attrName>ppt_h</p:attrName>
                                        </p:attrNameLst>
                                      </p:cBhvr>
                                      <p:tavLst>
                                        <p:tav tm="0">
                                          <p:val>
                                            <p:strVal val="4*#ppt_h"/>
                                          </p:val>
                                        </p:tav>
                                        <p:tav tm="100000">
                                          <p:val>
                                            <p:strVal val="#ppt_h"/>
                                          </p:val>
                                        </p:tav>
                                      </p:tavLst>
                                    </p:anim>
                                  </p:childTnLst>
                                </p:cTn>
                              </p:par>
                            </p:childTnLst>
                          </p:cTn>
                        </p:par>
                        <p:par>
                          <p:cTn id="27" fill="hold">
                            <p:stCondLst>
                              <p:cond delay="1510"/>
                            </p:stCondLst>
                            <p:childTnLst>
                              <p:par>
                                <p:cTn id="28" presetID="53" presetClass="entr" presetSubtype="16"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Effect transition="in" filter="fade">
                                      <p:cBhvr>
                                        <p:cTn id="32" dur="500"/>
                                        <p:tgtEl>
                                          <p:spTgt spid="4"/>
                                        </p:tgtEl>
                                      </p:cBhvr>
                                    </p:animEffect>
                                  </p:childTnLst>
                                </p:cTn>
                              </p:par>
                            </p:childTnLst>
                          </p:cTn>
                        </p:par>
                        <p:par>
                          <p:cTn id="33" fill="hold">
                            <p:stCondLst>
                              <p:cond delay="2010"/>
                            </p:stCondLst>
                            <p:childTnLst>
                              <p:par>
                                <p:cTn id="34" presetID="42"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3010"/>
                            </p:stCondLst>
                            <p:childTnLst>
                              <p:par>
                                <p:cTn id="40" presetID="21" presetClass="entr" presetSubtype="1"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heel(1)">
                                      <p:cBhvr>
                                        <p:cTn id="42" dur="750"/>
                                        <p:tgtEl>
                                          <p:spTgt spid="8"/>
                                        </p:tgtEl>
                                      </p:cBhvr>
                                    </p:animEffect>
                                  </p:childTnLst>
                                </p:cTn>
                              </p:par>
                            </p:childTnLst>
                          </p:cTn>
                        </p:par>
                        <p:par>
                          <p:cTn id="43" fill="hold">
                            <p:stCondLst>
                              <p:cond delay="3760"/>
                            </p:stCondLst>
                            <p:childTnLst>
                              <p:par>
                                <p:cTn id="44" presetID="22" presetClass="entr" presetSubtype="1" fill="hold" grpId="0"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up)">
                                      <p:cBhvr>
                                        <p:cTn id="46"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animBg="1"/>
      <p:bldP spid="5" grpId="0" animBg="1"/>
      <p:bldP spid="5" grpId="1" animBg="1"/>
      <p:bldP spid="7" grpId="0" animBg="1"/>
      <p:bldP spid="4"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83105" y="1848689"/>
            <a:ext cx="1840732" cy="533113"/>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rgbClr val="C00000"/>
                </a:solidFill>
                <a:latin typeface="微软雅黑" pitchFamily="34" charset="-122"/>
                <a:ea typeface="微软雅黑" pitchFamily="34" charset="-122"/>
              </a:rPr>
              <a:t>第四大方面</a:t>
            </a:r>
          </a:p>
        </p:txBody>
      </p:sp>
      <p:sp>
        <p:nvSpPr>
          <p:cNvPr id="3" name="矩形 2"/>
          <p:cNvSpPr/>
          <p:nvPr/>
        </p:nvSpPr>
        <p:spPr>
          <a:xfrm>
            <a:off x="3845071" y="1844824"/>
            <a:ext cx="6714631" cy="54084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itchFamily="34" charset="-122"/>
                <a:ea typeface="微软雅黑" pitchFamily="34" charset="-122"/>
              </a:rPr>
              <a:t>加大党委和政府对共青团工作的支持保障力度</a:t>
            </a:r>
          </a:p>
        </p:txBody>
      </p:sp>
      <p:sp>
        <p:nvSpPr>
          <p:cNvPr id="4" name="矩形 3"/>
          <p:cNvSpPr/>
          <p:nvPr/>
        </p:nvSpPr>
        <p:spPr>
          <a:xfrm>
            <a:off x="1828847" y="2696263"/>
            <a:ext cx="621806" cy="621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t>1</a:t>
            </a:r>
            <a:endParaRPr lang="zh-CN" altLang="en-US" sz="3600" b="1" dirty="0"/>
          </a:p>
        </p:txBody>
      </p:sp>
      <p:sp>
        <p:nvSpPr>
          <p:cNvPr id="6" name="矩形 5"/>
          <p:cNvSpPr/>
          <p:nvPr/>
        </p:nvSpPr>
        <p:spPr>
          <a:xfrm>
            <a:off x="2738888" y="2564904"/>
            <a:ext cx="6596678" cy="707886"/>
          </a:xfrm>
          <a:prstGeom prst="rect">
            <a:avLst/>
          </a:prstGeom>
        </p:spPr>
        <p:txBody>
          <a:bodyPr wrap="none">
            <a:spAutoFit/>
          </a:bodyPr>
          <a:lstStyle/>
          <a:p>
            <a:pPr lvl="0"/>
            <a:r>
              <a:rPr lang="zh-CN" altLang="en-US" sz="2800" b="1" dirty="0">
                <a:solidFill>
                  <a:schemeClr val="tx1">
                    <a:lumMod val="85000"/>
                    <a:lumOff val="15000"/>
                  </a:schemeClr>
                </a:solidFill>
                <a:latin typeface="微软雅黑" pitchFamily="34" charset="-122"/>
                <a:ea typeface="微软雅黑" pitchFamily="34" charset="-122"/>
              </a:rPr>
              <a:t>加大</a:t>
            </a:r>
            <a:r>
              <a:rPr lang="zh-CN" altLang="en-US" sz="4000" b="1" dirty="0">
                <a:solidFill>
                  <a:srgbClr val="C00000"/>
                </a:solidFill>
                <a:latin typeface="微软雅黑" pitchFamily="34" charset="-122"/>
                <a:ea typeface="微软雅黑" pitchFamily="34" charset="-122"/>
              </a:rPr>
              <a:t>党委</a:t>
            </a:r>
            <a:r>
              <a:rPr lang="zh-CN" altLang="en-US" sz="2800" b="1" dirty="0">
                <a:solidFill>
                  <a:schemeClr val="tx1">
                    <a:lumMod val="85000"/>
                    <a:lumOff val="15000"/>
                  </a:schemeClr>
                </a:solidFill>
                <a:latin typeface="微软雅黑" pitchFamily="34" charset="-122"/>
                <a:ea typeface="微软雅黑" pitchFamily="34" charset="-122"/>
              </a:rPr>
              <a:t>对共青团工作的支持保障力度</a:t>
            </a:r>
            <a:endParaRPr lang="zh-CN" altLang="zh-CN" sz="2800" dirty="0">
              <a:solidFill>
                <a:srgbClr val="C00000"/>
              </a:solidFill>
              <a:latin typeface="微软雅黑" pitchFamily="34" charset="-122"/>
              <a:ea typeface="微软雅黑" pitchFamily="34" charset="-122"/>
            </a:endParaRPr>
          </a:p>
        </p:txBody>
      </p:sp>
      <p:sp>
        <p:nvSpPr>
          <p:cNvPr id="7" name="矩形 6"/>
          <p:cNvSpPr/>
          <p:nvPr/>
        </p:nvSpPr>
        <p:spPr>
          <a:xfrm>
            <a:off x="2494806" y="3491365"/>
            <a:ext cx="7632848" cy="2419124"/>
          </a:xfrm>
          <a:prstGeom prst="rect">
            <a:avLst/>
          </a:prstGeom>
        </p:spPr>
        <p:txBody>
          <a:bodyPr wrap="square">
            <a:spAutoFit/>
          </a:bodyPr>
          <a:lstStyle/>
          <a:p>
            <a:pPr>
              <a:lnSpc>
                <a:spcPct val="120000"/>
              </a:lnSpc>
            </a:pPr>
            <a:r>
              <a:rPr lang="zh-CN" altLang="zh-CN" b="1" dirty="0">
                <a:solidFill>
                  <a:srgbClr val="C00000"/>
                </a:solidFill>
                <a:latin typeface="微软雅黑" pitchFamily="34" charset="-122"/>
                <a:ea typeface="微软雅黑" pitchFamily="34" charset="-122"/>
              </a:rPr>
              <a:t>落实党建带团建制度，</a:t>
            </a:r>
            <a:r>
              <a:rPr lang="zh-CN" altLang="zh-CN" dirty="0">
                <a:latin typeface="微软雅黑" pitchFamily="34" charset="-122"/>
                <a:ea typeface="微软雅黑" pitchFamily="34" charset="-122"/>
              </a:rPr>
              <a:t>推动把团建纳入各级党委党建工作规划和年度考核内容，团建工作占一定比重；</a:t>
            </a:r>
            <a:endParaRPr lang="en-US" altLang="zh-CN" dirty="0">
              <a:latin typeface="微软雅黑" pitchFamily="34" charset="-122"/>
              <a:ea typeface="微软雅黑" pitchFamily="34" charset="-122"/>
            </a:endParaRPr>
          </a:p>
          <a:p>
            <a:pPr>
              <a:lnSpc>
                <a:spcPct val="120000"/>
              </a:lnSpc>
            </a:pPr>
            <a:endParaRPr lang="zh-CN" altLang="zh-CN" dirty="0">
              <a:latin typeface="微软雅黑" pitchFamily="34" charset="-122"/>
              <a:ea typeface="微软雅黑" pitchFamily="34" charset="-122"/>
            </a:endParaRPr>
          </a:p>
          <a:p>
            <a:pPr>
              <a:lnSpc>
                <a:spcPct val="120000"/>
              </a:lnSpc>
            </a:pPr>
            <a:r>
              <a:rPr lang="zh-CN" altLang="zh-CN" b="1" dirty="0">
                <a:solidFill>
                  <a:srgbClr val="C00000"/>
                </a:solidFill>
                <a:latin typeface="微软雅黑" pitchFamily="34" charset="-122"/>
                <a:ea typeface="微软雅黑" pitchFamily="34" charset="-122"/>
              </a:rPr>
              <a:t>建立抓落实的督导机制，</a:t>
            </a:r>
            <a:r>
              <a:rPr lang="zh-CN" altLang="zh-CN" dirty="0">
                <a:latin typeface="微软雅黑" pitchFamily="34" charset="-122"/>
                <a:ea typeface="微软雅黑" pitchFamily="34" charset="-122"/>
              </a:rPr>
              <a:t>对省级落实党建带团建工作的情况进行定期检查；</a:t>
            </a:r>
            <a:endParaRPr lang="en-US" altLang="zh-CN" dirty="0">
              <a:latin typeface="微软雅黑" pitchFamily="34" charset="-122"/>
              <a:ea typeface="微软雅黑" pitchFamily="34" charset="-122"/>
            </a:endParaRPr>
          </a:p>
          <a:p>
            <a:pPr>
              <a:lnSpc>
                <a:spcPct val="120000"/>
              </a:lnSpc>
            </a:pPr>
            <a:endParaRPr lang="zh-CN" altLang="zh-CN" dirty="0">
              <a:latin typeface="微软雅黑" pitchFamily="34" charset="-122"/>
              <a:ea typeface="微软雅黑" pitchFamily="34" charset="-122"/>
            </a:endParaRPr>
          </a:p>
          <a:p>
            <a:pPr>
              <a:lnSpc>
                <a:spcPct val="120000"/>
              </a:lnSpc>
            </a:pPr>
            <a:r>
              <a:rPr lang="zh-CN" altLang="zh-CN" dirty="0">
                <a:latin typeface="微软雅黑" pitchFamily="34" charset="-122"/>
                <a:ea typeface="微软雅黑" pitchFamily="34" charset="-122"/>
              </a:rPr>
              <a:t>把“</a:t>
            </a:r>
            <a:r>
              <a:rPr lang="zh-CN" altLang="zh-CN" b="1" dirty="0">
                <a:solidFill>
                  <a:srgbClr val="C00000"/>
                </a:solidFill>
                <a:latin typeface="微软雅黑" pitchFamily="34" charset="-122"/>
                <a:ea typeface="微软雅黑" pitchFamily="34" charset="-122"/>
              </a:rPr>
              <a:t>推荐优秀团员作入党积极分子人选</a:t>
            </a:r>
            <a:r>
              <a:rPr lang="zh-CN" altLang="zh-CN" dirty="0">
                <a:latin typeface="微软雅黑" pitchFamily="34" charset="-122"/>
                <a:ea typeface="微软雅黑" pitchFamily="34" charset="-122"/>
              </a:rPr>
              <a:t>”作为基层团组织的重要工作职责，推动党组织将推优纳入党员发展工作规划。</a:t>
            </a:r>
          </a:p>
        </p:txBody>
      </p:sp>
      <p:sp>
        <p:nvSpPr>
          <p:cNvPr id="8" name="KSO_Shape"/>
          <p:cNvSpPr>
            <a:spLocks/>
          </p:cNvSpPr>
          <p:nvPr/>
        </p:nvSpPr>
        <p:spPr bwMode="auto">
          <a:xfrm flipH="1">
            <a:off x="1813890" y="3645024"/>
            <a:ext cx="461962" cy="221915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rgbClr val="C00000"/>
          </a:solidFill>
          <a:ln>
            <a:noFill/>
          </a:ln>
        </p:spPr>
        <p:txBody>
          <a:bodyPr anchor="ctr"/>
          <a:lstStyle/>
          <a:p>
            <a:endParaRPr lang="zh-CN" altLang="en-US"/>
          </a:p>
        </p:txBody>
      </p:sp>
    </p:spTree>
    <p:extLst>
      <p:ext uri="{BB962C8B-B14F-4D97-AF65-F5344CB8AC3E}">
        <p14:creationId xmlns:p14="http://schemas.microsoft.com/office/powerpoint/2010/main" val="2489116510"/>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 fill="hold"/>
                                        <p:tgtEl>
                                          <p:spTgt spid="3"/>
                                        </p:tgtEl>
                                        <p:attrNameLst>
                                          <p:attrName>ppt_w</p:attrName>
                                        </p:attrNameLst>
                                      </p:cBhvr>
                                      <p:tavLst>
                                        <p:tav tm="0">
                                          <p:val>
                                            <p:fltVal val="0"/>
                                          </p:val>
                                        </p:tav>
                                        <p:tav tm="100000">
                                          <p:val>
                                            <p:strVal val="#ppt_w"/>
                                          </p:val>
                                        </p:tav>
                                      </p:tavLst>
                                    </p:anim>
                                    <p:anim calcmode="lin" valueType="num">
                                      <p:cBhvr>
                                        <p:cTn id="14" dur="10" fill="hold"/>
                                        <p:tgtEl>
                                          <p:spTgt spid="3"/>
                                        </p:tgtEl>
                                        <p:attrNameLst>
                                          <p:attrName>ppt_h</p:attrName>
                                        </p:attrNameLst>
                                      </p:cBhvr>
                                      <p:tavLst>
                                        <p:tav tm="0">
                                          <p:val>
                                            <p:fltVal val="0"/>
                                          </p:val>
                                        </p:tav>
                                        <p:tav tm="100000">
                                          <p:val>
                                            <p:strVal val="#ppt_h"/>
                                          </p:val>
                                        </p:tav>
                                      </p:tavLst>
                                    </p:anim>
                                    <p:animEffect transition="in" filter="fade">
                                      <p:cBhvr>
                                        <p:cTn id="15" dur="10"/>
                                        <p:tgtEl>
                                          <p:spTgt spid="3"/>
                                        </p:tgtEl>
                                      </p:cBhvr>
                                    </p:animEffect>
                                  </p:childTnLst>
                                </p:cTn>
                              </p:par>
                            </p:childTnLst>
                          </p:cTn>
                        </p:par>
                        <p:par>
                          <p:cTn id="16" fill="hold">
                            <p:stCondLst>
                              <p:cond delay="510"/>
                            </p:stCondLst>
                            <p:childTnLst>
                              <p:par>
                                <p:cTn id="17" presetID="27" presetClass="emph" presetSubtype="0" fill="remove" grpId="1" nodeType="afterEffect">
                                  <p:stCondLst>
                                    <p:cond delay="0"/>
                                  </p:stCondLst>
                                  <p:childTnLst>
                                    <p:animClr clrSpc="rgb" dir="cw">
                                      <p:cBhvr override="childStyle">
                                        <p:cTn id="18" dur="250" autoRev="1" fill="remove"/>
                                        <p:tgtEl>
                                          <p:spTgt spid="3"/>
                                        </p:tgtEl>
                                        <p:attrNameLst>
                                          <p:attrName>style.color</p:attrName>
                                        </p:attrNameLst>
                                      </p:cBhvr>
                                      <p:to>
                                        <a:schemeClr val="bg1"/>
                                      </p:to>
                                    </p:animClr>
                                    <p:animClr clrSpc="rgb" dir="cw">
                                      <p:cBhvr>
                                        <p:cTn id="19" dur="250" autoRev="1" fill="remove"/>
                                        <p:tgtEl>
                                          <p:spTgt spid="3"/>
                                        </p:tgtEl>
                                        <p:attrNameLst>
                                          <p:attrName>fillcolor</p:attrName>
                                        </p:attrNameLst>
                                      </p:cBhvr>
                                      <p:to>
                                        <a:schemeClr val="bg1"/>
                                      </p:to>
                                    </p:animClr>
                                    <p:set>
                                      <p:cBhvr>
                                        <p:cTn id="20" dur="250" autoRev="1" fill="remove"/>
                                        <p:tgtEl>
                                          <p:spTgt spid="3"/>
                                        </p:tgtEl>
                                        <p:attrNameLst>
                                          <p:attrName>fill.type</p:attrName>
                                        </p:attrNameLst>
                                      </p:cBhvr>
                                      <p:to>
                                        <p:strVal val="solid"/>
                                      </p:to>
                                    </p:set>
                                    <p:set>
                                      <p:cBhvr>
                                        <p:cTn id="21" dur="250" autoRev="1" fill="remove"/>
                                        <p:tgtEl>
                                          <p:spTgt spid="3"/>
                                        </p:tgtEl>
                                        <p:attrNameLst>
                                          <p:attrName>fill.on</p:attrName>
                                        </p:attrNameLst>
                                      </p:cBhvr>
                                      <p:to>
                                        <p:strVal val="true"/>
                                      </p:to>
                                    </p:set>
                                  </p:childTnLst>
                                </p:cTn>
                              </p:par>
                            </p:childTnLst>
                          </p:cTn>
                        </p:par>
                        <p:par>
                          <p:cTn id="22" fill="hold">
                            <p:stCondLst>
                              <p:cond delay="1010"/>
                            </p:stCondLst>
                            <p:childTnLst>
                              <p:par>
                                <p:cTn id="23" presetID="23" presetClass="entr" presetSubtype="32"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strVal val="4*#ppt_w"/>
                                          </p:val>
                                        </p:tav>
                                        <p:tav tm="100000">
                                          <p:val>
                                            <p:strVal val="#ppt_w"/>
                                          </p:val>
                                        </p:tav>
                                      </p:tavLst>
                                    </p:anim>
                                    <p:anim calcmode="lin" valueType="num">
                                      <p:cBhvr>
                                        <p:cTn id="26" dur="500" fill="hold"/>
                                        <p:tgtEl>
                                          <p:spTgt spid="4"/>
                                        </p:tgtEl>
                                        <p:attrNameLst>
                                          <p:attrName>ppt_h</p:attrName>
                                        </p:attrNameLst>
                                      </p:cBhvr>
                                      <p:tavLst>
                                        <p:tav tm="0">
                                          <p:val>
                                            <p:strVal val="4*#ppt_h"/>
                                          </p:val>
                                        </p:tav>
                                        <p:tav tm="100000">
                                          <p:val>
                                            <p:strVal val="#ppt_h"/>
                                          </p:val>
                                        </p:tav>
                                      </p:tavLst>
                                    </p:anim>
                                  </p:childTnLst>
                                </p:cTn>
                              </p:par>
                            </p:childTnLst>
                          </p:cTn>
                        </p:par>
                        <p:par>
                          <p:cTn id="27" fill="hold">
                            <p:stCondLst>
                              <p:cond delay="1510"/>
                            </p:stCondLst>
                            <p:childTnLst>
                              <p:par>
                                <p:cTn id="28" presetID="42"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2510"/>
                            </p:stCondLst>
                            <p:childTnLst>
                              <p:par>
                                <p:cTn id="34" presetID="12" presetClass="entr" presetSubtype="2"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p:tgtEl>
                                          <p:spTgt spid="8"/>
                                        </p:tgtEl>
                                        <p:attrNameLst>
                                          <p:attrName>ppt_x</p:attrName>
                                        </p:attrNameLst>
                                      </p:cBhvr>
                                      <p:tavLst>
                                        <p:tav tm="0">
                                          <p:val>
                                            <p:strVal val="#ppt_x+#ppt_w*1.125000"/>
                                          </p:val>
                                        </p:tav>
                                        <p:tav tm="100000">
                                          <p:val>
                                            <p:strVal val="#ppt_x"/>
                                          </p:val>
                                        </p:tav>
                                      </p:tavLst>
                                    </p:anim>
                                    <p:animEffect transition="in" filter="wipe(left)">
                                      <p:cBhvr>
                                        <p:cTn id="37" dur="500"/>
                                        <p:tgtEl>
                                          <p:spTgt spid="8"/>
                                        </p:tgtEl>
                                      </p:cBhvr>
                                    </p:animEffect>
                                  </p:childTnLst>
                                </p:cTn>
                              </p:par>
                            </p:childTnLst>
                          </p:cTn>
                        </p:par>
                        <p:par>
                          <p:cTn id="38" fill="hold">
                            <p:stCondLst>
                              <p:cond delay="3010"/>
                            </p:stCondLst>
                            <p:childTnLst>
                              <p:par>
                                <p:cTn id="39" presetID="22" presetClass="entr" presetSubtype="1"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up)">
                                      <p:cBhvr>
                                        <p:cTn id="41"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4" grpId="0" animBg="1"/>
      <p:bldP spid="6" grpId="0"/>
      <p:bldP spid="7" grpId="0"/>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83105" y="1848689"/>
            <a:ext cx="1840732" cy="533113"/>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rgbClr val="C00000"/>
                </a:solidFill>
                <a:latin typeface="微软雅黑" pitchFamily="34" charset="-122"/>
                <a:ea typeface="微软雅黑" pitchFamily="34" charset="-122"/>
              </a:rPr>
              <a:t>第四大方面</a:t>
            </a:r>
          </a:p>
        </p:txBody>
      </p:sp>
      <p:sp>
        <p:nvSpPr>
          <p:cNvPr id="3" name="矩形 2"/>
          <p:cNvSpPr/>
          <p:nvPr/>
        </p:nvSpPr>
        <p:spPr>
          <a:xfrm>
            <a:off x="3845071" y="1844824"/>
            <a:ext cx="6714631" cy="54084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itchFamily="34" charset="-122"/>
                <a:ea typeface="微软雅黑" pitchFamily="34" charset="-122"/>
              </a:rPr>
              <a:t>加大党委和政府对共青团工作的支持保障力度</a:t>
            </a:r>
          </a:p>
        </p:txBody>
      </p:sp>
      <p:sp>
        <p:nvSpPr>
          <p:cNvPr id="4" name="矩形 3"/>
          <p:cNvSpPr/>
          <p:nvPr/>
        </p:nvSpPr>
        <p:spPr>
          <a:xfrm>
            <a:off x="1828847" y="2840279"/>
            <a:ext cx="621806" cy="6218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t>2</a:t>
            </a:r>
            <a:endParaRPr lang="zh-CN" altLang="en-US" sz="3600" b="1" dirty="0"/>
          </a:p>
        </p:txBody>
      </p:sp>
      <p:sp>
        <p:nvSpPr>
          <p:cNvPr id="6" name="矩形 5"/>
          <p:cNvSpPr/>
          <p:nvPr/>
        </p:nvSpPr>
        <p:spPr>
          <a:xfrm>
            <a:off x="2738888" y="2708920"/>
            <a:ext cx="6596678" cy="707886"/>
          </a:xfrm>
          <a:prstGeom prst="rect">
            <a:avLst/>
          </a:prstGeom>
        </p:spPr>
        <p:txBody>
          <a:bodyPr wrap="none">
            <a:spAutoFit/>
          </a:bodyPr>
          <a:lstStyle/>
          <a:p>
            <a:pPr lvl="0"/>
            <a:r>
              <a:rPr lang="zh-CN" altLang="en-US" sz="2800" b="1" dirty="0">
                <a:solidFill>
                  <a:schemeClr val="tx1">
                    <a:lumMod val="85000"/>
                    <a:lumOff val="15000"/>
                  </a:schemeClr>
                </a:solidFill>
                <a:latin typeface="微软雅黑" pitchFamily="34" charset="-122"/>
                <a:ea typeface="微软雅黑" pitchFamily="34" charset="-122"/>
              </a:rPr>
              <a:t>加大</a:t>
            </a:r>
            <a:r>
              <a:rPr lang="zh-CN" altLang="en-US" sz="4000" b="1" dirty="0">
                <a:solidFill>
                  <a:srgbClr val="C00000"/>
                </a:solidFill>
                <a:latin typeface="微软雅黑" pitchFamily="34" charset="-122"/>
                <a:ea typeface="微软雅黑" pitchFamily="34" charset="-122"/>
              </a:rPr>
              <a:t>政府</a:t>
            </a:r>
            <a:r>
              <a:rPr lang="zh-CN" altLang="en-US" sz="2800" b="1" dirty="0">
                <a:solidFill>
                  <a:schemeClr val="tx1">
                    <a:lumMod val="85000"/>
                    <a:lumOff val="15000"/>
                  </a:schemeClr>
                </a:solidFill>
                <a:latin typeface="微软雅黑" pitchFamily="34" charset="-122"/>
                <a:ea typeface="微软雅黑" pitchFamily="34" charset="-122"/>
              </a:rPr>
              <a:t>对共青团工作的支持保障力度</a:t>
            </a:r>
            <a:endParaRPr lang="zh-CN" altLang="zh-CN" sz="2800" dirty="0">
              <a:solidFill>
                <a:srgbClr val="C00000"/>
              </a:solidFill>
              <a:latin typeface="微软雅黑" pitchFamily="34" charset="-122"/>
              <a:ea typeface="微软雅黑" pitchFamily="34" charset="-122"/>
            </a:endParaRPr>
          </a:p>
        </p:txBody>
      </p:sp>
      <p:sp>
        <p:nvSpPr>
          <p:cNvPr id="7" name="矩形 6"/>
          <p:cNvSpPr/>
          <p:nvPr/>
        </p:nvSpPr>
        <p:spPr>
          <a:xfrm>
            <a:off x="2494806" y="3645024"/>
            <a:ext cx="7632848" cy="2419124"/>
          </a:xfrm>
          <a:prstGeom prst="rect">
            <a:avLst/>
          </a:prstGeom>
        </p:spPr>
        <p:txBody>
          <a:bodyPr wrap="square">
            <a:spAutoFit/>
          </a:bodyPr>
          <a:lstStyle/>
          <a:p>
            <a:pPr>
              <a:lnSpc>
                <a:spcPct val="120000"/>
              </a:lnSpc>
            </a:pPr>
            <a:r>
              <a:rPr lang="zh-CN" altLang="en-US" b="1" dirty="0">
                <a:solidFill>
                  <a:srgbClr val="C00000"/>
                </a:solidFill>
                <a:latin typeface="微软雅黑" pitchFamily="34" charset="-122"/>
                <a:ea typeface="微软雅黑" pitchFamily="34" charset="-122"/>
              </a:rPr>
              <a:t>健全政府协调工作机制，</a:t>
            </a:r>
            <a:r>
              <a:rPr lang="zh-CN" altLang="en-US" dirty="0">
                <a:latin typeface="微软雅黑" pitchFamily="34" charset="-122"/>
                <a:ea typeface="微软雅黑" pitchFamily="34" charset="-122"/>
              </a:rPr>
              <a:t>制定青年发展规划，各地制定相应规划，注重与经济社会发展规划及相关专项规划衔接；</a:t>
            </a:r>
          </a:p>
          <a:p>
            <a:pPr>
              <a:lnSpc>
                <a:spcPct val="120000"/>
              </a:lnSpc>
            </a:pPr>
            <a:r>
              <a:rPr lang="zh-CN" altLang="en-US" b="1" dirty="0">
                <a:solidFill>
                  <a:srgbClr val="C00000"/>
                </a:solidFill>
                <a:latin typeface="微软雅黑" pitchFamily="34" charset="-122"/>
                <a:ea typeface="微软雅黑" pitchFamily="34" charset="-122"/>
              </a:rPr>
              <a:t>加强共青团和青年工作学科建设，</a:t>
            </a:r>
            <a:r>
              <a:rPr lang="zh-CN" altLang="en-US" dirty="0">
                <a:latin typeface="微软雅黑" pitchFamily="34" charset="-122"/>
                <a:ea typeface="微软雅黑" pitchFamily="34" charset="-122"/>
              </a:rPr>
              <a:t>推动把青年群众工作列入各类干部培训课程；</a:t>
            </a:r>
          </a:p>
          <a:p>
            <a:pPr>
              <a:lnSpc>
                <a:spcPct val="120000"/>
              </a:lnSpc>
            </a:pPr>
            <a:r>
              <a:rPr lang="zh-CN" altLang="en-US" b="1" dirty="0">
                <a:solidFill>
                  <a:srgbClr val="C00000"/>
                </a:solidFill>
                <a:latin typeface="微软雅黑" pitchFamily="34" charset="-122"/>
                <a:ea typeface="微软雅黑" pitchFamily="34" charset="-122"/>
              </a:rPr>
              <a:t>健全稳定规范的共青团工作经费保障制度；</a:t>
            </a:r>
          </a:p>
          <a:p>
            <a:pPr>
              <a:lnSpc>
                <a:spcPct val="120000"/>
              </a:lnSpc>
            </a:pPr>
            <a:r>
              <a:rPr lang="zh-CN" altLang="en-US" b="1" dirty="0">
                <a:solidFill>
                  <a:srgbClr val="C00000"/>
                </a:solidFill>
                <a:latin typeface="微软雅黑" pitchFamily="34" charset="-122"/>
                <a:ea typeface="微软雅黑" pitchFamily="34" charset="-122"/>
              </a:rPr>
              <a:t>加大对团的基层工作阵地建设支持力度，</a:t>
            </a:r>
            <a:r>
              <a:rPr lang="zh-CN" altLang="en-US" dirty="0">
                <a:latin typeface="微软雅黑" pitchFamily="34" charset="-122"/>
                <a:ea typeface="微软雅黑" pitchFamily="34" charset="-122"/>
              </a:rPr>
              <a:t>推动群团组织基层工作和服务阵地共建共享。</a:t>
            </a:r>
          </a:p>
        </p:txBody>
      </p:sp>
      <p:sp>
        <p:nvSpPr>
          <p:cNvPr id="8" name="KSO_Shape"/>
          <p:cNvSpPr>
            <a:spLocks/>
          </p:cNvSpPr>
          <p:nvPr/>
        </p:nvSpPr>
        <p:spPr bwMode="auto">
          <a:xfrm flipH="1">
            <a:off x="1813890" y="3789040"/>
            <a:ext cx="461962" cy="2232248"/>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rgbClr val="C00000"/>
          </a:solidFill>
          <a:ln>
            <a:noFill/>
          </a:ln>
        </p:spPr>
        <p:txBody>
          <a:bodyPr anchor="ctr"/>
          <a:lstStyle/>
          <a:p>
            <a:endParaRPr lang="zh-CN" altLang="en-US"/>
          </a:p>
        </p:txBody>
      </p:sp>
    </p:spTree>
    <p:extLst>
      <p:ext uri="{BB962C8B-B14F-4D97-AF65-F5344CB8AC3E}">
        <p14:creationId xmlns:p14="http://schemas.microsoft.com/office/powerpoint/2010/main" val="313694511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 fill="hold"/>
                                        <p:tgtEl>
                                          <p:spTgt spid="3"/>
                                        </p:tgtEl>
                                        <p:attrNameLst>
                                          <p:attrName>ppt_w</p:attrName>
                                        </p:attrNameLst>
                                      </p:cBhvr>
                                      <p:tavLst>
                                        <p:tav tm="0">
                                          <p:val>
                                            <p:fltVal val="0"/>
                                          </p:val>
                                        </p:tav>
                                        <p:tav tm="100000">
                                          <p:val>
                                            <p:strVal val="#ppt_w"/>
                                          </p:val>
                                        </p:tav>
                                      </p:tavLst>
                                    </p:anim>
                                    <p:anim calcmode="lin" valueType="num">
                                      <p:cBhvr>
                                        <p:cTn id="14" dur="10" fill="hold"/>
                                        <p:tgtEl>
                                          <p:spTgt spid="3"/>
                                        </p:tgtEl>
                                        <p:attrNameLst>
                                          <p:attrName>ppt_h</p:attrName>
                                        </p:attrNameLst>
                                      </p:cBhvr>
                                      <p:tavLst>
                                        <p:tav tm="0">
                                          <p:val>
                                            <p:fltVal val="0"/>
                                          </p:val>
                                        </p:tav>
                                        <p:tav tm="100000">
                                          <p:val>
                                            <p:strVal val="#ppt_h"/>
                                          </p:val>
                                        </p:tav>
                                      </p:tavLst>
                                    </p:anim>
                                    <p:animEffect transition="in" filter="fade">
                                      <p:cBhvr>
                                        <p:cTn id="15" dur="10"/>
                                        <p:tgtEl>
                                          <p:spTgt spid="3"/>
                                        </p:tgtEl>
                                      </p:cBhvr>
                                    </p:animEffect>
                                  </p:childTnLst>
                                </p:cTn>
                              </p:par>
                            </p:childTnLst>
                          </p:cTn>
                        </p:par>
                        <p:par>
                          <p:cTn id="16" fill="hold">
                            <p:stCondLst>
                              <p:cond delay="510"/>
                            </p:stCondLst>
                            <p:childTnLst>
                              <p:par>
                                <p:cTn id="17" presetID="27" presetClass="emph" presetSubtype="0" fill="remove" grpId="1" nodeType="afterEffect">
                                  <p:stCondLst>
                                    <p:cond delay="0"/>
                                  </p:stCondLst>
                                  <p:childTnLst>
                                    <p:animClr clrSpc="rgb" dir="cw">
                                      <p:cBhvr override="childStyle">
                                        <p:cTn id="18" dur="250" autoRev="1" fill="remove"/>
                                        <p:tgtEl>
                                          <p:spTgt spid="3"/>
                                        </p:tgtEl>
                                        <p:attrNameLst>
                                          <p:attrName>style.color</p:attrName>
                                        </p:attrNameLst>
                                      </p:cBhvr>
                                      <p:to>
                                        <a:schemeClr val="bg1"/>
                                      </p:to>
                                    </p:animClr>
                                    <p:animClr clrSpc="rgb" dir="cw">
                                      <p:cBhvr>
                                        <p:cTn id="19" dur="250" autoRev="1" fill="remove"/>
                                        <p:tgtEl>
                                          <p:spTgt spid="3"/>
                                        </p:tgtEl>
                                        <p:attrNameLst>
                                          <p:attrName>fillcolor</p:attrName>
                                        </p:attrNameLst>
                                      </p:cBhvr>
                                      <p:to>
                                        <a:schemeClr val="bg1"/>
                                      </p:to>
                                    </p:animClr>
                                    <p:set>
                                      <p:cBhvr>
                                        <p:cTn id="20" dur="250" autoRev="1" fill="remove"/>
                                        <p:tgtEl>
                                          <p:spTgt spid="3"/>
                                        </p:tgtEl>
                                        <p:attrNameLst>
                                          <p:attrName>fill.type</p:attrName>
                                        </p:attrNameLst>
                                      </p:cBhvr>
                                      <p:to>
                                        <p:strVal val="solid"/>
                                      </p:to>
                                    </p:set>
                                    <p:set>
                                      <p:cBhvr>
                                        <p:cTn id="21" dur="250" autoRev="1" fill="remove"/>
                                        <p:tgtEl>
                                          <p:spTgt spid="3"/>
                                        </p:tgtEl>
                                        <p:attrNameLst>
                                          <p:attrName>fill.on</p:attrName>
                                        </p:attrNameLst>
                                      </p:cBhvr>
                                      <p:to>
                                        <p:strVal val="true"/>
                                      </p:to>
                                    </p:set>
                                  </p:childTnLst>
                                </p:cTn>
                              </p:par>
                            </p:childTnLst>
                          </p:cTn>
                        </p:par>
                        <p:par>
                          <p:cTn id="22" fill="hold">
                            <p:stCondLst>
                              <p:cond delay="1010"/>
                            </p:stCondLst>
                            <p:childTnLst>
                              <p:par>
                                <p:cTn id="23" presetID="23" presetClass="entr" presetSubtype="32"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strVal val="4*#ppt_w"/>
                                          </p:val>
                                        </p:tav>
                                        <p:tav tm="100000">
                                          <p:val>
                                            <p:strVal val="#ppt_w"/>
                                          </p:val>
                                        </p:tav>
                                      </p:tavLst>
                                    </p:anim>
                                    <p:anim calcmode="lin" valueType="num">
                                      <p:cBhvr>
                                        <p:cTn id="26" dur="500" fill="hold"/>
                                        <p:tgtEl>
                                          <p:spTgt spid="4"/>
                                        </p:tgtEl>
                                        <p:attrNameLst>
                                          <p:attrName>ppt_h</p:attrName>
                                        </p:attrNameLst>
                                      </p:cBhvr>
                                      <p:tavLst>
                                        <p:tav tm="0">
                                          <p:val>
                                            <p:strVal val="4*#ppt_h"/>
                                          </p:val>
                                        </p:tav>
                                        <p:tav tm="100000">
                                          <p:val>
                                            <p:strVal val="#ppt_h"/>
                                          </p:val>
                                        </p:tav>
                                      </p:tavLst>
                                    </p:anim>
                                  </p:childTnLst>
                                </p:cTn>
                              </p:par>
                            </p:childTnLst>
                          </p:cTn>
                        </p:par>
                        <p:par>
                          <p:cTn id="27" fill="hold">
                            <p:stCondLst>
                              <p:cond delay="1510"/>
                            </p:stCondLst>
                            <p:childTnLst>
                              <p:par>
                                <p:cTn id="28" presetID="42"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2510"/>
                            </p:stCondLst>
                            <p:childTnLst>
                              <p:par>
                                <p:cTn id="34" presetID="12" presetClass="entr" presetSubtype="2"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p:tgtEl>
                                          <p:spTgt spid="8"/>
                                        </p:tgtEl>
                                        <p:attrNameLst>
                                          <p:attrName>ppt_x</p:attrName>
                                        </p:attrNameLst>
                                      </p:cBhvr>
                                      <p:tavLst>
                                        <p:tav tm="0">
                                          <p:val>
                                            <p:strVal val="#ppt_x+#ppt_w*1.125000"/>
                                          </p:val>
                                        </p:tav>
                                        <p:tav tm="100000">
                                          <p:val>
                                            <p:strVal val="#ppt_x"/>
                                          </p:val>
                                        </p:tav>
                                      </p:tavLst>
                                    </p:anim>
                                    <p:animEffect transition="in" filter="wipe(left)">
                                      <p:cBhvr>
                                        <p:cTn id="37" dur="500"/>
                                        <p:tgtEl>
                                          <p:spTgt spid="8"/>
                                        </p:tgtEl>
                                      </p:cBhvr>
                                    </p:animEffect>
                                  </p:childTnLst>
                                </p:cTn>
                              </p:par>
                            </p:childTnLst>
                          </p:cTn>
                        </p:par>
                        <p:par>
                          <p:cTn id="38" fill="hold">
                            <p:stCondLst>
                              <p:cond delay="3010"/>
                            </p:stCondLst>
                            <p:childTnLst>
                              <p:par>
                                <p:cTn id="39" presetID="22" presetClass="entr" presetSubtype="1"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up)">
                                      <p:cBhvr>
                                        <p:cTn id="41"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4" grpId="0" animBg="1"/>
      <p:bldP spid="6" grpId="0"/>
      <p:bldP spid="7" grpId="0"/>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C:\Users\user\Desktop\团徽P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4547" y="866432"/>
            <a:ext cx="2095395" cy="2110048"/>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5475" y="3645024"/>
            <a:ext cx="12215887" cy="3212976"/>
          </a:xfrm>
          <a:prstGeom prst="rect">
            <a:avLst/>
          </a:prstGeom>
          <a:solidFill>
            <a:srgbClr val="C00000"/>
          </a:solidFill>
          <a:ln w="571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cs typeface="+mn-ea"/>
              <a:sym typeface="Arial"/>
            </a:endParaRPr>
          </a:p>
        </p:txBody>
      </p:sp>
      <p:sp>
        <p:nvSpPr>
          <p:cNvPr id="2" name="矩形 1"/>
          <p:cNvSpPr/>
          <p:nvPr/>
        </p:nvSpPr>
        <p:spPr>
          <a:xfrm>
            <a:off x="1558702" y="4654877"/>
            <a:ext cx="9166292" cy="646331"/>
          </a:xfrm>
          <a:prstGeom prst="rect">
            <a:avLst/>
          </a:prstGeom>
        </p:spPr>
        <p:txBody>
          <a:bodyPr wrap="none">
            <a:spAutoFit/>
          </a:bodyPr>
          <a:lstStyle/>
          <a:p>
            <a:pPr lvl="0"/>
            <a:r>
              <a:rPr lang="zh-CN" altLang="zh-CN" sz="3600" b="1" dirty="0">
                <a:solidFill>
                  <a:srgbClr val="FCFF85"/>
                </a:solidFill>
                <a:latin typeface="微软雅黑" pitchFamily="34" charset="-122"/>
                <a:ea typeface="微软雅黑" pitchFamily="34" charset="-122"/>
              </a:rPr>
              <a:t>第</a:t>
            </a:r>
            <a:r>
              <a:rPr lang="zh-CN" altLang="en-US" sz="3600" b="1" dirty="0">
                <a:solidFill>
                  <a:srgbClr val="FCFF85"/>
                </a:solidFill>
                <a:latin typeface="微软雅黑" pitchFamily="34" charset="-122"/>
                <a:ea typeface="微软雅黑" pitchFamily="34" charset="-122"/>
              </a:rPr>
              <a:t>三</a:t>
            </a:r>
            <a:r>
              <a:rPr lang="zh-CN" altLang="zh-CN" sz="3600" b="1" dirty="0">
                <a:solidFill>
                  <a:srgbClr val="FCFF85"/>
                </a:solidFill>
                <a:latin typeface="微软雅黑" pitchFamily="34" charset="-122"/>
                <a:ea typeface="微软雅黑" pitchFamily="34" charset="-122"/>
              </a:rPr>
              <a:t>部分</a:t>
            </a:r>
            <a:r>
              <a:rPr lang="en-US" altLang="zh-CN" sz="3600" b="1" dirty="0">
                <a:solidFill>
                  <a:srgbClr val="FCFF85"/>
                </a:solidFill>
                <a:latin typeface="微软雅黑" pitchFamily="34" charset="-122"/>
                <a:ea typeface="微软雅黑" pitchFamily="34" charset="-122"/>
              </a:rPr>
              <a:t>  </a:t>
            </a:r>
            <a:r>
              <a:rPr lang="en-US" altLang="zh-CN" sz="3600" dirty="0">
                <a:solidFill>
                  <a:srgbClr val="FCFF85"/>
                </a:solidFill>
                <a:latin typeface="微软雅黑" pitchFamily="34" charset="-122"/>
                <a:ea typeface="微软雅黑" pitchFamily="34" charset="-122"/>
              </a:rPr>
              <a:t>|  </a:t>
            </a:r>
            <a:r>
              <a:rPr lang="zh-CN" altLang="zh-CN" sz="3600" dirty="0">
                <a:solidFill>
                  <a:srgbClr val="FCFF85"/>
                </a:solidFill>
                <a:latin typeface="微软雅黑" pitchFamily="34" charset="-122"/>
                <a:ea typeface="微软雅黑" pitchFamily="34" charset="-122"/>
              </a:rPr>
              <a:t>共青团中央改革方案的学习要求</a:t>
            </a: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5476" y="2989800"/>
            <a:ext cx="12215887" cy="1309121"/>
          </a:xfrm>
          <a:prstGeom prst="rect">
            <a:avLst/>
          </a:prstGeom>
        </p:spPr>
      </p:pic>
    </p:spTree>
    <p:extLst>
      <p:ext uri="{BB962C8B-B14F-4D97-AF65-F5344CB8AC3E}">
        <p14:creationId xmlns:p14="http://schemas.microsoft.com/office/powerpoint/2010/main" val="91165489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528"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ppt_x</p:attrName>
                                        </p:attrNameLst>
                                      </p:cBhvr>
                                      <p:tavLst>
                                        <p:tav tm="0">
                                          <p:val>
                                            <p:fltVal val="0.5"/>
                                          </p:val>
                                        </p:tav>
                                        <p:tav tm="100000">
                                          <p:val>
                                            <p:strVal val="#ppt_x"/>
                                          </p:val>
                                        </p:tav>
                                      </p:tavLst>
                                    </p:anim>
                                    <p:anim calcmode="lin" valueType="num">
                                      <p:cBhvr>
                                        <p:cTn id="16" dur="1000" fill="hold"/>
                                        <p:tgtEl>
                                          <p:spTgt spid="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09278" y="1556792"/>
            <a:ext cx="9433048" cy="794064"/>
          </a:xfrm>
          <a:prstGeom prst="rect">
            <a:avLst/>
          </a:prstGeom>
        </p:spPr>
        <p:txBody>
          <a:bodyPr wrap="square">
            <a:spAutoFit/>
          </a:bodyPr>
          <a:lstStyle/>
          <a:p>
            <a:pPr lvl="0">
              <a:lnSpc>
                <a:spcPct val="120000"/>
              </a:lnSpc>
            </a:pPr>
            <a:r>
              <a:rPr lang="zh-CN" altLang="zh-CN" sz="2000" b="1" dirty="0">
                <a:solidFill>
                  <a:srgbClr val="C00000"/>
                </a:solidFill>
                <a:latin typeface="微软雅黑" pitchFamily="34" charset="-122"/>
                <a:ea typeface="微软雅黑" pitchFamily="34" charset="-122"/>
              </a:rPr>
              <a:t>《方案》要求，</a:t>
            </a:r>
            <a:r>
              <a:rPr lang="zh-CN" altLang="zh-CN" dirty="0">
                <a:solidFill>
                  <a:prstClr val="black"/>
                </a:solidFill>
                <a:latin typeface="微软雅黑" pitchFamily="34" charset="-122"/>
                <a:ea typeface="微软雅黑" pitchFamily="34" charset="-122"/>
              </a:rPr>
              <a:t>以团中央改革为牵引，加强统筹指导，带动地方各级、各领域共青团在党委领导下，结合工作实际谋划改革、推进改革，形成以上率下、全团抓改革的工作局面。</a:t>
            </a:r>
          </a:p>
        </p:txBody>
      </p:sp>
      <p:grpSp>
        <p:nvGrpSpPr>
          <p:cNvPr id="29" name="组合 28"/>
          <p:cNvGrpSpPr/>
          <p:nvPr/>
        </p:nvGrpSpPr>
        <p:grpSpPr>
          <a:xfrm>
            <a:off x="1774726" y="2492896"/>
            <a:ext cx="8712968" cy="615665"/>
            <a:chOff x="1774726" y="2492896"/>
            <a:chExt cx="8712968" cy="615665"/>
          </a:xfrm>
        </p:grpSpPr>
        <p:sp>
          <p:nvSpPr>
            <p:cNvPr id="14" name="矩形 13"/>
            <p:cNvSpPr/>
            <p:nvPr/>
          </p:nvSpPr>
          <p:spPr>
            <a:xfrm>
              <a:off x="1774726" y="2492896"/>
              <a:ext cx="8712968" cy="615665"/>
            </a:xfrm>
            <a:prstGeom prst="rect">
              <a:avLst/>
            </a:prstGeom>
            <a:solidFill>
              <a:srgbClr val="FCFF85"/>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369246" y="2600673"/>
              <a:ext cx="7523928" cy="400110"/>
            </a:xfrm>
            <a:prstGeom prst="rect">
              <a:avLst/>
            </a:prstGeom>
          </p:spPr>
          <p:txBody>
            <a:bodyPr wrap="square">
              <a:spAutoFit/>
            </a:bodyPr>
            <a:lstStyle/>
            <a:p>
              <a:pPr lvl="0" algn="ctr"/>
              <a:r>
                <a:rPr lang="zh-CN" altLang="zh-CN" sz="2000" b="1" dirty="0">
                  <a:solidFill>
                    <a:prstClr val="black"/>
                  </a:solidFill>
                  <a:latin typeface="微软雅黑" pitchFamily="34" charset="-122"/>
                  <a:ea typeface="微软雅黑" pitchFamily="34" charset="-122"/>
                </a:rPr>
                <a:t>学习要求：各团委、干部、团员，做到</a:t>
              </a:r>
              <a:r>
                <a:rPr lang="zh-CN" altLang="zh-CN" sz="2000" b="1" dirty="0">
                  <a:solidFill>
                    <a:srgbClr val="C00000"/>
                  </a:solidFill>
                  <a:latin typeface="微软雅黑" pitchFamily="34" charset="-122"/>
                  <a:ea typeface="微软雅黑" pitchFamily="34" charset="-122"/>
                </a:rPr>
                <a:t>四个认真</a:t>
              </a:r>
              <a:r>
                <a:rPr lang="zh-CN" altLang="en-US" sz="2000" b="1" dirty="0">
                  <a:solidFill>
                    <a:prstClr val="black"/>
                  </a:solidFill>
                  <a:latin typeface="微软雅黑" pitchFamily="34" charset="-122"/>
                  <a:ea typeface="微软雅黑" pitchFamily="34" charset="-122"/>
                </a:rPr>
                <a:t>。</a:t>
              </a:r>
              <a:endParaRPr lang="zh-CN" altLang="zh-CN" sz="2000" b="1" dirty="0">
                <a:solidFill>
                  <a:prstClr val="black"/>
                </a:solidFill>
                <a:latin typeface="微软雅黑" pitchFamily="34" charset="-122"/>
                <a:ea typeface="微软雅黑" pitchFamily="34" charset="-122"/>
              </a:endParaRPr>
            </a:p>
          </p:txBody>
        </p:sp>
      </p:grpSp>
      <p:sp>
        <p:nvSpPr>
          <p:cNvPr id="6" name="矩形 5"/>
          <p:cNvSpPr/>
          <p:nvPr/>
        </p:nvSpPr>
        <p:spPr>
          <a:xfrm>
            <a:off x="4612382" y="3640113"/>
            <a:ext cx="5875312" cy="533113"/>
          </a:xfrm>
          <a:prstGeom prst="rect">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zh-CN" sz="2400" dirty="0">
                <a:solidFill>
                  <a:schemeClr val="bg1"/>
                </a:solidFill>
                <a:latin typeface="微软雅黑" pitchFamily="34" charset="-122"/>
                <a:ea typeface="微软雅黑" pitchFamily="34" charset="-122"/>
              </a:rPr>
              <a:t>认真传达学习《方案》精神</a:t>
            </a:r>
          </a:p>
        </p:txBody>
      </p:sp>
      <p:sp>
        <p:nvSpPr>
          <p:cNvPr id="7" name="矩形 6"/>
          <p:cNvSpPr/>
          <p:nvPr/>
        </p:nvSpPr>
        <p:spPr>
          <a:xfrm>
            <a:off x="4612382" y="4328142"/>
            <a:ext cx="5875312" cy="533113"/>
          </a:xfrm>
          <a:prstGeom prst="rect">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a:solidFill>
                  <a:schemeClr val="bg1"/>
                </a:solidFill>
                <a:latin typeface="微软雅黑" pitchFamily="34" charset="-122"/>
                <a:ea typeface="微软雅黑" pitchFamily="34" charset="-122"/>
              </a:rPr>
              <a:t>认真推进重大改革举措落实</a:t>
            </a:r>
          </a:p>
        </p:txBody>
      </p:sp>
      <p:sp>
        <p:nvSpPr>
          <p:cNvPr id="8" name="矩形 7"/>
          <p:cNvSpPr/>
          <p:nvPr/>
        </p:nvSpPr>
        <p:spPr>
          <a:xfrm>
            <a:off x="4612382" y="5016171"/>
            <a:ext cx="5875312" cy="533113"/>
          </a:xfrm>
          <a:prstGeom prst="rect">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a:solidFill>
                  <a:schemeClr val="bg1"/>
                </a:solidFill>
                <a:latin typeface="微软雅黑" pitchFamily="34" charset="-122"/>
                <a:ea typeface="微软雅黑" pitchFamily="34" charset="-122"/>
              </a:rPr>
              <a:t>认真做好团干部思想政治工作</a:t>
            </a:r>
          </a:p>
        </p:txBody>
      </p:sp>
      <p:sp>
        <p:nvSpPr>
          <p:cNvPr id="9" name="矩形 8"/>
          <p:cNvSpPr/>
          <p:nvPr/>
        </p:nvSpPr>
        <p:spPr>
          <a:xfrm>
            <a:off x="4612382" y="5704199"/>
            <a:ext cx="5875312" cy="533113"/>
          </a:xfrm>
          <a:prstGeom prst="rect">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a:solidFill>
                  <a:schemeClr val="bg1"/>
                </a:solidFill>
                <a:latin typeface="微软雅黑" pitchFamily="34" charset="-122"/>
                <a:ea typeface="微软雅黑" pitchFamily="34" charset="-122"/>
              </a:rPr>
              <a:t>认真做好共青团改革宣传工作</a:t>
            </a:r>
          </a:p>
        </p:txBody>
      </p:sp>
      <p:sp>
        <p:nvSpPr>
          <p:cNvPr id="10" name="椭圆 9"/>
          <p:cNvSpPr/>
          <p:nvPr/>
        </p:nvSpPr>
        <p:spPr>
          <a:xfrm>
            <a:off x="1654050" y="3997788"/>
            <a:ext cx="1813772" cy="1813772"/>
          </a:xfrm>
          <a:prstGeom prst="ellipse">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rgbClr val="FCFF85"/>
                </a:solidFill>
                <a:latin typeface="微软雅黑" pitchFamily="34" charset="-122"/>
                <a:ea typeface="微软雅黑" pitchFamily="34" charset="-122"/>
              </a:rPr>
              <a:t>四个认真</a:t>
            </a:r>
          </a:p>
        </p:txBody>
      </p:sp>
      <p:cxnSp>
        <p:nvCxnSpPr>
          <p:cNvPr id="16" name="直接箭头连接符 15"/>
          <p:cNvCxnSpPr>
            <a:stCxn id="10" idx="6"/>
          </p:cNvCxnSpPr>
          <p:nvPr/>
        </p:nvCxnSpPr>
        <p:spPr>
          <a:xfrm flipV="1">
            <a:off x="3467822" y="3906670"/>
            <a:ext cx="928536" cy="998004"/>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stCxn id="10" idx="6"/>
          </p:cNvCxnSpPr>
          <p:nvPr/>
        </p:nvCxnSpPr>
        <p:spPr>
          <a:xfrm flipV="1">
            <a:off x="3467822" y="4594699"/>
            <a:ext cx="928536" cy="309975"/>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10" idx="6"/>
          </p:cNvCxnSpPr>
          <p:nvPr/>
        </p:nvCxnSpPr>
        <p:spPr>
          <a:xfrm>
            <a:off x="3467822" y="4904674"/>
            <a:ext cx="928536" cy="378053"/>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a:stCxn id="10" idx="6"/>
          </p:cNvCxnSpPr>
          <p:nvPr/>
        </p:nvCxnSpPr>
        <p:spPr>
          <a:xfrm>
            <a:off x="3467822" y="4904674"/>
            <a:ext cx="928536" cy="1066081"/>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17275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250"/>
                                        <p:tgtEl>
                                          <p:spTgt spid="3"/>
                                        </p:tgtEl>
                                      </p:cBhvr>
                                    </p:animEffect>
                                  </p:childTnLst>
                                </p:cTn>
                              </p:par>
                            </p:childTnLst>
                          </p:cTn>
                        </p:par>
                        <p:par>
                          <p:cTn id="8" fill="hold">
                            <p:stCondLst>
                              <p:cond delay="2175"/>
                            </p:stCondLst>
                            <p:childTnLst>
                              <p:par>
                                <p:cTn id="9" presetID="55"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1000" fill="hold"/>
                                        <p:tgtEl>
                                          <p:spTgt spid="29"/>
                                        </p:tgtEl>
                                        <p:attrNameLst>
                                          <p:attrName>ppt_w</p:attrName>
                                        </p:attrNameLst>
                                      </p:cBhvr>
                                      <p:tavLst>
                                        <p:tav tm="0">
                                          <p:val>
                                            <p:strVal val="#ppt_w*0.70"/>
                                          </p:val>
                                        </p:tav>
                                        <p:tav tm="100000">
                                          <p:val>
                                            <p:strVal val="#ppt_w"/>
                                          </p:val>
                                        </p:tav>
                                      </p:tavLst>
                                    </p:anim>
                                    <p:anim calcmode="lin" valueType="num">
                                      <p:cBhvr>
                                        <p:cTn id="12" dur="1000" fill="hold"/>
                                        <p:tgtEl>
                                          <p:spTgt spid="29"/>
                                        </p:tgtEl>
                                        <p:attrNameLst>
                                          <p:attrName>ppt_h</p:attrName>
                                        </p:attrNameLst>
                                      </p:cBhvr>
                                      <p:tavLst>
                                        <p:tav tm="0">
                                          <p:val>
                                            <p:strVal val="#ppt_h"/>
                                          </p:val>
                                        </p:tav>
                                        <p:tav tm="100000">
                                          <p:val>
                                            <p:strVal val="#ppt_h"/>
                                          </p:val>
                                        </p:tav>
                                      </p:tavLst>
                                    </p:anim>
                                    <p:animEffect transition="in" filter="fade">
                                      <p:cBhvr>
                                        <p:cTn id="13" dur="1000"/>
                                        <p:tgtEl>
                                          <p:spTgt spid="29"/>
                                        </p:tgtEl>
                                      </p:cBhvr>
                                    </p:animEffect>
                                  </p:childTnLst>
                                </p:cTn>
                              </p:par>
                            </p:childTnLst>
                          </p:cTn>
                        </p:par>
                        <p:par>
                          <p:cTn id="14" fill="hold">
                            <p:stCondLst>
                              <p:cond delay="3175"/>
                            </p:stCondLst>
                            <p:childTnLst>
                              <p:par>
                                <p:cTn id="15" presetID="2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childTnLst>
                                </p:cTn>
                              </p:par>
                            </p:childTnLst>
                          </p:cTn>
                        </p:par>
                        <p:par>
                          <p:cTn id="19" fill="hold">
                            <p:stCondLst>
                              <p:cond delay="3675"/>
                            </p:stCondLst>
                            <p:childTnLst>
                              <p:par>
                                <p:cTn id="20" presetID="22" presetClass="entr" presetSubtype="4"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par>
                          <p:cTn id="23" fill="hold">
                            <p:stCondLst>
                              <p:cond delay="4175"/>
                            </p:stCondLst>
                            <p:childTnLst>
                              <p:par>
                                <p:cTn id="24" presetID="1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750"/>
                                        <p:tgtEl>
                                          <p:spTgt spid="6"/>
                                        </p:tgtEl>
                                        <p:attrNameLst>
                                          <p:attrName>ppt_x</p:attrName>
                                        </p:attrNameLst>
                                      </p:cBhvr>
                                      <p:tavLst>
                                        <p:tav tm="0">
                                          <p:val>
                                            <p:strVal val="#ppt_x-#ppt_w*1.125000"/>
                                          </p:val>
                                        </p:tav>
                                        <p:tav tm="100000">
                                          <p:val>
                                            <p:strVal val="#ppt_x"/>
                                          </p:val>
                                        </p:tav>
                                      </p:tavLst>
                                    </p:anim>
                                    <p:animEffect transition="in" filter="wipe(right)">
                                      <p:cBhvr>
                                        <p:cTn id="27" dur="750"/>
                                        <p:tgtEl>
                                          <p:spTgt spid="6"/>
                                        </p:tgtEl>
                                      </p:cBhvr>
                                    </p:animEffect>
                                  </p:childTnLst>
                                </p:cTn>
                              </p:par>
                            </p:childTnLst>
                          </p:cTn>
                        </p:par>
                        <p:par>
                          <p:cTn id="28" fill="hold">
                            <p:stCondLst>
                              <p:cond delay="4925"/>
                            </p:stCondLst>
                            <p:childTnLst>
                              <p:par>
                                <p:cTn id="29" presetID="22" presetClass="entr" presetSubtype="4"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childTnLst>
                          </p:cTn>
                        </p:par>
                        <p:par>
                          <p:cTn id="32" fill="hold">
                            <p:stCondLst>
                              <p:cond delay="5425"/>
                            </p:stCondLst>
                            <p:childTnLst>
                              <p:par>
                                <p:cTn id="33" presetID="1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p:tgtEl>
                                          <p:spTgt spid="7"/>
                                        </p:tgtEl>
                                        <p:attrNameLst>
                                          <p:attrName>ppt_x</p:attrName>
                                        </p:attrNameLst>
                                      </p:cBhvr>
                                      <p:tavLst>
                                        <p:tav tm="0">
                                          <p:val>
                                            <p:strVal val="#ppt_x-#ppt_w*1.125000"/>
                                          </p:val>
                                        </p:tav>
                                        <p:tav tm="100000">
                                          <p:val>
                                            <p:strVal val="#ppt_x"/>
                                          </p:val>
                                        </p:tav>
                                      </p:tavLst>
                                    </p:anim>
                                    <p:animEffect transition="in" filter="wipe(right)">
                                      <p:cBhvr>
                                        <p:cTn id="36" dur="750"/>
                                        <p:tgtEl>
                                          <p:spTgt spid="7"/>
                                        </p:tgtEl>
                                      </p:cBhvr>
                                    </p:animEffect>
                                  </p:childTnLst>
                                </p:cTn>
                              </p:par>
                            </p:childTnLst>
                          </p:cTn>
                        </p:par>
                        <p:par>
                          <p:cTn id="37" fill="hold">
                            <p:stCondLst>
                              <p:cond delay="6175"/>
                            </p:stCondLst>
                            <p:childTnLst>
                              <p:par>
                                <p:cTn id="38" presetID="22" presetClass="entr" presetSubtype="1"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up)">
                                      <p:cBhvr>
                                        <p:cTn id="40" dur="500"/>
                                        <p:tgtEl>
                                          <p:spTgt spid="21"/>
                                        </p:tgtEl>
                                      </p:cBhvr>
                                    </p:animEffect>
                                  </p:childTnLst>
                                </p:cTn>
                              </p:par>
                            </p:childTnLst>
                          </p:cTn>
                        </p:par>
                        <p:par>
                          <p:cTn id="41" fill="hold">
                            <p:stCondLst>
                              <p:cond delay="6675"/>
                            </p:stCondLst>
                            <p:childTnLst>
                              <p:par>
                                <p:cTn id="42" presetID="12" presetClass="entr" presetSubtype="8"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750"/>
                                        <p:tgtEl>
                                          <p:spTgt spid="8"/>
                                        </p:tgtEl>
                                        <p:attrNameLst>
                                          <p:attrName>ppt_x</p:attrName>
                                        </p:attrNameLst>
                                      </p:cBhvr>
                                      <p:tavLst>
                                        <p:tav tm="0">
                                          <p:val>
                                            <p:strVal val="#ppt_x-#ppt_w*1.125000"/>
                                          </p:val>
                                        </p:tav>
                                        <p:tav tm="100000">
                                          <p:val>
                                            <p:strVal val="#ppt_x"/>
                                          </p:val>
                                        </p:tav>
                                      </p:tavLst>
                                    </p:anim>
                                    <p:animEffect transition="in" filter="wipe(right)">
                                      <p:cBhvr>
                                        <p:cTn id="45" dur="750"/>
                                        <p:tgtEl>
                                          <p:spTgt spid="8"/>
                                        </p:tgtEl>
                                      </p:cBhvr>
                                    </p:animEffect>
                                  </p:childTnLst>
                                </p:cTn>
                              </p:par>
                            </p:childTnLst>
                          </p:cTn>
                        </p:par>
                        <p:par>
                          <p:cTn id="46" fill="hold">
                            <p:stCondLst>
                              <p:cond delay="7425"/>
                            </p:stCondLst>
                            <p:childTnLst>
                              <p:par>
                                <p:cTn id="47" presetID="22" presetClass="entr" presetSubtype="1"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up)">
                                      <p:cBhvr>
                                        <p:cTn id="49" dur="500"/>
                                        <p:tgtEl>
                                          <p:spTgt spid="24"/>
                                        </p:tgtEl>
                                      </p:cBhvr>
                                    </p:animEffect>
                                  </p:childTnLst>
                                </p:cTn>
                              </p:par>
                            </p:childTnLst>
                          </p:cTn>
                        </p:par>
                        <p:par>
                          <p:cTn id="50" fill="hold">
                            <p:stCondLst>
                              <p:cond delay="7925"/>
                            </p:stCondLst>
                            <p:childTnLst>
                              <p:par>
                                <p:cTn id="51" presetID="12" presetClass="entr" presetSubtype="8"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750"/>
                                        <p:tgtEl>
                                          <p:spTgt spid="9"/>
                                        </p:tgtEl>
                                        <p:attrNameLst>
                                          <p:attrName>ppt_x</p:attrName>
                                        </p:attrNameLst>
                                      </p:cBhvr>
                                      <p:tavLst>
                                        <p:tav tm="0">
                                          <p:val>
                                            <p:strVal val="#ppt_x-#ppt_w*1.125000"/>
                                          </p:val>
                                        </p:tav>
                                        <p:tav tm="100000">
                                          <p:val>
                                            <p:strVal val="#ppt_x"/>
                                          </p:val>
                                        </p:tav>
                                      </p:tavLst>
                                    </p:anim>
                                    <p:animEffect transition="in" filter="wipe(right)">
                                      <p:cBhvr>
                                        <p:cTn id="54"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P spid="8" grpId="0" animBg="1"/>
      <p:bldP spid="9"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18742" y="2018072"/>
            <a:ext cx="1152128" cy="62180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t>1</a:t>
            </a:r>
            <a:endParaRPr lang="zh-CN" altLang="en-US" sz="3600" b="1" dirty="0"/>
          </a:p>
        </p:txBody>
      </p:sp>
      <p:grpSp>
        <p:nvGrpSpPr>
          <p:cNvPr id="8" name="组合 7"/>
          <p:cNvGrpSpPr/>
          <p:nvPr/>
        </p:nvGrpSpPr>
        <p:grpSpPr>
          <a:xfrm>
            <a:off x="3430910" y="1998651"/>
            <a:ext cx="6696744" cy="641227"/>
            <a:chOff x="3430910" y="1998651"/>
            <a:chExt cx="6696744" cy="641227"/>
          </a:xfrm>
        </p:grpSpPr>
        <p:sp>
          <p:nvSpPr>
            <p:cNvPr id="2" name="矩形 1"/>
            <p:cNvSpPr/>
            <p:nvPr/>
          </p:nvSpPr>
          <p:spPr>
            <a:xfrm>
              <a:off x="4517234" y="2041202"/>
              <a:ext cx="4493538" cy="523220"/>
            </a:xfrm>
            <a:prstGeom prst="rect">
              <a:avLst/>
            </a:prstGeom>
          </p:spPr>
          <p:txBody>
            <a:bodyPr wrap="none">
              <a:spAutoFit/>
            </a:bodyPr>
            <a:lstStyle/>
            <a:p>
              <a:r>
                <a:rPr lang="zh-CN" altLang="zh-CN" sz="2800" b="1" dirty="0">
                  <a:solidFill>
                    <a:srgbClr val="C00000"/>
                  </a:solidFill>
                  <a:latin typeface="微软雅黑" pitchFamily="34" charset="-122"/>
                  <a:ea typeface="微软雅黑" pitchFamily="34" charset="-122"/>
                </a:rPr>
                <a:t>认真传达学习《方案》精神</a:t>
              </a:r>
              <a:endParaRPr lang="zh-CN" altLang="zh-CN" sz="2800" dirty="0">
                <a:solidFill>
                  <a:srgbClr val="C00000"/>
                </a:solidFill>
                <a:latin typeface="微软雅黑" pitchFamily="34" charset="-122"/>
                <a:ea typeface="微软雅黑" pitchFamily="34" charset="-122"/>
              </a:endParaRPr>
            </a:p>
          </p:txBody>
        </p:sp>
        <p:sp>
          <p:nvSpPr>
            <p:cNvPr id="4" name="矩形 3"/>
            <p:cNvSpPr/>
            <p:nvPr/>
          </p:nvSpPr>
          <p:spPr>
            <a:xfrm>
              <a:off x="3430910" y="1998651"/>
              <a:ext cx="6696744" cy="64122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2270805" y="4149080"/>
            <a:ext cx="7553553" cy="1569660"/>
          </a:xfrm>
          <a:prstGeom prst="rect">
            <a:avLst/>
          </a:prstGeom>
        </p:spPr>
        <p:txBody>
          <a:bodyPr wrap="square">
            <a:spAutoFit/>
          </a:bodyPr>
          <a:lstStyle/>
          <a:p>
            <a:pPr>
              <a:lnSpc>
                <a:spcPct val="120000"/>
              </a:lnSpc>
            </a:pPr>
            <a:r>
              <a:rPr lang="zh-CN" altLang="zh-CN" sz="2000" dirty="0">
                <a:latin typeface="微软雅黑" pitchFamily="34" charset="-122"/>
                <a:ea typeface="微软雅黑" pitchFamily="34" charset="-122"/>
              </a:rPr>
              <a:t>认真学习《方案》精神，深刻领会共青团改革的重大意义，深刻领会《方案》提出的指导思想、基本原则、主要目标、改革措施，把思想认识统一到中央的要求上来，准确把握“为什么改”“改什么”“怎么改”等重大问题。</a:t>
            </a:r>
          </a:p>
        </p:txBody>
      </p:sp>
      <p:sp>
        <p:nvSpPr>
          <p:cNvPr id="6" name="矩形 5"/>
          <p:cNvSpPr/>
          <p:nvPr/>
        </p:nvSpPr>
        <p:spPr>
          <a:xfrm>
            <a:off x="1918742" y="2807194"/>
            <a:ext cx="8257680" cy="62180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准确把握“为什么改”“改什么”“怎么改”等重大问题</a:t>
            </a:r>
          </a:p>
        </p:txBody>
      </p:sp>
      <p:sp>
        <p:nvSpPr>
          <p:cNvPr id="7" name="矩形 6"/>
          <p:cNvSpPr/>
          <p:nvPr/>
        </p:nvSpPr>
        <p:spPr>
          <a:xfrm>
            <a:off x="1828517" y="3789040"/>
            <a:ext cx="8347906" cy="223224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4708897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750" fill="hold"/>
                                        <p:tgtEl>
                                          <p:spTgt spid="8"/>
                                        </p:tgtEl>
                                        <p:attrNameLst>
                                          <p:attrName>ppt_x</p:attrName>
                                        </p:attrNameLst>
                                      </p:cBhvr>
                                      <p:tavLst>
                                        <p:tav tm="0">
                                          <p:val>
                                            <p:strVal val="1+#ppt_w/2"/>
                                          </p:val>
                                        </p:tav>
                                        <p:tav tm="100000">
                                          <p:val>
                                            <p:strVal val="#ppt_x"/>
                                          </p:val>
                                        </p:tav>
                                      </p:tavLst>
                                    </p:anim>
                                    <p:anim calcmode="lin" valueType="num">
                                      <p:cBhvr additive="base">
                                        <p:cTn id="13" dur="75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5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Scale>
                                      <p:cBhvr>
                                        <p:cTn id="1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
                                        </p:tgtEl>
                                        <p:attrNameLst>
                                          <p:attrName>ppt_x</p:attrName>
                                          <p:attrName>ppt_y</p:attrName>
                                        </p:attrNameLst>
                                      </p:cBhvr>
                                    </p:animMotion>
                                    <p:animEffect transition="in" filter="fade">
                                      <p:cBhvr>
                                        <p:cTn id="19" dur="1000"/>
                                        <p:tgtEl>
                                          <p:spTgt spid="6"/>
                                        </p:tgtEl>
                                      </p:cBhvr>
                                    </p:animEffect>
                                  </p:childTnLst>
                                </p:cTn>
                              </p:par>
                            </p:childTnLst>
                          </p:cTn>
                        </p:par>
                        <p:par>
                          <p:cTn id="20" fill="hold">
                            <p:stCondLst>
                              <p:cond delay="2250"/>
                            </p:stCondLst>
                            <p:childTnLst>
                              <p:par>
                                <p:cTn id="21" presetID="21" presetClass="entr" presetSubtype="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750"/>
                                        <p:tgtEl>
                                          <p:spTgt spid="7"/>
                                        </p:tgtEl>
                                      </p:cBhvr>
                                    </p:animEffect>
                                  </p:childTnLst>
                                </p:cTn>
                              </p:par>
                            </p:childTnLst>
                          </p:cTn>
                        </p:par>
                        <p:par>
                          <p:cTn id="24" fill="hold">
                            <p:stCondLst>
                              <p:cond delay="3000"/>
                            </p:stCondLst>
                            <p:childTnLst>
                              <p:par>
                                <p:cTn id="25" presetID="22" presetClass="entr" presetSubtype="8" fill="hold" grpId="0" nodeType="after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Effect transition="in" filter="wipe(left)">
                                      <p:cBhvr>
                                        <p:cTn id="27"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18742" y="1792237"/>
            <a:ext cx="1152128" cy="62180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t>2</a:t>
            </a:r>
            <a:endParaRPr lang="zh-CN" altLang="en-US" sz="3600" b="1" dirty="0"/>
          </a:p>
        </p:txBody>
      </p:sp>
      <p:grpSp>
        <p:nvGrpSpPr>
          <p:cNvPr id="8" name="组合 7"/>
          <p:cNvGrpSpPr/>
          <p:nvPr/>
        </p:nvGrpSpPr>
        <p:grpSpPr>
          <a:xfrm>
            <a:off x="3430910" y="1772816"/>
            <a:ext cx="7200800" cy="641227"/>
            <a:chOff x="3430910" y="1998651"/>
            <a:chExt cx="7200800" cy="641227"/>
          </a:xfrm>
        </p:grpSpPr>
        <p:sp>
          <p:nvSpPr>
            <p:cNvPr id="2" name="矩形 1"/>
            <p:cNvSpPr/>
            <p:nvPr/>
          </p:nvSpPr>
          <p:spPr>
            <a:xfrm>
              <a:off x="4517234" y="2041202"/>
              <a:ext cx="4493538" cy="523220"/>
            </a:xfrm>
            <a:prstGeom prst="rect">
              <a:avLst/>
            </a:prstGeom>
          </p:spPr>
          <p:txBody>
            <a:bodyPr wrap="none">
              <a:spAutoFit/>
            </a:bodyPr>
            <a:lstStyle/>
            <a:p>
              <a:r>
                <a:rPr lang="zh-CN" altLang="en-US" sz="2800" b="1" dirty="0">
                  <a:solidFill>
                    <a:srgbClr val="C00000"/>
                  </a:solidFill>
                  <a:latin typeface="微软雅黑" pitchFamily="34" charset="-122"/>
                  <a:ea typeface="微软雅黑" pitchFamily="34" charset="-122"/>
                </a:rPr>
                <a:t>认真推进重大改革举措落实</a:t>
              </a:r>
              <a:endParaRPr lang="zh-CN" altLang="zh-CN" sz="2800" dirty="0">
                <a:solidFill>
                  <a:srgbClr val="C00000"/>
                </a:solidFill>
                <a:latin typeface="微软雅黑" pitchFamily="34" charset="-122"/>
                <a:ea typeface="微软雅黑" pitchFamily="34" charset="-122"/>
              </a:endParaRPr>
            </a:p>
          </p:txBody>
        </p:sp>
        <p:sp>
          <p:nvSpPr>
            <p:cNvPr id="4" name="矩形 3"/>
            <p:cNvSpPr/>
            <p:nvPr/>
          </p:nvSpPr>
          <p:spPr>
            <a:xfrm>
              <a:off x="3430910" y="1998651"/>
              <a:ext cx="7200800" cy="64122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1997023" y="3704040"/>
            <a:ext cx="8582050" cy="2751522"/>
          </a:xfrm>
          <a:prstGeom prst="rect">
            <a:avLst/>
          </a:prstGeom>
        </p:spPr>
        <p:txBody>
          <a:bodyPr wrap="square">
            <a:spAutoFit/>
          </a:bodyPr>
          <a:lstStyle/>
          <a:p>
            <a:pPr marL="285750" indent="-285750">
              <a:lnSpc>
                <a:spcPct val="120000"/>
              </a:lnSpc>
              <a:buFont typeface="Wingdings" pitchFamily="2" charset="2"/>
              <a:buChar char="u"/>
            </a:pPr>
            <a:r>
              <a:rPr lang="zh-CN" altLang="en-US" sz="1600" b="1" dirty="0">
                <a:solidFill>
                  <a:srgbClr val="C00000"/>
                </a:solidFill>
                <a:latin typeface="微软雅黑" pitchFamily="34" charset="-122"/>
                <a:ea typeface="微软雅黑" pitchFamily="34" charset="-122"/>
              </a:rPr>
              <a:t>要认真研究“</a:t>
            </a:r>
            <a:r>
              <a:rPr lang="en-US" altLang="zh-CN" sz="1600" b="1" dirty="0">
                <a:solidFill>
                  <a:srgbClr val="C00000"/>
                </a:solidFill>
                <a:latin typeface="微软雅黑" pitchFamily="34" charset="-122"/>
                <a:ea typeface="微软雅黑" pitchFamily="34" charset="-122"/>
              </a:rPr>
              <a:t>1+100”</a:t>
            </a:r>
            <a:r>
              <a:rPr lang="zh-CN" altLang="en-US" sz="1600" b="1" dirty="0">
                <a:solidFill>
                  <a:srgbClr val="C00000"/>
                </a:solidFill>
                <a:latin typeface="微软雅黑" pitchFamily="34" charset="-122"/>
                <a:ea typeface="微软雅黑" pitchFamily="34" charset="-122"/>
              </a:rPr>
              <a:t>工作机制在本地本系统的具体实施办法，</a:t>
            </a:r>
            <a:r>
              <a:rPr lang="zh-CN" altLang="en-US" sz="1600" dirty="0">
                <a:latin typeface="微软雅黑" pitchFamily="34" charset="-122"/>
                <a:ea typeface="微软雅黑" pitchFamily="34" charset="-122"/>
              </a:rPr>
              <a:t>确保把团干部直接联系、服务、引导青年工作落到实处，真正实现“大部分工作时间到青年中去”的改革目标。</a:t>
            </a:r>
          </a:p>
          <a:p>
            <a:pPr marL="285750" indent="-285750">
              <a:lnSpc>
                <a:spcPct val="120000"/>
              </a:lnSpc>
              <a:buFont typeface="Wingdings" pitchFamily="2" charset="2"/>
              <a:buChar char="u"/>
            </a:pPr>
            <a:r>
              <a:rPr lang="zh-CN" altLang="en-US" sz="1600" b="1" dirty="0">
                <a:solidFill>
                  <a:srgbClr val="C00000"/>
                </a:solidFill>
                <a:latin typeface="微软雅黑" pitchFamily="34" charset="-122"/>
                <a:ea typeface="微软雅黑" pitchFamily="34" charset="-122"/>
              </a:rPr>
              <a:t>要积极推进“网上共青团”工程，</a:t>
            </a:r>
            <a:r>
              <a:rPr lang="zh-CN" altLang="en-US" sz="1600" dirty="0">
                <a:latin typeface="微软雅黑" pitchFamily="34" charset="-122"/>
                <a:ea typeface="微软雅黑" pitchFamily="34" charset="-122"/>
              </a:rPr>
              <a:t>以“智慧团建”和“青年之声”为重点，实现团网深度融合、团青充分互动、线上线下一体运行。</a:t>
            </a:r>
          </a:p>
          <a:p>
            <a:pPr marL="285750" indent="-285750">
              <a:lnSpc>
                <a:spcPct val="120000"/>
              </a:lnSpc>
              <a:buFont typeface="Wingdings" pitchFamily="2" charset="2"/>
              <a:buChar char="u"/>
            </a:pPr>
            <a:r>
              <a:rPr lang="zh-CN" altLang="en-US" sz="1600" b="1" dirty="0">
                <a:solidFill>
                  <a:srgbClr val="C00000"/>
                </a:solidFill>
                <a:latin typeface="微软雅黑" pitchFamily="34" charset="-122"/>
                <a:ea typeface="微软雅黑" pitchFamily="34" charset="-122"/>
              </a:rPr>
              <a:t>要着力夯实基层基础，</a:t>
            </a:r>
            <a:r>
              <a:rPr lang="zh-CN" altLang="en-US" sz="1600" dirty="0">
                <a:latin typeface="微软雅黑" pitchFamily="34" charset="-122"/>
                <a:ea typeface="微软雅黑" pitchFamily="34" charset="-122"/>
              </a:rPr>
              <a:t>改革创新团的基层组织设置，构建纵横交织的网络化组织体系；建设“团干部</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社工</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青年志愿者”队伍，充实基层工作力量。</a:t>
            </a:r>
          </a:p>
          <a:p>
            <a:pPr marL="285750" indent="-285750">
              <a:lnSpc>
                <a:spcPct val="120000"/>
              </a:lnSpc>
              <a:buFont typeface="Wingdings" pitchFamily="2" charset="2"/>
              <a:buChar char="u"/>
            </a:pPr>
            <a:r>
              <a:rPr lang="zh-CN" altLang="en-US" sz="1600" b="1" dirty="0">
                <a:solidFill>
                  <a:srgbClr val="C00000"/>
                </a:solidFill>
                <a:latin typeface="微软雅黑" pitchFamily="34" charset="-122"/>
                <a:ea typeface="微软雅黑" pitchFamily="34" charset="-122"/>
              </a:rPr>
              <a:t>要着力加强团员先进性建设，</a:t>
            </a:r>
            <a:r>
              <a:rPr lang="zh-CN" altLang="en-US" sz="1600" dirty="0">
                <a:latin typeface="微软雅黑" pitchFamily="34" charset="-122"/>
                <a:ea typeface="微软雅黑" pitchFamily="34" charset="-122"/>
              </a:rPr>
              <a:t>认真落实</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关于加强新形势下发展团员和团员管理工作的意见</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要求，切实防止“团、青不分”现象，充分发挥团员在青年中的模范作用和对青年的凝聚作用。</a:t>
            </a:r>
          </a:p>
        </p:txBody>
      </p:sp>
      <p:sp>
        <p:nvSpPr>
          <p:cNvPr id="6" name="矩形 5"/>
          <p:cNvSpPr/>
          <p:nvPr/>
        </p:nvSpPr>
        <p:spPr>
          <a:xfrm>
            <a:off x="1918742" y="2555093"/>
            <a:ext cx="8712968" cy="792088"/>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itchFamily="34" charset="-122"/>
                <a:ea typeface="微软雅黑" pitchFamily="34" charset="-122"/>
              </a:rPr>
              <a:t>各团委要对照</a:t>
            </a:r>
            <a:r>
              <a:rPr lang="en-US" altLang="zh-CN" sz="2000" b="1" dirty="0">
                <a:latin typeface="微软雅黑" pitchFamily="34" charset="-122"/>
                <a:ea typeface="微软雅黑" pitchFamily="34" charset="-122"/>
              </a:rPr>
              <a:t>《</a:t>
            </a:r>
            <a:r>
              <a:rPr lang="zh-CN" altLang="en-US" sz="2000" b="1" dirty="0">
                <a:latin typeface="微软雅黑" pitchFamily="34" charset="-122"/>
                <a:ea typeface="微软雅黑" pitchFamily="34" charset="-122"/>
              </a:rPr>
              <a:t>方案</a:t>
            </a:r>
            <a:r>
              <a:rPr lang="en-US" altLang="zh-CN" sz="2000" b="1" dirty="0">
                <a:latin typeface="微软雅黑" pitchFamily="34" charset="-122"/>
                <a:ea typeface="微软雅黑" pitchFamily="34" charset="-122"/>
              </a:rPr>
              <a:t>》</a:t>
            </a:r>
            <a:r>
              <a:rPr lang="zh-CN" altLang="en-US" sz="2000" b="1" dirty="0">
                <a:latin typeface="微软雅黑" pitchFamily="34" charset="-122"/>
                <a:ea typeface="微软雅黑" pitchFamily="34" charset="-122"/>
              </a:rPr>
              <a:t>要求，按照团中央的统一部署，认真抓好需要全团共同推进的重大改革举措的贯彻落实。</a:t>
            </a:r>
          </a:p>
        </p:txBody>
      </p:sp>
      <p:sp>
        <p:nvSpPr>
          <p:cNvPr id="7" name="矩形 6"/>
          <p:cNvSpPr/>
          <p:nvPr/>
        </p:nvSpPr>
        <p:spPr>
          <a:xfrm>
            <a:off x="1828516" y="3563204"/>
            <a:ext cx="8803193" cy="2890131"/>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58429722"/>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750" fill="hold"/>
                                        <p:tgtEl>
                                          <p:spTgt spid="8"/>
                                        </p:tgtEl>
                                        <p:attrNameLst>
                                          <p:attrName>ppt_x</p:attrName>
                                        </p:attrNameLst>
                                      </p:cBhvr>
                                      <p:tavLst>
                                        <p:tav tm="0">
                                          <p:val>
                                            <p:strVal val="1+#ppt_w/2"/>
                                          </p:val>
                                        </p:tav>
                                        <p:tav tm="100000">
                                          <p:val>
                                            <p:strVal val="#ppt_x"/>
                                          </p:val>
                                        </p:tav>
                                      </p:tavLst>
                                    </p:anim>
                                    <p:anim calcmode="lin" valueType="num">
                                      <p:cBhvr additive="base">
                                        <p:cTn id="13" dur="75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5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Scale>
                                      <p:cBhvr>
                                        <p:cTn id="1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
                                        </p:tgtEl>
                                        <p:attrNameLst>
                                          <p:attrName>ppt_x</p:attrName>
                                          <p:attrName>ppt_y</p:attrName>
                                        </p:attrNameLst>
                                      </p:cBhvr>
                                    </p:animMotion>
                                    <p:animEffect transition="in" filter="fade">
                                      <p:cBhvr>
                                        <p:cTn id="19" dur="1000"/>
                                        <p:tgtEl>
                                          <p:spTgt spid="6"/>
                                        </p:tgtEl>
                                      </p:cBhvr>
                                    </p:animEffect>
                                  </p:childTnLst>
                                </p:cTn>
                              </p:par>
                            </p:childTnLst>
                          </p:cTn>
                        </p:par>
                        <p:par>
                          <p:cTn id="20" fill="hold">
                            <p:stCondLst>
                              <p:cond delay="2250"/>
                            </p:stCondLst>
                            <p:childTnLst>
                              <p:par>
                                <p:cTn id="21" presetID="21" presetClass="entr" presetSubtype="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750"/>
                                        <p:tgtEl>
                                          <p:spTgt spid="7"/>
                                        </p:tgtEl>
                                      </p:cBhvr>
                                    </p:animEffect>
                                  </p:childTnLst>
                                </p:cTn>
                              </p:par>
                            </p:childTnLst>
                          </p:cTn>
                        </p:par>
                        <p:par>
                          <p:cTn id="24" fill="hold">
                            <p:stCondLst>
                              <p:cond delay="3000"/>
                            </p:stCondLst>
                            <p:childTnLst>
                              <p:par>
                                <p:cTn id="25" presetID="22" presetClass="entr" presetSubtype="8" fill="hold" grpId="0" nodeType="after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Effect transition="in" filter="wipe(left)">
                                      <p:cBhvr>
                                        <p:cTn id="27"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18742" y="2018072"/>
            <a:ext cx="1152128" cy="62180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t>3</a:t>
            </a:r>
            <a:endParaRPr lang="zh-CN" altLang="en-US" sz="3600" b="1" dirty="0"/>
          </a:p>
        </p:txBody>
      </p:sp>
      <p:grpSp>
        <p:nvGrpSpPr>
          <p:cNvPr id="8" name="组合 7"/>
          <p:cNvGrpSpPr/>
          <p:nvPr/>
        </p:nvGrpSpPr>
        <p:grpSpPr>
          <a:xfrm>
            <a:off x="3430910" y="1998651"/>
            <a:ext cx="6696744" cy="641227"/>
            <a:chOff x="3430910" y="1998651"/>
            <a:chExt cx="6696744" cy="641227"/>
          </a:xfrm>
        </p:grpSpPr>
        <p:sp>
          <p:nvSpPr>
            <p:cNvPr id="2" name="矩形 1"/>
            <p:cNvSpPr/>
            <p:nvPr/>
          </p:nvSpPr>
          <p:spPr>
            <a:xfrm>
              <a:off x="4439022" y="2041202"/>
              <a:ext cx="4852610" cy="523220"/>
            </a:xfrm>
            <a:prstGeom prst="rect">
              <a:avLst/>
            </a:prstGeom>
          </p:spPr>
          <p:txBody>
            <a:bodyPr wrap="none">
              <a:spAutoFit/>
            </a:bodyPr>
            <a:lstStyle/>
            <a:p>
              <a:r>
                <a:rPr lang="zh-CN" altLang="en-US" sz="2800" b="1" dirty="0">
                  <a:solidFill>
                    <a:srgbClr val="C00000"/>
                  </a:solidFill>
                  <a:latin typeface="微软雅黑" pitchFamily="34" charset="-122"/>
                  <a:ea typeface="微软雅黑" pitchFamily="34" charset="-122"/>
                </a:rPr>
                <a:t>认真做好团干部思想政治工作</a:t>
              </a:r>
              <a:endParaRPr lang="zh-CN" altLang="zh-CN" sz="2800" dirty="0">
                <a:solidFill>
                  <a:srgbClr val="C00000"/>
                </a:solidFill>
                <a:latin typeface="微软雅黑" pitchFamily="34" charset="-122"/>
                <a:ea typeface="微软雅黑" pitchFamily="34" charset="-122"/>
              </a:endParaRPr>
            </a:p>
          </p:txBody>
        </p:sp>
        <p:sp>
          <p:nvSpPr>
            <p:cNvPr id="4" name="矩形 3"/>
            <p:cNvSpPr/>
            <p:nvPr/>
          </p:nvSpPr>
          <p:spPr>
            <a:xfrm>
              <a:off x="3430910" y="1998651"/>
              <a:ext cx="6696744" cy="64122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2270805" y="4149080"/>
            <a:ext cx="7553553" cy="1569660"/>
          </a:xfrm>
          <a:prstGeom prst="rect">
            <a:avLst/>
          </a:prstGeom>
        </p:spPr>
        <p:txBody>
          <a:bodyPr wrap="square">
            <a:spAutoFit/>
          </a:bodyPr>
          <a:lstStyle/>
          <a:p>
            <a:pPr>
              <a:lnSpc>
                <a:spcPct val="120000"/>
              </a:lnSpc>
            </a:pPr>
            <a:r>
              <a:rPr lang="zh-CN" altLang="en-US" sz="2000" dirty="0">
                <a:latin typeface="微软雅黑" pitchFamily="34" charset="-122"/>
                <a:ea typeface="微软雅黑" pitchFamily="34" charset="-122"/>
              </a:rPr>
              <a:t>要充分关注和了解团干部的思想动态，深入细致做好思想政治工作，引导团干部切实增强政治意识、大局意识、核心意识、看齐意识，正确理解改革、大力支持改革、自觉参与改革，做改革的促进派和实干家。</a:t>
            </a:r>
            <a:endParaRPr lang="zh-CN" altLang="zh-CN" sz="2000" dirty="0">
              <a:latin typeface="微软雅黑" pitchFamily="34" charset="-122"/>
              <a:ea typeface="微软雅黑" pitchFamily="34" charset="-122"/>
            </a:endParaRPr>
          </a:p>
        </p:txBody>
      </p:sp>
      <p:sp>
        <p:nvSpPr>
          <p:cNvPr id="6" name="矩形 5"/>
          <p:cNvSpPr/>
          <p:nvPr/>
        </p:nvSpPr>
        <p:spPr>
          <a:xfrm>
            <a:off x="1918742" y="2807194"/>
            <a:ext cx="8257680" cy="62180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引导团干部做改革的促进派和实干家</a:t>
            </a:r>
          </a:p>
        </p:txBody>
      </p:sp>
      <p:sp>
        <p:nvSpPr>
          <p:cNvPr id="7" name="矩形 6"/>
          <p:cNvSpPr/>
          <p:nvPr/>
        </p:nvSpPr>
        <p:spPr>
          <a:xfrm>
            <a:off x="1828517" y="3789040"/>
            <a:ext cx="8347906" cy="223224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408558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750" fill="hold"/>
                                        <p:tgtEl>
                                          <p:spTgt spid="8"/>
                                        </p:tgtEl>
                                        <p:attrNameLst>
                                          <p:attrName>ppt_x</p:attrName>
                                        </p:attrNameLst>
                                      </p:cBhvr>
                                      <p:tavLst>
                                        <p:tav tm="0">
                                          <p:val>
                                            <p:strVal val="1+#ppt_w/2"/>
                                          </p:val>
                                        </p:tav>
                                        <p:tav tm="100000">
                                          <p:val>
                                            <p:strVal val="#ppt_x"/>
                                          </p:val>
                                        </p:tav>
                                      </p:tavLst>
                                    </p:anim>
                                    <p:anim calcmode="lin" valueType="num">
                                      <p:cBhvr additive="base">
                                        <p:cTn id="13" dur="75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5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Scale>
                                      <p:cBhvr>
                                        <p:cTn id="1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
                                        </p:tgtEl>
                                        <p:attrNameLst>
                                          <p:attrName>ppt_x</p:attrName>
                                          <p:attrName>ppt_y</p:attrName>
                                        </p:attrNameLst>
                                      </p:cBhvr>
                                    </p:animMotion>
                                    <p:animEffect transition="in" filter="fade">
                                      <p:cBhvr>
                                        <p:cTn id="19" dur="1000"/>
                                        <p:tgtEl>
                                          <p:spTgt spid="6"/>
                                        </p:tgtEl>
                                      </p:cBhvr>
                                    </p:animEffect>
                                  </p:childTnLst>
                                </p:cTn>
                              </p:par>
                            </p:childTnLst>
                          </p:cTn>
                        </p:par>
                        <p:par>
                          <p:cTn id="20" fill="hold">
                            <p:stCondLst>
                              <p:cond delay="2250"/>
                            </p:stCondLst>
                            <p:childTnLst>
                              <p:par>
                                <p:cTn id="21" presetID="21" presetClass="entr" presetSubtype="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750"/>
                                        <p:tgtEl>
                                          <p:spTgt spid="7"/>
                                        </p:tgtEl>
                                      </p:cBhvr>
                                    </p:animEffect>
                                  </p:childTnLst>
                                </p:cTn>
                              </p:par>
                            </p:childTnLst>
                          </p:cTn>
                        </p:par>
                        <p:par>
                          <p:cTn id="24" fill="hold">
                            <p:stCondLst>
                              <p:cond delay="3000"/>
                            </p:stCondLst>
                            <p:childTnLst>
                              <p:par>
                                <p:cTn id="25" presetID="22" presetClass="entr" presetSubtype="8" fill="hold" grpId="0" nodeType="after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Effect transition="in" filter="wipe(left)">
                                      <p:cBhvr>
                                        <p:cTn id="27"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animBg="1"/>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18742" y="2018072"/>
            <a:ext cx="1152128" cy="62180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t>4</a:t>
            </a:r>
            <a:endParaRPr lang="zh-CN" altLang="en-US" sz="3600" b="1" dirty="0"/>
          </a:p>
        </p:txBody>
      </p:sp>
      <p:grpSp>
        <p:nvGrpSpPr>
          <p:cNvPr id="8" name="组合 7"/>
          <p:cNvGrpSpPr/>
          <p:nvPr/>
        </p:nvGrpSpPr>
        <p:grpSpPr>
          <a:xfrm>
            <a:off x="3430910" y="1998651"/>
            <a:ext cx="6696744" cy="641227"/>
            <a:chOff x="3430910" y="1998651"/>
            <a:chExt cx="6696744" cy="641227"/>
          </a:xfrm>
        </p:grpSpPr>
        <p:sp>
          <p:nvSpPr>
            <p:cNvPr id="2" name="矩形 1"/>
            <p:cNvSpPr/>
            <p:nvPr/>
          </p:nvSpPr>
          <p:spPr>
            <a:xfrm>
              <a:off x="4267572" y="2041202"/>
              <a:ext cx="4852610" cy="523220"/>
            </a:xfrm>
            <a:prstGeom prst="rect">
              <a:avLst/>
            </a:prstGeom>
          </p:spPr>
          <p:txBody>
            <a:bodyPr wrap="none">
              <a:spAutoFit/>
            </a:bodyPr>
            <a:lstStyle/>
            <a:p>
              <a:r>
                <a:rPr lang="zh-CN" altLang="en-US" sz="2800" b="1" dirty="0">
                  <a:solidFill>
                    <a:srgbClr val="C00000"/>
                  </a:solidFill>
                  <a:latin typeface="微软雅黑" pitchFamily="34" charset="-122"/>
                  <a:ea typeface="微软雅黑" pitchFamily="34" charset="-122"/>
                </a:rPr>
                <a:t>认真做好共青团改革宣传工作</a:t>
              </a:r>
              <a:endParaRPr lang="zh-CN" altLang="zh-CN" sz="2800" dirty="0">
                <a:solidFill>
                  <a:srgbClr val="C00000"/>
                </a:solidFill>
                <a:latin typeface="微软雅黑" pitchFamily="34" charset="-122"/>
                <a:ea typeface="微软雅黑" pitchFamily="34" charset="-122"/>
              </a:endParaRPr>
            </a:p>
          </p:txBody>
        </p:sp>
        <p:sp>
          <p:nvSpPr>
            <p:cNvPr id="4" name="矩形 3"/>
            <p:cNvSpPr/>
            <p:nvPr/>
          </p:nvSpPr>
          <p:spPr>
            <a:xfrm>
              <a:off x="3430910" y="1998651"/>
              <a:ext cx="6696744" cy="64122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2270805" y="3986014"/>
            <a:ext cx="7553553" cy="1907702"/>
          </a:xfrm>
          <a:prstGeom prst="rect">
            <a:avLst/>
          </a:prstGeom>
        </p:spPr>
        <p:txBody>
          <a:bodyPr wrap="square">
            <a:spAutoFit/>
          </a:bodyPr>
          <a:lstStyle/>
          <a:p>
            <a:pPr>
              <a:lnSpc>
                <a:spcPct val="120000"/>
              </a:lnSpc>
            </a:pPr>
            <a:r>
              <a:rPr lang="zh-CN" altLang="en-US" sz="2000" dirty="0">
                <a:latin typeface="微软雅黑" pitchFamily="34" charset="-122"/>
                <a:ea typeface="微软雅黑" pitchFamily="34" charset="-122"/>
              </a:rPr>
              <a:t>各团组织在面向青年开展工作过程中，要主动回应团员青年和社会关切，坚持团结稳定鼓劲，正面解读宣传团中央改革，为推进改革营造良好氛围。每一名团干部既是改革的参与者、也是改革的宣传者，要积极主动向身边青年展示改革中团干部忠诚于党、心系青年、踏实干事的良好形象。</a:t>
            </a:r>
            <a:endParaRPr lang="zh-CN" altLang="zh-CN" sz="2000" dirty="0">
              <a:latin typeface="微软雅黑" pitchFamily="34" charset="-122"/>
              <a:ea typeface="微软雅黑" pitchFamily="34" charset="-122"/>
            </a:endParaRPr>
          </a:p>
        </p:txBody>
      </p:sp>
      <p:sp>
        <p:nvSpPr>
          <p:cNvPr id="6" name="矩形 5"/>
          <p:cNvSpPr/>
          <p:nvPr/>
        </p:nvSpPr>
        <p:spPr>
          <a:xfrm>
            <a:off x="1918742" y="2807194"/>
            <a:ext cx="8257680" cy="62180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正面解读宣传团中央改革，为推进改革营造良好氛围</a:t>
            </a:r>
          </a:p>
        </p:txBody>
      </p:sp>
      <p:sp>
        <p:nvSpPr>
          <p:cNvPr id="7" name="矩形 6"/>
          <p:cNvSpPr/>
          <p:nvPr/>
        </p:nvSpPr>
        <p:spPr>
          <a:xfrm>
            <a:off x="1828517" y="3789040"/>
            <a:ext cx="8347906" cy="223224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99028216"/>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750" fill="hold"/>
                                        <p:tgtEl>
                                          <p:spTgt spid="8"/>
                                        </p:tgtEl>
                                        <p:attrNameLst>
                                          <p:attrName>ppt_x</p:attrName>
                                        </p:attrNameLst>
                                      </p:cBhvr>
                                      <p:tavLst>
                                        <p:tav tm="0">
                                          <p:val>
                                            <p:strVal val="1+#ppt_w/2"/>
                                          </p:val>
                                        </p:tav>
                                        <p:tav tm="100000">
                                          <p:val>
                                            <p:strVal val="#ppt_x"/>
                                          </p:val>
                                        </p:tav>
                                      </p:tavLst>
                                    </p:anim>
                                    <p:anim calcmode="lin" valueType="num">
                                      <p:cBhvr additive="base">
                                        <p:cTn id="13" dur="75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5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Scale>
                                      <p:cBhvr>
                                        <p:cTn id="1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
                                        </p:tgtEl>
                                        <p:attrNameLst>
                                          <p:attrName>ppt_x</p:attrName>
                                          <p:attrName>ppt_y</p:attrName>
                                        </p:attrNameLst>
                                      </p:cBhvr>
                                    </p:animMotion>
                                    <p:animEffect transition="in" filter="fade">
                                      <p:cBhvr>
                                        <p:cTn id="19" dur="1000"/>
                                        <p:tgtEl>
                                          <p:spTgt spid="6"/>
                                        </p:tgtEl>
                                      </p:cBhvr>
                                    </p:animEffect>
                                  </p:childTnLst>
                                </p:cTn>
                              </p:par>
                            </p:childTnLst>
                          </p:cTn>
                        </p:par>
                        <p:par>
                          <p:cTn id="20" fill="hold">
                            <p:stCondLst>
                              <p:cond delay="2250"/>
                            </p:stCondLst>
                            <p:childTnLst>
                              <p:par>
                                <p:cTn id="21" presetID="21" presetClass="entr" presetSubtype="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750"/>
                                        <p:tgtEl>
                                          <p:spTgt spid="7"/>
                                        </p:tgtEl>
                                      </p:cBhvr>
                                    </p:animEffect>
                                  </p:childTnLst>
                                </p:cTn>
                              </p:par>
                            </p:childTnLst>
                          </p:cTn>
                        </p:par>
                        <p:par>
                          <p:cTn id="24" fill="hold">
                            <p:stCondLst>
                              <p:cond delay="3000"/>
                            </p:stCondLst>
                            <p:childTnLst>
                              <p:par>
                                <p:cTn id="25" presetID="22" presetClass="entr" presetSubtype="8" fill="hold" grpId="0" nodeType="after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Effect transition="in" filter="wipe(left)">
                                      <p:cBhvr>
                                        <p:cTn id="27"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71133" y="5089781"/>
            <a:ext cx="6092825" cy="461665"/>
          </a:xfrm>
          <a:prstGeom prst="rect">
            <a:avLst/>
          </a:prstGeom>
        </p:spPr>
        <p:txBody>
          <a:bodyPr>
            <a:spAutoFit/>
          </a:bodyPr>
          <a:lstStyle/>
          <a:p>
            <a:r>
              <a:rPr lang="zh-CN" altLang="zh-CN" sz="2400" dirty="0">
                <a:latin typeface="微软雅黑" pitchFamily="34" charset="-122"/>
                <a:ea typeface="微软雅黑" pitchFamily="34" charset="-122"/>
              </a:rPr>
              <a:t>如何有序推进共青团改革</a:t>
            </a:r>
          </a:p>
        </p:txBody>
      </p:sp>
      <p:sp>
        <p:nvSpPr>
          <p:cNvPr id="3" name="矩形 2"/>
          <p:cNvSpPr/>
          <p:nvPr/>
        </p:nvSpPr>
        <p:spPr>
          <a:xfrm>
            <a:off x="4853078" y="1204447"/>
            <a:ext cx="1818126" cy="769441"/>
          </a:xfrm>
          <a:prstGeom prst="rect">
            <a:avLst/>
          </a:prstGeom>
        </p:spPr>
        <p:txBody>
          <a:bodyPr wrap="none">
            <a:spAutoFit/>
          </a:bodyPr>
          <a:lstStyle/>
          <a:p>
            <a:pPr lvl="0"/>
            <a:r>
              <a:rPr lang="zh-CN" altLang="zh-CN" sz="4400" b="1" dirty="0">
                <a:solidFill>
                  <a:srgbClr val="C00000"/>
                </a:solidFill>
                <a:latin typeface="微软雅黑" pitchFamily="34" charset="-122"/>
                <a:ea typeface="微软雅黑" pitchFamily="34" charset="-122"/>
              </a:rPr>
              <a:t>目</a:t>
            </a:r>
            <a:r>
              <a:rPr lang="en-US" altLang="zh-CN" sz="4400" b="1" dirty="0">
                <a:solidFill>
                  <a:srgbClr val="C00000"/>
                </a:solidFill>
                <a:latin typeface="微软雅黑" pitchFamily="34" charset="-122"/>
                <a:ea typeface="微软雅黑" pitchFamily="34" charset="-122"/>
              </a:rPr>
              <a:t>   </a:t>
            </a:r>
            <a:r>
              <a:rPr lang="zh-CN" altLang="zh-CN" sz="4400" b="1" dirty="0">
                <a:solidFill>
                  <a:srgbClr val="C00000"/>
                </a:solidFill>
                <a:latin typeface="微软雅黑" pitchFamily="34" charset="-122"/>
                <a:ea typeface="微软雅黑" pitchFamily="34" charset="-122"/>
              </a:rPr>
              <a:t>录</a:t>
            </a:r>
          </a:p>
        </p:txBody>
      </p:sp>
      <p:sp>
        <p:nvSpPr>
          <p:cNvPr id="5" name="矩形 4"/>
          <p:cNvSpPr/>
          <p:nvPr/>
        </p:nvSpPr>
        <p:spPr>
          <a:xfrm>
            <a:off x="6771133" y="2254943"/>
            <a:ext cx="4255318" cy="461665"/>
          </a:xfrm>
          <a:prstGeom prst="rect">
            <a:avLst/>
          </a:prstGeom>
        </p:spPr>
        <p:txBody>
          <a:bodyPr wrap="square">
            <a:spAutoFit/>
          </a:bodyPr>
          <a:lstStyle/>
          <a:p>
            <a:pPr lvl="0"/>
            <a:r>
              <a:rPr lang="zh-CN" altLang="zh-CN" sz="2400" dirty="0">
                <a:solidFill>
                  <a:prstClr val="black"/>
                </a:solidFill>
                <a:latin typeface="微软雅黑" pitchFamily="34" charset="-122"/>
                <a:ea typeface="微软雅黑" pitchFamily="34" charset="-122"/>
              </a:rPr>
              <a:t>共青团中央改革背景</a:t>
            </a:r>
          </a:p>
        </p:txBody>
      </p:sp>
      <p:sp>
        <p:nvSpPr>
          <p:cNvPr id="6" name="矩形 5"/>
          <p:cNvSpPr/>
          <p:nvPr/>
        </p:nvSpPr>
        <p:spPr>
          <a:xfrm>
            <a:off x="6771133" y="2959941"/>
            <a:ext cx="4087317" cy="461665"/>
          </a:xfrm>
          <a:prstGeom prst="rect">
            <a:avLst/>
          </a:prstGeom>
        </p:spPr>
        <p:txBody>
          <a:bodyPr wrap="square">
            <a:spAutoFit/>
          </a:bodyPr>
          <a:lstStyle/>
          <a:p>
            <a:pPr lvl="0"/>
            <a:r>
              <a:rPr lang="zh-CN" altLang="zh-CN" sz="2400" dirty="0">
                <a:solidFill>
                  <a:prstClr val="black"/>
                </a:solidFill>
                <a:latin typeface="微软雅黑" pitchFamily="34" charset="-122"/>
                <a:ea typeface="微软雅黑" pitchFamily="34" charset="-122"/>
              </a:rPr>
              <a:t>解读共青团中央改革方案</a:t>
            </a:r>
          </a:p>
        </p:txBody>
      </p:sp>
      <p:sp>
        <p:nvSpPr>
          <p:cNvPr id="7" name="矩形 6"/>
          <p:cNvSpPr/>
          <p:nvPr/>
        </p:nvSpPr>
        <p:spPr>
          <a:xfrm>
            <a:off x="6771133" y="3664939"/>
            <a:ext cx="4665502" cy="476510"/>
          </a:xfrm>
          <a:prstGeom prst="rect">
            <a:avLst/>
          </a:prstGeom>
        </p:spPr>
        <p:txBody>
          <a:bodyPr wrap="square">
            <a:spAutoFit/>
          </a:bodyPr>
          <a:lstStyle/>
          <a:p>
            <a:pPr lvl="0"/>
            <a:r>
              <a:rPr lang="zh-CN" altLang="zh-CN" sz="2400" dirty="0">
                <a:solidFill>
                  <a:prstClr val="black"/>
                </a:solidFill>
                <a:latin typeface="微软雅黑" pitchFamily="34" charset="-122"/>
                <a:ea typeface="微软雅黑" pitchFamily="34" charset="-122"/>
              </a:rPr>
              <a:t>共青团中央改革方案的学习要求</a:t>
            </a:r>
          </a:p>
        </p:txBody>
      </p:sp>
      <p:sp>
        <p:nvSpPr>
          <p:cNvPr id="8" name="矩形 7"/>
          <p:cNvSpPr/>
          <p:nvPr/>
        </p:nvSpPr>
        <p:spPr>
          <a:xfrm>
            <a:off x="6771133" y="4384782"/>
            <a:ext cx="4536504" cy="461665"/>
          </a:xfrm>
          <a:prstGeom prst="rect">
            <a:avLst/>
          </a:prstGeom>
        </p:spPr>
        <p:txBody>
          <a:bodyPr wrap="square">
            <a:spAutoFit/>
          </a:bodyPr>
          <a:lstStyle/>
          <a:p>
            <a:pPr lvl="0"/>
            <a:r>
              <a:rPr lang="zh-CN" altLang="zh-CN" sz="2400" dirty="0">
                <a:solidFill>
                  <a:prstClr val="black"/>
                </a:solidFill>
                <a:latin typeface="微软雅黑" pitchFamily="34" charset="-122"/>
                <a:ea typeface="微软雅黑" pitchFamily="34" charset="-122"/>
              </a:rPr>
              <a:t>共青团中央改革的</a:t>
            </a:r>
            <a:r>
              <a:rPr lang="zh-CN" altLang="en-US" sz="2400" dirty="0">
                <a:solidFill>
                  <a:prstClr val="black"/>
                </a:solidFill>
                <a:latin typeface="微软雅黑" pitchFamily="34" charset="-122"/>
                <a:ea typeface="微软雅黑" pitchFamily="34" charset="-122"/>
              </a:rPr>
              <a:t>重大</a:t>
            </a:r>
            <a:r>
              <a:rPr lang="zh-CN" altLang="zh-CN" sz="2400" dirty="0">
                <a:solidFill>
                  <a:prstClr val="black"/>
                </a:solidFill>
                <a:latin typeface="微软雅黑" pitchFamily="34" charset="-122"/>
                <a:ea typeface="微软雅黑" pitchFamily="34" charset="-122"/>
              </a:rPr>
              <a:t>意义</a:t>
            </a:r>
          </a:p>
        </p:txBody>
      </p:sp>
      <p:sp>
        <p:nvSpPr>
          <p:cNvPr id="9" name="矩形 8"/>
          <p:cNvSpPr/>
          <p:nvPr/>
        </p:nvSpPr>
        <p:spPr>
          <a:xfrm>
            <a:off x="4904926" y="2215859"/>
            <a:ext cx="1702719" cy="4765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itchFamily="34" charset="-122"/>
                <a:ea typeface="微软雅黑" pitchFamily="34" charset="-122"/>
              </a:rPr>
              <a:t>第一部分</a:t>
            </a:r>
          </a:p>
        </p:txBody>
      </p:sp>
      <p:sp>
        <p:nvSpPr>
          <p:cNvPr id="11" name="矩形 10"/>
          <p:cNvSpPr/>
          <p:nvPr/>
        </p:nvSpPr>
        <p:spPr>
          <a:xfrm>
            <a:off x="4904926" y="2934340"/>
            <a:ext cx="1702719" cy="4765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itchFamily="34" charset="-122"/>
                <a:ea typeface="微软雅黑" pitchFamily="34" charset="-122"/>
              </a:rPr>
              <a:t>第二部分</a:t>
            </a:r>
          </a:p>
        </p:txBody>
      </p:sp>
      <p:sp>
        <p:nvSpPr>
          <p:cNvPr id="12" name="矩形 11"/>
          <p:cNvSpPr/>
          <p:nvPr/>
        </p:nvSpPr>
        <p:spPr>
          <a:xfrm>
            <a:off x="4904926" y="3652821"/>
            <a:ext cx="1702719" cy="4765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itchFamily="34" charset="-122"/>
                <a:ea typeface="微软雅黑" pitchFamily="34" charset="-122"/>
              </a:rPr>
              <a:t>第三部分</a:t>
            </a:r>
          </a:p>
        </p:txBody>
      </p:sp>
      <p:sp>
        <p:nvSpPr>
          <p:cNvPr id="13" name="矩形 12"/>
          <p:cNvSpPr/>
          <p:nvPr/>
        </p:nvSpPr>
        <p:spPr>
          <a:xfrm>
            <a:off x="4904926" y="4371302"/>
            <a:ext cx="1702719" cy="4765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itchFamily="34" charset="-122"/>
                <a:ea typeface="微软雅黑" pitchFamily="34" charset="-122"/>
              </a:rPr>
              <a:t>第四部分</a:t>
            </a:r>
          </a:p>
        </p:txBody>
      </p:sp>
      <p:sp>
        <p:nvSpPr>
          <p:cNvPr id="14" name="矩形 13"/>
          <p:cNvSpPr/>
          <p:nvPr/>
        </p:nvSpPr>
        <p:spPr>
          <a:xfrm>
            <a:off x="4904926" y="5089782"/>
            <a:ext cx="1702719" cy="4765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itchFamily="34" charset="-122"/>
                <a:ea typeface="微软雅黑" pitchFamily="34" charset="-122"/>
              </a:rPr>
              <a:t>第五部分</a:t>
            </a:r>
          </a:p>
        </p:txBody>
      </p:sp>
      <p:pic>
        <p:nvPicPr>
          <p:cNvPr id="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140" y="-37339"/>
            <a:ext cx="4720144" cy="69178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498819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0-#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childTnLst>
                                </p:cTn>
                              </p:par>
                            </p:childTnLst>
                          </p:cTn>
                        </p:par>
                        <p:par>
                          <p:cTn id="14" fill="hold">
                            <p:stCondLst>
                              <p:cond delay="1500"/>
                            </p:stCondLst>
                            <p:childTnLst>
                              <p:par>
                                <p:cTn id="15" presetID="55"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strVal val="#ppt_w*0.70"/>
                                          </p:val>
                                        </p:tav>
                                        <p:tav tm="100000">
                                          <p:val>
                                            <p:strVal val="#ppt_w"/>
                                          </p:val>
                                        </p:tav>
                                      </p:tavLst>
                                    </p:anim>
                                    <p:anim calcmode="lin" valueType="num">
                                      <p:cBhvr>
                                        <p:cTn id="18" dur="500" fill="hold"/>
                                        <p:tgtEl>
                                          <p:spTgt spid="9"/>
                                        </p:tgtEl>
                                        <p:attrNameLst>
                                          <p:attrName>ppt_h</p:attrName>
                                        </p:attrNameLst>
                                      </p:cBhvr>
                                      <p:tavLst>
                                        <p:tav tm="0">
                                          <p:val>
                                            <p:strVal val="#ppt_h"/>
                                          </p:val>
                                        </p:tav>
                                        <p:tav tm="100000">
                                          <p:val>
                                            <p:strVal val="#ppt_h"/>
                                          </p:val>
                                        </p:tav>
                                      </p:tavLst>
                                    </p:anim>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900"/>
                            </p:stCondLst>
                            <p:childTnLst>
                              <p:par>
                                <p:cTn id="25" presetID="55"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strVal val="#ppt_w*0.70"/>
                                          </p:val>
                                        </p:tav>
                                        <p:tav tm="100000">
                                          <p:val>
                                            <p:strVal val="#ppt_w"/>
                                          </p:val>
                                        </p:tav>
                                      </p:tavLst>
                                    </p:anim>
                                    <p:anim calcmode="lin" valueType="num">
                                      <p:cBhvr>
                                        <p:cTn id="28" dur="500" fill="hold"/>
                                        <p:tgtEl>
                                          <p:spTgt spid="11"/>
                                        </p:tgtEl>
                                        <p:attrNameLst>
                                          <p:attrName>ppt_h</p:attrName>
                                        </p:attrNameLst>
                                      </p:cBhvr>
                                      <p:tavLst>
                                        <p:tav tm="0">
                                          <p:val>
                                            <p:strVal val="#ppt_h"/>
                                          </p:val>
                                        </p:tav>
                                        <p:tav tm="100000">
                                          <p:val>
                                            <p:strVal val="#ppt_h"/>
                                          </p:val>
                                        </p:tav>
                                      </p:tavLst>
                                    </p:anim>
                                    <p:animEffect transition="in" filter="fade">
                                      <p:cBhvr>
                                        <p:cTn id="29" dur="500"/>
                                        <p:tgtEl>
                                          <p:spTgt spid="11"/>
                                        </p:tgtEl>
                                      </p:cBhvr>
                                    </p:animEffect>
                                  </p:childTnLst>
                                </p:cTn>
                              </p:par>
                            </p:childTnLst>
                          </p:cTn>
                        </p:par>
                        <p:par>
                          <p:cTn id="30" fill="hold">
                            <p:stCondLst>
                              <p:cond delay="3400"/>
                            </p:stCondLst>
                            <p:childTnLst>
                              <p:par>
                                <p:cTn id="31" presetID="10" presetClass="entr" presetSubtype="0" fill="hold" grpId="0" nodeType="afterEffect">
                                  <p:stCondLst>
                                    <p:cond delay="0"/>
                                  </p:stCondLst>
                                  <p:iterate type="lt">
                                    <p:tmPct val="10000"/>
                                  </p:iterate>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par>
                          <p:cTn id="34" fill="hold">
                            <p:stCondLst>
                              <p:cond delay="4400"/>
                            </p:stCondLst>
                            <p:childTnLst>
                              <p:par>
                                <p:cTn id="35" presetID="55"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strVal val="#ppt_w*0.70"/>
                                          </p:val>
                                        </p:tav>
                                        <p:tav tm="100000">
                                          <p:val>
                                            <p:strVal val="#ppt_w"/>
                                          </p:val>
                                        </p:tav>
                                      </p:tavLst>
                                    </p:anim>
                                    <p:anim calcmode="lin" valueType="num">
                                      <p:cBhvr>
                                        <p:cTn id="38" dur="500" fill="hold"/>
                                        <p:tgtEl>
                                          <p:spTgt spid="12"/>
                                        </p:tgtEl>
                                        <p:attrNameLst>
                                          <p:attrName>ppt_h</p:attrName>
                                        </p:attrNameLst>
                                      </p:cBhvr>
                                      <p:tavLst>
                                        <p:tav tm="0">
                                          <p:val>
                                            <p:strVal val="#ppt_h"/>
                                          </p:val>
                                        </p:tav>
                                        <p:tav tm="100000">
                                          <p:val>
                                            <p:strVal val="#ppt_h"/>
                                          </p:val>
                                        </p:tav>
                                      </p:tavLst>
                                    </p:anim>
                                    <p:animEffect transition="in" filter="fade">
                                      <p:cBhvr>
                                        <p:cTn id="39" dur="500"/>
                                        <p:tgtEl>
                                          <p:spTgt spid="12"/>
                                        </p:tgtEl>
                                      </p:cBhvr>
                                    </p:animEffect>
                                  </p:childTnLst>
                                </p:cTn>
                              </p:par>
                            </p:childTnLst>
                          </p:cTn>
                        </p:par>
                        <p:par>
                          <p:cTn id="40" fill="hold">
                            <p:stCondLst>
                              <p:cond delay="4900"/>
                            </p:stCondLst>
                            <p:childTnLst>
                              <p:par>
                                <p:cTn id="41" presetID="10" presetClass="entr" presetSubtype="0" fill="hold" grpId="0" nodeType="afterEffect">
                                  <p:stCondLst>
                                    <p:cond delay="0"/>
                                  </p:stCondLst>
                                  <p:iterate type="lt">
                                    <p:tmPct val="10000"/>
                                  </p:iterate>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par>
                          <p:cTn id="44" fill="hold">
                            <p:stCondLst>
                              <p:cond delay="6050"/>
                            </p:stCondLst>
                            <p:childTnLst>
                              <p:par>
                                <p:cTn id="45" presetID="55"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strVal val="#ppt_w*0.70"/>
                                          </p:val>
                                        </p:tav>
                                        <p:tav tm="100000">
                                          <p:val>
                                            <p:strVal val="#ppt_w"/>
                                          </p:val>
                                        </p:tav>
                                      </p:tavLst>
                                    </p:anim>
                                    <p:anim calcmode="lin" valueType="num">
                                      <p:cBhvr>
                                        <p:cTn id="48" dur="500" fill="hold"/>
                                        <p:tgtEl>
                                          <p:spTgt spid="13"/>
                                        </p:tgtEl>
                                        <p:attrNameLst>
                                          <p:attrName>ppt_h</p:attrName>
                                        </p:attrNameLst>
                                      </p:cBhvr>
                                      <p:tavLst>
                                        <p:tav tm="0">
                                          <p:val>
                                            <p:strVal val="#ppt_h"/>
                                          </p:val>
                                        </p:tav>
                                        <p:tav tm="100000">
                                          <p:val>
                                            <p:strVal val="#ppt_h"/>
                                          </p:val>
                                        </p:tav>
                                      </p:tavLst>
                                    </p:anim>
                                    <p:animEffect transition="in" filter="fade">
                                      <p:cBhvr>
                                        <p:cTn id="49" dur="500"/>
                                        <p:tgtEl>
                                          <p:spTgt spid="13"/>
                                        </p:tgtEl>
                                      </p:cBhvr>
                                    </p:animEffect>
                                  </p:childTnLst>
                                </p:cTn>
                              </p:par>
                            </p:childTnLst>
                          </p:cTn>
                        </p:par>
                        <p:par>
                          <p:cTn id="50" fill="hold">
                            <p:stCondLst>
                              <p:cond delay="6550"/>
                            </p:stCondLst>
                            <p:childTnLst>
                              <p:par>
                                <p:cTn id="51" presetID="10" presetClass="entr" presetSubtype="0" fill="hold" grpId="0" nodeType="afterEffect">
                                  <p:stCondLst>
                                    <p:cond delay="0"/>
                                  </p:stCondLst>
                                  <p:iterate type="lt">
                                    <p:tmPct val="10000"/>
                                  </p:iterate>
                                  <p:childTnLst>
                                    <p:set>
                                      <p:cBhvr>
                                        <p:cTn id="52" dur="1" fill="hold">
                                          <p:stCondLst>
                                            <p:cond delay="0"/>
                                          </p:stCondLst>
                                        </p:cTn>
                                        <p:tgtEl>
                                          <p:spTgt spid="8"/>
                                        </p:tgtEl>
                                        <p:attrNameLst>
                                          <p:attrName>style.visibility</p:attrName>
                                        </p:attrNameLst>
                                      </p:cBhvr>
                                      <p:to>
                                        <p:strVal val="visible"/>
                                      </p:to>
                                    </p:set>
                                    <p:animEffect transition="in" filter="fade">
                                      <p:cBhvr>
                                        <p:cTn id="53" dur="500"/>
                                        <p:tgtEl>
                                          <p:spTgt spid="8"/>
                                        </p:tgtEl>
                                      </p:cBhvr>
                                    </p:animEffect>
                                  </p:childTnLst>
                                </p:cTn>
                              </p:par>
                            </p:childTnLst>
                          </p:cTn>
                        </p:par>
                        <p:par>
                          <p:cTn id="54" fill="hold">
                            <p:stCondLst>
                              <p:cond delay="7600"/>
                            </p:stCondLst>
                            <p:childTnLst>
                              <p:par>
                                <p:cTn id="55" presetID="55" presetClass="entr" presetSubtype="0"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strVal val="#ppt_w*0.70"/>
                                          </p:val>
                                        </p:tav>
                                        <p:tav tm="100000">
                                          <p:val>
                                            <p:strVal val="#ppt_w"/>
                                          </p:val>
                                        </p:tav>
                                      </p:tavLst>
                                    </p:anim>
                                    <p:anim calcmode="lin" valueType="num">
                                      <p:cBhvr>
                                        <p:cTn id="58" dur="500" fill="hold"/>
                                        <p:tgtEl>
                                          <p:spTgt spid="14"/>
                                        </p:tgtEl>
                                        <p:attrNameLst>
                                          <p:attrName>ppt_h</p:attrName>
                                        </p:attrNameLst>
                                      </p:cBhvr>
                                      <p:tavLst>
                                        <p:tav tm="0">
                                          <p:val>
                                            <p:strVal val="#ppt_h"/>
                                          </p:val>
                                        </p:tav>
                                        <p:tav tm="100000">
                                          <p:val>
                                            <p:strVal val="#ppt_h"/>
                                          </p:val>
                                        </p:tav>
                                      </p:tavLst>
                                    </p:anim>
                                    <p:animEffect transition="in" filter="fade">
                                      <p:cBhvr>
                                        <p:cTn id="59" dur="500"/>
                                        <p:tgtEl>
                                          <p:spTgt spid="14"/>
                                        </p:tgtEl>
                                      </p:cBhvr>
                                    </p:animEffect>
                                  </p:childTnLst>
                                </p:cTn>
                              </p:par>
                            </p:childTnLst>
                          </p:cTn>
                        </p:par>
                        <p:par>
                          <p:cTn id="60" fill="hold">
                            <p:stCondLst>
                              <p:cond delay="8100"/>
                            </p:stCondLst>
                            <p:childTnLst>
                              <p:par>
                                <p:cTn id="61" presetID="10" presetClass="entr" presetSubtype="0" fill="hold" grpId="0" nodeType="afterEffect">
                                  <p:stCondLst>
                                    <p:cond delay="0"/>
                                  </p:stCondLst>
                                  <p:iterate type="lt">
                                    <p:tmPct val="10000"/>
                                  </p:iterate>
                                  <p:childTnLst>
                                    <p:set>
                                      <p:cBhvr>
                                        <p:cTn id="62" dur="1" fill="hold">
                                          <p:stCondLst>
                                            <p:cond delay="0"/>
                                          </p:stCondLst>
                                        </p:cTn>
                                        <p:tgtEl>
                                          <p:spTgt spid="2"/>
                                        </p:tgtEl>
                                        <p:attrNameLst>
                                          <p:attrName>style.visibility</p:attrName>
                                        </p:attrNameLst>
                                      </p:cBhvr>
                                      <p:to>
                                        <p:strVal val="visible"/>
                                      </p:to>
                                    </p:set>
                                    <p:animEffect transition="in" filter="fade">
                                      <p:cBhvr>
                                        <p:cTn id="6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animBg="1"/>
      <p:bldP spid="11" grpId="0" animBg="1"/>
      <p:bldP spid="12" grpId="0" animBg="1"/>
      <p:bldP spid="13"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C:\Users\user\Desktop\团徽P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4547" y="866432"/>
            <a:ext cx="2095395" cy="2110048"/>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5475" y="3645024"/>
            <a:ext cx="12215887" cy="3212976"/>
          </a:xfrm>
          <a:prstGeom prst="rect">
            <a:avLst/>
          </a:prstGeom>
          <a:solidFill>
            <a:srgbClr val="C00000"/>
          </a:solidFill>
          <a:ln w="571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cs typeface="+mn-ea"/>
              <a:sym typeface="Arial"/>
            </a:endParaRPr>
          </a:p>
        </p:txBody>
      </p:sp>
      <p:sp>
        <p:nvSpPr>
          <p:cNvPr id="2" name="矩形 1"/>
          <p:cNvSpPr/>
          <p:nvPr/>
        </p:nvSpPr>
        <p:spPr>
          <a:xfrm>
            <a:off x="2563143" y="4509120"/>
            <a:ext cx="7348487" cy="584775"/>
          </a:xfrm>
          <a:prstGeom prst="rect">
            <a:avLst/>
          </a:prstGeom>
        </p:spPr>
        <p:txBody>
          <a:bodyPr wrap="none">
            <a:spAutoFit/>
          </a:bodyPr>
          <a:lstStyle/>
          <a:p>
            <a:pPr lvl="0"/>
            <a:r>
              <a:rPr lang="zh-CN" altLang="zh-CN" sz="3200" b="1" dirty="0">
                <a:solidFill>
                  <a:srgbClr val="FCFF85"/>
                </a:solidFill>
                <a:latin typeface="微软雅黑" pitchFamily="34" charset="-122"/>
                <a:ea typeface="微软雅黑" pitchFamily="34" charset="-122"/>
              </a:rPr>
              <a:t>第</a:t>
            </a:r>
            <a:r>
              <a:rPr lang="zh-CN" altLang="en-US" sz="3200" b="1" dirty="0">
                <a:solidFill>
                  <a:srgbClr val="FCFF85"/>
                </a:solidFill>
                <a:latin typeface="微软雅黑" pitchFamily="34" charset="-122"/>
                <a:ea typeface="微软雅黑" pitchFamily="34" charset="-122"/>
              </a:rPr>
              <a:t>四</a:t>
            </a:r>
            <a:r>
              <a:rPr lang="zh-CN" altLang="zh-CN" sz="3200" b="1" dirty="0">
                <a:solidFill>
                  <a:srgbClr val="FCFF85"/>
                </a:solidFill>
                <a:latin typeface="微软雅黑" pitchFamily="34" charset="-122"/>
                <a:ea typeface="微软雅黑" pitchFamily="34" charset="-122"/>
              </a:rPr>
              <a:t>部分</a:t>
            </a:r>
            <a:r>
              <a:rPr lang="en-US" altLang="zh-CN" sz="3200" b="1" dirty="0">
                <a:solidFill>
                  <a:srgbClr val="FCFF85"/>
                </a:solidFill>
                <a:latin typeface="微软雅黑" pitchFamily="34" charset="-122"/>
                <a:ea typeface="微软雅黑" pitchFamily="34" charset="-122"/>
              </a:rPr>
              <a:t>  </a:t>
            </a:r>
            <a:r>
              <a:rPr lang="en-US" altLang="zh-CN" sz="3200" dirty="0">
                <a:solidFill>
                  <a:srgbClr val="FCFF85"/>
                </a:solidFill>
                <a:latin typeface="微软雅黑" pitchFamily="34" charset="-122"/>
                <a:ea typeface="微软雅黑" pitchFamily="34" charset="-122"/>
              </a:rPr>
              <a:t>|  </a:t>
            </a:r>
            <a:r>
              <a:rPr lang="zh-CN" altLang="en-US" sz="3200" dirty="0">
                <a:solidFill>
                  <a:srgbClr val="FCFF85"/>
                </a:solidFill>
                <a:latin typeface="微软雅黑" pitchFamily="34" charset="-122"/>
                <a:ea typeface="微软雅黑" pitchFamily="34" charset="-122"/>
              </a:rPr>
              <a:t>共青团中央改革的重大意义</a:t>
            </a:r>
            <a:endParaRPr lang="zh-CN" altLang="zh-CN" sz="3200" dirty="0">
              <a:solidFill>
                <a:srgbClr val="FCFF85"/>
              </a:solidFill>
              <a:latin typeface="微软雅黑" pitchFamily="34" charset="-122"/>
              <a:ea typeface="微软雅黑" pitchFamily="34"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5476" y="2989800"/>
            <a:ext cx="12215887" cy="1309121"/>
          </a:xfrm>
          <a:prstGeom prst="rect">
            <a:avLst/>
          </a:prstGeom>
        </p:spPr>
      </p:pic>
    </p:spTree>
    <p:extLst>
      <p:ext uri="{BB962C8B-B14F-4D97-AF65-F5344CB8AC3E}">
        <p14:creationId xmlns:p14="http://schemas.microsoft.com/office/powerpoint/2010/main" val="123808041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528"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ppt_x</p:attrName>
                                        </p:attrNameLst>
                                      </p:cBhvr>
                                      <p:tavLst>
                                        <p:tav tm="0">
                                          <p:val>
                                            <p:fltVal val="0.5"/>
                                          </p:val>
                                        </p:tav>
                                        <p:tav tm="100000">
                                          <p:val>
                                            <p:strVal val="#ppt_x"/>
                                          </p:val>
                                        </p:tav>
                                      </p:tavLst>
                                    </p:anim>
                                    <p:anim calcmode="lin" valueType="num">
                                      <p:cBhvr>
                                        <p:cTn id="16" dur="1000" fill="hold"/>
                                        <p:tgtEl>
                                          <p:spTgt spid="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02836" y="1753652"/>
            <a:ext cx="4493538" cy="523220"/>
          </a:xfrm>
          <a:prstGeom prst="rect">
            <a:avLst/>
          </a:prstGeom>
        </p:spPr>
        <p:txBody>
          <a:bodyPr wrap="none">
            <a:spAutoFit/>
          </a:bodyPr>
          <a:lstStyle/>
          <a:p>
            <a:pPr lvl="0"/>
            <a:r>
              <a:rPr lang="zh-CN" altLang="zh-CN" sz="2800" b="1" dirty="0">
                <a:solidFill>
                  <a:srgbClr val="C00000"/>
                </a:solidFill>
                <a:latin typeface="微软雅黑" pitchFamily="34" charset="-122"/>
                <a:ea typeface="微软雅黑" pitchFamily="34" charset="-122"/>
              </a:rPr>
              <a:t>共青团改革的三个重大意义</a:t>
            </a:r>
          </a:p>
        </p:txBody>
      </p:sp>
      <p:grpSp>
        <p:nvGrpSpPr>
          <p:cNvPr id="7" name="组合 6"/>
          <p:cNvGrpSpPr/>
          <p:nvPr/>
        </p:nvGrpSpPr>
        <p:grpSpPr>
          <a:xfrm>
            <a:off x="1554138" y="2820507"/>
            <a:ext cx="2244134" cy="1788728"/>
            <a:chOff x="1554138" y="2648384"/>
            <a:chExt cx="2244134" cy="1788728"/>
          </a:xfrm>
        </p:grpSpPr>
        <p:sp>
          <p:nvSpPr>
            <p:cNvPr id="6" name="下箭头 5"/>
            <p:cNvSpPr/>
            <p:nvPr/>
          </p:nvSpPr>
          <p:spPr>
            <a:xfrm>
              <a:off x="1554138" y="2648384"/>
              <a:ext cx="2244134" cy="1788728"/>
            </a:xfrm>
            <a:prstGeom prst="downArrow">
              <a:avLst>
                <a:gd name="adj1" fmla="val 72071"/>
                <a:gd name="adj2" fmla="val 5426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65057" y="2924944"/>
              <a:ext cx="1261884" cy="523220"/>
            </a:xfrm>
            <a:prstGeom prst="rect">
              <a:avLst/>
            </a:prstGeom>
          </p:spPr>
          <p:txBody>
            <a:bodyPr wrap="none">
              <a:spAutoFit/>
            </a:bodyPr>
            <a:lstStyle/>
            <a:p>
              <a:r>
                <a:rPr lang="zh-CN" altLang="zh-CN" sz="2800" b="1" dirty="0">
                  <a:solidFill>
                    <a:schemeClr val="bg1"/>
                  </a:solidFill>
                  <a:latin typeface="微软雅黑" pitchFamily="34" charset="-122"/>
                  <a:ea typeface="微软雅黑" pitchFamily="34" charset="-122"/>
                </a:rPr>
                <a:t>意义一</a:t>
              </a:r>
              <a:endParaRPr lang="zh-CN" altLang="en-US" sz="2000" b="1" dirty="0">
                <a:solidFill>
                  <a:schemeClr val="bg1"/>
                </a:solidFill>
              </a:endParaRPr>
            </a:p>
          </p:txBody>
        </p:sp>
      </p:grpSp>
      <p:sp>
        <p:nvSpPr>
          <p:cNvPr id="5" name="矩形 4"/>
          <p:cNvSpPr/>
          <p:nvPr/>
        </p:nvSpPr>
        <p:spPr>
          <a:xfrm>
            <a:off x="1176585" y="4609235"/>
            <a:ext cx="3046413" cy="1412053"/>
          </a:xfrm>
          <a:prstGeom prst="rect">
            <a:avLst/>
          </a:prstGeom>
        </p:spPr>
        <p:txBody>
          <a:bodyPr>
            <a:spAutoFit/>
          </a:bodyPr>
          <a:lstStyle/>
          <a:p>
            <a:pPr lvl="0" algn="ctr">
              <a:lnSpc>
                <a:spcPct val="150000"/>
              </a:lnSpc>
            </a:pPr>
            <a:r>
              <a:rPr lang="zh-CN" altLang="zh-CN" sz="3600" b="1" dirty="0">
                <a:solidFill>
                  <a:srgbClr val="C00000"/>
                </a:solidFill>
                <a:latin typeface="微软雅黑" pitchFamily="34" charset="-122"/>
                <a:ea typeface="微软雅黑" pitchFamily="34" charset="-122"/>
              </a:rPr>
              <a:t>从大局视野</a:t>
            </a:r>
            <a:endParaRPr lang="en-US" altLang="zh-CN" sz="3600" b="1" dirty="0">
              <a:solidFill>
                <a:srgbClr val="C00000"/>
              </a:solidFill>
              <a:latin typeface="微软雅黑" pitchFamily="34" charset="-122"/>
              <a:ea typeface="微软雅黑" pitchFamily="34" charset="-122"/>
            </a:endParaRPr>
          </a:p>
          <a:p>
            <a:pPr lvl="0" algn="ctr">
              <a:lnSpc>
                <a:spcPct val="150000"/>
              </a:lnSpc>
            </a:pPr>
            <a:r>
              <a:rPr lang="zh-CN" altLang="zh-CN" sz="2400" dirty="0">
                <a:solidFill>
                  <a:prstClr val="black"/>
                </a:solidFill>
                <a:latin typeface="微软雅黑" pitchFamily="34" charset="-122"/>
                <a:ea typeface="微软雅黑" pitchFamily="34" charset="-122"/>
              </a:rPr>
              <a:t>认识共青团改革</a:t>
            </a:r>
          </a:p>
        </p:txBody>
      </p:sp>
      <p:grpSp>
        <p:nvGrpSpPr>
          <p:cNvPr id="8" name="组合 7"/>
          <p:cNvGrpSpPr/>
          <p:nvPr/>
        </p:nvGrpSpPr>
        <p:grpSpPr>
          <a:xfrm>
            <a:off x="4722490" y="2820507"/>
            <a:ext cx="2244134" cy="1788728"/>
            <a:chOff x="1554138" y="2648384"/>
            <a:chExt cx="2244134" cy="1788728"/>
          </a:xfrm>
        </p:grpSpPr>
        <p:sp>
          <p:nvSpPr>
            <p:cNvPr id="9" name="下箭头 8"/>
            <p:cNvSpPr/>
            <p:nvPr/>
          </p:nvSpPr>
          <p:spPr>
            <a:xfrm>
              <a:off x="1554138" y="2648384"/>
              <a:ext cx="2244134" cy="1788728"/>
            </a:xfrm>
            <a:prstGeom prst="downArrow">
              <a:avLst>
                <a:gd name="adj1" fmla="val 72071"/>
                <a:gd name="adj2" fmla="val 5426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6957" y="2924944"/>
              <a:ext cx="1261884" cy="523220"/>
            </a:xfrm>
            <a:prstGeom prst="rect">
              <a:avLst/>
            </a:prstGeom>
          </p:spPr>
          <p:txBody>
            <a:bodyPr wrap="none">
              <a:spAutoFit/>
            </a:bodyPr>
            <a:lstStyle/>
            <a:p>
              <a:r>
                <a:rPr lang="zh-CN" altLang="zh-CN" sz="2800" b="1" dirty="0">
                  <a:solidFill>
                    <a:schemeClr val="bg1"/>
                  </a:solidFill>
                  <a:latin typeface="微软雅黑" pitchFamily="34" charset="-122"/>
                  <a:ea typeface="微软雅黑" pitchFamily="34" charset="-122"/>
                </a:rPr>
                <a:t>意义</a:t>
              </a:r>
              <a:r>
                <a:rPr lang="zh-CN" altLang="en-US" sz="2800" b="1" dirty="0">
                  <a:solidFill>
                    <a:schemeClr val="bg1"/>
                  </a:solidFill>
                  <a:latin typeface="微软雅黑" pitchFamily="34" charset="-122"/>
                  <a:ea typeface="微软雅黑" pitchFamily="34" charset="-122"/>
                </a:rPr>
                <a:t>二</a:t>
              </a:r>
              <a:endParaRPr lang="zh-CN" altLang="en-US" sz="2000" b="1" dirty="0">
                <a:solidFill>
                  <a:schemeClr val="bg1"/>
                </a:solidFill>
              </a:endParaRPr>
            </a:p>
          </p:txBody>
        </p:sp>
      </p:grpSp>
      <p:sp>
        <p:nvSpPr>
          <p:cNvPr id="11" name="矩形 10"/>
          <p:cNvSpPr/>
          <p:nvPr/>
        </p:nvSpPr>
        <p:spPr>
          <a:xfrm>
            <a:off x="4344937" y="4609235"/>
            <a:ext cx="3046413" cy="1412053"/>
          </a:xfrm>
          <a:prstGeom prst="rect">
            <a:avLst/>
          </a:prstGeom>
        </p:spPr>
        <p:txBody>
          <a:bodyPr>
            <a:spAutoFit/>
          </a:bodyPr>
          <a:lstStyle/>
          <a:p>
            <a:pPr lvl="0" algn="ctr">
              <a:lnSpc>
                <a:spcPct val="150000"/>
              </a:lnSpc>
            </a:pPr>
            <a:r>
              <a:rPr lang="zh-CN" altLang="en-US" sz="3600" b="1" dirty="0">
                <a:solidFill>
                  <a:srgbClr val="C00000"/>
                </a:solidFill>
                <a:latin typeface="微软雅黑" pitchFamily="34" charset="-122"/>
                <a:ea typeface="微软雅黑" pitchFamily="34" charset="-122"/>
              </a:rPr>
              <a:t>用历史眼光</a:t>
            </a:r>
            <a:endParaRPr lang="en-US" altLang="zh-CN" sz="3600" b="1" dirty="0">
              <a:solidFill>
                <a:srgbClr val="C00000"/>
              </a:solidFill>
              <a:latin typeface="微软雅黑" pitchFamily="34" charset="-122"/>
              <a:ea typeface="微软雅黑" pitchFamily="34" charset="-122"/>
            </a:endParaRPr>
          </a:p>
          <a:p>
            <a:pPr lvl="0" algn="ctr">
              <a:lnSpc>
                <a:spcPct val="150000"/>
              </a:lnSpc>
            </a:pPr>
            <a:r>
              <a:rPr lang="zh-CN" altLang="zh-CN" sz="2400" dirty="0">
                <a:solidFill>
                  <a:prstClr val="black"/>
                </a:solidFill>
                <a:latin typeface="微软雅黑" pitchFamily="34" charset="-122"/>
                <a:ea typeface="微软雅黑" pitchFamily="34" charset="-122"/>
              </a:rPr>
              <a:t>认识共青团改革</a:t>
            </a:r>
          </a:p>
        </p:txBody>
      </p:sp>
      <p:grpSp>
        <p:nvGrpSpPr>
          <p:cNvPr id="12" name="组合 11"/>
          <p:cNvGrpSpPr/>
          <p:nvPr/>
        </p:nvGrpSpPr>
        <p:grpSpPr>
          <a:xfrm>
            <a:off x="8039990" y="2775127"/>
            <a:ext cx="2244134" cy="1788728"/>
            <a:chOff x="1554138" y="2648384"/>
            <a:chExt cx="2244134" cy="1788728"/>
          </a:xfrm>
        </p:grpSpPr>
        <p:sp>
          <p:nvSpPr>
            <p:cNvPr id="13" name="下箭头 12"/>
            <p:cNvSpPr/>
            <p:nvPr/>
          </p:nvSpPr>
          <p:spPr>
            <a:xfrm>
              <a:off x="1554138" y="2648384"/>
              <a:ext cx="2244134" cy="1788728"/>
            </a:xfrm>
            <a:prstGeom prst="downArrow">
              <a:avLst>
                <a:gd name="adj1" fmla="val 72071"/>
                <a:gd name="adj2" fmla="val 5426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26957" y="2924944"/>
              <a:ext cx="1261884" cy="523220"/>
            </a:xfrm>
            <a:prstGeom prst="rect">
              <a:avLst/>
            </a:prstGeom>
          </p:spPr>
          <p:txBody>
            <a:bodyPr wrap="none">
              <a:spAutoFit/>
            </a:bodyPr>
            <a:lstStyle/>
            <a:p>
              <a:r>
                <a:rPr lang="zh-CN" altLang="zh-CN" sz="2800" b="1" dirty="0">
                  <a:solidFill>
                    <a:schemeClr val="bg1"/>
                  </a:solidFill>
                  <a:latin typeface="微软雅黑" pitchFamily="34" charset="-122"/>
                  <a:ea typeface="微软雅黑" pitchFamily="34" charset="-122"/>
                </a:rPr>
                <a:t>意义</a:t>
              </a:r>
              <a:r>
                <a:rPr lang="zh-CN" altLang="en-US" sz="2800" b="1" dirty="0">
                  <a:solidFill>
                    <a:schemeClr val="bg1"/>
                  </a:solidFill>
                  <a:latin typeface="微软雅黑" pitchFamily="34" charset="-122"/>
                  <a:ea typeface="微软雅黑" pitchFamily="34" charset="-122"/>
                </a:rPr>
                <a:t>三</a:t>
              </a:r>
              <a:endParaRPr lang="zh-CN" altLang="en-US" sz="2000" b="1" dirty="0">
                <a:solidFill>
                  <a:schemeClr val="bg1"/>
                </a:solidFill>
              </a:endParaRPr>
            </a:p>
          </p:txBody>
        </p:sp>
      </p:grpSp>
      <p:sp>
        <p:nvSpPr>
          <p:cNvPr id="15" name="矩形 14"/>
          <p:cNvSpPr/>
          <p:nvPr/>
        </p:nvSpPr>
        <p:spPr>
          <a:xfrm>
            <a:off x="7662437" y="4563855"/>
            <a:ext cx="3046413" cy="1412053"/>
          </a:xfrm>
          <a:prstGeom prst="rect">
            <a:avLst/>
          </a:prstGeom>
        </p:spPr>
        <p:txBody>
          <a:bodyPr>
            <a:spAutoFit/>
          </a:bodyPr>
          <a:lstStyle/>
          <a:p>
            <a:pPr lvl="0" algn="ctr">
              <a:lnSpc>
                <a:spcPct val="150000"/>
              </a:lnSpc>
            </a:pPr>
            <a:r>
              <a:rPr lang="zh-CN" altLang="en-US" sz="3600" b="1" dirty="0">
                <a:solidFill>
                  <a:srgbClr val="C00000"/>
                </a:solidFill>
                <a:latin typeface="微软雅黑" pitchFamily="34" charset="-122"/>
                <a:ea typeface="微软雅黑" pitchFamily="34" charset="-122"/>
              </a:rPr>
              <a:t>以问题意识</a:t>
            </a:r>
            <a:endParaRPr lang="en-US" altLang="zh-CN" sz="3600" b="1" dirty="0">
              <a:solidFill>
                <a:srgbClr val="C00000"/>
              </a:solidFill>
              <a:latin typeface="微软雅黑" pitchFamily="34" charset="-122"/>
              <a:ea typeface="微软雅黑" pitchFamily="34" charset="-122"/>
            </a:endParaRPr>
          </a:p>
          <a:p>
            <a:pPr lvl="0" algn="ctr">
              <a:lnSpc>
                <a:spcPct val="150000"/>
              </a:lnSpc>
            </a:pPr>
            <a:r>
              <a:rPr lang="zh-CN" altLang="zh-CN" sz="2400" dirty="0">
                <a:solidFill>
                  <a:prstClr val="black"/>
                </a:solidFill>
                <a:latin typeface="微软雅黑" pitchFamily="34" charset="-122"/>
                <a:ea typeface="微软雅黑" pitchFamily="34" charset="-122"/>
              </a:rPr>
              <a:t>认识共青团改革</a:t>
            </a:r>
          </a:p>
        </p:txBody>
      </p:sp>
      <p:sp>
        <p:nvSpPr>
          <p:cNvPr id="16" name="矩形 15"/>
          <p:cNvSpPr/>
          <p:nvPr/>
        </p:nvSpPr>
        <p:spPr>
          <a:xfrm>
            <a:off x="1739303" y="1704359"/>
            <a:ext cx="8257680" cy="621806"/>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latin typeface="微软雅黑" pitchFamily="34" charset="-122"/>
              <a:ea typeface="微软雅黑" pitchFamily="34" charset="-122"/>
            </a:endParaRPr>
          </a:p>
        </p:txBody>
      </p:sp>
    </p:spTree>
    <p:extLst>
      <p:ext uri="{BB962C8B-B14F-4D97-AF65-F5344CB8AC3E}">
        <p14:creationId xmlns:p14="http://schemas.microsoft.com/office/powerpoint/2010/main" val="38854975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strVal val="#ppt_w*0.70"/>
                                          </p:val>
                                        </p:tav>
                                        <p:tav tm="100000">
                                          <p:val>
                                            <p:strVal val="#ppt_w"/>
                                          </p:val>
                                        </p:tav>
                                      </p:tavLst>
                                    </p:anim>
                                    <p:anim calcmode="lin" valueType="num">
                                      <p:cBhvr>
                                        <p:cTn id="12" dur="1000" fill="hold"/>
                                        <p:tgtEl>
                                          <p:spTgt spid="3"/>
                                        </p:tgtEl>
                                        <p:attrNameLst>
                                          <p:attrName>ppt_h</p:attrName>
                                        </p:attrNameLst>
                                      </p:cBhvr>
                                      <p:tavLst>
                                        <p:tav tm="0">
                                          <p:val>
                                            <p:strVal val="#ppt_h"/>
                                          </p:val>
                                        </p:tav>
                                        <p:tav tm="100000">
                                          <p:val>
                                            <p:strVal val="#ppt_h"/>
                                          </p:val>
                                        </p:tav>
                                      </p:tavLst>
                                    </p:anim>
                                    <p:animEffect transition="in" filter="fade">
                                      <p:cBhvr>
                                        <p:cTn id="13" dur="1000"/>
                                        <p:tgtEl>
                                          <p:spTgt spid="3"/>
                                        </p:tgtEl>
                                      </p:cBhvr>
                                    </p:animEffect>
                                  </p:childTnLst>
                                </p:cTn>
                              </p:par>
                            </p:childTnLst>
                          </p:cTn>
                        </p:par>
                        <p:par>
                          <p:cTn id="14" fill="hold">
                            <p:stCondLst>
                              <p:cond delay="1500"/>
                            </p:stCondLst>
                            <p:childTnLst>
                              <p:par>
                                <p:cTn id="15" presetID="12" presetClass="entr" presetSubtype="1"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750"/>
                                        <p:tgtEl>
                                          <p:spTgt spid="7"/>
                                        </p:tgtEl>
                                        <p:attrNameLst>
                                          <p:attrName>ppt_y</p:attrName>
                                        </p:attrNameLst>
                                      </p:cBhvr>
                                      <p:tavLst>
                                        <p:tav tm="0">
                                          <p:val>
                                            <p:strVal val="#ppt_y-#ppt_h*1.125000"/>
                                          </p:val>
                                        </p:tav>
                                        <p:tav tm="100000">
                                          <p:val>
                                            <p:strVal val="#ppt_y"/>
                                          </p:val>
                                        </p:tav>
                                      </p:tavLst>
                                    </p:anim>
                                    <p:animEffect transition="in" filter="wipe(down)">
                                      <p:cBhvr>
                                        <p:cTn id="18" dur="750"/>
                                        <p:tgtEl>
                                          <p:spTgt spid="7"/>
                                        </p:tgtEl>
                                      </p:cBhvr>
                                    </p:animEffect>
                                  </p:childTnLst>
                                </p:cTn>
                              </p:par>
                            </p:childTnLst>
                          </p:cTn>
                        </p:par>
                        <p:par>
                          <p:cTn id="19" fill="hold">
                            <p:stCondLst>
                              <p:cond delay="2250"/>
                            </p:stCondLst>
                            <p:childTnLst>
                              <p:par>
                                <p:cTn id="20" presetID="42"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3250"/>
                            </p:stCondLst>
                            <p:childTnLst>
                              <p:par>
                                <p:cTn id="26" presetID="12" presetClass="entr" presetSubtype="1"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750"/>
                                        <p:tgtEl>
                                          <p:spTgt spid="8"/>
                                        </p:tgtEl>
                                        <p:attrNameLst>
                                          <p:attrName>ppt_y</p:attrName>
                                        </p:attrNameLst>
                                      </p:cBhvr>
                                      <p:tavLst>
                                        <p:tav tm="0">
                                          <p:val>
                                            <p:strVal val="#ppt_y-#ppt_h*1.125000"/>
                                          </p:val>
                                        </p:tav>
                                        <p:tav tm="100000">
                                          <p:val>
                                            <p:strVal val="#ppt_y"/>
                                          </p:val>
                                        </p:tav>
                                      </p:tavLst>
                                    </p:anim>
                                    <p:animEffect transition="in" filter="wipe(down)">
                                      <p:cBhvr>
                                        <p:cTn id="29" dur="750"/>
                                        <p:tgtEl>
                                          <p:spTgt spid="8"/>
                                        </p:tgtEl>
                                      </p:cBhvr>
                                    </p:animEffect>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1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750"/>
                                        <p:tgtEl>
                                          <p:spTgt spid="12"/>
                                        </p:tgtEl>
                                        <p:attrNameLst>
                                          <p:attrName>ppt_y</p:attrName>
                                        </p:attrNameLst>
                                      </p:cBhvr>
                                      <p:tavLst>
                                        <p:tav tm="0">
                                          <p:val>
                                            <p:strVal val="#ppt_y-#ppt_h*1.125000"/>
                                          </p:val>
                                        </p:tav>
                                        <p:tav tm="100000">
                                          <p:val>
                                            <p:strVal val="#ppt_y"/>
                                          </p:val>
                                        </p:tav>
                                      </p:tavLst>
                                    </p:anim>
                                    <p:animEffect transition="in" filter="wipe(down)">
                                      <p:cBhvr>
                                        <p:cTn id="40" dur="750"/>
                                        <p:tgtEl>
                                          <p:spTgt spid="12"/>
                                        </p:tgtEl>
                                      </p:cBhvr>
                                    </p:animEffect>
                                  </p:childTnLst>
                                </p:cTn>
                              </p:par>
                            </p:childTnLst>
                          </p:cTn>
                        </p:par>
                        <p:par>
                          <p:cTn id="41" fill="hold">
                            <p:stCondLst>
                              <p:cond delay="5750"/>
                            </p:stCondLst>
                            <p:childTnLst>
                              <p:par>
                                <p:cTn id="42" presetID="42"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anim calcmode="lin" valueType="num">
                                      <p:cBhvr>
                                        <p:cTn id="45" dur="1000" fill="hold"/>
                                        <p:tgtEl>
                                          <p:spTgt spid="15"/>
                                        </p:tgtEl>
                                        <p:attrNameLst>
                                          <p:attrName>ppt_x</p:attrName>
                                        </p:attrNameLst>
                                      </p:cBhvr>
                                      <p:tavLst>
                                        <p:tav tm="0">
                                          <p:val>
                                            <p:strVal val="#ppt_x"/>
                                          </p:val>
                                        </p:tav>
                                        <p:tav tm="100000">
                                          <p:val>
                                            <p:strVal val="#ppt_x"/>
                                          </p:val>
                                        </p:tav>
                                      </p:tavLst>
                                    </p:anim>
                                    <p:anim calcmode="lin" valueType="num">
                                      <p:cBhvr>
                                        <p:cTn id="4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1" grpId="0"/>
      <p:bldP spid="15" grpId="0"/>
      <p:bldP spid="1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46734" y="3142475"/>
            <a:ext cx="8064896" cy="2086725"/>
          </a:xfrm>
          <a:prstGeom prst="rect">
            <a:avLst/>
          </a:prstGeom>
        </p:spPr>
        <p:txBody>
          <a:bodyPr wrap="square">
            <a:spAutoFit/>
          </a:bodyPr>
          <a:lstStyle/>
          <a:p>
            <a:pPr>
              <a:lnSpc>
                <a:spcPct val="120000"/>
              </a:lnSpc>
            </a:pPr>
            <a:r>
              <a:rPr lang="zh-CN" altLang="zh-CN" dirty="0">
                <a:latin typeface="微软雅黑" pitchFamily="34" charset="-122"/>
                <a:ea typeface="微软雅黑" pitchFamily="34" charset="-122"/>
              </a:rPr>
              <a:t>群团改革是新时期全面深化改革的有机组成部分、与党和国家其他各领域正在深入推进的改革一样，共青团改革是完善和发展中国特色社会主义制度、推进国家治理体系和治理能力现代化的重要内容。同时，共青团是党的助手和后备军，与党有着特殊的政治关系，全面从严治党必然要求共青团深化自身改革、全面从严治团。因此，这一次共青团改革与全党全国协调推进“四个全面”战略布局的行动高度一致，是时代的潮流、发展的需要。</a:t>
            </a:r>
          </a:p>
        </p:txBody>
      </p:sp>
      <p:sp>
        <p:nvSpPr>
          <p:cNvPr id="3" name="矩形 2"/>
          <p:cNvSpPr/>
          <p:nvPr/>
        </p:nvSpPr>
        <p:spPr>
          <a:xfrm>
            <a:off x="4150990" y="1939479"/>
            <a:ext cx="6552728" cy="769441"/>
          </a:xfrm>
          <a:prstGeom prst="rect">
            <a:avLst/>
          </a:prstGeom>
        </p:spPr>
        <p:txBody>
          <a:bodyPr wrap="square">
            <a:spAutoFit/>
          </a:bodyPr>
          <a:lstStyle/>
          <a:p>
            <a:pPr lvl="0"/>
            <a:r>
              <a:rPr lang="zh-CN" altLang="zh-CN" sz="4400" b="1" dirty="0">
                <a:solidFill>
                  <a:srgbClr val="C00000"/>
                </a:solidFill>
                <a:latin typeface="微软雅黑" pitchFamily="34" charset="-122"/>
                <a:ea typeface="微软雅黑" pitchFamily="34" charset="-122"/>
              </a:rPr>
              <a:t>从大局视野</a:t>
            </a:r>
            <a:r>
              <a:rPr lang="zh-CN" altLang="zh-CN" sz="3200" b="1" dirty="0">
                <a:solidFill>
                  <a:prstClr val="black"/>
                </a:solidFill>
                <a:latin typeface="微软雅黑" pitchFamily="34" charset="-122"/>
                <a:ea typeface="微软雅黑" pitchFamily="34" charset="-122"/>
              </a:rPr>
              <a:t>认识共青团改革</a:t>
            </a:r>
          </a:p>
        </p:txBody>
      </p:sp>
      <p:sp>
        <p:nvSpPr>
          <p:cNvPr id="5" name="矩形标注 4"/>
          <p:cNvSpPr/>
          <p:nvPr/>
        </p:nvSpPr>
        <p:spPr>
          <a:xfrm>
            <a:off x="1774726" y="1916832"/>
            <a:ext cx="1970112" cy="831925"/>
          </a:xfrm>
          <a:prstGeom prst="wedgeRectCallout">
            <a:avLst>
              <a:gd name="adj1" fmla="val -20833"/>
              <a:gd name="adj2" fmla="val 75644"/>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意义一</a:t>
            </a:r>
          </a:p>
        </p:txBody>
      </p:sp>
      <p:grpSp>
        <p:nvGrpSpPr>
          <p:cNvPr id="9" name="组合 8"/>
          <p:cNvGrpSpPr/>
          <p:nvPr/>
        </p:nvGrpSpPr>
        <p:grpSpPr>
          <a:xfrm>
            <a:off x="1702718" y="5445224"/>
            <a:ext cx="8712968" cy="720080"/>
            <a:chOff x="1702718" y="5445224"/>
            <a:chExt cx="8712968" cy="720080"/>
          </a:xfrm>
        </p:grpSpPr>
        <p:sp>
          <p:nvSpPr>
            <p:cNvPr id="7" name="矩形 6"/>
            <p:cNvSpPr/>
            <p:nvPr/>
          </p:nvSpPr>
          <p:spPr>
            <a:xfrm>
              <a:off x="1702718" y="5445224"/>
              <a:ext cx="8350417" cy="720080"/>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rgbClr val="C00000"/>
                </a:solidFill>
                <a:latin typeface="微软雅黑" pitchFamily="34" charset="-122"/>
                <a:ea typeface="微软雅黑" pitchFamily="34" charset="-122"/>
              </a:endParaRPr>
            </a:p>
          </p:txBody>
        </p:sp>
        <p:sp>
          <p:nvSpPr>
            <p:cNvPr id="6" name="矩形 5"/>
            <p:cNvSpPr/>
            <p:nvPr/>
          </p:nvSpPr>
          <p:spPr>
            <a:xfrm>
              <a:off x="1843236" y="5589240"/>
              <a:ext cx="8572450" cy="400110"/>
            </a:xfrm>
            <a:prstGeom prst="rect">
              <a:avLst/>
            </a:prstGeom>
          </p:spPr>
          <p:txBody>
            <a:bodyPr wrap="square">
              <a:spAutoFit/>
            </a:bodyPr>
            <a:lstStyle/>
            <a:p>
              <a:r>
                <a:rPr lang="zh-CN" altLang="zh-CN" sz="2000" b="1" dirty="0">
                  <a:solidFill>
                    <a:srgbClr val="C00000"/>
                  </a:solidFill>
                  <a:latin typeface="微软雅黑" pitchFamily="34" charset="-122"/>
                  <a:ea typeface="微软雅黑" pitchFamily="34" charset="-122"/>
                </a:rPr>
                <a:t>共青团改革与全党全国协调推进“四个全面”战略布局的行动高度一致</a:t>
              </a:r>
              <a:r>
                <a:rPr lang="zh-CN" altLang="en-US" sz="2000" b="1" dirty="0">
                  <a:solidFill>
                    <a:srgbClr val="C00000"/>
                  </a:solidFill>
                  <a:latin typeface="微软雅黑" pitchFamily="34" charset="-122"/>
                  <a:ea typeface="微软雅黑" pitchFamily="34" charset="-122"/>
                </a:rPr>
                <a:t>。</a:t>
              </a:r>
              <a:endParaRPr lang="zh-CN" altLang="en-US" sz="2000" b="1" dirty="0">
                <a:solidFill>
                  <a:srgbClr val="C00000"/>
                </a:solidFill>
              </a:endParaRPr>
            </a:p>
          </p:txBody>
        </p:sp>
      </p:grpSp>
      <p:sp>
        <p:nvSpPr>
          <p:cNvPr id="8" name="矩形 7"/>
          <p:cNvSpPr/>
          <p:nvPr/>
        </p:nvSpPr>
        <p:spPr>
          <a:xfrm>
            <a:off x="1705229" y="2996198"/>
            <a:ext cx="8347906" cy="223224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160565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fltVal val="0"/>
                                          </p:val>
                                        </p:tav>
                                        <p:tav tm="100000">
                                          <p:val>
                                            <p:strVal val="#ppt_w"/>
                                          </p:val>
                                        </p:tav>
                                      </p:tavLst>
                                    </p:anim>
                                    <p:anim calcmode="lin" valueType="num">
                                      <p:cBhvr>
                                        <p:cTn id="8" dur="750" fill="hold"/>
                                        <p:tgtEl>
                                          <p:spTgt spid="5"/>
                                        </p:tgtEl>
                                        <p:attrNameLst>
                                          <p:attrName>ppt_h</p:attrName>
                                        </p:attrNameLst>
                                      </p:cBhvr>
                                      <p:tavLst>
                                        <p:tav tm="0">
                                          <p:val>
                                            <p:fltVal val="0"/>
                                          </p:val>
                                        </p:tav>
                                        <p:tav tm="100000">
                                          <p:val>
                                            <p:strVal val="#ppt_h"/>
                                          </p:val>
                                        </p:tav>
                                      </p:tavLst>
                                    </p:anim>
                                    <p:anim calcmode="lin" valueType="num">
                                      <p:cBhvr>
                                        <p:cTn id="9" dur="750" fill="hold"/>
                                        <p:tgtEl>
                                          <p:spTgt spid="5"/>
                                        </p:tgtEl>
                                        <p:attrNameLst>
                                          <p:attrName>ppt_x</p:attrName>
                                        </p:attrNameLst>
                                      </p:cBhvr>
                                      <p:tavLst>
                                        <p:tav tm="0">
                                          <p:val>
                                            <p:fltVal val="0.5"/>
                                          </p:val>
                                        </p:tav>
                                        <p:tav tm="100000">
                                          <p:val>
                                            <p:strVal val="#ppt_x"/>
                                          </p:val>
                                        </p:tav>
                                      </p:tavLst>
                                    </p:anim>
                                    <p:anim calcmode="lin" valueType="num">
                                      <p:cBhvr>
                                        <p:cTn id="10" dur="750" fill="hold"/>
                                        <p:tgtEl>
                                          <p:spTgt spid="5"/>
                                        </p:tgtEl>
                                        <p:attrNameLst>
                                          <p:attrName>ppt_y</p:attrName>
                                        </p:attrNameLst>
                                      </p:cBhvr>
                                      <p:tavLst>
                                        <p:tav tm="0">
                                          <p:val>
                                            <p:fltVal val="0.5"/>
                                          </p:val>
                                        </p:tav>
                                        <p:tav tm="100000">
                                          <p:val>
                                            <p:strVal val="#ppt_y"/>
                                          </p:val>
                                        </p:tav>
                                      </p:tavLst>
                                    </p:anim>
                                  </p:childTnLst>
                                </p:cTn>
                              </p:par>
                            </p:childTnLst>
                          </p:cTn>
                        </p:par>
                        <p:par>
                          <p:cTn id="11" fill="hold">
                            <p:stCondLst>
                              <p:cond delay="750"/>
                            </p:stCondLst>
                            <p:childTnLst>
                              <p:par>
                                <p:cTn id="12" presetID="53" presetClass="entr" presetSubtype="16" fill="hold" grpId="0" nodeType="afterEffect">
                                  <p:stCondLst>
                                    <p:cond delay="0"/>
                                  </p:stCondLst>
                                  <p:iterate type="lt">
                                    <p:tmPct val="10000"/>
                                  </p:iterate>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par>
                          <p:cTn id="17" fill="hold">
                            <p:stCondLst>
                              <p:cond delay="1800"/>
                            </p:stCondLst>
                            <p:childTnLst>
                              <p:par>
                                <p:cTn id="18" presetID="16" presetClass="entr" presetSubtype="21"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750"/>
                                        <p:tgtEl>
                                          <p:spTgt spid="8"/>
                                        </p:tgtEl>
                                      </p:cBhvr>
                                    </p:animEffect>
                                  </p:childTnLst>
                                </p:cTn>
                              </p:par>
                            </p:childTnLst>
                          </p:cTn>
                        </p:par>
                        <p:par>
                          <p:cTn id="21" fill="hold">
                            <p:stCondLst>
                              <p:cond delay="2550"/>
                            </p:stCondLst>
                            <p:childTnLst>
                              <p:par>
                                <p:cTn id="22" presetID="22" presetClass="entr" presetSubtype="1"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up)">
                                      <p:cBhvr>
                                        <p:cTn id="24" dur="1500"/>
                                        <p:tgtEl>
                                          <p:spTgt spid="2"/>
                                        </p:tgtEl>
                                      </p:cBhvr>
                                    </p:animEffect>
                                  </p:childTnLst>
                                </p:cTn>
                              </p:par>
                            </p:childTnLst>
                          </p:cTn>
                        </p:par>
                        <p:par>
                          <p:cTn id="25" fill="hold">
                            <p:stCondLst>
                              <p:cond delay="4050"/>
                            </p:stCondLst>
                            <p:childTnLst>
                              <p:par>
                                <p:cTn id="26" presetID="42"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74018" y="3016002"/>
            <a:ext cx="8061126" cy="2160591"/>
          </a:xfrm>
          <a:prstGeom prst="rect">
            <a:avLst/>
          </a:prstGeom>
        </p:spPr>
        <p:txBody>
          <a:bodyPr wrap="square">
            <a:spAutoFit/>
          </a:bodyPr>
          <a:lstStyle/>
          <a:p>
            <a:pPr>
              <a:lnSpc>
                <a:spcPct val="120000"/>
              </a:lnSpc>
            </a:pPr>
            <a:r>
              <a:rPr lang="zh-CN" altLang="en-US" sz="1600" dirty="0">
                <a:latin typeface="微软雅黑" pitchFamily="34" charset="-122"/>
                <a:ea typeface="微软雅黑" pitchFamily="34" charset="-122"/>
              </a:rPr>
              <a:t>群团工作是我们党的一大创举、一大优势，包括共青团在内的群团组织本身就是党的创新成果，从诞生之日起就带有改革创新的特质、与时俱进的基因。长期以来，在党的领导下，共青团主动适应党的中心任务调整和时代发展变化，走出了以改革创新推动事业发展的道路。共青团组织和广大团干部团结带领团员青年朝气蓬勃、实事求是，用理想、拼搏、开拓、奉献，在党和国家事业发展的宏伟进程中，发挥了作用，书写了光荣。回顾共青团</a:t>
            </a:r>
            <a:r>
              <a:rPr lang="en-US" altLang="zh-CN" sz="1600" dirty="0">
                <a:latin typeface="微软雅黑" pitchFamily="34" charset="-122"/>
                <a:ea typeface="微软雅黑" pitchFamily="34" charset="-122"/>
              </a:rPr>
              <a:t>90</a:t>
            </a:r>
            <a:r>
              <a:rPr lang="zh-CN" altLang="en-US" sz="1600" dirty="0">
                <a:latin typeface="微软雅黑" pitchFamily="34" charset="-122"/>
                <a:ea typeface="微软雅黑" pitchFamily="34" charset="-122"/>
              </a:rPr>
              <a:t>多年的历史，不断适应时代环境、不断改革创新始终是共青团发展的主流和常态，充分证明共青团只有通过改革才能永葆生机活力，创造更大成就。</a:t>
            </a:r>
            <a:endParaRPr lang="zh-CN" altLang="zh-CN" sz="1600" dirty="0">
              <a:latin typeface="微软雅黑" pitchFamily="34" charset="-122"/>
              <a:ea typeface="微软雅黑" pitchFamily="34" charset="-122"/>
            </a:endParaRPr>
          </a:p>
        </p:txBody>
      </p:sp>
      <p:sp>
        <p:nvSpPr>
          <p:cNvPr id="3" name="矩形 2"/>
          <p:cNvSpPr/>
          <p:nvPr/>
        </p:nvSpPr>
        <p:spPr>
          <a:xfrm>
            <a:off x="4150990" y="1723455"/>
            <a:ext cx="6552728" cy="769441"/>
          </a:xfrm>
          <a:prstGeom prst="rect">
            <a:avLst/>
          </a:prstGeom>
        </p:spPr>
        <p:txBody>
          <a:bodyPr wrap="square">
            <a:spAutoFit/>
          </a:bodyPr>
          <a:lstStyle/>
          <a:p>
            <a:pPr lvl="0"/>
            <a:r>
              <a:rPr lang="zh-CN" altLang="en-US" sz="4400" b="1" dirty="0">
                <a:solidFill>
                  <a:srgbClr val="C00000"/>
                </a:solidFill>
                <a:latin typeface="微软雅黑" pitchFamily="34" charset="-122"/>
                <a:ea typeface="微软雅黑" pitchFamily="34" charset="-122"/>
              </a:rPr>
              <a:t>用历史眼光</a:t>
            </a:r>
            <a:r>
              <a:rPr lang="zh-CN" altLang="zh-CN" sz="3200" b="1" dirty="0">
                <a:solidFill>
                  <a:prstClr val="black"/>
                </a:solidFill>
                <a:latin typeface="微软雅黑" pitchFamily="34" charset="-122"/>
                <a:ea typeface="微软雅黑" pitchFamily="34" charset="-122"/>
              </a:rPr>
              <a:t>认识共青团改革</a:t>
            </a:r>
          </a:p>
        </p:txBody>
      </p:sp>
      <p:sp>
        <p:nvSpPr>
          <p:cNvPr id="5" name="矩形标注 4"/>
          <p:cNvSpPr/>
          <p:nvPr/>
        </p:nvSpPr>
        <p:spPr>
          <a:xfrm>
            <a:off x="1774726" y="1700808"/>
            <a:ext cx="1970112" cy="831925"/>
          </a:xfrm>
          <a:prstGeom prst="wedgeRectCallout">
            <a:avLst>
              <a:gd name="adj1" fmla="val -20833"/>
              <a:gd name="adj2" fmla="val 75644"/>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意义二</a:t>
            </a:r>
          </a:p>
        </p:txBody>
      </p:sp>
      <p:grpSp>
        <p:nvGrpSpPr>
          <p:cNvPr id="9" name="组合 8"/>
          <p:cNvGrpSpPr/>
          <p:nvPr/>
        </p:nvGrpSpPr>
        <p:grpSpPr>
          <a:xfrm>
            <a:off x="1702718" y="5589240"/>
            <a:ext cx="9076506" cy="720080"/>
            <a:chOff x="1702718" y="5445224"/>
            <a:chExt cx="9076506" cy="720080"/>
          </a:xfrm>
        </p:grpSpPr>
        <p:sp>
          <p:nvSpPr>
            <p:cNvPr id="7" name="矩形 6"/>
            <p:cNvSpPr/>
            <p:nvPr/>
          </p:nvSpPr>
          <p:spPr>
            <a:xfrm>
              <a:off x="1702718" y="5445224"/>
              <a:ext cx="8350417" cy="720080"/>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rgbClr val="C00000"/>
                </a:solidFill>
                <a:latin typeface="微软雅黑" pitchFamily="34" charset="-122"/>
                <a:ea typeface="微软雅黑" pitchFamily="34" charset="-122"/>
              </a:endParaRPr>
            </a:p>
          </p:txBody>
        </p:sp>
        <p:sp>
          <p:nvSpPr>
            <p:cNvPr id="6" name="矩形 5"/>
            <p:cNvSpPr/>
            <p:nvPr/>
          </p:nvSpPr>
          <p:spPr>
            <a:xfrm>
              <a:off x="2206774" y="5589240"/>
              <a:ext cx="8572450" cy="400110"/>
            </a:xfrm>
            <a:prstGeom prst="rect">
              <a:avLst/>
            </a:prstGeom>
          </p:spPr>
          <p:txBody>
            <a:bodyPr wrap="square">
              <a:spAutoFit/>
            </a:bodyPr>
            <a:lstStyle/>
            <a:p>
              <a:r>
                <a:rPr lang="en-US" altLang="zh-CN" sz="2000" b="1" dirty="0">
                  <a:solidFill>
                    <a:srgbClr val="C00000"/>
                  </a:solidFill>
                  <a:latin typeface="微软雅黑" pitchFamily="34" charset="-122"/>
                  <a:ea typeface="微软雅黑" pitchFamily="34" charset="-122"/>
                </a:rPr>
                <a:t>90</a:t>
              </a:r>
              <a:r>
                <a:rPr lang="zh-CN" altLang="en-US" sz="2000" b="1" dirty="0">
                  <a:solidFill>
                    <a:srgbClr val="C00000"/>
                  </a:solidFill>
                  <a:latin typeface="微软雅黑" pitchFamily="34" charset="-122"/>
                  <a:ea typeface="微软雅黑" pitchFamily="34" charset="-122"/>
                </a:rPr>
                <a:t>多年的团史证明，通过改革才能永葆生机活力，创造更大成就。</a:t>
              </a:r>
              <a:endParaRPr lang="zh-CN" altLang="en-US" sz="2000" b="1" dirty="0">
                <a:solidFill>
                  <a:srgbClr val="C00000"/>
                </a:solidFill>
              </a:endParaRPr>
            </a:p>
          </p:txBody>
        </p:sp>
      </p:grpSp>
      <p:sp>
        <p:nvSpPr>
          <p:cNvPr id="8" name="矩形 7"/>
          <p:cNvSpPr/>
          <p:nvPr/>
        </p:nvSpPr>
        <p:spPr>
          <a:xfrm>
            <a:off x="1702718" y="2852936"/>
            <a:ext cx="8350417" cy="247238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67319615"/>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fltVal val="0"/>
                                          </p:val>
                                        </p:tav>
                                        <p:tav tm="100000">
                                          <p:val>
                                            <p:strVal val="#ppt_w"/>
                                          </p:val>
                                        </p:tav>
                                      </p:tavLst>
                                    </p:anim>
                                    <p:anim calcmode="lin" valueType="num">
                                      <p:cBhvr>
                                        <p:cTn id="8" dur="750" fill="hold"/>
                                        <p:tgtEl>
                                          <p:spTgt spid="5"/>
                                        </p:tgtEl>
                                        <p:attrNameLst>
                                          <p:attrName>ppt_h</p:attrName>
                                        </p:attrNameLst>
                                      </p:cBhvr>
                                      <p:tavLst>
                                        <p:tav tm="0">
                                          <p:val>
                                            <p:fltVal val="0"/>
                                          </p:val>
                                        </p:tav>
                                        <p:tav tm="100000">
                                          <p:val>
                                            <p:strVal val="#ppt_h"/>
                                          </p:val>
                                        </p:tav>
                                      </p:tavLst>
                                    </p:anim>
                                    <p:anim calcmode="lin" valueType="num">
                                      <p:cBhvr>
                                        <p:cTn id="9" dur="750" fill="hold"/>
                                        <p:tgtEl>
                                          <p:spTgt spid="5"/>
                                        </p:tgtEl>
                                        <p:attrNameLst>
                                          <p:attrName>ppt_x</p:attrName>
                                        </p:attrNameLst>
                                      </p:cBhvr>
                                      <p:tavLst>
                                        <p:tav tm="0">
                                          <p:val>
                                            <p:fltVal val="0.5"/>
                                          </p:val>
                                        </p:tav>
                                        <p:tav tm="100000">
                                          <p:val>
                                            <p:strVal val="#ppt_x"/>
                                          </p:val>
                                        </p:tav>
                                      </p:tavLst>
                                    </p:anim>
                                    <p:anim calcmode="lin" valueType="num">
                                      <p:cBhvr>
                                        <p:cTn id="10" dur="750" fill="hold"/>
                                        <p:tgtEl>
                                          <p:spTgt spid="5"/>
                                        </p:tgtEl>
                                        <p:attrNameLst>
                                          <p:attrName>ppt_y</p:attrName>
                                        </p:attrNameLst>
                                      </p:cBhvr>
                                      <p:tavLst>
                                        <p:tav tm="0">
                                          <p:val>
                                            <p:fltVal val="0.5"/>
                                          </p:val>
                                        </p:tav>
                                        <p:tav tm="100000">
                                          <p:val>
                                            <p:strVal val="#ppt_y"/>
                                          </p:val>
                                        </p:tav>
                                      </p:tavLst>
                                    </p:anim>
                                  </p:childTnLst>
                                </p:cTn>
                              </p:par>
                            </p:childTnLst>
                          </p:cTn>
                        </p:par>
                        <p:par>
                          <p:cTn id="11" fill="hold">
                            <p:stCondLst>
                              <p:cond delay="750"/>
                            </p:stCondLst>
                            <p:childTnLst>
                              <p:par>
                                <p:cTn id="12" presetID="53" presetClass="entr" presetSubtype="16" fill="hold" grpId="0" nodeType="afterEffect">
                                  <p:stCondLst>
                                    <p:cond delay="0"/>
                                  </p:stCondLst>
                                  <p:iterate type="lt">
                                    <p:tmPct val="10000"/>
                                  </p:iterate>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par>
                          <p:cTn id="17" fill="hold">
                            <p:stCondLst>
                              <p:cond delay="1800"/>
                            </p:stCondLst>
                            <p:childTnLst>
                              <p:par>
                                <p:cTn id="18" presetID="16" presetClass="entr" presetSubtype="21"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750"/>
                                        <p:tgtEl>
                                          <p:spTgt spid="8"/>
                                        </p:tgtEl>
                                      </p:cBhvr>
                                    </p:animEffect>
                                  </p:childTnLst>
                                </p:cTn>
                              </p:par>
                            </p:childTnLst>
                          </p:cTn>
                        </p:par>
                        <p:par>
                          <p:cTn id="21" fill="hold">
                            <p:stCondLst>
                              <p:cond delay="2550"/>
                            </p:stCondLst>
                            <p:childTnLst>
                              <p:par>
                                <p:cTn id="22" presetID="22" presetClass="entr" presetSubtype="1"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up)">
                                      <p:cBhvr>
                                        <p:cTn id="24" dur="1500"/>
                                        <p:tgtEl>
                                          <p:spTgt spid="2"/>
                                        </p:tgtEl>
                                      </p:cBhvr>
                                    </p:animEffect>
                                  </p:childTnLst>
                                </p:cTn>
                              </p:par>
                            </p:childTnLst>
                          </p:cTn>
                        </p:par>
                        <p:par>
                          <p:cTn id="25" fill="hold">
                            <p:stCondLst>
                              <p:cond delay="4050"/>
                            </p:stCondLst>
                            <p:childTnLst>
                              <p:par>
                                <p:cTn id="26" presetID="42"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74018" y="3016002"/>
            <a:ext cx="8061126" cy="2160591"/>
          </a:xfrm>
          <a:prstGeom prst="rect">
            <a:avLst/>
          </a:prstGeom>
        </p:spPr>
        <p:txBody>
          <a:bodyPr wrap="square">
            <a:spAutoFit/>
          </a:bodyPr>
          <a:lstStyle/>
          <a:p>
            <a:pPr>
              <a:lnSpc>
                <a:spcPct val="120000"/>
              </a:lnSpc>
            </a:pPr>
            <a:r>
              <a:rPr lang="zh-CN" altLang="en-US" sz="1600" dirty="0">
                <a:latin typeface="微软雅黑" pitchFamily="34" charset="-122"/>
                <a:ea typeface="微软雅黑" pitchFamily="34" charset="-122"/>
              </a:rPr>
              <a:t>问题导向是十八大以来我们党治国理政的一个突出特点。习近平总书记关于共青团工作的一系列重要讲话和指示，深刻指出了共青团工作和建设中存在的突出问题。不解决这些问题，共青团就会被边缘化，就会失去存在价值，就无法完成好党交给的青年群众工作使命。分析共青团存在的问题，有共青团自身的原因，也有一些不能完全通过共青团自身克服和解决的体制机制问题。这次党领导的共青团改革就是共青团破解难题、焕发活力、增强功能的必然要求。在这次改革中，党中央亲自安排有关部委就共青团工作进行论证、拟定政策、建立机制、提供保障，为共青团事业发展创造了良好条件。</a:t>
            </a:r>
            <a:endParaRPr lang="zh-CN" altLang="zh-CN" sz="1600" dirty="0">
              <a:latin typeface="微软雅黑" pitchFamily="34" charset="-122"/>
              <a:ea typeface="微软雅黑" pitchFamily="34" charset="-122"/>
            </a:endParaRPr>
          </a:p>
        </p:txBody>
      </p:sp>
      <p:sp>
        <p:nvSpPr>
          <p:cNvPr id="3" name="矩形 2"/>
          <p:cNvSpPr/>
          <p:nvPr/>
        </p:nvSpPr>
        <p:spPr>
          <a:xfrm>
            <a:off x="4150990" y="1723455"/>
            <a:ext cx="6552728" cy="769441"/>
          </a:xfrm>
          <a:prstGeom prst="rect">
            <a:avLst/>
          </a:prstGeom>
        </p:spPr>
        <p:txBody>
          <a:bodyPr wrap="square">
            <a:spAutoFit/>
          </a:bodyPr>
          <a:lstStyle/>
          <a:p>
            <a:pPr lvl="0"/>
            <a:r>
              <a:rPr lang="zh-CN" altLang="en-US" sz="4400" b="1" dirty="0">
                <a:solidFill>
                  <a:srgbClr val="C00000"/>
                </a:solidFill>
                <a:latin typeface="微软雅黑" pitchFamily="34" charset="-122"/>
                <a:ea typeface="微软雅黑" pitchFamily="34" charset="-122"/>
              </a:rPr>
              <a:t>以问题意识</a:t>
            </a:r>
            <a:r>
              <a:rPr lang="zh-CN" altLang="zh-CN" sz="3200" b="1" dirty="0">
                <a:solidFill>
                  <a:prstClr val="black"/>
                </a:solidFill>
                <a:latin typeface="微软雅黑" pitchFamily="34" charset="-122"/>
                <a:ea typeface="微软雅黑" pitchFamily="34" charset="-122"/>
              </a:rPr>
              <a:t>认识共青团改革</a:t>
            </a:r>
          </a:p>
        </p:txBody>
      </p:sp>
      <p:sp>
        <p:nvSpPr>
          <p:cNvPr id="5" name="矩形标注 4"/>
          <p:cNvSpPr/>
          <p:nvPr/>
        </p:nvSpPr>
        <p:spPr>
          <a:xfrm>
            <a:off x="1774726" y="1700808"/>
            <a:ext cx="1970112" cy="831925"/>
          </a:xfrm>
          <a:prstGeom prst="wedgeRectCallout">
            <a:avLst>
              <a:gd name="adj1" fmla="val -20833"/>
              <a:gd name="adj2" fmla="val 75644"/>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意义三</a:t>
            </a:r>
          </a:p>
        </p:txBody>
      </p:sp>
      <p:grpSp>
        <p:nvGrpSpPr>
          <p:cNvPr id="9" name="组合 8"/>
          <p:cNvGrpSpPr/>
          <p:nvPr/>
        </p:nvGrpSpPr>
        <p:grpSpPr>
          <a:xfrm>
            <a:off x="1702718" y="5589240"/>
            <a:ext cx="9076506" cy="720080"/>
            <a:chOff x="1702718" y="5445224"/>
            <a:chExt cx="9076506" cy="720080"/>
          </a:xfrm>
        </p:grpSpPr>
        <p:sp>
          <p:nvSpPr>
            <p:cNvPr id="7" name="矩形 6"/>
            <p:cNvSpPr/>
            <p:nvPr/>
          </p:nvSpPr>
          <p:spPr>
            <a:xfrm>
              <a:off x="1702718" y="5445224"/>
              <a:ext cx="8350417" cy="720080"/>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rgbClr val="C00000"/>
                </a:solidFill>
                <a:latin typeface="微软雅黑" pitchFamily="34" charset="-122"/>
                <a:ea typeface="微软雅黑" pitchFamily="34" charset="-122"/>
              </a:endParaRPr>
            </a:p>
          </p:txBody>
        </p:sp>
        <p:sp>
          <p:nvSpPr>
            <p:cNvPr id="6" name="矩形 5"/>
            <p:cNvSpPr/>
            <p:nvPr/>
          </p:nvSpPr>
          <p:spPr>
            <a:xfrm>
              <a:off x="2206774" y="5589240"/>
              <a:ext cx="8572450" cy="400110"/>
            </a:xfrm>
            <a:prstGeom prst="rect">
              <a:avLst/>
            </a:prstGeom>
          </p:spPr>
          <p:txBody>
            <a:bodyPr wrap="square">
              <a:spAutoFit/>
            </a:bodyPr>
            <a:lstStyle/>
            <a:p>
              <a:r>
                <a:rPr lang="zh-CN" altLang="en-US" sz="2000" b="1" dirty="0">
                  <a:solidFill>
                    <a:srgbClr val="C00000"/>
                  </a:solidFill>
                </a:rPr>
                <a:t>问题导向是共青团破解难题、焕发活力、增强功能的必然要求。</a:t>
              </a:r>
            </a:p>
          </p:txBody>
        </p:sp>
      </p:grpSp>
      <p:sp>
        <p:nvSpPr>
          <p:cNvPr id="8" name="矩形 7"/>
          <p:cNvSpPr/>
          <p:nvPr/>
        </p:nvSpPr>
        <p:spPr>
          <a:xfrm>
            <a:off x="1702718" y="2852936"/>
            <a:ext cx="8350417" cy="247238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9196760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fltVal val="0"/>
                                          </p:val>
                                        </p:tav>
                                        <p:tav tm="100000">
                                          <p:val>
                                            <p:strVal val="#ppt_w"/>
                                          </p:val>
                                        </p:tav>
                                      </p:tavLst>
                                    </p:anim>
                                    <p:anim calcmode="lin" valueType="num">
                                      <p:cBhvr>
                                        <p:cTn id="8" dur="750" fill="hold"/>
                                        <p:tgtEl>
                                          <p:spTgt spid="5"/>
                                        </p:tgtEl>
                                        <p:attrNameLst>
                                          <p:attrName>ppt_h</p:attrName>
                                        </p:attrNameLst>
                                      </p:cBhvr>
                                      <p:tavLst>
                                        <p:tav tm="0">
                                          <p:val>
                                            <p:fltVal val="0"/>
                                          </p:val>
                                        </p:tav>
                                        <p:tav tm="100000">
                                          <p:val>
                                            <p:strVal val="#ppt_h"/>
                                          </p:val>
                                        </p:tav>
                                      </p:tavLst>
                                    </p:anim>
                                    <p:anim calcmode="lin" valueType="num">
                                      <p:cBhvr>
                                        <p:cTn id="9" dur="750" fill="hold"/>
                                        <p:tgtEl>
                                          <p:spTgt spid="5"/>
                                        </p:tgtEl>
                                        <p:attrNameLst>
                                          <p:attrName>ppt_x</p:attrName>
                                        </p:attrNameLst>
                                      </p:cBhvr>
                                      <p:tavLst>
                                        <p:tav tm="0">
                                          <p:val>
                                            <p:fltVal val="0.5"/>
                                          </p:val>
                                        </p:tav>
                                        <p:tav tm="100000">
                                          <p:val>
                                            <p:strVal val="#ppt_x"/>
                                          </p:val>
                                        </p:tav>
                                      </p:tavLst>
                                    </p:anim>
                                    <p:anim calcmode="lin" valueType="num">
                                      <p:cBhvr>
                                        <p:cTn id="10" dur="750" fill="hold"/>
                                        <p:tgtEl>
                                          <p:spTgt spid="5"/>
                                        </p:tgtEl>
                                        <p:attrNameLst>
                                          <p:attrName>ppt_y</p:attrName>
                                        </p:attrNameLst>
                                      </p:cBhvr>
                                      <p:tavLst>
                                        <p:tav tm="0">
                                          <p:val>
                                            <p:fltVal val="0.5"/>
                                          </p:val>
                                        </p:tav>
                                        <p:tav tm="100000">
                                          <p:val>
                                            <p:strVal val="#ppt_y"/>
                                          </p:val>
                                        </p:tav>
                                      </p:tavLst>
                                    </p:anim>
                                  </p:childTnLst>
                                </p:cTn>
                              </p:par>
                            </p:childTnLst>
                          </p:cTn>
                        </p:par>
                        <p:par>
                          <p:cTn id="11" fill="hold">
                            <p:stCondLst>
                              <p:cond delay="750"/>
                            </p:stCondLst>
                            <p:childTnLst>
                              <p:par>
                                <p:cTn id="12" presetID="53" presetClass="entr" presetSubtype="16" fill="hold" grpId="0" nodeType="afterEffect">
                                  <p:stCondLst>
                                    <p:cond delay="0"/>
                                  </p:stCondLst>
                                  <p:iterate type="lt">
                                    <p:tmPct val="10000"/>
                                  </p:iterate>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par>
                          <p:cTn id="17" fill="hold">
                            <p:stCondLst>
                              <p:cond delay="1800"/>
                            </p:stCondLst>
                            <p:childTnLst>
                              <p:par>
                                <p:cTn id="18" presetID="16" presetClass="entr" presetSubtype="21"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750"/>
                                        <p:tgtEl>
                                          <p:spTgt spid="8"/>
                                        </p:tgtEl>
                                      </p:cBhvr>
                                    </p:animEffect>
                                  </p:childTnLst>
                                </p:cTn>
                              </p:par>
                            </p:childTnLst>
                          </p:cTn>
                        </p:par>
                        <p:par>
                          <p:cTn id="21" fill="hold">
                            <p:stCondLst>
                              <p:cond delay="2550"/>
                            </p:stCondLst>
                            <p:childTnLst>
                              <p:par>
                                <p:cTn id="22" presetID="22" presetClass="entr" presetSubtype="1"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up)">
                                      <p:cBhvr>
                                        <p:cTn id="24" dur="1500"/>
                                        <p:tgtEl>
                                          <p:spTgt spid="2"/>
                                        </p:tgtEl>
                                      </p:cBhvr>
                                    </p:animEffect>
                                  </p:childTnLst>
                                </p:cTn>
                              </p:par>
                            </p:childTnLst>
                          </p:cTn>
                        </p:par>
                        <p:par>
                          <p:cTn id="25" fill="hold">
                            <p:stCondLst>
                              <p:cond delay="4050"/>
                            </p:stCondLst>
                            <p:childTnLst>
                              <p:par>
                                <p:cTn id="26" presetID="42"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C:\Users\user\Desktop\团徽P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4547" y="866432"/>
            <a:ext cx="2095395" cy="2110048"/>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5475" y="3645024"/>
            <a:ext cx="12215887" cy="3212976"/>
          </a:xfrm>
          <a:prstGeom prst="rect">
            <a:avLst/>
          </a:prstGeom>
          <a:solidFill>
            <a:srgbClr val="C00000"/>
          </a:solidFill>
          <a:ln w="571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cs typeface="+mn-ea"/>
              <a:sym typeface="Arial"/>
            </a:endParaRPr>
          </a:p>
        </p:txBody>
      </p:sp>
      <p:sp>
        <p:nvSpPr>
          <p:cNvPr id="2" name="矩形 1"/>
          <p:cNvSpPr/>
          <p:nvPr/>
        </p:nvSpPr>
        <p:spPr>
          <a:xfrm>
            <a:off x="2563143" y="4509120"/>
            <a:ext cx="7059946" cy="584775"/>
          </a:xfrm>
          <a:prstGeom prst="rect">
            <a:avLst/>
          </a:prstGeom>
        </p:spPr>
        <p:txBody>
          <a:bodyPr wrap="none">
            <a:spAutoFit/>
          </a:bodyPr>
          <a:lstStyle/>
          <a:p>
            <a:pPr lvl="0"/>
            <a:r>
              <a:rPr lang="zh-CN" altLang="zh-CN" sz="3200" b="1" dirty="0">
                <a:solidFill>
                  <a:srgbClr val="FCFF85"/>
                </a:solidFill>
                <a:latin typeface="微软雅黑" pitchFamily="34" charset="-122"/>
                <a:ea typeface="微软雅黑" pitchFamily="34" charset="-122"/>
              </a:rPr>
              <a:t>第</a:t>
            </a:r>
            <a:r>
              <a:rPr lang="zh-CN" altLang="en-US" sz="3200" b="1" dirty="0">
                <a:solidFill>
                  <a:srgbClr val="FCFF85"/>
                </a:solidFill>
                <a:latin typeface="微软雅黑" pitchFamily="34" charset="-122"/>
                <a:ea typeface="微软雅黑" pitchFamily="34" charset="-122"/>
              </a:rPr>
              <a:t>五</a:t>
            </a:r>
            <a:r>
              <a:rPr lang="zh-CN" altLang="zh-CN" sz="3200" b="1" dirty="0">
                <a:solidFill>
                  <a:srgbClr val="FCFF85"/>
                </a:solidFill>
                <a:latin typeface="微软雅黑" pitchFamily="34" charset="-122"/>
                <a:ea typeface="微软雅黑" pitchFamily="34" charset="-122"/>
              </a:rPr>
              <a:t>部分</a:t>
            </a:r>
            <a:r>
              <a:rPr lang="en-US" altLang="zh-CN" sz="3200" b="1" dirty="0">
                <a:solidFill>
                  <a:srgbClr val="FCFF85"/>
                </a:solidFill>
                <a:latin typeface="微软雅黑" pitchFamily="34" charset="-122"/>
                <a:ea typeface="微软雅黑" pitchFamily="34" charset="-122"/>
              </a:rPr>
              <a:t>  </a:t>
            </a:r>
            <a:r>
              <a:rPr lang="en-US" altLang="zh-CN" sz="3200" dirty="0">
                <a:solidFill>
                  <a:srgbClr val="FCFF85"/>
                </a:solidFill>
                <a:latin typeface="微软雅黑" pitchFamily="34" charset="-122"/>
                <a:ea typeface="微软雅黑" pitchFamily="34" charset="-122"/>
              </a:rPr>
              <a:t>|   </a:t>
            </a:r>
            <a:r>
              <a:rPr lang="zh-CN" altLang="en-US" sz="3200" dirty="0">
                <a:solidFill>
                  <a:srgbClr val="FCFF85"/>
                </a:solidFill>
                <a:latin typeface="微软雅黑" pitchFamily="34" charset="-122"/>
                <a:ea typeface="微软雅黑" pitchFamily="34" charset="-122"/>
              </a:rPr>
              <a:t>如何有序推进共青团改革</a:t>
            </a:r>
            <a:endParaRPr lang="zh-CN" altLang="zh-CN" sz="3200" dirty="0">
              <a:solidFill>
                <a:srgbClr val="FCFF85"/>
              </a:solidFill>
              <a:latin typeface="微软雅黑" pitchFamily="34" charset="-122"/>
              <a:ea typeface="微软雅黑" pitchFamily="34"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5476" y="2989800"/>
            <a:ext cx="12215887" cy="1309121"/>
          </a:xfrm>
          <a:prstGeom prst="rect">
            <a:avLst/>
          </a:prstGeom>
        </p:spPr>
      </p:pic>
    </p:spTree>
    <p:extLst>
      <p:ext uri="{BB962C8B-B14F-4D97-AF65-F5344CB8AC3E}">
        <p14:creationId xmlns:p14="http://schemas.microsoft.com/office/powerpoint/2010/main" val="266943785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528"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ppt_x</p:attrName>
                                        </p:attrNameLst>
                                      </p:cBhvr>
                                      <p:tavLst>
                                        <p:tav tm="0">
                                          <p:val>
                                            <p:fltVal val="0.5"/>
                                          </p:val>
                                        </p:tav>
                                        <p:tav tm="100000">
                                          <p:val>
                                            <p:strVal val="#ppt_x"/>
                                          </p:val>
                                        </p:tav>
                                      </p:tavLst>
                                    </p:anim>
                                    <p:anim calcmode="lin" valueType="num">
                                      <p:cBhvr>
                                        <p:cTn id="16" dur="1000" fill="hold"/>
                                        <p:tgtEl>
                                          <p:spTgt spid="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97015" y="2348880"/>
            <a:ext cx="6092825" cy="1538370"/>
          </a:xfrm>
          <a:prstGeom prst="rect">
            <a:avLst/>
          </a:prstGeom>
        </p:spPr>
        <p:txBody>
          <a:bodyPr>
            <a:spAutoFit/>
          </a:bodyPr>
          <a:lstStyle/>
          <a:p>
            <a:pPr>
              <a:lnSpc>
                <a:spcPct val="120000"/>
              </a:lnSpc>
            </a:pPr>
            <a:r>
              <a:rPr lang="zh-CN" altLang="zh-CN" sz="2000" dirty="0">
                <a:latin typeface="微软雅黑" pitchFamily="34" charset="-122"/>
                <a:ea typeface="微软雅黑" pitchFamily="34" charset="-122"/>
              </a:rPr>
              <a:t>习近平总书记对共青团改革提出了蹄疾步稳、有序有力推进的明确要求。共青团将认真贯彻落实总书记重要指示精神，精心抓好组织实施，坚决打好这场硬仗，向党和青年交上满意答卷。</a:t>
            </a:r>
          </a:p>
        </p:txBody>
      </p:sp>
      <p:sp>
        <p:nvSpPr>
          <p:cNvPr id="8" name="矩形 7"/>
          <p:cNvSpPr/>
          <p:nvPr/>
        </p:nvSpPr>
        <p:spPr>
          <a:xfrm>
            <a:off x="5013175" y="4084529"/>
            <a:ext cx="2643698" cy="62180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加强组织领导</a:t>
            </a:r>
          </a:p>
        </p:txBody>
      </p:sp>
      <p:sp>
        <p:nvSpPr>
          <p:cNvPr id="9" name="矩形 8"/>
          <p:cNvSpPr/>
          <p:nvPr/>
        </p:nvSpPr>
        <p:spPr>
          <a:xfrm>
            <a:off x="8059587" y="4084529"/>
            <a:ext cx="2643698" cy="62180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稳妥有序推进</a:t>
            </a:r>
          </a:p>
        </p:txBody>
      </p:sp>
      <p:sp>
        <p:nvSpPr>
          <p:cNvPr id="10" name="矩形 9"/>
          <p:cNvSpPr/>
          <p:nvPr/>
        </p:nvSpPr>
        <p:spPr>
          <a:xfrm>
            <a:off x="5013175" y="5124390"/>
            <a:ext cx="2643698" cy="62180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确保任务落实</a:t>
            </a:r>
          </a:p>
        </p:txBody>
      </p:sp>
      <p:sp>
        <p:nvSpPr>
          <p:cNvPr id="11" name="矩形 10"/>
          <p:cNvSpPr/>
          <p:nvPr/>
        </p:nvSpPr>
        <p:spPr>
          <a:xfrm>
            <a:off x="8059587" y="5124390"/>
            <a:ext cx="2643698" cy="62180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做好宣传工作</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788" y="2420888"/>
            <a:ext cx="3711048" cy="3336431"/>
          </a:xfrm>
          <a:prstGeom prst="rect">
            <a:avLst/>
          </a:prstGeom>
        </p:spPr>
      </p:pic>
    </p:spTree>
    <p:extLst>
      <p:ext uri="{BB962C8B-B14F-4D97-AF65-F5344CB8AC3E}">
        <p14:creationId xmlns:p14="http://schemas.microsoft.com/office/powerpoint/2010/main" val="3290500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500"/>
                                        <p:tgtEl>
                                          <p:spTgt spid="2"/>
                                        </p:tgtEl>
                                      </p:cBhvr>
                                    </p:animEffect>
                                  </p:childTnLst>
                                </p:cTn>
                              </p:par>
                            </p:childTnLst>
                          </p:cTn>
                        </p:par>
                        <p:par>
                          <p:cTn id="8" fill="hold">
                            <p:stCondLst>
                              <p:cond delay="1500"/>
                            </p:stCondLst>
                            <p:childTnLst>
                              <p:par>
                                <p:cTn id="9" presetID="3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800" decel="100000"/>
                                        <p:tgtEl>
                                          <p:spTgt spid="8"/>
                                        </p:tgtEl>
                                      </p:cBhvr>
                                    </p:animEffect>
                                    <p:anim calcmode="lin" valueType="num">
                                      <p:cBhvr>
                                        <p:cTn id="12" dur="800" decel="100000" fill="hold"/>
                                        <p:tgtEl>
                                          <p:spTgt spid="8"/>
                                        </p:tgtEl>
                                        <p:attrNameLst>
                                          <p:attrName>style.rotation</p:attrName>
                                        </p:attrNameLst>
                                      </p:cBhvr>
                                      <p:tavLst>
                                        <p:tav tm="0">
                                          <p:val>
                                            <p:fltVal val="-90"/>
                                          </p:val>
                                        </p:tav>
                                        <p:tav tm="100000">
                                          <p:val>
                                            <p:fltVal val="0"/>
                                          </p:val>
                                        </p:tav>
                                      </p:tavLst>
                                    </p:anim>
                                    <p:anim calcmode="lin" valueType="num">
                                      <p:cBhvr>
                                        <p:cTn id="13" dur="800" decel="100000" fill="hold"/>
                                        <p:tgtEl>
                                          <p:spTgt spid="8"/>
                                        </p:tgtEl>
                                        <p:attrNameLst>
                                          <p:attrName>ppt_x</p:attrName>
                                        </p:attrNameLst>
                                      </p:cBhvr>
                                      <p:tavLst>
                                        <p:tav tm="0">
                                          <p:val>
                                            <p:strVal val="#ppt_x+0.4"/>
                                          </p:val>
                                        </p:tav>
                                        <p:tav tm="100000">
                                          <p:val>
                                            <p:strVal val="#ppt_x-0.05"/>
                                          </p:val>
                                        </p:tav>
                                      </p:tavLst>
                                    </p:anim>
                                    <p:anim calcmode="lin" valueType="num">
                                      <p:cBhvr>
                                        <p:cTn id="14" dur="800" decel="100000" fill="hold"/>
                                        <p:tgtEl>
                                          <p:spTgt spid="8"/>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par>
                          <p:cTn id="17" fill="hold">
                            <p:stCondLst>
                              <p:cond delay="2500"/>
                            </p:stCondLst>
                            <p:childTnLst>
                              <p:par>
                                <p:cTn id="18" presetID="3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800" decel="100000"/>
                                        <p:tgtEl>
                                          <p:spTgt spid="9"/>
                                        </p:tgtEl>
                                      </p:cBhvr>
                                    </p:animEffect>
                                    <p:anim calcmode="lin" valueType="num">
                                      <p:cBhvr>
                                        <p:cTn id="21" dur="800" decel="100000" fill="hold"/>
                                        <p:tgtEl>
                                          <p:spTgt spid="9"/>
                                        </p:tgtEl>
                                        <p:attrNameLst>
                                          <p:attrName>style.rotation</p:attrName>
                                        </p:attrNameLst>
                                      </p:cBhvr>
                                      <p:tavLst>
                                        <p:tav tm="0">
                                          <p:val>
                                            <p:fltVal val="-90"/>
                                          </p:val>
                                        </p:tav>
                                        <p:tav tm="100000">
                                          <p:val>
                                            <p:fltVal val="0"/>
                                          </p:val>
                                        </p:tav>
                                      </p:tavLst>
                                    </p:anim>
                                    <p:anim calcmode="lin" valueType="num">
                                      <p:cBhvr>
                                        <p:cTn id="22" dur="800" decel="100000" fill="hold"/>
                                        <p:tgtEl>
                                          <p:spTgt spid="9"/>
                                        </p:tgtEl>
                                        <p:attrNameLst>
                                          <p:attrName>ppt_x</p:attrName>
                                        </p:attrNameLst>
                                      </p:cBhvr>
                                      <p:tavLst>
                                        <p:tav tm="0">
                                          <p:val>
                                            <p:strVal val="#ppt_x+0.4"/>
                                          </p:val>
                                        </p:tav>
                                        <p:tav tm="100000">
                                          <p:val>
                                            <p:strVal val="#ppt_x-0.05"/>
                                          </p:val>
                                        </p:tav>
                                      </p:tavLst>
                                    </p:anim>
                                    <p:anim calcmode="lin" valueType="num">
                                      <p:cBhvr>
                                        <p:cTn id="23" dur="800" decel="100000" fill="hold"/>
                                        <p:tgtEl>
                                          <p:spTgt spid="9"/>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par>
                          <p:cTn id="26" fill="hold">
                            <p:stCondLst>
                              <p:cond delay="3500"/>
                            </p:stCondLst>
                            <p:childTnLst>
                              <p:par>
                                <p:cTn id="27" presetID="3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800" decel="100000"/>
                                        <p:tgtEl>
                                          <p:spTgt spid="10"/>
                                        </p:tgtEl>
                                      </p:cBhvr>
                                    </p:animEffect>
                                    <p:anim calcmode="lin" valueType="num">
                                      <p:cBhvr>
                                        <p:cTn id="30" dur="800" decel="100000" fill="hold"/>
                                        <p:tgtEl>
                                          <p:spTgt spid="10"/>
                                        </p:tgtEl>
                                        <p:attrNameLst>
                                          <p:attrName>style.rotation</p:attrName>
                                        </p:attrNameLst>
                                      </p:cBhvr>
                                      <p:tavLst>
                                        <p:tav tm="0">
                                          <p:val>
                                            <p:fltVal val="-90"/>
                                          </p:val>
                                        </p:tav>
                                        <p:tav tm="100000">
                                          <p:val>
                                            <p:fltVal val="0"/>
                                          </p:val>
                                        </p:tav>
                                      </p:tavLst>
                                    </p:anim>
                                    <p:anim calcmode="lin" valueType="num">
                                      <p:cBhvr>
                                        <p:cTn id="31" dur="800" decel="100000" fill="hold"/>
                                        <p:tgtEl>
                                          <p:spTgt spid="10"/>
                                        </p:tgtEl>
                                        <p:attrNameLst>
                                          <p:attrName>ppt_x</p:attrName>
                                        </p:attrNameLst>
                                      </p:cBhvr>
                                      <p:tavLst>
                                        <p:tav tm="0">
                                          <p:val>
                                            <p:strVal val="#ppt_x+0.4"/>
                                          </p:val>
                                        </p:tav>
                                        <p:tav tm="100000">
                                          <p:val>
                                            <p:strVal val="#ppt_x-0.05"/>
                                          </p:val>
                                        </p:tav>
                                      </p:tavLst>
                                    </p:anim>
                                    <p:anim calcmode="lin" valueType="num">
                                      <p:cBhvr>
                                        <p:cTn id="32" dur="800" decel="100000" fill="hold"/>
                                        <p:tgtEl>
                                          <p:spTgt spid="10"/>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par>
                          <p:cTn id="35" fill="hold">
                            <p:stCondLst>
                              <p:cond delay="4500"/>
                            </p:stCondLst>
                            <p:childTnLst>
                              <p:par>
                                <p:cTn id="36" presetID="30"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800" decel="100000"/>
                                        <p:tgtEl>
                                          <p:spTgt spid="11"/>
                                        </p:tgtEl>
                                      </p:cBhvr>
                                    </p:animEffect>
                                    <p:anim calcmode="lin" valueType="num">
                                      <p:cBhvr>
                                        <p:cTn id="39" dur="800" decel="100000" fill="hold"/>
                                        <p:tgtEl>
                                          <p:spTgt spid="11"/>
                                        </p:tgtEl>
                                        <p:attrNameLst>
                                          <p:attrName>style.rotation</p:attrName>
                                        </p:attrNameLst>
                                      </p:cBhvr>
                                      <p:tavLst>
                                        <p:tav tm="0">
                                          <p:val>
                                            <p:fltVal val="-90"/>
                                          </p:val>
                                        </p:tav>
                                        <p:tav tm="100000">
                                          <p:val>
                                            <p:fltVal val="0"/>
                                          </p:val>
                                        </p:tav>
                                      </p:tavLst>
                                    </p:anim>
                                    <p:anim calcmode="lin" valueType="num">
                                      <p:cBhvr>
                                        <p:cTn id="40" dur="800" decel="100000" fill="hold"/>
                                        <p:tgtEl>
                                          <p:spTgt spid="11"/>
                                        </p:tgtEl>
                                        <p:attrNameLst>
                                          <p:attrName>ppt_x</p:attrName>
                                        </p:attrNameLst>
                                      </p:cBhvr>
                                      <p:tavLst>
                                        <p:tav tm="0">
                                          <p:val>
                                            <p:strVal val="#ppt_x+0.4"/>
                                          </p:val>
                                        </p:tav>
                                        <p:tav tm="100000">
                                          <p:val>
                                            <p:strVal val="#ppt_x-0.05"/>
                                          </p:val>
                                        </p:tav>
                                      </p:tavLst>
                                    </p:anim>
                                    <p:anim calcmode="lin" valueType="num">
                                      <p:cBhvr>
                                        <p:cTn id="41" dur="800" decel="100000" fill="hold"/>
                                        <p:tgtEl>
                                          <p:spTgt spid="11"/>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animBg="1"/>
      <p:bldP spid="10" grpId="0" animBg="1"/>
      <p:bldP spid="1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34244" y="2049389"/>
            <a:ext cx="9433048" cy="1787252"/>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866292" y="2514362"/>
            <a:ext cx="8568952" cy="1089529"/>
          </a:xfrm>
          <a:prstGeom prst="rect">
            <a:avLst/>
          </a:prstGeom>
        </p:spPr>
        <p:txBody>
          <a:bodyPr wrap="square">
            <a:spAutoFit/>
          </a:bodyPr>
          <a:lstStyle/>
          <a:p>
            <a:pPr>
              <a:lnSpc>
                <a:spcPct val="120000"/>
              </a:lnSpc>
            </a:pPr>
            <a:r>
              <a:rPr lang="zh-CN" altLang="zh-CN" dirty="0">
                <a:latin typeface="微软雅黑" pitchFamily="34" charset="-122"/>
                <a:ea typeface="微软雅黑" pitchFamily="34" charset="-122"/>
              </a:rPr>
              <a:t>团中央书记处已经成立改革工作领导小组，建立改革工作双周会议机制，统筹负责改革方案的组织实施。按照改革方案要求，制定实施细则，细化任务措施，明确责任主体和时间进度，并抓紧部署和推动青联、学联、少先队改革。</a:t>
            </a:r>
          </a:p>
        </p:txBody>
      </p:sp>
      <p:sp>
        <p:nvSpPr>
          <p:cNvPr id="3" name="矩形 2"/>
          <p:cNvSpPr/>
          <p:nvPr/>
        </p:nvSpPr>
        <p:spPr>
          <a:xfrm>
            <a:off x="1906624" y="1772816"/>
            <a:ext cx="3312368" cy="62026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CFF85"/>
                </a:solidFill>
                <a:latin typeface="微软雅黑" pitchFamily="34" charset="-122"/>
                <a:ea typeface="微软雅黑" pitchFamily="34" charset="-122"/>
              </a:rPr>
              <a:t>加强组织领导</a:t>
            </a:r>
          </a:p>
        </p:txBody>
      </p:sp>
      <p:sp>
        <p:nvSpPr>
          <p:cNvPr id="5" name="矩形 4"/>
          <p:cNvSpPr/>
          <p:nvPr/>
        </p:nvSpPr>
        <p:spPr>
          <a:xfrm>
            <a:off x="1393912" y="4354402"/>
            <a:ext cx="9433048" cy="1787252"/>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25960" y="4819375"/>
            <a:ext cx="8568952" cy="1089529"/>
          </a:xfrm>
          <a:prstGeom prst="rect">
            <a:avLst/>
          </a:prstGeom>
        </p:spPr>
        <p:txBody>
          <a:bodyPr wrap="square">
            <a:spAutoFit/>
          </a:bodyPr>
          <a:lstStyle/>
          <a:p>
            <a:pPr>
              <a:lnSpc>
                <a:spcPct val="120000"/>
              </a:lnSpc>
            </a:pPr>
            <a:r>
              <a:rPr lang="zh-CN" altLang="en-US" dirty="0">
                <a:latin typeface="微软雅黑" pitchFamily="34" charset="-122"/>
                <a:ea typeface="微软雅黑" pitchFamily="34" charset="-122"/>
              </a:rPr>
              <a:t>及时研究改革推进过程中遇到的新情况新问题，加强对改革举措实施的动态管理和效果评估，对改革中的重要问题和重大事项，及时请示报告，主动沟通协调，同时做好与中央确定的群团改革试点单位和地区的衔接工作，确保改革工作有序展开。</a:t>
            </a:r>
            <a:endParaRPr lang="zh-CN" altLang="zh-CN" dirty="0">
              <a:latin typeface="微软雅黑" pitchFamily="34" charset="-122"/>
              <a:ea typeface="微软雅黑" pitchFamily="34" charset="-122"/>
            </a:endParaRPr>
          </a:p>
        </p:txBody>
      </p:sp>
      <p:sp>
        <p:nvSpPr>
          <p:cNvPr id="7" name="矩形 6"/>
          <p:cNvSpPr/>
          <p:nvPr/>
        </p:nvSpPr>
        <p:spPr>
          <a:xfrm>
            <a:off x="1866292" y="4077829"/>
            <a:ext cx="3312368" cy="62026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CFF85"/>
                </a:solidFill>
                <a:latin typeface="微软雅黑" pitchFamily="34" charset="-122"/>
                <a:ea typeface="微软雅黑" pitchFamily="34" charset="-122"/>
              </a:rPr>
              <a:t>稳妥有序推进</a:t>
            </a:r>
          </a:p>
        </p:txBody>
      </p:sp>
    </p:spTree>
    <p:extLst>
      <p:ext uri="{BB962C8B-B14F-4D97-AF65-F5344CB8AC3E}">
        <p14:creationId xmlns:p14="http://schemas.microsoft.com/office/powerpoint/2010/main" val="1182264012"/>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1000"/>
                                        <p:tgtEl>
                                          <p:spTgt spid="4"/>
                                        </p:tgtEl>
                                      </p:cBhvr>
                                    </p:animEffect>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up)">
                                      <p:cBhvr>
                                        <p:cTn id="16" dur="1500"/>
                                        <p:tgtEl>
                                          <p:spTgt spid="2"/>
                                        </p:tgtEl>
                                      </p:cBhvr>
                                    </p:animEffect>
                                  </p:childTnLst>
                                </p:cTn>
                              </p:par>
                            </p:childTnLst>
                          </p:cTn>
                        </p:par>
                        <p:par>
                          <p:cTn id="17" fill="hold">
                            <p:stCondLst>
                              <p:cond delay="3000"/>
                            </p:stCondLst>
                            <p:childTnLst>
                              <p:par>
                                <p:cTn id="18" presetID="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par>
                          <p:cTn id="22" fill="hold">
                            <p:stCondLst>
                              <p:cond delay="3500"/>
                            </p:stCondLst>
                            <p:childTnLst>
                              <p:par>
                                <p:cTn id="23" presetID="21" presetClass="entr" presetSubtype="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heel(1)">
                                      <p:cBhvr>
                                        <p:cTn id="25" dur="1000"/>
                                        <p:tgtEl>
                                          <p:spTgt spid="5"/>
                                        </p:tgtEl>
                                      </p:cBhvr>
                                    </p:animEffect>
                                  </p:childTnLst>
                                </p:cTn>
                              </p:par>
                            </p:childTnLst>
                          </p:cTn>
                        </p:par>
                        <p:par>
                          <p:cTn id="26" fill="hold">
                            <p:stCondLst>
                              <p:cond delay="450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3" grpId="0" animBg="1"/>
      <p:bldP spid="5" grpId="0" animBg="1"/>
      <p:bldP spid="6" grpId="0"/>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34244" y="2049389"/>
            <a:ext cx="9433048" cy="1787252"/>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866292" y="2514362"/>
            <a:ext cx="8568952" cy="1089529"/>
          </a:xfrm>
          <a:prstGeom prst="rect">
            <a:avLst/>
          </a:prstGeom>
        </p:spPr>
        <p:txBody>
          <a:bodyPr wrap="square">
            <a:spAutoFit/>
          </a:bodyPr>
          <a:lstStyle/>
          <a:p>
            <a:pPr>
              <a:lnSpc>
                <a:spcPct val="120000"/>
              </a:lnSpc>
            </a:pPr>
            <a:r>
              <a:rPr lang="zh-CN" altLang="en-US" dirty="0">
                <a:latin typeface="微软雅黑" pitchFamily="34" charset="-122"/>
                <a:ea typeface="微软雅黑" pitchFamily="34" charset="-122"/>
              </a:rPr>
              <a:t>建立完善抓落实的工作机制，把过程管理和目标管理结合起来，加强督查督导督办，努力做到件件有人管、有人抓、出实效，以“咬定青山不放松”“一张蓝图绘到底”的定力和韧劲推进改革。</a:t>
            </a:r>
            <a:endParaRPr lang="zh-CN" altLang="zh-CN" dirty="0">
              <a:latin typeface="微软雅黑" pitchFamily="34" charset="-122"/>
              <a:ea typeface="微软雅黑" pitchFamily="34" charset="-122"/>
            </a:endParaRPr>
          </a:p>
        </p:txBody>
      </p:sp>
      <p:sp>
        <p:nvSpPr>
          <p:cNvPr id="3" name="矩形 2"/>
          <p:cNvSpPr/>
          <p:nvPr/>
        </p:nvSpPr>
        <p:spPr>
          <a:xfrm>
            <a:off x="1906624" y="1772816"/>
            <a:ext cx="3312368" cy="62026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CFF85"/>
                </a:solidFill>
                <a:latin typeface="微软雅黑" pitchFamily="34" charset="-122"/>
                <a:ea typeface="微软雅黑" pitchFamily="34" charset="-122"/>
              </a:rPr>
              <a:t>确保任务落实</a:t>
            </a:r>
          </a:p>
        </p:txBody>
      </p:sp>
      <p:sp>
        <p:nvSpPr>
          <p:cNvPr id="5" name="矩形 4"/>
          <p:cNvSpPr/>
          <p:nvPr/>
        </p:nvSpPr>
        <p:spPr>
          <a:xfrm>
            <a:off x="1393912" y="4354402"/>
            <a:ext cx="9433048" cy="1787252"/>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25960" y="4859751"/>
            <a:ext cx="8568952" cy="1089529"/>
          </a:xfrm>
          <a:prstGeom prst="rect">
            <a:avLst/>
          </a:prstGeom>
        </p:spPr>
        <p:txBody>
          <a:bodyPr wrap="square">
            <a:spAutoFit/>
          </a:bodyPr>
          <a:lstStyle/>
          <a:p>
            <a:pPr>
              <a:lnSpc>
                <a:spcPct val="120000"/>
              </a:lnSpc>
            </a:pPr>
            <a:r>
              <a:rPr lang="zh-CN" altLang="en-US" dirty="0">
                <a:latin typeface="微软雅黑" pitchFamily="34" charset="-122"/>
                <a:ea typeface="微软雅黑" pitchFamily="34" charset="-122"/>
              </a:rPr>
              <a:t>主动回应社会关切，做好解读阐释工作，及时介绍最新进展，使共青团改革得到广大青年和社会各界的充分理解和支持，为深入推进改革创造良好氛围、形成强大合力。</a:t>
            </a:r>
            <a:endParaRPr lang="zh-CN" altLang="zh-CN" dirty="0">
              <a:latin typeface="微软雅黑" pitchFamily="34" charset="-122"/>
              <a:ea typeface="微软雅黑" pitchFamily="34" charset="-122"/>
            </a:endParaRPr>
          </a:p>
        </p:txBody>
      </p:sp>
      <p:sp>
        <p:nvSpPr>
          <p:cNvPr id="7" name="矩形 6"/>
          <p:cNvSpPr/>
          <p:nvPr/>
        </p:nvSpPr>
        <p:spPr>
          <a:xfrm>
            <a:off x="1866292" y="4077829"/>
            <a:ext cx="3312368" cy="62026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CFF85"/>
                </a:solidFill>
                <a:latin typeface="微软雅黑" pitchFamily="34" charset="-122"/>
                <a:ea typeface="微软雅黑" pitchFamily="34" charset="-122"/>
              </a:rPr>
              <a:t>做好宣传工作</a:t>
            </a:r>
          </a:p>
        </p:txBody>
      </p:sp>
    </p:spTree>
    <p:extLst>
      <p:ext uri="{BB962C8B-B14F-4D97-AF65-F5344CB8AC3E}">
        <p14:creationId xmlns:p14="http://schemas.microsoft.com/office/powerpoint/2010/main" val="234418154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1000"/>
                                        <p:tgtEl>
                                          <p:spTgt spid="4"/>
                                        </p:tgtEl>
                                      </p:cBhvr>
                                    </p:animEffect>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up)">
                                      <p:cBhvr>
                                        <p:cTn id="16" dur="1500"/>
                                        <p:tgtEl>
                                          <p:spTgt spid="2"/>
                                        </p:tgtEl>
                                      </p:cBhvr>
                                    </p:animEffect>
                                  </p:childTnLst>
                                </p:cTn>
                              </p:par>
                            </p:childTnLst>
                          </p:cTn>
                        </p:par>
                        <p:par>
                          <p:cTn id="17" fill="hold">
                            <p:stCondLst>
                              <p:cond delay="3000"/>
                            </p:stCondLst>
                            <p:childTnLst>
                              <p:par>
                                <p:cTn id="18" presetID="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par>
                          <p:cTn id="22" fill="hold">
                            <p:stCondLst>
                              <p:cond delay="3500"/>
                            </p:stCondLst>
                            <p:childTnLst>
                              <p:par>
                                <p:cTn id="23" presetID="21" presetClass="entr" presetSubtype="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heel(1)">
                                      <p:cBhvr>
                                        <p:cTn id="25" dur="1000"/>
                                        <p:tgtEl>
                                          <p:spTgt spid="5"/>
                                        </p:tgtEl>
                                      </p:cBhvr>
                                    </p:animEffect>
                                  </p:childTnLst>
                                </p:cTn>
                              </p:par>
                            </p:childTnLst>
                          </p:cTn>
                        </p:par>
                        <p:par>
                          <p:cTn id="26" fill="hold">
                            <p:stCondLst>
                              <p:cond delay="450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3" grpId="0" animBg="1"/>
      <p:bldP spid="5" grpId="0" animBg="1"/>
      <p:bldP spid="6" grpId="0"/>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 y="836712"/>
            <a:ext cx="8975527" cy="1032743"/>
            <a:chOff x="-1" y="946273"/>
            <a:chExt cx="8975527" cy="1032743"/>
          </a:xfrm>
        </p:grpSpPr>
        <p:sp>
          <p:nvSpPr>
            <p:cNvPr id="4" name="矩形 3"/>
            <p:cNvSpPr/>
            <p:nvPr/>
          </p:nvSpPr>
          <p:spPr>
            <a:xfrm>
              <a:off x="-1" y="1030597"/>
              <a:ext cx="8399463" cy="86409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4" descr="C:\Users\user\Desktop\团徽PN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49955" y="946273"/>
              <a:ext cx="1025571" cy="1032743"/>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矩形 5"/>
          <p:cNvSpPr/>
          <p:nvPr/>
        </p:nvSpPr>
        <p:spPr>
          <a:xfrm>
            <a:off x="6275226" y="2239319"/>
            <a:ext cx="5400600" cy="3693319"/>
          </a:xfrm>
          <a:prstGeom prst="rect">
            <a:avLst/>
          </a:prstGeom>
        </p:spPr>
        <p:txBody>
          <a:bodyPr wrap="square">
            <a:spAutoFit/>
          </a:bodyPr>
          <a:lstStyle/>
          <a:p>
            <a:pPr>
              <a:lnSpc>
                <a:spcPct val="130000"/>
              </a:lnSpc>
            </a:pPr>
            <a:r>
              <a:rPr lang="zh-CN" altLang="en-US" sz="2000" dirty="0">
                <a:latin typeface="微软雅黑" pitchFamily="34" charset="-122"/>
                <a:ea typeface="微软雅黑" pitchFamily="34" charset="-122"/>
              </a:rPr>
              <a:t>唯改革者进，唯创新者强，唯改革创新者胜。</a:t>
            </a:r>
            <a:r>
              <a:rPr lang="en-US" altLang="zh-CN" sz="2000" dirty="0">
                <a:latin typeface="微软雅黑" pitchFamily="34" charset="-122"/>
                <a:ea typeface="微软雅黑" pitchFamily="34" charset="-122"/>
              </a:rPr>
              <a:t>90</a:t>
            </a:r>
            <a:r>
              <a:rPr lang="zh-CN" altLang="en-US" sz="2000" dirty="0">
                <a:latin typeface="微软雅黑" pitchFamily="34" charset="-122"/>
                <a:ea typeface="微软雅黑" pitchFamily="34" charset="-122"/>
              </a:rPr>
              <a:t>多年来，共青团在党领导下的每一次重大变革都成为走向新辉煌的起点。我们坚信，坚定不移走中国特色社会主义群团发展道路，投身全面深化改革历史洪流，历经自我革新洗礼，一个更加充满活力、更加坚强有力的共青团，将活跃在新时期党的群众工作格局和国家治理体系中，团结带领广大青年谱写出更加壮美的青春之歌。</a:t>
            </a:r>
            <a:endParaRPr lang="zh-CN" altLang="zh-CN" sz="2000" dirty="0">
              <a:latin typeface="微软雅黑" pitchFamily="34" charset="-122"/>
              <a:ea typeface="微软雅黑" pitchFamily="34" charset="-122"/>
            </a:endParaRPr>
          </a:p>
        </p:txBody>
      </p:sp>
      <p:sp>
        <p:nvSpPr>
          <p:cNvPr id="7" name="矩形 6"/>
          <p:cNvSpPr/>
          <p:nvPr/>
        </p:nvSpPr>
        <p:spPr>
          <a:xfrm>
            <a:off x="6095206" y="1015183"/>
            <a:ext cx="1569660" cy="646331"/>
          </a:xfrm>
          <a:prstGeom prst="rect">
            <a:avLst/>
          </a:prstGeom>
        </p:spPr>
        <p:txBody>
          <a:bodyPr wrap="none">
            <a:spAutoFit/>
          </a:bodyPr>
          <a:lstStyle/>
          <a:p>
            <a:pPr lvl="0"/>
            <a:r>
              <a:rPr lang="zh-CN" altLang="en-US" sz="3600" dirty="0">
                <a:solidFill>
                  <a:srgbClr val="FCFF85"/>
                </a:solidFill>
                <a:latin typeface="微软雅黑" pitchFamily="34" charset="-122"/>
                <a:ea typeface="微软雅黑" pitchFamily="34" charset="-122"/>
              </a:rPr>
              <a:t>结束语</a:t>
            </a:r>
            <a:endParaRPr lang="zh-CN" altLang="zh-CN" sz="3600" dirty="0">
              <a:solidFill>
                <a:srgbClr val="FCFF85"/>
              </a:solidFill>
              <a:latin typeface="微软雅黑" pitchFamily="34" charset="-122"/>
              <a:ea typeface="微软雅黑" pitchFamily="34" charset="-122"/>
            </a:endParaRPr>
          </a:p>
        </p:txBody>
      </p:sp>
      <p:sp>
        <p:nvSpPr>
          <p:cNvPr id="9" name="AutoShape 2" descr="http://pic2.ooopic.com/10/67/30/32b1OOOPIC65.jp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3318" name="Picture 6" descr="http://pic2.ooopic.com/10/67/30/32b1OOOPIC65.jpg"/>
          <p:cNvPicPr>
            <a:picLocks noChangeAspect="1" noChangeArrowheads="1"/>
          </p:cNvPicPr>
          <p:nvPr/>
        </p:nvPicPr>
        <p:blipFill rotWithShape="1">
          <a:blip r:embed="rId4">
            <a:extLst>
              <a:ext uri="{28A0092B-C50C-407E-A947-70E740481C1C}">
                <a14:useLocalDpi xmlns:a14="http://schemas.microsoft.com/office/drawing/2010/main" val="0"/>
              </a:ext>
            </a:extLst>
          </a:blip>
          <a:srcRect l="6830" r="5469"/>
          <a:stretch/>
        </p:blipFill>
        <p:spPr bwMode="auto">
          <a:xfrm>
            <a:off x="-1" y="2326136"/>
            <a:ext cx="5807175" cy="3606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65693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1000"/>
                            </p:stCondLst>
                            <p:childTnLst>
                              <p:par>
                                <p:cTn id="14" presetID="4" presetClass="entr" presetSubtype="16" fill="hold" nodeType="afterEffect">
                                  <p:stCondLst>
                                    <p:cond delay="0"/>
                                  </p:stCondLst>
                                  <p:childTnLst>
                                    <p:set>
                                      <p:cBhvr>
                                        <p:cTn id="15" dur="1" fill="hold">
                                          <p:stCondLst>
                                            <p:cond delay="0"/>
                                          </p:stCondLst>
                                        </p:cTn>
                                        <p:tgtEl>
                                          <p:spTgt spid="13318"/>
                                        </p:tgtEl>
                                        <p:attrNameLst>
                                          <p:attrName>style.visibility</p:attrName>
                                        </p:attrNameLst>
                                      </p:cBhvr>
                                      <p:to>
                                        <p:strVal val="visible"/>
                                      </p:to>
                                    </p:set>
                                    <p:animEffect transition="in" filter="box(in)">
                                      <p:cBhvr>
                                        <p:cTn id="16" dur="1500"/>
                                        <p:tgtEl>
                                          <p:spTgt spid="13318"/>
                                        </p:tgtEl>
                                      </p:cBhvr>
                                    </p:animEffect>
                                  </p:childTnLst>
                                </p:cTn>
                              </p:par>
                            </p:childTnLst>
                          </p:cTn>
                        </p:par>
                        <p:par>
                          <p:cTn id="17" fill="hold">
                            <p:stCondLst>
                              <p:cond delay="2500"/>
                            </p:stCondLst>
                            <p:childTnLst>
                              <p:par>
                                <p:cTn id="18" presetID="10" presetClass="entr" presetSubtype="0" fill="hold" grpId="0" nodeType="after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C:\Users\user\Desktop\团徽P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4547" y="866432"/>
            <a:ext cx="2095395" cy="2110048"/>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5475" y="3645024"/>
            <a:ext cx="12215887" cy="3212976"/>
          </a:xfrm>
          <a:prstGeom prst="rect">
            <a:avLst/>
          </a:prstGeom>
          <a:solidFill>
            <a:srgbClr val="C00000"/>
          </a:solidFill>
          <a:ln w="571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cs typeface="+mn-ea"/>
              <a:sym typeface="Arial"/>
            </a:endParaRPr>
          </a:p>
        </p:txBody>
      </p:sp>
      <p:sp>
        <p:nvSpPr>
          <p:cNvPr id="2" name="矩形 1"/>
          <p:cNvSpPr/>
          <p:nvPr/>
        </p:nvSpPr>
        <p:spPr>
          <a:xfrm>
            <a:off x="2768836" y="4654877"/>
            <a:ext cx="6854762" cy="646331"/>
          </a:xfrm>
          <a:prstGeom prst="rect">
            <a:avLst/>
          </a:prstGeom>
        </p:spPr>
        <p:txBody>
          <a:bodyPr wrap="none">
            <a:spAutoFit/>
          </a:bodyPr>
          <a:lstStyle/>
          <a:p>
            <a:r>
              <a:rPr lang="zh-CN" altLang="zh-CN" sz="3600" b="1" dirty="0">
                <a:solidFill>
                  <a:srgbClr val="FCFF85"/>
                </a:solidFill>
                <a:latin typeface="微软雅黑" pitchFamily="34" charset="-122"/>
                <a:ea typeface="微软雅黑" pitchFamily="34" charset="-122"/>
              </a:rPr>
              <a:t>第一部分</a:t>
            </a:r>
            <a:r>
              <a:rPr lang="en-US" altLang="zh-CN" sz="3600" b="1" dirty="0">
                <a:solidFill>
                  <a:srgbClr val="FCFF85"/>
                </a:solidFill>
                <a:latin typeface="微软雅黑" pitchFamily="34" charset="-122"/>
                <a:ea typeface="微软雅黑" pitchFamily="34" charset="-122"/>
              </a:rPr>
              <a:t>  </a:t>
            </a:r>
            <a:r>
              <a:rPr lang="en-US" altLang="zh-CN" sz="3600" dirty="0">
                <a:solidFill>
                  <a:srgbClr val="FCFF85"/>
                </a:solidFill>
                <a:latin typeface="微软雅黑" pitchFamily="34" charset="-122"/>
                <a:ea typeface="微软雅黑" pitchFamily="34" charset="-122"/>
              </a:rPr>
              <a:t>|  </a:t>
            </a:r>
            <a:r>
              <a:rPr lang="zh-CN" altLang="zh-CN" sz="3600" dirty="0">
                <a:solidFill>
                  <a:srgbClr val="FCFF85"/>
                </a:solidFill>
                <a:latin typeface="微软雅黑" pitchFamily="34" charset="-122"/>
                <a:ea typeface="微软雅黑" pitchFamily="34" charset="-122"/>
              </a:rPr>
              <a:t>共青团中央改革背景</a:t>
            </a: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5476" y="2989800"/>
            <a:ext cx="12215887" cy="1309121"/>
          </a:xfrm>
          <a:prstGeom prst="rect">
            <a:avLst/>
          </a:prstGeom>
        </p:spPr>
      </p:pic>
    </p:spTree>
    <p:extLst>
      <p:ext uri="{BB962C8B-B14F-4D97-AF65-F5344CB8AC3E}">
        <p14:creationId xmlns:p14="http://schemas.microsoft.com/office/powerpoint/2010/main" val="375986551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528"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ppt_x</p:attrName>
                                        </p:attrNameLst>
                                      </p:cBhvr>
                                      <p:tavLst>
                                        <p:tav tm="0">
                                          <p:val>
                                            <p:fltVal val="0.5"/>
                                          </p:val>
                                        </p:tav>
                                        <p:tav tm="100000">
                                          <p:val>
                                            <p:strVal val="#ppt_x"/>
                                          </p:val>
                                        </p:tav>
                                      </p:tavLst>
                                    </p:anim>
                                    <p:anim calcmode="lin" valueType="num">
                                      <p:cBhvr>
                                        <p:cTn id="16" dur="1000" fill="hold"/>
                                        <p:tgtEl>
                                          <p:spTgt spid="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25474" y="-20538"/>
            <a:ext cx="8183438" cy="6878538"/>
          </a:xfrm>
          <a:prstGeom prst="rect">
            <a:avLst/>
          </a:prstGeom>
          <a:solidFill>
            <a:srgbClr val="C00000"/>
          </a:solidFill>
          <a:ln w="571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cs typeface="+mn-ea"/>
              <a:sym typeface="Arial"/>
            </a:endParaRPr>
          </a:p>
        </p:txBody>
      </p:sp>
      <p:sp>
        <p:nvSpPr>
          <p:cNvPr id="32" name="矩形 31"/>
          <p:cNvSpPr/>
          <p:nvPr/>
        </p:nvSpPr>
        <p:spPr>
          <a:xfrm>
            <a:off x="3240247" y="4490622"/>
            <a:ext cx="1603284" cy="430887"/>
          </a:xfrm>
          <a:prstGeom prst="rect">
            <a:avLst/>
          </a:prstGeom>
          <a:ln>
            <a:noFill/>
          </a:ln>
        </p:spPr>
        <p:txBody>
          <a:bodyPr wrap="square">
            <a:spAutoFit/>
          </a:bodyPr>
          <a:lstStyle/>
          <a:p>
            <a:pPr lvl="0" algn="ctr"/>
            <a:r>
              <a:rPr lang="zh-CN" altLang="en-US" sz="2200" b="1" dirty="0">
                <a:solidFill>
                  <a:srgbClr val="FCFF85"/>
                </a:solidFill>
                <a:effectLst>
                  <a:outerShdw blurRad="50800" dist="38100" dir="2700000" algn="tl" rotWithShape="0">
                    <a:prstClr val="black">
                      <a:alpha val="40000"/>
                    </a:prstClr>
                  </a:outerShdw>
                </a:effectLst>
                <a:latin typeface="Arial"/>
                <a:ea typeface="微软雅黑"/>
                <a:cs typeface="+mn-ea"/>
                <a:sym typeface="Arial"/>
              </a:rPr>
              <a:t>中国共青团</a:t>
            </a:r>
          </a:p>
        </p:txBody>
      </p:sp>
      <p:pic>
        <p:nvPicPr>
          <p:cNvPr id="3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flipH="1">
            <a:off x="7837549" y="-14387"/>
            <a:ext cx="4352864" cy="6917890"/>
          </a:xfrm>
          <a:prstGeom prst="rect">
            <a:avLst/>
          </a:prstGeom>
          <a:noFill/>
          <a:extLst>
            <a:ext uri="{909E8E84-426E-40DD-AFC4-6F175D3DCCD1}">
              <a14:hiddenFill xmlns:a14="http://schemas.microsoft.com/office/drawing/2010/main">
                <a:solidFill>
                  <a:srgbClr val="FFFFFF"/>
                </a:solidFill>
              </a14:hiddenFill>
            </a:ext>
          </a:extLst>
        </p:spPr>
      </p:pic>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flipH="1">
            <a:off x="4738327" y="2795605"/>
            <a:ext cx="6890220" cy="1309121"/>
          </a:xfrm>
          <a:prstGeom prst="rect">
            <a:avLst/>
          </a:prstGeom>
        </p:spPr>
      </p:pic>
      <p:sp>
        <p:nvSpPr>
          <p:cNvPr id="2" name="矩形 1"/>
          <p:cNvSpPr/>
          <p:nvPr/>
        </p:nvSpPr>
        <p:spPr>
          <a:xfrm>
            <a:off x="1896420" y="3236870"/>
            <a:ext cx="4339650" cy="923330"/>
          </a:xfrm>
          <a:prstGeom prst="rect">
            <a:avLst/>
          </a:prstGeom>
        </p:spPr>
        <p:txBody>
          <a:bodyPr wrap="none">
            <a:spAutoFit/>
          </a:bodyPr>
          <a:lstStyle/>
          <a:p>
            <a:pPr algn="ctr"/>
            <a:r>
              <a:rPr lang="zh-CN" altLang="en-US" sz="5400" b="1" dirty="0">
                <a:gradFill flip="none" rotWithShape="1">
                  <a:gsLst>
                    <a:gs pos="45800">
                      <a:schemeClr val="bg1"/>
                    </a:gs>
                    <a:gs pos="0">
                      <a:srgbClr val="F4EE00">
                        <a:shade val="67500"/>
                        <a:satMod val="115000"/>
                      </a:srgbClr>
                    </a:gs>
                    <a:gs pos="100000">
                      <a:srgbClr val="F4EE00">
                        <a:shade val="100000"/>
                        <a:satMod val="115000"/>
                      </a:srgbClr>
                    </a:gs>
                  </a:gsLst>
                  <a:lin ang="16200000" scaled="1"/>
                  <a:tileRect/>
                </a:gradFill>
                <a:effectLst>
                  <a:outerShdw blurRad="50800" dist="38100" dir="2700000" algn="tl" rotWithShape="0">
                    <a:prstClr val="black">
                      <a:alpha val="40000"/>
                    </a:prstClr>
                  </a:outerShdw>
                </a:effectLst>
                <a:latin typeface="Arial"/>
                <a:ea typeface="微软雅黑"/>
                <a:cs typeface="+mn-ea"/>
              </a:rPr>
              <a:t>感谢您的聆听</a:t>
            </a:r>
          </a:p>
        </p:txBody>
      </p:sp>
      <p:grpSp>
        <p:nvGrpSpPr>
          <p:cNvPr id="8" name="组合 7"/>
          <p:cNvGrpSpPr/>
          <p:nvPr/>
        </p:nvGrpSpPr>
        <p:grpSpPr>
          <a:xfrm>
            <a:off x="3142878" y="4448232"/>
            <a:ext cx="1721823" cy="504056"/>
            <a:chOff x="3221255" y="4581128"/>
            <a:chExt cx="1721823" cy="504056"/>
          </a:xfrm>
        </p:grpSpPr>
        <p:cxnSp>
          <p:nvCxnSpPr>
            <p:cNvPr id="17" name="直接连接符 16"/>
            <p:cNvCxnSpPr/>
            <p:nvPr/>
          </p:nvCxnSpPr>
          <p:spPr>
            <a:xfrm>
              <a:off x="3221255" y="4581128"/>
              <a:ext cx="1721823" cy="0"/>
            </a:xfrm>
            <a:prstGeom prst="line">
              <a:avLst/>
            </a:prstGeom>
            <a:ln>
              <a:solidFill>
                <a:srgbClr val="FCFF85"/>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3221255" y="5085184"/>
              <a:ext cx="1721823" cy="0"/>
            </a:xfrm>
            <a:prstGeom prst="line">
              <a:avLst/>
            </a:prstGeom>
            <a:ln>
              <a:solidFill>
                <a:srgbClr val="FCFF85"/>
              </a:solidFill>
            </a:ln>
          </p:spPr>
          <p:style>
            <a:lnRef idx="1">
              <a:schemeClr val="accent1"/>
            </a:lnRef>
            <a:fillRef idx="0">
              <a:schemeClr val="accent1"/>
            </a:fillRef>
            <a:effectRef idx="0">
              <a:schemeClr val="accent1"/>
            </a:effectRef>
            <a:fontRef idx="minor">
              <a:schemeClr val="tx1"/>
            </a:fontRef>
          </p:style>
        </p:cxnSp>
      </p:grpSp>
      <p:pic>
        <p:nvPicPr>
          <p:cNvPr id="18" name="Picture 4" descr="C:\Users\user\Desktop\团徽PNG.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18624" y="1378161"/>
            <a:ext cx="1526051" cy="1536722"/>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550"/>
          <p:cNvGrpSpPr>
            <a:grpSpLocks/>
          </p:cNvGrpSpPr>
          <p:nvPr/>
        </p:nvGrpSpPr>
        <p:grpSpPr bwMode="auto">
          <a:xfrm>
            <a:off x="6865700" y="-342525"/>
            <a:ext cx="4971359" cy="4966044"/>
            <a:chOff x="295" y="3475"/>
            <a:chExt cx="1407" cy="1407"/>
          </a:xfrm>
        </p:grpSpPr>
        <p:sp>
          <p:nvSpPr>
            <p:cNvPr id="20" name="Oval 551"/>
            <p:cNvSpPr>
              <a:spLocks noChangeArrowheads="1"/>
            </p:cNvSpPr>
            <p:nvPr/>
          </p:nvSpPr>
          <p:spPr bwMode="auto">
            <a:xfrm>
              <a:off x="295" y="3475"/>
              <a:ext cx="1407" cy="1407"/>
            </a:xfrm>
            <a:prstGeom prst="ellipse">
              <a:avLst/>
            </a:prstGeom>
            <a:gradFill rotWithShape="1">
              <a:gsLst>
                <a:gs pos="0">
                  <a:srgbClr val="FFFFFF">
                    <a:alpha val="0"/>
                  </a:srgbClr>
                </a:gs>
                <a:gs pos="100000">
                  <a:srgbClr val="D1D1D1">
                    <a:alpha val="1200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6000">
                <a:latin typeface="Arial" charset="0"/>
                <a:ea typeface="华文彩云" pitchFamily="2" charset="-122"/>
              </a:endParaRPr>
            </a:p>
          </p:txBody>
        </p:sp>
        <p:grpSp>
          <p:nvGrpSpPr>
            <p:cNvPr id="21" name="Group 552"/>
            <p:cNvGrpSpPr>
              <a:grpSpLocks/>
            </p:cNvGrpSpPr>
            <p:nvPr/>
          </p:nvGrpSpPr>
          <p:grpSpPr bwMode="auto">
            <a:xfrm>
              <a:off x="476" y="3657"/>
              <a:ext cx="1050" cy="1050"/>
              <a:chOff x="-6056" y="-2208"/>
              <a:chExt cx="2208" cy="2208"/>
            </a:xfrm>
          </p:grpSpPr>
          <p:sp>
            <p:nvSpPr>
              <p:cNvPr id="22" name="Oval 553"/>
              <p:cNvSpPr>
                <a:spLocks noChangeArrowheads="1"/>
              </p:cNvSpPr>
              <p:nvPr/>
            </p:nvSpPr>
            <p:spPr bwMode="auto">
              <a:xfrm>
                <a:off x="-6056" y="-2132"/>
                <a:ext cx="2132" cy="2132"/>
              </a:xfrm>
              <a:prstGeom prst="ellipse">
                <a:avLst/>
              </a:prstGeom>
              <a:gradFill rotWithShape="1">
                <a:gsLst>
                  <a:gs pos="0">
                    <a:srgbClr val="FFFFFF"/>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6000">
                  <a:ea typeface="华文彩云" pitchFamily="2" charset="-122"/>
                </a:endParaRPr>
              </a:p>
            </p:txBody>
          </p:sp>
          <p:grpSp>
            <p:nvGrpSpPr>
              <p:cNvPr id="23" name="Group 554"/>
              <p:cNvGrpSpPr>
                <a:grpSpLocks/>
              </p:cNvGrpSpPr>
              <p:nvPr/>
            </p:nvGrpSpPr>
            <p:grpSpPr bwMode="auto">
              <a:xfrm>
                <a:off x="-6056" y="-2208"/>
                <a:ext cx="2208" cy="2208"/>
                <a:chOff x="-4060" y="-879"/>
                <a:chExt cx="2208" cy="2208"/>
              </a:xfrm>
            </p:grpSpPr>
            <p:grpSp>
              <p:nvGrpSpPr>
                <p:cNvPr id="24" name="Group 555"/>
                <p:cNvGrpSpPr>
                  <a:grpSpLocks/>
                </p:cNvGrpSpPr>
                <p:nvPr/>
              </p:nvGrpSpPr>
              <p:grpSpPr bwMode="auto">
                <a:xfrm>
                  <a:off x="-4060" y="-879"/>
                  <a:ext cx="2208" cy="2208"/>
                  <a:chOff x="-3924" y="-788"/>
                  <a:chExt cx="2208" cy="2208"/>
                </a:xfrm>
              </p:grpSpPr>
              <p:grpSp>
                <p:nvGrpSpPr>
                  <p:cNvPr id="44" name="Group 556"/>
                  <p:cNvGrpSpPr>
                    <a:grpSpLocks noChangeAspect="1"/>
                  </p:cNvGrpSpPr>
                  <p:nvPr/>
                </p:nvGrpSpPr>
                <p:grpSpPr bwMode="auto">
                  <a:xfrm>
                    <a:off x="-3924" y="-788"/>
                    <a:ext cx="2208" cy="2202"/>
                    <a:chOff x="168" y="696"/>
                    <a:chExt cx="1429" cy="1429"/>
                  </a:xfrm>
                </p:grpSpPr>
                <p:grpSp>
                  <p:nvGrpSpPr>
                    <p:cNvPr id="52" name="Group 557"/>
                    <p:cNvGrpSpPr>
                      <a:grpSpLocks noChangeAspect="1"/>
                    </p:cNvGrpSpPr>
                    <p:nvPr/>
                  </p:nvGrpSpPr>
                  <p:grpSpPr bwMode="auto">
                    <a:xfrm>
                      <a:off x="854" y="696"/>
                      <a:ext cx="56" cy="1429"/>
                      <a:chOff x="845" y="696"/>
                      <a:chExt cx="56" cy="1429"/>
                    </a:xfrm>
                  </p:grpSpPr>
                  <p:sp>
                    <p:nvSpPr>
                      <p:cNvPr id="56" name="AutoShape 55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6000">
                          <a:ea typeface="华文彩云" pitchFamily="2" charset="-122"/>
                        </a:endParaRPr>
                      </a:p>
                    </p:txBody>
                  </p:sp>
                  <p:sp>
                    <p:nvSpPr>
                      <p:cNvPr id="57" name="AutoShape 55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sz="6000">
                          <a:ea typeface="华文彩云" pitchFamily="2" charset="-122"/>
                        </a:endParaRPr>
                      </a:p>
                    </p:txBody>
                  </p:sp>
                </p:grpSp>
                <p:grpSp>
                  <p:nvGrpSpPr>
                    <p:cNvPr id="53" name="Group 560"/>
                    <p:cNvGrpSpPr>
                      <a:grpSpLocks noChangeAspect="1"/>
                    </p:cNvGrpSpPr>
                    <p:nvPr/>
                  </p:nvGrpSpPr>
                  <p:grpSpPr bwMode="auto">
                    <a:xfrm rot="5400000">
                      <a:off x="855" y="696"/>
                      <a:ext cx="56" cy="1429"/>
                      <a:chOff x="845" y="696"/>
                      <a:chExt cx="56" cy="1429"/>
                    </a:xfrm>
                  </p:grpSpPr>
                  <p:sp>
                    <p:nvSpPr>
                      <p:cNvPr id="54" name="AutoShape 561"/>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sz="6000">
                          <a:ea typeface="华文彩云" pitchFamily="2" charset="-122"/>
                        </a:endParaRPr>
                      </a:p>
                    </p:txBody>
                  </p:sp>
                  <p:sp>
                    <p:nvSpPr>
                      <p:cNvPr id="55" name="AutoShape 562"/>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sz="6000">
                          <a:ea typeface="华文彩云" pitchFamily="2" charset="-122"/>
                        </a:endParaRPr>
                      </a:p>
                    </p:txBody>
                  </p:sp>
                </p:grpSp>
              </p:grpSp>
              <p:grpSp>
                <p:nvGrpSpPr>
                  <p:cNvPr id="45" name="Group 563"/>
                  <p:cNvGrpSpPr>
                    <a:grpSpLocks noChangeAspect="1"/>
                  </p:cNvGrpSpPr>
                  <p:nvPr/>
                </p:nvGrpSpPr>
                <p:grpSpPr bwMode="auto">
                  <a:xfrm rot="2700000">
                    <a:off x="-3927" y="-785"/>
                    <a:ext cx="2208" cy="2202"/>
                    <a:chOff x="168" y="696"/>
                    <a:chExt cx="1429" cy="1429"/>
                  </a:xfrm>
                </p:grpSpPr>
                <p:grpSp>
                  <p:nvGrpSpPr>
                    <p:cNvPr id="46" name="Group 564"/>
                    <p:cNvGrpSpPr>
                      <a:grpSpLocks noChangeAspect="1"/>
                    </p:cNvGrpSpPr>
                    <p:nvPr/>
                  </p:nvGrpSpPr>
                  <p:grpSpPr bwMode="auto">
                    <a:xfrm>
                      <a:off x="854" y="696"/>
                      <a:ext cx="56" cy="1429"/>
                      <a:chOff x="845" y="696"/>
                      <a:chExt cx="56" cy="1429"/>
                    </a:xfrm>
                  </p:grpSpPr>
                  <p:sp>
                    <p:nvSpPr>
                      <p:cNvPr id="50" name="AutoShape 565"/>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sz="6000">
                          <a:ea typeface="华文彩云" pitchFamily="2" charset="-122"/>
                        </a:endParaRPr>
                      </a:p>
                    </p:txBody>
                  </p:sp>
                  <p:sp>
                    <p:nvSpPr>
                      <p:cNvPr id="51" name="AutoShape 566"/>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sz="6000">
                          <a:ea typeface="华文彩云" pitchFamily="2" charset="-122"/>
                        </a:endParaRPr>
                      </a:p>
                    </p:txBody>
                  </p:sp>
                </p:grpSp>
                <p:grpSp>
                  <p:nvGrpSpPr>
                    <p:cNvPr id="47" name="Group 567"/>
                    <p:cNvGrpSpPr>
                      <a:grpSpLocks noChangeAspect="1"/>
                    </p:cNvGrpSpPr>
                    <p:nvPr/>
                  </p:nvGrpSpPr>
                  <p:grpSpPr bwMode="auto">
                    <a:xfrm rot="5400000">
                      <a:off x="855" y="696"/>
                      <a:ext cx="56" cy="1429"/>
                      <a:chOff x="845" y="696"/>
                      <a:chExt cx="56" cy="1429"/>
                    </a:xfrm>
                  </p:grpSpPr>
                  <p:sp>
                    <p:nvSpPr>
                      <p:cNvPr id="48" name="AutoShape 56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sz="6000">
                          <a:ea typeface="华文彩云" pitchFamily="2" charset="-122"/>
                        </a:endParaRPr>
                      </a:p>
                    </p:txBody>
                  </p:sp>
                  <p:sp>
                    <p:nvSpPr>
                      <p:cNvPr id="49" name="AutoShape 56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sz="6000">
                          <a:ea typeface="华文彩云" pitchFamily="2" charset="-122"/>
                        </a:endParaRPr>
                      </a:p>
                    </p:txBody>
                  </p:sp>
                </p:grpSp>
              </p:grpSp>
            </p:grpSp>
            <p:grpSp>
              <p:nvGrpSpPr>
                <p:cNvPr id="25" name="Group 570"/>
                <p:cNvGrpSpPr>
                  <a:grpSpLocks/>
                </p:cNvGrpSpPr>
                <p:nvPr/>
              </p:nvGrpSpPr>
              <p:grpSpPr bwMode="auto">
                <a:xfrm rot="1320000">
                  <a:off x="-3742" y="-521"/>
                  <a:ext cx="1542" cy="1546"/>
                  <a:chOff x="-3924" y="-788"/>
                  <a:chExt cx="2202" cy="2208"/>
                </a:xfrm>
              </p:grpSpPr>
              <p:grpSp>
                <p:nvGrpSpPr>
                  <p:cNvPr id="26" name="Group 571"/>
                  <p:cNvGrpSpPr>
                    <a:grpSpLocks noChangeAspect="1"/>
                  </p:cNvGrpSpPr>
                  <p:nvPr/>
                </p:nvGrpSpPr>
                <p:grpSpPr bwMode="auto">
                  <a:xfrm>
                    <a:off x="-3924" y="-788"/>
                    <a:ext cx="1146" cy="2202"/>
                    <a:chOff x="168" y="696"/>
                    <a:chExt cx="742" cy="1429"/>
                  </a:xfrm>
                </p:grpSpPr>
                <p:grpSp>
                  <p:nvGrpSpPr>
                    <p:cNvPr id="40" name="Group 572"/>
                    <p:cNvGrpSpPr>
                      <a:grpSpLocks noChangeAspect="1"/>
                    </p:cNvGrpSpPr>
                    <p:nvPr/>
                  </p:nvGrpSpPr>
                  <p:grpSpPr bwMode="auto">
                    <a:xfrm>
                      <a:off x="854" y="696"/>
                      <a:ext cx="56" cy="1429"/>
                      <a:chOff x="845" y="696"/>
                      <a:chExt cx="56" cy="1429"/>
                    </a:xfrm>
                  </p:grpSpPr>
                  <p:sp>
                    <p:nvSpPr>
                      <p:cNvPr id="42" name="AutoShape 57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6000">
                          <a:ea typeface="华文彩云" pitchFamily="2" charset="-122"/>
                        </a:endParaRPr>
                      </a:p>
                    </p:txBody>
                  </p:sp>
                  <p:sp>
                    <p:nvSpPr>
                      <p:cNvPr id="43" name="AutoShape 57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sz="6000">
                          <a:ea typeface="华文彩云" pitchFamily="2" charset="-122"/>
                        </a:endParaRPr>
                      </a:p>
                    </p:txBody>
                  </p:sp>
                </p:grpSp>
                <p:sp>
                  <p:nvSpPr>
                    <p:cNvPr id="41" name="AutoShape 577"/>
                    <p:cNvSpPr>
                      <a:spLocks noChangeAspect="1" noChangeArrowheads="1"/>
                    </p:cNvSpPr>
                    <p:nvPr/>
                  </p:nvSpPr>
                  <p:spPr bwMode="auto">
                    <a:xfrm rot="5400000" flipV="1">
                      <a:off x="498" y="1053"/>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sz="6000">
                        <a:ea typeface="华文彩云" pitchFamily="2" charset="-122"/>
                      </a:endParaRPr>
                    </a:p>
                  </p:txBody>
                </p:sp>
              </p:grpSp>
              <p:grpSp>
                <p:nvGrpSpPr>
                  <p:cNvPr id="27" name="Group 578"/>
                  <p:cNvGrpSpPr>
                    <a:grpSpLocks noChangeAspect="1"/>
                  </p:cNvGrpSpPr>
                  <p:nvPr/>
                </p:nvGrpSpPr>
                <p:grpSpPr bwMode="auto">
                  <a:xfrm rot="2700000">
                    <a:off x="-3927" y="-785"/>
                    <a:ext cx="2208" cy="2202"/>
                    <a:chOff x="168" y="696"/>
                    <a:chExt cx="1429" cy="1429"/>
                  </a:xfrm>
                </p:grpSpPr>
                <p:grpSp>
                  <p:nvGrpSpPr>
                    <p:cNvPr id="28" name="Group 579"/>
                    <p:cNvGrpSpPr>
                      <a:grpSpLocks noChangeAspect="1"/>
                    </p:cNvGrpSpPr>
                    <p:nvPr/>
                  </p:nvGrpSpPr>
                  <p:grpSpPr bwMode="auto">
                    <a:xfrm>
                      <a:off x="854" y="696"/>
                      <a:ext cx="56" cy="1429"/>
                      <a:chOff x="845" y="696"/>
                      <a:chExt cx="56" cy="1429"/>
                    </a:xfrm>
                  </p:grpSpPr>
                  <p:sp>
                    <p:nvSpPr>
                      <p:cNvPr id="38" name="AutoShape 580"/>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sz="6000">
                          <a:ea typeface="华文彩云" pitchFamily="2" charset="-122"/>
                        </a:endParaRPr>
                      </a:p>
                    </p:txBody>
                  </p:sp>
                  <p:sp>
                    <p:nvSpPr>
                      <p:cNvPr id="39" name="AutoShape 581"/>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sz="6000">
                          <a:ea typeface="华文彩云" pitchFamily="2" charset="-122"/>
                        </a:endParaRPr>
                      </a:p>
                    </p:txBody>
                  </p:sp>
                </p:grpSp>
                <p:grpSp>
                  <p:nvGrpSpPr>
                    <p:cNvPr id="29" name="Group 582"/>
                    <p:cNvGrpSpPr>
                      <a:grpSpLocks noChangeAspect="1"/>
                    </p:cNvGrpSpPr>
                    <p:nvPr/>
                  </p:nvGrpSpPr>
                  <p:grpSpPr bwMode="auto">
                    <a:xfrm rot="5400000">
                      <a:off x="855" y="696"/>
                      <a:ext cx="56" cy="1429"/>
                      <a:chOff x="845" y="696"/>
                      <a:chExt cx="56" cy="1429"/>
                    </a:xfrm>
                  </p:grpSpPr>
                  <p:sp>
                    <p:nvSpPr>
                      <p:cNvPr id="35" name="AutoShape 58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sz="6000">
                          <a:ea typeface="华文彩云" pitchFamily="2" charset="-122"/>
                        </a:endParaRPr>
                      </a:p>
                    </p:txBody>
                  </p:sp>
                  <p:sp>
                    <p:nvSpPr>
                      <p:cNvPr id="36" name="AutoShape 58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6000">
                          <a:ea typeface="华文彩云" pitchFamily="2" charset="-122"/>
                        </a:endParaRPr>
                      </a:p>
                    </p:txBody>
                  </p:sp>
                </p:grpSp>
              </p:grpSp>
            </p:grpSp>
          </p:grpSp>
        </p:grpSp>
      </p:grpSp>
    </p:spTree>
    <p:extLst>
      <p:ext uri="{BB962C8B-B14F-4D97-AF65-F5344CB8AC3E}">
        <p14:creationId xmlns:p14="http://schemas.microsoft.com/office/powerpoint/2010/main" val="190123711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1+#ppt_w/2"/>
                                          </p:val>
                                        </p:tav>
                                        <p:tav tm="100000">
                                          <p:val>
                                            <p:strVal val="#ppt_x"/>
                                          </p:val>
                                        </p:tav>
                                      </p:tavLst>
                                    </p:anim>
                                    <p:anim calcmode="lin" valueType="num">
                                      <p:cBhvr additive="base">
                                        <p:cTn id="8" dur="10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2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250" fill="hold"/>
                                        <p:tgtEl>
                                          <p:spTgt spid="2"/>
                                        </p:tgtEl>
                                        <p:attrNameLst>
                                          <p:attrName>ppt_w</p:attrName>
                                        </p:attrNameLst>
                                      </p:cBhvr>
                                      <p:tavLst>
                                        <p:tav tm="0">
                                          <p:val>
                                            <p:fltVal val="0"/>
                                          </p:val>
                                        </p:tav>
                                        <p:tav tm="100000">
                                          <p:val>
                                            <p:strVal val="#ppt_w"/>
                                          </p:val>
                                        </p:tav>
                                      </p:tavLst>
                                    </p:anim>
                                    <p:anim calcmode="lin" valueType="num">
                                      <p:cBhvr>
                                        <p:cTn id="19" dur="1250" fill="hold"/>
                                        <p:tgtEl>
                                          <p:spTgt spid="2"/>
                                        </p:tgtEl>
                                        <p:attrNameLst>
                                          <p:attrName>ppt_h</p:attrName>
                                        </p:attrNameLst>
                                      </p:cBhvr>
                                      <p:tavLst>
                                        <p:tav tm="0">
                                          <p:val>
                                            <p:fltVal val="0"/>
                                          </p:val>
                                        </p:tav>
                                        <p:tav tm="100000">
                                          <p:val>
                                            <p:strVal val="#ppt_h"/>
                                          </p:val>
                                        </p:tav>
                                      </p:tavLst>
                                    </p:anim>
                                  </p:childTnLst>
                                </p:cTn>
                              </p:par>
                            </p:childTnLst>
                          </p:cTn>
                        </p:par>
                        <p:par>
                          <p:cTn id="20" fill="hold">
                            <p:stCondLst>
                              <p:cond delay="3250"/>
                            </p:stCondLst>
                            <p:childTnLst>
                              <p:par>
                                <p:cTn id="21" presetID="16" presetClass="entr" presetSubtype="21"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par>
                          <p:cTn id="24" fill="hold">
                            <p:stCondLst>
                              <p:cond delay="3750"/>
                            </p:stCondLst>
                            <p:childTnLst>
                              <p:par>
                                <p:cTn id="25" presetID="22" presetClass="entr" presetSubtype="8"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1250"/>
                                        <p:tgtEl>
                                          <p:spTgt spid="32"/>
                                        </p:tgtEl>
                                      </p:cBhvr>
                                    </p:animEffect>
                                  </p:childTnLst>
                                </p:cTn>
                              </p:par>
                            </p:childTnLst>
                          </p:cTn>
                        </p:par>
                        <p:par>
                          <p:cTn id="28" fill="hold">
                            <p:stCondLst>
                              <p:cond delay="5000"/>
                            </p:stCondLst>
                            <p:childTnLst>
                              <p:par>
                                <p:cTn id="29" presetID="1"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par>
                          <p:cTn id="31" fill="hold">
                            <p:stCondLst>
                              <p:cond delay="5000"/>
                            </p:stCondLst>
                            <p:childTnLst>
                              <p:par>
                                <p:cTn id="32" presetID="6" presetClass="emph" presetSubtype="0" fill="hold" nodeType="afterEffect">
                                  <p:stCondLst>
                                    <p:cond delay="0"/>
                                  </p:stCondLst>
                                  <p:childTnLst>
                                    <p:animScale>
                                      <p:cBhvr>
                                        <p:cTn id="33" dur="2000" fill="hold"/>
                                        <p:tgtEl>
                                          <p:spTgt spid="19"/>
                                        </p:tgtEl>
                                      </p:cBhvr>
                                      <p:by x="400000" y="400000"/>
                                    </p:animScale>
                                  </p:childTnLst>
                                </p:cTn>
                              </p:par>
                              <p:par>
                                <p:cTn id="34" presetID="6" presetClass="emph" presetSubtype="0" autoRev="1" fill="hold" nodeType="withEffect">
                                  <p:stCondLst>
                                    <p:cond delay="0"/>
                                  </p:stCondLst>
                                  <p:childTnLst>
                                    <p:animScale>
                                      <p:cBhvr>
                                        <p:cTn id="35" dur="3000" fill="hold"/>
                                        <p:tgtEl>
                                          <p:spTgt spid="19"/>
                                        </p:tgtEl>
                                      </p:cBhvr>
                                      <p:by x="400000" y="400000"/>
                                    </p:animScale>
                                  </p:childTnLst>
                                </p:cTn>
                              </p:par>
                              <p:par>
                                <p:cTn id="36" presetID="10" presetClass="exit" presetSubtype="0" fill="hold" nodeType="withEffect">
                                  <p:stCondLst>
                                    <p:cond delay="0"/>
                                  </p:stCondLst>
                                  <p:childTnLst>
                                    <p:animEffect transition="out" filter="fade">
                                      <p:cBhvr>
                                        <p:cTn id="37" dur="4600"/>
                                        <p:tgtEl>
                                          <p:spTgt spid="19"/>
                                        </p:tgtEl>
                                      </p:cBhvr>
                                    </p:animEffect>
                                    <p:set>
                                      <p:cBhvr>
                                        <p:cTn id="38" dur="1" fill="hold">
                                          <p:stCondLst>
                                            <p:cond delay="45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2108184" y="2081440"/>
            <a:ext cx="9162216" cy="718870"/>
            <a:chOff x="2108184" y="2081440"/>
            <a:chExt cx="9162216" cy="718870"/>
          </a:xfrm>
        </p:grpSpPr>
        <p:sp>
          <p:nvSpPr>
            <p:cNvPr id="8" name="矩形 7"/>
            <p:cNvSpPr/>
            <p:nvPr/>
          </p:nvSpPr>
          <p:spPr>
            <a:xfrm>
              <a:off x="3065036" y="2142419"/>
              <a:ext cx="7984876" cy="584775"/>
            </a:xfrm>
            <a:prstGeom prst="rect">
              <a:avLst/>
            </a:prstGeom>
          </p:spPr>
          <p:txBody>
            <a:bodyPr wrap="square">
              <a:spAutoFit/>
            </a:bodyPr>
            <a:lstStyle/>
            <a:p>
              <a:pPr lvl="0"/>
              <a:r>
                <a:rPr lang="zh-CN" altLang="zh-CN" sz="1600" dirty="0">
                  <a:solidFill>
                    <a:prstClr val="black"/>
                  </a:solidFill>
                  <a:latin typeface="微软雅黑" pitchFamily="34" charset="-122"/>
                  <a:ea typeface="微软雅黑" pitchFamily="34" charset="-122"/>
                </a:rPr>
                <a:t>《中共中央关于加强和改进党的群团工作的意见》下发后，团中央成立了改革工作领导小组，围绕共青团组织存在的突出问题和改革发展重大课题，起草了《方案》初稿。</a:t>
              </a:r>
            </a:p>
          </p:txBody>
        </p:sp>
        <p:grpSp>
          <p:nvGrpSpPr>
            <p:cNvPr id="13" name="组合 12"/>
            <p:cNvGrpSpPr/>
            <p:nvPr/>
          </p:nvGrpSpPr>
          <p:grpSpPr>
            <a:xfrm>
              <a:off x="2108184" y="2081440"/>
              <a:ext cx="9162216" cy="718870"/>
              <a:chOff x="1888173" y="2647931"/>
              <a:chExt cx="9162216" cy="947430"/>
            </a:xfrm>
          </p:grpSpPr>
          <p:sp>
            <p:nvSpPr>
              <p:cNvPr id="7" name="矩形 6"/>
              <p:cNvSpPr/>
              <p:nvPr/>
            </p:nvSpPr>
            <p:spPr>
              <a:xfrm>
                <a:off x="1888173" y="2647931"/>
                <a:ext cx="961810" cy="94743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itchFamily="34" charset="-122"/>
                    <a:ea typeface="微软雅黑" pitchFamily="34" charset="-122"/>
                  </a:rPr>
                  <a:t>2015</a:t>
                </a:r>
                <a:r>
                  <a:rPr lang="zh-CN" altLang="en-US" b="1" dirty="0">
                    <a:latin typeface="微软雅黑" pitchFamily="34" charset="-122"/>
                    <a:ea typeface="微软雅黑" pitchFamily="34" charset="-122"/>
                  </a:rPr>
                  <a:t>年初</a:t>
                </a:r>
              </a:p>
            </p:txBody>
          </p:sp>
          <p:sp>
            <p:nvSpPr>
              <p:cNvPr id="12" name="矩形 11"/>
              <p:cNvSpPr/>
              <p:nvPr/>
            </p:nvSpPr>
            <p:spPr>
              <a:xfrm>
                <a:off x="1892636" y="2653522"/>
                <a:ext cx="9157753" cy="94183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4" name="组合 23"/>
          <p:cNvGrpSpPr/>
          <p:nvPr/>
        </p:nvGrpSpPr>
        <p:grpSpPr>
          <a:xfrm>
            <a:off x="2108184" y="3005480"/>
            <a:ext cx="9167080" cy="747007"/>
            <a:chOff x="2108184" y="3005480"/>
            <a:chExt cx="9167080" cy="747007"/>
          </a:xfrm>
        </p:grpSpPr>
        <p:sp>
          <p:nvSpPr>
            <p:cNvPr id="10" name="矩形 9"/>
            <p:cNvSpPr/>
            <p:nvPr/>
          </p:nvSpPr>
          <p:spPr>
            <a:xfrm>
              <a:off x="3074857" y="3079631"/>
              <a:ext cx="8200407" cy="584775"/>
            </a:xfrm>
            <a:prstGeom prst="rect">
              <a:avLst/>
            </a:prstGeom>
          </p:spPr>
          <p:txBody>
            <a:bodyPr wrap="square">
              <a:spAutoFit/>
            </a:bodyPr>
            <a:lstStyle/>
            <a:p>
              <a:pPr lvl="0"/>
              <a:r>
                <a:rPr lang="zh-CN" altLang="zh-CN" sz="1600" dirty="0">
                  <a:solidFill>
                    <a:prstClr val="black"/>
                  </a:solidFill>
                  <a:latin typeface="微软雅黑" pitchFamily="34" charset="-122"/>
                  <a:ea typeface="微软雅黑" pitchFamily="34" charset="-122"/>
                </a:rPr>
                <a:t>中央党的群团工作会议召开后，团中央深入学习领会习近平总书记重要讲话精神，对方案进行了修改完善，广泛征求团中央委员、各省级团委的意见，形成了（方案）送审稿。</a:t>
              </a:r>
            </a:p>
          </p:txBody>
        </p:sp>
        <p:grpSp>
          <p:nvGrpSpPr>
            <p:cNvPr id="14" name="组合 13"/>
            <p:cNvGrpSpPr/>
            <p:nvPr/>
          </p:nvGrpSpPr>
          <p:grpSpPr>
            <a:xfrm>
              <a:off x="2108184" y="3005480"/>
              <a:ext cx="9162216" cy="747007"/>
              <a:chOff x="1888173" y="2647931"/>
              <a:chExt cx="9162216" cy="947430"/>
            </a:xfrm>
          </p:grpSpPr>
          <p:sp>
            <p:nvSpPr>
              <p:cNvPr id="15" name="矩形 14"/>
              <p:cNvSpPr/>
              <p:nvPr/>
            </p:nvSpPr>
            <p:spPr>
              <a:xfrm>
                <a:off x="1888173" y="2647931"/>
                <a:ext cx="961810" cy="94743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itchFamily="34" charset="-122"/>
                    <a:ea typeface="微软雅黑" pitchFamily="34" charset="-122"/>
                  </a:rPr>
                  <a:t>2015</a:t>
                </a:r>
                <a:r>
                  <a:rPr lang="zh-CN" altLang="en-US" b="1" dirty="0">
                    <a:latin typeface="微软雅黑" pitchFamily="34" charset="-122"/>
                    <a:ea typeface="微软雅黑" pitchFamily="34" charset="-122"/>
                  </a:rPr>
                  <a:t>年</a:t>
                </a:r>
                <a:r>
                  <a:rPr lang="en-US" altLang="zh-CN" b="1" dirty="0">
                    <a:latin typeface="微软雅黑" pitchFamily="34" charset="-122"/>
                    <a:ea typeface="微软雅黑" pitchFamily="34" charset="-122"/>
                  </a:rPr>
                  <a:t>7</a:t>
                </a:r>
                <a:r>
                  <a:rPr lang="zh-CN" altLang="en-US" b="1" dirty="0">
                    <a:latin typeface="微软雅黑" pitchFamily="34" charset="-122"/>
                    <a:ea typeface="微软雅黑" pitchFamily="34" charset="-122"/>
                  </a:rPr>
                  <a:t>月</a:t>
                </a:r>
              </a:p>
            </p:txBody>
          </p:sp>
          <p:sp>
            <p:nvSpPr>
              <p:cNvPr id="16" name="矩形 15"/>
              <p:cNvSpPr/>
              <p:nvPr/>
            </p:nvSpPr>
            <p:spPr>
              <a:xfrm>
                <a:off x="1892636" y="2653522"/>
                <a:ext cx="9157753" cy="94183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5" name="组合 24"/>
          <p:cNvGrpSpPr/>
          <p:nvPr/>
        </p:nvGrpSpPr>
        <p:grpSpPr>
          <a:xfrm>
            <a:off x="2113048" y="3952438"/>
            <a:ext cx="9162216" cy="694094"/>
            <a:chOff x="2113048" y="3952438"/>
            <a:chExt cx="9162216" cy="694094"/>
          </a:xfrm>
        </p:grpSpPr>
        <p:sp>
          <p:nvSpPr>
            <p:cNvPr id="6" name="矩形 5"/>
            <p:cNvSpPr/>
            <p:nvPr/>
          </p:nvSpPr>
          <p:spPr>
            <a:xfrm>
              <a:off x="3146865" y="4027849"/>
              <a:ext cx="8043915" cy="584775"/>
            </a:xfrm>
            <a:prstGeom prst="rect">
              <a:avLst/>
            </a:prstGeom>
          </p:spPr>
          <p:txBody>
            <a:bodyPr wrap="square">
              <a:spAutoFit/>
            </a:bodyPr>
            <a:lstStyle/>
            <a:p>
              <a:r>
                <a:rPr lang="zh-CN" altLang="zh-CN" sz="1600" dirty="0">
                  <a:latin typeface="微软雅黑" pitchFamily="34" charset="-122"/>
                  <a:ea typeface="微软雅黑" pitchFamily="34" charset="-122"/>
                </a:rPr>
                <a:t>在先后经过中央书记处会议、中央深改组会议、中央政治局常委会会议审议，按照中央的意见修改完善后，形成了《方案》终稿，以中共中央办公厅名义印发。</a:t>
              </a:r>
            </a:p>
          </p:txBody>
        </p:sp>
        <p:grpSp>
          <p:nvGrpSpPr>
            <p:cNvPr id="17" name="组合 16"/>
            <p:cNvGrpSpPr/>
            <p:nvPr/>
          </p:nvGrpSpPr>
          <p:grpSpPr>
            <a:xfrm>
              <a:off x="2113048" y="3952438"/>
              <a:ext cx="9162216" cy="694094"/>
              <a:chOff x="1888173" y="2647931"/>
              <a:chExt cx="9162216" cy="947430"/>
            </a:xfrm>
          </p:grpSpPr>
          <p:sp>
            <p:nvSpPr>
              <p:cNvPr id="18" name="矩形 17"/>
              <p:cNvSpPr/>
              <p:nvPr/>
            </p:nvSpPr>
            <p:spPr>
              <a:xfrm>
                <a:off x="1888173" y="2647931"/>
                <a:ext cx="961810" cy="94743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itchFamily="34" charset="-122"/>
                    <a:ea typeface="微软雅黑" pitchFamily="34" charset="-122"/>
                  </a:rPr>
                  <a:t>2016</a:t>
                </a:r>
                <a:r>
                  <a:rPr lang="zh-CN" altLang="en-US" b="1" dirty="0">
                    <a:latin typeface="微软雅黑" pitchFamily="34" charset="-122"/>
                    <a:ea typeface="微软雅黑" pitchFamily="34" charset="-122"/>
                  </a:rPr>
                  <a:t>年</a:t>
                </a:r>
              </a:p>
            </p:txBody>
          </p:sp>
          <p:sp>
            <p:nvSpPr>
              <p:cNvPr id="19" name="矩形 18"/>
              <p:cNvSpPr/>
              <p:nvPr/>
            </p:nvSpPr>
            <p:spPr>
              <a:xfrm>
                <a:off x="1892636" y="2653522"/>
                <a:ext cx="9157753" cy="94183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0" name="矩形 19"/>
          <p:cNvSpPr/>
          <p:nvPr/>
        </p:nvSpPr>
        <p:spPr>
          <a:xfrm>
            <a:off x="1041211" y="5169966"/>
            <a:ext cx="10349392" cy="1089529"/>
          </a:xfrm>
          <a:prstGeom prst="rect">
            <a:avLst/>
          </a:prstGeom>
        </p:spPr>
        <p:txBody>
          <a:bodyPr wrap="square">
            <a:spAutoFit/>
          </a:bodyPr>
          <a:lstStyle/>
          <a:p>
            <a:pPr>
              <a:lnSpc>
                <a:spcPct val="120000"/>
              </a:lnSpc>
            </a:pPr>
            <a:r>
              <a:rPr lang="zh-CN" altLang="zh-CN" dirty="0">
                <a:solidFill>
                  <a:srgbClr val="C00000"/>
                </a:solidFill>
                <a:latin typeface="微软雅黑" pitchFamily="34" charset="-122"/>
                <a:ea typeface="微软雅黑" pitchFamily="34" charset="-122"/>
              </a:rPr>
              <a:t>《方案》是在党中央坚强领导下、在党中央书记处的指导下起草完成的，广泛凝聚了团内外方方面面的智慧。《方案》的形成过程，是一个发扬民主、群策群力的过程，是一个统一思想、凝聚共识的过程，集中体现了对中央精神的学习成果，集中代表了对共青团改革的最新认识水平和实践思考。</a:t>
            </a:r>
          </a:p>
        </p:txBody>
      </p:sp>
      <p:sp>
        <p:nvSpPr>
          <p:cNvPr id="22" name="矩形 21"/>
          <p:cNvSpPr/>
          <p:nvPr/>
        </p:nvSpPr>
        <p:spPr>
          <a:xfrm>
            <a:off x="1041211" y="2081440"/>
            <a:ext cx="615387" cy="25650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形成过程</a:t>
            </a:r>
          </a:p>
        </p:txBody>
      </p:sp>
    </p:spTree>
    <p:extLst>
      <p:ext uri="{BB962C8B-B14F-4D97-AF65-F5344CB8AC3E}">
        <p14:creationId xmlns:p14="http://schemas.microsoft.com/office/powerpoint/2010/main" val="37639201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 calcmode="lin" valueType="num">
                                      <p:cBhvr>
                                        <p:cTn id="9" dur="500" fill="hold"/>
                                        <p:tgtEl>
                                          <p:spTgt spid="22"/>
                                        </p:tgtEl>
                                        <p:attrNameLst>
                                          <p:attrName>style.rotation</p:attrName>
                                        </p:attrNameLst>
                                      </p:cBhvr>
                                      <p:tavLst>
                                        <p:tav tm="0">
                                          <p:val>
                                            <p:fltVal val="360"/>
                                          </p:val>
                                        </p:tav>
                                        <p:tav tm="100000">
                                          <p:val>
                                            <p:fltVal val="0"/>
                                          </p:val>
                                        </p:tav>
                                      </p:tavLst>
                                    </p:anim>
                                    <p:animEffect transition="in" filter="fade">
                                      <p:cBhvr>
                                        <p:cTn id="10" dur="500"/>
                                        <p:tgtEl>
                                          <p:spTgt spid="22"/>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1000"/>
                                        <p:tgtEl>
                                          <p:spTgt spid="24"/>
                                        </p:tgtEl>
                                      </p:cBhvr>
                                    </p:animEffect>
                                    <p:anim calcmode="lin" valueType="num">
                                      <p:cBhvr>
                                        <p:cTn id="21" dur="1000" fill="hold"/>
                                        <p:tgtEl>
                                          <p:spTgt spid="24"/>
                                        </p:tgtEl>
                                        <p:attrNameLst>
                                          <p:attrName>ppt_x</p:attrName>
                                        </p:attrNameLst>
                                      </p:cBhvr>
                                      <p:tavLst>
                                        <p:tav tm="0">
                                          <p:val>
                                            <p:strVal val="#ppt_x"/>
                                          </p:val>
                                        </p:tav>
                                        <p:tav tm="100000">
                                          <p:val>
                                            <p:strVal val="#ppt_x"/>
                                          </p:val>
                                        </p:tav>
                                      </p:tavLst>
                                    </p:anim>
                                    <p:anim calcmode="lin" valueType="num">
                                      <p:cBhvr>
                                        <p:cTn id="22" dur="1000" fill="hold"/>
                                        <p:tgtEl>
                                          <p:spTgt spid="24"/>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22" presetClass="entr" presetSubtype="1"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up)">
                                      <p:cBhvr>
                                        <p:cTn id="32"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67024" y="2742420"/>
            <a:ext cx="1463636" cy="628928"/>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dirty="0">
                <a:solidFill>
                  <a:prstClr val="black"/>
                </a:solidFill>
                <a:latin typeface="微软雅黑" pitchFamily="34" charset="-122"/>
                <a:ea typeface="微软雅黑" pitchFamily="34" charset="-122"/>
              </a:rPr>
              <a:t>机关化</a:t>
            </a:r>
            <a:endParaRPr lang="zh-CN" altLang="en-US" sz="2000" dirty="0"/>
          </a:p>
        </p:txBody>
      </p:sp>
      <p:sp>
        <p:nvSpPr>
          <p:cNvPr id="4" name="矩形 3"/>
          <p:cNvSpPr/>
          <p:nvPr/>
        </p:nvSpPr>
        <p:spPr>
          <a:xfrm>
            <a:off x="2064792" y="1951726"/>
            <a:ext cx="3235408" cy="5961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latin typeface="微软雅黑" pitchFamily="34" charset="-122"/>
                <a:ea typeface="微软雅黑" pitchFamily="34" charset="-122"/>
              </a:rPr>
              <a:t>团中央存在的</a:t>
            </a:r>
            <a:r>
              <a:rPr lang="en-US" altLang="zh-CN" sz="2400" b="1" dirty="0">
                <a:latin typeface="微软雅黑" pitchFamily="34" charset="-122"/>
                <a:ea typeface="微软雅黑" pitchFamily="34" charset="-122"/>
              </a:rPr>
              <a:t>4</a:t>
            </a:r>
            <a:r>
              <a:rPr lang="zh-CN" altLang="zh-CN" sz="2400" b="1" dirty="0">
                <a:latin typeface="微软雅黑" pitchFamily="34" charset="-122"/>
                <a:ea typeface="微软雅黑" pitchFamily="34" charset="-122"/>
              </a:rPr>
              <a:t>大问题</a:t>
            </a:r>
            <a:endParaRPr lang="zh-CN" altLang="en-US" sz="2400" b="1" dirty="0">
              <a:latin typeface="微软雅黑" pitchFamily="34" charset="-122"/>
              <a:ea typeface="微软雅黑" pitchFamily="34" charset="-122"/>
            </a:endParaRPr>
          </a:p>
        </p:txBody>
      </p:sp>
      <p:sp>
        <p:nvSpPr>
          <p:cNvPr id="5" name="矩形 4"/>
          <p:cNvSpPr/>
          <p:nvPr/>
        </p:nvSpPr>
        <p:spPr>
          <a:xfrm>
            <a:off x="1306065" y="4725144"/>
            <a:ext cx="9289032" cy="1508105"/>
          </a:xfrm>
          <a:prstGeom prst="rect">
            <a:avLst/>
          </a:prstGeom>
        </p:spPr>
        <p:txBody>
          <a:bodyPr wrap="square">
            <a:spAutoFit/>
          </a:bodyPr>
          <a:lstStyle/>
          <a:p>
            <a:r>
              <a:rPr lang="zh-CN" altLang="zh-CN" sz="2000" b="1" dirty="0">
                <a:solidFill>
                  <a:srgbClr val="C00000"/>
                </a:solidFill>
                <a:latin typeface="微软雅黑" pitchFamily="34" charset="-122"/>
                <a:ea typeface="微软雅黑" pitchFamily="34" charset="-122"/>
              </a:rPr>
              <a:t>《方案》指出，</a:t>
            </a:r>
            <a:r>
              <a:rPr lang="zh-CN" altLang="zh-CN" dirty="0">
                <a:latin typeface="微软雅黑" pitchFamily="34" charset="-122"/>
                <a:ea typeface="微软雅黑" pitchFamily="34" charset="-122"/>
              </a:rPr>
              <a:t>针对团中央存在的“机关化、行政化、贵族化、娱乐化”现象，团组织存在的吸引力不足、先进性不够，团员荣誉感不强等问题，从“增强团的广泛性和代表性”、“建设专、挂、兼职相结合的团干部队伍”等四大方面、十二个领域提出了改革措施。通过改革，希望达到让共青团离青年更近、让团对青年的服务更实、让团员的模范作用更强、让青年对团的工作更有话语权的效果。</a:t>
            </a:r>
          </a:p>
        </p:txBody>
      </p:sp>
      <p:sp>
        <p:nvSpPr>
          <p:cNvPr id="7" name="矩形 6"/>
          <p:cNvSpPr/>
          <p:nvPr/>
        </p:nvSpPr>
        <p:spPr>
          <a:xfrm>
            <a:off x="5829368" y="1916832"/>
            <a:ext cx="3866238" cy="5961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团组织存在的</a:t>
            </a:r>
            <a:r>
              <a:rPr lang="en-US" altLang="zh-CN" sz="2400" b="1" dirty="0">
                <a:latin typeface="微软雅黑" pitchFamily="34" charset="-122"/>
                <a:ea typeface="微软雅黑" pitchFamily="34" charset="-122"/>
              </a:rPr>
              <a:t>2</a:t>
            </a:r>
            <a:r>
              <a:rPr lang="zh-CN" altLang="en-US" sz="2400" b="1" dirty="0">
                <a:latin typeface="微软雅黑" pitchFamily="34" charset="-122"/>
                <a:ea typeface="微软雅黑" pitchFamily="34" charset="-122"/>
              </a:rPr>
              <a:t>大问题</a:t>
            </a:r>
          </a:p>
        </p:txBody>
      </p:sp>
      <p:sp>
        <p:nvSpPr>
          <p:cNvPr id="10" name="矩形 9"/>
          <p:cNvSpPr/>
          <p:nvPr/>
        </p:nvSpPr>
        <p:spPr>
          <a:xfrm>
            <a:off x="3767474" y="2742420"/>
            <a:ext cx="1463636" cy="628928"/>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zh-CN" sz="2000" dirty="0">
                <a:solidFill>
                  <a:prstClr val="black"/>
                </a:solidFill>
                <a:latin typeface="微软雅黑" pitchFamily="34" charset="-122"/>
                <a:ea typeface="微软雅黑" pitchFamily="34" charset="-122"/>
              </a:rPr>
              <a:t>贵族化</a:t>
            </a:r>
            <a:endParaRPr lang="en-US" altLang="zh-CN" sz="2000" dirty="0">
              <a:solidFill>
                <a:prstClr val="black"/>
              </a:solidFill>
              <a:latin typeface="微软雅黑" pitchFamily="34" charset="-122"/>
              <a:ea typeface="微软雅黑" pitchFamily="34" charset="-122"/>
            </a:endParaRPr>
          </a:p>
        </p:txBody>
      </p:sp>
      <p:sp>
        <p:nvSpPr>
          <p:cNvPr id="11" name="矩形 10"/>
          <p:cNvSpPr/>
          <p:nvPr/>
        </p:nvSpPr>
        <p:spPr>
          <a:xfrm>
            <a:off x="2062758" y="3589162"/>
            <a:ext cx="1463636" cy="628928"/>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dirty="0">
                <a:solidFill>
                  <a:prstClr val="black"/>
                </a:solidFill>
                <a:latin typeface="微软雅黑" pitchFamily="34" charset="-122"/>
                <a:ea typeface="微软雅黑" pitchFamily="34" charset="-122"/>
              </a:rPr>
              <a:t>行政化</a:t>
            </a:r>
            <a:endParaRPr lang="zh-CN" altLang="en-US" sz="2000" dirty="0"/>
          </a:p>
        </p:txBody>
      </p:sp>
      <p:sp>
        <p:nvSpPr>
          <p:cNvPr id="12" name="矩形 11"/>
          <p:cNvSpPr/>
          <p:nvPr/>
        </p:nvSpPr>
        <p:spPr>
          <a:xfrm>
            <a:off x="3767474" y="3589162"/>
            <a:ext cx="1463636" cy="628928"/>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zh-CN" sz="2000" dirty="0">
                <a:solidFill>
                  <a:prstClr val="black"/>
                </a:solidFill>
                <a:latin typeface="微软雅黑" pitchFamily="34" charset="-122"/>
                <a:ea typeface="微软雅黑" pitchFamily="34" charset="-122"/>
              </a:rPr>
              <a:t>娱乐化</a:t>
            </a:r>
          </a:p>
        </p:txBody>
      </p:sp>
      <p:sp>
        <p:nvSpPr>
          <p:cNvPr id="13" name="矩形 12"/>
          <p:cNvSpPr/>
          <p:nvPr/>
        </p:nvSpPr>
        <p:spPr>
          <a:xfrm>
            <a:off x="5829366" y="2723434"/>
            <a:ext cx="3866239" cy="628928"/>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zh-CN" sz="2000" dirty="0">
                <a:solidFill>
                  <a:prstClr val="black"/>
                </a:solidFill>
                <a:latin typeface="微软雅黑" pitchFamily="34" charset="-122"/>
                <a:ea typeface="微软雅黑" pitchFamily="34" charset="-122"/>
              </a:rPr>
              <a:t>团组织吸引力不足、先进性不够</a:t>
            </a:r>
            <a:endParaRPr lang="en-US" altLang="zh-CN" sz="2000" dirty="0">
              <a:solidFill>
                <a:prstClr val="black"/>
              </a:solidFill>
              <a:latin typeface="微软雅黑" pitchFamily="34" charset="-122"/>
              <a:ea typeface="微软雅黑" pitchFamily="34" charset="-122"/>
            </a:endParaRPr>
          </a:p>
        </p:txBody>
      </p:sp>
      <p:sp>
        <p:nvSpPr>
          <p:cNvPr id="14" name="矩形 13"/>
          <p:cNvSpPr/>
          <p:nvPr/>
        </p:nvSpPr>
        <p:spPr>
          <a:xfrm>
            <a:off x="5829366" y="3592160"/>
            <a:ext cx="3866239" cy="628928"/>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000" dirty="0">
                <a:solidFill>
                  <a:prstClr val="black"/>
                </a:solidFill>
                <a:latin typeface="微软雅黑" pitchFamily="34" charset="-122"/>
                <a:ea typeface="微软雅黑" pitchFamily="34" charset="-122"/>
              </a:rPr>
              <a:t>团员荣誉感不强等问题</a:t>
            </a:r>
          </a:p>
        </p:txBody>
      </p:sp>
      <p:cxnSp>
        <p:nvCxnSpPr>
          <p:cNvPr id="16" name="直接连接符 15"/>
          <p:cNvCxnSpPr/>
          <p:nvPr/>
        </p:nvCxnSpPr>
        <p:spPr>
          <a:xfrm>
            <a:off x="5519142" y="1951726"/>
            <a:ext cx="0" cy="2269362"/>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949893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16" presetClass="entr" presetSubtype="42"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arn(outHorizontal)">
                                      <p:cBhvr>
                                        <p:cTn id="34" dur="500"/>
                                        <p:tgtEl>
                                          <p:spTgt spid="16"/>
                                        </p:tgtEl>
                                      </p:cBhvr>
                                    </p:animEffect>
                                  </p:childTnLst>
                                </p:cTn>
                              </p:par>
                            </p:childTnLst>
                          </p:cTn>
                        </p:par>
                        <p:par>
                          <p:cTn id="35" fill="hold">
                            <p:stCondLst>
                              <p:cond delay="3000"/>
                            </p:stCondLst>
                            <p:childTnLst>
                              <p:par>
                                <p:cTn id="36" presetID="49" presetClass="entr" presetSubtype="0" decel="10000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fltVal val="0"/>
                                          </p:val>
                                        </p:tav>
                                        <p:tav tm="100000">
                                          <p:val>
                                            <p:strVal val="#ppt_w"/>
                                          </p:val>
                                        </p:tav>
                                      </p:tavLst>
                                    </p:anim>
                                    <p:anim calcmode="lin" valueType="num">
                                      <p:cBhvr>
                                        <p:cTn id="39" dur="500" fill="hold"/>
                                        <p:tgtEl>
                                          <p:spTgt spid="7"/>
                                        </p:tgtEl>
                                        <p:attrNameLst>
                                          <p:attrName>ppt_h</p:attrName>
                                        </p:attrNameLst>
                                      </p:cBhvr>
                                      <p:tavLst>
                                        <p:tav tm="0">
                                          <p:val>
                                            <p:fltVal val="0"/>
                                          </p:val>
                                        </p:tav>
                                        <p:tav tm="100000">
                                          <p:val>
                                            <p:strVal val="#ppt_h"/>
                                          </p:val>
                                        </p:tav>
                                      </p:tavLst>
                                    </p:anim>
                                    <p:anim calcmode="lin" valueType="num">
                                      <p:cBhvr>
                                        <p:cTn id="40" dur="500" fill="hold"/>
                                        <p:tgtEl>
                                          <p:spTgt spid="7"/>
                                        </p:tgtEl>
                                        <p:attrNameLst>
                                          <p:attrName>style.rotation</p:attrName>
                                        </p:attrNameLst>
                                      </p:cBhvr>
                                      <p:tavLst>
                                        <p:tav tm="0">
                                          <p:val>
                                            <p:fltVal val="360"/>
                                          </p:val>
                                        </p:tav>
                                        <p:tav tm="100000">
                                          <p:val>
                                            <p:fltVal val="0"/>
                                          </p:val>
                                        </p:tav>
                                      </p:tavLst>
                                    </p:anim>
                                    <p:animEffect transition="in" filter="fade">
                                      <p:cBhvr>
                                        <p:cTn id="41" dur="500"/>
                                        <p:tgtEl>
                                          <p:spTgt spid="7"/>
                                        </p:tgtEl>
                                      </p:cBhvr>
                                    </p:animEffect>
                                  </p:childTnLst>
                                </p:cTn>
                              </p:par>
                            </p:childTnLst>
                          </p:cTn>
                        </p:par>
                        <p:par>
                          <p:cTn id="42" fill="hold">
                            <p:stCondLst>
                              <p:cond delay="3500"/>
                            </p:stCondLst>
                            <p:childTnLst>
                              <p:par>
                                <p:cTn id="43" presetID="2" presetClass="entr" presetSubtype="4"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childTnLst>
                          </p:cTn>
                        </p:par>
                        <p:par>
                          <p:cTn id="47" fill="hold">
                            <p:stCondLst>
                              <p:cond delay="4000"/>
                            </p:stCondLst>
                            <p:childTnLst>
                              <p:par>
                                <p:cTn id="48" presetID="2" presetClass="entr" presetSubtype="4"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22" presetClass="entr" presetSubtype="1"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up)">
                                      <p:cBhvr>
                                        <p:cTn id="55"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P spid="5" grpId="0"/>
      <p:bldP spid="7" grpId="0" animBg="1"/>
      <p:bldP spid="10" grpId="0" animBg="1"/>
      <p:bldP spid="11" grpId="0" animBg="1"/>
      <p:bldP spid="12" grpId="0" animBg="1"/>
      <p:bldP spid="13"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22998" y="2550640"/>
            <a:ext cx="7161634" cy="1354217"/>
          </a:xfrm>
          <a:prstGeom prst="rect">
            <a:avLst/>
          </a:prstGeom>
        </p:spPr>
        <p:txBody>
          <a:bodyPr wrap="square">
            <a:spAutoFit/>
          </a:bodyPr>
          <a:lstStyle/>
          <a:p>
            <a:r>
              <a:rPr lang="zh-CN" altLang="zh-CN" sz="2400" b="1" dirty="0">
                <a:solidFill>
                  <a:srgbClr val="C00000"/>
                </a:solidFill>
                <a:latin typeface="微软雅黑" pitchFamily="34" charset="-122"/>
                <a:ea typeface="微软雅黑" pitchFamily="34" charset="-122"/>
              </a:rPr>
              <a:t>《方案》强调，</a:t>
            </a:r>
            <a:r>
              <a:rPr lang="zh-CN" altLang="zh-CN" sz="2000" dirty="0">
                <a:latin typeface="微软雅黑" pitchFamily="34" charset="-122"/>
                <a:ea typeface="微软雅黑" pitchFamily="34" charset="-122"/>
              </a:rPr>
              <a:t>共青团是党的助手和后备军，是党和政府联系青年的桥梁和纽带。推进共青团改改，是全面从严治党的一部分，是焕发共青团生机活力的重要举措。</a:t>
            </a:r>
          </a:p>
          <a:p>
            <a:r>
              <a:rPr lang="en-US" altLang="zh-CN" dirty="0">
                <a:latin typeface="微软雅黑" pitchFamily="34" charset="-122"/>
                <a:ea typeface="微软雅黑" pitchFamily="34" charset="-122"/>
              </a:rPr>
              <a:t> </a:t>
            </a:r>
            <a:endParaRPr lang="zh-CN" altLang="zh-CN" dirty="0">
              <a:latin typeface="微软雅黑" pitchFamily="34" charset="-122"/>
              <a:ea typeface="微软雅黑" pitchFamily="34" charset="-122"/>
            </a:endParaRPr>
          </a:p>
        </p:txBody>
      </p:sp>
      <p:pic>
        <p:nvPicPr>
          <p:cNvPr id="4" name="Picture 2" descr="E:\0000000我图PPT\00001PNG素材\01党委政府\前进.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4606" y="2059675"/>
            <a:ext cx="3096344" cy="3840848"/>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295006" y="4032048"/>
            <a:ext cx="1794431" cy="5961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共青团</a:t>
            </a:r>
          </a:p>
        </p:txBody>
      </p:sp>
      <p:sp>
        <p:nvSpPr>
          <p:cNvPr id="5" name="矩形 4"/>
          <p:cNvSpPr/>
          <p:nvPr/>
        </p:nvSpPr>
        <p:spPr>
          <a:xfrm>
            <a:off x="6231126" y="4037850"/>
            <a:ext cx="3416320" cy="523220"/>
          </a:xfrm>
          <a:prstGeom prst="rect">
            <a:avLst/>
          </a:prstGeom>
        </p:spPr>
        <p:txBody>
          <a:bodyPr wrap="none">
            <a:spAutoFit/>
          </a:bodyPr>
          <a:lstStyle/>
          <a:p>
            <a:pPr lvl="0"/>
            <a:r>
              <a:rPr lang="zh-CN" altLang="zh-CN" sz="2800" b="1" dirty="0">
                <a:solidFill>
                  <a:prstClr val="black"/>
                </a:solidFill>
                <a:latin typeface="微软雅黑" pitchFamily="34" charset="-122"/>
                <a:ea typeface="微软雅黑" pitchFamily="34" charset="-122"/>
              </a:rPr>
              <a:t>是</a:t>
            </a:r>
            <a:r>
              <a:rPr lang="zh-CN" altLang="zh-CN" sz="2800" b="1" dirty="0">
                <a:solidFill>
                  <a:srgbClr val="C00000"/>
                </a:solidFill>
                <a:latin typeface="微软雅黑" pitchFamily="34" charset="-122"/>
                <a:ea typeface="微软雅黑" pitchFamily="34" charset="-122"/>
              </a:rPr>
              <a:t>党的助手和后备军</a:t>
            </a:r>
          </a:p>
        </p:txBody>
      </p:sp>
      <p:sp>
        <p:nvSpPr>
          <p:cNvPr id="8" name="矩形 7"/>
          <p:cNvSpPr/>
          <p:nvPr/>
        </p:nvSpPr>
        <p:spPr>
          <a:xfrm>
            <a:off x="4295006" y="4849102"/>
            <a:ext cx="1794431" cy="5961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共青团</a:t>
            </a:r>
          </a:p>
        </p:txBody>
      </p:sp>
      <p:sp>
        <p:nvSpPr>
          <p:cNvPr id="9" name="矩形 8"/>
          <p:cNvSpPr/>
          <p:nvPr/>
        </p:nvSpPr>
        <p:spPr>
          <a:xfrm>
            <a:off x="6231126" y="4854904"/>
            <a:ext cx="5570756" cy="523220"/>
          </a:xfrm>
          <a:prstGeom prst="rect">
            <a:avLst/>
          </a:prstGeom>
        </p:spPr>
        <p:txBody>
          <a:bodyPr wrap="none">
            <a:spAutoFit/>
          </a:bodyPr>
          <a:lstStyle/>
          <a:p>
            <a:pPr lvl="0"/>
            <a:r>
              <a:rPr lang="zh-CN" altLang="zh-CN" sz="2800" b="1" dirty="0">
                <a:solidFill>
                  <a:prstClr val="black"/>
                </a:solidFill>
                <a:latin typeface="微软雅黑" pitchFamily="34" charset="-122"/>
                <a:ea typeface="微软雅黑" pitchFamily="34" charset="-122"/>
              </a:rPr>
              <a:t>是</a:t>
            </a:r>
            <a:r>
              <a:rPr lang="zh-CN" altLang="en-US" sz="2800" b="1" dirty="0">
                <a:solidFill>
                  <a:srgbClr val="C00000"/>
                </a:solidFill>
                <a:latin typeface="微软雅黑" pitchFamily="34" charset="-122"/>
                <a:ea typeface="微软雅黑" pitchFamily="34" charset="-122"/>
              </a:rPr>
              <a:t>党和政府联系青年的桥梁和纽带</a:t>
            </a:r>
          </a:p>
        </p:txBody>
      </p:sp>
    </p:spTree>
    <p:extLst>
      <p:ext uri="{BB962C8B-B14F-4D97-AF65-F5344CB8AC3E}">
        <p14:creationId xmlns:p14="http://schemas.microsoft.com/office/powerpoint/2010/main" val="348978420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1250"/>
                                        <p:tgtEl>
                                          <p:spTgt spid="2"/>
                                        </p:tgtEl>
                                      </p:cBhvr>
                                    </p:animEffect>
                                  </p:childTnLst>
                                </p:cTn>
                              </p:par>
                            </p:childTnLst>
                          </p:cTn>
                        </p:par>
                        <p:par>
                          <p:cTn id="14" fill="hold">
                            <p:stCondLst>
                              <p:cond delay="1750"/>
                            </p:stCondLst>
                            <p:childTnLst>
                              <p:par>
                                <p:cTn id="15" presetID="49" presetClass="entr" presetSubtype="0" decel="10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 calcmode="lin" valueType="num">
                                      <p:cBhvr>
                                        <p:cTn id="19" dur="500" fill="hold"/>
                                        <p:tgtEl>
                                          <p:spTgt spid="6"/>
                                        </p:tgtEl>
                                        <p:attrNameLst>
                                          <p:attrName>style.rotation</p:attrName>
                                        </p:attrNameLst>
                                      </p:cBhvr>
                                      <p:tavLst>
                                        <p:tav tm="0">
                                          <p:val>
                                            <p:fltVal val="360"/>
                                          </p:val>
                                        </p:tav>
                                        <p:tav tm="100000">
                                          <p:val>
                                            <p:fltVal val="0"/>
                                          </p:val>
                                        </p:tav>
                                      </p:tavLst>
                                    </p:anim>
                                    <p:animEffect transition="in" filter="fade">
                                      <p:cBhvr>
                                        <p:cTn id="20" dur="500"/>
                                        <p:tgtEl>
                                          <p:spTgt spid="6"/>
                                        </p:tgtEl>
                                      </p:cBhvr>
                                    </p:animEffect>
                                  </p:childTnLst>
                                </p:cTn>
                              </p:par>
                            </p:childTnLst>
                          </p:cTn>
                        </p:par>
                        <p:par>
                          <p:cTn id="21" fill="hold">
                            <p:stCondLst>
                              <p:cond delay="2250"/>
                            </p:stCondLst>
                            <p:childTnLst>
                              <p:par>
                                <p:cTn id="22" presetID="42"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49" presetClass="entr" presetSubtype="0" decel="10000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 calcmode="lin" valueType="num">
                                      <p:cBhvr>
                                        <p:cTn id="32" dur="500" fill="hold"/>
                                        <p:tgtEl>
                                          <p:spTgt spid="8"/>
                                        </p:tgtEl>
                                        <p:attrNameLst>
                                          <p:attrName>style.rotation</p:attrName>
                                        </p:attrNameLst>
                                      </p:cBhvr>
                                      <p:tavLst>
                                        <p:tav tm="0">
                                          <p:val>
                                            <p:fltVal val="360"/>
                                          </p:val>
                                        </p:tav>
                                        <p:tav tm="100000">
                                          <p:val>
                                            <p:fltVal val="0"/>
                                          </p:val>
                                        </p:tav>
                                      </p:tavLst>
                                    </p:anim>
                                    <p:animEffect transition="in" filter="fade">
                                      <p:cBhvr>
                                        <p:cTn id="33" dur="500"/>
                                        <p:tgtEl>
                                          <p:spTgt spid="8"/>
                                        </p:tgtEl>
                                      </p:cBhvr>
                                    </p:animEffect>
                                  </p:childTnLst>
                                </p:cTn>
                              </p:par>
                            </p:childTnLst>
                          </p:cTn>
                        </p:par>
                        <p:par>
                          <p:cTn id="34" fill="hold">
                            <p:stCondLst>
                              <p:cond delay="3750"/>
                            </p:stCondLst>
                            <p:childTnLst>
                              <p:par>
                                <p:cTn id="35" presetID="42"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5" grpId="0"/>
      <p:bldP spid="8" grpId="0" animBg="1"/>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9508" y="1772816"/>
            <a:ext cx="10135244" cy="523220"/>
          </a:xfrm>
          <a:prstGeom prst="rect">
            <a:avLst/>
          </a:prstGeom>
        </p:spPr>
        <p:txBody>
          <a:bodyPr wrap="square">
            <a:spAutoFit/>
          </a:bodyPr>
          <a:lstStyle/>
          <a:p>
            <a:r>
              <a:rPr lang="zh-CN" altLang="zh-CN" sz="2400" dirty="0">
                <a:solidFill>
                  <a:srgbClr val="C00000"/>
                </a:solidFill>
                <a:latin typeface="微软雅黑" pitchFamily="34" charset="-122"/>
                <a:ea typeface="微软雅黑" pitchFamily="34" charset="-122"/>
              </a:rPr>
              <a:t>《方案》明确了共青团中央改革的</a:t>
            </a:r>
            <a:r>
              <a:rPr lang="zh-CN" altLang="zh-CN" sz="2800" b="1" dirty="0">
                <a:solidFill>
                  <a:srgbClr val="C00000"/>
                </a:solidFill>
                <a:latin typeface="微软雅黑" pitchFamily="34" charset="-122"/>
                <a:ea typeface="微软雅黑" pitchFamily="34" charset="-122"/>
              </a:rPr>
              <a:t>指导思想、基本原则、主要目标。</a:t>
            </a:r>
          </a:p>
        </p:txBody>
      </p:sp>
      <p:sp>
        <p:nvSpPr>
          <p:cNvPr id="9" name="矩形 8"/>
          <p:cNvSpPr/>
          <p:nvPr/>
        </p:nvSpPr>
        <p:spPr>
          <a:xfrm>
            <a:off x="1000971" y="2814042"/>
            <a:ext cx="1008112" cy="10081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latin typeface="微软雅黑" pitchFamily="34" charset="-122"/>
                <a:ea typeface="微软雅黑" pitchFamily="34" charset="-122"/>
              </a:rPr>
              <a:t>指</a:t>
            </a:r>
            <a:endParaRPr lang="en-US" altLang="zh-CN" sz="4400" b="1" dirty="0">
              <a:latin typeface="微软雅黑" pitchFamily="34" charset="-122"/>
              <a:ea typeface="微软雅黑" pitchFamily="34" charset="-122"/>
            </a:endParaRPr>
          </a:p>
        </p:txBody>
      </p:sp>
      <p:sp>
        <p:nvSpPr>
          <p:cNvPr id="11" name="矩形 10"/>
          <p:cNvSpPr/>
          <p:nvPr/>
        </p:nvSpPr>
        <p:spPr>
          <a:xfrm>
            <a:off x="2097904" y="2814042"/>
            <a:ext cx="1008112" cy="10081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latin typeface="微软雅黑" pitchFamily="34" charset="-122"/>
                <a:ea typeface="微软雅黑" pitchFamily="34" charset="-122"/>
              </a:rPr>
              <a:t>导</a:t>
            </a:r>
            <a:endParaRPr lang="en-US" altLang="zh-CN" sz="4400" b="1" dirty="0">
              <a:latin typeface="微软雅黑" pitchFamily="34" charset="-122"/>
              <a:ea typeface="微软雅黑" pitchFamily="34" charset="-122"/>
            </a:endParaRPr>
          </a:p>
        </p:txBody>
      </p:sp>
      <p:sp>
        <p:nvSpPr>
          <p:cNvPr id="12" name="矩形 11"/>
          <p:cNvSpPr/>
          <p:nvPr/>
        </p:nvSpPr>
        <p:spPr>
          <a:xfrm>
            <a:off x="987413" y="3917404"/>
            <a:ext cx="1008112" cy="10081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latin typeface="微软雅黑" pitchFamily="34" charset="-122"/>
                <a:ea typeface="微软雅黑" pitchFamily="34" charset="-122"/>
              </a:rPr>
              <a:t>思</a:t>
            </a:r>
            <a:endParaRPr lang="en-US" altLang="zh-CN" sz="4400" b="1" dirty="0">
              <a:latin typeface="微软雅黑" pitchFamily="34" charset="-122"/>
              <a:ea typeface="微软雅黑" pitchFamily="34" charset="-122"/>
            </a:endParaRPr>
          </a:p>
        </p:txBody>
      </p:sp>
      <p:sp>
        <p:nvSpPr>
          <p:cNvPr id="13" name="矩形 12"/>
          <p:cNvSpPr/>
          <p:nvPr/>
        </p:nvSpPr>
        <p:spPr>
          <a:xfrm>
            <a:off x="2084347" y="3917404"/>
            <a:ext cx="1008112" cy="10081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latin typeface="微软雅黑" pitchFamily="34" charset="-122"/>
                <a:ea typeface="微软雅黑" pitchFamily="34" charset="-122"/>
              </a:rPr>
              <a:t>想</a:t>
            </a:r>
            <a:endParaRPr lang="en-US" altLang="zh-CN" sz="4400" b="1" dirty="0">
              <a:latin typeface="微软雅黑" pitchFamily="34" charset="-122"/>
              <a:ea typeface="微软雅黑" pitchFamily="34" charset="-122"/>
            </a:endParaRPr>
          </a:p>
        </p:txBody>
      </p:sp>
      <p:sp>
        <p:nvSpPr>
          <p:cNvPr id="14" name="矩形 13"/>
          <p:cNvSpPr/>
          <p:nvPr/>
        </p:nvSpPr>
        <p:spPr>
          <a:xfrm>
            <a:off x="861225" y="2701652"/>
            <a:ext cx="2348830" cy="231911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574926" y="2592194"/>
            <a:ext cx="7128792" cy="2492990"/>
          </a:xfrm>
          <a:prstGeom prst="rect">
            <a:avLst/>
          </a:prstGeom>
        </p:spPr>
        <p:txBody>
          <a:bodyPr wrap="square">
            <a:spAutoFit/>
          </a:bodyPr>
          <a:lstStyle/>
          <a:p>
            <a:pPr>
              <a:lnSpc>
                <a:spcPct val="120000"/>
              </a:lnSpc>
            </a:pPr>
            <a:r>
              <a:rPr lang="zh-CN" altLang="zh-CN" b="1" dirty="0">
                <a:solidFill>
                  <a:srgbClr val="C00000"/>
                </a:solidFill>
                <a:latin typeface="微软雅黑" pitchFamily="34" charset="-122"/>
                <a:ea typeface="微软雅黑" pitchFamily="34" charset="-122"/>
              </a:rPr>
              <a:t>《方案》提出，</a:t>
            </a:r>
            <a:r>
              <a:rPr lang="zh-CN" altLang="zh-CN" sz="1600" dirty="0">
                <a:latin typeface="微软雅黑" pitchFamily="34" charset="-122"/>
                <a:ea typeface="微软雅黑" pitchFamily="34" charset="-122"/>
              </a:rPr>
              <a:t>要深入贯彻党的十八大和十八届三中、四中、五中全会精神，全面贯彻习近平总书记系列重要讲话特别是关于青少年和共青团工作的重要指示精神，深刻把握中国特色社会主义群团发展道路“六个坚持”的基本要求和“三统一”的基本特征，牢牢把握为实现中华民族伟大复兴中国梦而奋斗这一中国青年运动的时代主题，以保持和增强政治性、先进性、群众性为基本要求，着力解决存在的突出问题，增强自我革新的勇气，着力推进组织创新和工作创新，带领全团把广大青年紧密团结凝聚在党的周围，为协调推进“五位一体”总体布局和“四个全面”战略布局、实现“两个一百年”奋斗目标作贡献。</a:t>
            </a:r>
          </a:p>
        </p:txBody>
      </p:sp>
      <p:sp>
        <p:nvSpPr>
          <p:cNvPr id="18" name="矩形 17"/>
          <p:cNvSpPr/>
          <p:nvPr/>
        </p:nvSpPr>
        <p:spPr>
          <a:xfrm>
            <a:off x="861225" y="5407668"/>
            <a:ext cx="10093527" cy="881336"/>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solidFill>
                  <a:srgbClr val="C00000"/>
                </a:solidFill>
                <a:latin typeface="微软雅黑" pitchFamily="34" charset="-122"/>
                <a:ea typeface="微软雅黑" pitchFamily="34" charset="-122"/>
              </a:rPr>
              <a:t>       </a:t>
            </a:r>
            <a:r>
              <a:rPr lang="zh-CN" altLang="zh-CN" sz="2000" dirty="0">
                <a:solidFill>
                  <a:srgbClr val="C00000"/>
                </a:solidFill>
                <a:latin typeface="微软雅黑" pitchFamily="34" charset="-122"/>
                <a:ea typeface="微软雅黑" pitchFamily="34" charset="-122"/>
              </a:rPr>
              <a:t>要深入贯彻党的十八大和十八届三中、四中、五中全会精神，全面贯彻习近平总书记系列重要讲话特别是关于青少年和共青团工作的重要指示精神</a:t>
            </a:r>
            <a:r>
              <a:rPr lang="zh-CN" altLang="en-US" sz="2000" dirty="0">
                <a:solidFill>
                  <a:srgbClr val="C00000"/>
                </a:solidFill>
                <a:latin typeface="微软雅黑" pitchFamily="34" charset="-122"/>
                <a:ea typeface="微软雅黑" pitchFamily="34" charset="-122"/>
              </a:rPr>
              <a:t>。</a:t>
            </a:r>
            <a:endParaRPr lang="zh-CN" altLang="en-US" sz="2000" dirty="0">
              <a:solidFill>
                <a:srgbClr val="C00000"/>
              </a:solidFill>
            </a:endParaRPr>
          </a:p>
        </p:txBody>
      </p:sp>
    </p:spTree>
    <p:extLst>
      <p:ext uri="{BB962C8B-B14F-4D97-AF65-F5344CB8AC3E}">
        <p14:creationId xmlns:p14="http://schemas.microsoft.com/office/powerpoint/2010/main" val="309286550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 fill="hold"/>
                                        <p:tgtEl>
                                          <p:spTgt spid="9"/>
                                        </p:tgtEl>
                                        <p:attrNameLst>
                                          <p:attrName>ppt_w</p:attrName>
                                        </p:attrNameLst>
                                      </p:cBhvr>
                                      <p:tavLst>
                                        <p:tav tm="0">
                                          <p:val>
                                            <p:fltVal val="0"/>
                                          </p:val>
                                        </p:tav>
                                        <p:tav tm="100000">
                                          <p:val>
                                            <p:strVal val="#ppt_w"/>
                                          </p:val>
                                        </p:tav>
                                      </p:tavLst>
                                    </p:anim>
                                    <p:anim calcmode="lin" valueType="num">
                                      <p:cBhvr>
                                        <p:cTn id="18" dur="10" fill="hold"/>
                                        <p:tgtEl>
                                          <p:spTgt spid="9"/>
                                        </p:tgtEl>
                                        <p:attrNameLst>
                                          <p:attrName>ppt_h</p:attrName>
                                        </p:attrNameLst>
                                      </p:cBhvr>
                                      <p:tavLst>
                                        <p:tav tm="0">
                                          <p:val>
                                            <p:fltVal val="0"/>
                                          </p:val>
                                        </p:tav>
                                        <p:tav tm="100000">
                                          <p:val>
                                            <p:strVal val="#ppt_h"/>
                                          </p:val>
                                        </p:tav>
                                      </p:tavLst>
                                    </p:anim>
                                    <p:animEffect transition="in" filter="fade">
                                      <p:cBhvr>
                                        <p:cTn id="19" dur="10"/>
                                        <p:tgtEl>
                                          <p:spTgt spid="9"/>
                                        </p:tgtEl>
                                      </p:cBhvr>
                                    </p:animEffect>
                                  </p:childTnLst>
                                </p:cTn>
                              </p:par>
                            </p:childTnLst>
                          </p:cTn>
                        </p:par>
                        <p:par>
                          <p:cTn id="20" fill="hold">
                            <p:stCondLst>
                              <p:cond delay="1010"/>
                            </p:stCondLst>
                            <p:childTnLst>
                              <p:par>
                                <p:cTn id="21" presetID="27" presetClass="emph" presetSubtype="0" fill="remove" grpId="1" nodeType="afterEffect">
                                  <p:stCondLst>
                                    <p:cond delay="0"/>
                                  </p:stCondLst>
                                  <p:childTnLst>
                                    <p:animClr clrSpc="rgb" dir="cw">
                                      <p:cBhvr override="childStyle">
                                        <p:cTn id="22" dur="250" autoRev="1" fill="remove"/>
                                        <p:tgtEl>
                                          <p:spTgt spid="9"/>
                                        </p:tgtEl>
                                        <p:attrNameLst>
                                          <p:attrName>style.color</p:attrName>
                                        </p:attrNameLst>
                                      </p:cBhvr>
                                      <p:to>
                                        <a:schemeClr val="bg1"/>
                                      </p:to>
                                    </p:animClr>
                                    <p:animClr clrSpc="rgb" dir="cw">
                                      <p:cBhvr>
                                        <p:cTn id="23" dur="250" autoRev="1" fill="remove"/>
                                        <p:tgtEl>
                                          <p:spTgt spid="9"/>
                                        </p:tgtEl>
                                        <p:attrNameLst>
                                          <p:attrName>fillcolor</p:attrName>
                                        </p:attrNameLst>
                                      </p:cBhvr>
                                      <p:to>
                                        <a:schemeClr val="bg1"/>
                                      </p:to>
                                    </p:animClr>
                                    <p:set>
                                      <p:cBhvr>
                                        <p:cTn id="24" dur="250" autoRev="1" fill="remove"/>
                                        <p:tgtEl>
                                          <p:spTgt spid="9"/>
                                        </p:tgtEl>
                                        <p:attrNameLst>
                                          <p:attrName>fill.type</p:attrName>
                                        </p:attrNameLst>
                                      </p:cBhvr>
                                      <p:to>
                                        <p:strVal val="solid"/>
                                      </p:to>
                                    </p:set>
                                    <p:set>
                                      <p:cBhvr>
                                        <p:cTn id="25" dur="250" autoRev="1" fill="remove"/>
                                        <p:tgtEl>
                                          <p:spTgt spid="9"/>
                                        </p:tgtEl>
                                        <p:attrNameLst>
                                          <p:attrName>fill.on</p:attrName>
                                        </p:attrNameLst>
                                      </p:cBhvr>
                                      <p:to>
                                        <p:strVal val="true"/>
                                      </p:to>
                                    </p:set>
                                  </p:childTnLst>
                                </p:cTn>
                              </p:par>
                            </p:childTnLst>
                          </p:cTn>
                        </p:par>
                        <p:par>
                          <p:cTn id="26" fill="hold">
                            <p:stCondLst>
                              <p:cond delay="1510"/>
                            </p:stCondLst>
                            <p:childTnLst>
                              <p:par>
                                <p:cTn id="27" presetID="53" presetClass="entr" presetSubtype="16"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10" fill="hold"/>
                                        <p:tgtEl>
                                          <p:spTgt spid="11"/>
                                        </p:tgtEl>
                                        <p:attrNameLst>
                                          <p:attrName>ppt_w</p:attrName>
                                        </p:attrNameLst>
                                      </p:cBhvr>
                                      <p:tavLst>
                                        <p:tav tm="0">
                                          <p:val>
                                            <p:fltVal val="0"/>
                                          </p:val>
                                        </p:tav>
                                        <p:tav tm="100000">
                                          <p:val>
                                            <p:strVal val="#ppt_w"/>
                                          </p:val>
                                        </p:tav>
                                      </p:tavLst>
                                    </p:anim>
                                    <p:anim calcmode="lin" valueType="num">
                                      <p:cBhvr>
                                        <p:cTn id="30" dur="10" fill="hold"/>
                                        <p:tgtEl>
                                          <p:spTgt spid="11"/>
                                        </p:tgtEl>
                                        <p:attrNameLst>
                                          <p:attrName>ppt_h</p:attrName>
                                        </p:attrNameLst>
                                      </p:cBhvr>
                                      <p:tavLst>
                                        <p:tav tm="0">
                                          <p:val>
                                            <p:fltVal val="0"/>
                                          </p:val>
                                        </p:tav>
                                        <p:tav tm="100000">
                                          <p:val>
                                            <p:strVal val="#ppt_h"/>
                                          </p:val>
                                        </p:tav>
                                      </p:tavLst>
                                    </p:anim>
                                    <p:animEffect transition="in" filter="fade">
                                      <p:cBhvr>
                                        <p:cTn id="31" dur="10"/>
                                        <p:tgtEl>
                                          <p:spTgt spid="11"/>
                                        </p:tgtEl>
                                      </p:cBhvr>
                                    </p:animEffect>
                                  </p:childTnLst>
                                </p:cTn>
                              </p:par>
                            </p:childTnLst>
                          </p:cTn>
                        </p:par>
                        <p:par>
                          <p:cTn id="32" fill="hold">
                            <p:stCondLst>
                              <p:cond delay="1520"/>
                            </p:stCondLst>
                            <p:childTnLst>
                              <p:par>
                                <p:cTn id="33" presetID="27" presetClass="emph" presetSubtype="0" fill="remove" grpId="1" nodeType="afterEffect">
                                  <p:stCondLst>
                                    <p:cond delay="0"/>
                                  </p:stCondLst>
                                  <p:childTnLst>
                                    <p:animClr clrSpc="rgb" dir="cw">
                                      <p:cBhvr override="childStyle">
                                        <p:cTn id="34" dur="250" autoRev="1" fill="remove"/>
                                        <p:tgtEl>
                                          <p:spTgt spid="11"/>
                                        </p:tgtEl>
                                        <p:attrNameLst>
                                          <p:attrName>style.color</p:attrName>
                                        </p:attrNameLst>
                                      </p:cBhvr>
                                      <p:to>
                                        <a:schemeClr val="bg1"/>
                                      </p:to>
                                    </p:animClr>
                                    <p:animClr clrSpc="rgb" dir="cw">
                                      <p:cBhvr>
                                        <p:cTn id="35" dur="250" autoRev="1" fill="remove"/>
                                        <p:tgtEl>
                                          <p:spTgt spid="11"/>
                                        </p:tgtEl>
                                        <p:attrNameLst>
                                          <p:attrName>fillcolor</p:attrName>
                                        </p:attrNameLst>
                                      </p:cBhvr>
                                      <p:to>
                                        <a:schemeClr val="bg1"/>
                                      </p:to>
                                    </p:animClr>
                                    <p:set>
                                      <p:cBhvr>
                                        <p:cTn id="36" dur="250" autoRev="1" fill="remove"/>
                                        <p:tgtEl>
                                          <p:spTgt spid="11"/>
                                        </p:tgtEl>
                                        <p:attrNameLst>
                                          <p:attrName>fill.type</p:attrName>
                                        </p:attrNameLst>
                                      </p:cBhvr>
                                      <p:to>
                                        <p:strVal val="solid"/>
                                      </p:to>
                                    </p:set>
                                    <p:set>
                                      <p:cBhvr>
                                        <p:cTn id="37" dur="250" autoRev="1" fill="remove"/>
                                        <p:tgtEl>
                                          <p:spTgt spid="11"/>
                                        </p:tgtEl>
                                        <p:attrNameLst>
                                          <p:attrName>fill.on</p:attrName>
                                        </p:attrNameLst>
                                      </p:cBhvr>
                                      <p:to>
                                        <p:strVal val="true"/>
                                      </p:to>
                                    </p:set>
                                  </p:childTnLst>
                                </p:cTn>
                              </p:par>
                            </p:childTnLst>
                          </p:cTn>
                        </p:par>
                        <p:par>
                          <p:cTn id="38" fill="hold">
                            <p:stCondLst>
                              <p:cond delay="202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10" fill="hold"/>
                                        <p:tgtEl>
                                          <p:spTgt spid="12"/>
                                        </p:tgtEl>
                                        <p:attrNameLst>
                                          <p:attrName>ppt_w</p:attrName>
                                        </p:attrNameLst>
                                      </p:cBhvr>
                                      <p:tavLst>
                                        <p:tav tm="0">
                                          <p:val>
                                            <p:fltVal val="0"/>
                                          </p:val>
                                        </p:tav>
                                        <p:tav tm="100000">
                                          <p:val>
                                            <p:strVal val="#ppt_w"/>
                                          </p:val>
                                        </p:tav>
                                      </p:tavLst>
                                    </p:anim>
                                    <p:anim calcmode="lin" valueType="num">
                                      <p:cBhvr>
                                        <p:cTn id="42" dur="10" fill="hold"/>
                                        <p:tgtEl>
                                          <p:spTgt spid="12"/>
                                        </p:tgtEl>
                                        <p:attrNameLst>
                                          <p:attrName>ppt_h</p:attrName>
                                        </p:attrNameLst>
                                      </p:cBhvr>
                                      <p:tavLst>
                                        <p:tav tm="0">
                                          <p:val>
                                            <p:fltVal val="0"/>
                                          </p:val>
                                        </p:tav>
                                        <p:tav tm="100000">
                                          <p:val>
                                            <p:strVal val="#ppt_h"/>
                                          </p:val>
                                        </p:tav>
                                      </p:tavLst>
                                    </p:anim>
                                    <p:animEffect transition="in" filter="fade">
                                      <p:cBhvr>
                                        <p:cTn id="43" dur="10"/>
                                        <p:tgtEl>
                                          <p:spTgt spid="12"/>
                                        </p:tgtEl>
                                      </p:cBhvr>
                                    </p:animEffect>
                                  </p:childTnLst>
                                </p:cTn>
                              </p:par>
                            </p:childTnLst>
                          </p:cTn>
                        </p:par>
                        <p:par>
                          <p:cTn id="44" fill="hold">
                            <p:stCondLst>
                              <p:cond delay="2030"/>
                            </p:stCondLst>
                            <p:childTnLst>
                              <p:par>
                                <p:cTn id="45" presetID="27" presetClass="emph" presetSubtype="0" fill="remove" grpId="1" nodeType="afterEffect">
                                  <p:stCondLst>
                                    <p:cond delay="0"/>
                                  </p:stCondLst>
                                  <p:childTnLst>
                                    <p:animClr clrSpc="rgb" dir="cw">
                                      <p:cBhvr override="childStyle">
                                        <p:cTn id="46" dur="250" autoRev="1" fill="remove"/>
                                        <p:tgtEl>
                                          <p:spTgt spid="12"/>
                                        </p:tgtEl>
                                        <p:attrNameLst>
                                          <p:attrName>style.color</p:attrName>
                                        </p:attrNameLst>
                                      </p:cBhvr>
                                      <p:to>
                                        <a:schemeClr val="bg1"/>
                                      </p:to>
                                    </p:animClr>
                                    <p:animClr clrSpc="rgb" dir="cw">
                                      <p:cBhvr>
                                        <p:cTn id="47" dur="250" autoRev="1" fill="remove"/>
                                        <p:tgtEl>
                                          <p:spTgt spid="12"/>
                                        </p:tgtEl>
                                        <p:attrNameLst>
                                          <p:attrName>fillcolor</p:attrName>
                                        </p:attrNameLst>
                                      </p:cBhvr>
                                      <p:to>
                                        <a:schemeClr val="bg1"/>
                                      </p:to>
                                    </p:animClr>
                                    <p:set>
                                      <p:cBhvr>
                                        <p:cTn id="48" dur="250" autoRev="1" fill="remove"/>
                                        <p:tgtEl>
                                          <p:spTgt spid="12"/>
                                        </p:tgtEl>
                                        <p:attrNameLst>
                                          <p:attrName>fill.type</p:attrName>
                                        </p:attrNameLst>
                                      </p:cBhvr>
                                      <p:to>
                                        <p:strVal val="solid"/>
                                      </p:to>
                                    </p:set>
                                    <p:set>
                                      <p:cBhvr>
                                        <p:cTn id="49" dur="250" autoRev="1" fill="remove"/>
                                        <p:tgtEl>
                                          <p:spTgt spid="12"/>
                                        </p:tgtEl>
                                        <p:attrNameLst>
                                          <p:attrName>fill.on</p:attrName>
                                        </p:attrNameLst>
                                      </p:cBhvr>
                                      <p:to>
                                        <p:strVal val="true"/>
                                      </p:to>
                                    </p:set>
                                  </p:childTnLst>
                                </p:cTn>
                              </p:par>
                            </p:childTnLst>
                          </p:cTn>
                        </p:par>
                        <p:par>
                          <p:cTn id="50" fill="hold">
                            <p:stCondLst>
                              <p:cond delay="2530"/>
                            </p:stCondLst>
                            <p:childTnLst>
                              <p:par>
                                <p:cTn id="51" presetID="53" presetClass="entr" presetSubtype="16"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10" fill="hold"/>
                                        <p:tgtEl>
                                          <p:spTgt spid="13"/>
                                        </p:tgtEl>
                                        <p:attrNameLst>
                                          <p:attrName>ppt_w</p:attrName>
                                        </p:attrNameLst>
                                      </p:cBhvr>
                                      <p:tavLst>
                                        <p:tav tm="0">
                                          <p:val>
                                            <p:fltVal val="0"/>
                                          </p:val>
                                        </p:tav>
                                        <p:tav tm="100000">
                                          <p:val>
                                            <p:strVal val="#ppt_w"/>
                                          </p:val>
                                        </p:tav>
                                      </p:tavLst>
                                    </p:anim>
                                    <p:anim calcmode="lin" valueType="num">
                                      <p:cBhvr>
                                        <p:cTn id="54" dur="10" fill="hold"/>
                                        <p:tgtEl>
                                          <p:spTgt spid="13"/>
                                        </p:tgtEl>
                                        <p:attrNameLst>
                                          <p:attrName>ppt_h</p:attrName>
                                        </p:attrNameLst>
                                      </p:cBhvr>
                                      <p:tavLst>
                                        <p:tav tm="0">
                                          <p:val>
                                            <p:fltVal val="0"/>
                                          </p:val>
                                        </p:tav>
                                        <p:tav tm="100000">
                                          <p:val>
                                            <p:strVal val="#ppt_h"/>
                                          </p:val>
                                        </p:tav>
                                      </p:tavLst>
                                    </p:anim>
                                    <p:animEffect transition="in" filter="fade">
                                      <p:cBhvr>
                                        <p:cTn id="55" dur="10"/>
                                        <p:tgtEl>
                                          <p:spTgt spid="13"/>
                                        </p:tgtEl>
                                      </p:cBhvr>
                                    </p:animEffect>
                                  </p:childTnLst>
                                </p:cTn>
                              </p:par>
                            </p:childTnLst>
                          </p:cTn>
                        </p:par>
                        <p:par>
                          <p:cTn id="56" fill="hold">
                            <p:stCondLst>
                              <p:cond delay="2540"/>
                            </p:stCondLst>
                            <p:childTnLst>
                              <p:par>
                                <p:cTn id="57" presetID="27" presetClass="emph" presetSubtype="0" fill="remove" grpId="1" nodeType="afterEffect">
                                  <p:stCondLst>
                                    <p:cond delay="0"/>
                                  </p:stCondLst>
                                  <p:childTnLst>
                                    <p:animClr clrSpc="rgb" dir="cw">
                                      <p:cBhvr override="childStyle">
                                        <p:cTn id="58" dur="250" autoRev="1" fill="remove"/>
                                        <p:tgtEl>
                                          <p:spTgt spid="13"/>
                                        </p:tgtEl>
                                        <p:attrNameLst>
                                          <p:attrName>style.color</p:attrName>
                                        </p:attrNameLst>
                                      </p:cBhvr>
                                      <p:to>
                                        <a:schemeClr val="bg1"/>
                                      </p:to>
                                    </p:animClr>
                                    <p:animClr clrSpc="rgb" dir="cw">
                                      <p:cBhvr>
                                        <p:cTn id="59" dur="250" autoRev="1" fill="remove"/>
                                        <p:tgtEl>
                                          <p:spTgt spid="13"/>
                                        </p:tgtEl>
                                        <p:attrNameLst>
                                          <p:attrName>fillcolor</p:attrName>
                                        </p:attrNameLst>
                                      </p:cBhvr>
                                      <p:to>
                                        <a:schemeClr val="bg1"/>
                                      </p:to>
                                    </p:animClr>
                                    <p:set>
                                      <p:cBhvr>
                                        <p:cTn id="60" dur="250" autoRev="1" fill="remove"/>
                                        <p:tgtEl>
                                          <p:spTgt spid="13"/>
                                        </p:tgtEl>
                                        <p:attrNameLst>
                                          <p:attrName>fill.type</p:attrName>
                                        </p:attrNameLst>
                                      </p:cBhvr>
                                      <p:to>
                                        <p:strVal val="solid"/>
                                      </p:to>
                                    </p:set>
                                    <p:set>
                                      <p:cBhvr>
                                        <p:cTn id="61" dur="250" autoRev="1" fill="remove"/>
                                        <p:tgtEl>
                                          <p:spTgt spid="13"/>
                                        </p:tgtEl>
                                        <p:attrNameLst>
                                          <p:attrName>fill.on</p:attrName>
                                        </p:attrNameLst>
                                      </p:cBhvr>
                                      <p:to>
                                        <p:strVal val="true"/>
                                      </p:to>
                                    </p:set>
                                  </p:childTnLst>
                                </p:cTn>
                              </p:par>
                            </p:childTnLst>
                          </p:cTn>
                        </p:par>
                        <p:par>
                          <p:cTn id="62" fill="hold">
                            <p:stCondLst>
                              <p:cond delay="3040"/>
                            </p:stCondLst>
                            <p:childTnLst>
                              <p:par>
                                <p:cTn id="63" presetID="22" presetClass="entr" presetSubtype="1"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up)">
                                      <p:cBhvr>
                                        <p:cTn id="65" dur="1500"/>
                                        <p:tgtEl>
                                          <p:spTgt spid="16"/>
                                        </p:tgtEl>
                                      </p:cBhvr>
                                    </p:animEffect>
                                  </p:childTnLst>
                                </p:cTn>
                              </p:par>
                            </p:childTnLst>
                          </p:cTn>
                        </p:par>
                        <p:par>
                          <p:cTn id="66" fill="hold">
                            <p:stCondLst>
                              <p:cond delay="4540"/>
                            </p:stCondLst>
                            <p:childTnLst>
                              <p:par>
                                <p:cTn id="67" presetID="42" presetClass="entr" presetSubtype="0"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1000"/>
                                        <p:tgtEl>
                                          <p:spTgt spid="18"/>
                                        </p:tgtEl>
                                      </p:cBhvr>
                                    </p:animEffect>
                                    <p:anim calcmode="lin" valueType="num">
                                      <p:cBhvr>
                                        <p:cTn id="70" dur="1000" fill="hold"/>
                                        <p:tgtEl>
                                          <p:spTgt spid="18"/>
                                        </p:tgtEl>
                                        <p:attrNameLst>
                                          <p:attrName>ppt_x</p:attrName>
                                        </p:attrNameLst>
                                      </p:cBhvr>
                                      <p:tavLst>
                                        <p:tav tm="0">
                                          <p:val>
                                            <p:strVal val="#ppt_x"/>
                                          </p:val>
                                        </p:tav>
                                        <p:tav tm="100000">
                                          <p:val>
                                            <p:strVal val="#ppt_x"/>
                                          </p:val>
                                        </p:tav>
                                      </p:tavLst>
                                    </p:anim>
                                    <p:anim calcmode="lin" valueType="num">
                                      <p:cBhvr>
                                        <p:cTn id="7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9" grpId="1" animBg="1"/>
      <p:bldP spid="11" grpId="0" animBg="1"/>
      <p:bldP spid="11" grpId="1" animBg="1"/>
      <p:bldP spid="12" grpId="0" animBg="1"/>
      <p:bldP spid="12" grpId="1" animBg="1"/>
      <p:bldP spid="13" grpId="0" animBg="1"/>
      <p:bldP spid="13" grpId="1" animBg="1"/>
      <p:bldP spid="14" grpId="0" animBg="1"/>
      <p:bldP spid="16" grpId="0"/>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9508" y="1772816"/>
            <a:ext cx="10135244" cy="523220"/>
          </a:xfrm>
          <a:prstGeom prst="rect">
            <a:avLst/>
          </a:prstGeom>
        </p:spPr>
        <p:txBody>
          <a:bodyPr wrap="square">
            <a:spAutoFit/>
          </a:bodyPr>
          <a:lstStyle/>
          <a:p>
            <a:r>
              <a:rPr lang="zh-CN" altLang="zh-CN" sz="2400" dirty="0">
                <a:solidFill>
                  <a:srgbClr val="C00000"/>
                </a:solidFill>
                <a:latin typeface="微软雅黑" pitchFamily="34" charset="-122"/>
                <a:ea typeface="微软雅黑" pitchFamily="34" charset="-122"/>
              </a:rPr>
              <a:t>《方案》明确了共青团中央改革的</a:t>
            </a:r>
            <a:r>
              <a:rPr lang="zh-CN" altLang="zh-CN" sz="2800" b="1" dirty="0">
                <a:solidFill>
                  <a:srgbClr val="C00000"/>
                </a:solidFill>
                <a:latin typeface="微软雅黑" pitchFamily="34" charset="-122"/>
                <a:ea typeface="微软雅黑" pitchFamily="34" charset="-122"/>
              </a:rPr>
              <a:t>指导思想、基本原则、主要目标。</a:t>
            </a:r>
          </a:p>
        </p:txBody>
      </p:sp>
      <p:sp>
        <p:nvSpPr>
          <p:cNvPr id="9" name="矩形 8"/>
          <p:cNvSpPr/>
          <p:nvPr/>
        </p:nvSpPr>
        <p:spPr>
          <a:xfrm>
            <a:off x="1650275" y="3408418"/>
            <a:ext cx="1008112" cy="10081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latin typeface="微软雅黑" pitchFamily="34" charset="-122"/>
                <a:ea typeface="微软雅黑" pitchFamily="34" charset="-122"/>
              </a:rPr>
              <a:t>基</a:t>
            </a:r>
            <a:endParaRPr lang="en-US" altLang="zh-CN" sz="4400" b="1" dirty="0">
              <a:latin typeface="微软雅黑" pitchFamily="34" charset="-122"/>
              <a:ea typeface="微软雅黑" pitchFamily="34" charset="-122"/>
            </a:endParaRPr>
          </a:p>
        </p:txBody>
      </p:sp>
      <p:sp>
        <p:nvSpPr>
          <p:cNvPr id="11" name="矩形 10"/>
          <p:cNvSpPr/>
          <p:nvPr/>
        </p:nvSpPr>
        <p:spPr>
          <a:xfrm>
            <a:off x="2747208" y="3408418"/>
            <a:ext cx="1008112" cy="10081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latin typeface="微软雅黑" pitchFamily="34" charset="-122"/>
                <a:ea typeface="微软雅黑" pitchFamily="34" charset="-122"/>
              </a:rPr>
              <a:t>本</a:t>
            </a:r>
            <a:endParaRPr lang="en-US" altLang="zh-CN" sz="4400" b="1" dirty="0">
              <a:latin typeface="微软雅黑" pitchFamily="34" charset="-122"/>
              <a:ea typeface="微软雅黑" pitchFamily="34" charset="-122"/>
            </a:endParaRPr>
          </a:p>
        </p:txBody>
      </p:sp>
      <p:sp>
        <p:nvSpPr>
          <p:cNvPr id="12" name="矩形 11"/>
          <p:cNvSpPr/>
          <p:nvPr/>
        </p:nvSpPr>
        <p:spPr>
          <a:xfrm>
            <a:off x="1636717" y="4511780"/>
            <a:ext cx="1008112" cy="10081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latin typeface="微软雅黑" pitchFamily="34" charset="-122"/>
                <a:ea typeface="微软雅黑" pitchFamily="34" charset="-122"/>
              </a:rPr>
              <a:t>原</a:t>
            </a:r>
            <a:endParaRPr lang="en-US" altLang="zh-CN" sz="4400" b="1" dirty="0">
              <a:latin typeface="微软雅黑" pitchFamily="34" charset="-122"/>
              <a:ea typeface="微软雅黑" pitchFamily="34" charset="-122"/>
            </a:endParaRPr>
          </a:p>
        </p:txBody>
      </p:sp>
      <p:sp>
        <p:nvSpPr>
          <p:cNvPr id="13" name="矩形 12"/>
          <p:cNvSpPr/>
          <p:nvPr/>
        </p:nvSpPr>
        <p:spPr>
          <a:xfrm>
            <a:off x="2733651" y="4511780"/>
            <a:ext cx="1008112" cy="10081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latin typeface="微软雅黑" pitchFamily="34" charset="-122"/>
                <a:ea typeface="微软雅黑" pitchFamily="34" charset="-122"/>
              </a:rPr>
              <a:t>则</a:t>
            </a:r>
            <a:endParaRPr lang="en-US" altLang="zh-CN" sz="4400" b="1" dirty="0">
              <a:latin typeface="微软雅黑" pitchFamily="34" charset="-122"/>
              <a:ea typeface="微软雅黑" pitchFamily="34" charset="-122"/>
            </a:endParaRPr>
          </a:p>
        </p:txBody>
      </p:sp>
      <p:sp>
        <p:nvSpPr>
          <p:cNvPr id="14" name="矩形 13"/>
          <p:cNvSpPr/>
          <p:nvPr/>
        </p:nvSpPr>
        <p:spPr>
          <a:xfrm>
            <a:off x="1510529" y="3296028"/>
            <a:ext cx="2348830" cy="231911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686522" y="2686152"/>
            <a:ext cx="4865068" cy="616460"/>
          </a:xfrm>
          <a:prstGeom prst="rect">
            <a:avLst/>
          </a:prstGeom>
          <a:solidFill>
            <a:srgbClr val="FCFF8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rgbClr val="C00000"/>
                </a:solidFill>
                <a:latin typeface="微软雅黑" pitchFamily="34" charset="-122"/>
                <a:ea typeface="微软雅黑" pitchFamily="34" charset="-122"/>
              </a:rPr>
              <a:t>共青团改革必须做到“</a:t>
            </a:r>
            <a:r>
              <a:rPr lang="zh-CN" altLang="zh-CN" sz="2200" dirty="0">
                <a:solidFill>
                  <a:srgbClr val="C00000"/>
                </a:solidFill>
                <a:latin typeface="微软雅黑" pitchFamily="34" charset="-122"/>
                <a:ea typeface="微软雅黑" pitchFamily="34" charset="-122"/>
              </a:rPr>
              <a:t>五个坚持</a:t>
            </a:r>
            <a:r>
              <a:rPr lang="zh-CN" altLang="en-US" sz="2200" dirty="0">
                <a:solidFill>
                  <a:srgbClr val="C00000"/>
                </a:solidFill>
                <a:latin typeface="微软雅黑" pitchFamily="34" charset="-122"/>
                <a:ea typeface="微软雅黑" pitchFamily="34" charset="-122"/>
              </a:rPr>
              <a:t>”</a:t>
            </a:r>
          </a:p>
        </p:txBody>
      </p:sp>
      <p:grpSp>
        <p:nvGrpSpPr>
          <p:cNvPr id="8" name="组合 7"/>
          <p:cNvGrpSpPr/>
          <p:nvPr/>
        </p:nvGrpSpPr>
        <p:grpSpPr>
          <a:xfrm>
            <a:off x="4890352" y="3515423"/>
            <a:ext cx="4675117" cy="535531"/>
            <a:chOff x="4890352" y="3515423"/>
            <a:chExt cx="4675117" cy="535531"/>
          </a:xfrm>
        </p:grpSpPr>
        <p:sp>
          <p:nvSpPr>
            <p:cNvPr id="3" name="椭圆 2"/>
            <p:cNvSpPr/>
            <p:nvPr/>
          </p:nvSpPr>
          <p:spPr>
            <a:xfrm>
              <a:off x="4890352" y="3527157"/>
              <a:ext cx="390413" cy="39041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itchFamily="34" charset="-122"/>
                  <a:ea typeface="微软雅黑" pitchFamily="34" charset="-122"/>
                </a:rPr>
                <a:t>1</a:t>
              </a:r>
              <a:endParaRPr lang="zh-CN" altLang="en-US" sz="2000" dirty="0">
                <a:latin typeface="微软雅黑" pitchFamily="34" charset="-122"/>
                <a:ea typeface="微软雅黑" pitchFamily="34" charset="-122"/>
              </a:endParaRPr>
            </a:p>
          </p:txBody>
        </p:sp>
        <p:sp>
          <p:nvSpPr>
            <p:cNvPr id="4" name="矩形 3"/>
            <p:cNvSpPr/>
            <p:nvPr/>
          </p:nvSpPr>
          <p:spPr>
            <a:xfrm>
              <a:off x="5523149" y="3515423"/>
              <a:ext cx="4042320" cy="535531"/>
            </a:xfrm>
            <a:prstGeom prst="rect">
              <a:avLst/>
            </a:prstGeom>
          </p:spPr>
          <p:txBody>
            <a:bodyPr wrap="square">
              <a:spAutoFit/>
            </a:bodyPr>
            <a:lstStyle/>
            <a:p>
              <a:pPr lvl="0">
                <a:lnSpc>
                  <a:spcPct val="120000"/>
                </a:lnSpc>
              </a:pPr>
              <a:r>
                <a:rPr lang="zh-CN" altLang="en-US" sz="2400" b="1" dirty="0">
                  <a:solidFill>
                    <a:srgbClr val="C00000"/>
                  </a:solidFill>
                  <a:latin typeface="微软雅黑" pitchFamily="34" charset="-122"/>
                  <a:ea typeface="微软雅黑" pitchFamily="34" charset="-122"/>
                </a:rPr>
                <a:t>坚持 </a:t>
              </a:r>
              <a:r>
                <a:rPr lang="zh-CN" altLang="en-US" sz="2000" dirty="0">
                  <a:solidFill>
                    <a:schemeClr val="tx1">
                      <a:lumMod val="85000"/>
                      <a:lumOff val="15000"/>
                    </a:schemeClr>
                  </a:solidFill>
                  <a:latin typeface="微软雅黑" pitchFamily="34" charset="-122"/>
                  <a:ea typeface="微软雅黑" pitchFamily="34" charset="-122"/>
                </a:rPr>
                <a:t>党的领导、把准政治方向；</a:t>
              </a:r>
              <a:endParaRPr lang="en-US" altLang="zh-CN" sz="2000" dirty="0">
                <a:solidFill>
                  <a:schemeClr val="tx1">
                    <a:lumMod val="85000"/>
                    <a:lumOff val="15000"/>
                  </a:schemeClr>
                </a:solidFill>
                <a:latin typeface="微软雅黑" pitchFamily="34" charset="-122"/>
                <a:ea typeface="微软雅黑" pitchFamily="34" charset="-122"/>
              </a:endParaRPr>
            </a:p>
          </p:txBody>
        </p:sp>
      </p:grpSp>
      <p:grpSp>
        <p:nvGrpSpPr>
          <p:cNvPr id="10" name="组合 9"/>
          <p:cNvGrpSpPr/>
          <p:nvPr/>
        </p:nvGrpSpPr>
        <p:grpSpPr>
          <a:xfrm>
            <a:off x="4890352" y="4035652"/>
            <a:ext cx="4865068" cy="535531"/>
            <a:chOff x="4890352" y="4035652"/>
            <a:chExt cx="4865068" cy="535531"/>
          </a:xfrm>
        </p:grpSpPr>
        <p:sp>
          <p:nvSpPr>
            <p:cNvPr id="15" name="椭圆 14"/>
            <p:cNvSpPr/>
            <p:nvPr/>
          </p:nvSpPr>
          <p:spPr>
            <a:xfrm>
              <a:off x="4890352" y="4056808"/>
              <a:ext cx="390413" cy="39041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itchFamily="34" charset="-122"/>
                  <a:ea typeface="微软雅黑" pitchFamily="34" charset="-122"/>
                </a:rPr>
                <a:t>2</a:t>
              </a:r>
              <a:endParaRPr lang="zh-CN" altLang="en-US" sz="2000" dirty="0">
                <a:latin typeface="微软雅黑" pitchFamily="34" charset="-122"/>
                <a:ea typeface="微软雅黑" pitchFamily="34" charset="-122"/>
              </a:endParaRPr>
            </a:p>
          </p:txBody>
        </p:sp>
        <p:sp>
          <p:nvSpPr>
            <p:cNvPr id="5" name="矩形 4"/>
            <p:cNvSpPr/>
            <p:nvPr/>
          </p:nvSpPr>
          <p:spPr>
            <a:xfrm>
              <a:off x="5523149" y="4035652"/>
              <a:ext cx="4232271" cy="535531"/>
            </a:xfrm>
            <a:prstGeom prst="rect">
              <a:avLst/>
            </a:prstGeom>
          </p:spPr>
          <p:txBody>
            <a:bodyPr wrap="square">
              <a:spAutoFit/>
            </a:bodyPr>
            <a:lstStyle/>
            <a:p>
              <a:pPr lvl="0">
                <a:lnSpc>
                  <a:spcPct val="120000"/>
                </a:lnSpc>
              </a:pPr>
              <a:r>
                <a:rPr lang="zh-CN" altLang="en-US" sz="2400" b="1" dirty="0">
                  <a:solidFill>
                    <a:srgbClr val="C00000"/>
                  </a:solidFill>
                  <a:latin typeface="微软雅黑" pitchFamily="34" charset="-122"/>
                  <a:ea typeface="微软雅黑" pitchFamily="34" charset="-122"/>
                </a:rPr>
                <a:t>坚持 </a:t>
              </a:r>
              <a:r>
                <a:rPr lang="zh-CN" altLang="en-US" sz="2000" dirty="0">
                  <a:solidFill>
                    <a:schemeClr val="tx1">
                      <a:lumMod val="85000"/>
                      <a:lumOff val="15000"/>
                    </a:schemeClr>
                  </a:solidFill>
                  <a:latin typeface="微软雅黑" pitchFamily="34" charset="-122"/>
                  <a:ea typeface="微软雅黑" pitchFamily="34" charset="-122"/>
                </a:rPr>
                <a:t>立足根本、围绕时代主题；</a:t>
              </a:r>
              <a:endParaRPr lang="en-US" altLang="zh-CN" sz="2000" dirty="0">
                <a:solidFill>
                  <a:schemeClr val="tx1">
                    <a:lumMod val="85000"/>
                    <a:lumOff val="15000"/>
                  </a:schemeClr>
                </a:solidFill>
                <a:latin typeface="微软雅黑" pitchFamily="34" charset="-122"/>
                <a:ea typeface="微软雅黑" pitchFamily="34" charset="-122"/>
              </a:endParaRPr>
            </a:p>
          </p:txBody>
        </p:sp>
      </p:grpSp>
      <p:grpSp>
        <p:nvGrpSpPr>
          <p:cNvPr id="21" name="组合 20"/>
          <p:cNvGrpSpPr/>
          <p:nvPr/>
        </p:nvGrpSpPr>
        <p:grpSpPr>
          <a:xfrm>
            <a:off x="4890352" y="4555881"/>
            <a:ext cx="4616429" cy="535531"/>
            <a:chOff x="4890352" y="4555881"/>
            <a:chExt cx="4616429" cy="535531"/>
          </a:xfrm>
        </p:grpSpPr>
        <p:sp>
          <p:nvSpPr>
            <p:cNvPr id="17" name="椭圆 16"/>
            <p:cNvSpPr/>
            <p:nvPr/>
          </p:nvSpPr>
          <p:spPr>
            <a:xfrm>
              <a:off x="4890352" y="4586459"/>
              <a:ext cx="390413" cy="39041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itchFamily="34" charset="-122"/>
                  <a:ea typeface="微软雅黑" pitchFamily="34" charset="-122"/>
                </a:rPr>
                <a:t>3</a:t>
              </a:r>
              <a:endParaRPr lang="zh-CN" altLang="en-US" sz="2000" dirty="0">
                <a:latin typeface="微软雅黑" pitchFamily="34" charset="-122"/>
                <a:ea typeface="微软雅黑" pitchFamily="34" charset="-122"/>
              </a:endParaRPr>
            </a:p>
          </p:txBody>
        </p:sp>
        <p:sp>
          <p:nvSpPr>
            <p:cNvPr id="6" name="矩形 5"/>
            <p:cNvSpPr/>
            <p:nvPr/>
          </p:nvSpPr>
          <p:spPr>
            <a:xfrm>
              <a:off x="5523149" y="4555881"/>
              <a:ext cx="3983632" cy="535531"/>
            </a:xfrm>
            <a:prstGeom prst="rect">
              <a:avLst/>
            </a:prstGeom>
          </p:spPr>
          <p:txBody>
            <a:bodyPr wrap="square">
              <a:spAutoFit/>
            </a:bodyPr>
            <a:lstStyle/>
            <a:p>
              <a:pPr lvl="0">
                <a:lnSpc>
                  <a:spcPct val="120000"/>
                </a:lnSpc>
              </a:pPr>
              <a:r>
                <a:rPr lang="zh-CN" altLang="en-US" sz="2400" b="1" dirty="0">
                  <a:solidFill>
                    <a:srgbClr val="C00000"/>
                  </a:solidFill>
                  <a:latin typeface="微软雅黑" pitchFamily="34" charset="-122"/>
                  <a:ea typeface="微软雅黑" pitchFamily="34" charset="-122"/>
                </a:rPr>
                <a:t>坚持 </a:t>
              </a:r>
              <a:r>
                <a:rPr lang="zh-CN" altLang="en-US" sz="2000" dirty="0">
                  <a:solidFill>
                    <a:schemeClr val="tx1">
                      <a:lumMod val="85000"/>
                      <a:lumOff val="15000"/>
                    </a:schemeClr>
                  </a:solidFill>
                  <a:latin typeface="微软雅黑" pitchFamily="34" charset="-122"/>
                  <a:ea typeface="微软雅黑" pitchFamily="34" charset="-122"/>
                </a:rPr>
                <a:t>服务青年、直接联系青年；</a:t>
              </a:r>
              <a:endParaRPr lang="en-US" altLang="zh-CN" sz="2000" dirty="0">
                <a:solidFill>
                  <a:schemeClr val="tx1">
                    <a:lumMod val="85000"/>
                    <a:lumOff val="15000"/>
                  </a:schemeClr>
                </a:solidFill>
                <a:latin typeface="微软雅黑" pitchFamily="34" charset="-122"/>
                <a:ea typeface="微软雅黑" pitchFamily="34" charset="-122"/>
              </a:endParaRPr>
            </a:p>
          </p:txBody>
        </p:sp>
      </p:grpSp>
      <p:grpSp>
        <p:nvGrpSpPr>
          <p:cNvPr id="22" name="组合 21"/>
          <p:cNvGrpSpPr/>
          <p:nvPr/>
        </p:nvGrpSpPr>
        <p:grpSpPr>
          <a:xfrm>
            <a:off x="4890352" y="5076110"/>
            <a:ext cx="5761662" cy="535531"/>
            <a:chOff x="4890352" y="5076110"/>
            <a:chExt cx="5761662" cy="535531"/>
          </a:xfrm>
        </p:grpSpPr>
        <p:sp>
          <p:nvSpPr>
            <p:cNvPr id="19" name="椭圆 18"/>
            <p:cNvSpPr/>
            <p:nvPr/>
          </p:nvSpPr>
          <p:spPr>
            <a:xfrm>
              <a:off x="4890352" y="5116110"/>
              <a:ext cx="390413" cy="39041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itchFamily="34" charset="-122"/>
                  <a:ea typeface="微软雅黑" pitchFamily="34" charset="-122"/>
                </a:rPr>
                <a:t>4</a:t>
              </a:r>
              <a:endParaRPr lang="zh-CN" altLang="en-US" sz="2000" dirty="0">
                <a:latin typeface="微软雅黑" pitchFamily="34" charset="-122"/>
                <a:ea typeface="微软雅黑" pitchFamily="34" charset="-122"/>
              </a:endParaRPr>
            </a:p>
          </p:txBody>
        </p:sp>
        <p:sp>
          <p:nvSpPr>
            <p:cNvPr id="7" name="矩形 6"/>
            <p:cNvSpPr/>
            <p:nvPr/>
          </p:nvSpPr>
          <p:spPr>
            <a:xfrm>
              <a:off x="5499114" y="5076110"/>
              <a:ext cx="5152900" cy="535531"/>
            </a:xfrm>
            <a:prstGeom prst="rect">
              <a:avLst/>
            </a:prstGeom>
          </p:spPr>
          <p:txBody>
            <a:bodyPr wrap="square">
              <a:spAutoFit/>
            </a:bodyPr>
            <a:lstStyle/>
            <a:p>
              <a:pPr lvl="0">
                <a:lnSpc>
                  <a:spcPct val="120000"/>
                </a:lnSpc>
              </a:pPr>
              <a:r>
                <a:rPr lang="zh-CN" altLang="en-US" sz="2400" b="1" dirty="0">
                  <a:solidFill>
                    <a:srgbClr val="C00000"/>
                  </a:solidFill>
                  <a:latin typeface="微软雅黑" pitchFamily="34" charset="-122"/>
                  <a:ea typeface="微软雅黑" pitchFamily="34" charset="-122"/>
                </a:rPr>
                <a:t>坚持 </a:t>
              </a:r>
              <a:r>
                <a:rPr lang="zh-CN" altLang="en-US" sz="2000" dirty="0">
                  <a:solidFill>
                    <a:schemeClr val="tx1">
                      <a:lumMod val="85000"/>
                      <a:lumOff val="15000"/>
                    </a:schemeClr>
                  </a:solidFill>
                  <a:latin typeface="微软雅黑" pitchFamily="34" charset="-122"/>
                  <a:ea typeface="微软雅黑" pitchFamily="34" charset="-122"/>
                </a:rPr>
                <a:t>问题导向、有效改进作风；</a:t>
              </a:r>
              <a:endParaRPr lang="en-US" altLang="zh-CN" sz="2000" dirty="0">
                <a:solidFill>
                  <a:schemeClr val="tx1">
                    <a:lumMod val="85000"/>
                    <a:lumOff val="15000"/>
                  </a:schemeClr>
                </a:solidFill>
                <a:latin typeface="微软雅黑" pitchFamily="34" charset="-122"/>
                <a:ea typeface="微软雅黑" pitchFamily="34" charset="-122"/>
              </a:endParaRPr>
            </a:p>
          </p:txBody>
        </p:sp>
      </p:grpSp>
      <p:grpSp>
        <p:nvGrpSpPr>
          <p:cNvPr id="23" name="组合 22"/>
          <p:cNvGrpSpPr/>
          <p:nvPr/>
        </p:nvGrpSpPr>
        <p:grpSpPr>
          <a:xfrm>
            <a:off x="4890352" y="5615389"/>
            <a:ext cx="5940861" cy="535531"/>
            <a:chOff x="4890352" y="5615389"/>
            <a:chExt cx="5940861" cy="535531"/>
          </a:xfrm>
        </p:grpSpPr>
        <p:sp>
          <p:nvSpPr>
            <p:cNvPr id="16" name="矩形 15"/>
            <p:cNvSpPr/>
            <p:nvPr/>
          </p:nvSpPr>
          <p:spPr>
            <a:xfrm>
              <a:off x="5499114" y="5615389"/>
              <a:ext cx="5332099" cy="535531"/>
            </a:xfrm>
            <a:prstGeom prst="rect">
              <a:avLst/>
            </a:prstGeom>
          </p:spPr>
          <p:txBody>
            <a:bodyPr wrap="square">
              <a:spAutoFit/>
            </a:bodyPr>
            <a:lstStyle/>
            <a:p>
              <a:pPr>
                <a:lnSpc>
                  <a:spcPct val="120000"/>
                </a:lnSpc>
              </a:pPr>
              <a:r>
                <a:rPr lang="zh-CN" altLang="en-US" sz="2400" b="1" dirty="0">
                  <a:solidFill>
                    <a:srgbClr val="C00000"/>
                  </a:solidFill>
                  <a:latin typeface="微软雅黑" pitchFamily="34" charset="-122"/>
                  <a:ea typeface="微软雅黑" pitchFamily="34" charset="-122"/>
                </a:rPr>
                <a:t>坚持 </a:t>
              </a:r>
              <a:r>
                <a:rPr lang="zh-CN" altLang="en-US" sz="2000" dirty="0">
                  <a:solidFill>
                    <a:schemeClr val="tx1">
                      <a:lumMod val="85000"/>
                      <a:lumOff val="15000"/>
                    </a:schemeClr>
                  </a:solidFill>
                  <a:latin typeface="微软雅黑" pitchFamily="34" charset="-122"/>
                  <a:ea typeface="微软雅黑" pitchFamily="34" charset="-122"/>
                </a:rPr>
                <a:t>加强基层、支持基层创新。</a:t>
              </a:r>
              <a:endParaRPr lang="zh-CN" altLang="zh-CN" dirty="0">
                <a:solidFill>
                  <a:schemeClr val="tx1">
                    <a:lumMod val="85000"/>
                    <a:lumOff val="15000"/>
                  </a:schemeClr>
                </a:solidFill>
                <a:latin typeface="微软雅黑" pitchFamily="34" charset="-122"/>
                <a:ea typeface="微软雅黑" pitchFamily="34" charset="-122"/>
              </a:endParaRPr>
            </a:p>
          </p:txBody>
        </p:sp>
        <p:sp>
          <p:nvSpPr>
            <p:cNvPr id="20" name="椭圆 19"/>
            <p:cNvSpPr/>
            <p:nvPr/>
          </p:nvSpPr>
          <p:spPr>
            <a:xfrm>
              <a:off x="4890352" y="5645762"/>
              <a:ext cx="390413" cy="39041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itchFamily="34" charset="-122"/>
                  <a:ea typeface="微软雅黑" pitchFamily="34" charset="-122"/>
                </a:rPr>
                <a:t>5</a:t>
              </a:r>
              <a:endParaRPr lang="zh-CN" altLang="en-US" sz="2000" dirty="0">
                <a:latin typeface="微软雅黑" pitchFamily="34" charset="-122"/>
                <a:ea typeface="微软雅黑" pitchFamily="34" charset="-122"/>
              </a:endParaRPr>
            </a:p>
          </p:txBody>
        </p:sp>
      </p:grpSp>
    </p:spTree>
    <p:extLst>
      <p:ext uri="{BB962C8B-B14F-4D97-AF65-F5344CB8AC3E}">
        <p14:creationId xmlns:p14="http://schemas.microsoft.com/office/powerpoint/2010/main" val="666739453"/>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 fill="hold"/>
                                        <p:tgtEl>
                                          <p:spTgt spid="9"/>
                                        </p:tgtEl>
                                        <p:attrNameLst>
                                          <p:attrName>ppt_w</p:attrName>
                                        </p:attrNameLst>
                                      </p:cBhvr>
                                      <p:tavLst>
                                        <p:tav tm="0">
                                          <p:val>
                                            <p:fltVal val="0"/>
                                          </p:val>
                                        </p:tav>
                                        <p:tav tm="100000">
                                          <p:val>
                                            <p:strVal val="#ppt_w"/>
                                          </p:val>
                                        </p:tav>
                                      </p:tavLst>
                                    </p:anim>
                                    <p:anim calcmode="lin" valueType="num">
                                      <p:cBhvr>
                                        <p:cTn id="18" dur="10" fill="hold"/>
                                        <p:tgtEl>
                                          <p:spTgt spid="9"/>
                                        </p:tgtEl>
                                        <p:attrNameLst>
                                          <p:attrName>ppt_h</p:attrName>
                                        </p:attrNameLst>
                                      </p:cBhvr>
                                      <p:tavLst>
                                        <p:tav tm="0">
                                          <p:val>
                                            <p:fltVal val="0"/>
                                          </p:val>
                                        </p:tav>
                                        <p:tav tm="100000">
                                          <p:val>
                                            <p:strVal val="#ppt_h"/>
                                          </p:val>
                                        </p:tav>
                                      </p:tavLst>
                                    </p:anim>
                                    <p:animEffect transition="in" filter="fade">
                                      <p:cBhvr>
                                        <p:cTn id="19" dur="10"/>
                                        <p:tgtEl>
                                          <p:spTgt spid="9"/>
                                        </p:tgtEl>
                                      </p:cBhvr>
                                    </p:animEffect>
                                  </p:childTnLst>
                                </p:cTn>
                              </p:par>
                            </p:childTnLst>
                          </p:cTn>
                        </p:par>
                        <p:par>
                          <p:cTn id="20" fill="hold">
                            <p:stCondLst>
                              <p:cond delay="1010"/>
                            </p:stCondLst>
                            <p:childTnLst>
                              <p:par>
                                <p:cTn id="21" presetID="27" presetClass="emph" presetSubtype="0" fill="remove" grpId="1" nodeType="afterEffect">
                                  <p:stCondLst>
                                    <p:cond delay="0"/>
                                  </p:stCondLst>
                                  <p:childTnLst>
                                    <p:animClr clrSpc="rgb" dir="cw">
                                      <p:cBhvr override="childStyle">
                                        <p:cTn id="22" dur="250" autoRev="1" fill="remove"/>
                                        <p:tgtEl>
                                          <p:spTgt spid="9"/>
                                        </p:tgtEl>
                                        <p:attrNameLst>
                                          <p:attrName>style.color</p:attrName>
                                        </p:attrNameLst>
                                      </p:cBhvr>
                                      <p:to>
                                        <a:schemeClr val="bg1"/>
                                      </p:to>
                                    </p:animClr>
                                    <p:animClr clrSpc="rgb" dir="cw">
                                      <p:cBhvr>
                                        <p:cTn id="23" dur="250" autoRev="1" fill="remove"/>
                                        <p:tgtEl>
                                          <p:spTgt spid="9"/>
                                        </p:tgtEl>
                                        <p:attrNameLst>
                                          <p:attrName>fillcolor</p:attrName>
                                        </p:attrNameLst>
                                      </p:cBhvr>
                                      <p:to>
                                        <a:schemeClr val="bg1"/>
                                      </p:to>
                                    </p:animClr>
                                    <p:set>
                                      <p:cBhvr>
                                        <p:cTn id="24" dur="250" autoRev="1" fill="remove"/>
                                        <p:tgtEl>
                                          <p:spTgt spid="9"/>
                                        </p:tgtEl>
                                        <p:attrNameLst>
                                          <p:attrName>fill.type</p:attrName>
                                        </p:attrNameLst>
                                      </p:cBhvr>
                                      <p:to>
                                        <p:strVal val="solid"/>
                                      </p:to>
                                    </p:set>
                                    <p:set>
                                      <p:cBhvr>
                                        <p:cTn id="25" dur="250" autoRev="1" fill="remove"/>
                                        <p:tgtEl>
                                          <p:spTgt spid="9"/>
                                        </p:tgtEl>
                                        <p:attrNameLst>
                                          <p:attrName>fill.on</p:attrName>
                                        </p:attrNameLst>
                                      </p:cBhvr>
                                      <p:to>
                                        <p:strVal val="true"/>
                                      </p:to>
                                    </p:set>
                                  </p:childTnLst>
                                </p:cTn>
                              </p:par>
                            </p:childTnLst>
                          </p:cTn>
                        </p:par>
                        <p:par>
                          <p:cTn id="26" fill="hold">
                            <p:stCondLst>
                              <p:cond delay="1510"/>
                            </p:stCondLst>
                            <p:childTnLst>
                              <p:par>
                                <p:cTn id="27" presetID="53" presetClass="entr" presetSubtype="16"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10" fill="hold"/>
                                        <p:tgtEl>
                                          <p:spTgt spid="11"/>
                                        </p:tgtEl>
                                        <p:attrNameLst>
                                          <p:attrName>ppt_w</p:attrName>
                                        </p:attrNameLst>
                                      </p:cBhvr>
                                      <p:tavLst>
                                        <p:tav tm="0">
                                          <p:val>
                                            <p:fltVal val="0"/>
                                          </p:val>
                                        </p:tav>
                                        <p:tav tm="100000">
                                          <p:val>
                                            <p:strVal val="#ppt_w"/>
                                          </p:val>
                                        </p:tav>
                                      </p:tavLst>
                                    </p:anim>
                                    <p:anim calcmode="lin" valueType="num">
                                      <p:cBhvr>
                                        <p:cTn id="30" dur="10" fill="hold"/>
                                        <p:tgtEl>
                                          <p:spTgt spid="11"/>
                                        </p:tgtEl>
                                        <p:attrNameLst>
                                          <p:attrName>ppt_h</p:attrName>
                                        </p:attrNameLst>
                                      </p:cBhvr>
                                      <p:tavLst>
                                        <p:tav tm="0">
                                          <p:val>
                                            <p:fltVal val="0"/>
                                          </p:val>
                                        </p:tav>
                                        <p:tav tm="100000">
                                          <p:val>
                                            <p:strVal val="#ppt_h"/>
                                          </p:val>
                                        </p:tav>
                                      </p:tavLst>
                                    </p:anim>
                                    <p:animEffect transition="in" filter="fade">
                                      <p:cBhvr>
                                        <p:cTn id="31" dur="10"/>
                                        <p:tgtEl>
                                          <p:spTgt spid="11"/>
                                        </p:tgtEl>
                                      </p:cBhvr>
                                    </p:animEffect>
                                  </p:childTnLst>
                                </p:cTn>
                              </p:par>
                            </p:childTnLst>
                          </p:cTn>
                        </p:par>
                        <p:par>
                          <p:cTn id="32" fill="hold">
                            <p:stCondLst>
                              <p:cond delay="1520"/>
                            </p:stCondLst>
                            <p:childTnLst>
                              <p:par>
                                <p:cTn id="33" presetID="27" presetClass="emph" presetSubtype="0" fill="remove" grpId="1" nodeType="afterEffect">
                                  <p:stCondLst>
                                    <p:cond delay="0"/>
                                  </p:stCondLst>
                                  <p:childTnLst>
                                    <p:animClr clrSpc="rgb" dir="cw">
                                      <p:cBhvr override="childStyle">
                                        <p:cTn id="34" dur="250" autoRev="1" fill="remove"/>
                                        <p:tgtEl>
                                          <p:spTgt spid="11"/>
                                        </p:tgtEl>
                                        <p:attrNameLst>
                                          <p:attrName>style.color</p:attrName>
                                        </p:attrNameLst>
                                      </p:cBhvr>
                                      <p:to>
                                        <a:schemeClr val="bg1"/>
                                      </p:to>
                                    </p:animClr>
                                    <p:animClr clrSpc="rgb" dir="cw">
                                      <p:cBhvr>
                                        <p:cTn id="35" dur="250" autoRev="1" fill="remove"/>
                                        <p:tgtEl>
                                          <p:spTgt spid="11"/>
                                        </p:tgtEl>
                                        <p:attrNameLst>
                                          <p:attrName>fillcolor</p:attrName>
                                        </p:attrNameLst>
                                      </p:cBhvr>
                                      <p:to>
                                        <a:schemeClr val="bg1"/>
                                      </p:to>
                                    </p:animClr>
                                    <p:set>
                                      <p:cBhvr>
                                        <p:cTn id="36" dur="250" autoRev="1" fill="remove"/>
                                        <p:tgtEl>
                                          <p:spTgt spid="11"/>
                                        </p:tgtEl>
                                        <p:attrNameLst>
                                          <p:attrName>fill.type</p:attrName>
                                        </p:attrNameLst>
                                      </p:cBhvr>
                                      <p:to>
                                        <p:strVal val="solid"/>
                                      </p:to>
                                    </p:set>
                                    <p:set>
                                      <p:cBhvr>
                                        <p:cTn id="37" dur="250" autoRev="1" fill="remove"/>
                                        <p:tgtEl>
                                          <p:spTgt spid="11"/>
                                        </p:tgtEl>
                                        <p:attrNameLst>
                                          <p:attrName>fill.on</p:attrName>
                                        </p:attrNameLst>
                                      </p:cBhvr>
                                      <p:to>
                                        <p:strVal val="true"/>
                                      </p:to>
                                    </p:set>
                                  </p:childTnLst>
                                </p:cTn>
                              </p:par>
                            </p:childTnLst>
                          </p:cTn>
                        </p:par>
                        <p:par>
                          <p:cTn id="38" fill="hold">
                            <p:stCondLst>
                              <p:cond delay="202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10" fill="hold"/>
                                        <p:tgtEl>
                                          <p:spTgt spid="12"/>
                                        </p:tgtEl>
                                        <p:attrNameLst>
                                          <p:attrName>ppt_w</p:attrName>
                                        </p:attrNameLst>
                                      </p:cBhvr>
                                      <p:tavLst>
                                        <p:tav tm="0">
                                          <p:val>
                                            <p:fltVal val="0"/>
                                          </p:val>
                                        </p:tav>
                                        <p:tav tm="100000">
                                          <p:val>
                                            <p:strVal val="#ppt_w"/>
                                          </p:val>
                                        </p:tav>
                                      </p:tavLst>
                                    </p:anim>
                                    <p:anim calcmode="lin" valueType="num">
                                      <p:cBhvr>
                                        <p:cTn id="42" dur="10" fill="hold"/>
                                        <p:tgtEl>
                                          <p:spTgt spid="12"/>
                                        </p:tgtEl>
                                        <p:attrNameLst>
                                          <p:attrName>ppt_h</p:attrName>
                                        </p:attrNameLst>
                                      </p:cBhvr>
                                      <p:tavLst>
                                        <p:tav tm="0">
                                          <p:val>
                                            <p:fltVal val="0"/>
                                          </p:val>
                                        </p:tav>
                                        <p:tav tm="100000">
                                          <p:val>
                                            <p:strVal val="#ppt_h"/>
                                          </p:val>
                                        </p:tav>
                                      </p:tavLst>
                                    </p:anim>
                                    <p:animEffect transition="in" filter="fade">
                                      <p:cBhvr>
                                        <p:cTn id="43" dur="10"/>
                                        <p:tgtEl>
                                          <p:spTgt spid="12"/>
                                        </p:tgtEl>
                                      </p:cBhvr>
                                    </p:animEffect>
                                  </p:childTnLst>
                                </p:cTn>
                              </p:par>
                            </p:childTnLst>
                          </p:cTn>
                        </p:par>
                        <p:par>
                          <p:cTn id="44" fill="hold">
                            <p:stCondLst>
                              <p:cond delay="2030"/>
                            </p:stCondLst>
                            <p:childTnLst>
                              <p:par>
                                <p:cTn id="45" presetID="27" presetClass="emph" presetSubtype="0" fill="remove" grpId="1" nodeType="afterEffect">
                                  <p:stCondLst>
                                    <p:cond delay="0"/>
                                  </p:stCondLst>
                                  <p:childTnLst>
                                    <p:animClr clrSpc="rgb" dir="cw">
                                      <p:cBhvr override="childStyle">
                                        <p:cTn id="46" dur="250" autoRev="1" fill="remove"/>
                                        <p:tgtEl>
                                          <p:spTgt spid="12"/>
                                        </p:tgtEl>
                                        <p:attrNameLst>
                                          <p:attrName>style.color</p:attrName>
                                        </p:attrNameLst>
                                      </p:cBhvr>
                                      <p:to>
                                        <a:schemeClr val="bg1"/>
                                      </p:to>
                                    </p:animClr>
                                    <p:animClr clrSpc="rgb" dir="cw">
                                      <p:cBhvr>
                                        <p:cTn id="47" dur="250" autoRev="1" fill="remove"/>
                                        <p:tgtEl>
                                          <p:spTgt spid="12"/>
                                        </p:tgtEl>
                                        <p:attrNameLst>
                                          <p:attrName>fillcolor</p:attrName>
                                        </p:attrNameLst>
                                      </p:cBhvr>
                                      <p:to>
                                        <a:schemeClr val="bg1"/>
                                      </p:to>
                                    </p:animClr>
                                    <p:set>
                                      <p:cBhvr>
                                        <p:cTn id="48" dur="250" autoRev="1" fill="remove"/>
                                        <p:tgtEl>
                                          <p:spTgt spid="12"/>
                                        </p:tgtEl>
                                        <p:attrNameLst>
                                          <p:attrName>fill.type</p:attrName>
                                        </p:attrNameLst>
                                      </p:cBhvr>
                                      <p:to>
                                        <p:strVal val="solid"/>
                                      </p:to>
                                    </p:set>
                                    <p:set>
                                      <p:cBhvr>
                                        <p:cTn id="49" dur="250" autoRev="1" fill="remove"/>
                                        <p:tgtEl>
                                          <p:spTgt spid="12"/>
                                        </p:tgtEl>
                                        <p:attrNameLst>
                                          <p:attrName>fill.on</p:attrName>
                                        </p:attrNameLst>
                                      </p:cBhvr>
                                      <p:to>
                                        <p:strVal val="true"/>
                                      </p:to>
                                    </p:set>
                                  </p:childTnLst>
                                </p:cTn>
                              </p:par>
                            </p:childTnLst>
                          </p:cTn>
                        </p:par>
                        <p:par>
                          <p:cTn id="50" fill="hold">
                            <p:stCondLst>
                              <p:cond delay="2530"/>
                            </p:stCondLst>
                            <p:childTnLst>
                              <p:par>
                                <p:cTn id="51" presetID="53" presetClass="entr" presetSubtype="16"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10" fill="hold"/>
                                        <p:tgtEl>
                                          <p:spTgt spid="13"/>
                                        </p:tgtEl>
                                        <p:attrNameLst>
                                          <p:attrName>ppt_w</p:attrName>
                                        </p:attrNameLst>
                                      </p:cBhvr>
                                      <p:tavLst>
                                        <p:tav tm="0">
                                          <p:val>
                                            <p:fltVal val="0"/>
                                          </p:val>
                                        </p:tav>
                                        <p:tav tm="100000">
                                          <p:val>
                                            <p:strVal val="#ppt_w"/>
                                          </p:val>
                                        </p:tav>
                                      </p:tavLst>
                                    </p:anim>
                                    <p:anim calcmode="lin" valueType="num">
                                      <p:cBhvr>
                                        <p:cTn id="54" dur="10" fill="hold"/>
                                        <p:tgtEl>
                                          <p:spTgt spid="13"/>
                                        </p:tgtEl>
                                        <p:attrNameLst>
                                          <p:attrName>ppt_h</p:attrName>
                                        </p:attrNameLst>
                                      </p:cBhvr>
                                      <p:tavLst>
                                        <p:tav tm="0">
                                          <p:val>
                                            <p:fltVal val="0"/>
                                          </p:val>
                                        </p:tav>
                                        <p:tav tm="100000">
                                          <p:val>
                                            <p:strVal val="#ppt_h"/>
                                          </p:val>
                                        </p:tav>
                                      </p:tavLst>
                                    </p:anim>
                                    <p:animEffect transition="in" filter="fade">
                                      <p:cBhvr>
                                        <p:cTn id="55" dur="10"/>
                                        <p:tgtEl>
                                          <p:spTgt spid="13"/>
                                        </p:tgtEl>
                                      </p:cBhvr>
                                    </p:animEffect>
                                  </p:childTnLst>
                                </p:cTn>
                              </p:par>
                            </p:childTnLst>
                          </p:cTn>
                        </p:par>
                        <p:par>
                          <p:cTn id="56" fill="hold">
                            <p:stCondLst>
                              <p:cond delay="2540"/>
                            </p:stCondLst>
                            <p:childTnLst>
                              <p:par>
                                <p:cTn id="57" presetID="27" presetClass="emph" presetSubtype="0" fill="remove" grpId="1" nodeType="afterEffect">
                                  <p:stCondLst>
                                    <p:cond delay="0"/>
                                  </p:stCondLst>
                                  <p:childTnLst>
                                    <p:animClr clrSpc="rgb" dir="cw">
                                      <p:cBhvr override="childStyle">
                                        <p:cTn id="58" dur="250" autoRev="1" fill="remove"/>
                                        <p:tgtEl>
                                          <p:spTgt spid="13"/>
                                        </p:tgtEl>
                                        <p:attrNameLst>
                                          <p:attrName>style.color</p:attrName>
                                        </p:attrNameLst>
                                      </p:cBhvr>
                                      <p:to>
                                        <a:schemeClr val="bg1"/>
                                      </p:to>
                                    </p:animClr>
                                    <p:animClr clrSpc="rgb" dir="cw">
                                      <p:cBhvr>
                                        <p:cTn id="59" dur="250" autoRev="1" fill="remove"/>
                                        <p:tgtEl>
                                          <p:spTgt spid="13"/>
                                        </p:tgtEl>
                                        <p:attrNameLst>
                                          <p:attrName>fillcolor</p:attrName>
                                        </p:attrNameLst>
                                      </p:cBhvr>
                                      <p:to>
                                        <a:schemeClr val="bg1"/>
                                      </p:to>
                                    </p:animClr>
                                    <p:set>
                                      <p:cBhvr>
                                        <p:cTn id="60" dur="250" autoRev="1" fill="remove"/>
                                        <p:tgtEl>
                                          <p:spTgt spid="13"/>
                                        </p:tgtEl>
                                        <p:attrNameLst>
                                          <p:attrName>fill.type</p:attrName>
                                        </p:attrNameLst>
                                      </p:cBhvr>
                                      <p:to>
                                        <p:strVal val="solid"/>
                                      </p:to>
                                    </p:set>
                                    <p:set>
                                      <p:cBhvr>
                                        <p:cTn id="61" dur="250" autoRev="1" fill="remove"/>
                                        <p:tgtEl>
                                          <p:spTgt spid="13"/>
                                        </p:tgtEl>
                                        <p:attrNameLst>
                                          <p:attrName>fill.on</p:attrName>
                                        </p:attrNameLst>
                                      </p:cBhvr>
                                      <p:to>
                                        <p:strVal val="true"/>
                                      </p:to>
                                    </p:set>
                                  </p:childTnLst>
                                </p:cTn>
                              </p:par>
                            </p:childTnLst>
                          </p:cTn>
                        </p:par>
                        <p:par>
                          <p:cTn id="62" fill="hold">
                            <p:stCondLst>
                              <p:cond delay="3040"/>
                            </p:stCondLst>
                            <p:childTnLst>
                              <p:par>
                                <p:cTn id="63" presetID="42"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1000"/>
                                        <p:tgtEl>
                                          <p:spTgt spid="18"/>
                                        </p:tgtEl>
                                      </p:cBhvr>
                                    </p:animEffect>
                                    <p:anim calcmode="lin" valueType="num">
                                      <p:cBhvr>
                                        <p:cTn id="66" dur="1000" fill="hold"/>
                                        <p:tgtEl>
                                          <p:spTgt spid="18"/>
                                        </p:tgtEl>
                                        <p:attrNameLst>
                                          <p:attrName>ppt_x</p:attrName>
                                        </p:attrNameLst>
                                      </p:cBhvr>
                                      <p:tavLst>
                                        <p:tav tm="0">
                                          <p:val>
                                            <p:strVal val="#ppt_x"/>
                                          </p:val>
                                        </p:tav>
                                        <p:tav tm="100000">
                                          <p:val>
                                            <p:strVal val="#ppt_x"/>
                                          </p:val>
                                        </p:tav>
                                      </p:tavLst>
                                    </p:anim>
                                    <p:anim calcmode="lin" valueType="num">
                                      <p:cBhvr>
                                        <p:cTn id="67" dur="1000" fill="hold"/>
                                        <p:tgtEl>
                                          <p:spTgt spid="18"/>
                                        </p:tgtEl>
                                        <p:attrNameLst>
                                          <p:attrName>ppt_y</p:attrName>
                                        </p:attrNameLst>
                                      </p:cBhvr>
                                      <p:tavLst>
                                        <p:tav tm="0">
                                          <p:val>
                                            <p:strVal val="#ppt_y+.1"/>
                                          </p:val>
                                        </p:tav>
                                        <p:tav tm="100000">
                                          <p:val>
                                            <p:strVal val="#ppt_y"/>
                                          </p:val>
                                        </p:tav>
                                      </p:tavLst>
                                    </p:anim>
                                  </p:childTnLst>
                                </p:cTn>
                              </p:par>
                            </p:childTnLst>
                          </p:cTn>
                        </p:par>
                        <p:par>
                          <p:cTn id="68" fill="hold">
                            <p:stCondLst>
                              <p:cond delay="4040"/>
                            </p:stCondLst>
                            <p:childTnLst>
                              <p:par>
                                <p:cTn id="69" presetID="2" presetClass="entr" presetSubtype="2"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750" fill="hold"/>
                                        <p:tgtEl>
                                          <p:spTgt spid="8"/>
                                        </p:tgtEl>
                                        <p:attrNameLst>
                                          <p:attrName>ppt_x</p:attrName>
                                        </p:attrNameLst>
                                      </p:cBhvr>
                                      <p:tavLst>
                                        <p:tav tm="0">
                                          <p:val>
                                            <p:strVal val="1+#ppt_w/2"/>
                                          </p:val>
                                        </p:tav>
                                        <p:tav tm="100000">
                                          <p:val>
                                            <p:strVal val="#ppt_x"/>
                                          </p:val>
                                        </p:tav>
                                      </p:tavLst>
                                    </p:anim>
                                    <p:anim calcmode="lin" valueType="num">
                                      <p:cBhvr additive="base">
                                        <p:cTn id="72" dur="750" fill="hold"/>
                                        <p:tgtEl>
                                          <p:spTgt spid="8"/>
                                        </p:tgtEl>
                                        <p:attrNameLst>
                                          <p:attrName>ppt_y</p:attrName>
                                        </p:attrNameLst>
                                      </p:cBhvr>
                                      <p:tavLst>
                                        <p:tav tm="0">
                                          <p:val>
                                            <p:strVal val="#ppt_y"/>
                                          </p:val>
                                        </p:tav>
                                        <p:tav tm="100000">
                                          <p:val>
                                            <p:strVal val="#ppt_y"/>
                                          </p:val>
                                        </p:tav>
                                      </p:tavLst>
                                    </p:anim>
                                  </p:childTnLst>
                                </p:cTn>
                              </p:par>
                            </p:childTnLst>
                          </p:cTn>
                        </p:par>
                        <p:par>
                          <p:cTn id="73" fill="hold">
                            <p:stCondLst>
                              <p:cond delay="4790"/>
                            </p:stCondLst>
                            <p:childTnLst>
                              <p:par>
                                <p:cTn id="74" presetID="2" presetClass="entr" presetSubtype="2" fill="hold" nodeType="afterEffect">
                                  <p:stCondLst>
                                    <p:cond delay="0"/>
                                  </p:stCondLst>
                                  <p:childTnLst>
                                    <p:set>
                                      <p:cBhvr>
                                        <p:cTn id="75" dur="1" fill="hold">
                                          <p:stCondLst>
                                            <p:cond delay="0"/>
                                          </p:stCondLst>
                                        </p:cTn>
                                        <p:tgtEl>
                                          <p:spTgt spid="10"/>
                                        </p:tgtEl>
                                        <p:attrNameLst>
                                          <p:attrName>style.visibility</p:attrName>
                                        </p:attrNameLst>
                                      </p:cBhvr>
                                      <p:to>
                                        <p:strVal val="visible"/>
                                      </p:to>
                                    </p:set>
                                    <p:anim calcmode="lin" valueType="num">
                                      <p:cBhvr additive="base">
                                        <p:cTn id="76" dur="750" fill="hold"/>
                                        <p:tgtEl>
                                          <p:spTgt spid="10"/>
                                        </p:tgtEl>
                                        <p:attrNameLst>
                                          <p:attrName>ppt_x</p:attrName>
                                        </p:attrNameLst>
                                      </p:cBhvr>
                                      <p:tavLst>
                                        <p:tav tm="0">
                                          <p:val>
                                            <p:strVal val="1+#ppt_w/2"/>
                                          </p:val>
                                        </p:tav>
                                        <p:tav tm="100000">
                                          <p:val>
                                            <p:strVal val="#ppt_x"/>
                                          </p:val>
                                        </p:tav>
                                      </p:tavLst>
                                    </p:anim>
                                    <p:anim calcmode="lin" valueType="num">
                                      <p:cBhvr additive="base">
                                        <p:cTn id="77" dur="750" fill="hold"/>
                                        <p:tgtEl>
                                          <p:spTgt spid="10"/>
                                        </p:tgtEl>
                                        <p:attrNameLst>
                                          <p:attrName>ppt_y</p:attrName>
                                        </p:attrNameLst>
                                      </p:cBhvr>
                                      <p:tavLst>
                                        <p:tav tm="0">
                                          <p:val>
                                            <p:strVal val="#ppt_y"/>
                                          </p:val>
                                        </p:tav>
                                        <p:tav tm="100000">
                                          <p:val>
                                            <p:strVal val="#ppt_y"/>
                                          </p:val>
                                        </p:tav>
                                      </p:tavLst>
                                    </p:anim>
                                  </p:childTnLst>
                                </p:cTn>
                              </p:par>
                            </p:childTnLst>
                          </p:cTn>
                        </p:par>
                        <p:par>
                          <p:cTn id="78" fill="hold">
                            <p:stCondLst>
                              <p:cond delay="5540"/>
                            </p:stCondLst>
                            <p:childTnLst>
                              <p:par>
                                <p:cTn id="79" presetID="2" presetClass="entr" presetSubtype="2" fill="hold"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750" fill="hold"/>
                                        <p:tgtEl>
                                          <p:spTgt spid="21"/>
                                        </p:tgtEl>
                                        <p:attrNameLst>
                                          <p:attrName>ppt_x</p:attrName>
                                        </p:attrNameLst>
                                      </p:cBhvr>
                                      <p:tavLst>
                                        <p:tav tm="0">
                                          <p:val>
                                            <p:strVal val="1+#ppt_w/2"/>
                                          </p:val>
                                        </p:tav>
                                        <p:tav tm="100000">
                                          <p:val>
                                            <p:strVal val="#ppt_x"/>
                                          </p:val>
                                        </p:tav>
                                      </p:tavLst>
                                    </p:anim>
                                    <p:anim calcmode="lin" valueType="num">
                                      <p:cBhvr additive="base">
                                        <p:cTn id="82" dur="750" fill="hold"/>
                                        <p:tgtEl>
                                          <p:spTgt spid="21"/>
                                        </p:tgtEl>
                                        <p:attrNameLst>
                                          <p:attrName>ppt_y</p:attrName>
                                        </p:attrNameLst>
                                      </p:cBhvr>
                                      <p:tavLst>
                                        <p:tav tm="0">
                                          <p:val>
                                            <p:strVal val="#ppt_y"/>
                                          </p:val>
                                        </p:tav>
                                        <p:tav tm="100000">
                                          <p:val>
                                            <p:strVal val="#ppt_y"/>
                                          </p:val>
                                        </p:tav>
                                      </p:tavLst>
                                    </p:anim>
                                  </p:childTnLst>
                                </p:cTn>
                              </p:par>
                            </p:childTnLst>
                          </p:cTn>
                        </p:par>
                        <p:par>
                          <p:cTn id="83" fill="hold">
                            <p:stCondLst>
                              <p:cond delay="6290"/>
                            </p:stCondLst>
                            <p:childTnLst>
                              <p:par>
                                <p:cTn id="84" presetID="2" presetClass="entr" presetSubtype="2" fill="hold" nodeType="afterEffect">
                                  <p:stCondLst>
                                    <p:cond delay="0"/>
                                  </p:stCondLst>
                                  <p:childTnLst>
                                    <p:set>
                                      <p:cBhvr>
                                        <p:cTn id="85" dur="1" fill="hold">
                                          <p:stCondLst>
                                            <p:cond delay="0"/>
                                          </p:stCondLst>
                                        </p:cTn>
                                        <p:tgtEl>
                                          <p:spTgt spid="22"/>
                                        </p:tgtEl>
                                        <p:attrNameLst>
                                          <p:attrName>style.visibility</p:attrName>
                                        </p:attrNameLst>
                                      </p:cBhvr>
                                      <p:to>
                                        <p:strVal val="visible"/>
                                      </p:to>
                                    </p:set>
                                    <p:anim calcmode="lin" valueType="num">
                                      <p:cBhvr additive="base">
                                        <p:cTn id="86" dur="750" fill="hold"/>
                                        <p:tgtEl>
                                          <p:spTgt spid="22"/>
                                        </p:tgtEl>
                                        <p:attrNameLst>
                                          <p:attrName>ppt_x</p:attrName>
                                        </p:attrNameLst>
                                      </p:cBhvr>
                                      <p:tavLst>
                                        <p:tav tm="0">
                                          <p:val>
                                            <p:strVal val="1+#ppt_w/2"/>
                                          </p:val>
                                        </p:tav>
                                        <p:tav tm="100000">
                                          <p:val>
                                            <p:strVal val="#ppt_x"/>
                                          </p:val>
                                        </p:tav>
                                      </p:tavLst>
                                    </p:anim>
                                    <p:anim calcmode="lin" valueType="num">
                                      <p:cBhvr additive="base">
                                        <p:cTn id="87" dur="750" fill="hold"/>
                                        <p:tgtEl>
                                          <p:spTgt spid="22"/>
                                        </p:tgtEl>
                                        <p:attrNameLst>
                                          <p:attrName>ppt_y</p:attrName>
                                        </p:attrNameLst>
                                      </p:cBhvr>
                                      <p:tavLst>
                                        <p:tav tm="0">
                                          <p:val>
                                            <p:strVal val="#ppt_y"/>
                                          </p:val>
                                        </p:tav>
                                        <p:tav tm="100000">
                                          <p:val>
                                            <p:strVal val="#ppt_y"/>
                                          </p:val>
                                        </p:tav>
                                      </p:tavLst>
                                    </p:anim>
                                  </p:childTnLst>
                                </p:cTn>
                              </p:par>
                            </p:childTnLst>
                          </p:cTn>
                        </p:par>
                        <p:par>
                          <p:cTn id="88" fill="hold">
                            <p:stCondLst>
                              <p:cond delay="7040"/>
                            </p:stCondLst>
                            <p:childTnLst>
                              <p:par>
                                <p:cTn id="89" presetID="2" presetClass="entr" presetSubtype="2" fill="hold" nodeType="afterEffect">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750" fill="hold"/>
                                        <p:tgtEl>
                                          <p:spTgt spid="23"/>
                                        </p:tgtEl>
                                        <p:attrNameLst>
                                          <p:attrName>ppt_x</p:attrName>
                                        </p:attrNameLst>
                                      </p:cBhvr>
                                      <p:tavLst>
                                        <p:tav tm="0">
                                          <p:val>
                                            <p:strVal val="1+#ppt_w/2"/>
                                          </p:val>
                                        </p:tav>
                                        <p:tav tm="100000">
                                          <p:val>
                                            <p:strVal val="#ppt_x"/>
                                          </p:val>
                                        </p:tav>
                                      </p:tavLst>
                                    </p:anim>
                                    <p:anim calcmode="lin" valueType="num">
                                      <p:cBhvr additive="base">
                                        <p:cTn id="92" dur="7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9" grpId="1" animBg="1"/>
      <p:bldP spid="11" grpId="0" animBg="1"/>
      <p:bldP spid="11" grpId="1" animBg="1"/>
      <p:bldP spid="12" grpId="0" animBg="1"/>
      <p:bldP spid="12" grpId="1" animBg="1"/>
      <p:bldP spid="13" grpId="0" animBg="1"/>
      <p:bldP spid="13" grpId="1" animBg="1"/>
      <p:bldP spid="14" grpId="0" animBg="1"/>
      <p:bldP spid="1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4F91CE9-112F-49EA-BBB3-9E46F2C15700"/>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Content List"/>
  <p:tag name="ISPRING_PLAYERS_CUSTOMIZATION" val="UEsDBBQAAgAIACqGsU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qhrF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CqGsU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Koax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Koax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Koax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KoaxS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oaxS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K4axSAXZichKDQAA1SEAABcAAAB1bml2ZXJzYWwvdW5pdmVyc2FsLnBuZ+2a+VdS6/rAqdNpVvNU15xLvXmuOZQnp+NAmROna6UNZk61zLxhgqhoKGLTdUiJopaWiZ6sk+KAqZm6EbBDSR5E6jig4lBxFAXBgRAVkbupzr1r3fVd3z/gLn5gb57ns9/9Ps+73+d5n/1C7rEj/jobjTZCIBAdWIBPMASyBgaBfINcvxbU7Gq6MQGeViUF+3tDKF0mk6CwJvZg4EEIpI6wafnct6C8ISEgNAkC0WVqPqtYyIrzYDs4zOfgicuRkuGjebbyAdYHWdHc6rnV9Trn9ev1U78jntz8/fe7cy7o5+8MWPOuevNPOectLV79c+3W9Tt8bm8pM1Zf+Vn69/0bVNjpLpn7IulHxafSBxc9jydtD/9UTKmUUkRSt4hSSmVL3YMsLlSNla0op5EjGYrhmqZRnDFo0lknP1nFSpDpeTOEH1EPuvyMZKjR1lRm558zhnmpPnWneIOKK41V9vV4qyjsrK/7KlBuQwdl/OFner0bvwaUmu0rCUML4ij14K1/ixN+4DdIuIvFBvB0IMdKI+0iao43AlaDxy1aoAVaoAVaoAVaoAVaoAVaoAVaoAVaoAVaoAVa8L8HUAJz9QJLs2X6HtgK02i8rTRbiuvvaPYOd/p8p9lu3PL/g4/hd/5o4HrxWz/9fvihdSk2UfbGknAJtywwH0WJUL2CKlYooSlMF7yyDzmSJXlhXnszbXmsiaGSBPFbnOI5P4xPI5SVFazM3yTLjy07/M0znmNmXq7jr0svr2SFEahhZpqmYppihBrNGGLkDHbVxIgLMKe6wxvjFw71JKW9mTMXTwTMDSVxG/VmjoSALUryljhIXEMvPgxQryhdpulKaTxP/UEvs99j9tXWMK6Xcipe4EZqGkkTjwOZi2OFSEMXqIPTsAfiFHfgvlRAgNJjhppX3grl1bw3MUMs+qRZxqd3JDYmKInGyFc/mbJbC2nzkscsGn3TMdP5A/c527PqIoDh/VzCZ4/s+jgRkHhy0wlPKQJjX+bszJjFIy+5eFBnD6eOZijieSfPksVx11ux4rDRwUj7csF++HCICRm9wjRfmbnwPXnLvpK8OdI0VtjZdlLWG8MJ68aj5EDFzDFBO1fWSpI6JRoq6uKAM32AKs2Ot4ChsxNFnm9FLyQam6rpAelTdaxBLiHudztl9cPYQJEbvdMhkHDLavg6YAOMudUOVlTje4FqfBeiKDT+bKrxs0ZhW+u5M03oNxIUqnFE+P5YetCJHeTSwl2Prp32DJEn/bNmthj/xvFpFY/Z31BRxmzlsVwYixzn55tjaX5d6eaNmwXCiO5eRwJPRrboCKlbN0ie/8s3kPfwSs9bVC4+rvuzIfGiFmmBysOHmGSU/VcTIye4ZfrIW888Txj9R3mxbSn15gZ0S36IXNbPfuzdnrNtu3H7/phWM5sDtoqN5MzpNAQ3DV+s8BIJ00jSh4hXxEWAPX9y6mrKTdprCKS5SBS+fTi23UlUkNnHaXButEsIFVrrw+z/celZiuCCPFC1HIgrd+5kjWwsjlQM4QPqN6+Vyxz339un2otoeIiLuuEqdkp8p3RNBjII0xaAQvC3ZIUOpE0enB1ZvehhdXj4x/toWXWQaUq3nbrOh7jJyLh6uHkg0RJ9yrjdKXLnIhzNHeYZwgC+g0XHB0C5FvI+LVSW+5P7l3YnVQ8ECFOTQ1YtP9e9HMQbi7bcbHhKPhAsvDbR5fvyYu+uH5LuF3FhwTzCIfhv2CPE0ECobsjfBNhd6OHmmnM8N1gKzc8+zTz7iDUYxgm9tNl2Y4nwlZO4jwmOK2cEK+OkeJqI4vKs2B/eogze2XF9Tb+D2VwplpefjGOmF+9NOo1oTTRqLNnzl3zh05I8fW8b7x5ZsH7cjWr9QFHiqxuYEoDk5nXi/n1haNbNATrvDUb6OLKQ5VHgbkdsnfttj0ROxVl/GZAEEaPicrmo77WmZ/ulQgdf4qZKna66WUzB2CNdpmvnhYujEhQGHsH7YBvjc2cf5ddXO0LSkfli4damW1ccnz4spervFy0BQ9t3ijDTFAchjQBw9CN1MbZUb44veprV0OPQyFCrpmPpCi5A/9rpHagiLOqtnUoUwgDc6F57uAKcgjoaj1tkRyFws3lRUzTS3LKMO9qKX8KUlPfE9zYD4bf45WEGDYiSDFFdj2MXD886zQ5SU8YqMlPh2BrGEiaS8AuiiVLLVck8DgtDDZi+XUctiBBrHs3cXZ43I+NC1erUFQnDYJx9JHUUAqmOIuWVKbGXKxqy9DeKkkShTD6SQVOkiA63GUG9xPaKy4vvr+u94BEgqHxERieAmTdkmtjYhHfy8A7O1EftIQcqHxVgbJHf3jVqX+p36lH17heiR2R3c6zaOkC3z/GeFSPoU5/9BWiyLndJLDO6Z6/z0OHXdxYBfdi4jmKjUSluaXJ+Sd8Ffh8ZO8nNXJGlFGEc8EVNWRv/KnueLerrAB9K6b6eOby466ZVNDa28zg74tF5n7KYzUbiVB7gTkiLTxafN7izxrVFqnKdMmpfkNZ3D7tAIOIUw0zO06yxtUv91Mc4qQUMI2nkgb4kHGNSdFR1qa9NfPxuT+oy3XyajlwY9lB2Mk+Py3yIjn2C+7gWXTbZAkZzBtD1eQGri8MVOJMUnWhs6sCk1BhyBS32MjCryhq8X4uXO370lyweEwjxC4NvHNgX2yXJTJO17SPWAuxuSwtbvZduJ77cvecY+wyhpqB2ftl1D9E2O2Zix7mKLAz33gDYz2Rfh71Fh26mkj/qfNRT3jP/7b4qMTzcRS+B+l8u9WXYe/SFMl0nJ/pzzK8+zrq5Du1FHPQrRpZTavGqgdbCNzl70KGyvmPZj/NnWV8Hz0iEIoxRxjz2EDvZofCWcX6RXgN5VtZ80Cp3LGGiOW+ioPz4qieR1dCFl3rOUOUA15kAXVmwM8MtfOB4KoYaSH62V1Vg+ngWt0NA/Tpx+JYEj99xzh5+OrISK8s1m6MtcVP6jtdeOq7veYY8lOn1aNK158Kiwdlb72ruhrpwvZzyx3YIg8iZvL19nAWFR1T56sM6lns5wmjD9iXaVEBwLR5BmrIg2mLnOqwfmqsm/Plbgh16GjxUn7r5F+GDReVUu/eMzzacPuISlaLJRmeHIzPkvfMNH/bB+xuv0vOtYkx2NyyLnbMvTXDTnxSj1//2CEA7iscHyrPqTGQlO51MtsLgekVG8EE3XfwhfNZxX+LXqXP+0fy2FnA5Hdz7O/liXIn0xRW1aIRACvqDtZdgrDYrJEnpqyCnGWAVUK8Cg8UoJf7n1DvnTWyOM9evc0rO5tsi06cOBjMTkfei0eJoMFcf1ZFFU+JH99ladrTmH/K9fQbaaP+TKlyWP0Zp24+gFlsQe+LKwsyVOVZ3wdU6Ln0Hx/HGlIw2nYGUfcxzQKzMFTISXrfO/LqJz6x0DVNdE484sCZGCLHkqNuPT6QK/swhSxnzA7FCr9mLZLwsoq7MaytvP5tx4LixCq3KsZbLQscXbYzyxf4HXGu/BC+Z1Rhuju4PjIDOrybPRhsWwIvOgNfNzRSh3BvtPCnGYkXZy39U8LxpuwF5HSHAkby1vs8toED/SckQLyozowoXeUs9eTQTwEw8yh7EJ0ixETvenxpWju0YVqIKl345xbCiov6dVWe63Kefl+rzKJ8zVmO6jOPCR6Nyau2IWFNg7EGGWjk6isvzXHe7MpKNFwGIkqcpgkVpKiOdnxyuE7HtzxvPbvu89CxdnvylcJCbG9dXkw1OqCJwYiZJ0lzvBTi2KKVUZK75L/wKe/YkXSVBNnWjhOIySJPoy6iVv9WEDo8dTfDsw50Kr0KYgmPRV7lSxMHoNRj6EHMDEj3RQVfC0NOF0cnTrOMTmhAXjz0meAFvF2GUoi/Xi8BKLY73cp8PEZbaHEi6fr4liObhkMuMp7yw35hQJVUl5td+hJIBgmauNONExdv+s3T7IVtn/ajLrO9gu+XlWOrWppUVBYPRcjAC6sDi5YaJj67iGo+Em/7pMzr8rKKk9e8GnvNbwFyzaON1fWQDEFMKrrmcGMQmE1MYRYQ4nI1lL7OgKyjqweb8ncohNC/iYZR6iSdZ65r6AqqaPNr07SoEepqmeAF6VZxWyAIkX02jw2vVUpngTI+bKzBW0rt/uDUuiItqGhKik61aKp2kb+s/tX2jd0kT/c5ZyV9DL1O00HZ82fpkE8aQZbYa8swrDgrt2MVviRt5PL4tqsAMtOlj3tT97QrNj//cwLm7pctP8BbM7qNQGunp0xoMwAeL9Pfik1EVNfvumQAkat+xE+zkmw6HwRJu7MTo+tJfMfQYykSQ0JrM3CxKNAzArchKkXqHKlCrwbq+jSSxiWeafeyXDInpyyzXEKsWe03sczTPSNXd1gBQ2tEyTdUecvf/ehsoVS/Huq/+/DpQ4ZUoYDswLvlrxHCDXn/EshCqvvgf8ZJj/8PP/zCgVOb1PMNbOS2Lo9Rwa43qdJVoV3SzIQy+oGCoaYtgpA4+0HTQV7bkj76t1nnIUa/KjXsT7L356opGD/M94kPxPnvtX1BLAwQUAAIACAArhrFIKwvAbUoAAABrAAAAGwAAAHVuaXZlcnNhbC91bml2ZXJzYWwucG5nLnhtbLOxr8jNUShLLSrOzM+zVTLUM1Cyt+PlsikoSi3LTC1XqACKGekZQICSQiUqtzwzpSQDKGRgbowQzEjNTM8osVWyMDCFC+oDzQQAUEsBAgAAFAACAAgAKoaxSBUOrShkBAAABxEAAB0AAAAAAAAAAQAAAAAAAAAAAHVuaXZlcnNhbC9jb21tb25fbWVzc2FnZXMubG5nUEsBAgAAFAACAAgAKoaxSAh+CyMpAwAAhgwAACcAAAAAAAAAAQAAAAAAnwQAAHVuaXZlcnNhbC9mbGFzaF9wdWJsaXNoaW5nX3NldHRpbmdzLnhtbFBLAQIAABQAAgAIACqGsUi1/AlkugIAAFUKAAAhAAAAAAAAAAEAAAAAAA0IAAB1bml2ZXJzYWwvZmxhc2hfc2tpbl9zZXR0aW5ncy54bWxQSwECAAAUAAIACAAqhrFIKpYPZ/4CAACXCwAAJgAAAAAAAAABAAAAAAAGCwAAdW5pdmVyc2FsL2h0bWxfcHVibGlzaGluZ19zZXR0aW5ncy54bWxQSwECAAAUAAIACAAqhrFIaHFSkZoBAAAfBgAAHwAAAAAAAAABAAAAAABIDgAAdW5pdmVyc2FsL2h0bWxfc2tpbl9zZXR0aW5ncy5qc1BLAQIAABQAAgAIACqGsUg9PC/RwQAAAOUBAAAaAAAAAAAAAAEAAAAAAB8QAAB1bml2ZXJzYWwvaTE4bl9wcmVzZXRzLnhtbFBLAQIAABQAAgAIACqGsUia+ZZkawAAAGsAAAAcAAAAAAAAAAEAAAAAABgRAAB1bml2ZXJzYWwvbG9jYWxfc2V0dGluZ3MueG1sUEsBAgAAFAACAAgARJRXRyO0Tvv7AgAAsAgAABQAAAAAAAAAAQAAAAAAvREAAHVuaXZlcnNhbC9wbGF5ZXIueG1sUEsBAgAAFAACAAgAKoaxSLCHI/RsAQAA9wIAACkAAAAAAAAAAQAAAAAA6hQAAHVuaXZlcnNhbC9za2luX2N1c3RvbWl6YXRpb25fc2V0dGluZ3MueG1sUEsBAgAAFAACAAgAK4axSAXZichKDQAA1SEAABcAAAAAAAAAAAAAAAAAnRYAAHVuaXZlcnNhbC91bml2ZXJzYWwucG5nUEsBAgAAFAACAAgAK4axSCsLwG1KAAAAawAAABsAAAAAAAAAAQAAAAAAHCQAAHVuaXZlcnNhbC91bml2ZXJzYWwucG5nLnhtbFBLBQYAAAAACwALAEkDAACfJAAAAAA="/>
  <p:tag name="ISPRING_PRESENTATION_TITLE" val="HG00076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latin typeface="微软雅黑" pitchFamily="34" charset="-122"/>
            <a:ea typeface="微软雅黑" pitchFamily="34" charset="-122"/>
          </a:defRPr>
        </a:defPPr>
      </a:lst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1253</TotalTime>
  <Words>3710</Words>
  <Application>Microsoft Office PowerPoint</Application>
  <PresentationFormat>自定义</PresentationFormat>
  <Paragraphs>260</Paragraphs>
  <Slides>40</Slides>
  <Notes>40</Notes>
  <HiddenSlides>0</HiddenSlides>
  <MMClips>1</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40</vt:i4>
      </vt:variant>
    </vt:vector>
  </HeadingPairs>
  <TitlesOfParts>
    <vt:vector size="48" baseType="lpstr">
      <vt:lpstr>华文彩云</vt:lpstr>
      <vt:lpstr>宋体</vt:lpstr>
      <vt:lpstr>微软雅黑</vt:lpstr>
      <vt:lpstr>Arial</vt:lpstr>
      <vt:lpstr>Calibri</vt:lpstr>
      <vt:lpstr>Wingdings</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276</cp:revision>
  <dcterms:created xsi:type="dcterms:W3CDTF">2016-04-14T03:39:04Z</dcterms:created>
  <dcterms:modified xsi:type="dcterms:W3CDTF">2017-06-25T14:15:18Z</dcterms:modified>
</cp:coreProperties>
</file>