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3"/>
  </p:notesMasterIdLst>
  <p:handoutMasterIdLst>
    <p:handoutMasterId r:id="rId24"/>
  </p:handoutMasterIdLst>
  <p:sldIdLst>
    <p:sldId id="525" r:id="rId2"/>
    <p:sldId id="390" r:id="rId3"/>
    <p:sldId id="442" r:id="rId4"/>
    <p:sldId id="544" r:id="rId5"/>
    <p:sldId id="456" r:id="rId6"/>
    <p:sldId id="457" r:id="rId7"/>
    <p:sldId id="455" r:id="rId8"/>
    <p:sldId id="461" r:id="rId9"/>
    <p:sldId id="545" r:id="rId10"/>
    <p:sldId id="546" r:id="rId11"/>
    <p:sldId id="547" r:id="rId12"/>
    <p:sldId id="548" r:id="rId13"/>
    <p:sldId id="464" r:id="rId14"/>
    <p:sldId id="549" r:id="rId15"/>
    <p:sldId id="530" r:id="rId16"/>
    <p:sldId id="531" r:id="rId17"/>
    <p:sldId id="550" r:id="rId18"/>
    <p:sldId id="446" r:id="rId19"/>
    <p:sldId id="497" r:id="rId20"/>
    <p:sldId id="462" r:id="rId21"/>
    <p:sldId id="483" r:id="rId22"/>
  </p:sldIdLst>
  <p:sldSz cx="9144000" cy="5143500" type="screen16x9"/>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FF2929"/>
    <a:srgbClr val="FF0101"/>
    <a:srgbClr val="FFFF99"/>
    <a:srgbClr val="C00000"/>
    <a:srgbClr val="FA0000"/>
    <a:srgbClr val="FF0000"/>
    <a:srgbClr val="FFFFFF"/>
    <a:srgbClr val="4B649F"/>
    <a:srgbClr val="4A69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70" autoAdjust="0"/>
    <p:restoredTop sz="97377" autoAdjust="0"/>
  </p:normalViewPr>
  <p:slideViewPr>
    <p:cSldViewPr>
      <p:cViewPr varScale="1">
        <p:scale>
          <a:sx n="96" d="100"/>
          <a:sy n="96" d="100"/>
        </p:scale>
        <p:origin x="102" y="78"/>
      </p:cViewPr>
      <p:guideLst>
        <p:guide orient="horz" pos="1620"/>
        <p:guide pos="2880"/>
      </p:guideLst>
    </p:cSldViewPr>
  </p:slideViewPr>
  <p:notesTextViewPr>
    <p:cViewPr>
      <p:scale>
        <a:sx n="1" d="1"/>
        <a:sy n="1" d="1"/>
      </p:scale>
      <p:origin x="0" y="0"/>
    </p:cViewPr>
  </p:notesTextViewPr>
  <p:sorterViewPr>
    <p:cViewPr>
      <p:scale>
        <a:sx n="146" d="100"/>
        <a:sy n="146" d="100"/>
      </p:scale>
      <p:origin x="0" y="0"/>
    </p:cViewPr>
  </p:sorterViewPr>
  <p:notesViewPr>
    <p:cSldViewPr>
      <p:cViewPr varScale="1">
        <p:scale>
          <a:sx n="65" d="100"/>
          <a:sy n="65" d="100"/>
        </p:scale>
        <p:origin x="-340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67DD0A-9044-4D18-9C18-8B428ED92850}" type="datetimeFigureOut">
              <a:rPr lang="zh-CN" altLang="en-US" smtClean="0"/>
              <a:pPr/>
              <a:t>2017/12/12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18C6817-9CDC-4935-A4AC-27CF72BD8B27}" type="slidenum">
              <a:rPr lang="zh-CN" altLang="en-US" smtClean="0"/>
              <a:pPr/>
              <a:t>‹#›</a:t>
            </a:fld>
            <a:endParaRPr lang="zh-CN" altLang="en-US"/>
          </a:p>
        </p:txBody>
      </p:sp>
    </p:spTree>
    <p:extLst>
      <p:ext uri="{BB962C8B-B14F-4D97-AF65-F5344CB8AC3E}">
        <p14:creationId xmlns:p14="http://schemas.microsoft.com/office/powerpoint/2010/main" val="29349468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387C70-E853-4894-BF07-D2F4B19C8F53}" type="datetimeFigureOut">
              <a:rPr lang="zh-CN" altLang="en-US" smtClean="0"/>
              <a:pPr/>
              <a:t>2017/12/12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A47F99-6ADC-4C80-99B3-D41D132752F1}" type="slidenum">
              <a:rPr lang="zh-CN" altLang="en-US" smtClean="0"/>
              <a:pPr/>
              <a:t>‹#›</a:t>
            </a:fld>
            <a:endParaRPr lang="zh-CN" altLang="en-US"/>
          </a:p>
        </p:txBody>
      </p:sp>
    </p:spTree>
    <p:extLst>
      <p:ext uri="{BB962C8B-B14F-4D97-AF65-F5344CB8AC3E}">
        <p14:creationId xmlns:p14="http://schemas.microsoft.com/office/powerpoint/2010/main" val="35275874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a:t>
            </a:fld>
            <a:endParaRPr lang="zh-CN" altLang="en-US"/>
          </a:p>
        </p:txBody>
      </p:sp>
    </p:spTree>
    <p:extLst>
      <p:ext uri="{BB962C8B-B14F-4D97-AF65-F5344CB8AC3E}">
        <p14:creationId xmlns:p14="http://schemas.microsoft.com/office/powerpoint/2010/main" val="4409036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10</a:t>
            </a:fld>
            <a:endParaRPr lang="zh-CN" altLang="en-US"/>
          </a:p>
        </p:txBody>
      </p:sp>
    </p:spTree>
    <p:extLst>
      <p:ext uri="{BB962C8B-B14F-4D97-AF65-F5344CB8AC3E}">
        <p14:creationId xmlns:p14="http://schemas.microsoft.com/office/powerpoint/2010/main" val="612209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11</a:t>
            </a:fld>
            <a:endParaRPr lang="zh-CN" altLang="en-US"/>
          </a:p>
        </p:txBody>
      </p:sp>
    </p:spTree>
    <p:extLst>
      <p:ext uri="{BB962C8B-B14F-4D97-AF65-F5344CB8AC3E}">
        <p14:creationId xmlns:p14="http://schemas.microsoft.com/office/powerpoint/2010/main" val="20993008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12</a:t>
            </a:fld>
            <a:endParaRPr lang="zh-CN" altLang="en-US"/>
          </a:p>
        </p:txBody>
      </p:sp>
    </p:spTree>
    <p:extLst>
      <p:ext uri="{BB962C8B-B14F-4D97-AF65-F5344CB8AC3E}">
        <p14:creationId xmlns:p14="http://schemas.microsoft.com/office/powerpoint/2010/main" val="16325017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13</a:t>
            </a:fld>
            <a:endParaRPr lang="zh-CN" altLang="en-US"/>
          </a:p>
        </p:txBody>
      </p:sp>
    </p:spTree>
    <p:extLst>
      <p:ext uri="{BB962C8B-B14F-4D97-AF65-F5344CB8AC3E}">
        <p14:creationId xmlns:p14="http://schemas.microsoft.com/office/powerpoint/2010/main" val="29397408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14</a:t>
            </a:fld>
            <a:endParaRPr lang="zh-CN" altLang="en-US"/>
          </a:p>
        </p:txBody>
      </p:sp>
    </p:spTree>
    <p:extLst>
      <p:ext uri="{BB962C8B-B14F-4D97-AF65-F5344CB8AC3E}">
        <p14:creationId xmlns:p14="http://schemas.microsoft.com/office/powerpoint/2010/main" val="37589207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15</a:t>
            </a:fld>
            <a:endParaRPr lang="zh-CN" altLang="en-US"/>
          </a:p>
        </p:txBody>
      </p:sp>
    </p:spTree>
    <p:extLst>
      <p:ext uri="{BB962C8B-B14F-4D97-AF65-F5344CB8AC3E}">
        <p14:creationId xmlns:p14="http://schemas.microsoft.com/office/powerpoint/2010/main" val="6322622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16</a:t>
            </a:fld>
            <a:endParaRPr lang="zh-CN" altLang="en-US"/>
          </a:p>
        </p:txBody>
      </p:sp>
    </p:spTree>
    <p:extLst>
      <p:ext uri="{BB962C8B-B14F-4D97-AF65-F5344CB8AC3E}">
        <p14:creationId xmlns:p14="http://schemas.microsoft.com/office/powerpoint/2010/main" val="13000591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17</a:t>
            </a:fld>
            <a:endParaRPr lang="zh-CN" altLang="en-US"/>
          </a:p>
        </p:txBody>
      </p:sp>
    </p:spTree>
    <p:extLst>
      <p:ext uri="{BB962C8B-B14F-4D97-AF65-F5344CB8AC3E}">
        <p14:creationId xmlns:p14="http://schemas.microsoft.com/office/powerpoint/2010/main" val="25110137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18</a:t>
            </a:fld>
            <a:endParaRPr lang="zh-CN" altLang="en-US"/>
          </a:p>
        </p:txBody>
      </p:sp>
    </p:spTree>
    <p:extLst>
      <p:ext uri="{BB962C8B-B14F-4D97-AF65-F5344CB8AC3E}">
        <p14:creationId xmlns:p14="http://schemas.microsoft.com/office/powerpoint/2010/main" val="41412995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19</a:t>
            </a:fld>
            <a:endParaRPr lang="zh-CN" altLang="en-US"/>
          </a:p>
        </p:txBody>
      </p:sp>
    </p:spTree>
    <p:extLst>
      <p:ext uri="{BB962C8B-B14F-4D97-AF65-F5344CB8AC3E}">
        <p14:creationId xmlns:p14="http://schemas.microsoft.com/office/powerpoint/2010/main" val="3372621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2</a:t>
            </a:fld>
            <a:endParaRPr lang="zh-CN" altLang="en-US"/>
          </a:p>
        </p:txBody>
      </p:sp>
    </p:spTree>
    <p:extLst>
      <p:ext uri="{BB962C8B-B14F-4D97-AF65-F5344CB8AC3E}">
        <p14:creationId xmlns:p14="http://schemas.microsoft.com/office/powerpoint/2010/main" val="1910454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20</a:t>
            </a:fld>
            <a:endParaRPr lang="zh-CN" altLang="en-US"/>
          </a:p>
        </p:txBody>
      </p:sp>
    </p:spTree>
    <p:extLst>
      <p:ext uri="{BB962C8B-B14F-4D97-AF65-F5344CB8AC3E}">
        <p14:creationId xmlns:p14="http://schemas.microsoft.com/office/powerpoint/2010/main" val="37937688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21</a:t>
            </a:fld>
            <a:endParaRPr lang="zh-CN" altLang="en-US"/>
          </a:p>
        </p:txBody>
      </p:sp>
    </p:spTree>
    <p:extLst>
      <p:ext uri="{BB962C8B-B14F-4D97-AF65-F5344CB8AC3E}">
        <p14:creationId xmlns:p14="http://schemas.microsoft.com/office/powerpoint/2010/main" val="3462329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3</a:t>
            </a:fld>
            <a:endParaRPr lang="zh-CN" altLang="en-US"/>
          </a:p>
        </p:txBody>
      </p:sp>
    </p:spTree>
    <p:extLst>
      <p:ext uri="{BB962C8B-B14F-4D97-AF65-F5344CB8AC3E}">
        <p14:creationId xmlns:p14="http://schemas.microsoft.com/office/powerpoint/2010/main" val="3822639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4</a:t>
            </a:fld>
            <a:endParaRPr lang="zh-CN" altLang="en-US"/>
          </a:p>
        </p:txBody>
      </p:sp>
    </p:spTree>
    <p:extLst>
      <p:ext uri="{BB962C8B-B14F-4D97-AF65-F5344CB8AC3E}">
        <p14:creationId xmlns:p14="http://schemas.microsoft.com/office/powerpoint/2010/main" val="11835947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5</a:t>
            </a:fld>
            <a:endParaRPr lang="zh-CN" altLang="en-US"/>
          </a:p>
        </p:txBody>
      </p:sp>
    </p:spTree>
    <p:extLst>
      <p:ext uri="{BB962C8B-B14F-4D97-AF65-F5344CB8AC3E}">
        <p14:creationId xmlns:p14="http://schemas.microsoft.com/office/powerpoint/2010/main" val="212104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6</a:t>
            </a:fld>
            <a:endParaRPr lang="zh-CN" altLang="en-US"/>
          </a:p>
        </p:txBody>
      </p:sp>
    </p:spTree>
    <p:extLst>
      <p:ext uri="{BB962C8B-B14F-4D97-AF65-F5344CB8AC3E}">
        <p14:creationId xmlns:p14="http://schemas.microsoft.com/office/powerpoint/2010/main" val="1056191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7</a:t>
            </a:fld>
            <a:endParaRPr lang="zh-CN" altLang="en-US"/>
          </a:p>
        </p:txBody>
      </p:sp>
    </p:spTree>
    <p:extLst>
      <p:ext uri="{BB962C8B-B14F-4D97-AF65-F5344CB8AC3E}">
        <p14:creationId xmlns:p14="http://schemas.microsoft.com/office/powerpoint/2010/main" val="23012200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8</a:t>
            </a:fld>
            <a:endParaRPr lang="zh-CN" altLang="en-US"/>
          </a:p>
        </p:txBody>
      </p:sp>
    </p:spTree>
    <p:extLst>
      <p:ext uri="{BB962C8B-B14F-4D97-AF65-F5344CB8AC3E}">
        <p14:creationId xmlns:p14="http://schemas.microsoft.com/office/powerpoint/2010/main" val="64211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9</a:t>
            </a:fld>
            <a:endParaRPr lang="zh-CN" altLang="en-US"/>
          </a:p>
        </p:txBody>
      </p:sp>
    </p:spTree>
    <p:extLst>
      <p:ext uri="{BB962C8B-B14F-4D97-AF65-F5344CB8AC3E}">
        <p14:creationId xmlns:p14="http://schemas.microsoft.com/office/powerpoint/2010/main" val="6443929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286"/>
            <a:ext cx="9144000" cy="514807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31A8091-7EE4-41B5-8137-A62B04FCA6E6}" type="datetimeFigureOut">
              <a:rPr lang="zh-CN" altLang="en-US" smtClean="0"/>
              <a:pPr/>
              <a:t>2017/12/12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8AA5FA-60D0-45B3-9A54-CD9302FF9B70}"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31A8091-7EE4-41B5-8137-A62B04FCA6E6}" type="datetimeFigureOut">
              <a:rPr lang="zh-CN" altLang="en-US" smtClean="0"/>
              <a:pPr/>
              <a:t>2017/12/12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8AA5FA-60D0-45B3-9A54-CD9302FF9B70}"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15" name="TextBox 14"/>
          <p:cNvSpPr txBox="1"/>
          <p:nvPr userDrawn="1"/>
        </p:nvSpPr>
        <p:spPr>
          <a:xfrm>
            <a:off x="3131840" y="409253"/>
            <a:ext cx="2880320" cy="600164"/>
          </a:xfrm>
          <a:prstGeom prst="rect">
            <a:avLst/>
          </a:prstGeom>
          <a:noFill/>
        </p:spPr>
        <p:txBody>
          <a:bodyPr wrap="square" rtlCol="0">
            <a:spAutoFit/>
          </a:bodyPr>
          <a:lstStyle/>
          <a:p>
            <a:pPr algn="ctr"/>
            <a:r>
              <a:rPr lang="zh-CN" altLang="en-US" sz="2100" dirty="0">
                <a:solidFill>
                  <a:schemeClr val="accent3"/>
                </a:solidFill>
              </a:rPr>
              <a:t>单击输入标题</a:t>
            </a:r>
            <a:endParaRPr lang="en-US" altLang="zh-CN" sz="2100" dirty="0">
              <a:solidFill>
                <a:schemeClr val="accent3"/>
              </a:solidFill>
            </a:endParaRPr>
          </a:p>
          <a:p>
            <a:pPr algn="ctr"/>
            <a:r>
              <a:rPr lang="zh-CN" altLang="en-US" sz="1100" dirty="0">
                <a:solidFill>
                  <a:schemeClr val="tx1">
                    <a:lumMod val="65000"/>
                    <a:lumOff val="35000"/>
                  </a:schemeClr>
                </a:solidFill>
              </a:rPr>
              <a:t>单击此处添加副标题或详细文本描述</a:t>
            </a:r>
          </a:p>
        </p:txBody>
      </p:sp>
      <p:sp>
        <p:nvSpPr>
          <p:cNvPr id="16" name="TextBox 15"/>
          <p:cNvSpPr txBox="1"/>
          <p:nvPr userDrawn="1"/>
        </p:nvSpPr>
        <p:spPr>
          <a:xfrm>
            <a:off x="3131840" y="4587974"/>
            <a:ext cx="2880320" cy="338554"/>
          </a:xfrm>
          <a:prstGeom prst="rect">
            <a:avLst/>
          </a:prstGeom>
          <a:noFill/>
        </p:spPr>
        <p:txBody>
          <a:bodyPr wrap="square" rtlCol="0">
            <a:spAutoFit/>
          </a:bodyPr>
          <a:lstStyle/>
          <a:p>
            <a:pPr algn="ctr"/>
            <a:r>
              <a:rPr lang="en-US" altLang="zh-CN" sz="800" dirty="0">
                <a:ln>
                  <a:noFill/>
                </a:ln>
                <a:solidFill>
                  <a:schemeClr val="accent3"/>
                </a:solidFill>
              </a:rPr>
              <a:t>www.</a:t>
            </a:r>
            <a:r>
              <a:rPr lang="zh-CN" altLang="en-US" sz="800" dirty="0">
                <a:ln>
                  <a:noFill/>
                </a:ln>
                <a:solidFill>
                  <a:schemeClr val="accent3"/>
                </a:solidFill>
              </a:rPr>
              <a:t>企业网站</a:t>
            </a:r>
            <a:r>
              <a:rPr lang="en-US" altLang="zh-CN" sz="800" dirty="0">
                <a:ln>
                  <a:noFill/>
                </a:ln>
                <a:solidFill>
                  <a:schemeClr val="accent3"/>
                </a:solidFill>
              </a:rPr>
              <a:t>.com</a:t>
            </a:r>
          </a:p>
          <a:p>
            <a:pPr algn="ctr"/>
            <a:r>
              <a:rPr lang="zh-CN" altLang="en-US" sz="800" dirty="0">
                <a:solidFill>
                  <a:schemeClr val="tx1">
                    <a:lumMod val="65000"/>
                    <a:lumOff val="35000"/>
                  </a:schemeClr>
                </a:solidFill>
              </a:rPr>
              <a:t>企业名称</a:t>
            </a:r>
            <a:r>
              <a:rPr lang="en-US" altLang="zh-CN" sz="800" dirty="0">
                <a:solidFill>
                  <a:schemeClr val="tx1">
                    <a:lumMod val="65000"/>
                    <a:lumOff val="35000"/>
                  </a:schemeClr>
                </a:solidFill>
              </a:rPr>
              <a:t>/</a:t>
            </a:r>
            <a:r>
              <a:rPr lang="zh-CN" altLang="en-US" sz="800" dirty="0">
                <a:solidFill>
                  <a:schemeClr val="tx1">
                    <a:lumMod val="65000"/>
                    <a:lumOff val="35000"/>
                  </a:schemeClr>
                </a:solidFill>
              </a:rPr>
              <a:t>宣传口号</a:t>
            </a:r>
            <a:r>
              <a:rPr lang="en-US" altLang="zh-CN" sz="800" dirty="0">
                <a:solidFill>
                  <a:schemeClr val="tx1">
                    <a:lumMod val="65000"/>
                    <a:lumOff val="35000"/>
                  </a:schemeClr>
                </a:solidFill>
              </a:rPr>
              <a:t>/</a:t>
            </a:r>
            <a:r>
              <a:rPr lang="zh-CN" altLang="en-US" sz="800" dirty="0">
                <a:solidFill>
                  <a:schemeClr val="tx1">
                    <a:lumMod val="65000"/>
                    <a:lumOff val="35000"/>
                  </a:schemeClr>
                </a:solidFill>
              </a:rPr>
              <a:t>企业标题</a:t>
            </a:r>
          </a:p>
        </p:txBody>
      </p:sp>
      <p:grpSp>
        <p:nvGrpSpPr>
          <p:cNvPr id="17" name="组合 16"/>
          <p:cNvGrpSpPr/>
          <p:nvPr userDrawn="1"/>
        </p:nvGrpSpPr>
        <p:grpSpPr>
          <a:xfrm>
            <a:off x="3419872" y="339502"/>
            <a:ext cx="246466" cy="384285"/>
            <a:chOff x="3579019" y="293633"/>
            <a:chExt cx="361957" cy="564356"/>
          </a:xfrm>
        </p:grpSpPr>
        <p:sp>
          <p:nvSpPr>
            <p:cNvPr id="18" name="任意多边形 17"/>
            <p:cNvSpPr/>
            <p:nvPr/>
          </p:nvSpPr>
          <p:spPr>
            <a:xfrm>
              <a:off x="3579019" y="433388"/>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661175" y="481752"/>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594504" y="293633"/>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795720" y="507901"/>
              <a:ext cx="145256" cy="235743"/>
            </a:xfrm>
            <a:custGeom>
              <a:avLst/>
              <a:gdLst>
                <a:gd name="connsiteX0" fmla="*/ 0 w 230981"/>
                <a:gd name="connsiteY0" fmla="*/ 0 h 376237"/>
                <a:gd name="connsiteX1" fmla="*/ 230981 w 230981"/>
                <a:gd name="connsiteY1" fmla="*/ 376237 h 376237"/>
                <a:gd name="connsiteX0-1" fmla="*/ 0 w 145256"/>
                <a:gd name="connsiteY0-2" fmla="*/ 0 h 235743"/>
                <a:gd name="connsiteX1-3" fmla="*/ 145256 w 145256"/>
                <a:gd name="connsiteY1-4" fmla="*/ 235743 h 235743"/>
              </a:gdLst>
              <a:ahLst/>
              <a:cxnLst>
                <a:cxn ang="0">
                  <a:pos x="connsiteX0-1" y="connsiteY0-2"/>
                </a:cxn>
                <a:cxn ang="0">
                  <a:pos x="connsiteX1-3" y="connsiteY1-4"/>
                </a:cxn>
              </a:cxnLst>
              <a:rect l="l" t="t" r="r" b="b"/>
              <a:pathLst>
                <a:path w="145256" h="235743">
                  <a:moveTo>
                    <a:pt x="0" y="0"/>
                  </a:moveTo>
                  <a:lnTo>
                    <a:pt x="145256" y="235743"/>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userDrawn="1"/>
        </p:nvGrpSpPr>
        <p:grpSpPr>
          <a:xfrm flipH="1">
            <a:off x="5477662" y="339502"/>
            <a:ext cx="246466" cy="384285"/>
            <a:chOff x="3579019" y="293633"/>
            <a:chExt cx="361957" cy="564356"/>
          </a:xfrm>
        </p:grpSpPr>
        <p:sp>
          <p:nvSpPr>
            <p:cNvPr id="23" name="任意多边形 22"/>
            <p:cNvSpPr/>
            <p:nvPr/>
          </p:nvSpPr>
          <p:spPr>
            <a:xfrm>
              <a:off x="3579019" y="433388"/>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3661175" y="481752"/>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3594504" y="293633"/>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3795720" y="507901"/>
              <a:ext cx="145256" cy="235743"/>
            </a:xfrm>
            <a:custGeom>
              <a:avLst/>
              <a:gdLst>
                <a:gd name="connsiteX0" fmla="*/ 0 w 230981"/>
                <a:gd name="connsiteY0" fmla="*/ 0 h 376237"/>
                <a:gd name="connsiteX1" fmla="*/ 230981 w 230981"/>
                <a:gd name="connsiteY1" fmla="*/ 376237 h 376237"/>
                <a:gd name="connsiteX0-1" fmla="*/ 0 w 145256"/>
                <a:gd name="connsiteY0-2" fmla="*/ 0 h 235743"/>
                <a:gd name="connsiteX1-3" fmla="*/ 145256 w 145256"/>
                <a:gd name="connsiteY1-4" fmla="*/ 235743 h 235743"/>
              </a:gdLst>
              <a:ahLst/>
              <a:cxnLst>
                <a:cxn ang="0">
                  <a:pos x="connsiteX0-1" y="connsiteY0-2"/>
                </a:cxn>
                <a:cxn ang="0">
                  <a:pos x="connsiteX1-3" y="connsiteY1-4"/>
                </a:cxn>
              </a:cxnLst>
              <a:rect l="l" t="t" r="r" b="b"/>
              <a:pathLst>
                <a:path w="145256" h="235743">
                  <a:moveTo>
                    <a:pt x="0" y="0"/>
                  </a:moveTo>
                  <a:lnTo>
                    <a:pt x="145256" y="235743"/>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userDrawn="1"/>
        </p:nvCxnSpPr>
        <p:spPr>
          <a:xfrm flipH="1">
            <a:off x="526183" y="690855"/>
            <a:ext cx="314015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a:off x="5477662" y="690855"/>
            <a:ext cx="3140157"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nvCxnSpPr>
        <p:spPr>
          <a:xfrm flipH="1">
            <a:off x="526184" y="4749606"/>
            <a:ext cx="3325736"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nvCxnSpPr>
        <p:spPr>
          <a:xfrm flipH="1">
            <a:off x="5292080" y="4749606"/>
            <a:ext cx="332574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88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88000">
                                          <p:cBhvr additive="base">
                                            <p:cTn id="7" dur="500" fill="hold"/>
                                            <p:tgtEl>
                                              <p:spTgt spid="15"/>
                                            </p:tgtEl>
                                            <p:attrNameLst>
                                              <p:attrName>ppt_x</p:attrName>
                                            </p:attrNameLst>
                                          </p:cBhvr>
                                          <p:tavLst>
                                            <p:tav tm="0">
                                              <p:val>
                                                <p:strVal val="#ppt_x"/>
                                              </p:val>
                                            </p:tav>
                                            <p:tav tm="100000">
                                              <p:val>
                                                <p:strVal val="#ppt_x"/>
                                              </p:val>
                                            </p:tav>
                                          </p:tavLst>
                                        </p:anim>
                                        <p:anim calcmode="lin" valueType="num" p14:bounceEnd="88000">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88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88000">
                                          <p:cBhvr additive="base">
                                            <p:cTn id="11" dur="500" fill="hold"/>
                                            <p:tgtEl>
                                              <p:spTgt spid="16"/>
                                            </p:tgtEl>
                                            <p:attrNameLst>
                                              <p:attrName>ppt_x</p:attrName>
                                            </p:attrNameLst>
                                          </p:cBhvr>
                                          <p:tavLst>
                                            <p:tav tm="0">
                                              <p:val>
                                                <p:strVal val="#ppt_x"/>
                                              </p:val>
                                            </p:tav>
                                            <p:tav tm="100000">
                                              <p:val>
                                                <p:strVal val="#ppt_x"/>
                                              </p:val>
                                            </p:tav>
                                          </p:tavLst>
                                        </p:anim>
                                        <p:anim calcmode="lin" valueType="num" p14:bounceEnd="88000">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2" fill="hold" nodeType="afterEffect" p14:presetBounceEnd="88000">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14:bounceEnd="88000">
                                          <p:cBhvr additive="base">
                                            <p:cTn id="16" dur="500" fill="hold"/>
                                            <p:tgtEl>
                                              <p:spTgt spid="22"/>
                                            </p:tgtEl>
                                            <p:attrNameLst>
                                              <p:attrName>ppt_x</p:attrName>
                                            </p:attrNameLst>
                                          </p:cBhvr>
                                          <p:tavLst>
                                            <p:tav tm="0">
                                              <p:val>
                                                <p:strVal val="0-#ppt_w/2"/>
                                              </p:val>
                                            </p:tav>
                                            <p:tav tm="100000">
                                              <p:val>
                                                <p:strVal val="#ppt_x"/>
                                              </p:val>
                                            </p:tav>
                                          </p:tavLst>
                                        </p:anim>
                                        <p:anim calcmode="lin" valueType="num" p14:bounceEnd="88000">
                                          <p:cBhvr additive="base">
                                            <p:cTn id="17" dur="500" fill="hold"/>
                                            <p:tgtEl>
                                              <p:spTgt spid="22"/>
                                            </p:tgtEl>
                                            <p:attrNameLst>
                                              <p:attrName>ppt_y</p:attrName>
                                            </p:attrNameLst>
                                          </p:cBhvr>
                                          <p:tavLst>
                                            <p:tav tm="0">
                                              <p:val>
                                                <p:strVal val="1+#ppt_h/2"/>
                                              </p:val>
                                            </p:tav>
                                            <p:tav tm="100000">
                                              <p:val>
                                                <p:strVal val="#ppt_y"/>
                                              </p:val>
                                            </p:tav>
                                          </p:tavLst>
                                        </p:anim>
                                      </p:childTnLst>
                                    </p:cTn>
                                  </p:par>
                                  <p:par>
                                    <p:cTn id="18" presetID="2" presetClass="entr" presetSubtype="6" fill="hold" nodeType="withEffect" p14:presetBounceEnd="88000">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14:bounceEnd="88000">
                                          <p:cBhvr additive="base">
                                            <p:cTn id="20" dur="500" fill="hold"/>
                                            <p:tgtEl>
                                              <p:spTgt spid="17"/>
                                            </p:tgtEl>
                                            <p:attrNameLst>
                                              <p:attrName>ppt_x</p:attrName>
                                            </p:attrNameLst>
                                          </p:cBhvr>
                                          <p:tavLst>
                                            <p:tav tm="0">
                                              <p:val>
                                                <p:strVal val="1+#ppt_w/2"/>
                                              </p:val>
                                            </p:tav>
                                            <p:tav tm="100000">
                                              <p:val>
                                                <p:strVal val="#ppt_x"/>
                                              </p:val>
                                            </p:tav>
                                          </p:tavLst>
                                        </p:anim>
                                        <p:anim calcmode="lin" valueType="num" p14:bounceEnd="88000">
                                          <p:cBhvr additive="base">
                                            <p:cTn id="21" dur="500" fill="hold"/>
                                            <p:tgtEl>
                                              <p:spTgt spid="17"/>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par>
                                    <p:cTn id="26" presetID="22" presetClass="entr" presetSubtype="2"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right)">
                                          <p:cBhvr>
                                            <p:cTn id="28" dur="500"/>
                                            <p:tgtEl>
                                              <p:spTgt spid="27"/>
                                            </p:tgtEl>
                                          </p:cBhvr>
                                        </p:animEffect>
                                      </p:childTnLst>
                                    </p:cTn>
                                  </p:par>
                                  <p:par>
                                    <p:cTn id="29" presetID="22" presetClass="entr" presetSubtype="2"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par>
                                    <p:cTn id="32" presetID="22" presetClass="entr" presetSubtype="8"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par>
                                    <p:cTn id="18" presetID="2" presetClass="entr" presetSubtype="6"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1+#ppt_w/2"/>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par>
                                    <p:cTn id="26" presetID="22" presetClass="entr" presetSubtype="2"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right)">
                                          <p:cBhvr>
                                            <p:cTn id="28" dur="500"/>
                                            <p:tgtEl>
                                              <p:spTgt spid="27"/>
                                            </p:tgtEl>
                                          </p:cBhvr>
                                        </p:animEffect>
                                      </p:childTnLst>
                                    </p:cTn>
                                  </p:par>
                                  <p:par>
                                    <p:cTn id="29" presetID="22" presetClass="entr" presetSubtype="2"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par>
                                    <p:cTn id="32" presetID="22" presetClass="entr" presetSubtype="8"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0" y="1589"/>
            <a:ext cx="9144000" cy="514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C:\Users\PC\Desktop\zqq\201513_0002_20_0006_-----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l="4156"/>
          <a:stretch>
            <a:fillRect/>
          </a:stretch>
        </p:blipFill>
        <p:spPr bwMode="auto">
          <a:xfrm>
            <a:off x="0" y="4518026"/>
            <a:ext cx="91440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C:\Users\Administrator\Desktop\素材\201602_v1.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p:blipFill>
        <p:spPr bwMode="auto">
          <a:xfrm>
            <a:off x="781050" y="280988"/>
            <a:ext cx="8362950" cy="4431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Administrator\Desktop\图网\06838\7fe2865139e9778e8cbcc9aef177ee14\ls-609.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p:blipFill>
        <p:spPr bwMode="auto">
          <a:xfrm>
            <a:off x="7641772" y="31199"/>
            <a:ext cx="1387928" cy="579223"/>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802"/>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54009" y="217812"/>
            <a:ext cx="627041" cy="39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C:\Users\Administrator\Desktop\素材\素材中国 sccnn.png"/>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7211135" y="57536"/>
            <a:ext cx="515002" cy="41303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0" y="1589"/>
            <a:ext cx="9144000" cy="514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descr="C:\Users\PC\Desktop\zqq\201513_0002_20_0006_-----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l="4156"/>
          <a:stretch>
            <a:fillRect/>
          </a:stretch>
        </p:blipFill>
        <p:spPr bwMode="auto">
          <a:xfrm>
            <a:off x="0" y="4518026"/>
            <a:ext cx="91440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0" y="1589"/>
            <a:ext cx="9144000" cy="514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0" y="1589"/>
            <a:ext cx="9144000" cy="514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C:\Users\Administrator\Desktop\素材\201602_v1.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a:stretch/>
        </p:blipFill>
        <p:spPr bwMode="auto">
          <a:xfrm>
            <a:off x="781050" y="280988"/>
            <a:ext cx="8362950" cy="44319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descr="C:\Users\Administrator\Desktop\图网\06838\7fe2865139e9778e8cbcc9aef177ee14\ls-609.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p:blipFill>
        <p:spPr bwMode="auto">
          <a:xfrm>
            <a:off x="7641772" y="31199"/>
            <a:ext cx="1387928" cy="579223"/>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80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54009" y="217812"/>
            <a:ext cx="627041" cy="39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6" descr="C:\Users\Administrator\Desktop\素材\素材中国 sccnn.png"/>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211135" y="57536"/>
            <a:ext cx="515002" cy="41303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31A8091-7EE4-41B5-8137-A62B04FCA6E6}" type="datetimeFigureOut">
              <a:rPr lang="zh-CN" altLang="en-US" smtClean="0"/>
              <a:pPr/>
              <a:t>2017/12/12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78AA5FA-60D0-45B3-9A54-CD9302FF9B70}"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31A8091-7EE4-41B5-8137-A62B04FCA6E6}" type="datetimeFigureOut">
              <a:rPr lang="zh-CN" altLang="en-US" smtClean="0"/>
              <a:pPr/>
              <a:t>2017/12/12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78AA5FA-60D0-45B3-9A54-CD9302FF9B70}"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31A8091-7EE4-41B5-8137-A62B04FCA6E6}" type="datetimeFigureOut">
              <a:rPr lang="zh-CN" altLang="en-US" smtClean="0"/>
              <a:pPr/>
              <a:t>2017/12/12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8AA5FA-60D0-45B3-9A54-CD9302FF9B70}"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31A8091-7EE4-41B5-8137-A62B04FCA6E6}" type="datetimeFigureOut">
              <a:rPr lang="zh-CN" altLang="en-US" smtClean="0"/>
              <a:pPr/>
              <a:t>2017/12/12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8AA5FA-60D0-45B3-9A54-CD9302FF9B70}"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31A8091-7EE4-41B5-8137-A62B04FCA6E6}" type="datetimeFigureOut">
              <a:rPr lang="zh-CN" altLang="en-US" smtClean="0"/>
              <a:pPr/>
              <a:t>2017/12/12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78AA5FA-60D0-45B3-9A54-CD9302FF9B7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1.xml"/><Relationship Id="rId7" Type="http://schemas.openxmlformats.org/officeDocument/2006/relationships/image" Target="../media/image10.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notesSlide" Target="../notesSlides/notesSlide1.xml"/><Relationship Id="rId9"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0" y="3145244"/>
            <a:ext cx="3368434" cy="199825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6"/>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344" b="16164"/>
          <a:stretch/>
        </p:blipFill>
        <p:spPr bwMode="auto">
          <a:xfrm>
            <a:off x="0" y="4317483"/>
            <a:ext cx="9143999" cy="826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13787" b="2292"/>
          <a:stretch/>
        </p:blipFill>
        <p:spPr bwMode="auto">
          <a:xfrm>
            <a:off x="7240400" y="1146988"/>
            <a:ext cx="1903600" cy="399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1"/>
          <p:cNvSpPr txBox="1"/>
          <p:nvPr/>
        </p:nvSpPr>
        <p:spPr>
          <a:xfrm>
            <a:off x="2052000" y="2722514"/>
            <a:ext cx="5040000" cy="709425"/>
          </a:xfrm>
          <a:prstGeom prst="rect">
            <a:avLst/>
          </a:prstGeom>
          <a:noFill/>
        </p:spPr>
        <p:txBody>
          <a:bodyPr wrap="square" lIns="68580" tIns="34290" rIns="68580" bIns="34290" rtlCol="0">
            <a:spAutoFit/>
          </a:bodyPr>
          <a:lstStyle/>
          <a:p>
            <a:pPr algn="ctr">
              <a:lnSpc>
                <a:spcPct val="130000"/>
              </a:lnSpc>
            </a:pPr>
            <a:r>
              <a:rPr lang="zh-CN" altLang="en-US" sz="1600" b="1" dirty="0">
                <a:solidFill>
                  <a:srgbClr val="FFFF99"/>
                </a:solidFill>
              </a:rPr>
              <a:t>根据中国共产党发展党员工作细则（</a:t>
            </a:r>
            <a:r>
              <a:rPr lang="en-US" altLang="zh-CN" sz="1600" b="1">
                <a:solidFill>
                  <a:srgbClr val="FFFF99"/>
                </a:solidFill>
              </a:rPr>
              <a:t>201X</a:t>
            </a:r>
            <a:r>
              <a:rPr lang="zh-CN" altLang="en-US" sz="1600" b="1">
                <a:solidFill>
                  <a:srgbClr val="FFFF99"/>
                </a:solidFill>
              </a:rPr>
              <a:t>版</a:t>
            </a:r>
            <a:r>
              <a:rPr lang="zh-CN" altLang="en-US" sz="1600" b="1" dirty="0">
                <a:solidFill>
                  <a:srgbClr val="FFFF99"/>
                </a:solidFill>
              </a:rPr>
              <a:t>）编写</a:t>
            </a:r>
          </a:p>
          <a:p>
            <a:pPr algn="ctr">
              <a:lnSpc>
                <a:spcPct val="130000"/>
              </a:lnSpc>
            </a:pPr>
            <a:r>
              <a:rPr lang="zh-CN" altLang="en-US" sz="1600" b="1" dirty="0">
                <a:solidFill>
                  <a:srgbClr val="FFFF99"/>
                </a:solidFill>
              </a:rPr>
              <a:t>适用于党支部培训、党员汇报</a:t>
            </a:r>
            <a:endParaRPr lang="zh-CN" altLang="en-US" sz="1600" b="1" dirty="0">
              <a:solidFill>
                <a:srgbClr val="FFFF99"/>
              </a:solidFill>
              <a:effectLst/>
            </a:endParaRPr>
          </a:p>
        </p:txBody>
      </p:sp>
      <p:sp>
        <p:nvSpPr>
          <p:cNvPr id="15" name="矩形 14"/>
          <p:cNvSpPr/>
          <p:nvPr/>
        </p:nvSpPr>
        <p:spPr>
          <a:xfrm>
            <a:off x="1692000" y="2635362"/>
            <a:ext cx="5760000" cy="108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99"/>
              </a:solidFill>
            </a:endParaRPr>
          </a:p>
        </p:txBody>
      </p:sp>
      <p:sp>
        <p:nvSpPr>
          <p:cNvPr id="16" name="矩形 15"/>
          <p:cNvSpPr/>
          <p:nvPr/>
        </p:nvSpPr>
        <p:spPr>
          <a:xfrm>
            <a:off x="1692000" y="3488658"/>
            <a:ext cx="5760000" cy="108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99"/>
              </a:solidFill>
            </a:endParaRPr>
          </a:p>
        </p:txBody>
      </p:sp>
      <p:pic>
        <p:nvPicPr>
          <p:cNvPr id="12" name="Picture 3" descr="C:\Users\Thinkpad\Desktop\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48616" y="555526"/>
            <a:ext cx="1489653" cy="962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2">
            <a:hlinkClick r:id="" action="ppaction://hlinkshowjump?jump=nextslide"/>
          </p:cNvPr>
          <p:cNvSpPr txBox="1">
            <a:spLocks noChangeArrowheads="1"/>
          </p:cNvSpPr>
          <p:nvPr/>
        </p:nvSpPr>
        <p:spPr bwMode="auto">
          <a:xfrm>
            <a:off x="1530142" y="1699258"/>
            <a:ext cx="6083717"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4600" b="1" dirty="0">
                <a:solidFill>
                  <a:schemeClr val="bg1"/>
                </a:solidFill>
                <a:effectLst/>
                <a:latin typeface="微软雅黑" pitchFamily="34" charset="-122"/>
                <a:ea typeface="微软雅黑" pitchFamily="34" charset="-122"/>
              </a:rPr>
              <a:t>党员发展入党流程培训</a:t>
            </a:r>
          </a:p>
        </p:txBody>
      </p:sp>
      <p:pic>
        <p:nvPicPr>
          <p:cNvPr id="34" name="图片 80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635896" y="555526"/>
            <a:ext cx="1512886" cy="94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11"/>
          <p:cNvSpPr txBox="1"/>
          <p:nvPr/>
        </p:nvSpPr>
        <p:spPr>
          <a:xfrm>
            <a:off x="2456465" y="3571466"/>
            <a:ext cx="4231071" cy="296428"/>
          </a:xfrm>
          <a:prstGeom prst="rect">
            <a:avLst/>
          </a:prstGeom>
          <a:noFill/>
        </p:spPr>
        <p:txBody>
          <a:bodyPr wrap="square" lIns="68580" tIns="34290" rIns="68580" bIns="34290" rtlCol="0">
            <a:spAutoFit/>
          </a:bodyPr>
          <a:lstStyle/>
          <a:p>
            <a:pPr algn="ctr">
              <a:lnSpc>
                <a:spcPct val="125000"/>
              </a:lnSpc>
            </a:pPr>
            <a:r>
              <a:rPr lang="zh-CN" altLang="en-US" sz="1300" dirty="0">
                <a:solidFill>
                  <a:srgbClr val="FFFF99"/>
                </a:solidFill>
              </a:rPr>
              <a:t>汇报人：某某某      汇报单位：某某党委或 党支部</a:t>
            </a:r>
            <a:endParaRPr lang="zh-CN" altLang="en-US" sz="1300" dirty="0">
              <a:solidFill>
                <a:srgbClr val="FFFF99"/>
              </a:solidFill>
              <a:effectLst/>
            </a:endParaRPr>
          </a:p>
        </p:txBody>
      </p:sp>
      <p:pic>
        <p:nvPicPr>
          <p:cNvPr id="5" name="Thomas Bergersen-Undying Love.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4267200" y="2266950"/>
            <a:ext cx="609600" cy="609600"/>
          </a:xfrm>
          <a:prstGeom prst="rect">
            <a:avLst/>
          </a:prstGeom>
        </p:spPr>
      </p:pic>
    </p:spTree>
    <p:extLst>
      <p:ext uri="{BB962C8B-B14F-4D97-AF65-F5344CB8AC3E}">
        <p14:creationId xmlns:p14="http://schemas.microsoft.com/office/powerpoint/2010/main" val="480255088"/>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22" presetClass="entr" presetSubtype="2"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right)">
                                      <p:cBhvr>
                                        <p:cTn id="13" dur="1750"/>
                                        <p:tgtEl>
                                          <p:spTgt spid="2"/>
                                        </p:tgtEl>
                                      </p:cBhvr>
                                    </p:animEffect>
                                  </p:childTnLst>
                                </p:cTn>
                              </p:par>
                            </p:childTnLst>
                          </p:cTn>
                        </p:par>
                        <p:par>
                          <p:cTn id="14" fill="hold">
                            <p:stCondLst>
                              <p:cond delay="175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31" presetClass="entr" presetSubtype="0"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1000" fill="hold"/>
                                        <p:tgtEl>
                                          <p:spTgt spid="34"/>
                                        </p:tgtEl>
                                        <p:attrNameLst>
                                          <p:attrName>ppt_w</p:attrName>
                                        </p:attrNameLst>
                                      </p:cBhvr>
                                      <p:tavLst>
                                        <p:tav tm="0">
                                          <p:val>
                                            <p:fltVal val="0"/>
                                          </p:val>
                                        </p:tav>
                                        <p:tav tm="100000">
                                          <p:val>
                                            <p:strVal val="#ppt_w"/>
                                          </p:val>
                                        </p:tav>
                                      </p:tavLst>
                                    </p:anim>
                                    <p:anim calcmode="lin" valueType="num">
                                      <p:cBhvr>
                                        <p:cTn id="23" dur="1000" fill="hold"/>
                                        <p:tgtEl>
                                          <p:spTgt spid="34"/>
                                        </p:tgtEl>
                                        <p:attrNameLst>
                                          <p:attrName>ppt_h</p:attrName>
                                        </p:attrNameLst>
                                      </p:cBhvr>
                                      <p:tavLst>
                                        <p:tav tm="0">
                                          <p:val>
                                            <p:fltVal val="0"/>
                                          </p:val>
                                        </p:tav>
                                        <p:tav tm="100000">
                                          <p:val>
                                            <p:strVal val="#ppt_h"/>
                                          </p:val>
                                        </p:tav>
                                      </p:tavLst>
                                    </p:anim>
                                    <p:anim calcmode="lin" valueType="num">
                                      <p:cBhvr>
                                        <p:cTn id="24" dur="1000" fill="hold"/>
                                        <p:tgtEl>
                                          <p:spTgt spid="34"/>
                                        </p:tgtEl>
                                        <p:attrNameLst>
                                          <p:attrName>style.rotation</p:attrName>
                                        </p:attrNameLst>
                                      </p:cBhvr>
                                      <p:tavLst>
                                        <p:tav tm="0">
                                          <p:val>
                                            <p:fltVal val="90"/>
                                          </p:val>
                                        </p:tav>
                                        <p:tav tm="100000">
                                          <p:val>
                                            <p:fltVal val="0"/>
                                          </p:val>
                                        </p:tav>
                                      </p:tavLst>
                                    </p:anim>
                                    <p:animEffect transition="in" filter="fade">
                                      <p:cBhvr>
                                        <p:cTn id="25" dur="1000"/>
                                        <p:tgtEl>
                                          <p:spTgt spid="34"/>
                                        </p:tgtEl>
                                      </p:cBhvr>
                                    </p:animEffect>
                                  </p:childTnLst>
                                </p:cTn>
                              </p:par>
                            </p:childTnLst>
                          </p:cTn>
                        </p:par>
                        <p:par>
                          <p:cTn id="26" fill="hold">
                            <p:stCondLst>
                              <p:cond delay="2750"/>
                            </p:stCondLst>
                            <p:childTnLst>
                              <p:par>
                                <p:cTn id="27" presetID="53" presetClass="entr" presetSubtype="16"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1000" fill="hold"/>
                                        <p:tgtEl>
                                          <p:spTgt spid="33"/>
                                        </p:tgtEl>
                                        <p:attrNameLst>
                                          <p:attrName>ppt_w</p:attrName>
                                        </p:attrNameLst>
                                      </p:cBhvr>
                                      <p:tavLst>
                                        <p:tav tm="0">
                                          <p:val>
                                            <p:fltVal val="0"/>
                                          </p:val>
                                        </p:tav>
                                        <p:tav tm="100000">
                                          <p:val>
                                            <p:strVal val="#ppt_w"/>
                                          </p:val>
                                        </p:tav>
                                      </p:tavLst>
                                    </p:anim>
                                    <p:anim calcmode="lin" valueType="num">
                                      <p:cBhvr>
                                        <p:cTn id="30" dur="1000" fill="hold"/>
                                        <p:tgtEl>
                                          <p:spTgt spid="33"/>
                                        </p:tgtEl>
                                        <p:attrNameLst>
                                          <p:attrName>ppt_h</p:attrName>
                                        </p:attrNameLst>
                                      </p:cBhvr>
                                      <p:tavLst>
                                        <p:tav tm="0">
                                          <p:val>
                                            <p:fltVal val="0"/>
                                          </p:val>
                                        </p:tav>
                                        <p:tav tm="100000">
                                          <p:val>
                                            <p:strVal val="#ppt_h"/>
                                          </p:val>
                                        </p:tav>
                                      </p:tavLst>
                                    </p:anim>
                                    <p:animEffect transition="in" filter="fade">
                                      <p:cBhvr>
                                        <p:cTn id="31" dur="1000"/>
                                        <p:tgtEl>
                                          <p:spTgt spid="33"/>
                                        </p:tgtEl>
                                      </p:cBhvr>
                                    </p:animEffect>
                                  </p:childTnLst>
                                </p:cTn>
                              </p:par>
                            </p:childTnLst>
                          </p:cTn>
                        </p:par>
                        <p:par>
                          <p:cTn id="32" fill="hold">
                            <p:stCondLst>
                              <p:cond delay="3750"/>
                            </p:stCondLst>
                            <p:childTnLst>
                              <p:par>
                                <p:cTn id="33" presetID="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0-#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childTnLst>
                          </p:cTn>
                        </p:par>
                        <p:par>
                          <p:cTn id="37" fill="hold">
                            <p:stCondLst>
                              <p:cond delay="4250"/>
                            </p:stCondLst>
                            <p:childTnLst>
                              <p:par>
                                <p:cTn id="38" presetID="22" presetClass="entr" presetSubtype="8" fill="hold" grpId="0" nodeType="afterEffect">
                                  <p:stCondLst>
                                    <p:cond delay="0"/>
                                  </p:stCondLst>
                                  <p:iterate type="lt">
                                    <p:tmPct val="30000"/>
                                  </p:iterate>
                                  <p:childTnLst>
                                    <p:set>
                                      <p:cBhvr>
                                        <p:cTn id="39" dur="1" fill="hold">
                                          <p:stCondLst>
                                            <p:cond delay="0"/>
                                          </p:stCondLst>
                                        </p:cTn>
                                        <p:tgtEl>
                                          <p:spTgt spid="14"/>
                                        </p:tgtEl>
                                        <p:attrNameLst>
                                          <p:attrName>style.visibility</p:attrName>
                                        </p:attrNameLst>
                                      </p:cBhvr>
                                      <p:to>
                                        <p:strVal val="visible"/>
                                      </p:to>
                                    </p:set>
                                    <p:animEffect transition="in" filter="wipe(left)">
                                      <p:cBhvr>
                                        <p:cTn id="40" dur="100"/>
                                        <p:tgtEl>
                                          <p:spTgt spid="14"/>
                                        </p:tgtEl>
                                      </p:cBhvr>
                                    </p:animEffect>
                                  </p:childTnLst>
                                </p:cTn>
                              </p:par>
                            </p:childTnLst>
                          </p:cTn>
                        </p:par>
                        <p:par>
                          <p:cTn id="41" fill="hold">
                            <p:stCondLst>
                              <p:cond delay="5430"/>
                            </p:stCondLst>
                            <p:childTnLst>
                              <p:par>
                                <p:cTn id="42" presetID="2" presetClass="entr" presetSubtype="2"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1+#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cTn>
                              </p:par>
                            </p:childTnLst>
                          </p:cTn>
                        </p:par>
                        <p:par>
                          <p:cTn id="46" fill="hold">
                            <p:stCondLst>
                              <p:cond delay="5930"/>
                            </p:stCondLst>
                            <p:childTnLst>
                              <p:par>
                                <p:cTn id="47" presetID="22" presetClass="entr" presetSubtype="8" fill="hold" grpId="0" nodeType="afterEffect">
                                  <p:stCondLst>
                                    <p:cond delay="0"/>
                                  </p:stCondLst>
                                  <p:iterate type="lt">
                                    <p:tmPct val="30000"/>
                                  </p:iterate>
                                  <p:childTnLst>
                                    <p:set>
                                      <p:cBhvr>
                                        <p:cTn id="48" dur="1" fill="hold">
                                          <p:stCondLst>
                                            <p:cond delay="0"/>
                                          </p:stCondLst>
                                        </p:cTn>
                                        <p:tgtEl>
                                          <p:spTgt spid="35"/>
                                        </p:tgtEl>
                                        <p:attrNameLst>
                                          <p:attrName>style.visibility</p:attrName>
                                        </p:attrNameLst>
                                      </p:cBhvr>
                                      <p:to>
                                        <p:strVal val="visible"/>
                                      </p:to>
                                    </p:set>
                                    <p:animEffect transition="in" filter="wipe(left)">
                                      <p:cBhvr>
                                        <p:cTn id="49" dur="100"/>
                                        <p:tgtEl>
                                          <p:spTgt spid="35"/>
                                        </p:tgtEl>
                                      </p:cBhvr>
                                    </p:animEffect>
                                  </p:childTnLst>
                                </p:cTn>
                              </p:par>
                            </p:childTnLst>
                          </p:cTn>
                        </p:par>
                        <p:par>
                          <p:cTn id="50" fill="hold">
                            <p:stCondLst>
                              <p:cond delay="6600"/>
                            </p:stCondLst>
                            <p:childTnLst>
                              <p:par>
                                <p:cTn id="51" presetID="53" presetClass="entr" presetSubtype="528"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anim calcmode="lin" valueType="num">
                                      <p:cBhvr>
                                        <p:cTn id="56" dur="500" fill="hold"/>
                                        <p:tgtEl>
                                          <p:spTgt spid="12"/>
                                        </p:tgtEl>
                                        <p:attrNameLst>
                                          <p:attrName>ppt_x</p:attrName>
                                        </p:attrNameLst>
                                      </p:cBhvr>
                                      <p:tavLst>
                                        <p:tav tm="0">
                                          <p:val>
                                            <p:fltVal val="0.5"/>
                                          </p:val>
                                        </p:tav>
                                        <p:tav tm="100000">
                                          <p:val>
                                            <p:strVal val="#ppt_x"/>
                                          </p:val>
                                        </p:tav>
                                      </p:tavLst>
                                    </p:anim>
                                    <p:anim calcmode="lin" valueType="num">
                                      <p:cBhvr>
                                        <p:cTn id="57" dur="500" fill="hold"/>
                                        <p:tgtEl>
                                          <p:spTgt spid="1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8" repeatCount="indefinite" fill="remove" display="0">
                  <p:stCondLst>
                    <p:cond delay="indefinite"/>
                  </p:stCondLst>
                  <p:endCondLst>
                    <p:cond evt="onStopAudio" delay="0">
                      <p:tgtEl>
                        <p:sldTgt/>
                      </p:tgtEl>
                    </p:cond>
                  </p:endCondLst>
                </p:cTn>
                <p:tgtEl>
                  <p:spTgt spid="5"/>
                </p:tgtEl>
              </p:cMediaNode>
            </p:audio>
          </p:childTnLst>
        </p:cTn>
      </p:par>
    </p:tnLst>
    <p:bldLst>
      <p:bldP spid="14" grpId="0"/>
      <p:bldP spid="15" grpId="0" animBg="1"/>
      <p:bldP spid="16" grpId="0" animBg="1"/>
      <p:bldP spid="33" grpId="0"/>
      <p:bldP spid="3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975955"/>
            <a:ext cx="9144000" cy="4173896"/>
            <a:chOff x="0" y="975955"/>
            <a:chExt cx="9144000" cy="4173896"/>
          </a:xfrm>
        </p:grpSpPr>
        <p:pic>
          <p:nvPicPr>
            <p:cNvPr id="3075" name="Picture 3" descr="C:\Users\Administrator\Desktop\素材\5681d5d95b3f0 - 副本.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91630"/>
              <a:ext cx="9144000" cy="365187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3588"/>
            <a:stretch/>
          </p:blipFill>
          <p:spPr bwMode="auto">
            <a:xfrm>
              <a:off x="0" y="975955"/>
              <a:ext cx="1629225" cy="328246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7" descr="C:\Users\Thinkpad\Desktop\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64388" y="2755900"/>
              <a:ext cx="1979612" cy="23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1"/>
            <a:stretch/>
          </p:blipFill>
          <p:spPr bwMode="auto">
            <a:xfrm>
              <a:off x="0" y="3360559"/>
              <a:ext cx="3216573" cy="1789292"/>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文本框 11"/>
          <p:cNvSpPr txBox="1"/>
          <p:nvPr/>
        </p:nvSpPr>
        <p:spPr>
          <a:xfrm>
            <a:off x="1772689" y="2968228"/>
            <a:ext cx="5598622" cy="530915"/>
          </a:xfrm>
          <a:prstGeom prst="rect">
            <a:avLst/>
          </a:prstGeom>
          <a:noFill/>
        </p:spPr>
        <p:txBody>
          <a:bodyPr wrap="square" lIns="68580" tIns="34290" rIns="68580" bIns="34290" rtlCol="0">
            <a:spAutoFit/>
          </a:bodyPr>
          <a:lstStyle/>
          <a:p>
            <a:pPr algn="ctr"/>
            <a:r>
              <a:rPr lang="zh-CN" altLang="en-US" sz="3000" b="1" dirty="0">
                <a:solidFill>
                  <a:srgbClr val="FFFF99"/>
                </a:solidFill>
                <a:effectLst>
                  <a:reflection blurRad="6350" stA="55000" endA="300" endPos="45500" dir="5400000" sy="-100000" algn="bl" rotWithShape="0"/>
                </a:effectLst>
              </a:rPr>
              <a:t>发展对象的确定和考察</a:t>
            </a:r>
          </a:p>
        </p:txBody>
      </p:sp>
      <p:sp>
        <p:nvSpPr>
          <p:cNvPr id="7" name="文本框 1"/>
          <p:cNvSpPr txBox="1"/>
          <p:nvPr/>
        </p:nvSpPr>
        <p:spPr>
          <a:xfrm>
            <a:off x="3436770" y="3614321"/>
            <a:ext cx="2222403" cy="852541"/>
          </a:xfrm>
          <a:prstGeom prst="rect">
            <a:avLst/>
          </a:prstGeom>
          <a:noFill/>
        </p:spPr>
        <p:txBody>
          <a:bodyPr wrap="none" lIns="68580" tIns="34290" rIns="68580" bIns="34290" rtlCol="0">
            <a:spAutoFit/>
          </a:bodyPr>
          <a:lstStyle/>
          <a:p>
            <a:pPr marL="285750" indent="-285750">
              <a:lnSpc>
                <a:spcPct val="125000"/>
              </a:lnSpc>
              <a:buFont typeface="Wingdings" pitchFamily="2" charset="2"/>
              <a:buChar char="Ø"/>
            </a:pPr>
            <a:r>
              <a:rPr lang="zh-CN" altLang="en-US" sz="1400" dirty="0">
                <a:solidFill>
                  <a:srgbClr val="FFFF99"/>
                </a:solidFill>
              </a:rPr>
              <a:t>入党积极分子的确定</a:t>
            </a:r>
          </a:p>
          <a:p>
            <a:pPr marL="285750" indent="-285750">
              <a:lnSpc>
                <a:spcPct val="125000"/>
              </a:lnSpc>
              <a:buFont typeface="Wingdings" pitchFamily="2" charset="2"/>
              <a:buChar char="Ø"/>
            </a:pPr>
            <a:r>
              <a:rPr lang="zh-CN" altLang="en-US" sz="1400" dirty="0">
                <a:solidFill>
                  <a:srgbClr val="FFFF99"/>
                </a:solidFill>
              </a:rPr>
              <a:t>入党介绍人的主要任务</a:t>
            </a:r>
          </a:p>
          <a:p>
            <a:pPr marL="285750" indent="-285750">
              <a:lnSpc>
                <a:spcPct val="125000"/>
              </a:lnSpc>
              <a:buFont typeface="Wingdings" pitchFamily="2" charset="2"/>
              <a:buChar char="Ø"/>
            </a:pPr>
            <a:r>
              <a:rPr lang="zh-CN" altLang="en-US" sz="1400" dirty="0">
                <a:solidFill>
                  <a:srgbClr val="FFFF99"/>
                </a:solidFill>
              </a:rPr>
              <a:t>政治审查</a:t>
            </a:r>
          </a:p>
        </p:txBody>
      </p:sp>
      <p:sp>
        <p:nvSpPr>
          <p:cNvPr id="3" name="椭圆 2"/>
          <p:cNvSpPr/>
          <p:nvPr/>
        </p:nvSpPr>
        <p:spPr>
          <a:xfrm>
            <a:off x="3707904" y="627534"/>
            <a:ext cx="1728192" cy="1728192"/>
          </a:xfrm>
          <a:prstGeom prst="ellipse">
            <a:avLst/>
          </a:prstGeom>
          <a:solidFill>
            <a:srgbClr val="C00000"/>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80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91529" y="975955"/>
            <a:ext cx="1512886" cy="94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11"/>
          <p:cNvSpPr txBox="1"/>
          <p:nvPr/>
        </p:nvSpPr>
        <p:spPr>
          <a:xfrm>
            <a:off x="2872404" y="2455805"/>
            <a:ext cx="3399193" cy="438582"/>
          </a:xfrm>
          <a:prstGeom prst="rect">
            <a:avLst/>
          </a:prstGeom>
          <a:noFill/>
        </p:spPr>
        <p:txBody>
          <a:bodyPr wrap="square" lIns="68580" tIns="34290" rIns="68580" bIns="34290" rtlCol="0">
            <a:spAutoFit/>
          </a:bodyPr>
          <a:lstStyle/>
          <a:p>
            <a:pPr algn="ctr"/>
            <a:r>
              <a:rPr lang="zh-CN" altLang="en-US" sz="2400" b="1" dirty="0">
                <a:solidFill>
                  <a:srgbClr val="FFFF99"/>
                </a:solidFill>
                <a:effectLst>
                  <a:reflection blurRad="6350" stA="55000" endA="300" endPos="45500" dir="5400000" sy="-100000" algn="bl" rotWithShape="0"/>
                </a:effectLst>
              </a:rPr>
              <a:t>第二部分</a:t>
            </a:r>
          </a:p>
        </p:txBody>
      </p:sp>
    </p:spTree>
    <p:extLst>
      <p:ext uri="{BB962C8B-B14F-4D97-AF65-F5344CB8AC3E}">
        <p14:creationId xmlns:p14="http://schemas.microsoft.com/office/powerpoint/2010/main" val="1180427473"/>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par>
                              <p:cTn id="23" fill="hold">
                                <p:stCondLst>
                                  <p:cond delay="2000"/>
                                </p:stCondLst>
                                <p:childTnLst>
                                  <p:par>
                                    <p:cTn id="24" presetID="42" presetClass="entr" presetSubtype="0" fill="hold" grpId="0" nodeType="after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anim calcmode="lin" valueType="num">
                                          <p:cBhvr>
                                            <p:cTn id="27" dur="500" fill="hold"/>
                                            <p:tgtEl>
                                              <p:spTgt spid="6"/>
                                            </p:tgtEl>
                                            <p:attrNameLst>
                                              <p:attrName>ppt_x</p:attrName>
                                            </p:attrNameLst>
                                          </p:cBhvr>
                                          <p:tavLst>
                                            <p:tav tm="0">
                                              <p:val>
                                                <p:strVal val="#ppt_x"/>
                                              </p:val>
                                            </p:tav>
                                            <p:tav tm="100000">
                                              <p:val>
                                                <p:strVal val="#ppt_x"/>
                                              </p:val>
                                            </p:tav>
                                          </p:tavLst>
                                        </p:anim>
                                        <p:anim calcmode="lin" valueType="num">
                                          <p:cBhvr>
                                            <p:cTn id="28" dur="5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grpId="0" nodeType="afterEffect">
                                      <p:stCondLst>
                                        <p:cond delay="5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 presetClass="entr" presetSubtype="2" fill="hold" grpId="0" nodeType="afterEffect" p14:presetBounceEnd="46000">
                                      <p:stCondLst>
                                        <p:cond delay="500"/>
                                      </p:stCondLst>
                                      <p:childTnLst>
                                        <p:set>
                                          <p:cBhvr>
                                            <p:cTn id="37" dur="1" fill="hold">
                                              <p:stCondLst>
                                                <p:cond delay="0"/>
                                              </p:stCondLst>
                                            </p:cTn>
                                            <p:tgtEl>
                                              <p:spTgt spid="7"/>
                                            </p:tgtEl>
                                            <p:attrNameLst>
                                              <p:attrName>style.visibility</p:attrName>
                                            </p:attrNameLst>
                                          </p:cBhvr>
                                          <p:to>
                                            <p:strVal val="visible"/>
                                          </p:to>
                                        </p:set>
                                        <p:anim calcmode="lin" valueType="num" p14:bounceEnd="46000">
                                          <p:cBhvr additive="base">
                                            <p:cTn id="38" dur="500" fill="hold"/>
                                            <p:tgtEl>
                                              <p:spTgt spid="7"/>
                                            </p:tgtEl>
                                            <p:attrNameLst>
                                              <p:attrName>ppt_x</p:attrName>
                                            </p:attrNameLst>
                                          </p:cBhvr>
                                          <p:tavLst>
                                            <p:tav tm="0">
                                              <p:val>
                                                <p:strVal val="1+#ppt_w/2"/>
                                              </p:val>
                                            </p:tav>
                                            <p:tav tm="100000">
                                              <p:val>
                                                <p:strVal val="#ppt_x"/>
                                              </p:val>
                                            </p:tav>
                                          </p:tavLst>
                                        </p:anim>
                                        <p:anim calcmode="lin" valueType="num" p14:bounceEnd="46000">
                                          <p:cBhvr additive="base">
                                            <p:cTn id="3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3" grpId="0" animBg="1"/>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par>
                              <p:cTn id="23" fill="hold">
                                <p:stCondLst>
                                  <p:cond delay="2000"/>
                                </p:stCondLst>
                                <p:childTnLst>
                                  <p:par>
                                    <p:cTn id="24" presetID="42" presetClass="entr" presetSubtype="0" fill="hold" grpId="0" nodeType="after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anim calcmode="lin" valueType="num">
                                          <p:cBhvr>
                                            <p:cTn id="27" dur="500" fill="hold"/>
                                            <p:tgtEl>
                                              <p:spTgt spid="6"/>
                                            </p:tgtEl>
                                            <p:attrNameLst>
                                              <p:attrName>ppt_x</p:attrName>
                                            </p:attrNameLst>
                                          </p:cBhvr>
                                          <p:tavLst>
                                            <p:tav tm="0">
                                              <p:val>
                                                <p:strVal val="#ppt_x"/>
                                              </p:val>
                                            </p:tav>
                                            <p:tav tm="100000">
                                              <p:val>
                                                <p:strVal val="#ppt_x"/>
                                              </p:val>
                                            </p:tav>
                                          </p:tavLst>
                                        </p:anim>
                                        <p:anim calcmode="lin" valueType="num">
                                          <p:cBhvr>
                                            <p:cTn id="28" dur="5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grpId="0" nodeType="afterEffect">
                                      <p:stCondLst>
                                        <p:cond delay="5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 presetClass="entr" presetSubtype="2" fill="hold" grpId="0" nodeType="afterEffect">
                                      <p:stCondLst>
                                        <p:cond delay="50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1+#ppt_w/2"/>
                                              </p:val>
                                            </p:tav>
                                            <p:tav tm="100000">
                                              <p:val>
                                                <p:strVal val="#ppt_x"/>
                                              </p:val>
                                            </p:tav>
                                          </p:tavLst>
                                        </p:anim>
                                        <p:anim calcmode="lin" valueType="num">
                                          <p:cBhvr additive="base">
                                            <p:cTn id="3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3" grpId="0" animBg="1"/>
          <p:bldP spid="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5"/>
          <p:cNvSpPr txBox="1"/>
          <p:nvPr/>
        </p:nvSpPr>
        <p:spPr>
          <a:xfrm>
            <a:off x="814387"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rPr>
              <a:t>入党积极分子的确定</a:t>
            </a:r>
          </a:p>
        </p:txBody>
      </p:sp>
      <p:sp>
        <p:nvSpPr>
          <p:cNvPr id="24" name="TextBox 23"/>
          <p:cNvSpPr txBox="1"/>
          <p:nvPr/>
        </p:nvSpPr>
        <p:spPr>
          <a:xfrm>
            <a:off x="4185658" y="1307676"/>
            <a:ext cx="3501983" cy="80791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lnSpc>
                <a:spcPct val="125000"/>
              </a:lnSpc>
              <a:spcBef>
                <a:spcPts val="0"/>
              </a:spcBef>
              <a:spcAft>
                <a:spcPts val="0"/>
              </a:spcAft>
              <a:defRPr/>
            </a:pPr>
            <a:r>
              <a:rPr lang="en-US" altLang="zh-CN" sz="1400" kern="0" dirty="0">
                <a:solidFill>
                  <a:schemeClr val="tx1"/>
                </a:solidFill>
              </a:rPr>
              <a:t>1</a:t>
            </a:r>
            <a:r>
              <a:rPr lang="zh-CN" altLang="en-US" sz="1400" kern="0" dirty="0">
                <a:solidFill>
                  <a:schemeClr val="tx1"/>
                </a:solidFill>
              </a:rPr>
              <a:t>、在听取党小组、培养联系人、党员和群众意见的基础上，支部委员会讨论同意并报上级党委备案后，可列为发展对象；</a:t>
            </a:r>
            <a:endParaRPr kumimoji="0" lang="en-US" altLang="zh-CN" sz="1400" b="0" i="0" u="none" strike="noStrike" kern="0" cap="none" spc="0" normalizeH="0" baseline="0" noProof="0" dirty="0">
              <a:ln>
                <a:noFill/>
              </a:ln>
              <a:solidFill>
                <a:schemeClr val="tx1"/>
              </a:solidFill>
              <a:effectLst/>
              <a:uLnTx/>
              <a:uFillTx/>
            </a:endParaRPr>
          </a:p>
        </p:txBody>
      </p:sp>
      <p:sp>
        <p:nvSpPr>
          <p:cNvPr id="25" name="Freeform 5"/>
          <p:cNvSpPr>
            <a:spLocks/>
          </p:cNvSpPr>
          <p:nvPr/>
        </p:nvSpPr>
        <p:spPr bwMode="auto">
          <a:xfrm rot="5400000">
            <a:off x="947369" y="1678950"/>
            <a:ext cx="230088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C000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TextBox 25"/>
          <p:cNvSpPr txBox="1"/>
          <p:nvPr/>
        </p:nvSpPr>
        <p:spPr>
          <a:xfrm>
            <a:off x="1305722" y="2275631"/>
            <a:ext cx="1584175" cy="881139"/>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lvl="0" algn="ctr">
              <a:lnSpc>
                <a:spcPct val="125000"/>
              </a:lnSpc>
              <a:defRPr/>
            </a:pPr>
            <a:r>
              <a:rPr lang="zh-CN" altLang="en-US" sz="2400" kern="0" dirty="0">
                <a:solidFill>
                  <a:sysClr val="window" lastClr="FFFFFF"/>
                </a:solidFill>
              </a:rPr>
              <a:t>入党积极分子的确定</a:t>
            </a:r>
            <a:endParaRPr kumimoji="0" lang="zh-CN" altLang="en-US" sz="2400" b="0" i="0" u="none" strike="noStrike" kern="0" cap="none" spc="0" normalizeH="0" baseline="0" noProof="0" dirty="0">
              <a:ln>
                <a:noFill/>
              </a:ln>
              <a:solidFill>
                <a:sysClr val="window" lastClr="FFFFFF"/>
              </a:solidFill>
              <a:effectLst/>
              <a:uLnTx/>
              <a:uFillTx/>
            </a:endParaRPr>
          </a:p>
        </p:txBody>
      </p:sp>
      <p:sp>
        <p:nvSpPr>
          <p:cNvPr id="27" name="Freeform 5"/>
          <p:cNvSpPr>
            <a:spLocks/>
          </p:cNvSpPr>
          <p:nvPr/>
        </p:nvSpPr>
        <p:spPr bwMode="auto">
          <a:xfrm rot="5400000">
            <a:off x="835640" y="1589991"/>
            <a:ext cx="2524338"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CC0000"/>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椭圆 27"/>
          <p:cNvSpPr/>
          <p:nvPr/>
        </p:nvSpPr>
        <p:spPr>
          <a:xfrm>
            <a:off x="2529504" y="1485415"/>
            <a:ext cx="427814" cy="427814"/>
          </a:xfrm>
          <a:prstGeom prst="ellipse">
            <a:avLst/>
          </a:prstGeom>
          <a:solidFill>
            <a:srgbClr val="CC0000"/>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1</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9" name="椭圆 28"/>
          <p:cNvSpPr/>
          <p:nvPr/>
        </p:nvSpPr>
        <p:spPr>
          <a:xfrm>
            <a:off x="3074100" y="2502293"/>
            <a:ext cx="427814" cy="427814"/>
          </a:xfrm>
          <a:prstGeom prst="ellipse">
            <a:avLst/>
          </a:prstGeom>
          <a:solidFill>
            <a:srgbClr val="CC0000"/>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2</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30" name="椭圆 29"/>
          <p:cNvSpPr/>
          <p:nvPr/>
        </p:nvSpPr>
        <p:spPr>
          <a:xfrm>
            <a:off x="2529504" y="3513152"/>
            <a:ext cx="427814" cy="427814"/>
          </a:xfrm>
          <a:prstGeom prst="ellipse">
            <a:avLst/>
          </a:prstGeom>
          <a:solidFill>
            <a:srgbClr val="CC0000"/>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3</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31" name="组合 30"/>
          <p:cNvGrpSpPr/>
          <p:nvPr/>
        </p:nvGrpSpPr>
        <p:grpSpPr>
          <a:xfrm>
            <a:off x="2957318" y="1522013"/>
            <a:ext cx="1051729" cy="354618"/>
            <a:chOff x="3513818" y="1963801"/>
            <a:chExt cx="1051729" cy="354618"/>
          </a:xfrm>
        </p:grpSpPr>
        <p:cxnSp>
          <p:nvCxnSpPr>
            <p:cNvPr id="32" name="直接连接符 31"/>
            <p:cNvCxnSpPr/>
            <p:nvPr/>
          </p:nvCxnSpPr>
          <p:spPr>
            <a:xfrm>
              <a:off x="3513818" y="2141110"/>
              <a:ext cx="1051729" cy="0"/>
            </a:xfrm>
            <a:prstGeom prst="line">
              <a:avLst/>
            </a:prstGeom>
            <a:noFill/>
            <a:ln w="9525" cap="flat" cmpd="sng" algn="ctr">
              <a:solidFill>
                <a:srgbClr val="CC0000"/>
              </a:solidFill>
              <a:prstDash val="dash"/>
              <a:tailEnd type="oval"/>
            </a:ln>
            <a:effectLst/>
          </p:spPr>
        </p:cxnSp>
        <p:cxnSp>
          <p:nvCxnSpPr>
            <p:cNvPr id="33" name="直接连接符 32"/>
            <p:cNvCxnSpPr/>
            <p:nvPr/>
          </p:nvCxnSpPr>
          <p:spPr>
            <a:xfrm>
              <a:off x="4565547" y="1963801"/>
              <a:ext cx="0" cy="354618"/>
            </a:xfrm>
            <a:prstGeom prst="line">
              <a:avLst/>
            </a:prstGeom>
            <a:noFill/>
            <a:ln w="9525" cap="flat" cmpd="sng" algn="ctr">
              <a:solidFill>
                <a:srgbClr val="CC0000"/>
              </a:solidFill>
              <a:prstDash val="solid"/>
            </a:ln>
            <a:effectLst/>
          </p:spPr>
        </p:cxnSp>
      </p:grpSp>
      <p:sp>
        <p:nvSpPr>
          <p:cNvPr id="34" name="TextBox 33"/>
          <p:cNvSpPr txBox="1"/>
          <p:nvPr/>
        </p:nvSpPr>
        <p:spPr>
          <a:xfrm>
            <a:off x="4714247" y="2446895"/>
            <a:ext cx="3501983" cy="538609"/>
          </a:xfrm>
          <a:prstGeom prst="rect">
            <a:avLst/>
          </a:prstGeom>
          <a:noFill/>
        </p:spPr>
        <p:txBody>
          <a:bodyPr wrap="square" lIns="0" tIns="0" rIns="0" bIns="0" rtlCol="0">
            <a:spAutoFit/>
          </a:bodyPr>
          <a:lstStyle>
            <a:defPPr>
              <a:defRPr lang="zh-CN"/>
            </a:defPPr>
            <a:lvl1pPr lvl="0" algn="just" fontAlgn="auto">
              <a:lnSpc>
                <a:spcPct val="125000"/>
              </a:lnSpc>
              <a:spcBef>
                <a:spcPts val="0"/>
              </a:spcBef>
              <a:spcAft>
                <a:spcPts val="0"/>
              </a:spcAft>
              <a:defRPr sz="1400" kern="0">
                <a:latin typeface="微软雅黑" pitchFamily="34" charset="-122"/>
                <a:ea typeface="微软雅黑" pitchFamily="34" charset="-122"/>
              </a:defRPr>
            </a:lvl1pPr>
          </a:lstStyle>
          <a:p>
            <a:r>
              <a:rPr lang="en-US" altLang="zh-CN" dirty="0"/>
              <a:t>2</a:t>
            </a:r>
            <a:r>
              <a:rPr lang="zh-CN" altLang="en-US" dirty="0"/>
              <a:t>、入党积极分子需经过一年以上培养教育和考察，且需要两名正式党员作为入党介绍人；</a:t>
            </a:r>
          </a:p>
        </p:txBody>
      </p:sp>
      <p:sp>
        <p:nvSpPr>
          <p:cNvPr id="35" name="TextBox 34"/>
          <p:cNvSpPr txBox="1"/>
          <p:nvPr/>
        </p:nvSpPr>
        <p:spPr>
          <a:xfrm>
            <a:off x="4208478" y="3457754"/>
            <a:ext cx="3501983" cy="538609"/>
          </a:xfrm>
          <a:prstGeom prst="rect">
            <a:avLst/>
          </a:prstGeom>
          <a:noFill/>
        </p:spPr>
        <p:txBody>
          <a:bodyPr wrap="square" lIns="0" tIns="0" rIns="0" bIns="0" rtlCol="0">
            <a:spAutoFit/>
          </a:bodyPr>
          <a:lstStyle>
            <a:defPPr>
              <a:defRPr lang="zh-CN"/>
            </a:defPPr>
            <a:lvl1pPr lvl="0" algn="just" fontAlgn="auto">
              <a:lnSpc>
                <a:spcPct val="125000"/>
              </a:lnSpc>
              <a:spcBef>
                <a:spcPts val="0"/>
              </a:spcBef>
              <a:spcAft>
                <a:spcPts val="0"/>
              </a:spcAft>
              <a:defRPr sz="1400" kern="0">
                <a:latin typeface="微软雅黑" pitchFamily="34" charset="-122"/>
                <a:ea typeface="微软雅黑" pitchFamily="34" charset="-122"/>
              </a:defRPr>
            </a:lvl1pPr>
          </a:lstStyle>
          <a:p>
            <a:r>
              <a:rPr lang="en-US" altLang="zh-CN" dirty="0"/>
              <a:t>3</a:t>
            </a:r>
            <a:r>
              <a:rPr lang="zh-CN" altLang="en-US" dirty="0"/>
              <a:t>、基本具备党员条件的入党积极分子可以发展入党。</a:t>
            </a:r>
          </a:p>
        </p:txBody>
      </p:sp>
      <p:grpSp>
        <p:nvGrpSpPr>
          <p:cNvPr id="36" name="组合 35"/>
          <p:cNvGrpSpPr/>
          <p:nvPr/>
        </p:nvGrpSpPr>
        <p:grpSpPr>
          <a:xfrm>
            <a:off x="3506488" y="2538890"/>
            <a:ext cx="1051729" cy="354618"/>
            <a:chOff x="3513818" y="1963801"/>
            <a:chExt cx="1051729" cy="354618"/>
          </a:xfrm>
        </p:grpSpPr>
        <p:cxnSp>
          <p:nvCxnSpPr>
            <p:cNvPr id="37" name="直接连接符 36"/>
            <p:cNvCxnSpPr/>
            <p:nvPr/>
          </p:nvCxnSpPr>
          <p:spPr>
            <a:xfrm>
              <a:off x="3513818" y="2141110"/>
              <a:ext cx="1051729" cy="0"/>
            </a:xfrm>
            <a:prstGeom prst="line">
              <a:avLst/>
            </a:prstGeom>
            <a:noFill/>
            <a:ln w="9525" cap="flat" cmpd="sng" algn="ctr">
              <a:solidFill>
                <a:srgbClr val="CC0000"/>
              </a:solidFill>
              <a:prstDash val="dash"/>
              <a:tailEnd type="oval"/>
            </a:ln>
            <a:effectLst/>
          </p:spPr>
        </p:cxnSp>
        <p:cxnSp>
          <p:nvCxnSpPr>
            <p:cNvPr id="38" name="直接连接符 37"/>
            <p:cNvCxnSpPr/>
            <p:nvPr/>
          </p:nvCxnSpPr>
          <p:spPr>
            <a:xfrm>
              <a:off x="4565547" y="1963801"/>
              <a:ext cx="0" cy="354618"/>
            </a:xfrm>
            <a:prstGeom prst="line">
              <a:avLst/>
            </a:prstGeom>
            <a:noFill/>
            <a:ln w="9525" cap="flat" cmpd="sng" algn="ctr">
              <a:solidFill>
                <a:srgbClr val="CC0000"/>
              </a:solidFill>
              <a:prstDash val="solid"/>
            </a:ln>
            <a:effectLst/>
          </p:spPr>
        </p:cxnSp>
      </p:grpSp>
      <p:grpSp>
        <p:nvGrpSpPr>
          <p:cNvPr id="39" name="组合 38"/>
          <p:cNvGrpSpPr/>
          <p:nvPr/>
        </p:nvGrpSpPr>
        <p:grpSpPr>
          <a:xfrm>
            <a:off x="2957318" y="3549749"/>
            <a:ext cx="1051729" cy="354618"/>
            <a:chOff x="3513818" y="1963801"/>
            <a:chExt cx="1051729" cy="354618"/>
          </a:xfrm>
        </p:grpSpPr>
        <p:cxnSp>
          <p:nvCxnSpPr>
            <p:cNvPr id="40" name="直接连接符 39"/>
            <p:cNvCxnSpPr/>
            <p:nvPr/>
          </p:nvCxnSpPr>
          <p:spPr>
            <a:xfrm>
              <a:off x="3513818" y="2141110"/>
              <a:ext cx="1051729" cy="0"/>
            </a:xfrm>
            <a:prstGeom prst="line">
              <a:avLst/>
            </a:prstGeom>
            <a:noFill/>
            <a:ln w="9525" cap="flat" cmpd="sng" algn="ctr">
              <a:solidFill>
                <a:srgbClr val="CC0000"/>
              </a:solidFill>
              <a:prstDash val="dash"/>
              <a:tailEnd type="oval"/>
            </a:ln>
            <a:effectLst/>
          </p:spPr>
        </p:cxnSp>
        <p:cxnSp>
          <p:nvCxnSpPr>
            <p:cNvPr id="41" name="直接连接符 40"/>
            <p:cNvCxnSpPr/>
            <p:nvPr/>
          </p:nvCxnSpPr>
          <p:spPr>
            <a:xfrm>
              <a:off x="4565547" y="1963801"/>
              <a:ext cx="0" cy="354618"/>
            </a:xfrm>
            <a:prstGeom prst="line">
              <a:avLst/>
            </a:prstGeom>
            <a:noFill/>
            <a:ln w="9525" cap="flat" cmpd="sng" algn="ctr">
              <a:solidFill>
                <a:srgbClr val="CC0000"/>
              </a:solidFill>
              <a:prstDash val="solid"/>
            </a:ln>
            <a:effectLst/>
          </p:spPr>
        </p:cxnSp>
      </p:grpSp>
    </p:spTree>
    <p:extLst>
      <p:ext uri="{BB962C8B-B14F-4D97-AF65-F5344CB8AC3E}">
        <p14:creationId xmlns:p14="http://schemas.microsoft.com/office/powerpoint/2010/main" val="376285249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anim calcmode="lin" valueType="num">
                                      <p:cBhvr>
                                        <p:cTn id="10" dur="500" fill="hold"/>
                                        <p:tgtEl>
                                          <p:spTgt spid="27"/>
                                        </p:tgtEl>
                                        <p:attrNameLst>
                                          <p:attrName>ppt_x</p:attrName>
                                        </p:attrNameLst>
                                      </p:cBhvr>
                                      <p:tavLst>
                                        <p:tav tm="0">
                                          <p:val>
                                            <p:fltVal val="0.5"/>
                                          </p:val>
                                        </p:tav>
                                        <p:tav tm="100000">
                                          <p:val>
                                            <p:strVal val="#ppt_x"/>
                                          </p:val>
                                        </p:tav>
                                      </p:tavLst>
                                    </p:anim>
                                    <p:anim calcmode="lin" valueType="num">
                                      <p:cBhvr>
                                        <p:cTn id="11" dur="500" fill="hold"/>
                                        <p:tgtEl>
                                          <p:spTgt spid="27"/>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500" fill="hold"/>
                                        <p:tgtEl>
                                          <p:spTgt spid="25"/>
                                        </p:tgtEl>
                                        <p:attrNameLst>
                                          <p:attrName>ppt_w</p:attrName>
                                        </p:attrNameLst>
                                      </p:cBhvr>
                                      <p:tavLst>
                                        <p:tav tm="0">
                                          <p:val>
                                            <p:fltVal val="0"/>
                                          </p:val>
                                        </p:tav>
                                        <p:tav tm="100000">
                                          <p:val>
                                            <p:strVal val="#ppt_w"/>
                                          </p:val>
                                        </p:tav>
                                      </p:tavLst>
                                    </p:anim>
                                    <p:anim calcmode="lin" valueType="num">
                                      <p:cBhvr>
                                        <p:cTn id="15" dur="500" fill="hold"/>
                                        <p:tgtEl>
                                          <p:spTgt spid="25"/>
                                        </p:tgtEl>
                                        <p:attrNameLst>
                                          <p:attrName>ppt_h</p:attrName>
                                        </p:attrNameLst>
                                      </p:cBhvr>
                                      <p:tavLst>
                                        <p:tav tm="0">
                                          <p:val>
                                            <p:fltVal val="0"/>
                                          </p:val>
                                        </p:tav>
                                        <p:tav tm="100000">
                                          <p:val>
                                            <p:strVal val="#ppt_h"/>
                                          </p:val>
                                        </p:tav>
                                      </p:tavLst>
                                    </p:anim>
                                    <p:animEffect transition="in" filter="fade">
                                      <p:cBhvr>
                                        <p:cTn id="16" dur="500"/>
                                        <p:tgtEl>
                                          <p:spTgt spid="25"/>
                                        </p:tgtEl>
                                      </p:cBhvr>
                                    </p:animEffect>
                                    <p:anim calcmode="lin" valueType="num">
                                      <p:cBhvr>
                                        <p:cTn id="17" dur="500" fill="hold"/>
                                        <p:tgtEl>
                                          <p:spTgt spid="25"/>
                                        </p:tgtEl>
                                        <p:attrNameLst>
                                          <p:attrName>ppt_x</p:attrName>
                                        </p:attrNameLst>
                                      </p:cBhvr>
                                      <p:tavLst>
                                        <p:tav tm="0">
                                          <p:val>
                                            <p:fltVal val="0.5"/>
                                          </p:val>
                                        </p:tav>
                                        <p:tav tm="100000">
                                          <p:val>
                                            <p:strVal val="#ppt_x"/>
                                          </p:val>
                                        </p:tav>
                                      </p:tavLst>
                                    </p:anim>
                                    <p:anim calcmode="lin" valueType="num">
                                      <p:cBhvr>
                                        <p:cTn id="18" dur="500" fill="hold"/>
                                        <p:tgtEl>
                                          <p:spTgt spid="25"/>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53" presetClass="entr" presetSubtype="528"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anim calcmode="lin" valueType="num">
                                      <p:cBhvr>
                                        <p:cTn id="25" dur="500" fill="hold"/>
                                        <p:tgtEl>
                                          <p:spTgt spid="26"/>
                                        </p:tgtEl>
                                        <p:attrNameLst>
                                          <p:attrName>ppt_x</p:attrName>
                                        </p:attrNameLst>
                                      </p:cBhvr>
                                      <p:tavLst>
                                        <p:tav tm="0">
                                          <p:val>
                                            <p:fltVal val="0.5"/>
                                          </p:val>
                                        </p:tav>
                                        <p:tav tm="100000">
                                          <p:val>
                                            <p:strVal val="#ppt_x"/>
                                          </p:val>
                                        </p:tav>
                                      </p:tavLst>
                                    </p:anim>
                                    <p:anim calcmode="lin" valueType="num">
                                      <p:cBhvr>
                                        <p:cTn id="26" dur="500" fill="hold"/>
                                        <p:tgtEl>
                                          <p:spTgt spid="26"/>
                                        </p:tgtEl>
                                        <p:attrNameLst>
                                          <p:attrName>ppt_y</p:attrName>
                                        </p:attrNameLst>
                                      </p:cBhvr>
                                      <p:tavLst>
                                        <p:tav tm="0">
                                          <p:val>
                                            <p:fltVal val="0.5"/>
                                          </p:val>
                                        </p:tav>
                                        <p:tav tm="100000">
                                          <p:val>
                                            <p:strVal val="#ppt_y"/>
                                          </p:val>
                                        </p:tav>
                                      </p:tavLst>
                                    </p:anim>
                                  </p:childTnLst>
                                </p:cTn>
                              </p:par>
                            </p:childTnLst>
                          </p:cTn>
                        </p:par>
                        <p:par>
                          <p:cTn id="27" fill="hold">
                            <p:stCondLst>
                              <p:cond delay="1000"/>
                            </p:stCondLst>
                            <p:childTnLst>
                              <p:par>
                                <p:cTn id="28" presetID="53" presetClass="entr" presetSubtype="16"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Effect transition="in" filter="fade">
                                      <p:cBhvr>
                                        <p:cTn id="32" dur="500"/>
                                        <p:tgtEl>
                                          <p:spTgt spid="28"/>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fltVal val="0"/>
                                          </p:val>
                                        </p:tav>
                                        <p:tav tm="100000">
                                          <p:val>
                                            <p:strVal val="#ppt_w"/>
                                          </p:val>
                                        </p:tav>
                                      </p:tavLst>
                                    </p:anim>
                                    <p:anim calcmode="lin" valueType="num">
                                      <p:cBhvr>
                                        <p:cTn id="36" dur="500" fill="hold"/>
                                        <p:tgtEl>
                                          <p:spTgt spid="29"/>
                                        </p:tgtEl>
                                        <p:attrNameLst>
                                          <p:attrName>ppt_h</p:attrName>
                                        </p:attrNameLst>
                                      </p:cBhvr>
                                      <p:tavLst>
                                        <p:tav tm="0">
                                          <p:val>
                                            <p:fltVal val="0"/>
                                          </p:val>
                                        </p:tav>
                                        <p:tav tm="100000">
                                          <p:val>
                                            <p:strVal val="#ppt_h"/>
                                          </p:val>
                                        </p:tav>
                                      </p:tavLst>
                                    </p:anim>
                                    <p:animEffect transition="in" filter="fade">
                                      <p:cBhvr>
                                        <p:cTn id="37" dur="500"/>
                                        <p:tgtEl>
                                          <p:spTgt spid="29"/>
                                        </p:tgtEl>
                                      </p:cBhvr>
                                    </p:animEffect>
                                  </p:childTnLst>
                                </p:cTn>
                              </p:par>
                              <p:par>
                                <p:cTn id="38" presetID="53" presetClass="entr" presetSubtype="16" fill="hold" grpId="0" nodeType="withEffect">
                                  <p:stCondLst>
                                    <p:cond delay="400"/>
                                  </p:stCondLst>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ppt_w</p:attrName>
                                        </p:attrNameLst>
                                      </p:cBhvr>
                                      <p:tavLst>
                                        <p:tav tm="0">
                                          <p:val>
                                            <p:fltVal val="0"/>
                                          </p:val>
                                        </p:tav>
                                        <p:tav tm="100000">
                                          <p:val>
                                            <p:strVal val="#ppt_w"/>
                                          </p:val>
                                        </p:tav>
                                      </p:tavLst>
                                    </p:anim>
                                    <p:anim calcmode="lin" valueType="num">
                                      <p:cBhvr>
                                        <p:cTn id="41" dur="500" fill="hold"/>
                                        <p:tgtEl>
                                          <p:spTgt spid="30"/>
                                        </p:tgtEl>
                                        <p:attrNameLst>
                                          <p:attrName>ppt_h</p:attrName>
                                        </p:attrNameLst>
                                      </p:cBhvr>
                                      <p:tavLst>
                                        <p:tav tm="0">
                                          <p:val>
                                            <p:fltVal val="0"/>
                                          </p:val>
                                        </p:tav>
                                        <p:tav tm="100000">
                                          <p:val>
                                            <p:strVal val="#ppt_h"/>
                                          </p:val>
                                        </p:tav>
                                      </p:tavLst>
                                    </p:anim>
                                    <p:animEffect transition="in" filter="fade">
                                      <p:cBhvr>
                                        <p:cTn id="42" dur="500"/>
                                        <p:tgtEl>
                                          <p:spTgt spid="30"/>
                                        </p:tgtEl>
                                      </p:cBhvr>
                                    </p:animEffect>
                                  </p:childTnLst>
                                </p:cTn>
                              </p:par>
                            </p:childTnLst>
                          </p:cTn>
                        </p:par>
                        <p:par>
                          <p:cTn id="43" fill="hold">
                            <p:stCondLst>
                              <p:cond delay="1900"/>
                            </p:stCondLst>
                            <p:childTnLst>
                              <p:par>
                                <p:cTn id="44" presetID="22" presetClass="entr" presetSubtype="8"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childTnLst>
                          </p:cTn>
                        </p:par>
                        <p:par>
                          <p:cTn id="47" fill="hold">
                            <p:stCondLst>
                              <p:cond delay="2400"/>
                            </p:stCondLst>
                            <p:childTnLst>
                              <p:par>
                                <p:cTn id="48" presetID="22" presetClass="entr" presetSubtype="8"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300"/>
                                        <p:tgtEl>
                                          <p:spTgt spid="24"/>
                                        </p:tgtEl>
                                      </p:cBhvr>
                                    </p:animEffect>
                                  </p:childTnLst>
                                </p:cTn>
                              </p:par>
                            </p:childTnLst>
                          </p:cTn>
                        </p:par>
                        <p:par>
                          <p:cTn id="51" fill="hold">
                            <p:stCondLst>
                              <p:cond delay="2700"/>
                            </p:stCondLst>
                            <p:childTnLst>
                              <p:par>
                                <p:cTn id="52" presetID="22" presetClass="entr" presetSubtype="8"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wipe(left)">
                                      <p:cBhvr>
                                        <p:cTn id="54" dur="500"/>
                                        <p:tgtEl>
                                          <p:spTgt spid="36"/>
                                        </p:tgtEl>
                                      </p:cBhvr>
                                    </p:animEffect>
                                  </p:childTnLst>
                                </p:cTn>
                              </p:par>
                            </p:childTnLst>
                          </p:cTn>
                        </p:par>
                        <p:par>
                          <p:cTn id="55" fill="hold">
                            <p:stCondLst>
                              <p:cond delay="3200"/>
                            </p:stCondLst>
                            <p:childTnLst>
                              <p:par>
                                <p:cTn id="56" presetID="22" presetClass="entr" presetSubtype="8"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left)">
                                      <p:cBhvr>
                                        <p:cTn id="58" dur="300"/>
                                        <p:tgtEl>
                                          <p:spTgt spid="34"/>
                                        </p:tgtEl>
                                      </p:cBhvr>
                                    </p:animEffect>
                                  </p:childTnLst>
                                </p:cTn>
                              </p:par>
                            </p:childTnLst>
                          </p:cTn>
                        </p:par>
                        <p:par>
                          <p:cTn id="59" fill="hold">
                            <p:stCondLst>
                              <p:cond delay="3500"/>
                            </p:stCondLst>
                            <p:childTnLst>
                              <p:par>
                                <p:cTn id="60" presetID="22" presetClass="entr" presetSubtype="8" fill="hold"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4000"/>
                            </p:stCondLst>
                            <p:childTnLst>
                              <p:par>
                                <p:cTn id="64" presetID="22" presetClass="entr" presetSubtype="8"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wipe(left)">
                                      <p:cBhvr>
                                        <p:cTn id="66" dur="3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26" grpId="0"/>
      <p:bldP spid="27" grpId="0" animBg="1"/>
      <p:bldP spid="28" grpId="0" animBg="1"/>
      <p:bldP spid="29" grpId="0" animBg="1"/>
      <p:bldP spid="30" grpId="0" animBg="1"/>
      <p:bldP spid="34"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5"/>
          <p:cNvSpPr txBox="1"/>
          <p:nvPr/>
        </p:nvSpPr>
        <p:spPr>
          <a:xfrm>
            <a:off x="814387"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rPr>
              <a:t>入党介绍人的主要任务</a:t>
            </a:r>
          </a:p>
        </p:txBody>
      </p:sp>
      <p:sp>
        <p:nvSpPr>
          <p:cNvPr id="31" name="Freeform 5"/>
          <p:cNvSpPr>
            <a:spLocks/>
          </p:cNvSpPr>
          <p:nvPr/>
        </p:nvSpPr>
        <p:spPr bwMode="auto">
          <a:xfrm>
            <a:off x="2660357" y="1131590"/>
            <a:ext cx="1872000" cy="316835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CC000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Freeform 6"/>
          <p:cNvSpPr>
            <a:spLocks/>
          </p:cNvSpPr>
          <p:nvPr/>
        </p:nvSpPr>
        <p:spPr bwMode="auto">
          <a:xfrm>
            <a:off x="733126" y="1131590"/>
            <a:ext cx="1872000" cy="3168352"/>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CC000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Freeform 7"/>
          <p:cNvSpPr>
            <a:spLocks/>
          </p:cNvSpPr>
          <p:nvPr/>
        </p:nvSpPr>
        <p:spPr bwMode="auto">
          <a:xfrm>
            <a:off x="6514819" y="1131590"/>
            <a:ext cx="1872000" cy="316835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CC000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8"/>
          <p:cNvSpPr>
            <a:spLocks/>
          </p:cNvSpPr>
          <p:nvPr/>
        </p:nvSpPr>
        <p:spPr bwMode="auto">
          <a:xfrm>
            <a:off x="4587588" y="1131590"/>
            <a:ext cx="1872000" cy="316835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CC000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61" name="组合 60"/>
          <p:cNvGrpSpPr/>
          <p:nvPr/>
        </p:nvGrpSpPr>
        <p:grpSpPr>
          <a:xfrm>
            <a:off x="1320349" y="1298329"/>
            <a:ext cx="697555" cy="703877"/>
            <a:chOff x="1454151" y="1939131"/>
            <a:chExt cx="930275" cy="938213"/>
          </a:xfrm>
        </p:grpSpPr>
        <p:sp>
          <p:nvSpPr>
            <p:cNvPr id="62" name="Oval 18"/>
            <p:cNvSpPr>
              <a:spLocks noChangeArrowheads="1"/>
            </p:cNvSpPr>
            <p:nvPr/>
          </p:nvSpPr>
          <p:spPr bwMode="auto">
            <a:xfrm>
              <a:off x="1454151"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3" name="TextBox 62"/>
            <p:cNvSpPr txBox="1"/>
            <p:nvPr/>
          </p:nvSpPr>
          <p:spPr>
            <a:xfrm>
              <a:off x="1543890"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CC0000"/>
                  </a:solidFill>
                  <a:effectLst/>
                  <a:uLnTx/>
                  <a:uFillTx/>
                  <a:latin typeface="微软雅黑"/>
                  <a:ea typeface="微软雅黑"/>
                </a:rPr>
                <a:t>01</a:t>
              </a:r>
              <a:endParaRPr kumimoji="0" lang="zh-CN" altLang="en-US" sz="2400" b="1" i="0" u="none" strike="noStrike" kern="0" cap="none" spc="0" normalizeH="0" baseline="0" noProof="0" dirty="0">
                <a:ln>
                  <a:noFill/>
                </a:ln>
                <a:solidFill>
                  <a:srgbClr val="CC0000"/>
                </a:solidFill>
                <a:effectLst/>
                <a:uLnTx/>
                <a:uFillTx/>
                <a:latin typeface="微软雅黑"/>
                <a:ea typeface="微软雅黑"/>
              </a:endParaRPr>
            </a:p>
          </p:txBody>
        </p:sp>
      </p:grpSp>
      <p:sp>
        <p:nvSpPr>
          <p:cNvPr id="64" name="矩形 63"/>
          <p:cNvSpPr/>
          <p:nvPr/>
        </p:nvSpPr>
        <p:spPr>
          <a:xfrm>
            <a:off x="880931" y="2067694"/>
            <a:ext cx="1576391" cy="2125636"/>
          </a:xfrm>
          <a:prstGeom prst="rect">
            <a:avLst/>
          </a:prstGeom>
          <a:noFill/>
          <a:ln>
            <a:noFill/>
          </a:ln>
        </p:spPr>
        <p:txBody>
          <a:bodyPr wrap="square" lIns="68571" tIns="34285" rIns="68571" bIns="34285">
            <a:spAutoFit/>
          </a:bodyPr>
          <a:lstStyle/>
          <a:p>
            <a:pPr lvl="0" algn="just">
              <a:lnSpc>
                <a:spcPct val="125000"/>
              </a:lnSpc>
              <a:defRPr/>
            </a:pPr>
            <a:r>
              <a:rPr lang="zh-CN" altLang="en-US" sz="1200" kern="0" dirty="0">
                <a:solidFill>
                  <a:srgbClr val="FFFFFF"/>
                </a:solidFill>
                <a:latin typeface="微软雅黑" pitchFamily="34" charset="-122"/>
                <a:ea typeface="微软雅黑" pitchFamily="34" charset="-122"/>
              </a:rPr>
              <a:t>向被介绍人解释党的纲领、章程，阐明党员的条件、义务和权利，认真了解被介绍人的入党动机、政治觉悟、思想品质、工作表现、经历等情况，</a:t>
            </a:r>
          </a:p>
          <a:p>
            <a:pPr lvl="0" algn="just">
              <a:lnSpc>
                <a:spcPct val="125000"/>
              </a:lnSpc>
              <a:defRPr/>
            </a:pPr>
            <a:r>
              <a:rPr lang="zh-CN" altLang="en-US" sz="1200" kern="0" dirty="0">
                <a:solidFill>
                  <a:srgbClr val="FFFFFF"/>
                </a:solidFill>
                <a:latin typeface="微软雅黑" pitchFamily="34" charset="-122"/>
                <a:ea typeface="微软雅黑" pitchFamily="34" charset="-122"/>
              </a:rPr>
              <a:t>如实向党支部（总支）汇报。 </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5" name="矩形 64"/>
          <p:cNvSpPr/>
          <p:nvPr/>
        </p:nvSpPr>
        <p:spPr>
          <a:xfrm>
            <a:off x="2699792" y="2067694"/>
            <a:ext cx="1800200" cy="2089023"/>
          </a:xfrm>
          <a:prstGeom prst="rect">
            <a:avLst/>
          </a:prstGeom>
          <a:noFill/>
          <a:ln>
            <a:noFill/>
          </a:ln>
        </p:spPr>
        <p:txBody>
          <a:bodyPr wrap="square" lIns="68571" tIns="34285" rIns="68571" bIns="34285">
            <a:spAutoFit/>
          </a:bodyPr>
          <a:lstStyle/>
          <a:p>
            <a:pPr algn="just">
              <a:lnSpc>
                <a:spcPct val="125000"/>
              </a:lnSpc>
            </a:pPr>
            <a:r>
              <a:rPr lang="zh-CN" altLang="en-US" sz="1050" kern="0" dirty="0">
                <a:solidFill>
                  <a:srgbClr val="FFFFFF"/>
                </a:solidFill>
                <a:latin typeface="微软雅黑" pitchFamily="34" charset="-122"/>
                <a:ea typeface="微软雅黑" pitchFamily="34" charset="-122"/>
              </a:rPr>
              <a:t>指导被介绍人填写</a:t>
            </a:r>
            <a:r>
              <a:rPr lang="en-US" altLang="zh-CN" sz="1050" kern="0" dirty="0">
                <a:solidFill>
                  <a:srgbClr val="FFFFFF"/>
                </a:solidFill>
                <a:latin typeface="微软雅黑" pitchFamily="34" charset="-122"/>
                <a:ea typeface="微软雅黑" pitchFamily="34" charset="-122"/>
              </a:rPr>
              <a:t>《</a:t>
            </a:r>
            <a:r>
              <a:rPr lang="zh-CN" altLang="en-US" sz="1050" kern="0" dirty="0">
                <a:solidFill>
                  <a:srgbClr val="FFFFFF"/>
                </a:solidFill>
                <a:latin typeface="微软雅黑" pitchFamily="34" charset="-122"/>
                <a:ea typeface="微软雅黑" pitchFamily="34" charset="-122"/>
              </a:rPr>
              <a:t>入党志愿书</a:t>
            </a:r>
            <a:r>
              <a:rPr lang="en-US" altLang="zh-CN" sz="1050" kern="0" dirty="0">
                <a:solidFill>
                  <a:srgbClr val="FFFFFF"/>
                </a:solidFill>
                <a:latin typeface="微软雅黑" pitchFamily="34" charset="-122"/>
                <a:ea typeface="微软雅黑" pitchFamily="34" charset="-122"/>
              </a:rPr>
              <a:t>》</a:t>
            </a:r>
            <a:r>
              <a:rPr lang="zh-CN" altLang="en-US" sz="1050" kern="0" dirty="0">
                <a:solidFill>
                  <a:srgbClr val="FFFFFF"/>
                </a:solidFill>
                <a:latin typeface="微软雅黑" pitchFamily="34" charset="-122"/>
                <a:ea typeface="微软雅黑" pitchFamily="34" charset="-122"/>
              </a:rPr>
              <a:t>，并认真填写自己的意见（填写入党介绍人意见时，应实事求是地对被介绍人的政治觉悟、思想品质、工作表现和其它方面的情况作出全面评价，并表明自己对其能否入党的态度）。向支部大会负责地介绍被介绍人情况。 </a:t>
            </a:r>
          </a:p>
        </p:txBody>
      </p:sp>
      <p:sp>
        <p:nvSpPr>
          <p:cNvPr id="66" name="矩形 65"/>
          <p:cNvSpPr/>
          <p:nvPr/>
        </p:nvSpPr>
        <p:spPr>
          <a:xfrm>
            <a:off x="4716016" y="2067694"/>
            <a:ext cx="1584176" cy="1223402"/>
          </a:xfrm>
          <a:prstGeom prst="rect">
            <a:avLst/>
          </a:prstGeom>
          <a:noFill/>
          <a:ln>
            <a:noFill/>
          </a:ln>
        </p:spPr>
        <p:txBody>
          <a:bodyPr wrap="square" lIns="68571" tIns="34285" rIns="68571" bIns="34285">
            <a:spAutoFit/>
          </a:bodyPr>
          <a:lstStyle/>
          <a:p>
            <a:pPr algn="just">
              <a:lnSpc>
                <a:spcPct val="125000"/>
              </a:lnSpc>
            </a:pPr>
            <a:r>
              <a:rPr lang="zh-CN" altLang="en-US" sz="1200" kern="0" dirty="0">
                <a:solidFill>
                  <a:srgbClr val="FFFFFF"/>
                </a:solidFill>
                <a:latin typeface="微软雅黑" pitchFamily="34" charset="-122"/>
                <a:ea typeface="微软雅黑" pitchFamily="34" charset="-122"/>
              </a:rPr>
              <a:t>被介绍人确定为发展对象后，每月写一份书面的思想汇报，培养人向党支部汇报，由支部填写考核意见。 </a:t>
            </a:r>
          </a:p>
        </p:txBody>
      </p:sp>
      <p:sp>
        <p:nvSpPr>
          <p:cNvPr id="67" name="矩形 66"/>
          <p:cNvSpPr/>
          <p:nvPr/>
        </p:nvSpPr>
        <p:spPr>
          <a:xfrm>
            <a:off x="6660232" y="2067694"/>
            <a:ext cx="1584176" cy="992569"/>
          </a:xfrm>
          <a:prstGeom prst="rect">
            <a:avLst/>
          </a:prstGeom>
          <a:noFill/>
          <a:ln>
            <a:noFill/>
          </a:ln>
        </p:spPr>
        <p:txBody>
          <a:bodyPr wrap="square" lIns="68571" tIns="34285" rIns="68571" bIns="34285">
            <a:spAutoFit/>
          </a:bodyPr>
          <a:lstStyle/>
          <a:p>
            <a:pPr algn="just">
              <a:lnSpc>
                <a:spcPct val="125000"/>
              </a:lnSpc>
            </a:pPr>
            <a:r>
              <a:rPr lang="zh-CN" altLang="en-US" sz="1200" kern="0" dirty="0">
                <a:solidFill>
                  <a:srgbClr val="FFFFFF"/>
                </a:solidFill>
                <a:latin typeface="微软雅黑" pitchFamily="34" charset="-122"/>
                <a:ea typeface="微软雅黑" pitchFamily="34" charset="-122"/>
              </a:rPr>
              <a:t>被介绍人批准为预备党员以后，应继续对他进行教育帮助，使他按期转为正式党员。</a:t>
            </a:r>
          </a:p>
        </p:txBody>
      </p:sp>
      <p:grpSp>
        <p:nvGrpSpPr>
          <p:cNvPr id="68" name="组合 67"/>
          <p:cNvGrpSpPr/>
          <p:nvPr/>
        </p:nvGrpSpPr>
        <p:grpSpPr>
          <a:xfrm>
            <a:off x="3247580" y="1298329"/>
            <a:ext cx="697555" cy="703877"/>
            <a:chOff x="4300538" y="1939131"/>
            <a:chExt cx="930275" cy="938213"/>
          </a:xfrm>
        </p:grpSpPr>
        <p:sp>
          <p:nvSpPr>
            <p:cNvPr id="69" name="Oval 19"/>
            <p:cNvSpPr>
              <a:spLocks noChangeArrowheads="1"/>
            </p:cNvSpPr>
            <p:nvPr/>
          </p:nvSpPr>
          <p:spPr bwMode="auto">
            <a:xfrm>
              <a:off x="4300538"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TextBox 69"/>
            <p:cNvSpPr txBox="1"/>
            <p:nvPr/>
          </p:nvSpPr>
          <p:spPr>
            <a:xfrm>
              <a:off x="4390277"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CC0000"/>
                  </a:solidFill>
                  <a:effectLst/>
                  <a:uLnTx/>
                  <a:uFillTx/>
                  <a:latin typeface="微软雅黑"/>
                  <a:ea typeface="微软雅黑"/>
                </a:rPr>
                <a:t>02</a:t>
              </a:r>
              <a:endParaRPr kumimoji="0" lang="zh-CN" altLang="en-US" sz="2400" b="1" i="0" u="none" strike="noStrike" kern="0" cap="none" spc="0" normalizeH="0" baseline="0" noProof="0" dirty="0">
                <a:ln>
                  <a:noFill/>
                </a:ln>
                <a:solidFill>
                  <a:srgbClr val="CC0000"/>
                </a:solidFill>
                <a:effectLst/>
                <a:uLnTx/>
                <a:uFillTx/>
                <a:latin typeface="微软雅黑"/>
                <a:ea typeface="微软雅黑"/>
              </a:endParaRPr>
            </a:p>
          </p:txBody>
        </p:sp>
      </p:grpSp>
      <p:grpSp>
        <p:nvGrpSpPr>
          <p:cNvPr id="71" name="组合 70"/>
          <p:cNvGrpSpPr/>
          <p:nvPr/>
        </p:nvGrpSpPr>
        <p:grpSpPr>
          <a:xfrm>
            <a:off x="5174215" y="1298329"/>
            <a:ext cx="698746" cy="703877"/>
            <a:chOff x="7145339" y="1939131"/>
            <a:chExt cx="931863" cy="938213"/>
          </a:xfrm>
        </p:grpSpPr>
        <p:sp>
          <p:nvSpPr>
            <p:cNvPr id="72" name="Oval 20"/>
            <p:cNvSpPr>
              <a:spLocks noChangeArrowheads="1"/>
            </p:cNvSpPr>
            <p:nvPr/>
          </p:nvSpPr>
          <p:spPr bwMode="auto">
            <a:xfrm>
              <a:off x="7145339"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TextBox 72"/>
            <p:cNvSpPr txBox="1"/>
            <p:nvPr/>
          </p:nvSpPr>
          <p:spPr>
            <a:xfrm>
              <a:off x="7235873"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CC0000"/>
                  </a:solidFill>
                  <a:effectLst/>
                  <a:uLnTx/>
                  <a:uFillTx/>
                  <a:latin typeface="微软雅黑"/>
                  <a:ea typeface="微软雅黑"/>
                </a:rPr>
                <a:t>03</a:t>
              </a:r>
              <a:endParaRPr kumimoji="0" lang="zh-CN" altLang="en-US" sz="2400" b="1" i="0" u="none" strike="noStrike" kern="0" cap="none" spc="0" normalizeH="0" baseline="0" noProof="0" dirty="0">
                <a:ln>
                  <a:noFill/>
                </a:ln>
                <a:solidFill>
                  <a:srgbClr val="CC0000"/>
                </a:solidFill>
                <a:effectLst/>
                <a:uLnTx/>
                <a:uFillTx/>
                <a:latin typeface="微软雅黑"/>
                <a:ea typeface="微软雅黑"/>
              </a:endParaRPr>
            </a:p>
          </p:txBody>
        </p:sp>
      </p:grpSp>
      <p:grpSp>
        <p:nvGrpSpPr>
          <p:cNvPr id="74" name="组合 73"/>
          <p:cNvGrpSpPr/>
          <p:nvPr/>
        </p:nvGrpSpPr>
        <p:grpSpPr>
          <a:xfrm>
            <a:off x="7101446" y="1298329"/>
            <a:ext cx="698746" cy="703877"/>
            <a:chOff x="9991726" y="1939131"/>
            <a:chExt cx="931863" cy="938213"/>
          </a:xfrm>
        </p:grpSpPr>
        <p:sp>
          <p:nvSpPr>
            <p:cNvPr id="75" name="Oval 21"/>
            <p:cNvSpPr>
              <a:spLocks noChangeArrowheads="1"/>
            </p:cNvSpPr>
            <p:nvPr/>
          </p:nvSpPr>
          <p:spPr bwMode="auto">
            <a:xfrm>
              <a:off x="9991726"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TextBox 75"/>
            <p:cNvSpPr txBox="1"/>
            <p:nvPr/>
          </p:nvSpPr>
          <p:spPr>
            <a:xfrm>
              <a:off x="10082260"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CC0000"/>
                  </a:solidFill>
                  <a:effectLst/>
                  <a:uLnTx/>
                  <a:uFillTx/>
                  <a:latin typeface="微软雅黑"/>
                  <a:ea typeface="微软雅黑"/>
                </a:rPr>
                <a:t>04</a:t>
              </a:r>
              <a:endParaRPr kumimoji="0" lang="zh-CN" altLang="en-US" sz="2400" b="1" i="0" u="none" strike="noStrike" kern="0" cap="none" spc="0" normalizeH="0" baseline="0" noProof="0" dirty="0">
                <a:ln>
                  <a:noFill/>
                </a:ln>
                <a:solidFill>
                  <a:srgbClr val="CC0000"/>
                </a:solidFill>
                <a:effectLst/>
                <a:uLnTx/>
                <a:uFillTx/>
                <a:latin typeface="微软雅黑"/>
                <a:ea typeface="微软雅黑"/>
              </a:endParaRPr>
            </a:p>
          </p:txBody>
        </p:sp>
      </p:grpSp>
    </p:spTree>
    <p:extLst>
      <p:ext uri="{BB962C8B-B14F-4D97-AF65-F5344CB8AC3E}">
        <p14:creationId xmlns:p14="http://schemas.microsoft.com/office/powerpoint/2010/main" val="343893886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500" fill="hold"/>
                                        <p:tgtEl>
                                          <p:spTgt spid="3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anim calcmode="lin" valueType="num">
                                      <p:cBhvr>
                                        <p:cTn id="13" dur="500" fill="hold"/>
                                        <p:tgtEl>
                                          <p:spTgt spid="31"/>
                                        </p:tgtEl>
                                        <p:attrNameLst>
                                          <p:attrName>ppt_x</p:attrName>
                                        </p:attrNameLst>
                                      </p:cBhvr>
                                      <p:tavLst>
                                        <p:tav tm="0">
                                          <p:val>
                                            <p:strVal val="#ppt_x"/>
                                          </p:val>
                                        </p:tav>
                                        <p:tav tm="100000">
                                          <p:val>
                                            <p:strVal val="#ppt_x"/>
                                          </p:val>
                                        </p:tav>
                                      </p:tavLst>
                                    </p:anim>
                                    <p:anim calcmode="lin" valueType="num">
                                      <p:cBhvr>
                                        <p:cTn id="14" dur="500" fill="hold"/>
                                        <p:tgtEl>
                                          <p:spTgt spid="31"/>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anim calcmode="lin" valueType="num">
                                      <p:cBhvr>
                                        <p:cTn id="18" dur="500" fill="hold"/>
                                        <p:tgtEl>
                                          <p:spTgt spid="41"/>
                                        </p:tgtEl>
                                        <p:attrNameLst>
                                          <p:attrName>ppt_x</p:attrName>
                                        </p:attrNameLst>
                                      </p:cBhvr>
                                      <p:tavLst>
                                        <p:tav tm="0">
                                          <p:val>
                                            <p:strVal val="#ppt_x"/>
                                          </p:val>
                                        </p:tav>
                                        <p:tav tm="100000">
                                          <p:val>
                                            <p:strVal val="#ppt_x"/>
                                          </p:val>
                                        </p:tav>
                                      </p:tavLst>
                                    </p:anim>
                                    <p:anim calcmode="lin" valueType="num">
                                      <p:cBhvr>
                                        <p:cTn id="19" dur="500" fill="hold"/>
                                        <p:tgtEl>
                                          <p:spTgt spid="41"/>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strVal val="#ppt_x"/>
                                          </p:val>
                                        </p:tav>
                                        <p:tav tm="100000">
                                          <p:val>
                                            <p:strVal val="#ppt_x"/>
                                          </p:val>
                                        </p:tav>
                                      </p:tavLst>
                                    </p:anim>
                                    <p:anim calcmode="lin" valueType="num">
                                      <p:cBhvr>
                                        <p:cTn id="24" dur="500" fill="hold"/>
                                        <p:tgtEl>
                                          <p:spTgt spid="33"/>
                                        </p:tgtEl>
                                        <p:attrNameLst>
                                          <p:attrName>ppt_y</p:attrName>
                                        </p:attrNameLst>
                                      </p:cBhvr>
                                      <p:tavLst>
                                        <p:tav tm="0">
                                          <p:val>
                                            <p:strVal val="#ppt_y-.1"/>
                                          </p:val>
                                        </p:tav>
                                        <p:tav tm="100000">
                                          <p:val>
                                            <p:strVal val="#ppt_y"/>
                                          </p:val>
                                        </p:tav>
                                      </p:tavLst>
                                    </p:anim>
                                  </p:childTnLst>
                                </p:cTn>
                              </p:par>
                            </p:childTnLst>
                          </p:cTn>
                        </p:par>
                        <p:par>
                          <p:cTn id="25" fill="hold">
                            <p:stCondLst>
                              <p:cond delay="1100"/>
                            </p:stCondLst>
                            <p:childTnLst>
                              <p:par>
                                <p:cTn id="26" presetID="53" presetClass="entr" presetSubtype="16" fill="hold" nodeType="afterEffect">
                                  <p:stCondLst>
                                    <p:cond delay="0"/>
                                  </p:stCondLst>
                                  <p:childTnLst>
                                    <p:set>
                                      <p:cBhvr>
                                        <p:cTn id="27" dur="1" fill="hold">
                                          <p:stCondLst>
                                            <p:cond delay="0"/>
                                          </p:stCondLst>
                                        </p:cTn>
                                        <p:tgtEl>
                                          <p:spTgt spid="61"/>
                                        </p:tgtEl>
                                        <p:attrNameLst>
                                          <p:attrName>style.visibility</p:attrName>
                                        </p:attrNameLst>
                                      </p:cBhvr>
                                      <p:to>
                                        <p:strVal val="visible"/>
                                      </p:to>
                                    </p:set>
                                    <p:anim calcmode="lin" valueType="num">
                                      <p:cBhvr>
                                        <p:cTn id="28" dur="300" fill="hold"/>
                                        <p:tgtEl>
                                          <p:spTgt spid="61"/>
                                        </p:tgtEl>
                                        <p:attrNameLst>
                                          <p:attrName>ppt_w</p:attrName>
                                        </p:attrNameLst>
                                      </p:cBhvr>
                                      <p:tavLst>
                                        <p:tav tm="0">
                                          <p:val>
                                            <p:fltVal val="0"/>
                                          </p:val>
                                        </p:tav>
                                        <p:tav tm="100000">
                                          <p:val>
                                            <p:strVal val="#ppt_w"/>
                                          </p:val>
                                        </p:tav>
                                      </p:tavLst>
                                    </p:anim>
                                    <p:anim calcmode="lin" valueType="num">
                                      <p:cBhvr>
                                        <p:cTn id="29" dur="300" fill="hold"/>
                                        <p:tgtEl>
                                          <p:spTgt spid="61"/>
                                        </p:tgtEl>
                                        <p:attrNameLst>
                                          <p:attrName>ppt_h</p:attrName>
                                        </p:attrNameLst>
                                      </p:cBhvr>
                                      <p:tavLst>
                                        <p:tav tm="0">
                                          <p:val>
                                            <p:fltVal val="0"/>
                                          </p:val>
                                        </p:tav>
                                        <p:tav tm="100000">
                                          <p:val>
                                            <p:strVal val="#ppt_h"/>
                                          </p:val>
                                        </p:tav>
                                      </p:tavLst>
                                    </p:anim>
                                    <p:animEffect transition="in" filter="fade">
                                      <p:cBhvr>
                                        <p:cTn id="30" dur="300"/>
                                        <p:tgtEl>
                                          <p:spTgt spid="61"/>
                                        </p:tgtEl>
                                      </p:cBhvr>
                                    </p:animEffect>
                                  </p:childTnLst>
                                </p:cTn>
                              </p:par>
                            </p:childTnLst>
                          </p:cTn>
                        </p:par>
                        <p:par>
                          <p:cTn id="31" fill="hold">
                            <p:stCondLst>
                              <p:cond delay="1400"/>
                            </p:stCondLst>
                            <p:childTnLst>
                              <p:par>
                                <p:cTn id="32" presetID="22" presetClass="entr" presetSubtype="1"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wipe(up)">
                                      <p:cBhvr>
                                        <p:cTn id="34" dur="500"/>
                                        <p:tgtEl>
                                          <p:spTgt spid="64"/>
                                        </p:tgtEl>
                                      </p:cBhvr>
                                    </p:animEffect>
                                  </p:childTnLst>
                                </p:cTn>
                              </p:par>
                            </p:childTnLst>
                          </p:cTn>
                        </p:par>
                        <p:par>
                          <p:cTn id="35" fill="hold">
                            <p:stCondLst>
                              <p:cond delay="1900"/>
                            </p:stCondLst>
                            <p:childTnLst>
                              <p:par>
                                <p:cTn id="36" presetID="53" presetClass="entr" presetSubtype="16" fill="hold" nodeType="afterEffect">
                                  <p:stCondLst>
                                    <p:cond delay="0"/>
                                  </p:stCondLst>
                                  <p:childTnLst>
                                    <p:set>
                                      <p:cBhvr>
                                        <p:cTn id="37" dur="1" fill="hold">
                                          <p:stCondLst>
                                            <p:cond delay="0"/>
                                          </p:stCondLst>
                                        </p:cTn>
                                        <p:tgtEl>
                                          <p:spTgt spid="68"/>
                                        </p:tgtEl>
                                        <p:attrNameLst>
                                          <p:attrName>style.visibility</p:attrName>
                                        </p:attrNameLst>
                                      </p:cBhvr>
                                      <p:to>
                                        <p:strVal val="visible"/>
                                      </p:to>
                                    </p:set>
                                    <p:anim calcmode="lin" valueType="num">
                                      <p:cBhvr>
                                        <p:cTn id="38" dur="300" fill="hold"/>
                                        <p:tgtEl>
                                          <p:spTgt spid="68"/>
                                        </p:tgtEl>
                                        <p:attrNameLst>
                                          <p:attrName>ppt_w</p:attrName>
                                        </p:attrNameLst>
                                      </p:cBhvr>
                                      <p:tavLst>
                                        <p:tav tm="0">
                                          <p:val>
                                            <p:fltVal val="0"/>
                                          </p:val>
                                        </p:tav>
                                        <p:tav tm="100000">
                                          <p:val>
                                            <p:strVal val="#ppt_w"/>
                                          </p:val>
                                        </p:tav>
                                      </p:tavLst>
                                    </p:anim>
                                    <p:anim calcmode="lin" valueType="num">
                                      <p:cBhvr>
                                        <p:cTn id="39" dur="300" fill="hold"/>
                                        <p:tgtEl>
                                          <p:spTgt spid="68"/>
                                        </p:tgtEl>
                                        <p:attrNameLst>
                                          <p:attrName>ppt_h</p:attrName>
                                        </p:attrNameLst>
                                      </p:cBhvr>
                                      <p:tavLst>
                                        <p:tav tm="0">
                                          <p:val>
                                            <p:fltVal val="0"/>
                                          </p:val>
                                        </p:tav>
                                        <p:tav tm="100000">
                                          <p:val>
                                            <p:strVal val="#ppt_h"/>
                                          </p:val>
                                        </p:tav>
                                      </p:tavLst>
                                    </p:anim>
                                    <p:animEffect transition="in" filter="fade">
                                      <p:cBhvr>
                                        <p:cTn id="40" dur="300"/>
                                        <p:tgtEl>
                                          <p:spTgt spid="68"/>
                                        </p:tgtEl>
                                      </p:cBhvr>
                                    </p:animEffect>
                                  </p:childTnLst>
                                </p:cTn>
                              </p:par>
                            </p:childTnLst>
                          </p:cTn>
                        </p:par>
                        <p:par>
                          <p:cTn id="41" fill="hold">
                            <p:stCondLst>
                              <p:cond delay="2200"/>
                            </p:stCondLst>
                            <p:childTnLst>
                              <p:par>
                                <p:cTn id="42" presetID="22" presetClass="entr" presetSubtype="1" fill="hold" grpId="0" nodeType="after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wipe(up)">
                                      <p:cBhvr>
                                        <p:cTn id="44" dur="500"/>
                                        <p:tgtEl>
                                          <p:spTgt spid="65"/>
                                        </p:tgtEl>
                                      </p:cBhvr>
                                    </p:animEffect>
                                  </p:childTnLst>
                                </p:cTn>
                              </p:par>
                            </p:childTnLst>
                          </p:cTn>
                        </p:par>
                        <p:par>
                          <p:cTn id="45" fill="hold">
                            <p:stCondLst>
                              <p:cond delay="2700"/>
                            </p:stCondLst>
                            <p:childTnLst>
                              <p:par>
                                <p:cTn id="46" presetID="53" presetClass="entr" presetSubtype="16" fill="hold" nodeType="afterEffect">
                                  <p:stCondLst>
                                    <p:cond delay="0"/>
                                  </p:stCondLst>
                                  <p:childTnLst>
                                    <p:set>
                                      <p:cBhvr>
                                        <p:cTn id="47" dur="1" fill="hold">
                                          <p:stCondLst>
                                            <p:cond delay="0"/>
                                          </p:stCondLst>
                                        </p:cTn>
                                        <p:tgtEl>
                                          <p:spTgt spid="71"/>
                                        </p:tgtEl>
                                        <p:attrNameLst>
                                          <p:attrName>style.visibility</p:attrName>
                                        </p:attrNameLst>
                                      </p:cBhvr>
                                      <p:to>
                                        <p:strVal val="visible"/>
                                      </p:to>
                                    </p:set>
                                    <p:anim calcmode="lin" valueType="num">
                                      <p:cBhvr>
                                        <p:cTn id="48" dur="300" fill="hold"/>
                                        <p:tgtEl>
                                          <p:spTgt spid="71"/>
                                        </p:tgtEl>
                                        <p:attrNameLst>
                                          <p:attrName>ppt_w</p:attrName>
                                        </p:attrNameLst>
                                      </p:cBhvr>
                                      <p:tavLst>
                                        <p:tav tm="0">
                                          <p:val>
                                            <p:fltVal val="0"/>
                                          </p:val>
                                        </p:tav>
                                        <p:tav tm="100000">
                                          <p:val>
                                            <p:strVal val="#ppt_w"/>
                                          </p:val>
                                        </p:tav>
                                      </p:tavLst>
                                    </p:anim>
                                    <p:anim calcmode="lin" valueType="num">
                                      <p:cBhvr>
                                        <p:cTn id="49" dur="300" fill="hold"/>
                                        <p:tgtEl>
                                          <p:spTgt spid="71"/>
                                        </p:tgtEl>
                                        <p:attrNameLst>
                                          <p:attrName>ppt_h</p:attrName>
                                        </p:attrNameLst>
                                      </p:cBhvr>
                                      <p:tavLst>
                                        <p:tav tm="0">
                                          <p:val>
                                            <p:fltVal val="0"/>
                                          </p:val>
                                        </p:tav>
                                        <p:tav tm="100000">
                                          <p:val>
                                            <p:strVal val="#ppt_h"/>
                                          </p:val>
                                        </p:tav>
                                      </p:tavLst>
                                    </p:anim>
                                    <p:animEffect transition="in" filter="fade">
                                      <p:cBhvr>
                                        <p:cTn id="50" dur="300"/>
                                        <p:tgtEl>
                                          <p:spTgt spid="71"/>
                                        </p:tgtEl>
                                      </p:cBhvr>
                                    </p:animEffect>
                                  </p:childTnLst>
                                </p:cTn>
                              </p:par>
                            </p:childTnLst>
                          </p:cTn>
                        </p:par>
                        <p:par>
                          <p:cTn id="51" fill="hold">
                            <p:stCondLst>
                              <p:cond delay="3000"/>
                            </p:stCondLst>
                            <p:childTnLst>
                              <p:par>
                                <p:cTn id="52" presetID="22" presetClass="entr" presetSubtype="1"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wipe(up)">
                                      <p:cBhvr>
                                        <p:cTn id="54" dur="500"/>
                                        <p:tgtEl>
                                          <p:spTgt spid="66"/>
                                        </p:tgtEl>
                                      </p:cBhvr>
                                    </p:animEffect>
                                  </p:childTnLst>
                                </p:cTn>
                              </p:par>
                            </p:childTnLst>
                          </p:cTn>
                        </p:par>
                        <p:par>
                          <p:cTn id="55" fill="hold">
                            <p:stCondLst>
                              <p:cond delay="3500"/>
                            </p:stCondLst>
                            <p:childTnLst>
                              <p:par>
                                <p:cTn id="56" presetID="53" presetClass="entr" presetSubtype="16" fill="hold" nodeType="afterEffect">
                                  <p:stCondLst>
                                    <p:cond delay="0"/>
                                  </p:stCondLst>
                                  <p:childTnLst>
                                    <p:set>
                                      <p:cBhvr>
                                        <p:cTn id="57" dur="1" fill="hold">
                                          <p:stCondLst>
                                            <p:cond delay="0"/>
                                          </p:stCondLst>
                                        </p:cTn>
                                        <p:tgtEl>
                                          <p:spTgt spid="74"/>
                                        </p:tgtEl>
                                        <p:attrNameLst>
                                          <p:attrName>style.visibility</p:attrName>
                                        </p:attrNameLst>
                                      </p:cBhvr>
                                      <p:to>
                                        <p:strVal val="visible"/>
                                      </p:to>
                                    </p:set>
                                    <p:anim calcmode="lin" valueType="num">
                                      <p:cBhvr>
                                        <p:cTn id="58" dur="300" fill="hold"/>
                                        <p:tgtEl>
                                          <p:spTgt spid="74"/>
                                        </p:tgtEl>
                                        <p:attrNameLst>
                                          <p:attrName>ppt_w</p:attrName>
                                        </p:attrNameLst>
                                      </p:cBhvr>
                                      <p:tavLst>
                                        <p:tav tm="0">
                                          <p:val>
                                            <p:fltVal val="0"/>
                                          </p:val>
                                        </p:tav>
                                        <p:tav tm="100000">
                                          <p:val>
                                            <p:strVal val="#ppt_w"/>
                                          </p:val>
                                        </p:tav>
                                      </p:tavLst>
                                    </p:anim>
                                    <p:anim calcmode="lin" valueType="num">
                                      <p:cBhvr>
                                        <p:cTn id="59" dur="300" fill="hold"/>
                                        <p:tgtEl>
                                          <p:spTgt spid="74"/>
                                        </p:tgtEl>
                                        <p:attrNameLst>
                                          <p:attrName>ppt_h</p:attrName>
                                        </p:attrNameLst>
                                      </p:cBhvr>
                                      <p:tavLst>
                                        <p:tav tm="0">
                                          <p:val>
                                            <p:fltVal val="0"/>
                                          </p:val>
                                        </p:tav>
                                        <p:tav tm="100000">
                                          <p:val>
                                            <p:strVal val="#ppt_h"/>
                                          </p:val>
                                        </p:tav>
                                      </p:tavLst>
                                    </p:anim>
                                    <p:animEffect transition="in" filter="fade">
                                      <p:cBhvr>
                                        <p:cTn id="60" dur="300"/>
                                        <p:tgtEl>
                                          <p:spTgt spid="74"/>
                                        </p:tgtEl>
                                      </p:cBhvr>
                                    </p:animEffect>
                                  </p:childTnLst>
                                </p:cTn>
                              </p:par>
                            </p:childTnLst>
                          </p:cTn>
                        </p:par>
                        <p:par>
                          <p:cTn id="61" fill="hold">
                            <p:stCondLst>
                              <p:cond delay="3800"/>
                            </p:stCondLst>
                            <p:childTnLst>
                              <p:par>
                                <p:cTn id="62" presetID="22" presetClass="entr" presetSubtype="1" fill="hold" grpId="0" nodeType="afterEffect">
                                  <p:stCondLst>
                                    <p:cond delay="0"/>
                                  </p:stCondLst>
                                  <p:childTnLst>
                                    <p:set>
                                      <p:cBhvr>
                                        <p:cTn id="63" dur="1" fill="hold">
                                          <p:stCondLst>
                                            <p:cond delay="0"/>
                                          </p:stCondLst>
                                        </p:cTn>
                                        <p:tgtEl>
                                          <p:spTgt spid="67"/>
                                        </p:tgtEl>
                                        <p:attrNameLst>
                                          <p:attrName>style.visibility</p:attrName>
                                        </p:attrNameLst>
                                      </p:cBhvr>
                                      <p:to>
                                        <p:strVal val="visible"/>
                                      </p:to>
                                    </p:set>
                                    <p:animEffect transition="in" filter="wipe(up)">
                                      <p:cBhvr>
                                        <p:cTn id="64"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41" grpId="0" animBg="1"/>
      <p:bldP spid="64" grpId="0"/>
      <p:bldP spid="65" grpId="0"/>
      <p:bldP spid="66" grpId="0"/>
      <p:bldP spid="6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5"/>
          <p:cNvSpPr txBox="1"/>
          <p:nvPr/>
        </p:nvSpPr>
        <p:spPr>
          <a:xfrm>
            <a:off x="814387"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rPr>
              <a:t>政治审查</a:t>
            </a:r>
          </a:p>
        </p:txBody>
      </p:sp>
      <p:sp>
        <p:nvSpPr>
          <p:cNvPr id="12" name="Freeform 3"/>
          <p:cNvSpPr>
            <a:spLocks/>
          </p:cNvSpPr>
          <p:nvPr/>
        </p:nvSpPr>
        <p:spPr bwMode="gray">
          <a:xfrm rot="19490962">
            <a:off x="2981655" y="2521300"/>
            <a:ext cx="1364831" cy="164920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65000"/>
            </a:schemeClr>
          </a:solidFill>
          <a:ln>
            <a:noFill/>
          </a:ln>
          <a:effectLst/>
          <a:extLst/>
        </p:spPr>
        <p:txBody>
          <a:bodyPr lIns="45720" tIns="44450" rIns="45720" bIns="44450" anchor="ctr" anchorCtr="1"/>
          <a:lstStyle/>
          <a:p>
            <a:endParaRPr lang="zh-CN" altLang="en-US"/>
          </a:p>
        </p:txBody>
      </p:sp>
      <p:sp>
        <p:nvSpPr>
          <p:cNvPr id="13" name="Freeform 4"/>
          <p:cNvSpPr>
            <a:spLocks/>
          </p:cNvSpPr>
          <p:nvPr/>
        </p:nvSpPr>
        <p:spPr bwMode="gray">
          <a:xfrm rot="19490962" flipH="1" flipV="1">
            <a:off x="4479530" y="870047"/>
            <a:ext cx="1364831" cy="164920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65000"/>
            </a:schemeClr>
          </a:solidFill>
          <a:ln>
            <a:noFill/>
          </a:ln>
          <a:effectLst/>
          <a:extLst/>
        </p:spPr>
        <p:txBody>
          <a:bodyPr lIns="45720" tIns="44450" rIns="45720" bIns="44450" anchor="ctr" anchorCtr="1"/>
          <a:lstStyle/>
          <a:p>
            <a:endParaRPr lang="zh-CN" altLang="en-US"/>
          </a:p>
        </p:txBody>
      </p:sp>
      <p:sp>
        <p:nvSpPr>
          <p:cNvPr id="15" name="Oval 5"/>
          <p:cNvSpPr>
            <a:spLocks noChangeArrowheads="1"/>
          </p:cNvSpPr>
          <p:nvPr/>
        </p:nvSpPr>
        <p:spPr bwMode="gray">
          <a:xfrm>
            <a:off x="3134003" y="1686990"/>
            <a:ext cx="1183595" cy="1183595"/>
          </a:xfrm>
          <a:prstGeom prst="ellipse">
            <a:avLst/>
          </a:prstGeom>
          <a:solidFill>
            <a:srgbClr val="CC0000"/>
          </a:solidFill>
          <a:ln>
            <a:noFill/>
          </a:ln>
          <a:effectLst/>
          <a:extLst/>
        </p:spPr>
        <p:txBody>
          <a:bodyPr lIns="45720" tIns="44450" rIns="45720" bIns="44450" anchor="ctr" anchorCtr="1"/>
          <a:lstStyle/>
          <a:p>
            <a:r>
              <a:rPr lang="zh-CN" altLang="en-US" sz="2000" b="1" dirty="0">
                <a:solidFill>
                  <a:schemeClr val="bg1"/>
                </a:solidFill>
                <a:latin typeface="微软雅黑" pitchFamily="34" charset="-122"/>
                <a:ea typeface="微软雅黑" pitchFamily="34" charset="-122"/>
              </a:rPr>
              <a:t>主要内容 </a:t>
            </a:r>
          </a:p>
        </p:txBody>
      </p:sp>
      <p:sp>
        <p:nvSpPr>
          <p:cNvPr id="17" name="Oval 6"/>
          <p:cNvSpPr>
            <a:spLocks noChangeArrowheads="1"/>
          </p:cNvSpPr>
          <p:nvPr/>
        </p:nvSpPr>
        <p:spPr bwMode="gray">
          <a:xfrm>
            <a:off x="4547136" y="2512678"/>
            <a:ext cx="1183595" cy="1183595"/>
          </a:xfrm>
          <a:prstGeom prst="ellipse">
            <a:avLst/>
          </a:prstGeom>
          <a:solidFill>
            <a:srgbClr val="CC0000"/>
          </a:solidFill>
          <a:ln>
            <a:noFill/>
          </a:ln>
          <a:effectLst/>
          <a:extLst/>
        </p:spPr>
        <p:txBody>
          <a:bodyPr lIns="45720" tIns="44450" rIns="45720" bIns="44450" anchor="ctr" anchorCtr="1"/>
          <a:lstStyle/>
          <a:p>
            <a:r>
              <a:rPr lang="zh-CN" altLang="en-US" sz="2000" b="1" dirty="0">
                <a:solidFill>
                  <a:schemeClr val="bg1"/>
                </a:solidFill>
                <a:latin typeface="微软雅黑" pitchFamily="34" charset="-122"/>
                <a:ea typeface="微软雅黑" pitchFamily="34" charset="-122"/>
              </a:rPr>
              <a:t>基本方法</a:t>
            </a:r>
          </a:p>
        </p:txBody>
      </p:sp>
      <p:sp>
        <p:nvSpPr>
          <p:cNvPr id="19" name="TextBox 18"/>
          <p:cNvSpPr txBox="1"/>
          <p:nvPr/>
        </p:nvSpPr>
        <p:spPr>
          <a:xfrm>
            <a:off x="814386" y="1787417"/>
            <a:ext cx="2005013" cy="2585708"/>
          </a:xfrm>
          <a:prstGeom prst="rect">
            <a:avLst/>
          </a:prstGeom>
          <a:noFill/>
        </p:spPr>
        <p:txBody>
          <a:bodyPr wrap="square" rtlCol="0">
            <a:spAutoFit/>
          </a:bodyPr>
          <a:lstStyle/>
          <a:p>
            <a:pPr algn="just">
              <a:lnSpc>
                <a:spcPct val="125000"/>
              </a:lnSpc>
            </a:pPr>
            <a:r>
              <a:rPr lang="en-US" altLang="zh-CN" sz="1400" dirty="0">
                <a:latin typeface="微软雅黑" pitchFamily="34" charset="-122"/>
                <a:ea typeface="微软雅黑" pitchFamily="34" charset="-122"/>
              </a:rPr>
              <a:t>1</a:t>
            </a:r>
            <a:r>
              <a:rPr lang="zh-CN" altLang="en-US" sz="1400" dirty="0">
                <a:latin typeface="微软雅黑" pitchFamily="34" charset="-122"/>
                <a:ea typeface="微软雅黑" pitchFamily="34" charset="-122"/>
              </a:rPr>
              <a:t>、对党的理论和路线、方针、政策的态度；</a:t>
            </a:r>
          </a:p>
          <a:p>
            <a:pPr algn="just">
              <a:lnSpc>
                <a:spcPct val="125000"/>
              </a:lnSpc>
            </a:pPr>
            <a:r>
              <a:rPr lang="en-US" altLang="zh-CN" sz="1400" dirty="0">
                <a:latin typeface="微软雅黑" pitchFamily="34" charset="-122"/>
                <a:ea typeface="微软雅黑" pitchFamily="34" charset="-122"/>
              </a:rPr>
              <a:t>2</a:t>
            </a:r>
            <a:r>
              <a:rPr lang="zh-CN" altLang="en-US" sz="1400" dirty="0">
                <a:latin typeface="微软雅黑" pitchFamily="34" charset="-122"/>
                <a:ea typeface="微软雅黑" pitchFamily="34" charset="-122"/>
              </a:rPr>
              <a:t>、政治历史和重大政治斗争中的表现；</a:t>
            </a:r>
          </a:p>
          <a:p>
            <a:pPr algn="just">
              <a:lnSpc>
                <a:spcPct val="125000"/>
              </a:lnSpc>
            </a:pPr>
            <a:r>
              <a:rPr lang="en-US" altLang="zh-CN" sz="1400" dirty="0">
                <a:latin typeface="微软雅黑" pitchFamily="34" charset="-122"/>
                <a:ea typeface="微软雅黑" pitchFamily="34" charset="-122"/>
              </a:rPr>
              <a:t>3</a:t>
            </a:r>
            <a:r>
              <a:rPr lang="zh-CN" altLang="en-US" sz="1400" dirty="0">
                <a:latin typeface="微软雅黑" pitchFamily="34" charset="-122"/>
                <a:ea typeface="微软雅黑" pitchFamily="34" charset="-122"/>
              </a:rPr>
              <a:t>、遵纪守法和遵守社会公德情况；</a:t>
            </a:r>
          </a:p>
          <a:p>
            <a:pPr algn="just">
              <a:lnSpc>
                <a:spcPct val="125000"/>
              </a:lnSpc>
            </a:pPr>
            <a:r>
              <a:rPr lang="en-US" altLang="zh-CN" sz="1400" dirty="0">
                <a:latin typeface="微软雅黑" pitchFamily="34" charset="-122"/>
                <a:ea typeface="微软雅黑" pitchFamily="34" charset="-122"/>
              </a:rPr>
              <a:t>4</a:t>
            </a:r>
            <a:r>
              <a:rPr lang="zh-CN" altLang="en-US" sz="1400" dirty="0">
                <a:latin typeface="微软雅黑" pitchFamily="34" charset="-122"/>
                <a:ea typeface="微软雅黑" pitchFamily="34" charset="-122"/>
              </a:rPr>
              <a:t>、直系亲属和本人关系密切的主要社会关系的政治情况。</a:t>
            </a:r>
            <a:endParaRPr lang="en-US" altLang="zh-CN" sz="1400" dirty="0">
              <a:latin typeface="微软雅黑" pitchFamily="34" charset="-122"/>
              <a:ea typeface="微软雅黑" pitchFamily="34" charset="-122"/>
            </a:endParaRPr>
          </a:p>
        </p:txBody>
      </p:sp>
      <p:sp>
        <p:nvSpPr>
          <p:cNvPr id="24" name="TextBox 23"/>
          <p:cNvSpPr txBox="1"/>
          <p:nvPr/>
        </p:nvSpPr>
        <p:spPr>
          <a:xfrm>
            <a:off x="6012161" y="1419622"/>
            <a:ext cx="2304256" cy="2246769"/>
          </a:xfrm>
          <a:prstGeom prst="rect">
            <a:avLst/>
          </a:prstGeom>
          <a:noFill/>
        </p:spPr>
        <p:txBody>
          <a:bodyPr wrap="square" rtlCol="0">
            <a:spAutoFit/>
          </a:bodyPr>
          <a:lstStyle>
            <a:defPPr>
              <a:defRPr lang="zh-CN"/>
            </a:defPPr>
            <a:lvl1pPr algn="just">
              <a:lnSpc>
                <a:spcPct val="125000"/>
              </a:lnSpc>
              <a:defRPr sz="1400">
                <a:latin typeface="微软雅黑" pitchFamily="34" charset="-122"/>
                <a:ea typeface="微软雅黑" pitchFamily="34" charset="-122"/>
              </a:defRPr>
            </a:lvl1pPr>
          </a:lstStyle>
          <a:p>
            <a:r>
              <a:rPr lang="en-US" altLang="zh-CN" dirty="0"/>
              <a:t>1</a:t>
            </a:r>
            <a:r>
              <a:rPr lang="zh-CN" altLang="en-US" dirty="0"/>
              <a:t>、同本人谈话、查阅有关档案材料、找有关单位和人员了解情况以及必要</a:t>
            </a:r>
          </a:p>
          <a:p>
            <a:r>
              <a:rPr lang="zh-CN" altLang="en-US" dirty="0"/>
              <a:t>的函调或外调</a:t>
            </a:r>
          </a:p>
          <a:p>
            <a:r>
              <a:rPr lang="en-US" altLang="zh-CN" dirty="0"/>
              <a:t>2</a:t>
            </a:r>
            <a:r>
              <a:rPr lang="zh-CN" altLang="en-US" dirty="0"/>
              <a:t>、对流动人员中的发展对象进行政治审查时还应当征求其户籍所在地和居</a:t>
            </a:r>
          </a:p>
          <a:p>
            <a:r>
              <a:rPr lang="zh-CN" altLang="en-US" dirty="0"/>
              <a:t>住地党组织的意见</a:t>
            </a:r>
            <a:endParaRPr lang="en-US" altLang="zh-CN" dirty="0"/>
          </a:p>
        </p:txBody>
      </p:sp>
      <p:grpSp>
        <p:nvGrpSpPr>
          <p:cNvPr id="33" name="组合 32"/>
          <p:cNvGrpSpPr/>
          <p:nvPr/>
        </p:nvGrpSpPr>
        <p:grpSpPr>
          <a:xfrm flipH="1">
            <a:off x="814387" y="1509681"/>
            <a:ext cx="2844166" cy="354618"/>
            <a:chOff x="3513818" y="1963801"/>
            <a:chExt cx="1051729" cy="354618"/>
          </a:xfrm>
        </p:grpSpPr>
        <p:cxnSp>
          <p:nvCxnSpPr>
            <p:cNvPr id="34" name="直接连接符 33"/>
            <p:cNvCxnSpPr/>
            <p:nvPr/>
          </p:nvCxnSpPr>
          <p:spPr>
            <a:xfrm>
              <a:off x="3513818" y="2141110"/>
              <a:ext cx="1051729" cy="0"/>
            </a:xfrm>
            <a:prstGeom prst="line">
              <a:avLst/>
            </a:prstGeom>
            <a:noFill/>
            <a:ln w="9525" cap="flat" cmpd="sng" algn="ctr">
              <a:solidFill>
                <a:srgbClr val="CC0000"/>
              </a:solidFill>
              <a:prstDash val="dash"/>
              <a:tailEnd type="oval"/>
            </a:ln>
            <a:effectLst/>
          </p:spPr>
        </p:cxnSp>
        <p:cxnSp>
          <p:nvCxnSpPr>
            <p:cNvPr id="35" name="直接连接符 34"/>
            <p:cNvCxnSpPr/>
            <p:nvPr/>
          </p:nvCxnSpPr>
          <p:spPr>
            <a:xfrm>
              <a:off x="4565547" y="1963801"/>
              <a:ext cx="0" cy="354618"/>
            </a:xfrm>
            <a:prstGeom prst="line">
              <a:avLst/>
            </a:prstGeom>
            <a:noFill/>
            <a:ln w="9525" cap="flat" cmpd="sng" algn="ctr">
              <a:solidFill>
                <a:srgbClr val="CC0000"/>
              </a:solidFill>
              <a:prstDash val="solid"/>
            </a:ln>
            <a:effectLst/>
          </p:spPr>
        </p:cxnSp>
      </p:grpSp>
      <p:grpSp>
        <p:nvGrpSpPr>
          <p:cNvPr id="36" name="组合 35"/>
          <p:cNvGrpSpPr/>
          <p:nvPr/>
        </p:nvGrpSpPr>
        <p:grpSpPr>
          <a:xfrm>
            <a:off x="5161945" y="3518964"/>
            <a:ext cx="3154471" cy="354618"/>
            <a:chOff x="3513818" y="1963801"/>
            <a:chExt cx="1051729" cy="354618"/>
          </a:xfrm>
        </p:grpSpPr>
        <p:cxnSp>
          <p:nvCxnSpPr>
            <p:cNvPr id="37" name="直接连接符 36"/>
            <p:cNvCxnSpPr/>
            <p:nvPr/>
          </p:nvCxnSpPr>
          <p:spPr>
            <a:xfrm>
              <a:off x="3513818" y="2141110"/>
              <a:ext cx="1051729" cy="0"/>
            </a:xfrm>
            <a:prstGeom prst="line">
              <a:avLst/>
            </a:prstGeom>
            <a:noFill/>
            <a:ln w="9525" cap="flat" cmpd="sng" algn="ctr">
              <a:solidFill>
                <a:srgbClr val="CC0000"/>
              </a:solidFill>
              <a:prstDash val="dash"/>
              <a:tailEnd type="oval"/>
            </a:ln>
            <a:effectLst/>
          </p:spPr>
        </p:cxnSp>
        <p:cxnSp>
          <p:nvCxnSpPr>
            <p:cNvPr id="38" name="直接连接符 37"/>
            <p:cNvCxnSpPr/>
            <p:nvPr/>
          </p:nvCxnSpPr>
          <p:spPr>
            <a:xfrm>
              <a:off x="4565547" y="1963801"/>
              <a:ext cx="0" cy="354618"/>
            </a:xfrm>
            <a:prstGeom prst="line">
              <a:avLst/>
            </a:prstGeom>
            <a:noFill/>
            <a:ln w="9525" cap="flat" cmpd="sng" algn="ctr">
              <a:solidFill>
                <a:srgbClr val="CC0000"/>
              </a:solidFill>
              <a:prstDash val="solid"/>
            </a:ln>
            <a:effectLst/>
          </p:spPr>
        </p:cxn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randombar(horizontal)">
                                      <p:cBhvr>
                                        <p:cTn id="15" dur="500"/>
                                        <p:tgtEl>
                                          <p:spTgt spid="17"/>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500"/>
                                        <p:tgtEl>
                                          <p:spTgt spid="13"/>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right)">
                                      <p:cBhvr>
                                        <p:cTn id="23" dur="500"/>
                                        <p:tgtEl>
                                          <p:spTgt spid="33"/>
                                        </p:tgtEl>
                                      </p:cBhvr>
                                    </p:animEffect>
                                  </p:childTnLst>
                                </p:cTn>
                              </p:par>
                              <p:par>
                                <p:cTn id="24" presetID="18" presetClass="entr" presetSubtype="6"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strips(downRight)">
                                      <p:cBhvr>
                                        <p:cTn id="26" dur="750"/>
                                        <p:tgtEl>
                                          <p:spTgt spid="19"/>
                                        </p:tgtEl>
                                      </p:cBhvr>
                                    </p:animEffect>
                                  </p:childTnLst>
                                </p:cTn>
                              </p:par>
                            </p:childTnLst>
                          </p:cTn>
                        </p:par>
                        <p:par>
                          <p:cTn id="27" fill="hold">
                            <p:stCondLst>
                              <p:cond delay="2750"/>
                            </p:stCondLst>
                            <p:childTnLst>
                              <p:par>
                                <p:cTn id="28" presetID="22" presetClass="entr" presetSubtype="8"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left)">
                                      <p:cBhvr>
                                        <p:cTn id="30" dur="500"/>
                                        <p:tgtEl>
                                          <p:spTgt spid="36"/>
                                        </p:tgtEl>
                                      </p:cBhvr>
                                    </p:animEffect>
                                  </p:childTnLst>
                                </p:cTn>
                              </p:par>
                            </p:childTnLst>
                          </p:cTn>
                        </p:par>
                        <p:par>
                          <p:cTn id="31" fill="hold">
                            <p:stCondLst>
                              <p:cond delay="3250"/>
                            </p:stCondLst>
                            <p:childTnLst>
                              <p:par>
                                <p:cTn id="32" presetID="18" presetClass="entr" presetSubtype="6"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strips(downRight)">
                                      <p:cBhvr>
                                        <p:cTn id="34"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7" grpId="0" animBg="1"/>
      <p:bldP spid="19"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975955"/>
            <a:ext cx="9144000" cy="4173896"/>
            <a:chOff x="0" y="975955"/>
            <a:chExt cx="9144000" cy="4173896"/>
          </a:xfrm>
        </p:grpSpPr>
        <p:pic>
          <p:nvPicPr>
            <p:cNvPr id="3075" name="Picture 3" descr="C:\Users\Administrator\Desktop\素材\5681d5d95b3f0 - 副本.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91630"/>
              <a:ext cx="9144000" cy="365187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3588"/>
            <a:stretch/>
          </p:blipFill>
          <p:spPr bwMode="auto">
            <a:xfrm>
              <a:off x="0" y="975955"/>
              <a:ext cx="1629225" cy="328246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7" descr="C:\Users\Thinkpad\Desktop\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64388" y="2755900"/>
              <a:ext cx="1979612" cy="23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1"/>
            <a:stretch/>
          </p:blipFill>
          <p:spPr bwMode="auto">
            <a:xfrm>
              <a:off x="0" y="3360559"/>
              <a:ext cx="3216573" cy="1789292"/>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文本框 11"/>
          <p:cNvSpPr txBox="1"/>
          <p:nvPr/>
        </p:nvSpPr>
        <p:spPr>
          <a:xfrm>
            <a:off x="1772689" y="2968228"/>
            <a:ext cx="5598622" cy="530915"/>
          </a:xfrm>
          <a:prstGeom prst="rect">
            <a:avLst/>
          </a:prstGeom>
          <a:noFill/>
        </p:spPr>
        <p:txBody>
          <a:bodyPr wrap="square" lIns="68580" tIns="34290" rIns="68580" bIns="34290" rtlCol="0">
            <a:spAutoFit/>
          </a:bodyPr>
          <a:lstStyle/>
          <a:p>
            <a:pPr algn="ctr"/>
            <a:r>
              <a:rPr lang="zh-CN" altLang="en-US" sz="3000" b="1" dirty="0">
                <a:solidFill>
                  <a:srgbClr val="FFFF99"/>
                </a:solidFill>
                <a:effectLst>
                  <a:reflection blurRad="6350" stA="55000" endA="300" endPos="45500" dir="5400000" sy="-100000" algn="bl" rotWithShape="0"/>
                </a:effectLst>
              </a:rPr>
              <a:t>预备党员的接收</a:t>
            </a:r>
          </a:p>
        </p:txBody>
      </p:sp>
      <p:sp>
        <p:nvSpPr>
          <p:cNvPr id="7" name="文本框 1"/>
          <p:cNvSpPr txBox="1"/>
          <p:nvPr/>
        </p:nvSpPr>
        <p:spPr>
          <a:xfrm>
            <a:off x="3436770" y="3614321"/>
            <a:ext cx="1863331" cy="583237"/>
          </a:xfrm>
          <a:prstGeom prst="rect">
            <a:avLst/>
          </a:prstGeom>
          <a:noFill/>
        </p:spPr>
        <p:txBody>
          <a:bodyPr wrap="none" lIns="68580" tIns="34290" rIns="68580" bIns="34290" rtlCol="0">
            <a:spAutoFit/>
          </a:bodyPr>
          <a:lstStyle/>
          <a:p>
            <a:pPr marL="285750" indent="-285750">
              <a:lnSpc>
                <a:spcPct val="125000"/>
              </a:lnSpc>
              <a:buFont typeface="Wingdings" pitchFamily="2" charset="2"/>
              <a:buChar char="Ø"/>
            </a:pPr>
            <a:r>
              <a:rPr lang="zh-CN" altLang="en-US" sz="1400" dirty="0">
                <a:solidFill>
                  <a:srgbClr val="FFFF99"/>
                </a:solidFill>
              </a:rPr>
              <a:t>发展对象严格审查</a:t>
            </a:r>
          </a:p>
          <a:p>
            <a:pPr marL="285750" indent="-285750">
              <a:lnSpc>
                <a:spcPct val="125000"/>
              </a:lnSpc>
              <a:buFont typeface="Wingdings" pitchFamily="2" charset="2"/>
              <a:buChar char="Ø"/>
            </a:pPr>
            <a:r>
              <a:rPr lang="zh-CN" altLang="en-US" sz="1400" dirty="0">
                <a:solidFill>
                  <a:srgbClr val="FFFF99"/>
                </a:solidFill>
              </a:rPr>
              <a:t>支部大会主要程序</a:t>
            </a:r>
          </a:p>
        </p:txBody>
      </p:sp>
      <p:sp>
        <p:nvSpPr>
          <p:cNvPr id="3" name="椭圆 2"/>
          <p:cNvSpPr/>
          <p:nvPr/>
        </p:nvSpPr>
        <p:spPr>
          <a:xfrm>
            <a:off x="3707904" y="627534"/>
            <a:ext cx="1728192" cy="1728192"/>
          </a:xfrm>
          <a:prstGeom prst="ellipse">
            <a:avLst/>
          </a:prstGeom>
          <a:solidFill>
            <a:srgbClr val="C00000"/>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80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91529" y="975955"/>
            <a:ext cx="1512886" cy="94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11"/>
          <p:cNvSpPr txBox="1"/>
          <p:nvPr/>
        </p:nvSpPr>
        <p:spPr>
          <a:xfrm>
            <a:off x="2872404" y="2455805"/>
            <a:ext cx="3399193" cy="438582"/>
          </a:xfrm>
          <a:prstGeom prst="rect">
            <a:avLst/>
          </a:prstGeom>
          <a:noFill/>
        </p:spPr>
        <p:txBody>
          <a:bodyPr wrap="square" lIns="68580" tIns="34290" rIns="68580" bIns="34290" rtlCol="0">
            <a:spAutoFit/>
          </a:bodyPr>
          <a:lstStyle/>
          <a:p>
            <a:pPr algn="ctr"/>
            <a:r>
              <a:rPr lang="zh-CN" altLang="en-US" sz="2400" b="1" dirty="0">
                <a:solidFill>
                  <a:srgbClr val="FFFF99"/>
                </a:solidFill>
                <a:effectLst>
                  <a:reflection blurRad="6350" stA="55000" endA="300" endPos="45500" dir="5400000" sy="-100000" algn="bl" rotWithShape="0"/>
                </a:effectLst>
              </a:rPr>
              <a:t>第三部分</a:t>
            </a:r>
          </a:p>
        </p:txBody>
      </p:sp>
    </p:spTree>
    <p:extLst>
      <p:ext uri="{BB962C8B-B14F-4D97-AF65-F5344CB8AC3E}">
        <p14:creationId xmlns:p14="http://schemas.microsoft.com/office/powerpoint/2010/main" val="1483362209"/>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par>
                              <p:cTn id="23" fill="hold">
                                <p:stCondLst>
                                  <p:cond delay="2000"/>
                                </p:stCondLst>
                                <p:childTnLst>
                                  <p:par>
                                    <p:cTn id="24" presetID="42" presetClass="entr" presetSubtype="0" fill="hold" grpId="0" nodeType="after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anim calcmode="lin" valueType="num">
                                          <p:cBhvr>
                                            <p:cTn id="27" dur="500" fill="hold"/>
                                            <p:tgtEl>
                                              <p:spTgt spid="6"/>
                                            </p:tgtEl>
                                            <p:attrNameLst>
                                              <p:attrName>ppt_x</p:attrName>
                                            </p:attrNameLst>
                                          </p:cBhvr>
                                          <p:tavLst>
                                            <p:tav tm="0">
                                              <p:val>
                                                <p:strVal val="#ppt_x"/>
                                              </p:val>
                                            </p:tav>
                                            <p:tav tm="100000">
                                              <p:val>
                                                <p:strVal val="#ppt_x"/>
                                              </p:val>
                                            </p:tav>
                                          </p:tavLst>
                                        </p:anim>
                                        <p:anim calcmode="lin" valueType="num">
                                          <p:cBhvr>
                                            <p:cTn id="28" dur="5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grpId="0" nodeType="afterEffect">
                                      <p:stCondLst>
                                        <p:cond delay="5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 presetClass="entr" presetSubtype="2" fill="hold" grpId="0" nodeType="afterEffect" p14:presetBounceEnd="46000">
                                      <p:stCondLst>
                                        <p:cond delay="500"/>
                                      </p:stCondLst>
                                      <p:childTnLst>
                                        <p:set>
                                          <p:cBhvr>
                                            <p:cTn id="37" dur="1" fill="hold">
                                              <p:stCondLst>
                                                <p:cond delay="0"/>
                                              </p:stCondLst>
                                            </p:cTn>
                                            <p:tgtEl>
                                              <p:spTgt spid="7"/>
                                            </p:tgtEl>
                                            <p:attrNameLst>
                                              <p:attrName>style.visibility</p:attrName>
                                            </p:attrNameLst>
                                          </p:cBhvr>
                                          <p:to>
                                            <p:strVal val="visible"/>
                                          </p:to>
                                        </p:set>
                                        <p:anim calcmode="lin" valueType="num" p14:bounceEnd="46000">
                                          <p:cBhvr additive="base">
                                            <p:cTn id="38" dur="500" fill="hold"/>
                                            <p:tgtEl>
                                              <p:spTgt spid="7"/>
                                            </p:tgtEl>
                                            <p:attrNameLst>
                                              <p:attrName>ppt_x</p:attrName>
                                            </p:attrNameLst>
                                          </p:cBhvr>
                                          <p:tavLst>
                                            <p:tav tm="0">
                                              <p:val>
                                                <p:strVal val="1+#ppt_w/2"/>
                                              </p:val>
                                            </p:tav>
                                            <p:tav tm="100000">
                                              <p:val>
                                                <p:strVal val="#ppt_x"/>
                                              </p:val>
                                            </p:tav>
                                          </p:tavLst>
                                        </p:anim>
                                        <p:anim calcmode="lin" valueType="num" p14:bounceEnd="46000">
                                          <p:cBhvr additive="base">
                                            <p:cTn id="3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3" grpId="0" animBg="1"/>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par>
                              <p:cTn id="23" fill="hold">
                                <p:stCondLst>
                                  <p:cond delay="2000"/>
                                </p:stCondLst>
                                <p:childTnLst>
                                  <p:par>
                                    <p:cTn id="24" presetID="42" presetClass="entr" presetSubtype="0" fill="hold" grpId="0" nodeType="after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anim calcmode="lin" valueType="num">
                                          <p:cBhvr>
                                            <p:cTn id="27" dur="500" fill="hold"/>
                                            <p:tgtEl>
                                              <p:spTgt spid="6"/>
                                            </p:tgtEl>
                                            <p:attrNameLst>
                                              <p:attrName>ppt_x</p:attrName>
                                            </p:attrNameLst>
                                          </p:cBhvr>
                                          <p:tavLst>
                                            <p:tav tm="0">
                                              <p:val>
                                                <p:strVal val="#ppt_x"/>
                                              </p:val>
                                            </p:tav>
                                            <p:tav tm="100000">
                                              <p:val>
                                                <p:strVal val="#ppt_x"/>
                                              </p:val>
                                            </p:tav>
                                          </p:tavLst>
                                        </p:anim>
                                        <p:anim calcmode="lin" valueType="num">
                                          <p:cBhvr>
                                            <p:cTn id="28" dur="5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grpId="0" nodeType="afterEffect">
                                      <p:stCondLst>
                                        <p:cond delay="5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 presetClass="entr" presetSubtype="2" fill="hold" grpId="0" nodeType="afterEffect">
                                      <p:stCondLst>
                                        <p:cond delay="50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1+#ppt_w/2"/>
                                              </p:val>
                                            </p:tav>
                                            <p:tav tm="100000">
                                              <p:val>
                                                <p:strVal val="#ppt_x"/>
                                              </p:val>
                                            </p:tav>
                                          </p:tavLst>
                                        </p:anim>
                                        <p:anim calcmode="lin" valueType="num">
                                          <p:cBhvr additive="base">
                                            <p:cTn id="3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3" grpId="0" animBg="1"/>
          <p:bldP spid="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5"/>
          <p:cNvSpPr txBox="1"/>
          <p:nvPr/>
        </p:nvSpPr>
        <p:spPr>
          <a:xfrm>
            <a:off x="814387"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rPr>
              <a:t>发展对象严格审查</a:t>
            </a:r>
          </a:p>
        </p:txBody>
      </p:sp>
      <p:sp>
        <p:nvSpPr>
          <p:cNvPr id="17" name="TextBox 6"/>
          <p:cNvSpPr txBox="1"/>
          <p:nvPr/>
        </p:nvSpPr>
        <p:spPr>
          <a:xfrm>
            <a:off x="2661506" y="1357385"/>
            <a:ext cx="5870934" cy="372294"/>
          </a:xfrm>
          <a:prstGeom prst="rect">
            <a:avLst/>
          </a:prstGeom>
          <a:noFill/>
        </p:spPr>
        <p:txBody>
          <a:bodyPr wrap="square" lIns="86371" tIns="43186" rIns="86371" bIns="43186" rtlCol="0">
            <a:spAutoFit/>
          </a:bodyPr>
          <a:lstStyle/>
          <a:p>
            <a:pPr>
              <a:lnSpc>
                <a:spcPct val="150000"/>
              </a:lnSpc>
            </a:pPr>
            <a:r>
              <a:rPr lang="en-US" altLang="zh-CN" sz="1400" dirty="0">
                <a:latin typeface="+mn-ea"/>
              </a:rPr>
              <a:t>1</a:t>
            </a:r>
            <a:r>
              <a:rPr lang="zh-CN" altLang="en-US" sz="1400" dirty="0">
                <a:latin typeface="+mn-ea"/>
              </a:rPr>
              <a:t>、经基层党委预审合格的发展对象由支部委员会提交支部大会讨论；</a:t>
            </a:r>
            <a:endParaRPr lang="en-US" altLang="zh-CN" sz="1400" dirty="0">
              <a:latin typeface="+mn-ea"/>
            </a:endParaRPr>
          </a:p>
        </p:txBody>
      </p:sp>
      <p:sp>
        <p:nvSpPr>
          <p:cNvPr id="24" name="TextBox 11"/>
          <p:cNvSpPr txBox="1"/>
          <p:nvPr/>
        </p:nvSpPr>
        <p:spPr>
          <a:xfrm>
            <a:off x="2661506" y="2361585"/>
            <a:ext cx="5870934" cy="695459"/>
          </a:xfrm>
          <a:prstGeom prst="rect">
            <a:avLst/>
          </a:prstGeom>
          <a:noFill/>
        </p:spPr>
        <p:txBody>
          <a:bodyPr wrap="square" lIns="86371" tIns="43186" rIns="86371" bIns="43186" rtlCol="0">
            <a:spAutoFit/>
          </a:bodyPr>
          <a:lstStyle/>
          <a:p>
            <a:pPr>
              <a:lnSpc>
                <a:spcPct val="150000"/>
              </a:lnSpc>
            </a:pPr>
            <a:r>
              <a:rPr lang="en-US" altLang="zh-CN" sz="1400" dirty="0">
                <a:latin typeface="+mn-ea"/>
              </a:rPr>
              <a:t>2</a:t>
            </a:r>
            <a:r>
              <a:rPr lang="zh-CN" altLang="en-US" sz="1400" dirty="0">
                <a:latin typeface="+mn-ea"/>
              </a:rPr>
              <a:t>、基层党委再次进行审查，审查结果以书面形式通知党支部，并向审查合格的发展对象发放</a:t>
            </a:r>
            <a:r>
              <a:rPr lang="en-US" altLang="zh-CN" sz="1400" dirty="0">
                <a:latin typeface="+mn-ea"/>
              </a:rPr>
              <a:t>《</a:t>
            </a:r>
            <a:r>
              <a:rPr lang="zh-CN" altLang="en-US" sz="1400" dirty="0">
                <a:latin typeface="+mn-ea"/>
              </a:rPr>
              <a:t>中国共产党入党志愿书</a:t>
            </a:r>
            <a:r>
              <a:rPr lang="en-US" altLang="zh-CN" sz="1400" dirty="0">
                <a:latin typeface="+mn-ea"/>
              </a:rPr>
              <a:t>》</a:t>
            </a:r>
            <a:r>
              <a:rPr lang="zh-CN" altLang="en-US" sz="1400" dirty="0">
                <a:latin typeface="+mn-ea"/>
              </a:rPr>
              <a:t>；</a:t>
            </a:r>
            <a:endParaRPr lang="en-US" altLang="zh-CN" sz="1400" dirty="0">
              <a:latin typeface="+mn-ea"/>
            </a:endParaRPr>
          </a:p>
        </p:txBody>
      </p:sp>
      <p:sp>
        <p:nvSpPr>
          <p:cNvPr id="31" name="TextBox 13"/>
          <p:cNvSpPr txBox="1"/>
          <p:nvPr/>
        </p:nvSpPr>
        <p:spPr>
          <a:xfrm>
            <a:off x="2661506" y="3458370"/>
            <a:ext cx="5870934" cy="695459"/>
          </a:xfrm>
          <a:prstGeom prst="rect">
            <a:avLst/>
          </a:prstGeom>
          <a:noFill/>
        </p:spPr>
        <p:txBody>
          <a:bodyPr wrap="square" lIns="86371" tIns="43186" rIns="86371" bIns="43186" rtlCol="0">
            <a:spAutoFit/>
          </a:bodyPr>
          <a:lstStyle/>
          <a:p>
            <a:pPr>
              <a:lnSpc>
                <a:spcPct val="150000"/>
              </a:lnSpc>
            </a:pPr>
            <a:r>
              <a:rPr lang="en-US" altLang="zh-CN" sz="1400" dirty="0">
                <a:latin typeface="+mn-ea"/>
              </a:rPr>
              <a:t>3</a:t>
            </a:r>
            <a:r>
              <a:rPr lang="zh-CN" altLang="en-US" sz="1400" dirty="0">
                <a:latin typeface="+mn-ea"/>
              </a:rPr>
              <a:t>、支部委员会应当对发展对象进行严格审查，经集体讨论认为合格后，报具有审批权限的基层党委预审。</a:t>
            </a:r>
          </a:p>
        </p:txBody>
      </p:sp>
      <p:grpSp>
        <p:nvGrpSpPr>
          <p:cNvPr id="4" name="组合 3"/>
          <p:cNvGrpSpPr/>
          <p:nvPr/>
        </p:nvGrpSpPr>
        <p:grpSpPr>
          <a:xfrm>
            <a:off x="825867" y="1223946"/>
            <a:ext cx="1658710" cy="740511"/>
            <a:chOff x="825867" y="1223946"/>
            <a:chExt cx="1658710" cy="740511"/>
          </a:xfrm>
        </p:grpSpPr>
        <p:sp>
          <p:nvSpPr>
            <p:cNvPr id="13" name="Freeform 1"/>
            <p:cNvSpPr>
              <a:spLocks noChangeArrowheads="1"/>
            </p:cNvSpPr>
            <p:nvPr/>
          </p:nvSpPr>
          <p:spPr bwMode="auto">
            <a:xfrm rot="10800000">
              <a:off x="825867" y="1223946"/>
              <a:ext cx="1658710"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CC0000"/>
            </a:solidFill>
            <a:ln>
              <a:noFill/>
            </a:ln>
            <a:effectLst/>
          </p:spPr>
          <p:txBody>
            <a:bodyPr wrap="none" anchor="ctr"/>
            <a:lstStyle/>
            <a:p>
              <a:endParaRPr lang="en-US" sz="2400">
                <a:latin typeface="+mn-ea"/>
              </a:endParaRPr>
            </a:p>
          </p:txBody>
        </p:sp>
        <p:pic>
          <p:nvPicPr>
            <p:cNvPr id="42" name="图片 8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5277" y="1357385"/>
              <a:ext cx="756443" cy="47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825867" y="2321722"/>
            <a:ext cx="1658710" cy="775186"/>
            <a:chOff x="825867" y="2321722"/>
            <a:chExt cx="1658710" cy="775186"/>
          </a:xfrm>
        </p:grpSpPr>
        <p:sp>
          <p:nvSpPr>
            <p:cNvPr id="34" name="Freeform 1"/>
            <p:cNvSpPr>
              <a:spLocks noChangeArrowheads="1"/>
            </p:cNvSpPr>
            <p:nvPr/>
          </p:nvSpPr>
          <p:spPr bwMode="auto">
            <a:xfrm rot="10800000">
              <a:off x="825867" y="2321722"/>
              <a:ext cx="1658710" cy="775186"/>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CC0000"/>
            </a:solidFill>
            <a:ln>
              <a:noFill/>
            </a:ln>
            <a:effectLst/>
          </p:spPr>
          <p:txBody>
            <a:bodyPr wrap="none" anchor="ctr"/>
            <a:lstStyle/>
            <a:p>
              <a:endParaRPr lang="en-US" sz="2400">
                <a:latin typeface="+mn-ea"/>
              </a:endParaRPr>
            </a:p>
          </p:txBody>
        </p:sp>
        <p:pic>
          <p:nvPicPr>
            <p:cNvPr id="43" name="图片 8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5277" y="2472498"/>
              <a:ext cx="756443" cy="47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825867" y="3418137"/>
            <a:ext cx="1658710" cy="775928"/>
            <a:chOff x="825867" y="3418137"/>
            <a:chExt cx="1658710" cy="775928"/>
          </a:xfrm>
        </p:grpSpPr>
        <p:sp>
          <p:nvSpPr>
            <p:cNvPr id="22" name="Freeform 1"/>
            <p:cNvSpPr>
              <a:spLocks noChangeArrowheads="1"/>
            </p:cNvSpPr>
            <p:nvPr/>
          </p:nvSpPr>
          <p:spPr bwMode="auto">
            <a:xfrm rot="10800000">
              <a:off x="825867" y="3418137"/>
              <a:ext cx="1658710" cy="775928"/>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CC0000"/>
            </a:solidFill>
            <a:ln>
              <a:noFill/>
            </a:ln>
            <a:effectLst/>
          </p:spPr>
          <p:txBody>
            <a:bodyPr wrap="none" anchor="ctr"/>
            <a:lstStyle/>
            <a:p>
              <a:endParaRPr lang="en-US" sz="2400">
                <a:latin typeface="+mn-ea"/>
              </a:endParaRPr>
            </a:p>
          </p:txBody>
        </p:sp>
        <p:pic>
          <p:nvPicPr>
            <p:cNvPr id="44" name="图片 8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5277" y="3569284"/>
              <a:ext cx="756443" cy="47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57568699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750"/>
                                        <p:tgtEl>
                                          <p:spTgt spid="17"/>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750"/>
                                        <p:tgtEl>
                                          <p:spTgt spid="24"/>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4"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5"/>
          <p:cNvSpPr txBox="1"/>
          <p:nvPr/>
        </p:nvSpPr>
        <p:spPr>
          <a:xfrm>
            <a:off x="814387"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rPr>
              <a:t>支部大会主要程序</a:t>
            </a:r>
          </a:p>
        </p:txBody>
      </p:sp>
      <p:sp>
        <p:nvSpPr>
          <p:cNvPr id="10" name="矩形 9"/>
          <p:cNvSpPr/>
          <p:nvPr/>
        </p:nvSpPr>
        <p:spPr>
          <a:xfrm>
            <a:off x="856991" y="1109663"/>
            <a:ext cx="3643001" cy="381238"/>
          </a:xfrm>
          <a:prstGeom prst="rect">
            <a:avLst/>
          </a:prstGeom>
          <a:solidFill>
            <a:srgbClr val="CC0000"/>
          </a:solidFill>
          <a:ln w="1905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rPr>
              <a:t>介绍基本情况</a:t>
            </a:r>
            <a:endParaRPr lang="zh-CN" altLang="en-US" sz="1000" b="1" dirty="0">
              <a:solidFill>
                <a:schemeClr val="bg1"/>
              </a:solidFill>
            </a:endParaRPr>
          </a:p>
        </p:txBody>
      </p:sp>
      <p:sp>
        <p:nvSpPr>
          <p:cNvPr id="11" name="矩形 10"/>
          <p:cNvSpPr/>
          <p:nvPr/>
        </p:nvSpPr>
        <p:spPr>
          <a:xfrm>
            <a:off x="856991" y="1563638"/>
            <a:ext cx="3643001" cy="2448272"/>
          </a:xfrm>
          <a:prstGeom prst="rect">
            <a:avLst/>
          </a:prstGeom>
          <a:noFill/>
          <a:ln w="1905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150000"/>
              </a:lnSpc>
              <a:buClr>
                <a:srgbClr val="CC0000"/>
              </a:buClr>
              <a:buFont typeface="Wingdings" pitchFamily="2" charset="2"/>
              <a:buChar char="Ø"/>
            </a:pPr>
            <a:r>
              <a:rPr lang="zh-CN" altLang="en-US" sz="1300" dirty="0">
                <a:solidFill>
                  <a:schemeClr val="tx1"/>
                </a:solidFill>
              </a:rPr>
              <a:t>发展对象汇报对党的认识、入党动机、本人履历。家庭和主要社会关系情况，以及需向党组织说明的问题。</a:t>
            </a:r>
          </a:p>
          <a:p>
            <a:pPr marL="285750" indent="-285750">
              <a:lnSpc>
                <a:spcPct val="150000"/>
              </a:lnSpc>
              <a:buClr>
                <a:srgbClr val="CC0000"/>
              </a:buClr>
              <a:buFont typeface="Wingdings" pitchFamily="2" charset="2"/>
              <a:buChar char="Ø"/>
            </a:pPr>
            <a:r>
              <a:rPr lang="zh-CN" altLang="en-US" sz="1300" dirty="0">
                <a:solidFill>
                  <a:schemeClr val="tx1"/>
                </a:solidFill>
              </a:rPr>
              <a:t>入党介绍人介绍发展对象有关情况，并对其能否入党标明意见。</a:t>
            </a:r>
          </a:p>
          <a:p>
            <a:pPr marL="285750" indent="-285750">
              <a:lnSpc>
                <a:spcPct val="150000"/>
              </a:lnSpc>
              <a:buClr>
                <a:srgbClr val="CC0000"/>
              </a:buClr>
              <a:buFont typeface="Wingdings" pitchFamily="2" charset="2"/>
              <a:buChar char="Ø"/>
            </a:pPr>
            <a:r>
              <a:rPr lang="zh-CN" altLang="en-US" sz="1300" dirty="0">
                <a:solidFill>
                  <a:schemeClr val="tx1"/>
                </a:solidFill>
              </a:rPr>
              <a:t>支部委员会报告对发展对象的审查情况。</a:t>
            </a:r>
            <a:endParaRPr lang="en-US" altLang="zh-CN" sz="1300" dirty="0">
              <a:solidFill>
                <a:schemeClr val="tx1"/>
              </a:solidFill>
            </a:endParaRPr>
          </a:p>
        </p:txBody>
      </p:sp>
      <p:sp>
        <p:nvSpPr>
          <p:cNvPr id="17" name="矩形 16"/>
          <p:cNvSpPr/>
          <p:nvPr/>
        </p:nvSpPr>
        <p:spPr>
          <a:xfrm>
            <a:off x="4559523" y="1109663"/>
            <a:ext cx="3643001" cy="381238"/>
          </a:xfrm>
          <a:prstGeom prst="rect">
            <a:avLst/>
          </a:prstGeom>
          <a:solidFill>
            <a:srgbClr val="CC0000"/>
          </a:solidFill>
          <a:ln w="1905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rPr>
              <a:t>无记名投票</a:t>
            </a:r>
            <a:endParaRPr lang="zh-CN" altLang="en-US" sz="1000" b="1" dirty="0">
              <a:solidFill>
                <a:schemeClr val="bg1"/>
              </a:solidFill>
            </a:endParaRPr>
          </a:p>
        </p:txBody>
      </p:sp>
      <p:sp>
        <p:nvSpPr>
          <p:cNvPr id="19" name="矩形 18"/>
          <p:cNvSpPr/>
          <p:nvPr/>
        </p:nvSpPr>
        <p:spPr>
          <a:xfrm>
            <a:off x="4559523" y="1563638"/>
            <a:ext cx="3643001" cy="2448272"/>
          </a:xfrm>
          <a:prstGeom prst="rect">
            <a:avLst/>
          </a:prstGeom>
          <a:noFill/>
          <a:ln w="1905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150000"/>
              </a:lnSpc>
              <a:buClr>
                <a:srgbClr val="CC0000"/>
              </a:buClr>
              <a:buFont typeface="Wingdings" pitchFamily="2" charset="2"/>
              <a:buChar char="Ø"/>
            </a:pPr>
            <a:r>
              <a:rPr lang="zh-CN" altLang="en-US" sz="1300" dirty="0">
                <a:solidFill>
                  <a:schemeClr val="tx1"/>
                </a:solidFill>
              </a:rPr>
              <a:t>与会党员对发展对象能否入党进行充分讨论，并采取无记名投票方式进行表决，赞成人数超过应到会有表决权的正式党员半数，才能通过接收预备党员的决议。</a:t>
            </a:r>
          </a:p>
          <a:p>
            <a:pPr marL="285750" indent="-285750">
              <a:lnSpc>
                <a:spcPct val="150000"/>
              </a:lnSpc>
              <a:buClr>
                <a:srgbClr val="CC0000"/>
              </a:buClr>
              <a:buFont typeface="Wingdings" pitchFamily="2" charset="2"/>
              <a:buChar char="Ø"/>
            </a:pPr>
            <a:r>
              <a:rPr lang="zh-CN" altLang="en-US" sz="1300" dirty="0">
                <a:solidFill>
                  <a:schemeClr val="tx1"/>
                </a:solidFill>
              </a:rPr>
              <a:t>因故不能到会的有表决权的正式党员，在支部大会召开前正式向党支部。</a:t>
            </a:r>
          </a:p>
          <a:p>
            <a:pPr marL="285750" indent="-285750">
              <a:lnSpc>
                <a:spcPct val="150000"/>
              </a:lnSpc>
              <a:buClr>
                <a:srgbClr val="CC0000"/>
              </a:buClr>
              <a:buFont typeface="Wingdings" pitchFamily="2" charset="2"/>
              <a:buChar char="Ø"/>
            </a:pPr>
            <a:r>
              <a:rPr lang="zh-CN" altLang="en-US" sz="1300" dirty="0">
                <a:solidFill>
                  <a:schemeClr val="tx1"/>
                </a:solidFill>
              </a:rPr>
              <a:t>提出书面意见的，应当统计在系数内。</a:t>
            </a:r>
            <a:endParaRPr lang="en-US" altLang="zh-CN" sz="1300" dirty="0">
              <a:solidFill>
                <a:schemeClr val="tx1"/>
              </a:solidFill>
            </a:endParaRPr>
          </a:p>
        </p:txBody>
      </p:sp>
    </p:spTree>
    <p:extLst>
      <p:ext uri="{BB962C8B-B14F-4D97-AF65-F5344CB8AC3E}">
        <p14:creationId xmlns:p14="http://schemas.microsoft.com/office/powerpoint/2010/main" val="376798082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down)">
                                      <p:cBhvr>
                                        <p:cTn id="8" dur="500"/>
                                        <p:tgtEl>
                                          <p:spTgt spid="10"/>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ppt_y</p:attrName>
                                        </p:attrNameLst>
                                      </p:cBhvr>
                                      <p:tavLst>
                                        <p:tav tm="0">
                                          <p:val>
                                            <p:strVal val="#ppt_y-#ppt_h*1.125000"/>
                                          </p:val>
                                        </p:tav>
                                        <p:tav tm="100000">
                                          <p:val>
                                            <p:strVal val="#ppt_y"/>
                                          </p:val>
                                        </p:tav>
                                      </p:tavLst>
                                    </p:anim>
                                    <p:animEffect transition="in" filter="wipe(down)">
                                      <p:cBhvr>
                                        <p:cTn id="13" dur="500"/>
                                        <p:tgtEl>
                                          <p:spTgt spid="11"/>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p:tgtEl>
                                          <p:spTgt spid="17"/>
                                        </p:tgtEl>
                                        <p:attrNameLst>
                                          <p:attrName>ppt_y</p:attrName>
                                        </p:attrNameLst>
                                      </p:cBhvr>
                                      <p:tavLst>
                                        <p:tav tm="0">
                                          <p:val>
                                            <p:strVal val="#ppt_y-#ppt_h*1.125000"/>
                                          </p:val>
                                        </p:tav>
                                        <p:tav tm="100000">
                                          <p:val>
                                            <p:strVal val="#ppt_y"/>
                                          </p:val>
                                        </p:tav>
                                      </p:tavLst>
                                    </p:anim>
                                    <p:animEffect transition="in" filter="wipe(down)">
                                      <p:cBhvr>
                                        <p:cTn id="18" dur="500"/>
                                        <p:tgtEl>
                                          <p:spTgt spid="17"/>
                                        </p:tgtEl>
                                      </p:cBhvr>
                                    </p:animEffect>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p:tgtEl>
                                          <p:spTgt spid="19"/>
                                        </p:tgtEl>
                                        <p:attrNameLst>
                                          <p:attrName>ppt_y</p:attrName>
                                        </p:attrNameLst>
                                      </p:cBhvr>
                                      <p:tavLst>
                                        <p:tav tm="0">
                                          <p:val>
                                            <p:strVal val="#ppt_y-#ppt_h*1.125000"/>
                                          </p:val>
                                        </p:tav>
                                        <p:tav tm="100000">
                                          <p:val>
                                            <p:strVal val="#ppt_y"/>
                                          </p:val>
                                        </p:tav>
                                      </p:tavLst>
                                    </p:anim>
                                    <p:animEffect transition="in" filter="wipe(down)">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7"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975955"/>
            <a:ext cx="9144000" cy="4173896"/>
            <a:chOff x="0" y="975955"/>
            <a:chExt cx="9144000" cy="4173896"/>
          </a:xfrm>
        </p:grpSpPr>
        <p:pic>
          <p:nvPicPr>
            <p:cNvPr id="3075" name="Picture 3" descr="C:\Users\Administrator\Desktop\素材\5681d5d95b3f0 - 副本.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91630"/>
              <a:ext cx="9144000" cy="365187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3588"/>
            <a:stretch/>
          </p:blipFill>
          <p:spPr bwMode="auto">
            <a:xfrm>
              <a:off x="0" y="975955"/>
              <a:ext cx="1629225" cy="328246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7" descr="C:\Users\Thinkpad\Desktop\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64388" y="2755900"/>
              <a:ext cx="1979612" cy="23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1"/>
            <a:stretch/>
          </p:blipFill>
          <p:spPr bwMode="auto">
            <a:xfrm>
              <a:off x="0" y="3360559"/>
              <a:ext cx="3216573" cy="1789292"/>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文本框 11"/>
          <p:cNvSpPr txBox="1"/>
          <p:nvPr/>
        </p:nvSpPr>
        <p:spPr>
          <a:xfrm>
            <a:off x="1772689" y="2968228"/>
            <a:ext cx="5598622" cy="530915"/>
          </a:xfrm>
          <a:prstGeom prst="rect">
            <a:avLst/>
          </a:prstGeom>
          <a:noFill/>
        </p:spPr>
        <p:txBody>
          <a:bodyPr wrap="square" lIns="68580" tIns="34290" rIns="68580" bIns="34290" rtlCol="0">
            <a:spAutoFit/>
          </a:bodyPr>
          <a:lstStyle/>
          <a:p>
            <a:pPr algn="ctr"/>
            <a:r>
              <a:rPr lang="zh-CN" altLang="en-US" sz="3000" b="1" dirty="0">
                <a:solidFill>
                  <a:srgbClr val="FFFF99"/>
                </a:solidFill>
                <a:effectLst>
                  <a:reflection blurRad="6350" stA="55000" endA="300" endPos="45500" dir="5400000" sy="-100000" algn="bl" rotWithShape="0"/>
                </a:effectLst>
              </a:rPr>
              <a:t>预备党员的教育、考察和转正</a:t>
            </a:r>
          </a:p>
        </p:txBody>
      </p:sp>
      <p:sp>
        <p:nvSpPr>
          <p:cNvPr id="7" name="文本框 1"/>
          <p:cNvSpPr txBox="1"/>
          <p:nvPr/>
        </p:nvSpPr>
        <p:spPr>
          <a:xfrm>
            <a:off x="3436770" y="3614321"/>
            <a:ext cx="2042867" cy="852541"/>
          </a:xfrm>
          <a:prstGeom prst="rect">
            <a:avLst/>
          </a:prstGeom>
          <a:noFill/>
        </p:spPr>
        <p:txBody>
          <a:bodyPr wrap="none" lIns="68580" tIns="34290" rIns="68580" bIns="34290" rtlCol="0">
            <a:spAutoFit/>
          </a:bodyPr>
          <a:lstStyle/>
          <a:p>
            <a:pPr marL="285750" indent="-285750">
              <a:lnSpc>
                <a:spcPct val="125000"/>
              </a:lnSpc>
              <a:buFont typeface="Wingdings" pitchFamily="2" charset="2"/>
              <a:buChar char="Ø"/>
            </a:pPr>
            <a:r>
              <a:rPr lang="zh-CN" altLang="en-US" sz="1400" dirty="0">
                <a:solidFill>
                  <a:srgbClr val="FFFF99"/>
                </a:solidFill>
              </a:rPr>
              <a:t>预备党员宣誓</a:t>
            </a:r>
          </a:p>
          <a:p>
            <a:pPr marL="285750" indent="-285750">
              <a:lnSpc>
                <a:spcPct val="125000"/>
              </a:lnSpc>
              <a:buFont typeface="Wingdings" pitchFamily="2" charset="2"/>
              <a:buChar char="Ø"/>
            </a:pPr>
            <a:r>
              <a:rPr lang="zh-CN" altLang="en-US" sz="1400" dirty="0">
                <a:solidFill>
                  <a:srgbClr val="FFFF99"/>
                </a:solidFill>
              </a:rPr>
              <a:t>预备党员教育和考察</a:t>
            </a:r>
          </a:p>
          <a:p>
            <a:pPr marL="285750" indent="-285750">
              <a:lnSpc>
                <a:spcPct val="125000"/>
              </a:lnSpc>
              <a:buFont typeface="Wingdings" pitchFamily="2" charset="2"/>
              <a:buChar char="Ø"/>
            </a:pPr>
            <a:r>
              <a:rPr lang="zh-CN" altLang="en-US" sz="1400" dirty="0">
                <a:solidFill>
                  <a:srgbClr val="FFFF99"/>
                </a:solidFill>
              </a:rPr>
              <a:t>预备党员转正手续</a:t>
            </a:r>
          </a:p>
        </p:txBody>
      </p:sp>
      <p:sp>
        <p:nvSpPr>
          <p:cNvPr id="3" name="椭圆 2"/>
          <p:cNvSpPr/>
          <p:nvPr/>
        </p:nvSpPr>
        <p:spPr>
          <a:xfrm>
            <a:off x="3707904" y="627534"/>
            <a:ext cx="1728192" cy="1728192"/>
          </a:xfrm>
          <a:prstGeom prst="ellipse">
            <a:avLst/>
          </a:prstGeom>
          <a:solidFill>
            <a:srgbClr val="C00000"/>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80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91529" y="975955"/>
            <a:ext cx="1512886" cy="94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11"/>
          <p:cNvSpPr txBox="1"/>
          <p:nvPr/>
        </p:nvSpPr>
        <p:spPr>
          <a:xfrm>
            <a:off x="2872404" y="2455805"/>
            <a:ext cx="3399193" cy="438582"/>
          </a:xfrm>
          <a:prstGeom prst="rect">
            <a:avLst/>
          </a:prstGeom>
          <a:noFill/>
        </p:spPr>
        <p:txBody>
          <a:bodyPr wrap="square" lIns="68580" tIns="34290" rIns="68580" bIns="34290" rtlCol="0">
            <a:spAutoFit/>
          </a:bodyPr>
          <a:lstStyle/>
          <a:p>
            <a:pPr algn="ctr"/>
            <a:r>
              <a:rPr lang="zh-CN" altLang="en-US" sz="2400" b="1" dirty="0">
                <a:solidFill>
                  <a:srgbClr val="FFFF99"/>
                </a:solidFill>
                <a:effectLst>
                  <a:reflection blurRad="6350" stA="55000" endA="300" endPos="45500" dir="5400000" sy="-100000" algn="bl" rotWithShape="0"/>
                </a:effectLst>
              </a:rPr>
              <a:t>第四部分</a:t>
            </a:r>
          </a:p>
        </p:txBody>
      </p:sp>
    </p:spTree>
    <p:extLst>
      <p:ext uri="{BB962C8B-B14F-4D97-AF65-F5344CB8AC3E}">
        <p14:creationId xmlns:p14="http://schemas.microsoft.com/office/powerpoint/2010/main" val="2032419027"/>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par>
                              <p:cTn id="23" fill="hold">
                                <p:stCondLst>
                                  <p:cond delay="2000"/>
                                </p:stCondLst>
                                <p:childTnLst>
                                  <p:par>
                                    <p:cTn id="24" presetID="42" presetClass="entr" presetSubtype="0" fill="hold" grpId="0" nodeType="after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anim calcmode="lin" valueType="num">
                                          <p:cBhvr>
                                            <p:cTn id="27" dur="500" fill="hold"/>
                                            <p:tgtEl>
                                              <p:spTgt spid="6"/>
                                            </p:tgtEl>
                                            <p:attrNameLst>
                                              <p:attrName>ppt_x</p:attrName>
                                            </p:attrNameLst>
                                          </p:cBhvr>
                                          <p:tavLst>
                                            <p:tav tm="0">
                                              <p:val>
                                                <p:strVal val="#ppt_x"/>
                                              </p:val>
                                            </p:tav>
                                            <p:tav tm="100000">
                                              <p:val>
                                                <p:strVal val="#ppt_x"/>
                                              </p:val>
                                            </p:tav>
                                          </p:tavLst>
                                        </p:anim>
                                        <p:anim calcmode="lin" valueType="num">
                                          <p:cBhvr>
                                            <p:cTn id="28" dur="5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grpId="0" nodeType="afterEffect">
                                      <p:stCondLst>
                                        <p:cond delay="5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 presetClass="entr" presetSubtype="2" fill="hold" grpId="0" nodeType="afterEffect" p14:presetBounceEnd="46000">
                                      <p:stCondLst>
                                        <p:cond delay="500"/>
                                      </p:stCondLst>
                                      <p:childTnLst>
                                        <p:set>
                                          <p:cBhvr>
                                            <p:cTn id="37" dur="1" fill="hold">
                                              <p:stCondLst>
                                                <p:cond delay="0"/>
                                              </p:stCondLst>
                                            </p:cTn>
                                            <p:tgtEl>
                                              <p:spTgt spid="7"/>
                                            </p:tgtEl>
                                            <p:attrNameLst>
                                              <p:attrName>style.visibility</p:attrName>
                                            </p:attrNameLst>
                                          </p:cBhvr>
                                          <p:to>
                                            <p:strVal val="visible"/>
                                          </p:to>
                                        </p:set>
                                        <p:anim calcmode="lin" valueType="num" p14:bounceEnd="46000">
                                          <p:cBhvr additive="base">
                                            <p:cTn id="38" dur="500" fill="hold"/>
                                            <p:tgtEl>
                                              <p:spTgt spid="7"/>
                                            </p:tgtEl>
                                            <p:attrNameLst>
                                              <p:attrName>ppt_x</p:attrName>
                                            </p:attrNameLst>
                                          </p:cBhvr>
                                          <p:tavLst>
                                            <p:tav tm="0">
                                              <p:val>
                                                <p:strVal val="1+#ppt_w/2"/>
                                              </p:val>
                                            </p:tav>
                                            <p:tav tm="100000">
                                              <p:val>
                                                <p:strVal val="#ppt_x"/>
                                              </p:val>
                                            </p:tav>
                                          </p:tavLst>
                                        </p:anim>
                                        <p:anim calcmode="lin" valueType="num" p14:bounceEnd="46000">
                                          <p:cBhvr additive="base">
                                            <p:cTn id="3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3" grpId="0" animBg="1"/>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par>
                              <p:cTn id="23" fill="hold">
                                <p:stCondLst>
                                  <p:cond delay="2000"/>
                                </p:stCondLst>
                                <p:childTnLst>
                                  <p:par>
                                    <p:cTn id="24" presetID="42" presetClass="entr" presetSubtype="0" fill="hold" grpId="0" nodeType="after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anim calcmode="lin" valueType="num">
                                          <p:cBhvr>
                                            <p:cTn id="27" dur="500" fill="hold"/>
                                            <p:tgtEl>
                                              <p:spTgt spid="6"/>
                                            </p:tgtEl>
                                            <p:attrNameLst>
                                              <p:attrName>ppt_x</p:attrName>
                                            </p:attrNameLst>
                                          </p:cBhvr>
                                          <p:tavLst>
                                            <p:tav tm="0">
                                              <p:val>
                                                <p:strVal val="#ppt_x"/>
                                              </p:val>
                                            </p:tav>
                                            <p:tav tm="100000">
                                              <p:val>
                                                <p:strVal val="#ppt_x"/>
                                              </p:val>
                                            </p:tav>
                                          </p:tavLst>
                                        </p:anim>
                                        <p:anim calcmode="lin" valueType="num">
                                          <p:cBhvr>
                                            <p:cTn id="28" dur="5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grpId="0" nodeType="afterEffect">
                                      <p:stCondLst>
                                        <p:cond delay="5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 presetClass="entr" presetSubtype="2" fill="hold" grpId="0" nodeType="afterEffect">
                                      <p:stCondLst>
                                        <p:cond delay="50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1+#ppt_w/2"/>
                                              </p:val>
                                            </p:tav>
                                            <p:tav tm="100000">
                                              <p:val>
                                                <p:strVal val="#ppt_x"/>
                                              </p:val>
                                            </p:tav>
                                          </p:tavLst>
                                        </p:anim>
                                        <p:anim calcmode="lin" valueType="num">
                                          <p:cBhvr additive="base">
                                            <p:cTn id="3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3" grpId="0" animBg="1"/>
          <p:bldP spid="6"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7544" y="555526"/>
            <a:ext cx="3633526" cy="2509873"/>
            <a:chOff x="660932" y="1141996"/>
            <a:chExt cx="3633526" cy="2509873"/>
          </a:xfrm>
        </p:grpSpPr>
        <p:pic>
          <p:nvPicPr>
            <p:cNvPr id="3"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266" r="2593"/>
            <a:stretch/>
          </p:blipFill>
          <p:spPr bwMode="auto">
            <a:xfrm>
              <a:off x="660932" y="1141996"/>
              <a:ext cx="3633526" cy="2509873"/>
            </a:xfrm>
            <a:prstGeom prst="rect">
              <a:avLst/>
            </a:prstGeom>
            <a:noFill/>
            <a:extLst>
              <a:ext uri="{909E8E84-426E-40DD-AFC4-6F175D3DCCD1}">
                <a14:hiddenFill xmlns:a14="http://schemas.microsoft.com/office/drawing/2010/main">
                  <a:solidFill>
                    <a:srgbClr val="FFFFFF"/>
                  </a:solidFill>
                </a14:hiddenFill>
              </a:ext>
            </a:extLst>
          </p:spPr>
        </p:pic>
        <p:sp>
          <p:nvSpPr>
            <p:cNvPr id="23" name="文本框 5"/>
            <p:cNvSpPr txBox="1"/>
            <p:nvPr/>
          </p:nvSpPr>
          <p:spPr>
            <a:xfrm>
              <a:off x="1658898" y="1968149"/>
              <a:ext cx="1594322" cy="1054135"/>
            </a:xfrm>
            <a:prstGeom prst="rect">
              <a:avLst/>
            </a:prstGeom>
            <a:noFill/>
          </p:spPr>
          <p:txBody>
            <a:bodyPr wrap="square" lIns="68580" tIns="34290" rIns="68580" bIns="34290" rtlCol="0">
              <a:spAutoFit/>
            </a:bodyPr>
            <a:lstStyle/>
            <a:p>
              <a:pPr algn="ctr"/>
              <a:r>
                <a:rPr lang="zh-CN" altLang="en-US" sz="3200" b="1" dirty="0">
                  <a:solidFill>
                    <a:schemeClr val="bg1"/>
                  </a:solidFill>
                </a:rPr>
                <a:t>入党</a:t>
              </a:r>
              <a:endParaRPr lang="en-US" altLang="zh-CN" sz="3200" b="1" dirty="0">
                <a:solidFill>
                  <a:schemeClr val="bg1"/>
                </a:solidFill>
              </a:endParaRPr>
            </a:p>
            <a:p>
              <a:pPr algn="ctr"/>
              <a:r>
                <a:rPr lang="zh-CN" altLang="en-US" sz="3200" b="1" dirty="0">
                  <a:solidFill>
                    <a:schemeClr val="bg1"/>
                  </a:solidFill>
                </a:rPr>
                <a:t>誓言</a:t>
              </a:r>
            </a:p>
          </p:txBody>
        </p:sp>
      </p:grpSp>
      <p:sp>
        <p:nvSpPr>
          <p:cNvPr id="22" name="文本框 5"/>
          <p:cNvSpPr txBox="1"/>
          <p:nvPr/>
        </p:nvSpPr>
        <p:spPr>
          <a:xfrm>
            <a:off x="814387"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rPr>
              <a:t>预备党员宣誓</a:t>
            </a:r>
          </a:p>
        </p:txBody>
      </p:sp>
      <p:sp>
        <p:nvSpPr>
          <p:cNvPr id="39" name="矩形 38"/>
          <p:cNvSpPr/>
          <p:nvPr/>
        </p:nvSpPr>
        <p:spPr>
          <a:xfrm>
            <a:off x="3840956" y="1238178"/>
            <a:ext cx="4482059" cy="1189556"/>
          </a:xfrm>
          <a:prstGeom prst="rect">
            <a:avLst/>
          </a:prstGeom>
        </p:spPr>
        <p:txBody>
          <a:bodyPr wrap="square" lIns="68580" tIns="34290" rIns="68580" bIns="34290">
            <a:spAutoFit/>
          </a:bodyPr>
          <a:lstStyle/>
          <a:p>
            <a:pPr algn="just">
              <a:lnSpc>
                <a:spcPct val="130000"/>
              </a:lnSpc>
            </a:pPr>
            <a:r>
              <a:rPr lang="zh-CN" altLang="en-US" sz="1400" dirty="0"/>
              <a:t>       我志愿加入中国共产党，拥护党的纲领，遵守党的章程，履行党员义务，执行党的决定，严守党的纪律，保守党的秘密，对党忠诚，积极工作，为共产主义奋斗终身，随时准备为党和人民牺牲一切，永不叛党。</a:t>
            </a:r>
          </a:p>
        </p:txBody>
      </p:sp>
      <p:sp>
        <p:nvSpPr>
          <p:cNvPr id="17" name="矩形 16"/>
          <p:cNvSpPr/>
          <p:nvPr/>
        </p:nvSpPr>
        <p:spPr>
          <a:xfrm>
            <a:off x="827584" y="3010376"/>
            <a:ext cx="936104" cy="569486"/>
          </a:xfrm>
          <a:prstGeom prst="rect">
            <a:avLst/>
          </a:prstGeom>
          <a:solidFill>
            <a:srgbClr val="CC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mj-ea"/>
                <a:ea typeface="+mj-ea"/>
              </a:rPr>
              <a:t>一</a:t>
            </a:r>
          </a:p>
        </p:txBody>
      </p:sp>
      <p:sp>
        <p:nvSpPr>
          <p:cNvPr id="18" name="矩形 17"/>
          <p:cNvSpPr/>
          <p:nvPr/>
        </p:nvSpPr>
        <p:spPr>
          <a:xfrm>
            <a:off x="1907704" y="3010376"/>
            <a:ext cx="6350472" cy="56948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400" dirty="0">
                <a:solidFill>
                  <a:schemeClr val="tx1"/>
                </a:solidFill>
                <a:latin typeface="+mj-ea"/>
                <a:ea typeface="+mj-ea"/>
              </a:rPr>
              <a:t>党组织应该及时将上级党委批准的预备党员编入党支部和党小组，继续进行教育和考察</a:t>
            </a:r>
          </a:p>
        </p:txBody>
      </p:sp>
      <p:sp>
        <p:nvSpPr>
          <p:cNvPr id="19" name="矩形 18"/>
          <p:cNvSpPr/>
          <p:nvPr/>
        </p:nvSpPr>
        <p:spPr>
          <a:xfrm>
            <a:off x="827584" y="3730456"/>
            <a:ext cx="936104" cy="569486"/>
          </a:xfrm>
          <a:prstGeom prst="rect">
            <a:avLst/>
          </a:prstGeom>
          <a:solidFill>
            <a:srgbClr val="CC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mj-ea"/>
                <a:ea typeface="+mj-ea"/>
              </a:rPr>
              <a:t>二</a:t>
            </a:r>
          </a:p>
        </p:txBody>
      </p:sp>
      <p:sp>
        <p:nvSpPr>
          <p:cNvPr id="20" name="矩形 19"/>
          <p:cNvSpPr/>
          <p:nvPr/>
        </p:nvSpPr>
        <p:spPr>
          <a:xfrm>
            <a:off x="1907704" y="3730456"/>
            <a:ext cx="6350472" cy="56948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400" dirty="0">
                <a:solidFill>
                  <a:schemeClr val="tx1"/>
                </a:solidFill>
                <a:latin typeface="+mj-ea"/>
                <a:ea typeface="+mj-ea"/>
              </a:rPr>
              <a:t>预备党员必须面向党旗进行入党宣誓，入党宣誓仪式，一般由基层党委或党支部组织进行</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iterate type="lt">
                                    <p:tmPct val="30000"/>
                                  </p:iterate>
                                  <p:childTnLst>
                                    <p:set>
                                      <p:cBhvr>
                                        <p:cTn id="12" dur="1" fill="hold">
                                          <p:stCondLst>
                                            <p:cond delay="0"/>
                                          </p:stCondLst>
                                        </p:cTn>
                                        <p:tgtEl>
                                          <p:spTgt spid="39"/>
                                        </p:tgtEl>
                                        <p:attrNameLst>
                                          <p:attrName>style.visibility</p:attrName>
                                        </p:attrNameLst>
                                      </p:cBhvr>
                                      <p:to>
                                        <p:strVal val="visible"/>
                                      </p:to>
                                    </p:set>
                                    <p:animEffect transition="in" filter="wipe(left)">
                                      <p:cBhvr>
                                        <p:cTn id="13" dur="100"/>
                                        <p:tgtEl>
                                          <p:spTgt spid="39"/>
                                        </p:tgtEl>
                                      </p:cBhvr>
                                    </p:animEffect>
                                  </p:childTnLst>
                                </p:cTn>
                              </p:par>
                            </p:childTnLst>
                          </p:cTn>
                        </p:par>
                        <p:par>
                          <p:cTn id="14" fill="hold">
                            <p:stCondLst>
                              <p:cond delay="3830"/>
                            </p:stCondLst>
                            <p:childTnLst>
                              <p:par>
                                <p:cTn id="15" presetID="1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p:tgtEl>
                                          <p:spTgt spid="17"/>
                                        </p:tgtEl>
                                        <p:attrNameLst>
                                          <p:attrName>ppt_x</p:attrName>
                                        </p:attrNameLst>
                                      </p:cBhvr>
                                      <p:tavLst>
                                        <p:tav tm="0">
                                          <p:val>
                                            <p:strVal val="#ppt_x-#ppt_w*1.125000"/>
                                          </p:val>
                                        </p:tav>
                                        <p:tav tm="100000">
                                          <p:val>
                                            <p:strVal val="#ppt_x"/>
                                          </p:val>
                                        </p:tav>
                                      </p:tavLst>
                                    </p:anim>
                                    <p:animEffect transition="in" filter="wipe(right)">
                                      <p:cBhvr>
                                        <p:cTn id="18" dur="500"/>
                                        <p:tgtEl>
                                          <p:spTgt spid="17"/>
                                        </p:tgtEl>
                                      </p:cBhvr>
                                    </p:animEffect>
                                  </p:childTnLst>
                                </p:cTn>
                              </p:par>
                            </p:childTnLst>
                          </p:cTn>
                        </p:par>
                        <p:par>
                          <p:cTn id="19" fill="hold">
                            <p:stCondLst>
                              <p:cond delay="4330"/>
                            </p:stCondLst>
                            <p:childTnLst>
                              <p:par>
                                <p:cTn id="20" presetID="12" presetClass="entr" presetSubtype="8"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p:tgtEl>
                                          <p:spTgt spid="18"/>
                                        </p:tgtEl>
                                        <p:attrNameLst>
                                          <p:attrName>ppt_x</p:attrName>
                                        </p:attrNameLst>
                                      </p:cBhvr>
                                      <p:tavLst>
                                        <p:tav tm="0">
                                          <p:val>
                                            <p:strVal val="#ppt_x-#ppt_w*1.125000"/>
                                          </p:val>
                                        </p:tav>
                                        <p:tav tm="100000">
                                          <p:val>
                                            <p:strVal val="#ppt_x"/>
                                          </p:val>
                                        </p:tav>
                                      </p:tavLst>
                                    </p:anim>
                                    <p:animEffect transition="in" filter="wipe(right)">
                                      <p:cBhvr>
                                        <p:cTn id="23" dur="500"/>
                                        <p:tgtEl>
                                          <p:spTgt spid="18"/>
                                        </p:tgtEl>
                                      </p:cBhvr>
                                    </p:animEffect>
                                  </p:childTnLst>
                                </p:cTn>
                              </p:par>
                            </p:childTnLst>
                          </p:cTn>
                        </p:par>
                        <p:par>
                          <p:cTn id="24" fill="hold">
                            <p:stCondLst>
                              <p:cond delay="4830"/>
                            </p:stCondLst>
                            <p:childTnLst>
                              <p:par>
                                <p:cTn id="25" presetID="1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p:tgtEl>
                                          <p:spTgt spid="19"/>
                                        </p:tgtEl>
                                        <p:attrNameLst>
                                          <p:attrName>ppt_x</p:attrName>
                                        </p:attrNameLst>
                                      </p:cBhvr>
                                      <p:tavLst>
                                        <p:tav tm="0">
                                          <p:val>
                                            <p:strVal val="#ppt_x-#ppt_w*1.125000"/>
                                          </p:val>
                                        </p:tav>
                                        <p:tav tm="100000">
                                          <p:val>
                                            <p:strVal val="#ppt_x"/>
                                          </p:val>
                                        </p:tav>
                                      </p:tavLst>
                                    </p:anim>
                                    <p:animEffect transition="in" filter="wipe(right)">
                                      <p:cBhvr>
                                        <p:cTn id="28" dur="500"/>
                                        <p:tgtEl>
                                          <p:spTgt spid="19"/>
                                        </p:tgtEl>
                                      </p:cBhvr>
                                    </p:animEffect>
                                  </p:childTnLst>
                                </p:cTn>
                              </p:par>
                            </p:childTnLst>
                          </p:cTn>
                        </p:par>
                        <p:par>
                          <p:cTn id="29" fill="hold">
                            <p:stCondLst>
                              <p:cond delay="5330"/>
                            </p:stCondLst>
                            <p:childTnLst>
                              <p:par>
                                <p:cTn id="30" presetID="1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p:tgtEl>
                                          <p:spTgt spid="20"/>
                                        </p:tgtEl>
                                        <p:attrNameLst>
                                          <p:attrName>ppt_x</p:attrName>
                                        </p:attrNameLst>
                                      </p:cBhvr>
                                      <p:tavLst>
                                        <p:tav tm="0">
                                          <p:val>
                                            <p:strVal val="#ppt_x-#ppt_w*1.125000"/>
                                          </p:val>
                                        </p:tav>
                                        <p:tav tm="100000">
                                          <p:val>
                                            <p:strVal val="#ppt_x"/>
                                          </p:val>
                                        </p:tav>
                                      </p:tavLst>
                                    </p:anim>
                                    <p:animEffect transition="in" filter="wipe(right)">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17" grpId="0" animBg="1"/>
      <p:bldP spid="18" grpId="0" animBg="1"/>
      <p:bldP spid="19"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5"/>
          <p:cNvSpPr txBox="1"/>
          <p:nvPr/>
        </p:nvSpPr>
        <p:spPr>
          <a:xfrm>
            <a:off x="814387"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rPr>
              <a:t>预备党员教育和考察</a:t>
            </a:r>
          </a:p>
        </p:txBody>
      </p:sp>
      <p:sp>
        <p:nvSpPr>
          <p:cNvPr id="9" name="矩形 8"/>
          <p:cNvSpPr/>
          <p:nvPr/>
        </p:nvSpPr>
        <p:spPr>
          <a:xfrm>
            <a:off x="886395" y="1275606"/>
            <a:ext cx="3456384" cy="504056"/>
          </a:xfrm>
          <a:prstGeom prst="rect">
            <a:avLst/>
          </a:prstGeom>
          <a:solidFill>
            <a:srgbClr val="CC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教育和考察</a:t>
            </a:r>
            <a:endParaRPr lang="zh-CN" altLang="en-US" sz="1100" b="1" dirty="0">
              <a:solidFill>
                <a:schemeClr val="bg1"/>
              </a:solidFill>
            </a:endParaRPr>
          </a:p>
        </p:txBody>
      </p:sp>
      <p:sp>
        <p:nvSpPr>
          <p:cNvPr id="10" name="矩形 9"/>
          <p:cNvSpPr/>
          <p:nvPr/>
        </p:nvSpPr>
        <p:spPr>
          <a:xfrm>
            <a:off x="886587" y="2034340"/>
            <a:ext cx="3456000" cy="204957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b="1" dirty="0">
                <a:solidFill>
                  <a:schemeClr val="tx1"/>
                </a:solidFill>
              </a:rPr>
              <a:t>通过党的组织生活、听取本人汇报、个别谈心、集中培训、实战锻炼等方式，对预备党员进行教育和考察</a:t>
            </a:r>
            <a:endParaRPr lang="zh-CN" altLang="en-US" sz="1100" b="1" dirty="0">
              <a:solidFill>
                <a:schemeClr val="tx1"/>
              </a:solidFill>
            </a:endParaRPr>
          </a:p>
        </p:txBody>
      </p:sp>
      <p:grpSp>
        <p:nvGrpSpPr>
          <p:cNvPr id="13" name="组合 12"/>
          <p:cNvGrpSpPr/>
          <p:nvPr/>
        </p:nvGrpSpPr>
        <p:grpSpPr>
          <a:xfrm>
            <a:off x="1449502" y="1707654"/>
            <a:ext cx="2332239" cy="432048"/>
            <a:chOff x="1684236" y="2643758"/>
            <a:chExt cx="2332239" cy="432048"/>
          </a:xfrm>
        </p:grpSpPr>
        <p:sp>
          <p:nvSpPr>
            <p:cNvPr id="14" name="下箭头 13"/>
            <p:cNvSpPr/>
            <p:nvPr/>
          </p:nvSpPr>
          <p:spPr>
            <a:xfrm>
              <a:off x="1684236" y="2643758"/>
              <a:ext cx="351039" cy="432048"/>
            </a:xfrm>
            <a:prstGeom prst="downArrow">
              <a:avLst/>
            </a:prstGeom>
            <a:solidFill>
              <a:srgbClr val="CC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下箭头 14"/>
            <p:cNvSpPr/>
            <p:nvPr/>
          </p:nvSpPr>
          <p:spPr>
            <a:xfrm>
              <a:off x="3665436" y="2643758"/>
              <a:ext cx="351039" cy="432048"/>
            </a:xfrm>
            <a:prstGeom prst="downArrow">
              <a:avLst/>
            </a:prstGeom>
            <a:solidFill>
              <a:srgbClr val="CC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4788024" y="1275606"/>
            <a:ext cx="3456384" cy="504056"/>
          </a:xfrm>
          <a:prstGeom prst="rect">
            <a:avLst/>
          </a:prstGeom>
          <a:solidFill>
            <a:srgbClr val="CC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预备期</a:t>
            </a:r>
            <a:endParaRPr lang="zh-CN" altLang="en-US" sz="1100" b="1" dirty="0">
              <a:solidFill>
                <a:schemeClr val="bg1"/>
              </a:solidFill>
            </a:endParaRPr>
          </a:p>
        </p:txBody>
      </p:sp>
      <p:sp>
        <p:nvSpPr>
          <p:cNvPr id="17" name="矩形 16"/>
          <p:cNvSpPr/>
          <p:nvPr/>
        </p:nvSpPr>
        <p:spPr>
          <a:xfrm>
            <a:off x="4788216" y="2034340"/>
            <a:ext cx="3456000" cy="204957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b="1" dirty="0">
                <a:solidFill>
                  <a:schemeClr val="tx1"/>
                </a:solidFill>
              </a:rPr>
              <a:t>预备党员的预备期为一年，预备期从支部大会通过其为预备党员之日算起</a:t>
            </a:r>
            <a:endParaRPr lang="zh-CN" altLang="en-US" sz="1100" b="1" dirty="0">
              <a:solidFill>
                <a:schemeClr val="tx1"/>
              </a:solidFill>
            </a:endParaRPr>
          </a:p>
        </p:txBody>
      </p:sp>
      <p:grpSp>
        <p:nvGrpSpPr>
          <p:cNvPr id="18" name="组合 17"/>
          <p:cNvGrpSpPr/>
          <p:nvPr/>
        </p:nvGrpSpPr>
        <p:grpSpPr>
          <a:xfrm>
            <a:off x="5351131" y="1707654"/>
            <a:ext cx="2332239" cy="432048"/>
            <a:chOff x="1684236" y="2643758"/>
            <a:chExt cx="2332239" cy="432048"/>
          </a:xfrm>
        </p:grpSpPr>
        <p:sp>
          <p:nvSpPr>
            <p:cNvPr id="19" name="下箭头 18"/>
            <p:cNvSpPr/>
            <p:nvPr/>
          </p:nvSpPr>
          <p:spPr>
            <a:xfrm>
              <a:off x="1684236" y="2643758"/>
              <a:ext cx="351039" cy="432048"/>
            </a:xfrm>
            <a:prstGeom prst="downArrow">
              <a:avLst/>
            </a:prstGeom>
            <a:solidFill>
              <a:srgbClr val="CC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下箭头 19"/>
            <p:cNvSpPr/>
            <p:nvPr/>
          </p:nvSpPr>
          <p:spPr>
            <a:xfrm>
              <a:off x="3665436" y="2643758"/>
              <a:ext cx="351039" cy="432048"/>
            </a:xfrm>
            <a:prstGeom prst="downArrow">
              <a:avLst/>
            </a:prstGeom>
            <a:solidFill>
              <a:srgbClr val="CC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9841104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1000"/>
                            </p:stCondLst>
                            <p:childTnLst>
                              <p:par>
                                <p:cTn id="14" presetID="1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p:tgtEl>
                                          <p:spTgt spid="10"/>
                                        </p:tgtEl>
                                        <p:attrNameLst>
                                          <p:attrName>ppt_y</p:attrName>
                                        </p:attrNameLst>
                                      </p:cBhvr>
                                      <p:tavLst>
                                        <p:tav tm="0">
                                          <p:val>
                                            <p:strVal val="#ppt_y-#ppt_h*1.125000"/>
                                          </p:val>
                                        </p:tav>
                                        <p:tav tm="100000">
                                          <p:val>
                                            <p:strVal val="#ppt_y"/>
                                          </p:val>
                                        </p:tav>
                                      </p:tavLst>
                                    </p:anim>
                                    <p:animEffect transition="in" filter="wipe(down)">
                                      <p:cBhvr>
                                        <p:cTn id="17" dur="500"/>
                                        <p:tgtEl>
                                          <p:spTgt spid="10"/>
                                        </p:tgtEl>
                                      </p:cBhvr>
                                    </p:animEffect>
                                  </p:childTnLst>
                                </p:cTn>
                              </p:par>
                            </p:childTnLst>
                          </p:cTn>
                        </p:par>
                        <p:par>
                          <p:cTn id="18" fill="hold">
                            <p:stCondLst>
                              <p:cond delay="1500"/>
                            </p:stCondLst>
                            <p:childTnLst>
                              <p:par>
                                <p:cTn id="19" presetID="1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p:tgtEl>
                                          <p:spTgt spid="16"/>
                                        </p:tgtEl>
                                        <p:attrNameLst>
                                          <p:attrName>ppt_y</p:attrName>
                                        </p:attrNameLst>
                                      </p:cBhvr>
                                      <p:tavLst>
                                        <p:tav tm="0">
                                          <p:val>
                                            <p:strVal val="#ppt_y-#ppt_h*1.125000"/>
                                          </p:val>
                                        </p:tav>
                                        <p:tav tm="100000">
                                          <p:val>
                                            <p:strVal val="#ppt_y"/>
                                          </p:val>
                                        </p:tav>
                                      </p:tavLst>
                                    </p:anim>
                                    <p:animEffect transition="in" filter="wipe(down)">
                                      <p:cBhvr>
                                        <p:cTn id="22" dur="500"/>
                                        <p:tgtEl>
                                          <p:spTgt spid="16"/>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up)">
                                      <p:cBhvr>
                                        <p:cTn id="26" dur="500"/>
                                        <p:tgtEl>
                                          <p:spTgt spid="18"/>
                                        </p:tgtEl>
                                      </p:cBhvr>
                                    </p:animEffect>
                                  </p:childTnLst>
                                </p:cTn>
                              </p:par>
                            </p:childTnLst>
                          </p:cTn>
                        </p:par>
                        <p:par>
                          <p:cTn id="27" fill="hold">
                            <p:stCondLst>
                              <p:cond delay="2500"/>
                            </p:stCondLst>
                            <p:childTnLst>
                              <p:par>
                                <p:cTn id="28" presetID="12" presetClass="entr" presetSubtype="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ppt_y</p:attrName>
                                        </p:attrNameLst>
                                      </p:cBhvr>
                                      <p:tavLst>
                                        <p:tav tm="0">
                                          <p:val>
                                            <p:strVal val="#ppt_y-#ppt_h*1.125000"/>
                                          </p:val>
                                        </p:tav>
                                        <p:tav tm="100000">
                                          <p:val>
                                            <p:strVal val="#ppt_y"/>
                                          </p:val>
                                        </p:tav>
                                      </p:tavLst>
                                    </p:anim>
                                    <p:animEffect transition="in" filter="wipe(down)">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57"/>
          <p:cNvSpPr txBox="1"/>
          <p:nvPr/>
        </p:nvSpPr>
        <p:spPr>
          <a:xfrm>
            <a:off x="2784402" y="2034148"/>
            <a:ext cx="4307877" cy="377026"/>
          </a:xfrm>
          <a:prstGeom prst="rect">
            <a:avLst/>
          </a:prstGeom>
          <a:noFill/>
        </p:spPr>
        <p:txBody>
          <a:bodyPr wrap="square" lIns="68580" tIns="34290" rIns="68580" bIns="34290" rtlCol="0">
            <a:spAutoFit/>
          </a:bodyPr>
          <a:lstStyle/>
          <a:p>
            <a:r>
              <a:rPr lang="zh-CN" altLang="en-US" sz="2000" b="1" spc="300" dirty="0">
                <a:solidFill>
                  <a:srgbClr val="FFFF99"/>
                </a:solidFill>
              </a:rPr>
              <a:t>入党积极分子的确定和培训教育</a:t>
            </a:r>
          </a:p>
        </p:txBody>
      </p:sp>
      <p:pic>
        <p:nvPicPr>
          <p:cNvPr id="27" name="图片 8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720" y="2036743"/>
            <a:ext cx="624456" cy="39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2051720" y="627534"/>
            <a:ext cx="5040560" cy="791499"/>
          </a:xfrm>
          <a:prstGeom prst="rect">
            <a:avLst/>
          </a:prstGeom>
          <a:noFill/>
        </p:spPr>
        <p:txBody>
          <a:bodyPr wrap="square" lIns="91440" tIns="45720" rIns="91440" bIns="45720">
            <a:spAutoFit/>
            <a:scene3d>
              <a:camera prst="orthographicFront"/>
              <a:lightRig rig="threePt" dir="t"/>
            </a:scene3d>
            <a:sp3d>
              <a:bevelT w="0"/>
            </a:sp3d>
          </a:bodyPr>
          <a:lstStyle/>
          <a:p>
            <a:pPr algn="ctr">
              <a:lnSpc>
                <a:spcPct val="125000"/>
              </a:lnSpc>
            </a:pPr>
            <a:r>
              <a:rPr lang="zh-CN" altLang="en-US" sz="4000" b="1" dirty="0">
                <a:solidFill>
                  <a:schemeClr val="bg1"/>
                </a:solidFill>
              </a:rPr>
              <a:t>目  录</a:t>
            </a:r>
          </a:p>
        </p:txBody>
      </p:sp>
      <p:pic>
        <p:nvPicPr>
          <p:cNvPr id="19"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0" y="3145244"/>
            <a:ext cx="3368434" cy="199825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344" b="16164"/>
          <a:stretch/>
        </p:blipFill>
        <p:spPr bwMode="auto">
          <a:xfrm>
            <a:off x="0" y="4317483"/>
            <a:ext cx="9143999" cy="826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7"/>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13787" b="2292"/>
          <a:stretch/>
        </p:blipFill>
        <p:spPr bwMode="auto">
          <a:xfrm>
            <a:off x="7240400" y="1146988"/>
            <a:ext cx="1903600" cy="399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文本框 57"/>
          <p:cNvSpPr txBox="1"/>
          <p:nvPr/>
        </p:nvSpPr>
        <p:spPr>
          <a:xfrm>
            <a:off x="2784402" y="2620529"/>
            <a:ext cx="4308165" cy="377026"/>
          </a:xfrm>
          <a:prstGeom prst="rect">
            <a:avLst/>
          </a:prstGeom>
          <a:noFill/>
        </p:spPr>
        <p:txBody>
          <a:bodyPr wrap="square" lIns="68580" tIns="34290" rIns="68580" bIns="34290" rtlCol="0">
            <a:spAutoFit/>
          </a:bodyPr>
          <a:lstStyle/>
          <a:p>
            <a:r>
              <a:rPr lang="zh-CN" altLang="en-US" sz="2000" b="1" spc="300" dirty="0">
                <a:solidFill>
                  <a:srgbClr val="FFFF99"/>
                </a:solidFill>
              </a:rPr>
              <a:t>发展对象的确定和考察</a:t>
            </a:r>
          </a:p>
        </p:txBody>
      </p:sp>
      <p:pic>
        <p:nvPicPr>
          <p:cNvPr id="29" name="图片 8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720" y="2623124"/>
            <a:ext cx="624456" cy="39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文本框 57"/>
          <p:cNvSpPr txBox="1"/>
          <p:nvPr/>
        </p:nvSpPr>
        <p:spPr>
          <a:xfrm>
            <a:off x="2784402" y="3206910"/>
            <a:ext cx="4308165" cy="377026"/>
          </a:xfrm>
          <a:prstGeom prst="rect">
            <a:avLst/>
          </a:prstGeom>
          <a:noFill/>
        </p:spPr>
        <p:txBody>
          <a:bodyPr wrap="square" lIns="68580" tIns="34290" rIns="68580" bIns="34290" rtlCol="0">
            <a:spAutoFit/>
          </a:bodyPr>
          <a:lstStyle/>
          <a:p>
            <a:r>
              <a:rPr lang="zh-CN" altLang="en-US" sz="2000" b="1" spc="300" dirty="0">
                <a:solidFill>
                  <a:srgbClr val="FFFF99"/>
                </a:solidFill>
              </a:rPr>
              <a:t>预备党员的接收</a:t>
            </a:r>
          </a:p>
        </p:txBody>
      </p:sp>
      <p:pic>
        <p:nvPicPr>
          <p:cNvPr id="36" name="图片 8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720" y="3209505"/>
            <a:ext cx="624456" cy="39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矩形 36"/>
          <p:cNvSpPr/>
          <p:nvPr/>
        </p:nvSpPr>
        <p:spPr>
          <a:xfrm>
            <a:off x="2052000" y="1635646"/>
            <a:ext cx="5040000" cy="108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99"/>
              </a:solidFill>
            </a:endParaRPr>
          </a:p>
        </p:txBody>
      </p:sp>
      <p:sp>
        <p:nvSpPr>
          <p:cNvPr id="13" name="文本框 57"/>
          <p:cNvSpPr txBox="1"/>
          <p:nvPr/>
        </p:nvSpPr>
        <p:spPr>
          <a:xfrm>
            <a:off x="2784402" y="3793291"/>
            <a:ext cx="4308165" cy="377026"/>
          </a:xfrm>
          <a:prstGeom prst="rect">
            <a:avLst/>
          </a:prstGeom>
          <a:noFill/>
        </p:spPr>
        <p:txBody>
          <a:bodyPr wrap="square" lIns="68580" tIns="34290" rIns="68580" bIns="34290" rtlCol="0">
            <a:spAutoFit/>
          </a:bodyPr>
          <a:lstStyle/>
          <a:p>
            <a:r>
              <a:rPr lang="zh-CN" altLang="en-US" sz="2000" b="1" spc="300" dirty="0">
                <a:solidFill>
                  <a:srgbClr val="FFFF99"/>
                </a:solidFill>
              </a:rPr>
              <a:t>预备党员的教育、考察和转正</a:t>
            </a:r>
          </a:p>
        </p:txBody>
      </p:sp>
      <p:pic>
        <p:nvPicPr>
          <p:cNvPr id="14" name="图片 8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720" y="3795886"/>
            <a:ext cx="624456" cy="390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advTm="0">
        <p:dissolve/>
      </p:transition>
    </mc:Choice>
    <mc:Fallback xmlns="">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inVertical)">
                                      <p:cBhvr>
                                        <p:cTn id="11" dur="500"/>
                                        <p:tgtEl>
                                          <p:spTgt spid="3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500"/>
                                        <p:tgtEl>
                                          <p:spTgt spid="2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500"/>
                                        <p:tgtEl>
                                          <p:spTgt spid="30"/>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8" grpId="0"/>
      <p:bldP spid="28" grpId="0"/>
      <p:bldP spid="30" grpId="0"/>
      <p:bldP spid="37" grpId="0" animBg="1"/>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5"/>
          <p:cNvSpPr txBox="1"/>
          <p:nvPr/>
        </p:nvSpPr>
        <p:spPr>
          <a:xfrm>
            <a:off x="814387"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rPr>
              <a:t>预备党员转正手续</a:t>
            </a:r>
          </a:p>
        </p:txBody>
      </p:sp>
      <p:sp>
        <p:nvSpPr>
          <p:cNvPr id="49" name="矩形 21"/>
          <p:cNvSpPr/>
          <p:nvPr/>
        </p:nvSpPr>
        <p:spPr>
          <a:xfrm>
            <a:off x="1748011" y="3256220"/>
            <a:ext cx="6406184" cy="938179"/>
          </a:xfrm>
          <a:custGeom>
            <a:avLst/>
            <a:gdLst/>
            <a:ahLst/>
            <a:cxnLst/>
            <a:rect l="l" t="t" r="r" b="b"/>
            <a:pathLst>
              <a:path w="7085181" h="1244248">
                <a:moveTo>
                  <a:pt x="333395" y="0"/>
                </a:moveTo>
                <a:lnTo>
                  <a:pt x="7085181" y="0"/>
                </a:lnTo>
                <a:lnTo>
                  <a:pt x="6751786" y="1244248"/>
                </a:lnTo>
                <a:lnTo>
                  <a:pt x="0" y="1244248"/>
                </a:lnTo>
                <a:close/>
              </a:path>
            </a:pathLst>
          </a:custGeom>
          <a:noFill/>
          <a:ln w="12700" cap="flat" cmpd="sng" algn="ctr">
            <a:solidFill>
              <a:srgbClr val="CC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0" name="矩形 21"/>
          <p:cNvSpPr/>
          <p:nvPr/>
        </p:nvSpPr>
        <p:spPr>
          <a:xfrm>
            <a:off x="1067594" y="2189418"/>
            <a:ext cx="6330811" cy="938179"/>
          </a:xfrm>
          <a:custGeom>
            <a:avLst/>
            <a:gdLst/>
            <a:ahLst/>
            <a:cxnLst/>
            <a:rect l="l" t="t" r="r" b="b"/>
            <a:pathLst>
              <a:path w="7085181" h="1244248">
                <a:moveTo>
                  <a:pt x="333395" y="0"/>
                </a:moveTo>
                <a:lnTo>
                  <a:pt x="7085181" y="0"/>
                </a:lnTo>
                <a:lnTo>
                  <a:pt x="6751786" y="1244248"/>
                </a:lnTo>
                <a:lnTo>
                  <a:pt x="0" y="1244248"/>
                </a:lnTo>
                <a:close/>
              </a:path>
            </a:pathLst>
          </a:custGeom>
          <a:noFill/>
          <a:ln w="12700" cap="flat" cmpd="sng" algn="ctr">
            <a:solidFill>
              <a:srgbClr val="CC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1" name="矩形 21"/>
          <p:cNvSpPr/>
          <p:nvPr/>
        </p:nvSpPr>
        <p:spPr>
          <a:xfrm>
            <a:off x="2021573" y="1093037"/>
            <a:ext cx="6132621" cy="938179"/>
          </a:xfrm>
          <a:custGeom>
            <a:avLst/>
            <a:gdLst/>
            <a:ahLst/>
            <a:cxnLst/>
            <a:rect l="l" t="t" r="r" b="b"/>
            <a:pathLst>
              <a:path w="7085181" h="1244248">
                <a:moveTo>
                  <a:pt x="333395" y="0"/>
                </a:moveTo>
                <a:lnTo>
                  <a:pt x="7085181" y="0"/>
                </a:lnTo>
                <a:lnTo>
                  <a:pt x="6751786" y="1244248"/>
                </a:lnTo>
                <a:lnTo>
                  <a:pt x="0" y="1244248"/>
                </a:lnTo>
                <a:close/>
              </a:path>
            </a:pathLst>
          </a:custGeom>
          <a:noFill/>
          <a:ln w="12700" cap="flat" cmpd="sng" algn="ctr">
            <a:solidFill>
              <a:srgbClr val="CC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2" name="椭圆 51"/>
          <p:cNvSpPr/>
          <p:nvPr/>
        </p:nvSpPr>
        <p:spPr bwMode="auto">
          <a:xfrm>
            <a:off x="1375353" y="915566"/>
            <a:ext cx="1292441" cy="1293120"/>
          </a:xfrm>
          <a:prstGeom prst="ellipse">
            <a:avLst/>
          </a:prstGeom>
          <a:solidFill>
            <a:srgbClr val="CC0000"/>
          </a:solidFill>
          <a:ln w="19050" cap="flat" cmpd="sng" algn="ctr">
            <a:solidFill>
              <a:schemeClr val="bg1"/>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endParaRPr>
          </a:p>
        </p:txBody>
      </p:sp>
      <p:sp>
        <p:nvSpPr>
          <p:cNvPr id="53" name="TextBox 52"/>
          <p:cNvSpPr txBox="1"/>
          <p:nvPr/>
        </p:nvSpPr>
        <p:spPr>
          <a:xfrm>
            <a:off x="1798444" y="1342840"/>
            <a:ext cx="446258" cy="438572"/>
          </a:xfrm>
          <a:prstGeom prst="rect">
            <a:avLst/>
          </a:prstGeom>
          <a:noFill/>
        </p:spPr>
        <p:txBody>
          <a:bodyPr wrap="none" lIns="68571" tIns="34285" rIns="68571" bIns="34285" rtlCol="0">
            <a:spAutoFit/>
          </a:bodyPr>
          <a:lstStyle/>
          <a:p>
            <a:r>
              <a:rPr lang="zh-CN" altLang="en-US" sz="2400" dirty="0">
                <a:solidFill>
                  <a:srgbClr val="F8F8F8"/>
                </a:solidFill>
                <a:latin typeface="微软雅黑"/>
                <a:ea typeface="微软雅黑"/>
              </a:rPr>
              <a:t>一</a:t>
            </a:r>
          </a:p>
        </p:txBody>
      </p:sp>
      <p:sp>
        <p:nvSpPr>
          <p:cNvPr id="57" name="TextBox 56"/>
          <p:cNvSpPr txBox="1"/>
          <p:nvPr/>
        </p:nvSpPr>
        <p:spPr>
          <a:xfrm>
            <a:off x="2915817" y="1454404"/>
            <a:ext cx="4482590" cy="215444"/>
          </a:xfrm>
          <a:prstGeom prst="rect">
            <a:avLst/>
          </a:prstGeom>
          <a:noFill/>
        </p:spPr>
        <p:txBody>
          <a:bodyPr wrap="square" lIns="0" tIns="0" rIns="0" bIns="0" rtlCol="0">
            <a:spAutoFit/>
          </a:bodyPr>
          <a:lstStyle/>
          <a:p>
            <a:pPr lvl="0">
              <a:defRPr/>
            </a:pPr>
            <a:r>
              <a:rPr lang="zh-CN" altLang="en-US" sz="1400" kern="0" dirty="0">
                <a:latin typeface="微软雅黑" pitchFamily="34" charset="-122"/>
                <a:ea typeface="微软雅黑" pitchFamily="34" charset="-122"/>
              </a:rPr>
              <a:t>党员的党龄，从预备期满转为正式党员之日算起</a:t>
            </a:r>
            <a:endParaRPr kumimoji="0" lang="en-US" altLang="zh-CN" sz="1400" b="0" i="0" u="none" strike="noStrike" kern="0" cap="none" spc="0" normalizeH="0" baseline="0" noProof="0" dirty="0">
              <a:ln>
                <a:noFill/>
              </a:ln>
              <a:effectLst/>
              <a:uLnTx/>
              <a:uFillTx/>
              <a:latin typeface="微软雅黑" pitchFamily="34" charset="-122"/>
              <a:ea typeface="微软雅黑" pitchFamily="34" charset="-122"/>
            </a:endParaRPr>
          </a:p>
        </p:txBody>
      </p:sp>
      <p:sp>
        <p:nvSpPr>
          <p:cNvPr id="58" name="椭圆 57"/>
          <p:cNvSpPr/>
          <p:nvPr/>
        </p:nvSpPr>
        <p:spPr bwMode="auto">
          <a:xfrm>
            <a:off x="6557372" y="1919732"/>
            <a:ext cx="1292441" cy="1293120"/>
          </a:xfrm>
          <a:prstGeom prst="ellipse">
            <a:avLst/>
          </a:prstGeom>
          <a:solidFill>
            <a:srgbClr val="CC0000"/>
          </a:solidFill>
          <a:ln w="19050" cap="flat" cmpd="sng" algn="ctr">
            <a:solidFill>
              <a:schemeClr val="bg1"/>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endParaRPr>
          </a:p>
        </p:txBody>
      </p:sp>
      <p:sp>
        <p:nvSpPr>
          <p:cNvPr id="59" name="TextBox 58"/>
          <p:cNvSpPr txBox="1"/>
          <p:nvPr/>
        </p:nvSpPr>
        <p:spPr>
          <a:xfrm>
            <a:off x="6980463" y="2347006"/>
            <a:ext cx="446258" cy="438572"/>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chemeClr val="bg1"/>
                </a:solidFill>
                <a:effectLst/>
                <a:uLnTx/>
                <a:uFillTx/>
                <a:latin typeface="微软雅黑"/>
                <a:ea typeface="微软雅黑"/>
              </a:rPr>
              <a:t>二</a:t>
            </a:r>
          </a:p>
        </p:txBody>
      </p:sp>
      <p:sp>
        <p:nvSpPr>
          <p:cNvPr id="63" name="TextBox 62"/>
          <p:cNvSpPr txBox="1"/>
          <p:nvPr/>
        </p:nvSpPr>
        <p:spPr>
          <a:xfrm>
            <a:off x="1794340" y="2387741"/>
            <a:ext cx="4577860" cy="538609"/>
          </a:xfrm>
          <a:prstGeom prst="rect">
            <a:avLst/>
          </a:prstGeom>
          <a:noFill/>
        </p:spPr>
        <p:txBody>
          <a:bodyPr wrap="square" lIns="0" tIns="0" rIns="0" bIns="0" rtlCol="0">
            <a:spAutoFit/>
          </a:bodyPr>
          <a:lstStyle>
            <a:defPPr>
              <a:defRPr lang="zh-CN"/>
            </a:defPPr>
            <a:lvl1pPr lvl="0">
              <a:lnSpc>
                <a:spcPct val="125000"/>
              </a:lnSpc>
              <a:defRPr sz="1400" kern="0">
                <a:latin typeface="微软雅黑" pitchFamily="34" charset="-122"/>
                <a:ea typeface="微软雅黑" pitchFamily="34" charset="-122"/>
              </a:defRPr>
            </a:lvl1pPr>
          </a:lstStyle>
          <a:p>
            <a:r>
              <a:rPr lang="zh-CN" altLang="en-US" dirty="0"/>
              <a:t>党委审批结果应当及时通知党支部，党支部书记应当同本人谈话，并将审批结果在党员大会上宣布</a:t>
            </a:r>
            <a:endParaRPr lang="en-US" altLang="zh-CN" dirty="0"/>
          </a:p>
        </p:txBody>
      </p:sp>
      <p:sp>
        <p:nvSpPr>
          <p:cNvPr id="64" name="椭圆 63"/>
          <p:cNvSpPr/>
          <p:nvPr/>
        </p:nvSpPr>
        <p:spPr bwMode="auto">
          <a:xfrm>
            <a:off x="994771" y="2986532"/>
            <a:ext cx="1292441" cy="1293120"/>
          </a:xfrm>
          <a:prstGeom prst="ellipse">
            <a:avLst/>
          </a:prstGeom>
          <a:solidFill>
            <a:srgbClr val="CC0000"/>
          </a:solidFill>
          <a:ln w="19050" cap="flat" cmpd="sng" algn="ctr">
            <a:solidFill>
              <a:schemeClr val="bg1"/>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endParaRPr>
          </a:p>
        </p:txBody>
      </p:sp>
      <p:sp>
        <p:nvSpPr>
          <p:cNvPr id="65" name="TextBox 64"/>
          <p:cNvSpPr txBox="1"/>
          <p:nvPr/>
        </p:nvSpPr>
        <p:spPr>
          <a:xfrm>
            <a:off x="1417862" y="3413806"/>
            <a:ext cx="446258" cy="438572"/>
          </a:xfrm>
          <a:prstGeom prst="rect">
            <a:avLst/>
          </a:prstGeom>
          <a:noFill/>
        </p:spPr>
        <p:txBody>
          <a:bodyPr wrap="none" lIns="68571" tIns="34285" rIns="68571" bIns="34285" rtlCol="0">
            <a:spAutoFit/>
          </a:bodyPr>
          <a:lstStyle/>
          <a:p>
            <a:r>
              <a:rPr lang="zh-CN" altLang="en-US" sz="2400" dirty="0">
                <a:solidFill>
                  <a:srgbClr val="F8F8F8"/>
                </a:solidFill>
                <a:latin typeface="微软雅黑"/>
                <a:ea typeface="微软雅黑"/>
              </a:rPr>
              <a:t>三</a:t>
            </a:r>
          </a:p>
        </p:txBody>
      </p:sp>
      <p:sp>
        <p:nvSpPr>
          <p:cNvPr id="69" name="TextBox 68"/>
          <p:cNvSpPr txBox="1"/>
          <p:nvPr/>
        </p:nvSpPr>
        <p:spPr>
          <a:xfrm>
            <a:off x="2497872" y="3336010"/>
            <a:ext cx="4705719" cy="807913"/>
          </a:xfrm>
          <a:prstGeom prst="rect">
            <a:avLst/>
          </a:prstGeom>
          <a:noFill/>
        </p:spPr>
        <p:txBody>
          <a:bodyPr wrap="square" lIns="0" tIns="0" rIns="0" bIns="0" rtlCol="0">
            <a:spAutoFit/>
          </a:bodyPr>
          <a:lstStyle/>
          <a:p>
            <a:pPr lvl="0">
              <a:lnSpc>
                <a:spcPct val="125000"/>
              </a:lnSpc>
              <a:defRPr/>
            </a:pPr>
            <a:r>
              <a:rPr lang="zh-CN" altLang="en-US" sz="1400" kern="0" dirty="0">
                <a:latin typeface="微软雅黑" pitchFamily="34" charset="-122"/>
                <a:ea typeface="微软雅黑" pitchFamily="34" charset="-122"/>
              </a:rPr>
              <a:t>本人向党支部提出书面转正申请，党小组提出意见，党支部征求党员和群众的意见，支部委员会审查；支部大会讨论、表决通过，报上级党委审批</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
                                  </p:stCondLst>
                                  <p:childTnLst>
                                    <p:set>
                                      <p:cBhvr>
                                        <p:cTn id="6" dur="1" fill="hold">
                                          <p:stCondLst>
                                            <p:cond delay="0"/>
                                          </p:stCondLst>
                                        </p:cTn>
                                        <p:tgtEl>
                                          <p:spTgt spid="52"/>
                                        </p:tgtEl>
                                        <p:attrNameLst>
                                          <p:attrName>style.visibility</p:attrName>
                                        </p:attrNameLst>
                                      </p:cBhvr>
                                      <p:to>
                                        <p:strVal val="visible"/>
                                      </p:to>
                                    </p:set>
                                    <p:animEffect transition="in" filter="wheel(1)">
                                      <p:cBhvr>
                                        <p:cTn id="7" dur="1000"/>
                                        <p:tgtEl>
                                          <p:spTgt spid="52"/>
                                        </p:tgtEl>
                                      </p:cBhvr>
                                    </p:animEffect>
                                  </p:childTnLst>
                                </p:cTn>
                              </p:par>
                            </p:childTnLst>
                          </p:cTn>
                        </p:par>
                        <p:par>
                          <p:cTn id="8" fill="hold">
                            <p:stCondLst>
                              <p:cond delay="1200"/>
                            </p:stCondLst>
                            <p:childTnLst>
                              <p:par>
                                <p:cTn id="9" presetID="31"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 calcmode="lin" valueType="num">
                                      <p:cBhvr>
                                        <p:cTn id="13" dur="500" fill="hold"/>
                                        <p:tgtEl>
                                          <p:spTgt spid="53"/>
                                        </p:tgtEl>
                                        <p:attrNameLst>
                                          <p:attrName>style.rotation</p:attrName>
                                        </p:attrNameLst>
                                      </p:cBhvr>
                                      <p:tavLst>
                                        <p:tav tm="0">
                                          <p:val>
                                            <p:fltVal val="90"/>
                                          </p:val>
                                        </p:tav>
                                        <p:tav tm="100000">
                                          <p:val>
                                            <p:fltVal val="0"/>
                                          </p:val>
                                        </p:tav>
                                      </p:tavLst>
                                    </p:anim>
                                    <p:animEffect transition="in" filter="fade">
                                      <p:cBhvr>
                                        <p:cTn id="14" dur="500"/>
                                        <p:tgtEl>
                                          <p:spTgt spid="53"/>
                                        </p:tgtEl>
                                      </p:cBhvr>
                                    </p:animEffect>
                                  </p:childTnLst>
                                </p:cTn>
                              </p:par>
                            </p:childTnLst>
                          </p:cTn>
                        </p:par>
                        <p:par>
                          <p:cTn id="15" fill="hold">
                            <p:stCondLst>
                              <p:cond delay="1700"/>
                            </p:stCondLst>
                            <p:childTnLst>
                              <p:par>
                                <p:cTn id="16" presetID="2" presetClass="entr" presetSubtype="2"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additive="base">
                                        <p:cTn id="18" dur="500" fill="hold"/>
                                        <p:tgtEl>
                                          <p:spTgt spid="51"/>
                                        </p:tgtEl>
                                        <p:attrNameLst>
                                          <p:attrName>ppt_x</p:attrName>
                                        </p:attrNameLst>
                                      </p:cBhvr>
                                      <p:tavLst>
                                        <p:tav tm="0">
                                          <p:val>
                                            <p:strVal val="1+#ppt_w/2"/>
                                          </p:val>
                                        </p:tav>
                                        <p:tav tm="100000">
                                          <p:val>
                                            <p:strVal val="#ppt_x"/>
                                          </p:val>
                                        </p:tav>
                                      </p:tavLst>
                                    </p:anim>
                                    <p:anim calcmode="lin" valueType="num">
                                      <p:cBhvr additive="base">
                                        <p:cTn id="19" dur="500" fill="hold"/>
                                        <p:tgtEl>
                                          <p:spTgt spid="51"/>
                                        </p:tgtEl>
                                        <p:attrNameLst>
                                          <p:attrName>ppt_y</p:attrName>
                                        </p:attrNameLst>
                                      </p:cBhvr>
                                      <p:tavLst>
                                        <p:tav tm="0">
                                          <p:val>
                                            <p:strVal val="#ppt_y"/>
                                          </p:val>
                                        </p:tav>
                                        <p:tav tm="100000">
                                          <p:val>
                                            <p:strVal val="#ppt_y"/>
                                          </p:val>
                                        </p:tav>
                                      </p:tavLst>
                                    </p:anim>
                                  </p:childTnLst>
                                </p:cTn>
                              </p:par>
                            </p:childTnLst>
                          </p:cTn>
                        </p:par>
                        <p:par>
                          <p:cTn id="20" fill="hold">
                            <p:stCondLst>
                              <p:cond delay="2200"/>
                            </p:stCondLst>
                            <p:childTnLst>
                              <p:par>
                                <p:cTn id="21" presetID="22" presetClass="entr" presetSubtype="8"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left)">
                                      <p:cBhvr>
                                        <p:cTn id="23" dur="300"/>
                                        <p:tgtEl>
                                          <p:spTgt spid="57"/>
                                        </p:tgtEl>
                                      </p:cBhvr>
                                    </p:animEffect>
                                  </p:childTnLst>
                                </p:cTn>
                              </p:par>
                              <p:par>
                                <p:cTn id="24" presetID="21" presetClass="entr" presetSubtype="1" fill="hold" grpId="0" nodeType="withEffect">
                                  <p:stCondLst>
                                    <p:cond delay="200"/>
                                  </p:stCondLst>
                                  <p:childTnLst>
                                    <p:set>
                                      <p:cBhvr>
                                        <p:cTn id="25" dur="1" fill="hold">
                                          <p:stCondLst>
                                            <p:cond delay="0"/>
                                          </p:stCondLst>
                                        </p:cTn>
                                        <p:tgtEl>
                                          <p:spTgt spid="58"/>
                                        </p:tgtEl>
                                        <p:attrNameLst>
                                          <p:attrName>style.visibility</p:attrName>
                                        </p:attrNameLst>
                                      </p:cBhvr>
                                      <p:to>
                                        <p:strVal val="visible"/>
                                      </p:to>
                                    </p:set>
                                    <p:animEffect transition="in" filter="wheel(1)">
                                      <p:cBhvr>
                                        <p:cTn id="26" dur="1000"/>
                                        <p:tgtEl>
                                          <p:spTgt spid="58"/>
                                        </p:tgtEl>
                                      </p:cBhvr>
                                    </p:animEffect>
                                  </p:childTnLst>
                                </p:cTn>
                              </p:par>
                            </p:childTnLst>
                          </p:cTn>
                        </p:par>
                        <p:par>
                          <p:cTn id="27" fill="hold">
                            <p:stCondLst>
                              <p:cond delay="3400"/>
                            </p:stCondLst>
                            <p:childTnLst>
                              <p:par>
                                <p:cTn id="28" presetID="31" presetClass="entr" presetSubtype="0"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 calcmode="lin" valueType="num">
                                      <p:cBhvr>
                                        <p:cTn id="30" dur="500" fill="hold"/>
                                        <p:tgtEl>
                                          <p:spTgt spid="59"/>
                                        </p:tgtEl>
                                        <p:attrNameLst>
                                          <p:attrName>ppt_w</p:attrName>
                                        </p:attrNameLst>
                                      </p:cBhvr>
                                      <p:tavLst>
                                        <p:tav tm="0">
                                          <p:val>
                                            <p:fltVal val="0"/>
                                          </p:val>
                                        </p:tav>
                                        <p:tav tm="100000">
                                          <p:val>
                                            <p:strVal val="#ppt_w"/>
                                          </p:val>
                                        </p:tav>
                                      </p:tavLst>
                                    </p:anim>
                                    <p:anim calcmode="lin" valueType="num">
                                      <p:cBhvr>
                                        <p:cTn id="31" dur="500" fill="hold"/>
                                        <p:tgtEl>
                                          <p:spTgt spid="59"/>
                                        </p:tgtEl>
                                        <p:attrNameLst>
                                          <p:attrName>ppt_h</p:attrName>
                                        </p:attrNameLst>
                                      </p:cBhvr>
                                      <p:tavLst>
                                        <p:tav tm="0">
                                          <p:val>
                                            <p:fltVal val="0"/>
                                          </p:val>
                                        </p:tav>
                                        <p:tav tm="100000">
                                          <p:val>
                                            <p:strVal val="#ppt_h"/>
                                          </p:val>
                                        </p:tav>
                                      </p:tavLst>
                                    </p:anim>
                                    <p:anim calcmode="lin" valueType="num">
                                      <p:cBhvr>
                                        <p:cTn id="32" dur="500" fill="hold"/>
                                        <p:tgtEl>
                                          <p:spTgt spid="59"/>
                                        </p:tgtEl>
                                        <p:attrNameLst>
                                          <p:attrName>style.rotation</p:attrName>
                                        </p:attrNameLst>
                                      </p:cBhvr>
                                      <p:tavLst>
                                        <p:tav tm="0">
                                          <p:val>
                                            <p:fltVal val="90"/>
                                          </p:val>
                                        </p:tav>
                                        <p:tav tm="100000">
                                          <p:val>
                                            <p:fltVal val="0"/>
                                          </p:val>
                                        </p:tav>
                                      </p:tavLst>
                                    </p:anim>
                                    <p:animEffect transition="in" filter="fade">
                                      <p:cBhvr>
                                        <p:cTn id="33" dur="500"/>
                                        <p:tgtEl>
                                          <p:spTgt spid="59"/>
                                        </p:tgtEl>
                                      </p:cBhvr>
                                    </p:animEffect>
                                  </p:childTnLst>
                                </p:cTn>
                              </p:par>
                            </p:childTnLst>
                          </p:cTn>
                        </p:par>
                        <p:par>
                          <p:cTn id="34" fill="hold">
                            <p:stCondLst>
                              <p:cond delay="3900"/>
                            </p:stCondLst>
                            <p:childTnLst>
                              <p:par>
                                <p:cTn id="35" presetID="2" presetClass="entr" presetSubtype="8"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fill="hold"/>
                                        <p:tgtEl>
                                          <p:spTgt spid="50"/>
                                        </p:tgtEl>
                                        <p:attrNameLst>
                                          <p:attrName>ppt_x</p:attrName>
                                        </p:attrNameLst>
                                      </p:cBhvr>
                                      <p:tavLst>
                                        <p:tav tm="0">
                                          <p:val>
                                            <p:strVal val="0-#ppt_w/2"/>
                                          </p:val>
                                        </p:tav>
                                        <p:tav tm="100000">
                                          <p:val>
                                            <p:strVal val="#ppt_x"/>
                                          </p:val>
                                        </p:tav>
                                      </p:tavLst>
                                    </p:anim>
                                    <p:anim calcmode="lin" valueType="num">
                                      <p:cBhvr additive="base">
                                        <p:cTn id="38" dur="500" fill="hold"/>
                                        <p:tgtEl>
                                          <p:spTgt spid="50"/>
                                        </p:tgtEl>
                                        <p:attrNameLst>
                                          <p:attrName>ppt_y</p:attrName>
                                        </p:attrNameLst>
                                      </p:cBhvr>
                                      <p:tavLst>
                                        <p:tav tm="0">
                                          <p:val>
                                            <p:strVal val="#ppt_y"/>
                                          </p:val>
                                        </p:tav>
                                        <p:tav tm="100000">
                                          <p:val>
                                            <p:strVal val="#ppt_y"/>
                                          </p:val>
                                        </p:tav>
                                      </p:tavLst>
                                    </p:anim>
                                  </p:childTnLst>
                                </p:cTn>
                              </p:par>
                            </p:childTnLst>
                          </p:cTn>
                        </p:par>
                        <p:par>
                          <p:cTn id="39" fill="hold">
                            <p:stCondLst>
                              <p:cond delay="4400"/>
                            </p:stCondLst>
                            <p:childTnLst>
                              <p:par>
                                <p:cTn id="40" presetID="22" presetClass="entr" presetSubtype="2" fill="hold" grpId="0" nodeType="after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wipe(right)">
                                      <p:cBhvr>
                                        <p:cTn id="42" dur="300"/>
                                        <p:tgtEl>
                                          <p:spTgt spid="63"/>
                                        </p:tgtEl>
                                      </p:cBhvr>
                                    </p:animEffect>
                                  </p:childTnLst>
                                </p:cTn>
                              </p:par>
                              <p:par>
                                <p:cTn id="43" presetID="21" presetClass="entr" presetSubtype="1" fill="hold" grpId="0" nodeType="withEffect">
                                  <p:stCondLst>
                                    <p:cond delay="200"/>
                                  </p:stCondLst>
                                  <p:childTnLst>
                                    <p:set>
                                      <p:cBhvr>
                                        <p:cTn id="44" dur="1" fill="hold">
                                          <p:stCondLst>
                                            <p:cond delay="0"/>
                                          </p:stCondLst>
                                        </p:cTn>
                                        <p:tgtEl>
                                          <p:spTgt spid="64"/>
                                        </p:tgtEl>
                                        <p:attrNameLst>
                                          <p:attrName>style.visibility</p:attrName>
                                        </p:attrNameLst>
                                      </p:cBhvr>
                                      <p:to>
                                        <p:strVal val="visible"/>
                                      </p:to>
                                    </p:set>
                                    <p:animEffect transition="in" filter="wheel(1)">
                                      <p:cBhvr>
                                        <p:cTn id="45" dur="1000"/>
                                        <p:tgtEl>
                                          <p:spTgt spid="64"/>
                                        </p:tgtEl>
                                      </p:cBhvr>
                                    </p:animEffect>
                                  </p:childTnLst>
                                </p:cTn>
                              </p:par>
                            </p:childTnLst>
                          </p:cTn>
                        </p:par>
                        <p:par>
                          <p:cTn id="46" fill="hold">
                            <p:stCondLst>
                              <p:cond delay="5600"/>
                            </p:stCondLst>
                            <p:childTnLst>
                              <p:par>
                                <p:cTn id="47" presetID="31" presetClass="entr" presetSubtype="0"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 calcmode="lin" valueType="num">
                                      <p:cBhvr>
                                        <p:cTn id="49" dur="500" fill="hold"/>
                                        <p:tgtEl>
                                          <p:spTgt spid="65"/>
                                        </p:tgtEl>
                                        <p:attrNameLst>
                                          <p:attrName>ppt_w</p:attrName>
                                        </p:attrNameLst>
                                      </p:cBhvr>
                                      <p:tavLst>
                                        <p:tav tm="0">
                                          <p:val>
                                            <p:fltVal val="0"/>
                                          </p:val>
                                        </p:tav>
                                        <p:tav tm="100000">
                                          <p:val>
                                            <p:strVal val="#ppt_w"/>
                                          </p:val>
                                        </p:tav>
                                      </p:tavLst>
                                    </p:anim>
                                    <p:anim calcmode="lin" valueType="num">
                                      <p:cBhvr>
                                        <p:cTn id="50" dur="500" fill="hold"/>
                                        <p:tgtEl>
                                          <p:spTgt spid="65"/>
                                        </p:tgtEl>
                                        <p:attrNameLst>
                                          <p:attrName>ppt_h</p:attrName>
                                        </p:attrNameLst>
                                      </p:cBhvr>
                                      <p:tavLst>
                                        <p:tav tm="0">
                                          <p:val>
                                            <p:fltVal val="0"/>
                                          </p:val>
                                        </p:tav>
                                        <p:tav tm="100000">
                                          <p:val>
                                            <p:strVal val="#ppt_h"/>
                                          </p:val>
                                        </p:tav>
                                      </p:tavLst>
                                    </p:anim>
                                    <p:anim calcmode="lin" valueType="num">
                                      <p:cBhvr>
                                        <p:cTn id="51" dur="500" fill="hold"/>
                                        <p:tgtEl>
                                          <p:spTgt spid="65"/>
                                        </p:tgtEl>
                                        <p:attrNameLst>
                                          <p:attrName>style.rotation</p:attrName>
                                        </p:attrNameLst>
                                      </p:cBhvr>
                                      <p:tavLst>
                                        <p:tav tm="0">
                                          <p:val>
                                            <p:fltVal val="90"/>
                                          </p:val>
                                        </p:tav>
                                        <p:tav tm="100000">
                                          <p:val>
                                            <p:fltVal val="0"/>
                                          </p:val>
                                        </p:tav>
                                      </p:tavLst>
                                    </p:anim>
                                    <p:animEffect transition="in" filter="fade">
                                      <p:cBhvr>
                                        <p:cTn id="52" dur="500"/>
                                        <p:tgtEl>
                                          <p:spTgt spid="65"/>
                                        </p:tgtEl>
                                      </p:cBhvr>
                                    </p:animEffect>
                                  </p:childTnLst>
                                </p:cTn>
                              </p:par>
                            </p:childTnLst>
                          </p:cTn>
                        </p:par>
                        <p:par>
                          <p:cTn id="53" fill="hold">
                            <p:stCondLst>
                              <p:cond delay="6100"/>
                            </p:stCondLst>
                            <p:childTnLst>
                              <p:par>
                                <p:cTn id="54" presetID="2" presetClass="entr" presetSubtype="2"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additive="base">
                                        <p:cTn id="56" dur="500" fill="hold"/>
                                        <p:tgtEl>
                                          <p:spTgt spid="49"/>
                                        </p:tgtEl>
                                        <p:attrNameLst>
                                          <p:attrName>ppt_x</p:attrName>
                                        </p:attrNameLst>
                                      </p:cBhvr>
                                      <p:tavLst>
                                        <p:tav tm="0">
                                          <p:val>
                                            <p:strVal val="1+#ppt_w/2"/>
                                          </p:val>
                                        </p:tav>
                                        <p:tav tm="100000">
                                          <p:val>
                                            <p:strVal val="#ppt_x"/>
                                          </p:val>
                                        </p:tav>
                                      </p:tavLst>
                                    </p:anim>
                                    <p:anim calcmode="lin" valueType="num">
                                      <p:cBhvr additive="base">
                                        <p:cTn id="57" dur="500" fill="hold"/>
                                        <p:tgtEl>
                                          <p:spTgt spid="49"/>
                                        </p:tgtEl>
                                        <p:attrNameLst>
                                          <p:attrName>ppt_y</p:attrName>
                                        </p:attrNameLst>
                                      </p:cBhvr>
                                      <p:tavLst>
                                        <p:tav tm="0">
                                          <p:val>
                                            <p:strVal val="#ppt_y"/>
                                          </p:val>
                                        </p:tav>
                                        <p:tav tm="100000">
                                          <p:val>
                                            <p:strVal val="#ppt_y"/>
                                          </p:val>
                                        </p:tav>
                                      </p:tavLst>
                                    </p:anim>
                                  </p:childTnLst>
                                </p:cTn>
                              </p:par>
                            </p:childTnLst>
                          </p:cTn>
                        </p:par>
                        <p:par>
                          <p:cTn id="58" fill="hold">
                            <p:stCondLst>
                              <p:cond delay="6600"/>
                            </p:stCondLst>
                            <p:childTnLst>
                              <p:par>
                                <p:cTn id="59" presetID="22" presetClass="entr" presetSubtype="8" fill="hold" grpId="0" nodeType="after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wipe(left)">
                                      <p:cBhvr>
                                        <p:cTn id="61" dur="3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p:bldP spid="57" grpId="0"/>
      <p:bldP spid="58" grpId="0" animBg="1"/>
      <p:bldP spid="59" grpId="0"/>
      <p:bldP spid="63" grpId="0"/>
      <p:bldP spid="64" grpId="0" animBg="1"/>
      <p:bldP spid="65" grpId="0"/>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80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91"/>
          <a:stretch/>
        </p:blipFill>
        <p:spPr bwMode="auto">
          <a:xfrm>
            <a:off x="3774139" y="771550"/>
            <a:ext cx="1595721" cy="103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1"/>
          <p:cNvSpPr txBox="1"/>
          <p:nvPr/>
        </p:nvSpPr>
        <p:spPr>
          <a:xfrm>
            <a:off x="1259633" y="2049647"/>
            <a:ext cx="6624735" cy="900246"/>
          </a:xfrm>
          <a:prstGeom prst="rect">
            <a:avLst/>
          </a:prstGeom>
          <a:noFill/>
        </p:spPr>
        <p:txBody>
          <a:bodyPr wrap="square" lIns="68580" tIns="34290" rIns="68580" bIns="34290" rtlCol="0">
            <a:spAutoFit/>
          </a:bodyPr>
          <a:lstStyle/>
          <a:p>
            <a:pPr algn="ctr"/>
            <a:r>
              <a:rPr lang="zh-CN" altLang="en-US" sz="5400" b="1" spc="600" dirty="0">
                <a:solidFill>
                  <a:srgbClr val="FFFF99"/>
                </a:solidFill>
                <a:effectLst>
                  <a:reflection blurRad="6350" stA="55000" endA="300" endPos="45500" dir="5400000" sy="-100000" algn="bl" rotWithShape="0"/>
                </a:effectLst>
              </a:rPr>
              <a:t>感谢大家的聆听</a:t>
            </a:r>
            <a:endParaRPr lang="en-US" altLang="zh-CN" sz="3200" b="1" spc="600" dirty="0">
              <a:solidFill>
                <a:srgbClr val="FFFF99"/>
              </a:solidFill>
              <a:effectLst>
                <a:reflection blurRad="6350" stA="55000" endA="300" endPos="45500" dir="5400000" sy="-100000" algn="bl" rotWithShape="0"/>
              </a:effectLst>
            </a:endParaRPr>
          </a:p>
        </p:txBody>
      </p:sp>
      <p:pic>
        <p:nvPicPr>
          <p:cNvPr id="17" name="Picture 3" descr="C:\Users\Thinkpad\Desktop\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48616" y="665890"/>
            <a:ext cx="1489653" cy="962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0" y="3145244"/>
            <a:ext cx="3368434" cy="199825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344" b="16164"/>
          <a:stretch/>
        </p:blipFill>
        <p:spPr bwMode="auto">
          <a:xfrm>
            <a:off x="0" y="4317483"/>
            <a:ext cx="9143999" cy="826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13787" b="2292"/>
          <a:stretch/>
        </p:blipFill>
        <p:spPr bwMode="auto">
          <a:xfrm>
            <a:off x="7240400" y="1146988"/>
            <a:ext cx="1903600" cy="399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11"/>
          <p:cNvSpPr txBox="1"/>
          <p:nvPr/>
        </p:nvSpPr>
        <p:spPr>
          <a:xfrm>
            <a:off x="2456465" y="3193922"/>
            <a:ext cx="4231071" cy="313932"/>
          </a:xfrm>
          <a:prstGeom prst="rect">
            <a:avLst/>
          </a:prstGeom>
          <a:noFill/>
        </p:spPr>
        <p:txBody>
          <a:bodyPr wrap="square" lIns="68580" tIns="34290" rIns="68580" bIns="34290" rtlCol="0">
            <a:spAutoFit/>
          </a:bodyPr>
          <a:lstStyle/>
          <a:p>
            <a:pPr algn="ctr">
              <a:lnSpc>
                <a:spcPct val="125000"/>
              </a:lnSpc>
            </a:pPr>
            <a:r>
              <a:rPr lang="zh-CN" altLang="en-US" sz="1400" dirty="0">
                <a:solidFill>
                  <a:srgbClr val="FFFF99"/>
                </a:solidFill>
              </a:rPr>
              <a:t>汇报人：某某某      汇报单位：某某党委或 党支部</a:t>
            </a:r>
          </a:p>
        </p:txBody>
      </p:sp>
      <p:sp>
        <p:nvSpPr>
          <p:cNvPr id="23" name="矩形 22"/>
          <p:cNvSpPr/>
          <p:nvPr/>
        </p:nvSpPr>
        <p:spPr>
          <a:xfrm>
            <a:off x="1962000" y="3093909"/>
            <a:ext cx="5220000" cy="108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99"/>
              </a:solidFill>
            </a:endParaRPr>
          </a:p>
        </p:txBody>
      </p:sp>
    </p:spTree>
    <p:extLst>
      <p:ext uri="{BB962C8B-B14F-4D97-AF65-F5344CB8AC3E}">
        <p14:creationId xmlns:p14="http://schemas.microsoft.com/office/powerpoint/2010/main" val="1951301959"/>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22" presetClass="entr" presetSubtype="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1750"/>
                                        <p:tgtEl>
                                          <p:spTgt spid="10"/>
                                        </p:tgtEl>
                                      </p:cBhvr>
                                    </p:animEffect>
                                  </p:childTnLst>
                                </p:cTn>
                              </p:par>
                            </p:childTnLst>
                          </p:cTn>
                        </p:par>
                        <p:par>
                          <p:cTn id="11" fill="hold">
                            <p:stCondLst>
                              <p:cond delay="1750"/>
                            </p:stCondLst>
                            <p:childTnLst>
                              <p:par>
                                <p:cTn id="12" presetID="42"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par>
                          <p:cTn id="17" fill="hold">
                            <p:stCondLst>
                              <p:cond delay="2750"/>
                            </p:stCondLst>
                            <p:childTnLst>
                              <p:par>
                                <p:cTn id="18" presetID="42"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anim calcmode="lin" valueType="num">
                                      <p:cBhvr>
                                        <p:cTn id="21" dur="500" fill="hold"/>
                                        <p:tgtEl>
                                          <p:spTgt spid="14"/>
                                        </p:tgtEl>
                                        <p:attrNameLst>
                                          <p:attrName>ppt_x</p:attrName>
                                        </p:attrNameLst>
                                      </p:cBhvr>
                                      <p:tavLst>
                                        <p:tav tm="0">
                                          <p:val>
                                            <p:strVal val="#ppt_x"/>
                                          </p:val>
                                        </p:tav>
                                        <p:tav tm="100000">
                                          <p:val>
                                            <p:strVal val="#ppt_x"/>
                                          </p:val>
                                        </p:tav>
                                      </p:tavLst>
                                    </p:anim>
                                    <p:anim calcmode="lin" valueType="num">
                                      <p:cBhvr>
                                        <p:cTn id="22" dur="500" fill="hold"/>
                                        <p:tgtEl>
                                          <p:spTgt spid="14"/>
                                        </p:tgtEl>
                                        <p:attrNameLst>
                                          <p:attrName>ppt_y</p:attrName>
                                        </p:attrNameLst>
                                      </p:cBhvr>
                                      <p:tavLst>
                                        <p:tav tm="0">
                                          <p:val>
                                            <p:strVal val="#ppt_y+.1"/>
                                          </p:val>
                                        </p:tav>
                                        <p:tav tm="100000">
                                          <p:val>
                                            <p:strVal val="#ppt_y"/>
                                          </p:val>
                                        </p:tav>
                                      </p:tavLst>
                                    </p:anim>
                                  </p:childTnLst>
                                </p:cTn>
                              </p:par>
                            </p:childTnLst>
                          </p:cTn>
                        </p:par>
                        <p:par>
                          <p:cTn id="23" fill="hold">
                            <p:stCondLst>
                              <p:cond delay="3250"/>
                            </p:stCondLst>
                            <p:childTnLst>
                              <p:par>
                                <p:cTn id="24" presetID="16" presetClass="entr" presetSubtype="37"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arn(outVertical)">
                                      <p:cBhvr>
                                        <p:cTn id="26" dur="500"/>
                                        <p:tgtEl>
                                          <p:spTgt spid="23"/>
                                        </p:tgtEl>
                                      </p:cBhvr>
                                    </p:animEffect>
                                  </p:childTnLst>
                                </p:cTn>
                              </p:par>
                            </p:childTnLst>
                          </p:cTn>
                        </p:par>
                        <p:par>
                          <p:cTn id="27" fill="hold">
                            <p:stCondLst>
                              <p:cond delay="375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22"/>
                                        </p:tgtEl>
                                        <p:attrNameLst>
                                          <p:attrName>style.visibility</p:attrName>
                                        </p:attrNameLst>
                                      </p:cBhvr>
                                      <p:to>
                                        <p:strVal val="visible"/>
                                      </p:to>
                                    </p:set>
                                    <p:animEffect transition="in" filter="wipe(left)">
                                      <p:cBhvr>
                                        <p:cTn id="30" dur="100"/>
                                        <p:tgtEl>
                                          <p:spTgt spid="22"/>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22"/>
                                        </p:tgtEl>
                                      </p:cBhvr>
                                      <p:to x="80000" y="100000"/>
                                    </p:animScale>
                                    <p:anim by="(#ppt_w*0.10)" calcmode="lin" valueType="num">
                                      <p:cBhvr>
                                        <p:cTn id="33" dur="50" autoRev="1" fill="hold">
                                          <p:stCondLst>
                                            <p:cond delay="0"/>
                                          </p:stCondLst>
                                        </p:cTn>
                                        <p:tgtEl>
                                          <p:spTgt spid="22"/>
                                        </p:tgtEl>
                                        <p:attrNameLst>
                                          <p:attrName>ppt_x</p:attrName>
                                        </p:attrNameLst>
                                      </p:cBhvr>
                                    </p:anim>
                                    <p:anim by="(-#ppt_w*0.10)" calcmode="lin" valueType="num">
                                      <p:cBhvr>
                                        <p:cTn id="34" dur="50" autoRev="1" fill="hold">
                                          <p:stCondLst>
                                            <p:cond delay="0"/>
                                          </p:stCondLst>
                                        </p:cTn>
                                        <p:tgtEl>
                                          <p:spTgt spid="22"/>
                                        </p:tgtEl>
                                        <p:attrNameLst>
                                          <p:attrName>ppt_y</p:attrName>
                                        </p:attrNameLst>
                                      </p:cBhvr>
                                    </p:anim>
                                    <p:animRot by="-480000">
                                      <p:cBhvr>
                                        <p:cTn id="35" dur="50" autoRev="1" fill="hold">
                                          <p:stCondLst>
                                            <p:cond delay="0"/>
                                          </p:stCondLst>
                                        </p:cTn>
                                        <p:tgtEl>
                                          <p:spTgt spid="22"/>
                                        </p:tgtEl>
                                        <p:attrNameLst>
                                          <p:attrName>r</p:attrName>
                                        </p:attrNameLst>
                                      </p:cBhvr>
                                    </p:animRot>
                                  </p:childTnLst>
                                </p:cTn>
                              </p:par>
                            </p:childTnLst>
                          </p:cTn>
                        </p:par>
                        <p:par>
                          <p:cTn id="36" fill="hold">
                            <p:stCondLst>
                              <p:cond delay="4420"/>
                            </p:stCondLst>
                            <p:childTnLst>
                              <p:par>
                                <p:cTn id="37" presetID="42" presetClass="entr" presetSubtype="0"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childTnLst>
                          </p:cTn>
                        </p:par>
                        <p:par>
                          <p:cTn id="42" fill="hold">
                            <p:stCondLst>
                              <p:cond delay="5420"/>
                            </p:stCondLst>
                            <p:childTnLst>
                              <p:par>
                                <p:cTn id="43" presetID="53" presetClass="entr" presetSubtype="528"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anim calcmode="lin" valueType="num">
                                      <p:cBhvr>
                                        <p:cTn id="48" dur="500" fill="hold"/>
                                        <p:tgtEl>
                                          <p:spTgt spid="17"/>
                                        </p:tgtEl>
                                        <p:attrNameLst>
                                          <p:attrName>ppt_x</p:attrName>
                                        </p:attrNameLst>
                                      </p:cBhvr>
                                      <p:tavLst>
                                        <p:tav tm="0">
                                          <p:val>
                                            <p:fltVal val="0.5"/>
                                          </p:val>
                                        </p:tav>
                                        <p:tav tm="100000">
                                          <p:val>
                                            <p:strVal val="#ppt_x"/>
                                          </p:val>
                                        </p:tav>
                                      </p:tavLst>
                                    </p:anim>
                                    <p:anim calcmode="lin" valueType="num">
                                      <p:cBhvr>
                                        <p:cTn id="49" dur="500" fill="hold"/>
                                        <p:tgtEl>
                                          <p:spTgt spid="1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2" grpId="0"/>
      <p:bldP spid="22" grpId="1"/>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975955"/>
            <a:ext cx="9144000" cy="4173896"/>
            <a:chOff x="0" y="975955"/>
            <a:chExt cx="9144000" cy="4173896"/>
          </a:xfrm>
        </p:grpSpPr>
        <p:pic>
          <p:nvPicPr>
            <p:cNvPr id="3075" name="Picture 3" descr="C:\Users\Administrator\Desktop\素材\5681d5d95b3f0 - 副本.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91630"/>
              <a:ext cx="9144000" cy="365187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3588"/>
            <a:stretch/>
          </p:blipFill>
          <p:spPr bwMode="auto">
            <a:xfrm>
              <a:off x="0" y="975955"/>
              <a:ext cx="1629225" cy="328246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7" descr="C:\Users\Thinkpad\Desktop\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64388" y="2755900"/>
              <a:ext cx="1979612" cy="23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1"/>
            <a:stretch/>
          </p:blipFill>
          <p:spPr bwMode="auto">
            <a:xfrm>
              <a:off x="0" y="3360559"/>
              <a:ext cx="3216573" cy="1789292"/>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文本框 11"/>
          <p:cNvSpPr txBox="1"/>
          <p:nvPr/>
        </p:nvSpPr>
        <p:spPr>
          <a:xfrm>
            <a:off x="1772689" y="2968228"/>
            <a:ext cx="5598622" cy="530915"/>
          </a:xfrm>
          <a:prstGeom prst="rect">
            <a:avLst/>
          </a:prstGeom>
          <a:noFill/>
        </p:spPr>
        <p:txBody>
          <a:bodyPr wrap="square" lIns="68580" tIns="34290" rIns="68580" bIns="34290" rtlCol="0">
            <a:spAutoFit/>
          </a:bodyPr>
          <a:lstStyle/>
          <a:p>
            <a:pPr algn="ctr"/>
            <a:r>
              <a:rPr lang="zh-CN" altLang="en-US" sz="3000" b="1" dirty="0">
                <a:solidFill>
                  <a:srgbClr val="FFFF99"/>
                </a:solidFill>
                <a:effectLst>
                  <a:reflection blurRad="6350" stA="55000" endA="300" endPos="45500" dir="5400000" sy="-100000" algn="bl" rotWithShape="0"/>
                </a:effectLst>
              </a:rPr>
              <a:t>入党积极分子的确定和培训教育</a:t>
            </a:r>
          </a:p>
        </p:txBody>
      </p:sp>
      <p:sp>
        <p:nvSpPr>
          <p:cNvPr id="7" name="文本框 1"/>
          <p:cNvSpPr txBox="1"/>
          <p:nvPr/>
        </p:nvSpPr>
        <p:spPr>
          <a:xfrm>
            <a:off x="2555776" y="3614321"/>
            <a:ext cx="1324722" cy="877163"/>
          </a:xfrm>
          <a:prstGeom prst="rect">
            <a:avLst/>
          </a:prstGeom>
          <a:noFill/>
        </p:spPr>
        <p:txBody>
          <a:bodyPr wrap="none" lIns="68580" tIns="34290" rIns="68580" bIns="34290" rtlCol="0">
            <a:spAutoFit/>
          </a:bodyPr>
          <a:lstStyle/>
          <a:p>
            <a:pPr marL="285750" indent="-285750">
              <a:lnSpc>
                <a:spcPct val="125000"/>
              </a:lnSpc>
              <a:buFont typeface="Wingdings" pitchFamily="2" charset="2"/>
              <a:buChar char="Ø"/>
            </a:pPr>
            <a:r>
              <a:rPr lang="zh-CN" altLang="en-US" sz="1400" dirty="0">
                <a:solidFill>
                  <a:srgbClr val="FFFF99"/>
                </a:solidFill>
              </a:rPr>
              <a:t>入党的流程</a:t>
            </a:r>
          </a:p>
          <a:p>
            <a:pPr marL="285750" indent="-285750">
              <a:lnSpc>
                <a:spcPct val="125000"/>
              </a:lnSpc>
              <a:buFont typeface="Wingdings" pitchFamily="2" charset="2"/>
              <a:buChar char="Ø"/>
            </a:pPr>
            <a:r>
              <a:rPr lang="zh-CN" altLang="en-US" sz="1400" dirty="0">
                <a:solidFill>
                  <a:srgbClr val="FFFF99"/>
                </a:solidFill>
              </a:rPr>
              <a:t>申请条件</a:t>
            </a:r>
          </a:p>
          <a:p>
            <a:pPr marL="285750" indent="-285750">
              <a:lnSpc>
                <a:spcPct val="125000"/>
              </a:lnSpc>
              <a:buFont typeface="Wingdings" pitchFamily="2" charset="2"/>
              <a:buChar char="Ø"/>
            </a:pPr>
            <a:r>
              <a:rPr lang="zh-CN" altLang="en-US" sz="1400" dirty="0">
                <a:solidFill>
                  <a:srgbClr val="FFFF99"/>
                </a:solidFill>
              </a:rPr>
              <a:t>申请方法</a:t>
            </a:r>
          </a:p>
        </p:txBody>
      </p:sp>
      <p:sp>
        <p:nvSpPr>
          <p:cNvPr id="3" name="椭圆 2"/>
          <p:cNvSpPr/>
          <p:nvPr/>
        </p:nvSpPr>
        <p:spPr>
          <a:xfrm>
            <a:off x="3707904" y="627534"/>
            <a:ext cx="1728192" cy="1728192"/>
          </a:xfrm>
          <a:prstGeom prst="ellipse">
            <a:avLst/>
          </a:prstGeom>
          <a:solidFill>
            <a:srgbClr val="C00000"/>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80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91529" y="975955"/>
            <a:ext cx="1512886" cy="94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11"/>
          <p:cNvSpPr txBox="1"/>
          <p:nvPr/>
        </p:nvSpPr>
        <p:spPr>
          <a:xfrm>
            <a:off x="2872404" y="2455805"/>
            <a:ext cx="3399193" cy="438582"/>
          </a:xfrm>
          <a:prstGeom prst="rect">
            <a:avLst/>
          </a:prstGeom>
          <a:noFill/>
        </p:spPr>
        <p:txBody>
          <a:bodyPr wrap="square" lIns="68580" tIns="34290" rIns="68580" bIns="34290" rtlCol="0">
            <a:spAutoFit/>
          </a:bodyPr>
          <a:lstStyle/>
          <a:p>
            <a:pPr algn="ctr"/>
            <a:r>
              <a:rPr lang="zh-CN" altLang="en-US" sz="2400" b="1" dirty="0">
                <a:solidFill>
                  <a:srgbClr val="FFFF99"/>
                </a:solidFill>
                <a:effectLst>
                  <a:reflection blurRad="6350" stA="55000" endA="300" endPos="45500" dir="5400000" sy="-100000" algn="bl" rotWithShape="0"/>
                </a:effectLst>
              </a:rPr>
              <a:t>第一部分</a:t>
            </a:r>
          </a:p>
        </p:txBody>
      </p:sp>
      <p:sp>
        <p:nvSpPr>
          <p:cNvPr id="13" name="文本框 1"/>
          <p:cNvSpPr txBox="1"/>
          <p:nvPr/>
        </p:nvSpPr>
        <p:spPr>
          <a:xfrm>
            <a:off x="4365821" y="3614321"/>
            <a:ext cx="2222403" cy="877163"/>
          </a:xfrm>
          <a:prstGeom prst="rect">
            <a:avLst/>
          </a:prstGeom>
          <a:noFill/>
        </p:spPr>
        <p:txBody>
          <a:bodyPr wrap="none" lIns="68580" tIns="34290" rIns="68580" bIns="34290" rtlCol="0">
            <a:spAutoFit/>
          </a:bodyPr>
          <a:lstStyle/>
          <a:p>
            <a:pPr marL="285750" indent="-285750">
              <a:lnSpc>
                <a:spcPct val="125000"/>
              </a:lnSpc>
              <a:buFont typeface="Wingdings" pitchFamily="2" charset="2"/>
              <a:buChar char="Ø"/>
            </a:pPr>
            <a:r>
              <a:rPr lang="zh-CN" altLang="en-US" sz="1400" dirty="0">
                <a:solidFill>
                  <a:srgbClr val="FFFF99"/>
                </a:solidFill>
              </a:rPr>
              <a:t>入党积极分子的确定</a:t>
            </a:r>
          </a:p>
          <a:p>
            <a:pPr marL="285750" indent="-285750">
              <a:lnSpc>
                <a:spcPct val="125000"/>
              </a:lnSpc>
              <a:buFont typeface="Wingdings" pitchFamily="2" charset="2"/>
              <a:buChar char="Ø"/>
            </a:pPr>
            <a:r>
              <a:rPr lang="zh-CN" altLang="en-US" sz="1400" dirty="0">
                <a:solidFill>
                  <a:srgbClr val="FFFF99"/>
                </a:solidFill>
              </a:rPr>
              <a:t>培养联系人的主要任务</a:t>
            </a:r>
          </a:p>
          <a:p>
            <a:pPr marL="285750" indent="-285750">
              <a:lnSpc>
                <a:spcPct val="125000"/>
              </a:lnSpc>
              <a:buFont typeface="Wingdings" pitchFamily="2" charset="2"/>
              <a:buChar char="Ø"/>
            </a:pPr>
            <a:r>
              <a:rPr lang="zh-CN" altLang="en-US" sz="1400" dirty="0">
                <a:solidFill>
                  <a:srgbClr val="FFFF99"/>
                </a:solidFill>
              </a:rPr>
              <a:t>基层党组织的主要任务</a:t>
            </a:r>
          </a:p>
        </p:txBody>
      </p:sp>
    </p:spTree>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par>
                              <p:cTn id="23" fill="hold">
                                <p:stCondLst>
                                  <p:cond delay="2000"/>
                                </p:stCondLst>
                                <p:childTnLst>
                                  <p:par>
                                    <p:cTn id="24" presetID="42" presetClass="entr" presetSubtype="0" fill="hold" grpId="0" nodeType="after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anim calcmode="lin" valueType="num">
                                          <p:cBhvr>
                                            <p:cTn id="27" dur="500" fill="hold"/>
                                            <p:tgtEl>
                                              <p:spTgt spid="6"/>
                                            </p:tgtEl>
                                            <p:attrNameLst>
                                              <p:attrName>ppt_x</p:attrName>
                                            </p:attrNameLst>
                                          </p:cBhvr>
                                          <p:tavLst>
                                            <p:tav tm="0">
                                              <p:val>
                                                <p:strVal val="#ppt_x"/>
                                              </p:val>
                                            </p:tav>
                                            <p:tav tm="100000">
                                              <p:val>
                                                <p:strVal val="#ppt_x"/>
                                              </p:val>
                                            </p:tav>
                                          </p:tavLst>
                                        </p:anim>
                                        <p:anim calcmode="lin" valueType="num">
                                          <p:cBhvr>
                                            <p:cTn id="28" dur="5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grpId="0" nodeType="afterEffect">
                                      <p:stCondLst>
                                        <p:cond delay="5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 presetClass="entr" presetSubtype="2" fill="hold" grpId="0" nodeType="afterEffect" p14:presetBounceEnd="46000">
                                      <p:stCondLst>
                                        <p:cond delay="500"/>
                                      </p:stCondLst>
                                      <p:childTnLst>
                                        <p:set>
                                          <p:cBhvr>
                                            <p:cTn id="37" dur="1" fill="hold">
                                              <p:stCondLst>
                                                <p:cond delay="0"/>
                                              </p:stCondLst>
                                            </p:cTn>
                                            <p:tgtEl>
                                              <p:spTgt spid="7"/>
                                            </p:tgtEl>
                                            <p:attrNameLst>
                                              <p:attrName>style.visibility</p:attrName>
                                            </p:attrNameLst>
                                          </p:cBhvr>
                                          <p:to>
                                            <p:strVal val="visible"/>
                                          </p:to>
                                        </p:set>
                                        <p:anim calcmode="lin" valueType="num" p14:bounceEnd="46000">
                                          <p:cBhvr additive="base">
                                            <p:cTn id="38" dur="500" fill="hold"/>
                                            <p:tgtEl>
                                              <p:spTgt spid="7"/>
                                            </p:tgtEl>
                                            <p:attrNameLst>
                                              <p:attrName>ppt_x</p:attrName>
                                            </p:attrNameLst>
                                          </p:cBhvr>
                                          <p:tavLst>
                                            <p:tav tm="0">
                                              <p:val>
                                                <p:strVal val="1+#ppt_w/2"/>
                                              </p:val>
                                            </p:tav>
                                            <p:tav tm="100000">
                                              <p:val>
                                                <p:strVal val="#ppt_x"/>
                                              </p:val>
                                            </p:tav>
                                          </p:tavLst>
                                        </p:anim>
                                        <p:anim calcmode="lin" valueType="num" p14:bounceEnd="46000">
                                          <p:cBhvr additive="base">
                                            <p:cTn id="39" dur="500" fill="hold"/>
                                            <p:tgtEl>
                                              <p:spTgt spid="7"/>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2" presetClass="entr" presetSubtype="2" fill="hold" grpId="0" nodeType="afterEffect" p14:presetBounceEnd="46000">
                                      <p:stCondLst>
                                        <p:cond delay="500"/>
                                      </p:stCondLst>
                                      <p:childTnLst>
                                        <p:set>
                                          <p:cBhvr>
                                            <p:cTn id="42" dur="1" fill="hold">
                                              <p:stCondLst>
                                                <p:cond delay="0"/>
                                              </p:stCondLst>
                                            </p:cTn>
                                            <p:tgtEl>
                                              <p:spTgt spid="13"/>
                                            </p:tgtEl>
                                            <p:attrNameLst>
                                              <p:attrName>style.visibility</p:attrName>
                                            </p:attrNameLst>
                                          </p:cBhvr>
                                          <p:to>
                                            <p:strVal val="visible"/>
                                          </p:to>
                                        </p:set>
                                        <p:anim calcmode="lin" valueType="num" p14:bounceEnd="46000">
                                          <p:cBhvr additive="base">
                                            <p:cTn id="43" dur="500" fill="hold"/>
                                            <p:tgtEl>
                                              <p:spTgt spid="13"/>
                                            </p:tgtEl>
                                            <p:attrNameLst>
                                              <p:attrName>ppt_x</p:attrName>
                                            </p:attrNameLst>
                                          </p:cBhvr>
                                          <p:tavLst>
                                            <p:tav tm="0">
                                              <p:val>
                                                <p:strVal val="1+#ppt_w/2"/>
                                              </p:val>
                                            </p:tav>
                                            <p:tav tm="100000">
                                              <p:val>
                                                <p:strVal val="#ppt_x"/>
                                              </p:val>
                                            </p:tav>
                                          </p:tavLst>
                                        </p:anim>
                                        <p:anim calcmode="lin" valueType="num" p14:bounceEnd="46000">
                                          <p:cBhvr additive="base">
                                            <p:cTn id="4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3" grpId="0" animBg="1"/>
          <p:bldP spid="6"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par>
                              <p:cTn id="23" fill="hold">
                                <p:stCondLst>
                                  <p:cond delay="2000"/>
                                </p:stCondLst>
                                <p:childTnLst>
                                  <p:par>
                                    <p:cTn id="24" presetID="42" presetClass="entr" presetSubtype="0" fill="hold" grpId="0" nodeType="after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anim calcmode="lin" valueType="num">
                                          <p:cBhvr>
                                            <p:cTn id="27" dur="500" fill="hold"/>
                                            <p:tgtEl>
                                              <p:spTgt spid="6"/>
                                            </p:tgtEl>
                                            <p:attrNameLst>
                                              <p:attrName>ppt_x</p:attrName>
                                            </p:attrNameLst>
                                          </p:cBhvr>
                                          <p:tavLst>
                                            <p:tav tm="0">
                                              <p:val>
                                                <p:strVal val="#ppt_x"/>
                                              </p:val>
                                            </p:tav>
                                            <p:tav tm="100000">
                                              <p:val>
                                                <p:strVal val="#ppt_x"/>
                                              </p:val>
                                            </p:tav>
                                          </p:tavLst>
                                        </p:anim>
                                        <p:anim calcmode="lin" valueType="num">
                                          <p:cBhvr>
                                            <p:cTn id="28" dur="5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grpId="0" nodeType="afterEffect">
                                      <p:stCondLst>
                                        <p:cond delay="5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 presetClass="entr" presetSubtype="2" fill="hold" grpId="0" nodeType="afterEffect">
                                      <p:stCondLst>
                                        <p:cond delay="50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1+#ppt_w/2"/>
                                              </p:val>
                                            </p:tav>
                                            <p:tav tm="100000">
                                              <p:val>
                                                <p:strVal val="#ppt_x"/>
                                              </p:val>
                                            </p:tav>
                                          </p:tavLst>
                                        </p:anim>
                                        <p:anim calcmode="lin" valueType="num">
                                          <p:cBhvr additive="base">
                                            <p:cTn id="39" dur="500" fill="hold"/>
                                            <p:tgtEl>
                                              <p:spTgt spid="7"/>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2" presetClass="entr" presetSubtype="2" fill="hold" grpId="0" nodeType="afterEffect">
                                      <p:stCondLst>
                                        <p:cond delay="50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1+#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3" grpId="0" animBg="1"/>
          <p:bldP spid="6" grpId="0"/>
          <p:bldP spid="13"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5"/>
          <p:cNvSpPr txBox="1"/>
          <p:nvPr/>
        </p:nvSpPr>
        <p:spPr>
          <a:xfrm>
            <a:off x="814387"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rPr>
              <a:t>入党的流程</a:t>
            </a:r>
          </a:p>
        </p:txBody>
      </p:sp>
      <p:sp>
        <p:nvSpPr>
          <p:cNvPr id="107" name="AutoShape 4"/>
          <p:cNvSpPr>
            <a:spLocks noChangeArrowheads="1"/>
          </p:cNvSpPr>
          <p:nvPr/>
        </p:nvSpPr>
        <p:spPr bwMode="auto">
          <a:xfrm>
            <a:off x="523160" y="1491630"/>
            <a:ext cx="1760365" cy="704304"/>
          </a:xfrm>
          <a:prstGeom prst="chevron">
            <a:avLst>
              <a:gd name="adj" fmla="val 49988"/>
            </a:avLst>
          </a:prstGeom>
          <a:solidFill>
            <a:srgbClr val="C00000"/>
          </a:solidFill>
          <a:ln w="19050" cap="flat" cmpd="sng">
            <a:solidFill>
              <a:srgbClr val="FFFFFF"/>
            </a:solidFill>
            <a:miter lim="800000"/>
            <a:headEnd/>
            <a:tailEnd/>
          </a:ln>
        </p:spPr>
        <p:txBody>
          <a:bodyPr/>
          <a:lstStyle/>
          <a:p>
            <a:endParaRPr lang="zh-CN" altLang="en-US"/>
          </a:p>
        </p:txBody>
      </p:sp>
      <p:sp>
        <p:nvSpPr>
          <p:cNvPr id="108" name="Rectangle 5"/>
          <p:cNvSpPr>
            <a:spLocks noChangeArrowheads="1"/>
          </p:cNvSpPr>
          <p:nvPr/>
        </p:nvSpPr>
        <p:spPr bwMode="auto">
          <a:xfrm>
            <a:off x="875232" y="1491630"/>
            <a:ext cx="1056219"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007" tIns="18669" rIns="18669" bIns="18669" anchor="ctr"/>
          <a:lstStyle/>
          <a:p>
            <a:pPr algn="ctr">
              <a:lnSpc>
                <a:spcPct val="90000"/>
              </a:lnSpc>
              <a:spcAft>
                <a:spcPct val="35000"/>
              </a:spcAft>
            </a:pPr>
            <a:r>
              <a:rPr lang="zh-CN" altLang="en-US" sz="1400" dirty="0">
                <a:solidFill>
                  <a:srgbClr val="FFFF99"/>
                </a:solidFill>
                <a:latin typeface="+mj-ea"/>
                <a:ea typeface="+mj-ea"/>
                <a:sym typeface="方正姚体" pitchFamily="2" charset="-122"/>
              </a:rPr>
              <a:t>递交入党申请书</a:t>
            </a:r>
            <a:endParaRPr lang="zh-CN" altLang="en-US" sz="1400" dirty="0">
              <a:solidFill>
                <a:srgbClr val="FFFF99"/>
              </a:solidFill>
              <a:latin typeface="+mj-ea"/>
              <a:ea typeface="+mj-ea"/>
            </a:endParaRPr>
          </a:p>
        </p:txBody>
      </p:sp>
      <p:sp>
        <p:nvSpPr>
          <p:cNvPr id="109" name="AutoShape 6"/>
          <p:cNvSpPr>
            <a:spLocks noChangeArrowheads="1"/>
          </p:cNvSpPr>
          <p:nvPr/>
        </p:nvSpPr>
        <p:spPr bwMode="auto">
          <a:xfrm>
            <a:off x="2107488" y="1491630"/>
            <a:ext cx="1760365" cy="704304"/>
          </a:xfrm>
          <a:prstGeom prst="chevron">
            <a:avLst>
              <a:gd name="adj" fmla="val 49988"/>
            </a:avLst>
          </a:prstGeom>
          <a:solidFill>
            <a:srgbClr val="C00000"/>
          </a:solidFill>
          <a:ln w="19050" cap="flat" cmpd="sng">
            <a:solidFill>
              <a:srgbClr val="FFFFFF"/>
            </a:solidFill>
            <a:miter lim="800000"/>
            <a:headEnd/>
            <a:tailEnd/>
          </a:ln>
        </p:spPr>
        <p:txBody>
          <a:bodyPr/>
          <a:lstStyle/>
          <a:p>
            <a:endParaRPr lang="zh-CN" altLang="en-US"/>
          </a:p>
        </p:txBody>
      </p:sp>
      <p:sp>
        <p:nvSpPr>
          <p:cNvPr id="110" name="Rectangle 7"/>
          <p:cNvSpPr>
            <a:spLocks noChangeArrowheads="1"/>
          </p:cNvSpPr>
          <p:nvPr/>
        </p:nvSpPr>
        <p:spPr bwMode="auto">
          <a:xfrm>
            <a:off x="2459561" y="1491630"/>
            <a:ext cx="1056219"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007" tIns="18669" rIns="18669" bIns="18669" anchor="ctr"/>
          <a:lstStyle/>
          <a:p>
            <a:pPr algn="ctr">
              <a:lnSpc>
                <a:spcPct val="90000"/>
              </a:lnSpc>
              <a:spcAft>
                <a:spcPct val="35000"/>
              </a:spcAft>
            </a:pPr>
            <a:r>
              <a:rPr lang="zh-CN" altLang="en-US" sz="1400">
                <a:solidFill>
                  <a:srgbClr val="FFFF99"/>
                </a:solidFill>
                <a:latin typeface="+mj-ea"/>
                <a:ea typeface="+mj-ea"/>
                <a:sym typeface="方正姚体" pitchFamily="2" charset="-122"/>
              </a:rPr>
              <a:t>选拔参加青共校学习</a:t>
            </a:r>
            <a:endParaRPr lang="zh-CN" altLang="en-US" sz="1400">
              <a:solidFill>
                <a:srgbClr val="FFFF99"/>
              </a:solidFill>
              <a:latin typeface="+mj-ea"/>
              <a:ea typeface="+mj-ea"/>
            </a:endParaRPr>
          </a:p>
        </p:txBody>
      </p:sp>
      <p:sp>
        <p:nvSpPr>
          <p:cNvPr id="111" name="AutoShape 8"/>
          <p:cNvSpPr>
            <a:spLocks noChangeArrowheads="1"/>
          </p:cNvSpPr>
          <p:nvPr/>
        </p:nvSpPr>
        <p:spPr bwMode="auto">
          <a:xfrm>
            <a:off x="3691817" y="1491630"/>
            <a:ext cx="1760365" cy="704304"/>
          </a:xfrm>
          <a:prstGeom prst="chevron">
            <a:avLst>
              <a:gd name="adj" fmla="val 49988"/>
            </a:avLst>
          </a:prstGeom>
          <a:solidFill>
            <a:srgbClr val="C00000"/>
          </a:solidFill>
          <a:ln w="19050" cap="flat" cmpd="sng">
            <a:solidFill>
              <a:srgbClr val="FFFFFF"/>
            </a:solidFill>
            <a:miter lim="800000"/>
            <a:headEnd/>
            <a:tailEnd/>
          </a:ln>
        </p:spPr>
        <p:txBody>
          <a:bodyPr/>
          <a:lstStyle/>
          <a:p>
            <a:endParaRPr lang="zh-CN" altLang="en-US"/>
          </a:p>
        </p:txBody>
      </p:sp>
      <p:sp>
        <p:nvSpPr>
          <p:cNvPr id="112" name="Rectangle 9"/>
          <p:cNvSpPr>
            <a:spLocks noChangeArrowheads="1"/>
          </p:cNvSpPr>
          <p:nvPr/>
        </p:nvSpPr>
        <p:spPr bwMode="auto">
          <a:xfrm>
            <a:off x="4043890" y="1491630"/>
            <a:ext cx="1056219"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007" tIns="18669" rIns="18669" bIns="18669" anchor="ctr"/>
          <a:lstStyle/>
          <a:p>
            <a:pPr algn="ctr">
              <a:lnSpc>
                <a:spcPct val="90000"/>
              </a:lnSpc>
              <a:spcAft>
                <a:spcPct val="35000"/>
              </a:spcAft>
            </a:pPr>
            <a:r>
              <a:rPr lang="zh-CN" altLang="en-US" sz="1400">
                <a:solidFill>
                  <a:srgbClr val="FFFF99"/>
                </a:solidFill>
                <a:latin typeface="+mj-ea"/>
                <a:ea typeface="+mj-ea"/>
                <a:sym typeface="方正姚体" pitchFamily="2" charset="-122"/>
              </a:rPr>
              <a:t>青共校成绩合格参加支部推优</a:t>
            </a:r>
            <a:endParaRPr lang="zh-CN" altLang="en-US" sz="1400">
              <a:solidFill>
                <a:srgbClr val="FFFF99"/>
              </a:solidFill>
              <a:latin typeface="+mj-ea"/>
              <a:ea typeface="+mj-ea"/>
            </a:endParaRPr>
          </a:p>
        </p:txBody>
      </p:sp>
      <p:sp>
        <p:nvSpPr>
          <p:cNvPr id="113" name="AutoShape 10"/>
          <p:cNvSpPr>
            <a:spLocks noChangeArrowheads="1"/>
          </p:cNvSpPr>
          <p:nvPr/>
        </p:nvSpPr>
        <p:spPr bwMode="auto">
          <a:xfrm>
            <a:off x="5276146" y="1491630"/>
            <a:ext cx="1760365" cy="704304"/>
          </a:xfrm>
          <a:prstGeom prst="chevron">
            <a:avLst>
              <a:gd name="adj" fmla="val 49988"/>
            </a:avLst>
          </a:prstGeom>
          <a:solidFill>
            <a:srgbClr val="C00000"/>
          </a:solidFill>
          <a:ln w="19050" cap="flat" cmpd="sng">
            <a:solidFill>
              <a:srgbClr val="FFFFFF"/>
            </a:solidFill>
            <a:miter lim="800000"/>
            <a:headEnd/>
            <a:tailEnd/>
          </a:ln>
        </p:spPr>
        <p:txBody>
          <a:bodyPr/>
          <a:lstStyle/>
          <a:p>
            <a:endParaRPr lang="zh-CN" altLang="en-US"/>
          </a:p>
        </p:txBody>
      </p:sp>
      <p:sp>
        <p:nvSpPr>
          <p:cNvPr id="114" name="Rectangle 11"/>
          <p:cNvSpPr>
            <a:spLocks noChangeArrowheads="1"/>
          </p:cNvSpPr>
          <p:nvPr/>
        </p:nvSpPr>
        <p:spPr bwMode="auto">
          <a:xfrm>
            <a:off x="5628219" y="1491630"/>
            <a:ext cx="1056219"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007" tIns="18669" rIns="18669" bIns="18669" anchor="ctr"/>
          <a:lstStyle/>
          <a:p>
            <a:pPr algn="ctr">
              <a:lnSpc>
                <a:spcPct val="90000"/>
              </a:lnSpc>
              <a:spcAft>
                <a:spcPct val="35000"/>
              </a:spcAft>
            </a:pPr>
            <a:r>
              <a:rPr lang="zh-CN" altLang="en-US" sz="1400">
                <a:solidFill>
                  <a:srgbClr val="FFFF99"/>
                </a:solidFill>
                <a:latin typeface="+mj-ea"/>
                <a:ea typeface="+mj-ea"/>
                <a:sym typeface="方正姚体" pitchFamily="2" charset="-122"/>
              </a:rPr>
              <a:t>确定发展对象</a:t>
            </a:r>
            <a:endParaRPr lang="zh-CN" altLang="en-US" sz="1400">
              <a:solidFill>
                <a:srgbClr val="FFFF99"/>
              </a:solidFill>
              <a:latin typeface="+mj-ea"/>
              <a:ea typeface="+mj-ea"/>
            </a:endParaRPr>
          </a:p>
        </p:txBody>
      </p:sp>
      <p:sp>
        <p:nvSpPr>
          <p:cNvPr id="115" name="AutoShape 12"/>
          <p:cNvSpPr>
            <a:spLocks noChangeArrowheads="1"/>
          </p:cNvSpPr>
          <p:nvPr/>
        </p:nvSpPr>
        <p:spPr bwMode="auto">
          <a:xfrm>
            <a:off x="6860475" y="1491630"/>
            <a:ext cx="1760365" cy="704304"/>
          </a:xfrm>
          <a:prstGeom prst="chevron">
            <a:avLst>
              <a:gd name="adj" fmla="val 49988"/>
            </a:avLst>
          </a:prstGeom>
          <a:solidFill>
            <a:srgbClr val="C00000"/>
          </a:solidFill>
          <a:ln w="19050" cap="flat" cmpd="sng">
            <a:solidFill>
              <a:srgbClr val="FFFFFF"/>
            </a:solidFill>
            <a:miter lim="800000"/>
            <a:headEnd/>
            <a:tailEnd/>
          </a:ln>
        </p:spPr>
        <p:txBody>
          <a:bodyPr/>
          <a:lstStyle/>
          <a:p>
            <a:endParaRPr lang="zh-CN" altLang="en-US"/>
          </a:p>
        </p:txBody>
      </p:sp>
      <p:sp>
        <p:nvSpPr>
          <p:cNvPr id="116" name="Rectangle 13"/>
          <p:cNvSpPr>
            <a:spLocks noChangeArrowheads="1"/>
          </p:cNvSpPr>
          <p:nvPr/>
        </p:nvSpPr>
        <p:spPr bwMode="auto">
          <a:xfrm>
            <a:off x="7212548" y="1491630"/>
            <a:ext cx="1056219"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007" tIns="18669" rIns="18669" bIns="18669" anchor="ctr"/>
          <a:lstStyle/>
          <a:p>
            <a:pPr algn="ctr">
              <a:lnSpc>
                <a:spcPct val="90000"/>
              </a:lnSpc>
              <a:spcAft>
                <a:spcPct val="35000"/>
              </a:spcAft>
            </a:pPr>
            <a:r>
              <a:rPr lang="zh-CN" altLang="en-US" sz="1400">
                <a:solidFill>
                  <a:srgbClr val="FFFF99"/>
                </a:solidFill>
                <a:latin typeface="+mj-ea"/>
                <a:ea typeface="+mj-ea"/>
                <a:sym typeface="方正姚体" pitchFamily="2" charset="-122"/>
              </a:rPr>
              <a:t>开展座谈会</a:t>
            </a:r>
            <a:r>
              <a:rPr lang="en-US" sz="1400">
                <a:solidFill>
                  <a:srgbClr val="FFFF99"/>
                </a:solidFill>
                <a:latin typeface="+mj-ea"/>
                <a:ea typeface="+mj-ea"/>
                <a:cs typeface="Arial Narrow" pitchFamily="34" charset="0"/>
                <a:sym typeface="Arial Narrow" pitchFamily="34" charset="0"/>
              </a:rPr>
              <a:t>/</a:t>
            </a:r>
            <a:r>
              <a:rPr lang="zh-CN" altLang="en-US" sz="1400">
                <a:solidFill>
                  <a:srgbClr val="FFFF99"/>
                </a:solidFill>
                <a:latin typeface="+mj-ea"/>
                <a:ea typeface="+mj-ea"/>
                <a:sym typeface="方正姚体" pitchFamily="2" charset="-122"/>
              </a:rPr>
              <a:t>个别了解情况</a:t>
            </a:r>
            <a:endParaRPr lang="zh-CN" altLang="en-US" sz="1400">
              <a:solidFill>
                <a:srgbClr val="FFFF99"/>
              </a:solidFill>
              <a:latin typeface="+mj-ea"/>
              <a:ea typeface="+mj-ea"/>
            </a:endParaRPr>
          </a:p>
        </p:txBody>
      </p:sp>
      <p:sp>
        <p:nvSpPr>
          <p:cNvPr id="117" name="AutoShape 15"/>
          <p:cNvSpPr>
            <a:spLocks noChangeArrowheads="1"/>
          </p:cNvSpPr>
          <p:nvPr/>
        </p:nvSpPr>
        <p:spPr bwMode="auto">
          <a:xfrm rot="10800000">
            <a:off x="6860475" y="3075807"/>
            <a:ext cx="1760365" cy="704304"/>
          </a:xfrm>
          <a:prstGeom prst="chevron">
            <a:avLst>
              <a:gd name="adj" fmla="val 49988"/>
            </a:avLst>
          </a:prstGeom>
          <a:solidFill>
            <a:srgbClr val="C00000"/>
          </a:solidFill>
          <a:ln w="19050" cap="flat" cmpd="sng">
            <a:solidFill>
              <a:srgbClr val="FFFFFF"/>
            </a:solidFill>
            <a:miter lim="800000"/>
            <a:headEnd/>
            <a:tailEnd/>
          </a:ln>
        </p:spPr>
        <p:txBody>
          <a:bodyPr/>
          <a:lstStyle/>
          <a:p>
            <a:endParaRPr lang="zh-CN" altLang="en-US"/>
          </a:p>
        </p:txBody>
      </p:sp>
      <p:sp>
        <p:nvSpPr>
          <p:cNvPr id="118" name="Rectangle 16"/>
          <p:cNvSpPr>
            <a:spLocks noChangeArrowheads="1"/>
          </p:cNvSpPr>
          <p:nvPr/>
        </p:nvSpPr>
        <p:spPr bwMode="auto">
          <a:xfrm>
            <a:off x="7212548" y="3075807"/>
            <a:ext cx="1056219"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2670" tIns="22670" rIns="68009" bIns="22670" anchor="ctr"/>
          <a:lstStyle/>
          <a:p>
            <a:pPr algn="ctr">
              <a:lnSpc>
                <a:spcPct val="90000"/>
              </a:lnSpc>
              <a:spcAft>
                <a:spcPct val="35000"/>
              </a:spcAft>
            </a:pPr>
            <a:r>
              <a:rPr lang="zh-CN" altLang="en-US" sz="1400">
                <a:solidFill>
                  <a:srgbClr val="FFFF99"/>
                </a:solidFill>
                <a:latin typeface="+mj-ea"/>
                <a:ea typeface="+mj-ea"/>
                <a:sym typeface="方正姚体" pitchFamily="2" charset="-122"/>
              </a:rPr>
              <a:t>发展对象政治审查</a:t>
            </a:r>
            <a:endParaRPr lang="zh-CN" altLang="en-US" sz="1400">
              <a:solidFill>
                <a:srgbClr val="FFFF99"/>
              </a:solidFill>
              <a:latin typeface="+mj-ea"/>
              <a:ea typeface="+mj-ea"/>
            </a:endParaRPr>
          </a:p>
        </p:txBody>
      </p:sp>
      <p:sp>
        <p:nvSpPr>
          <p:cNvPr id="119" name="AutoShape 17"/>
          <p:cNvSpPr>
            <a:spLocks noChangeArrowheads="1"/>
          </p:cNvSpPr>
          <p:nvPr/>
        </p:nvSpPr>
        <p:spPr bwMode="auto">
          <a:xfrm rot="10800000">
            <a:off x="5276146" y="3075807"/>
            <a:ext cx="1760365" cy="704304"/>
          </a:xfrm>
          <a:prstGeom prst="chevron">
            <a:avLst>
              <a:gd name="adj" fmla="val 49988"/>
            </a:avLst>
          </a:prstGeom>
          <a:solidFill>
            <a:srgbClr val="C00000"/>
          </a:solidFill>
          <a:ln w="19050" cap="flat" cmpd="sng">
            <a:solidFill>
              <a:srgbClr val="FFFFFF"/>
            </a:solidFill>
            <a:miter lim="800000"/>
            <a:headEnd/>
            <a:tailEnd/>
          </a:ln>
        </p:spPr>
        <p:txBody>
          <a:bodyPr/>
          <a:lstStyle/>
          <a:p>
            <a:endParaRPr lang="zh-CN" altLang="en-US"/>
          </a:p>
        </p:txBody>
      </p:sp>
      <p:sp>
        <p:nvSpPr>
          <p:cNvPr id="120" name="Rectangle 18"/>
          <p:cNvSpPr>
            <a:spLocks noChangeArrowheads="1"/>
          </p:cNvSpPr>
          <p:nvPr/>
        </p:nvSpPr>
        <p:spPr bwMode="auto">
          <a:xfrm>
            <a:off x="5628219" y="3075807"/>
            <a:ext cx="1056219"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2670" tIns="22670" rIns="68009" bIns="22670" anchor="ctr"/>
          <a:lstStyle/>
          <a:p>
            <a:pPr algn="ctr">
              <a:lnSpc>
                <a:spcPct val="90000"/>
              </a:lnSpc>
              <a:spcAft>
                <a:spcPct val="35000"/>
              </a:spcAft>
            </a:pPr>
            <a:r>
              <a:rPr lang="zh-CN" altLang="en-US" sz="1400">
                <a:solidFill>
                  <a:srgbClr val="FFFF99"/>
                </a:solidFill>
                <a:latin typeface="+mj-ea"/>
                <a:ea typeface="+mj-ea"/>
                <a:sym typeface="方正姚体" pitchFamily="2" charset="-122"/>
              </a:rPr>
              <a:t>预备党员接收</a:t>
            </a:r>
            <a:endParaRPr lang="zh-CN" altLang="en-US" sz="1400">
              <a:solidFill>
                <a:srgbClr val="FFFF99"/>
              </a:solidFill>
              <a:latin typeface="+mj-ea"/>
              <a:ea typeface="+mj-ea"/>
            </a:endParaRPr>
          </a:p>
        </p:txBody>
      </p:sp>
      <p:sp>
        <p:nvSpPr>
          <p:cNvPr id="121" name="AutoShape 19"/>
          <p:cNvSpPr>
            <a:spLocks noChangeArrowheads="1"/>
          </p:cNvSpPr>
          <p:nvPr/>
        </p:nvSpPr>
        <p:spPr bwMode="auto">
          <a:xfrm rot="10800000">
            <a:off x="3691817" y="3075807"/>
            <a:ext cx="1760365" cy="704304"/>
          </a:xfrm>
          <a:prstGeom prst="chevron">
            <a:avLst>
              <a:gd name="adj" fmla="val 49988"/>
            </a:avLst>
          </a:prstGeom>
          <a:solidFill>
            <a:srgbClr val="C00000"/>
          </a:solidFill>
          <a:ln w="19050" cap="flat" cmpd="sng">
            <a:solidFill>
              <a:srgbClr val="FFFFFF"/>
            </a:solidFill>
            <a:miter lim="800000"/>
            <a:headEnd/>
            <a:tailEnd/>
          </a:ln>
        </p:spPr>
        <p:txBody>
          <a:bodyPr/>
          <a:lstStyle/>
          <a:p>
            <a:endParaRPr lang="zh-CN" altLang="en-US"/>
          </a:p>
        </p:txBody>
      </p:sp>
      <p:sp>
        <p:nvSpPr>
          <p:cNvPr id="122" name="Rectangle 20"/>
          <p:cNvSpPr>
            <a:spLocks noChangeArrowheads="1"/>
          </p:cNvSpPr>
          <p:nvPr/>
        </p:nvSpPr>
        <p:spPr bwMode="auto">
          <a:xfrm>
            <a:off x="4043890" y="3075807"/>
            <a:ext cx="1056219"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2670" tIns="22670" rIns="68009" bIns="22670" anchor="ctr"/>
          <a:lstStyle/>
          <a:p>
            <a:pPr algn="ctr">
              <a:lnSpc>
                <a:spcPct val="90000"/>
              </a:lnSpc>
              <a:spcAft>
                <a:spcPct val="35000"/>
              </a:spcAft>
            </a:pPr>
            <a:r>
              <a:rPr lang="zh-CN" altLang="en-US" sz="1400">
                <a:solidFill>
                  <a:srgbClr val="FFFF99"/>
                </a:solidFill>
                <a:latin typeface="+mj-ea"/>
                <a:ea typeface="+mj-ea"/>
                <a:sym typeface="方正姚体" pitchFamily="2" charset="-122"/>
              </a:rPr>
              <a:t>召开党支部大会</a:t>
            </a:r>
            <a:endParaRPr lang="zh-CN" altLang="en-US" sz="1400">
              <a:solidFill>
                <a:srgbClr val="FFFF99"/>
              </a:solidFill>
              <a:latin typeface="+mj-ea"/>
              <a:ea typeface="+mj-ea"/>
            </a:endParaRPr>
          </a:p>
        </p:txBody>
      </p:sp>
      <p:sp>
        <p:nvSpPr>
          <p:cNvPr id="123" name="AutoShape 21"/>
          <p:cNvSpPr>
            <a:spLocks noChangeArrowheads="1"/>
          </p:cNvSpPr>
          <p:nvPr/>
        </p:nvSpPr>
        <p:spPr bwMode="auto">
          <a:xfrm rot="10800000">
            <a:off x="2107488" y="3075807"/>
            <a:ext cx="1760365" cy="704304"/>
          </a:xfrm>
          <a:prstGeom prst="chevron">
            <a:avLst>
              <a:gd name="adj" fmla="val 49988"/>
            </a:avLst>
          </a:prstGeom>
          <a:solidFill>
            <a:srgbClr val="C00000"/>
          </a:solidFill>
          <a:ln w="19050" cap="flat" cmpd="sng">
            <a:solidFill>
              <a:srgbClr val="FFFFFF"/>
            </a:solidFill>
            <a:miter lim="800000"/>
            <a:headEnd/>
            <a:tailEnd/>
          </a:ln>
        </p:spPr>
        <p:txBody>
          <a:bodyPr/>
          <a:lstStyle/>
          <a:p>
            <a:endParaRPr lang="zh-CN" altLang="en-US"/>
          </a:p>
        </p:txBody>
      </p:sp>
      <p:sp>
        <p:nvSpPr>
          <p:cNvPr id="124" name="Rectangle 22"/>
          <p:cNvSpPr>
            <a:spLocks noChangeArrowheads="1"/>
          </p:cNvSpPr>
          <p:nvPr/>
        </p:nvSpPr>
        <p:spPr bwMode="auto">
          <a:xfrm>
            <a:off x="2459561" y="3075807"/>
            <a:ext cx="1056219"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2670" tIns="22670" rIns="68009" bIns="22670" anchor="ctr"/>
          <a:lstStyle/>
          <a:p>
            <a:pPr algn="ctr">
              <a:lnSpc>
                <a:spcPct val="90000"/>
              </a:lnSpc>
              <a:spcAft>
                <a:spcPct val="35000"/>
              </a:spcAft>
            </a:pPr>
            <a:r>
              <a:rPr lang="zh-CN" altLang="en-US" sz="1400">
                <a:solidFill>
                  <a:srgbClr val="FFFF99"/>
                </a:solidFill>
                <a:latin typeface="+mj-ea"/>
                <a:ea typeface="+mj-ea"/>
                <a:sym typeface="方正姚体" pitchFamily="2" charset="-122"/>
              </a:rPr>
              <a:t>预备党员一年考察期</a:t>
            </a:r>
            <a:endParaRPr lang="zh-CN" altLang="en-US" sz="1400">
              <a:solidFill>
                <a:srgbClr val="FFFF99"/>
              </a:solidFill>
              <a:latin typeface="+mj-ea"/>
              <a:ea typeface="+mj-ea"/>
            </a:endParaRPr>
          </a:p>
        </p:txBody>
      </p:sp>
      <p:sp>
        <p:nvSpPr>
          <p:cNvPr id="125" name="AutoShape 23"/>
          <p:cNvSpPr>
            <a:spLocks noChangeArrowheads="1"/>
          </p:cNvSpPr>
          <p:nvPr/>
        </p:nvSpPr>
        <p:spPr bwMode="auto">
          <a:xfrm rot="10800000">
            <a:off x="523160" y="3075807"/>
            <a:ext cx="1760365" cy="704304"/>
          </a:xfrm>
          <a:prstGeom prst="chevron">
            <a:avLst>
              <a:gd name="adj" fmla="val 49988"/>
            </a:avLst>
          </a:prstGeom>
          <a:solidFill>
            <a:srgbClr val="C00000"/>
          </a:solidFill>
          <a:ln w="19050" cap="flat" cmpd="sng">
            <a:solidFill>
              <a:srgbClr val="FFFFFF"/>
            </a:solidFill>
            <a:miter lim="800000"/>
            <a:headEnd/>
            <a:tailEnd/>
          </a:ln>
        </p:spPr>
        <p:txBody>
          <a:bodyPr/>
          <a:lstStyle/>
          <a:p>
            <a:endParaRPr lang="zh-CN" altLang="en-US"/>
          </a:p>
        </p:txBody>
      </p:sp>
      <p:sp>
        <p:nvSpPr>
          <p:cNvPr id="126" name="Rectangle 24"/>
          <p:cNvSpPr>
            <a:spLocks noChangeArrowheads="1"/>
          </p:cNvSpPr>
          <p:nvPr/>
        </p:nvSpPr>
        <p:spPr bwMode="auto">
          <a:xfrm>
            <a:off x="875232" y="3075807"/>
            <a:ext cx="1056219" cy="70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2670" tIns="22670" rIns="68009" bIns="22670" anchor="ctr"/>
          <a:lstStyle/>
          <a:p>
            <a:pPr algn="ctr">
              <a:lnSpc>
                <a:spcPct val="90000"/>
              </a:lnSpc>
              <a:spcAft>
                <a:spcPct val="35000"/>
              </a:spcAft>
            </a:pPr>
            <a:r>
              <a:rPr lang="zh-CN" altLang="en-US" sz="1400">
                <a:solidFill>
                  <a:srgbClr val="FFFF99"/>
                </a:solidFill>
                <a:latin typeface="+mj-ea"/>
                <a:ea typeface="+mj-ea"/>
                <a:sym typeface="方正姚体" pitchFamily="2" charset="-122"/>
              </a:rPr>
              <a:t>预备党员转正</a:t>
            </a:r>
            <a:endParaRPr lang="zh-CN" altLang="en-US" sz="1400">
              <a:solidFill>
                <a:srgbClr val="FFFF99"/>
              </a:solidFill>
              <a:latin typeface="+mj-ea"/>
              <a:ea typeface="+mj-ea"/>
            </a:endParaRPr>
          </a:p>
        </p:txBody>
      </p:sp>
    </p:spTree>
    <p:extLst>
      <p:ext uri="{BB962C8B-B14F-4D97-AF65-F5344CB8AC3E}">
        <p14:creationId xmlns:p14="http://schemas.microsoft.com/office/powerpoint/2010/main" val="9902928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沙雨平\汇图 昵图网\图网\素材\素材天下网 sucaitianxi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387" y="1203598"/>
            <a:ext cx="3342759" cy="2736303"/>
          </a:xfrm>
          <a:prstGeom prst="rect">
            <a:avLst/>
          </a:prstGeom>
          <a:noFill/>
          <a:extLst>
            <a:ext uri="{909E8E84-426E-40DD-AFC4-6F175D3DCCD1}">
              <a14:hiddenFill xmlns:a14="http://schemas.microsoft.com/office/drawing/2010/main">
                <a:solidFill>
                  <a:srgbClr val="FFFFFF"/>
                </a:solidFill>
              </a14:hiddenFill>
            </a:ext>
          </a:extLst>
        </p:spPr>
      </p:pic>
      <p:sp>
        <p:nvSpPr>
          <p:cNvPr id="25" name="文本框 5"/>
          <p:cNvSpPr txBox="1"/>
          <p:nvPr/>
        </p:nvSpPr>
        <p:spPr>
          <a:xfrm>
            <a:off x="814387"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rPr>
              <a:t>申请条件</a:t>
            </a:r>
          </a:p>
        </p:txBody>
      </p:sp>
      <p:sp>
        <p:nvSpPr>
          <p:cNvPr id="26" name="矩形 25"/>
          <p:cNvSpPr/>
          <p:nvPr/>
        </p:nvSpPr>
        <p:spPr>
          <a:xfrm>
            <a:off x="3696940" y="1383678"/>
            <a:ext cx="875059" cy="1044056"/>
          </a:xfrm>
          <a:prstGeom prst="rect">
            <a:avLst/>
          </a:prstGeom>
          <a:solidFill>
            <a:srgbClr val="CC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b="1" dirty="0">
                <a:solidFill>
                  <a:schemeClr val="bg1"/>
                </a:solidFill>
              </a:rPr>
              <a:t>必要</a:t>
            </a:r>
            <a:endParaRPr lang="en-US" altLang="zh-CN" b="1" dirty="0">
              <a:solidFill>
                <a:schemeClr val="bg1"/>
              </a:solidFill>
            </a:endParaRPr>
          </a:p>
          <a:p>
            <a:pPr algn="ctr">
              <a:lnSpc>
                <a:spcPct val="130000"/>
              </a:lnSpc>
            </a:pPr>
            <a:r>
              <a:rPr lang="zh-CN" altLang="en-US" b="1" dirty="0">
                <a:solidFill>
                  <a:schemeClr val="bg1"/>
                </a:solidFill>
              </a:rPr>
              <a:t>条件</a:t>
            </a:r>
          </a:p>
        </p:txBody>
      </p:sp>
      <p:sp>
        <p:nvSpPr>
          <p:cNvPr id="27" name="矩形 26"/>
          <p:cNvSpPr/>
          <p:nvPr/>
        </p:nvSpPr>
        <p:spPr>
          <a:xfrm>
            <a:off x="4644008" y="1383678"/>
            <a:ext cx="3816424" cy="104405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130000"/>
              </a:lnSpc>
              <a:buFont typeface="Wingdings" pitchFamily="2" charset="2"/>
              <a:buChar char="Ø"/>
            </a:pPr>
            <a:r>
              <a:rPr lang="zh-CN" altLang="en-US" sz="1400" dirty="0">
                <a:solidFill>
                  <a:schemeClr val="tx1"/>
                </a:solidFill>
              </a:rPr>
              <a:t>年满</a:t>
            </a:r>
            <a:r>
              <a:rPr lang="en-US" altLang="zh-CN" sz="1400" dirty="0">
                <a:solidFill>
                  <a:schemeClr val="tx1"/>
                </a:solidFill>
              </a:rPr>
              <a:t>18</a:t>
            </a:r>
            <a:r>
              <a:rPr lang="zh-CN" altLang="en-US" sz="1400" dirty="0">
                <a:solidFill>
                  <a:schemeClr val="tx1"/>
                </a:solidFill>
              </a:rPr>
              <a:t>周岁以上的中国工人、农民、军人、知识分子和其他革命分子</a:t>
            </a:r>
            <a:r>
              <a:rPr lang="zh-CN" altLang="en-US" sz="1000" dirty="0">
                <a:solidFill>
                  <a:schemeClr val="tx1"/>
                </a:solidFill>
              </a:rPr>
              <a:t>；</a:t>
            </a:r>
          </a:p>
        </p:txBody>
      </p:sp>
      <p:sp>
        <p:nvSpPr>
          <p:cNvPr id="29" name="矩形 28"/>
          <p:cNvSpPr/>
          <p:nvPr/>
        </p:nvSpPr>
        <p:spPr>
          <a:xfrm>
            <a:off x="3696940" y="2499742"/>
            <a:ext cx="875059" cy="1476024"/>
          </a:xfrm>
          <a:prstGeom prst="rect">
            <a:avLst/>
          </a:prstGeom>
          <a:solidFill>
            <a:srgbClr val="CC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b="1" dirty="0">
                <a:solidFill>
                  <a:schemeClr val="bg1"/>
                </a:solidFill>
              </a:rPr>
              <a:t>自我</a:t>
            </a:r>
            <a:endParaRPr lang="en-US" altLang="zh-CN" b="1" dirty="0">
              <a:solidFill>
                <a:schemeClr val="bg1"/>
              </a:solidFill>
            </a:endParaRPr>
          </a:p>
          <a:p>
            <a:pPr algn="ctr">
              <a:lnSpc>
                <a:spcPct val="130000"/>
              </a:lnSpc>
            </a:pPr>
            <a:r>
              <a:rPr lang="zh-CN" altLang="en-US" b="1" dirty="0">
                <a:solidFill>
                  <a:schemeClr val="bg1"/>
                </a:solidFill>
              </a:rPr>
              <a:t>认识</a:t>
            </a:r>
          </a:p>
        </p:txBody>
      </p:sp>
      <p:sp>
        <p:nvSpPr>
          <p:cNvPr id="30" name="矩形 29"/>
          <p:cNvSpPr/>
          <p:nvPr/>
        </p:nvSpPr>
        <p:spPr>
          <a:xfrm>
            <a:off x="4644007" y="2499742"/>
            <a:ext cx="3816425" cy="147602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130000"/>
              </a:lnSpc>
              <a:buFont typeface="Wingdings" pitchFamily="2" charset="2"/>
              <a:buChar char="Ø"/>
            </a:pPr>
            <a:r>
              <a:rPr lang="zh-CN" altLang="en-US" sz="1400" dirty="0">
                <a:solidFill>
                  <a:schemeClr val="tx1"/>
                </a:solidFill>
              </a:rPr>
              <a:t>承认党的纲领和章程；</a:t>
            </a:r>
          </a:p>
          <a:p>
            <a:pPr marL="285750" indent="-285750">
              <a:lnSpc>
                <a:spcPct val="130000"/>
              </a:lnSpc>
              <a:buFont typeface="Wingdings" pitchFamily="2" charset="2"/>
              <a:buChar char="Ø"/>
            </a:pPr>
            <a:r>
              <a:rPr lang="zh-CN" altLang="en-US" sz="1400" dirty="0">
                <a:solidFill>
                  <a:schemeClr val="tx1"/>
                </a:solidFill>
              </a:rPr>
              <a:t>愿意参加党的一个组织并在其中积极工作；</a:t>
            </a:r>
          </a:p>
          <a:p>
            <a:pPr marL="285750" indent="-285750">
              <a:lnSpc>
                <a:spcPct val="130000"/>
              </a:lnSpc>
              <a:buFont typeface="Wingdings" pitchFamily="2" charset="2"/>
              <a:buChar char="Ø"/>
            </a:pPr>
            <a:r>
              <a:rPr lang="zh-CN" altLang="en-US" sz="1400" dirty="0">
                <a:solidFill>
                  <a:schemeClr val="tx1"/>
                </a:solidFill>
              </a:rPr>
              <a:t>执行党的决议；</a:t>
            </a:r>
          </a:p>
          <a:p>
            <a:pPr marL="285750" indent="-285750">
              <a:lnSpc>
                <a:spcPct val="130000"/>
              </a:lnSpc>
              <a:buFont typeface="Wingdings" pitchFamily="2" charset="2"/>
              <a:buChar char="Ø"/>
            </a:pPr>
            <a:r>
              <a:rPr lang="zh-CN" altLang="en-US" sz="1400" dirty="0">
                <a:solidFill>
                  <a:schemeClr val="tx1"/>
                </a:solidFill>
              </a:rPr>
              <a:t>按期交纳党费。</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p:tgtEl>
                                          <p:spTgt spid="27"/>
                                        </p:tgtEl>
                                        <p:attrNameLst>
                                          <p:attrName>ppt_x</p:attrName>
                                        </p:attrNameLst>
                                      </p:cBhvr>
                                      <p:tavLst>
                                        <p:tav tm="0">
                                          <p:val>
                                            <p:strVal val="#ppt_x-#ppt_w*1.125000"/>
                                          </p:val>
                                        </p:tav>
                                        <p:tav tm="100000">
                                          <p:val>
                                            <p:strVal val="#ppt_x"/>
                                          </p:val>
                                        </p:tav>
                                      </p:tavLst>
                                    </p:anim>
                                    <p:animEffect transition="in" filter="wipe(right)">
                                      <p:cBhvr>
                                        <p:cTn id="13" dur="500"/>
                                        <p:tgtEl>
                                          <p:spTgt spid="27"/>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p:tgtEl>
                                          <p:spTgt spid="29"/>
                                        </p:tgtEl>
                                        <p:attrNameLst>
                                          <p:attrName>ppt_x</p:attrName>
                                        </p:attrNameLst>
                                      </p:cBhvr>
                                      <p:tavLst>
                                        <p:tav tm="0">
                                          <p:val>
                                            <p:strVal val="#ppt_x-#ppt_w*1.125000"/>
                                          </p:val>
                                        </p:tav>
                                        <p:tav tm="100000">
                                          <p:val>
                                            <p:strVal val="#ppt_x"/>
                                          </p:val>
                                        </p:tav>
                                      </p:tavLst>
                                    </p:anim>
                                    <p:animEffect transition="in" filter="wipe(right)">
                                      <p:cBhvr>
                                        <p:cTn id="18" dur="500"/>
                                        <p:tgtEl>
                                          <p:spTgt spid="29"/>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p:tgtEl>
                                          <p:spTgt spid="30"/>
                                        </p:tgtEl>
                                        <p:attrNameLst>
                                          <p:attrName>ppt_x</p:attrName>
                                        </p:attrNameLst>
                                      </p:cBhvr>
                                      <p:tavLst>
                                        <p:tav tm="0">
                                          <p:val>
                                            <p:strVal val="#ppt_x-#ppt_w*1.125000"/>
                                          </p:val>
                                        </p:tav>
                                        <p:tav tm="100000">
                                          <p:val>
                                            <p:strVal val="#ppt_x"/>
                                          </p:val>
                                        </p:tav>
                                      </p:tavLst>
                                    </p:anim>
                                    <p:animEffect transition="in" filter="wipe(righ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9" grpId="0" animBg="1"/>
      <p:bldP spid="3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5"/>
          <p:cNvSpPr txBox="1"/>
          <p:nvPr/>
        </p:nvSpPr>
        <p:spPr>
          <a:xfrm>
            <a:off x="814387"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rPr>
              <a:t>申请方法</a:t>
            </a:r>
          </a:p>
        </p:txBody>
      </p:sp>
      <p:grpSp>
        <p:nvGrpSpPr>
          <p:cNvPr id="30" name="组合 29"/>
          <p:cNvGrpSpPr/>
          <p:nvPr/>
        </p:nvGrpSpPr>
        <p:grpSpPr>
          <a:xfrm>
            <a:off x="768114" y="1275606"/>
            <a:ext cx="1752145" cy="887753"/>
            <a:chOff x="814386" y="1470396"/>
            <a:chExt cx="2904273" cy="1471498"/>
          </a:xfrm>
        </p:grpSpPr>
        <p:pic>
          <p:nvPicPr>
            <p:cNvPr id="31" name="Picture 2" descr="C:\Users\Administrator\Desktop\图网\素材\图层 28 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386" y="1470396"/>
              <a:ext cx="2904273" cy="1471498"/>
            </a:xfrm>
            <a:prstGeom prst="rect">
              <a:avLst/>
            </a:prstGeom>
            <a:noFill/>
            <a:extLst>
              <a:ext uri="{909E8E84-426E-40DD-AFC4-6F175D3DCCD1}">
                <a14:hiddenFill xmlns:a14="http://schemas.microsoft.com/office/drawing/2010/main">
                  <a:solidFill>
                    <a:srgbClr val="FFFFFF"/>
                  </a:solidFill>
                </a14:hiddenFill>
              </a:ext>
            </a:extLst>
          </p:spPr>
        </p:pic>
        <p:pic>
          <p:nvPicPr>
            <p:cNvPr id="33" name="图片 80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057" r="4162"/>
            <a:stretch/>
          </p:blipFill>
          <p:spPr bwMode="auto">
            <a:xfrm>
              <a:off x="1755013" y="1972994"/>
              <a:ext cx="1088795" cy="74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4" name="矩形 33"/>
          <p:cNvSpPr/>
          <p:nvPr/>
        </p:nvSpPr>
        <p:spPr>
          <a:xfrm>
            <a:off x="2627784" y="1319693"/>
            <a:ext cx="5544616" cy="909480"/>
          </a:xfrm>
          <a:prstGeom prst="rect">
            <a:avLst/>
          </a:prstGeom>
        </p:spPr>
        <p:txBody>
          <a:bodyPr wrap="square" lIns="68580" tIns="34290" rIns="68580" bIns="34290">
            <a:spAutoFit/>
          </a:bodyPr>
          <a:lstStyle/>
          <a:p>
            <a:pPr algn="just">
              <a:lnSpc>
                <a:spcPct val="130000"/>
              </a:lnSpc>
              <a:buClr>
                <a:srgbClr val="C00000"/>
              </a:buClr>
            </a:pPr>
            <a:r>
              <a:rPr lang="en-US" altLang="zh-CN" sz="1400" b="1" dirty="0"/>
              <a:t>1</a:t>
            </a:r>
            <a:r>
              <a:rPr lang="zh-CN" altLang="en-US" sz="1400" b="1" dirty="0"/>
              <a:t>、入党申请应该向工作、学习所在单位党组织提出入党申请，没有工作、学习单位的或工作、学习单位未建立党组织的，应该向居住地党组织提出入党申请。</a:t>
            </a:r>
          </a:p>
        </p:txBody>
      </p:sp>
      <p:pic>
        <p:nvPicPr>
          <p:cNvPr id="41" name="Picture 3" descr="E:\沙雨平\汇图 昵图网\图网\素材\素材中国-sccnn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4786"/>
          <a:stretch/>
        </p:blipFill>
        <p:spPr bwMode="auto">
          <a:xfrm flipH="1">
            <a:off x="4932040" y="3279308"/>
            <a:ext cx="4211960" cy="1864192"/>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组合 34"/>
          <p:cNvGrpSpPr/>
          <p:nvPr/>
        </p:nvGrpSpPr>
        <p:grpSpPr>
          <a:xfrm>
            <a:off x="768114" y="2571750"/>
            <a:ext cx="1752145" cy="887753"/>
            <a:chOff x="814386" y="1470396"/>
            <a:chExt cx="2904273" cy="1471498"/>
          </a:xfrm>
        </p:grpSpPr>
        <p:pic>
          <p:nvPicPr>
            <p:cNvPr id="36" name="Picture 2" descr="C:\Users\Administrator\Desktop\图网\素材\图层 28 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386" y="1470396"/>
              <a:ext cx="2904273" cy="1471498"/>
            </a:xfrm>
            <a:prstGeom prst="rect">
              <a:avLst/>
            </a:prstGeom>
            <a:noFill/>
            <a:extLst>
              <a:ext uri="{909E8E84-426E-40DD-AFC4-6F175D3DCCD1}">
                <a14:hiddenFill xmlns:a14="http://schemas.microsoft.com/office/drawing/2010/main">
                  <a:solidFill>
                    <a:srgbClr val="FFFFFF"/>
                  </a:solidFill>
                </a14:hiddenFill>
              </a:ext>
            </a:extLst>
          </p:spPr>
        </p:pic>
        <p:pic>
          <p:nvPicPr>
            <p:cNvPr id="37" name="图片 80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057" r="4162"/>
            <a:stretch/>
          </p:blipFill>
          <p:spPr bwMode="auto">
            <a:xfrm>
              <a:off x="1755013" y="1972994"/>
              <a:ext cx="1088795" cy="74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8" name="矩形 37"/>
          <p:cNvSpPr/>
          <p:nvPr/>
        </p:nvSpPr>
        <p:spPr>
          <a:xfrm>
            <a:off x="2627784" y="2785407"/>
            <a:ext cx="5544616" cy="602088"/>
          </a:xfrm>
          <a:prstGeom prst="rect">
            <a:avLst/>
          </a:prstGeom>
        </p:spPr>
        <p:txBody>
          <a:bodyPr wrap="square" lIns="68580" tIns="34290" rIns="68580" bIns="34290">
            <a:spAutoFit/>
          </a:bodyPr>
          <a:lstStyle/>
          <a:p>
            <a:pPr algn="just">
              <a:lnSpc>
                <a:spcPct val="130000"/>
              </a:lnSpc>
              <a:buClr>
                <a:srgbClr val="C00000"/>
              </a:buClr>
            </a:pPr>
            <a:r>
              <a:rPr lang="en-US" altLang="zh-CN" sz="1400" b="1" dirty="0"/>
              <a:t>2</a:t>
            </a:r>
            <a:r>
              <a:rPr lang="zh-CN" altLang="en-US" sz="1400" b="1" dirty="0"/>
              <a:t>、流动人员可以向单位所在地党组织或单位主管部门党组织提出入党申请，也可以向路东党员党组织提出入党申请。</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heel(1)">
                                      <p:cBhvr>
                                        <p:cTn id="7" dur="2000"/>
                                        <p:tgtEl>
                                          <p:spTgt spid="30"/>
                                        </p:tgtEl>
                                      </p:cBhvr>
                                    </p:animEffect>
                                  </p:childTnLst>
                                </p:cTn>
                              </p:par>
                            </p:childTnLst>
                          </p:cTn>
                        </p:par>
                        <p:par>
                          <p:cTn id="8" fill="hold">
                            <p:stCondLst>
                              <p:cond delay="2000"/>
                            </p:stCondLst>
                            <p:childTnLst>
                              <p:par>
                                <p:cTn id="9" presetID="22" presetClass="entr" presetSubtype="8" fill="hold" grpId="0" nodeType="afterEffect">
                                  <p:stCondLst>
                                    <p:cond delay="0"/>
                                  </p:stCondLst>
                                  <p:iterate type="lt">
                                    <p:tmPct val="30000"/>
                                  </p:iterate>
                                  <p:childTnLst>
                                    <p:set>
                                      <p:cBhvr>
                                        <p:cTn id="10" dur="1" fill="hold">
                                          <p:stCondLst>
                                            <p:cond delay="0"/>
                                          </p:stCondLst>
                                        </p:cTn>
                                        <p:tgtEl>
                                          <p:spTgt spid="34"/>
                                        </p:tgtEl>
                                        <p:attrNameLst>
                                          <p:attrName>style.visibility</p:attrName>
                                        </p:attrNameLst>
                                      </p:cBhvr>
                                      <p:to>
                                        <p:strVal val="visible"/>
                                      </p:to>
                                    </p:set>
                                    <p:animEffect transition="in" filter="wipe(left)">
                                      <p:cBhvr>
                                        <p:cTn id="11" dur="100"/>
                                        <p:tgtEl>
                                          <p:spTgt spid="34"/>
                                        </p:tgtEl>
                                      </p:cBhvr>
                                    </p:animEffect>
                                  </p:childTnLst>
                                </p:cTn>
                              </p:par>
                            </p:childTnLst>
                          </p:cTn>
                        </p:par>
                        <p:par>
                          <p:cTn id="12" fill="hold">
                            <p:stCondLst>
                              <p:cond delay="4170"/>
                            </p:stCondLst>
                            <p:childTnLst>
                              <p:par>
                                <p:cTn id="13" presetID="21" presetClass="entr" presetSubtype="1"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heel(1)">
                                      <p:cBhvr>
                                        <p:cTn id="15" dur="2000"/>
                                        <p:tgtEl>
                                          <p:spTgt spid="35"/>
                                        </p:tgtEl>
                                      </p:cBhvr>
                                    </p:animEffect>
                                  </p:childTnLst>
                                </p:cTn>
                              </p:par>
                            </p:childTnLst>
                          </p:cTn>
                        </p:par>
                        <p:par>
                          <p:cTn id="16" fill="hold">
                            <p:stCondLst>
                              <p:cond delay="617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38"/>
                                        </p:tgtEl>
                                        <p:attrNameLst>
                                          <p:attrName>style.visibility</p:attrName>
                                        </p:attrNameLst>
                                      </p:cBhvr>
                                      <p:to>
                                        <p:strVal val="visible"/>
                                      </p:to>
                                    </p:set>
                                    <p:animEffect transition="in" filter="wipe(left)">
                                      <p:cBhvr>
                                        <p:cTn id="19" dur="1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551" y="1194448"/>
            <a:ext cx="465081" cy="6133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sz="1400" dirty="0">
                <a:latin typeface="微软雅黑" pitchFamily="34" charset="-122"/>
                <a:ea typeface="微软雅黑" pitchFamily="34" charset="-122"/>
              </a:rPr>
              <a:t>接收</a:t>
            </a:r>
            <a:endParaRPr lang="zh-CN" altLang="en-US" sz="1400" dirty="0"/>
          </a:p>
        </p:txBody>
      </p:sp>
      <p:sp>
        <p:nvSpPr>
          <p:cNvPr id="20" name="文本框 5"/>
          <p:cNvSpPr txBox="1"/>
          <p:nvPr/>
        </p:nvSpPr>
        <p:spPr>
          <a:xfrm>
            <a:off x="814387"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rPr>
              <a:t>入党积极分子的确定</a:t>
            </a:r>
          </a:p>
        </p:txBody>
      </p:sp>
      <p:sp>
        <p:nvSpPr>
          <p:cNvPr id="5" name="Line 11"/>
          <p:cNvSpPr>
            <a:spLocks noChangeShapeType="1"/>
          </p:cNvSpPr>
          <p:nvPr/>
        </p:nvSpPr>
        <p:spPr bwMode="auto">
          <a:xfrm flipH="1" flipV="1">
            <a:off x="5676732" y="1851628"/>
            <a:ext cx="1105214" cy="565931"/>
          </a:xfrm>
          <a:prstGeom prst="line">
            <a:avLst/>
          </a:prstGeom>
          <a:noFill/>
          <a:ln w="12700" cap="flat">
            <a:solidFill>
              <a:schemeClr val="bg2">
                <a:lumMod val="75000"/>
              </a:schemeClr>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6" name="Line 12"/>
          <p:cNvSpPr>
            <a:spLocks noChangeShapeType="1"/>
          </p:cNvSpPr>
          <p:nvPr/>
        </p:nvSpPr>
        <p:spPr bwMode="auto">
          <a:xfrm flipH="1">
            <a:off x="5676732" y="2988268"/>
            <a:ext cx="1105214" cy="609264"/>
          </a:xfrm>
          <a:prstGeom prst="line">
            <a:avLst/>
          </a:prstGeom>
          <a:noFill/>
          <a:ln w="12700" cap="flat">
            <a:solidFill>
              <a:schemeClr val="bg2">
                <a:lumMod val="75000"/>
              </a:schemeClr>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7" name="Line 13"/>
          <p:cNvSpPr>
            <a:spLocks noChangeShapeType="1"/>
          </p:cNvSpPr>
          <p:nvPr/>
        </p:nvSpPr>
        <p:spPr bwMode="auto">
          <a:xfrm flipH="1">
            <a:off x="5297516" y="2715724"/>
            <a:ext cx="1484430" cy="0"/>
          </a:xfrm>
          <a:prstGeom prst="line">
            <a:avLst/>
          </a:prstGeom>
          <a:noFill/>
          <a:ln w="12700" cap="flat">
            <a:solidFill>
              <a:schemeClr val="bg2">
                <a:lumMod val="75000"/>
              </a:schemeClr>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 name="TextBox 7"/>
          <p:cNvSpPr txBox="1"/>
          <p:nvPr/>
        </p:nvSpPr>
        <p:spPr>
          <a:xfrm>
            <a:off x="1403648" y="1221053"/>
            <a:ext cx="3456383" cy="560153"/>
          </a:xfrm>
          <a:prstGeom prst="rect">
            <a:avLst/>
          </a:prstGeom>
          <a:noFill/>
        </p:spPr>
        <p:txBody>
          <a:bodyPr wrap="square" lIns="0" tIns="0" rIns="0" bIns="0" rtlCol="0">
            <a:spAutoFit/>
          </a:bodyPr>
          <a:lstStyle/>
          <a:p>
            <a:pPr>
              <a:lnSpc>
                <a:spcPct val="130000"/>
              </a:lnSpc>
            </a:pPr>
            <a:r>
              <a:rPr lang="zh-CN" altLang="en-US" sz="1400" dirty="0">
                <a:latin typeface="微软雅黑" pitchFamily="34" charset="-122"/>
                <a:ea typeface="微软雅黑" pitchFamily="34" charset="-122"/>
              </a:rPr>
              <a:t> 申请人向党组织提出入党申请，党组织确认收到入党申请</a:t>
            </a:r>
          </a:p>
        </p:txBody>
      </p:sp>
      <p:grpSp>
        <p:nvGrpSpPr>
          <p:cNvPr id="9" name="组合 8"/>
          <p:cNvGrpSpPr/>
          <p:nvPr/>
        </p:nvGrpSpPr>
        <p:grpSpPr>
          <a:xfrm>
            <a:off x="6948424" y="1995724"/>
            <a:ext cx="1440000" cy="1440000"/>
            <a:chOff x="5325273" y="2157410"/>
            <a:chExt cx="1440000" cy="1440000"/>
          </a:xfrm>
        </p:grpSpPr>
        <p:sp>
          <p:nvSpPr>
            <p:cNvPr id="10" name="任意多边形 83"/>
            <p:cNvSpPr/>
            <p:nvPr/>
          </p:nvSpPr>
          <p:spPr bwMode="auto">
            <a:xfrm rot="16377237">
              <a:off x="5325273" y="2157410"/>
              <a:ext cx="1440000" cy="14400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C00000"/>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宋体"/>
                <a:ea typeface="宋体"/>
              </a:endParaRPr>
            </a:p>
          </p:txBody>
        </p:sp>
        <p:sp>
          <p:nvSpPr>
            <p:cNvPr id="11" name="TextBox 10"/>
            <p:cNvSpPr txBox="1"/>
            <p:nvPr/>
          </p:nvSpPr>
          <p:spPr>
            <a:xfrm>
              <a:off x="5526840" y="2534848"/>
              <a:ext cx="1036867" cy="609013"/>
            </a:xfrm>
            <a:prstGeom prst="rect">
              <a:avLst/>
            </a:prstGeom>
            <a:noFill/>
          </p:spPr>
          <p:txBody>
            <a:bodyPr wrap="square" lIns="0" tIns="0" rIns="0" bIns="0" rtlCol="0">
              <a:spAutoFit/>
            </a:bodyPr>
            <a:lstStyle/>
            <a:p>
              <a:pPr algn="ctr">
                <a:lnSpc>
                  <a:spcPct val="130000"/>
                </a:lnSpc>
              </a:pPr>
              <a:r>
                <a:rPr lang="zh-CN" altLang="en-US" sz="1600" b="1" dirty="0">
                  <a:solidFill>
                    <a:srgbClr val="FFFF99"/>
                  </a:solidFill>
                  <a:latin typeface="微软雅黑" pitchFamily="34" charset="-122"/>
                  <a:ea typeface="微软雅黑" pitchFamily="34" charset="-122"/>
                </a:rPr>
                <a:t>入党积极分子的确定</a:t>
              </a:r>
            </a:p>
          </p:txBody>
        </p:sp>
      </p:grpSp>
      <p:grpSp>
        <p:nvGrpSpPr>
          <p:cNvPr id="12" name="组合 11"/>
          <p:cNvGrpSpPr/>
          <p:nvPr/>
        </p:nvGrpSpPr>
        <p:grpSpPr>
          <a:xfrm>
            <a:off x="4952826" y="1131590"/>
            <a:ext cx="664395" cy="665742"/>
            <a:chOff x="3255801" y="1266632"/>
            <a:chExt cx="664395" cy="665742"/>
          </a:xfrm>
        </p:grpSpPr>
        <p:sp>
          <p:nvSpPr>
            <p:cNvPr id="13" name="椭圆 80"/>
            <p:cNvSpPr/>
            <p:nvPr/>
          </p:nvSpPr>
          <p:spPr bwMode="auto">
            <a:xfrm>
              <a:off x="3255801" y="1266632"/>
              <a:ext cx="664395" cy="665742"/>
            </a:xfrm>
            <a:prstGeom prst="ellipse">
              <a:avLst/>
            </a:prstGeom>
            <a:solidFill>
              <a:srgbClr val="C00000"/>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14" name="TextBox 13"/>
            <p:cNvSpPr txBox="1"/>
            <p:nvPr/>
          </p:nvSpPr>
          <p:spPr>
            <a:xfrm>
              <a:off x="3381499" y="1476393"/>
              <a:ext cx="412998" cy="276999"/>
            </a:xfrm>
            <a:prstGeom prst="rect">
              <a:avLst/>
            </a:prstGeom>
            <a:noFill/>
          </p:spPr>
          <p:txBody>
            <a:bodyPr wrap="square" lIns="0" tIns="0" rIns="0" bIns="0" rtlCol="0">
              <a:spAutoFit/>
            </a:bodyPr>
            <a:lstStyle/>
            <a:p>
              <a:pPr algn="ctr"/>
              <a:r>
                <a:rPr lang="en-US" altLang="zh-CN" b="1" dirty="0">
                  <a:solidFill>
                    <a:schemeClr val="bg1"/>
                  </a:solidFill>
                  <a:latin typeface="微软雅黑" pitchFamily="34" charset="-122"/>
                  <a:ea typeface="微软雅黑" pitchFamily="34" charset="-122"/>
                </a:rPr>
                <a:t>01</a:t>
              </a:r>
              <a:endParaRPr lang="zh-CN" altLang="en-US" b="1" dirty="0">
                <a:solidFill>
                  <a:schemeClr val="bg1"/>
                </a:solidFill>
                <a:latin typeface="微软雅黑" pitchFamily="34" charset="-122"/>
                <a:ea typeface="微软雅黑" pitchFamily="34" charset="-122"/>
              </a:endParaRPr>
            </a:p>
          </p:txBody>
        </p:sp>
      </p:grpSp>
      <p:grpSp>
        <p:nvGrpSpPr>
          <p:cNvPr id="15" name="组合 14"/>
          <p:cNvGrpSpPr/>
          <p:nvPr/>
        </p:nvGrpSpPr>
        <p:grpSpPr>
          <a:xfrm>
            <a:off x="4369402" y="2351553"/>
            <a:ext cx="690358" cy="691758"/>
            <a:chOff x="2746251" y="2603954"/>
            <a:chExt cx="690358" cy="691758"/>
          </a:xfrm>
        </p:grpSpPr>
        <p:sp>
          <p:nvSpPr>
            <p:cNvPr id="16" name="椭圆 80"/>
            <p:cNvSpPr/>
            <p:nvPr/>
          </p:nvSpPr>
          <p:spPr bwMode="auto">
            <a:xfrm>
              <a:off x="2746251" y="2603954"/>
              <a:ext cx="690358" cy="691758"/>
            </a:xfrm>
            <a:prstGeom prst="ellipse">
              <a:avLst/>
            </a:prstGeom>
            <a:solidFill>
              <a:srgbClr val="C00000"/>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17" name="TextBox 16"/>
            <p:cNvSpPr txBox="1"/>
            <p:nvPr/>
          </p:nvSpPr>
          <p:spPr>
            <a:xfrm>
              <a:off x="2832213" y="2826723"/>
              <a:ext cx="518434" cy="276999"/>
            </a:xfrm>
            <a:prstGeom prst="rect">
              <a:avLst/>
            </a:prstGeom>
            <a:noFill/>
          </p:spPr>
          <p:txBody>
            <a:bodyPr wrap="square" lIns="0" tIns="0" rIns="0" bIns="0" rtlCol="0">
              <a:spAutoFit/>
            </a:bodyPr>
            <a:lstStyle/>
            <a:p>
              <a:pPr algn="ctr"/>
              <a:r>
                <a:rPr lang="en-US" altLang="zh-CN" b="1" dirty="0">
                  <a:solidFill>
                    <a:schemeClr val="bg1"/>
                  </a:solidFill>
                  <a:latin typeface="微软雅黑" pitchFamily="34" charset="-122"/>
                  <a:ea typeface="微软雅黑" pitchFamily="34" charset="-122"/>
                </a:rPr>
                <a:t>02</a:t>
              </a:r>
              <a:endParaRPr lang="zh-CN" altLang="en-US" b="1" dirty="0">
                <a:solidFill>
                  <a:schemeClr val="bg1"/>
                </a:solidFill>
                <a:latin typeface="微软雅黑" pitchFamily="34" charset="-122"/>
                <a:ea typeface="微软雅黑" pitchFamily="34" charset="-122"/>
              </a:endParaRPr>
            </a:p>
          </p:txBody>
        </p:sp>
      </p:grpSp>
      <p:grpSp>
        <p:nvGrpSpPr>
          <p:cNvPr id="18" name="组合 17"/>
          <p:cNvGrpSpPr/>
          <p:nvPr/>
        </p:nvGrpSpPr>
        <p:grpSpPr>
          <a:xfrm>
            <a:off x="4952826" y="3597532"/>
            <a:ext cx="664395" cy="665742"/>
            <a:chOff x="3403549" y="3839142"/>
            <a:chExt cx="664395" cy="665742"/>
          </a:xfrm>
        </p:grpSpPr>
        <p:sp>
          <p:nvSpPr>
            <p:cNvPr id="19" name="椭圆 80"/>
            <p:cNvSpPr/>
            <p:nvPr/>
          </p:nvSpPr>
          <p:spPr bwMode="auto">
            <a:xfrm>
              <a:off x="3403549" y="3839142"/>
              <a:ext cx="664395" cy="665742"/>
            </a:xfrm>
            <a:prstGeom prst="ellipse">
              <a:avLst/>
            </a:prstGeom>
            <a:solidFill>
              <a:srgbClr val="C00000"/>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2" name="TextBox 21"/>
            <p:cNvSpPr txBox="1"/>
            <p:nvPr/>
          </p:nvSpPr>
          <p:spPr>
            <a:xfrm>
              <a:off x="3502955" y="4048903"/>
              <a:ext cx="465583" cy="276999"/>
            </a:xfrm>
            <a:prstGeom prst="rect">
              <a:avLst/>
            </a:prstGeom>
            <a:noFill/>
          </p:spPr>
          <p:txBody>
            <a:bodyPr wrap="square" lIns="0" tIns="0" rIns="0" bIns="0" rtlCol="0">
              <a:spAutoFit/>
            </a:bodyPr>
            <a:lstStyle/>
            <a:p>
              <a:pPr algn="ctr"/>
              <a:r>
                <a:rPr lang="en-US" altLang="zh-CN" b="1" dirty="0">
                  <a:solidFill>
                    <a:schemeClr val="bg1"/>
                  </a:solidFill>
                  <a:latin typeface="微软雅黑" pitchFamily="34" charset="-122"/>
                  <a:ea typeface="微软雅黑" pitchFamily="34" charset="-122"/>
                </a:rPr>
                <a:t>03</a:t>
              </a:r>
              <a:endParaRPr lang="zh-CN" altLang="en-US" b="1" dirty="0">
                <a:solidFill>
                  <a:schemeClr val="bg1"/>
                </a:solidFill>
                <a:latin typeface="微软雅黑" pitchFamily="34" charset="-122"/>
                <a:ea typeface="微软雅黑" pitchFamily="34" charset="-122"/>
              </a:endParaRPr>
            </a:p>
          </p:txBody>
        </p:sp>
      </p:grpSp>
      <p:sp>
        <p:nvSpPr>
          <p:cNvPr id="25" name="矩形 24"/>
          <p:cNvSpPr/>
          <p:nvPr/>
        </p:nvSpPr>
        <p:spPr>
          <a:xfrm>
            <a:off x="794551" y="2409043"/>
            <a:ext cx="465081" cy="6133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sz="1400" dirty="0">
                <a:latin typeface="微软雅黑" pitchFamily="34" charset="-122"/>
                <a:ea typeface="微软雅黑" pitchFamily="34" charset="-122"/>
              </a:rPr>
              <a:t>谈话</a:t>
            </a:r>
            <a:endParaRPr lang="zh-CN" altLang="en-US" sz="1400" dirty="0"/>
          </a:p>
        </p:txBody>
      </p:sp>
      <p:sp>
        <p:nvSpPr>
          <p:cNvPr id="26" name="TextBox 25"/>
          <p:cNvSpPr txBox="1"/>
          <p:nvPr/>
        </p:nvSpPr>
        <p:spPr>
          <a:xfrm>
            <a:off x="1403649" y="2473376"/>
            <a:ext cx="2880319" cy="560153"/>
          </a:xfrm>
          <a:prstGeom prst="rect">
            <a:avLst/>
          </a:prstGeom>
          <a:noFill/>
        </p:spPr>
        <p:txBody>
          <a:bodyPr wrap="square" lIns="0" tIns="0" rIns="0" bIns="0" rtlCol="0">
            <a:spAutoFit/>
          </a:bodyPr>
          <a:lstStyle/>
          <a:p>
            <a:pPr>
              <a:lnSpc>
                <a:spcPct val="130000"/>
              </a:lnSpc>
            </a:pPr>
            <a:r>
              <a:rPr lang="zh-CN" altLang="en-US" sz="1400" dirty="0">
                <a:latin typeface="微软雅黑" pitchFamily="34" charset="-122"/>
                <a:ea typeface="微软雅黑" pitchFamily="34" charset="-122"/>
              </a:rPr>
              <a:t>在一个月内派人同入党申请人谈话，了解申请人基本情况</a:t>
            </a:r>
          </a:p>
        </p:txBody>
      </p:sp>
      <p:sp>
        <p:nvSpPr>
          <p:cNvPr id="27" name="矩形 26"/>
          <p:cNvSpPr/>
          <p:nvPr/>
        </p:nvSpPr>
        <p:spPr>
          <a:xfrm>
            <a:off x="794551" y="3660390"/>
            <a:ext cx="465081" cy="78356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sz="1400" dirty="0">
                <a:latin typeface="微软雅黑" pitchFamily="34" charset="-122"/>
                <a:ea typeface="微软雅黑" pitchFamily="34" charset="-122"/>
              </a:rPr>
              <a:t>确定</a:t>
            </a:r>
            <a:endParaRPr lang="zh-CN" altLang="en-US" sz="1400" dirty="0"/>
          </a:p>
        </p:txBody>
      </p:sp>
      <p:sp>
        <p:nvSpPr>
          <p:cNvPr id="28" name="TextBox 27"/>
          <p:cNvSpPr txBox="1"/>
          <p:nvPr/>
        </p:nvSpPr>
        <p:spPr>
          <a:xfrm>
            <a:off x="1403648" y="3603728"/>
            <a:ext cx="3456383" cy="840230"/>
          </a:xfrm>
          <a:prstGeom prst="rect">
            <a:avLst/>
          </a:prstGeom>
          <a:noFill/>
        </p:spPr>
        <p:txBody>
          <a:bodyPr wrap="square" lIns="0" tIns="0" rIns="0" bIns="0" rtlCol="0">
            <a:spAutoFit/>
          </a:bodyPr>
          <a:lstStyle/>
          <a:p>
            <a:pPr>
              <a:lnSpc>
                <a:spcPct val="130000"/>
              </a:lnSpc>
            </a:pPr>
            <a:r>
              <a:rPr lang="zh-CN" altLang="en-US" sz="1400" dirty="0">
                <a:latin typeface="微软雅黑" pitchFamily="34" charset="-122"/>
                <a:ea typeface="微软雅黑" pitchFamily="34" charset="-122"/>
              </a:rPr>
              <a:t>通过党员推荐、群团组织推优等方式产生人选，由支部委员会研究决定，确定入党积极分子，并报上级党委备案</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right)">
                                      <p:cBhvr>
                                        <p:cTn id="13" dur="500"/>
                                        <p:tgtEl>
                                          <p:spTgt spid="5"/>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animEffect transition="in" filter="fade">
                                      <p:cBhvr>
                                        <p:cTn id="53" dur="500"/>
                                        <p:tgtEl>
                                          <p:spTgt spid="18"/>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500"/>
                                        <p:tgtEl>
                                          <p:spTgt spid="27"/>
                                        </p:tgtEl>
                                      </p:cBhvr>
                                    </p:animEffect>
                                  </p:childTnLst>
                                </p:cTn>
                              </p:par>
                            </p:childTnLst>
                          </p:cTn>
                        </p:par>
                        <p:par>
                          <p:cTn id="58" fill="hold">
                            <p:stCondLst>
                              <p:cond delay="5000"/>
                            </p:stCondLst>
                            <p:childTnLst>
                              <p:par>
                                <p:cTn id="59" presetID="22" presetClass="entr" presetSubtype="8"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left)">
                                      <p:cBhvr>
                                        <p:cTn id="6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p:bldP spid="25" grpId="0" animBg="1"/>
      <p:bldP spid="26" grpId="0"/>
      <p:bldP spid="27" grpId="0" animBg="1"/>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5"/>
          <p:cNvSpPr txBox="1"/>
          <p:nvPr/>
        </p:nvSpPr>
        <p:spPr>
          <a:xfrm>
            <a:off x="814387"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rPr>
              <a:t>培养联系人的主要任务</a:t>
            </a:r>
          </a:p>
        </p:txBody>
      </p:sp>
      <p:grpSp>
        <p:nvGrpSpPr>
          <p:cNvPr id="6" name="组合 5"/>
          <p:cNvGrpSpPr/>
          <p:nvPr/>
        </p:nvGrpSpPr>
        <p:grpSpPr>
          <a:xfrm>
            <a:off x="768114" y="915566"/>
            <a:ext cx="1752145" cy="887753"/>
            <a:chOff x="814386" y="1470396"/>
            <a:chExt cx="2904273" cy="1471498"/>
          </a:xfrm>
        </p:grpSpPr>
        <p:pic>
          <p:nvPicPr>
            <p:cNvPr id="7" name="Picture 2" descr="C:\Users\Administrator\Desktop\图网\素材\图层 28 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386" y="1470396"/>
              <a:ext cx="2904273" cy="1471498"/>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80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057" r="4162"/>
            <a:stretch/>
          </p:blipFill>
          <p:spPr bwMode="auto">
            <a:xfrm>
              <a:off x="1755013" y="1972994"/>
              <a:ext cx="1088795" cy="74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矩形 8"/>
          <p:cNvSpPr/>
          <p:nvPr/>
        </p:nvSpPr>
        <p:spPr>
          <a:xfrm>
            <a:off x="2627784" y="1064808"/>
            <a:ext cx="5544616" cy="602088"/>
          </a:xfrm>
          <a:prstGeom prst="rect">
            <a:avLst/>
          </a:prstGeom>
        </p:spPr>
        <p:txBody>
          <a:bodyPr wrap="square" lIns="68580" tIns="34290" rIns="68580" bIns="34290">
            <a:spAutoFit/>
          </a:bodyPr>
          <a:lstStyle/>
          <a:p>
            <a:pPr algn="just">
              <a:lnSpc>
                <a:spcPct val="130000"/>
              </a:lnSpc>
              <a:buClr>
                <a:srgbClr val="C00000"/>
              </a:buClr>
            </a:pPr>
            <a:r>
              <a:rPr lang="en-US" altLang="zh-CN" sz="1400" dirty="0">
                <a:latin typeface="+mj-lt"/>
              </a:rPr>
              <a:t>1</a:t>
            </a:r>
            <a:r>
              <a:rPr lang="zh-CN" altLang="en-US" sz="1400" dirty="0">
                <a:latin typeface="+mj-lt"/>
              </a:rPr>
              <a:t>、了解入党积极分子思想状况，做好培养教育工作，引导入党积极分子端正入党动机</a:t>
            </a:r>
          </a:p>
        </p:txBody>
      </p:sp>
      <p:grpSp>
        <p:nvGrpSpPr>
          <p:cNvPr id="10" name="组合 9"/>
          <p:cNvGrpSpPr/>
          <p:nvPr/>
        </p:nvGrpSpPr>
        <p:grpSpPr>
          <a:xfrm>
            <a:off x="768114" y="1755659"/>
            <a:ext cx="1752145" cy="887753"/>
            <a:chOff x="814386" y="1470396"/>
            <a:chExt cx="2904273" cy="1471498"/>
          </a:xfrm>
        </p:grpSpPr>
        <p:pic>
          <p:nvPicPr>
            <p:cNvPr id="11" name="Picture 2" descr="C:\Users\Administrator\Desktop\图网\素材\图层 28 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386" y="1470396"/>
              <a:ext cx="2904273" cy="1471498"/>
            </a:xfrm>
            <a:prstGeom prst="rect">
              <a:avLst/>
            </a:prstGeom>
            <a:noFill/>
            <a:extLst>
              <a:ext uri="{909E8E84-426E-40DD-AFC4-6F175D3DCCD1}">
                <a14:hiddenFill xmlns:a14="http://schemas.microsoft.com/office/drawing/2010/main">
                  <a:solidFill>
                    <a:srgbClr val="FFFFFF"/>
                  </a:solidFill>
                </a14:hiddenFill>
              </a:ext>
            </a:extLst>
          </p:spPr>
        </p:pic>
        <p:pic>
          <p:nvPicPr>
            <p:cNvPr id="12" name="图片 80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057" r="4162"/>
            <a:stretch/>
          </p:blipFill>
          <p:spPr bwMode="auto">
            <a:xfrm>
              <a:off x="1755013" y="1972994"/>
              <a:ext cx="1088795" cy="74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矩形 14"/>
          <p:cNvSpPr/>
          <p:nvPr/>
        </p:nvSpPr>
        <p:spPr>
          <a:xfrm>
            <a:off x="2627784" y="2038530"/>
            <a:ext cx="5544616" cy="322011"/>
          </a:xfrm>
          <a:prstGeom prst="rect">
            <a:avLst/>
          </a:prstGeom>
        </p:spPr>
        <p:txBody>
          <a:bodyPr wrap="square" lIns="68580" tIns="34290" rIns="68580" bIns="34290">
            <a:spAutoFit/>
          </a:bodyPr>
          <a:lstStyle/>
          <a:p>
            <a:pPr algn="just">
              <a:lnSpc>
                <a:spcPct val="130000"/>
              </a:lnSpc>
              <a:buClr>
                <a:srgbClr val="C00000"/>
              </a:buClr>
            </a:pPr>
            <a:r>
              <a:rPr lang="en-US" altLang="zh-CN" sz="1400" dirty="0">
                <a:latin typeface="+mj-lt"/>
              </a:rPr>
              <a:t>2</a:t>
            </a:r>
            <a:r>
              <a:rPr lang="zh-CN" altLang="en-US" sz="1400" dirty="0">
                <a:latin typeface="+mj-lt"/>
              </a:rPr>
              <a:t>、介绍党的基本知识</a:t>
            </a:r>
          </a:p>
        </p:txBody>
      </p:sp>
      <p:grpSp>
        <p:nvGrpSpPr>
          <p:cNvPr id="16" name="组合 15"/>
          <p:cNvGrpSpPr/>
          <p:nvPr/>
        </p:nvGrpSpPr>
        <p:grpSpPr>
          <a:xfrm>
            <a:off x="768114" y="2595752"/>
            <a:ext cx="1752145" cy="887753"/>
            <a:chOff x="814386" y="1470396"/>
            <a:chExt cx="2904273" cy="1471498"/>
          </a:xfrm>
        </p:grpSpPr>
        <p:pic>
          <p:nvPicPr>
            <p:cNvPr id="17" name="Picture 2" descr="C:\Users\Administrator\Desktop\图网\素材\图层 28 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386" y="1470396"/>
              <a:ext cx="2904273" cy="1471498"/>
            </a:xfrm>
            <a:prstGeom prst="rect">
              <a:avLst/>
            </a:prstGeom>
            <a:noFill/>
            <a:extLst>
              <a:ext uri="{909E8E84-426E-40DD-AFC4-6F175D3DCCD1}">
                <a14:hiddenFill xmlns:a14="http://schemas.microsoft.com/office/drawing/2010/main">
                  <a:solidFill>
                    <a:srgbClr val="FFFFFF"/>
                  </a:solidFill>
                </a14:hiddenFill>
              </a:ext>
            </a:extLst>
          </p:spPr>
        </p:pic>
        <p:pic>
          <p:nvPicPr>
            <p:cNvPr id="18" name="图片 80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057" r="4162"/>
            <a:stretch/>
          </p:blipFill>
          <p:spPr bwMode="auto">
            <a:xfrm>
              <a:off x="1755013" y="1972994"/>
              <a:ext cx="1088795" cy="74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矩形 18"/>
          <p:cNvSpPr/>
          <p:nvPr/>
        </p:nvSpPr>
        <p:spPr>
          <a:xfrm>
            <a:off x="2627784" y="2878623"/>
            <a:ext cx="5544616" cy="322011"/>
          </a:xfrm>
          <a:prstGeom prst="rect">
            <a:avLst/>
          </a:prstGeom>
        </p:spPr>
        <p:txBody>
          <a:bodyPr wrap="square" lIns="68580" tIns="34290" rIns="68580" bIns="34290">
            <a:spAutoFit/>
          </a:bodyPr>
          <a:lstStyle/>
          <a:p>
            <a:pPr algn="just">
              <a:lnSpc>
                <a:spcPct val="130000"/>
              </a:lnSpc>
              <a:buClr>
                <a:srgbClr val="C00000"/>
              </a:buClr>
            </a:pPr>
            <a:r>
              <a:rPr lang="en-US" altLang="zh-CN" sz="1400" dirty="0">
                <a:latin typeface="+mj-lt"/>
              </a:rPr>
              <a:t>3</a:t>
            </a:r>
            <a:r>
              <a:rPr lang="zh-CN" altLang="en-US" sz="1400" dirty="0">
                <a:latin typeface="+mj-lt"/>
              </a:rPr>
              <a:t>、及时向党支部汇报入党积极分子情况</a:t>
            </a:r>
          </a:p>
        </p:txBody>
      </p:sp>
      <p:grpSp>
        <p:nvGrpSpPr>
          <p:cNvPr id="20" name="组合 19"/>
          <p:cNvGrpSpPr/>
          <p:nvPr/>
        </p:nvGrpSpPr>
        <p:grpSpPr>
          <a:xfrm>
            <a:off x="768114" y="3435846"/>
            <a:ext cx="1752145" cy="887753"/>
            <a:chOff x="814386" y="1470396"/>
            <a:chExt cx="2904273" cy="1471498"/>
          </a:xfrm>
        </p:grpSpPr>
        <p:pic>
          <p:nvPicPr>
            <p:cNvPr id="21" name="Picture 2" descr="C:\Users\Administrator\Desktop\图网\素材\图层 28 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386" y="1470396"/>
              <a:ext cx="2904273" cy="1471498"/>
            </a:xfrm>
            <a:prstGeom prst="rect">
              <a:avLst/>
            </a:prstGeom>
            <a:noFill/>
            <a:extLst>
              <a:ext uri="{909E8E84-426E-40DD-AFC4-6F175D3DCCD1}">
                <a14:hiddenFill xmlns:a14="http://schemas.microsoft.com/office/drawing/2010/main">
                  <a:solidFill>
                    <a:srgbClr val="FFFFFF"/>
                  </a:solidFill>
                </a14:hiddenFill>
              </a:ext>
            </a:extLst>
          </p:spPr>
        </p:pic>
        <p:pic>
          <p:nvPicPr>
            <p:cNvPr id="22" name="图片 80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057" r="4162"/>
            <a:stretch/>
          </p:blipFill>
          <p:spPr bwMode="auto">
            <a:xfrm>
              <a:off x="1755013" y="1972994"/>
              <a:ext cx="1088795" cy="74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矩形 22"/>
          <p:cNvSpPr/>
          <p:nvPr/>
        </p:nvSpPr>
        <p:spPr>
          <a:xfrm>
            <a:off x="2627784" y="3718717"/>
            <a:ext cx="5544616" cy="322011"/>
          </a:xfrm>
          <a:prstGeom prst="rect">
            <a:avLst/>
          </a:prstGeom>
        </p:spPr>
        <p:txBody>
          <a:bodyPr wrap="square" lIns="68580" tIns="34290" rIns="68580" bIns="34290">
            <a:spAutoFit/>
          </a:bodyPr>
          <a:lstStyle/>
          <a:p>
            <a:pPr algn="just">
              <a:lnSpc>
                <a:spcPct val="130000"/>
              </a:lnSpc>
              <a:buClr>
                <a:srgbClr val="C00000"/>
              </a:buClr>
            </a:pPr>
            <a:r>
              <a:rPr lang="en-US" altLang="zh-CN" sz="1400" dirty="0">
                <a:latin typeface="+mj-lt"/>
              </a:rPr>
              <a:t>4</a:t>
            </a:r>
            <a:r>
              <a:rPr lang="zh-CN" altLang="en-US" sz="1400" dirty="0">
                <a:latin typeface="+mj-lt"/>
              </a:rPr>
              <a:t>、向党支部提出能否将入党积极分子列为发展对象的意见</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22" presetClass="entr" presetSubtype="8" fill="hold" grpId="0" nodeType="afterEffect">
                                  <p:stCondLst>
                                    <p:cond delay="0"/>
                                  </p:stCondLst>
                                  <p:iterate type="lt">
                                    <p:tmPct val="30000"/>
                                  </p:iterate>
                                  <p:childTnLst>
                                    <p:set>
                                      <p:cBhvr>
                                        <p:cTn id="10" dur="1" fill="hold">
                                          <p:stCondLst>
                                            <p:cond delay="0"/>
                                          </p:stCondLst>
                                        </p:cTn>
                                        <p:tgtEl>
                                          <p:spTgt spid="9"/>
                                        </p:tgtEl>
                                        <p:attrNameLst>
                                          <p:attrName>style.visibility</p:attrName>
                                        </p:attrNameLst>
                                      </p:cBhvr>
                                      <p:to>
                                        <p:strVal val="visible"/>
                                      </p:to>
                                    </p:set>
                                    <p:animEffect transition="in" filter="wipe(left)">
                                      <p:cBhvr>
                                        <p:cTn id="11" dur="100"/>
                                        <p:tgtEl>
                                          <p:spTgt spid="9"/>
                                        </p:tgtEl>
                                      </p:cBhvr>
                                    </p:animEffect>
                                  </p:childTnLst>
                                </p:cTn>
                              </p:par>
                            </p:childTnLst>
                          </p:cTn>
                        </p:par>
                        <p:par>
                          <p:cTn id="12" fill="hold">
                            <p:stCondLst>
                              <p:cond delay="3210"/>
                            </p:stCondLst>
                            <p:childTnLst>
                              <p:par>
                                <p:cTn id="13" presetID="21" presetClass="entr" presetSubtype="1"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heel(1)">
                                      <p:cBhvr>
                                        <p:cTn id="15" dur="2000"/>
                                        <p:tgtEl>
                                          <p:spTgt spid="10"/>
                                        </p:tgtEl>
                                      </p:cBhvr>
                                    </p:animEffect>
                                  </p:childTnLst>
                                </p:cTn>
                              </p:par>
                            </p:childTnLst>
                          </p:cTn>
                        </p:par>
                        <p:par>
                          <p:cTn id="16" fill="hold">
                            <p:stCondLst>
                              <p:cond delay="521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15"/>
                                        </p:tgtEl>
                                        <p:attrNameLst>
                                          <p:attrName>style.visibility</p:attrName>
                                        </p:attrNameLst>
                                      </p:cBhvr>
                                      <p:to>
                                        <p:strVal val="visible"/>
                                      </p:to>
                                    </p:set>
                                    <p:animEffect transition="in" filter="wipe(left)">
                                      <p:cBhvr>
                                        <p:cTn id="19" dur="100"/>
                                        <p:tgtEl>
                                          <p:spTgt spid="15"/>
                                        </p:tgtEl>
                                      </p:cBhvr>
                                    </p:animEffect>
                                  </p:childTnLst>
                                </p:cTn>
                              </p:par>
                            </p:childTnLst>
                          </p:cTn>
                        </p:par>
                        <p:par>
                          <p:cTn id="20" fill="hold">
                            <p:stCondLst>
                              <p:cond delay="5580"/>
                            </p:stCondLst>
                            <p:childTnLst>
                              <p:par>
                                <p:cTn id="21" presetID="21" presetClass="entr" presetSubtype="1"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heel(1)">
                                      <p:cBhvr>
                                        <p:cTn id="23" dur="2000"/>
                                        <p:tgtEl>
                                          <p:spTgt spid="16"/>
                                        </p:tgtEl>
                                      </p:cBhvr>
                                    </p:animEffect>
                                  </p:childTnLst>
                                </p:cTn>
                              </p:par>
                            </p:childTnLst>
                          </p:cTn>
                        </p:par>
                        <p:par>
                          <p:cTn id="24" fill="hold">
                            <p:stCondLst>
                              <p:cond delay="7580"/>
                            </p:stCondLst>
                            <p:childTnLst>
                              <p:par>
                                <p:cTn id="25" presetID="22" presetClass="entr" presetSubtype="8" fill="hold" grpId="0" nodeType="afterEffect">
                                  <p:stCondLst>
                                    <p:cond delay="0"/>
                                  </p:stCondLst>
                                  <p:iterate type="lt">
                                    <p:tmPct val="30000"/>
                                  </p:iterate>
                                  <p:childTnLst>
                                    <p:set>
                                      <p:cBhvr>
                                        <p:cTn id="26" dur="1" fill="hold">
                                          <p:stCondLst>
                                            <p:cond delay="0"/>
                                          </p:stCondLst>
                                        </p:cTn>
                                        <p:tgtEl>
                                          <p:spTgt spid="19"/>
                                        </p:tgtEl>
                                        <p:attrNameLst>
                                          <p:attrName>style.visibility</p:attrName>
                                        </p:attrNameLst>
                                      </p:cBhvr>
                                      <p:to>
                                        <p:strVal val="visible"/>
                                      </p:to>
                                    </p:set>
                                    <p:animEffect transition="in" filter="wipe(left)">
                                      <p:cBhvr>
                                        <p:cTn id="27" dur="100"/>
                                        <p:tgtEl>
                                          <p:spTgt spid="19"/>
                                        </p:tgtEl>
                                      </p:cBhvr>
                                    </p:animEffect>
                                  </p:childTnLst>
                                </p:cTn>
                              </p:par>
                            </p:childTnLst>
                          </p:cTn>
                        </p:par>
                        <p:par>
                          <p:cTn id="28" fill="hold">
                            <p:stCondLst>
                              <p:cond delay="8190"/>
                            </p:stCondLst>
                            <p:childTnLst>
                              <p:par>
                                <p:cTn id="29" presetID="21" presetClass="entr" presetSubtype="1"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heel(1)">
                                      <p:cBhvr>
                                        <p:cTn id="31" dur="2000"/>
                                        <p:tgtEl>
                                          <p:spTgt spid="20"/>
                                        </p:tgtEl>
                                      </p:cBhvr>
                                    </p:animEffect>
                                  </p:childTnLst>
                                </p:cTn>
                              </p:par>
                            </p:childTnLst>
                          </p:cTn>
                        </p:par>
                        <p:par>
                          <p:cTn id="32" fill="hold">
                            <p:stCondLst>
                              <p:cond delay="10190"/>
                            </p:stCondLst>
                            <p:childTnLst>
                              <p:par>
                                <p:cTn id="33" presetID="22" presetClass="entr" presetSubtype="8" fill="hold" grpId="0" nodeType="afterEffect">
                                  <p:stCondLst>
                                    <p:cond delay="0"/>
                                  </p:stCondLst>
                                  <p:iterate type="lt">
                                    <p:tmPct val="30000"/>
                                  </p:iterate>
                                  <p:childTnLst>
                                    <p:set>
                                      <p:cBhvr>
                                        <p:cTn id="34" dur="1" fill="hold">
                                          <p:stCondLst>
                                            <p:cond delay="0"/>
                                          </p:stCondLst>
                                        </p:cTn>
                                        <p:tgtEl>
                                          <p:spTgt spid="23"/>
                                        </p:tgtEl>
                                        <p:attrNameLst>
                                          <p:attrName>style.visibility</p:attrName>
                                        </p:attrNameLst>
                                      </p:cBhvr>
                                      <p:to>
                                        <p:strVal val="visible"/>
                                      </p:to>
                                    </p:set>
                                    <p:animEffect transition="in" filter="wipe(left)">
                                      <p:cBhvr>
                                        <p:cTn id="35" dur="1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19"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5"/>
          <p:cNvSpPr txBox="1"/>
          <p:nvPr/>
        </p:nvSpPr>
        <p:spPr>
          <a:xfrm>
            <a:off x="814387" y="195486"/>
            <a:ext cx="6053138" cy="377026"/>
          </a:xfrm>
          <a:prstGeom prst="rect">
            <a:avLst/>
          </a:prstGeom>
          <a:noFill/>
        </p:spPr>
        <p:txBody>
          <a:bodyPr wrap="square" lIns="68580" tIns="34290" rIns="68580" bIns="34290" rtlCol="0">
            <a:spAutoFit/>
          </a:bodyPr>
          <a:lstStyle/>
          <a:p>
            <a:r>
              <a:rPr lang="zh-CN" altLang="en-US" sz="2000" b="1" dirty="0">
                <a:solidFill>
                  <a:srgbClr val="CC0000"/>
                </a:solidFill>
              </a:rPr>
              <a:t>基层党组织的主要任务</a:t>
            </a:r>
          </a:p>
        </p:txBody>
      </p:sp>
      <p:sp>
        <p:nvSpPr>
          <p:cNvPr id="71" name="TextBox 70"/>
          <p:cNvSpPr txBox="1"/>
          <p:nvPr/>
        </p:nvSpPr>
        <p:spPr>
          <a:xfrm>
            <a:off x="814387" y="1638624"/>
            <a:ext cx="2087769" cy="840230"/>
          </a:xfrm>
          <a:prstGeom prst="rect">
            <a:avLst/>
          </a:prstGeom>
          <a:noFill/>
        </p:spPr>
        <p:txBody>
          <a:bodyPr wrap="square" lIns="0" tIns="0" rIns="0" bIns="0" rtlCol="0">
            <a:spAutoFit/>
          </a:bodyPr>
          <a:lstStyle/>
          <a:p>
            <a:pPr algn="just">
              <a:lnSpc>
                <a:spcPct val="130000"/>
              </a:lnSpc>
              <a:buClr>
                <a:srgbClr val="C00000"/>
              </a:buClr>
            </a:pPr>
            <a:r>
              <a:rPr lang="zh-CN" altLang="en-US" sz="1400" dirty="0"/>
              <a:t>吸收积极入党分子听党课、参加党内活动、集中培训等组织活动</a:t>
            </a:r>
          </a:p>
        </p:txBody>
      </p:sp>
      <p:sp>
        <p:nvSpPr>
          <p:cNvPr id="72" name="TextBox 71"/>
          <p:cNvSpPr txBox="1"/>
          <p:nvPr/>
        </p:nvSpPr>
        <p:spPr>
          <a:xfrm>
            <a:off x="6289255" y="1518783"/>
            <a:ext cx="2171177" cy="1077218"/>
          </a:xfrm>
          <a:prstGeom prst="rect">
            <a:avLst/>
          </a:prstGeom>
          <a:noFill/>
        </p:spPr>
        <p:txBody>
          <a:bodyPr wrap="square" lIns="0" tIns="0" rIns="0" bIns="0" rtlCol="0">
            <a:spAutoFit/>
          </a:bodyPr>
          <a:lstStyle/>
          <a:p>
            <a:pPr algn="just">
              <a:lnSpc>
                <a:spcPct val="125000"/>
              </a:lnSpc>
              <a:buClr>
                <a:srgbClr val="C00000"/>
              </a:buClr>
            </a:pPr>
            <a:r>
              <a:rPr lang="zh-CN" altLang="en-US" sz="1400" dirty="0"/>
              <a:t>通过党的基本知识教育，懂得党员的义务和权利，确立为共产主义事业奋斗终生的信念</a:t>
            </a:r>
          </a:p>
        </p:txBody>
      </p:sp>
      <p:sp>
        <p:nvSpPr>
          <p:cNvPr id="73" name="TextBox 72"/>
          <p:cNvSpPr txBox="1"/>
          <p:nvPr/>
        </p:nvSpPr>
        <p:spPr>
          <a:xfrm>
            <a:off x="6289256" y="3005822"/>
            <a:ext cx="2171176" cy="807913"/>
          </a:xfrm>
          <a:prstGeom prst="rect">
            <a:avLst/>
          </a:prstGeom>
          <a:noFill/>
        </p:spPr>
        <p:txBody>
          <a:bodyPr wrap="square" lIns="0" tIns="0" rIns="0" bIns="0" rtlCol="0">
            <a:spAutoFit/>
          </a:bodyPr>
          <a:lstStyle/>
          <a:p>
            <a:pPr algn="just">
              <a:lnSpc>
                <a:spcPct val="125000"/>
              </a:lnSpc>
              <a:buClr>
                <a:srgbClr val="C00000"/>
              </a:buClr>
            </a:pPr>
            <a:r>
              <a:rPr lang="zh-CN" altLang="en-US" sz="1400" dirty="0"/>
              <a:t>党支部每半年对入党积极分子进行一次考察，针对存在的问题，采取改进措施</a:t>
            </a:r>
          </a:p>
        </p:txBody>
      </p:sp>
      <p:sp>
        <p:nvSpPr>
          <p:cNvPr id="74" name="TextBox 73"/>
          <p:cNvSpPr txBox="1"/>
          <p:nvPr/>
        </p:nvSpPr>
        <p:spPr>
          <a:xfrm>
            <a:off x="814387" y="3005822"/>
            <a:ext cx="2087769" cy="1077218"/>
          </a:xfrm>
          <a:prstGeom prst="rect">
            <a:avLst/>
          </a:prstGeom>
          <a:noFill/>
        </p:spPr>
        <p:txBody>
          <a:bodyPr wrap="square" lIns="0" tIns="0" rIns="0" bIns="0" rtlCol="0">
            <a:spAutoFit/>
          </a:bodyPr>
          <a:lstStyle/>
          <a:p>
            <a:pPr algn="just">
              <a:lnSpc>
                <a:spcPct val="125000"/>
              </a:lnSpc>
              <a:buClr>
                <a:srgbClr val="C00000"/>
              </a:buClr>
            </a:pPr>
            <a:r>
              <a:rPr lang="zh-CN" altLang="en-US" sz="1400" dirty="0"/>
              <a:t>居住地发生变动，及时将材料转交现居住地，现居住地进行认真审查，并继续做好教育工作</a:t>
            </a:r>
          </a:p>
        </p:txBody>
      </p:sp>
      <p:grpSp>
        <p:nvGrpSpPr>
          <p:cNvPr id="75" name="组合 74"/>
          <p:cNvGrpSpPr/>
          <p:nvPr/>
        </p:nvGrpSpPr>
        <p:grpSpPr>
          <a:xfrm>
            <a:off x="3240342" y="1275606"/>
            <a:ext cx="2752869" cy="2753319"/>
            <a:chOff x="3218020" y="2137420"/>
            <a:chExt cx="2752869" cy="2753319"/>
          </a:xfrm>
          <a:solidFill>
            <a:srgbClr val="CC0000"/>
          </a:solidFill>
        </p:grpSpPr>
        <p:sp>
          <p:nvSpPr>
            <p:cNvPr id="76"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7"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8"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79"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0" name="椭圆 79"/>
            <p:cNvSpPr/>
            <p:nvPr/>
          </p:nvSpPr>
          <p:spPr>
            <a:xfrm flipH="1" flipV="1">
              <a:off x="4486830" y="3432539"/>
              <a:ext cx="215248" cy="215248"/>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1" name="TextBox 80"/>
            <p:cNvSpPr txBox="1"/>
            <p:nvPr/>
          </p:nvSpPr>
          <p:spPr>
            <a:xfrm>
              <a:off x="3463304" y="2516767"/>
              <a:ext cx="884467" cy="73866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组织培训</a:t>
              </a:r>
            </a:p>
          </p:txBody>
        </p:sp>
        <p:sp>
          <p:nvSpPr>
            <p:cNvPr id="82" name="TextBox 81"/>
            <p:cNvSpPr txBox="1"/>
            <p:nvPr/>
          </p:nvSpPr>
          <p:spPr>
            <a:xfrm>
              <a:off x="4784238" y="2497657"/>
              <a:ext cx="815013" cy="73866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端正动机</a:t>
              </a:r>
            </a:p>
          </p:txBody>
        </p:sp>
        <p:sp>
          <p:nvSpPr>
            <p:cNvPr id="83" name="TextBox 82"/>
            <p:cNvSpPr txBox="1"/>
            <p:nvPr/>
          </p:nvSpPr>
          <p:spPr>
            <a:xfrm>
              <a:off x="3506168" y="3850953"/>
              <a:ext cx="911515" cy="73866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材料转交</a:t>
              </a:r>
            </a:p>
          </p:txBody>
        </p:sp>
        <p:sp>
          <p:nvSpPr>
            <p:cNvPr id="84" name="TextBox 83"/>
            <p:cNvSpPr txBox="1"/>
            <p:nvPr/>
          </p:nvSpPr>
          <p:spPr>
            <a:xfrm>
              <a:off x="4881641" y="3793801"/>
              <a:ext cx="842487" cy="73866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定期考察</a:t>
              </a:r>
            </a:p>
          </p:txBody>
        </p:sp>
        <p:sp>
          <p:nvSpPr>
            <p:cNvPr id="85" name="椭圆 84"/>
            <p:cNvSpPr/>
            <p:nvPr/>
          </p:nvSpPr>
          <p:spPr>
            <a:xfrm>
              <a:off x="4486830" y="3432539"/>
              <a:ext cx="215248" cy="215248"/>
            </a:xfrm>
            <a:prstGeom prst="ellipse">
              <a:avLst/>
            </a:prstGeom>
            <a:grp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Tree>
    <p:extLst>
      <p:ext uri="{BB962C8B-B14F-4D97-AF65-F5344CB8AC3E}">
        <p14:creationId xmlns:p14="http://schemas.microsoft.com/office/powerpoint/2010/main" val="118305377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1000" fill="hold"/>
                                        <p:tgtEl>
                                          <p:spTgt spid="75"/>
                                        </p:tgtEl>
                                        <p:attrNameLst>
                                          <p:attrName>ppt_w</p:attrName>
                                        </p:attrNameLst>
                                      </p:cBhvr>
                                      <p:tavLst>
                                        <p:tav tm="0">
                                          <p:val>
                                            <p:fltVal val="0"/>
                                          </p:val>
                                        </p:tav>
                                        <p:tav tm="100000">
                                          <p:val>
                                            <p:strVal val="#ppt_w"/>
                                          </p:val>
                                        </p:tav>
                                      </p:tavLst>
                                    </p:anim>
                                    <p:anim calcmode="lin" valueType="num">
                                      <p:cBhvr>
                                        <p:cTn id="8" dur="1000" fill="hold"/>
                                        <p:tgtEl>
                                          <p:spTgt spid="75"/>
                                        </p:tgtEl>
                                        <p:attrNameLst>
                                          <p:attrName>ppt_h</p:attrName>
                                        </p:attrNameLst>
                                      </p:cBhvr>
                                      <p:tavLst>
                                        <p:tav tm="0">
                                          <p:val>
                                            <p:fltVal val="0"/>
                                          </p:val>
                                        </p:tav>
                                        <p:tav tm="100000">
                                          <p:val>
                                            <p:strVal val="#ppt_h"/>
                                          </p:val>
                                        </p:tav>
                                      </p:tavLst>
                                    </p:anim>
                                    <p:animEffect transition="in" filter="fade">
                                      <p:cBhvr>
                                        <p:cTn id="9" dur="1000"/>
                                        <p:tgtEl>
                                          <p:spTgt spid="75"/>
                                        </p:tgtEl>
                                      </p:cBhvr>
                                    </p:animEffect>
                                  </p:childTnLst>
                                </p:cTn>
                              </p:par>
                              <p:par>
                                <p:cTn id="10" presetID="8" presetClass="emph" presetSubtype="0" fill="hold" nodeType="withEffect">
                                  <p:stCondLst>
                                    <p:cond delay="0"/>
                                  </p:stCondLst>
                                  <p:childTnLst>
                                    <p:animRot by="21600000">
                                      <p:cBhvr>
                                        <p:cTn id="11" dur="1000" fill="hold"/>
                                        <p:tgtEl>
                                          <p:spTgt spid="75"/>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71"/>
                                        </p:tgtEl>
                                        <p:attrNameLst>
                                          <p:attrName>style.visibility</p:attrName>
                                        </p:attrNameLst>
                                      </p:cBhvr>
                                      <p:to>
                                        <p:strVal val="visible"/>
                                      </p:to>
                                    </p:set>
                                    <p:anim calcmode="lin" valueType="num">
                                      <p:cBhvr additive="base">
                                        <p:cTn id="15" dur="500" fill="hold"/>
                                        <p:tgtEl>
                                          <p:spTgt spid="71"/>
                                        </p:tgtEl>
                                        <p:attrNameLst>
                                          <p:attrName>ppt_x</p:attrName>
                                        </p:attrNameLst>
                                      </p:cBhvr>
                                      <p:tavLst>
                                        <p:tav tm="0">
                                          <p:val>
                                            <p:strVal val="0-#ppt_w/2"/>
                                          </p:val>
                                        </p:tav>
                                        <p:tav tm="100000">
                                          <p:val>
                                            <p:strVal val="#ppt_x"/>
                                          </p:val>
                                        </p:tav>
                                      </p:tavLst>
                                    </p:anim>
                                    <p:anim calcmode="lin" valueType="num">
                                      <p:cBhvr additive="base">
                                        <p:cTn id="16" dur="500" fill="hold"/>
                                        <p:tgtEl>
                                          <p:spTgt spid="7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72"/>
                                        </p:tgtEl>
                                        <p:attrNameLst>
                                          <p:attrName>style.visibility</p:attrName>
                                        </p:attrNameLst>
                                      </p:cBhvr>
                                      <p:to>
                                        <p:strVal val="visible"/>
                                      </p:to>
                                    </p:set>
                                    <p:anim calcmode="lin" valueType="num">
                                      <p:cBhvr additive="base">
                                        <p:cTn id="19" dur="500" fill="hold"/>
                                        <p:tgtEl>
                                          <p:spTgt spid="72"/>
                                        </p:tgtEl>
                                        <p:attrNameLst>
                                          <p:attrName>ppt_x</p:attrName>
                                        </p:attrNameLst>
                                      </p:cBhvr>
                                      <p:tavLst>
                                        <p:tav tm="0">
                                          <p:val>
                                            <p:strVal val="1+#ppt_w/2"/>
                                          </p:val>
                                        </p:tav>
                                        <p:tav tm="100000">
                                          <p:val>
                                            <p:strVal val="#ppt_x"/>
                                          </p:val>
                                        </p:tav>
                                      </p:tavLst>
                                    </p:anim>
                                    <p:anim calcmode="lin" valueType="num">
                                      <p:cBhvr additive="base">
                                        <p:cTn id="20" dur="500" fill="hold"/>
                                        <p:tgtEl>
                                          <p:spTgt spid="7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fill="hold"/>
                                        <p:tgtEl>
                                          <p:spTgt spid="73"/>
                                        </p:tgtEl>
                                        <p:attrNameLst>
                                          <p:attrName>ppt_x</p:attrName>
                                        </p:attrNameLst>
                                      </p:cBhvr>
                                      <p:tavLst>
                                        <p:tav tm="0">
                                          <p:val>
                                            <p:strVal val="1+#ppt_w/2"/>
                                          </p:val>
                                        </p:tav>
                                        <p:tav tm="100000">
                                          <p:val>
                                            <p:strVal val="#ppt_x"/>
                                          </p:val>
                                        </p:tav>
                                      </p:tavLst>
                                    </p:anim>
                                    <p:anim calcmode="lin" valueType="num">
                                      <p:cBhvr additive="base">
                                        <p:cTn id="24" dur="500" fill="hold"/>
                                        <p:tgtEl>
                                          <p:spTgt spid="7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additive="base">
                                        <p:cTn id="27" dur="500" fill="hold"/>
                                        <p:tgtEl>
                                          <p:spTgt spid="74"/>
                                        </p:tgtEl>
                                        <p:attrNameLst>
                                          <p:attrName>ppt_x</p:attrName>
                                        </p:attrNameLst>
                                      </p:cBhvr>
                                      <p:tavLst>
                                        <p:tav tm="0">
                                          <p:val>
                                            <p:strVal val="0-#ppt_w/2"/>
                                          </p:val>
                                        </p:tav>
                                        <p:tav tm="100000">
                                          <p:val>
                                            <p:strVal val="#ppt_x"/>
                                          </p:val>
                                        </p:tav>
                                      </p:tavLst>
                                    </p:anim>
                                    <p:anim calcmode="lin" valueType="num">
                                      <p:cBhvr additive="base">
                                        <p:cTn id="28"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入党流程.pptx"/>
</p:tagLst>
</file>

<file path=ppt/theme/theme1.xml><?xml version="1.0" encoding="utf-8"?>
<a:theme xmlns:a="http://schemas.openxmlformats.org/drawingml/2006/main" name="Office 主题​​">
  <a:themeElements>
    <a:clrScheme name="自定义 167">
      <a:dk1>
        <a:srgbClr val="000000"/>
      </a:dk1>
      <a:lt1>
        <a:srgbClr val="FFFFFF"/>
      </a:lt1>
      <a:dk2>
        <a:srgbClr val="67B0E3"/>
      </a:dk2>
      <a:lt2>
        <a:srgbClr val="A0A0A0"/>
      </a:lt2>
      <a:accent1>
        <a:srgbClr val="B5B5B5"/>
      </a:accent1>
      <a:accent2>
        <a:srgbClr val="B5B5B5"/>
      </a:accent2>
      <a:accent3>
        <a:srgbClr val="B5B5B5"/>
      </a:accent3>
      <a:accent4>
        <a:srgbClr val="B5B5B5"/>
      </a:accent4>
      <a:accent5>
        <a:srgbClr val="B5B5B5"/>
      </a:accent5>
      <a:accent6>
        <a:srgbClr val="B5B5B5"/>
      </a:accent6>
      <a:hlink>
        <a:srgbClr val="0000FF"/>
      </a:hlink>
      <a:folHlink>
        <a:srgbClr val="800080"/>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1363</Words>
  <Application>Microsoft Office PowerPoint</Application>
  <PresentationFormat>全屏显示(16:9)</PresentationFormat>
  <Paragraphs>165</Paragraphs>
  <Slides>21</Slides>
  <Notes>21</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方正姚体</vt:lpstr>
      <vt:lpstr>宋体</vt:lpstr>
      <vt:lpstr>微软雅黑</vt:lpstr>
      <vt:lpstr>Arial</vt:lpstr>
      <vt:lpstr>Arial Narrow</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入党流程.pptx</dc:title>
  <dc:creator/>
  <cp:lastModifiedBy/>
  <cp:revision>1</cp:revision>
  <dcterms:created xsi:type="dcterms:W3CDTF">2017-01-16T04:40:11Z</dcterms:created>
  <dcterms:modified xsi:type="dcterms:W3CDTF">2017-12-12T12:36:08Z</dcterms:modified>
</cp:coreProperties>
</file>