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3.xml" ContentType="application/vnd.openxmlformats-officedocument.themeOverr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heme/themeOverride4.xml" ContentType="application/vnd.openxmlformats-officedocument.themeOverride+xml"/>
  <Override PartName="/ppt/notesSlides/notesSlide8.xml" ContentType="application/vnd.openxmlformats-officedocument.presentationml.notesSlide+xml"/>
  <Override PartName="/ppt/theme/themeOverride5.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heme/themeOverride6.xml" ContentType="application/vnd.openxmlformats-officedocument.themeOverride+xml"/>
  <Override PartName="/ppt/notesSlides/notesSlide12.xml" ContentType="application/vnd.openxmlformats-officedocument.presentationml.notesSlide+xml"/>
  <Override PartName="/ppt/theme/themeOverride7.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8.xml" ContentType="application/vnd.openxmlformats-officedocument.themeOverride+xml"/>
  <Override PartName="/ppt/notesSlides/notesSlide15.xml" ContentType="application/vnd.openxmlformats-officedocument.presentationml.notesSlide+xml"/>
  <Override PartName="/ppt/theme/themeOverride9.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10.xml" ContentType="application/vnd.openxmlformats-officedocument.themeOverride+xml"/>
  <Override PartName="/ppt/notesSlides/notesSlide18.xml" ContentType="application/vnd.openxmlformats-officedocument.presentationml.notesSlide+xml"/>
  <Override PartName="/ppt/theme/themeOverride11.xml" ContentType="application/vnd.openxmlformats-officedocument.themeOverride+xml"/>
  <Override PartName="/ppt/notesSlides/notesSlide19.xml" ContentType="application/vnd.openxmlformats-officedocument.presentationml.notesSlide+xml"/>
  <Override PartName="/ppt/theme/themeOverride12.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3"/>
  </p:notesMasterIdLst>
  <p:handoutMasterIdLst>
    <p:handoutMasterId r:id="rId24"/>
  </p:handoutMasterIdLst>
  <p:sldIdLst>
    <p:sldId id="525" r:id="rId2"/>
    <p:sldId id="390" r:id="rId3"/>
    <p:sldId id="558" r:id="rId4"/>
    <p:sldId id="552" r:id="rId5"/>
    <p:sldId id="554" r:id="rId6"/>
    <p:sldId id="555" r:id="rId7"/>
    <p:sldId id="556" r:id="rId8"/>
    <p:sldId id="461" r:id="rId9"/>
    <p:sldId id="545" r:id="rId10"/>
    <p:sldId id="557" r:id="rId11"/>
    <p:sldId id="559" r:id="rId12"/>
    <p:sldId id="548" r:id="rId13"/>
    <p:sldId id="464" r:id="rId14"/>
    <p:sldId id="560" r:id="rId15"/>
    <p:sldId id="530" r:id="rId16"/>
    <p:sldId id="531" r:id="rId17"/>
    <p:sldId id="561" r:id="rId18"/>
    <p:sldId id="446" r:id="rId19"/>
    <p:sldId id="497" r:id="rId20"/>
    <p:sldId id="462" r:id="rId21"/>
    <p:sldId id="562" r:id="rId22"/>
  </p:sldIdLst>
  <p:sldSz cx="9144000" cy="5143500" type="screen16x9"/>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57D3"/>
    <a:srgbClr val="45A5ED"/>
    <a:srgbClr val="755DD9"/>
    <a:srgbClr val="665EB8"/>
    <a:srgbClr val="92278F"/>
    <a:srgbClr val="D9D9D9"/>
    <a:srgbClr val="CC0000"/>
    <a:srgbClr val="FF2929"/>
    <a:srgbClr val="FF0101"/>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20" autoAdjust="0"/>
    <p:restoredTop sz="97377" autoAdjust="0"/>
  </p:normalViewPr>
  <p:slideViewPr>
    <p:cSldViewPr>
      <p:cViewPr varScale="1">
        <p:scale>
          <a:sx n="96" d="100"/>
          <a:sy n="96" d="100"/>
        </p:scale>
        <p:origin x="510" y="84"/>
      </p:cViewPr>
      <p:guideLst>
        <p:guide orient="horz" pos="1620"/>
        <p:guide pos="2880"/>
      </p:guideLst>
    </p:cSldViewPr>
  </p:slideViewPr>
  <p:notesTextViewPr>
    <p:cViewPr>
      <p:scale>
        <a:sx n="1" d="1"/>
        <a:sy n="1" d="1"/>
      </p:scale>
      <p:origin x="0" y="0"/>
    </p:cViewPr>
  </p:notesTextViewPr>
  <p:sorterViewPr>
    <p:cViewPr>
      <p:scale>
        <a:sx n="146" d="100"/>
        <a:sy n="146" d="100"/>
      </p:scale>
      <p:origin x="0" y="0"/>
    </p:cViewPr>
  </p:sorterViewPr>
  <p:notesViewPr>
    <p:cSldViewPr>
      <p:cViewPr varScale="1">
        <p:scale>
          <a:sx n="65" d="100"/>
          <a:sy n="65" d="100"/>
        </p:scale>
        <p:origin x="-340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67DD0A-9044-4D18-9C18-8B428ED92850}" type="datetimeFigureOut">
              <a:rPr lang="zh-CN" altLang="en-US" smtClean="0"/>
              <a:pPr/>
              <a:t>2017/12/12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8C6817-9CDC-4935-A4AC-27CF72BD8B27}" type="slidenum">
              <a:rPr lang="zh-CN" altLang="en-US" smtClean="0"/>
              <a:pPr/>
              <a:t>‹#›</a:t>
            </a:fld>
            <a:endParaRPr lang="zh-CN" altLang="en-US"/>
          </a:p>
        </p:txBody>
      </p:sp>
    </p:spTree>
    <p:extLst>
      <p:ext uri="{BB962C8B-B14F-4D97-AF65-F5344CB8AC3E}">
        <p14:creationId xmlns:p14="http://schemas.microsoft.com/office/powerpoint/2010/main" val="29349468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387C70-E853-4894-BF07-D2F4B19C8F53}" type="datetimeFigureOut">
              <a:rPr lang="zh-CN" altLang="en-US" smtClean="0"/>
              <a:pPr/>
              <a:t>2017/12/12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A47F99-6ADC-4C80-99B3-D41D132752F1}" type="slidenum">
              <a:rPr lang="zh-CN" altLang="en-US" smtClean="0"/>
              <a:pPr/>
              <a:t>‹#›</a:t>
            </a:fld>
            <a:endParaRPr lang="zh-CN" altLang="en-US"/>
          </a:p>
        </p:txBody>
      </p:sp>
    </p:spTree>
    <p:extLst>
      <p:ext uri="{BB962C8B-B14F-4D97-AF65-F5344CB8AC3E}">
        <p14:creationId xmlns:p14="http://schemas.microsoft.com/office/powerpoint/2010/main" val="3527587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a:t>
            </a:fld>
            <a:endParaRPr lang="zh-CN" altLang="en-US"/>
          </a:p>
        </p:txBody>
      </p:sp>
    </p:spTree>
    <p:extLst>
      <p:ext uri="{BB962C8B-B14F-4D97-AF65-F5344CB8AC3E}">
        <p14:creationId xmlns:p14="http://schemas.microsoft.com/office/powerpoint/2010/main" val="440903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10</a:t>
            </a:fld>
            <a:endParaRPr lang="zh-CN" altLang="en-US"/>
          </a:p>
        </p:txBody>
      </p:sp>
    </p:spTree>
    <p:extLst>
      <p:ext uri="{BB962C8B-B14F-4D97-AF65-F5344CB8AC3E}">
        <p14:creationId xmlns:p14="http://schemas.microsoft.com/office/powerpoint/2010/main" val="461491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11</a:t>
            </a:fld>
            <a:endParaRPr lang="zh-CN" altLang="en-US"/>
          </a:p>
        </p:txBody>
      </p:sp>
    </p:spTree>
    <p:extLst>
      <p:ext uri="{BB962C8B-B14F-4D97-AF65-F5344CB8AC3E}">
        <p14:creationId xmlns:p14="http://schemas.microsoft.com/office/powerpoint/2010/main" val="1303042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12</a:t>
            </a:fld>
            <a:endParaRPr lang="zh-CN" altLang="en-US"/>
          </a:p>
        </p:txBody>
      </p:sp>
    </p:spTree>
    <p:extLst>
      <p:ext uri="{BB962C8B-B14F-4D97-AF65-F5344CB8AC3E}">
        <p14:creationId xmlns:p14="http://schemas.microsoft.com/office/powerpoint/2010/main" val="1632501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13</a:t>
            </a:fld>
            <a:endParaRPr lang="zh-CN" altLang="en-US"/>
          </a:p>
        </p:txBody>
      </p:sp>
    </p:spTree>
    <p:extLst>
      <p:ext uri="{BB962C8B-B14F-4D97-AF65-F5344CB8AC3E}">
        <p14:creationId xmlns:p14="http://schemas.microsoft.com/office/powerpoint/2010/main" val="2939740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14</a:t>
            </a:fld>
            <a:endParaRPr lang="zh-CN" altLang="en-US"/>
          </a:p>
        </p:txBody>
      </p:sp>
    </p:spTree>
    <p:extLst>
      <p:ext uri="{BB962C8B-B14F-4D97-AF65-F5344CB8AC3E}">
        <p14:creationId xmlns:p14="http://schemas.microsoft.com/office/powerpoint/2010/main" val="2554532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15</a:t>
            </a:fld>
            <a:endParaRPr lang="zh-CN" altLang="en-US"/>
          </a:p>
        </p:txBody>
      </p:sp>
    </p:spTree>
    <p:extLst>
      <p:ext uri="{BB962C8B-B14F-4D97-AF65-F5344CB8AC3E}">
        <p14:creationId xmlns:p14="http://schemas.microsoft.com/office/powerpoint/2010/main" val="632262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16</a:t>
            </a:fld>
            <a:endParaRPr lang="zh-CN" altLang="en-US"/>
          </a:p>
        </p:txBody>
      </p:sp>
    </p:spTree>
    <p:extLst>
      <p:ext uri="{BB962C8B-B14F-4D97-AF65-F5344CB8AC3E}">
        <p14:creationId xmlns:p14="http://schemas.microsoft.com/office/powerpoint/2010/main" val="13000591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17</a:t>
            </a:fld>
            <a:endParaRPr lang="zh-CN" altLang="en-US"/>
          </a:p>
        </p:txBody>
      </p:sp>
    </p:spTree>
    <p:extLst>
      <p:ext uri="{BB962C8B-B14F-4D97-AF65-F5344CB8AC3E}">
        <p14:creationId xmlns:p14="http://schemas.microsoft.com/office/powerpoint/2010/main" val="3242645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18</a:t>
            </a:fld>
            <a:endParaRPr lang="zh-CN" altLang="en-US"/>
          </a:p>
        </p:txBody>
      </p:sp>
    </p:spTree>
    <p:extLst>
      <p:ext uri="{BB962C8B-B14F-4D97-AF65-F5344CB8AC3E}">
        <p14:creationId xmlns:p14="http://schemas.microsoft.com/office/powerpoint/2010/main" val="41412995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19</a:t>
            </a:fld>
            <a:endParaRPr lang="zh-CN" altLang="en-US"/>
          </a:p>
        </p:txBody>
      </p:sp>
    </p:spTree>
    <p:extLst>
      <p:ext uri="{BB962C8B-B14F-4D97-AF65-F5344CB8AC3E}">
        <p14:creationId xmlns:p14="http://schemas.microsoft.com/office/powerpoint/2010/main" val="3372621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a:t>
            </a:fld>
            <a:endParaRPr lang="zh-CN" altLang="en-US"/>
          </a:p>
        </p:txBody>
      </p:sp>
    </p:spTree>
    <p:extLst>
      <p:ext uri="{BB962C8B-B14F-4D97-AF65-F5344CB8AC3E}">
        <p14:creationId xmlns:p14="http://schemas.microsoft.com/office/powerpoint/2010/main" val="191045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20</a:t>
            </a:fld>
            <a:endParaRPr lang="zh-CN" altLang="en-US"/>
          </a:p>
        </p:txBody>
      </p:sp>
    </p:spTree>
    <p:extLst>
      <p:ext uri="{BB962C8B-B14F-4D97-AF65-F5344CB8AC3E}">
        <p14:creationId xmlns:p14="http://schemas.microsoft.com/office/powerpoint/2010/main" val="3793768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21</a:t>
            </a:fld>
            <a:endParaRPr lang="zh-CN" altLang="en-US"/>
          </a:p>
        </p:txBody>
      </p:sp>
    </p:spTree>
    <p:extLst>
      <p:ext uri="{BB962C8B-B14F-4D97-AF65-F5344CB8AC3E}">
        <p14:creationId xmlns:p14="http://schemas.microsoft.com/office/powerpoint/2010/main" val="724175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3</a:t>
            </a:fld>
            <a:endParaRPr lang="zh-CN" altLang="en-US"/>
          </a:p>
        </p:txBody>
      </p:sp>
    </p:spTree>
    <p:extLst>
      <p:ext uri="{BB962C8B-B14F-4D97-AF65-F5344CB8AC3E}">
        <p14:creationId xmlns:p14="http://schemas.microsoft.com/office/powerpoint/2010/main" val="3972973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4</a:t>
            </a:fld>
            <a:endParaRPr lang="zh-CN" altLang="en-US"/>
          </a:p>
        </p:txBody>
      </p:sp>
    </p:spTree>
    <p:extLst>
      <p:ext uri="{BB962C8B-B14F-4D97-AF65-F5344CB8AC3E}">
        <p14:creationId xmlns:p14="http://schemas.microsoft.com/office/powerpoint/2010/main" val="3063128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5</a:t>
            </a:fld>
            <a:endParaRPr lang="zh-CN" altLang="en-US"/>
          </a:p>
        </p:txBody>
      </p:sp>
    </p:spTree>
    <p:extLst>
      <p:ext uri="{BB962C8B-B14F-4D97-AF65-F5344CB8AC3E}">
        <p14:creationId xmlns:p14="http://schemas.microsoft.com/office/powerpoint/2010/main" val="2237896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6</a:t>
            </a:fld>
            <a:endParaRPr lang="zh-CN" altLang="en-US"/>
          </a:p>
        </p:txBody>
      </p:sp>
    </p:spTree>
    <p:extLst>
      <p:ext uri="{BB962C8B-B14F-4D97-AF65-F5344CB8AC3E}">
        <p14:creationId xmlns:p14="http://schemas.microsoft.com/office/powerpoint/2010/main" val="1131596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7</a:t>
            </a:fld>
            <a:endParaRPr lang="zh-CN" altLang="en-US"/>
          </a:p>
        </p:txBody>
      </p:sp>
    </p:spTree>
    <p:extLst>
      <p:ext uri="{BB962C8B-B14F-4D97-AF65-F5344CB8AC3E}">
        <p14:creationId xmlns:p14="http://schemas.microsoft.com/office/powerpoint/2010/main" val="3036852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8</a:t>
            </a:fld>
            <a:endParaRPr lang="zh-CN" altLang="en-US"/>
          </a:p>
        </p:txBody>
      </p:sp>
    </p:spTree>
    <p:extLst>
      <p:ext uri="{BB962C8B-B14F-4D97-AF65-F5344CB8AC3E}">
        <p14:creationId xmlns:p14="http://schemas.microsoft.com/office/powerpoint/2010/main" val="64211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9</a:t>
            </a:fld>
            <a:endParaRPr lang="zh-CN" altLang="en-US"/>
          </a:p>
        </p:txBody>
      </p:sp>
    </p:spTree>
    <p:extLst>
      <p:ext uri="{BB962C8B-B14F-4D97-AF65-F5344CB8AC3E}">
        <p14:creationId xmlns:p14="http://schemas.microsoft.com/office/powerpoint/2010/main" val="6443929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86"/>
            <a:ext cx="9144000" cy="514807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1589"/>
            <a:ext cx="9144000"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C:\Users\PC\Desktop\zqq\201513_0002_20_0006_-----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4156"/>
          <a:stretch>
            <a:fillRect/>
          </a:stretch>
        </p:blipFill>
        <p:spPr bwMode="auto">
          <a:xfrm>
            <a:off x="0" y="4518026"/>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C:\Users\Administrator\Desktop\素材\201602_v1.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p:blipFill>
        <p:spPr bwMode="auto">
          <a:xfrm>
            <a:off x="781050" y="280988"/>
            <a:ext cx="8362950" cy="4431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Administrator\Desktop\图网\06838\7fe2865139e9778e8cbcc9aef177ee14\ls-609.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p:blipFill>
        <p:spPr bwMode="auto">
          <a:xfrm>
            <a:off x="7641772" y="31199"/>
            <a:ext cx="1387928" cy="579223"/>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802"/>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54009" y="217812"/>
            <a:ext cx="627041" cy="3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C:\Users\Administrator\Desktop\素材\素材中国 sccnn.pn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211135" y="57536"/>
            <a:ext cx="515002" cy="4130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1589"/>
            <a:ext cx="9144000"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1A8091-7EE4-41B5-8137-A62B04FCA6E6}" type="datetimeFigureOut">
              <a:rPr lang="zh-CN" altLang="en-US" smtClean="0"/>
              <a:pPr/>
              <a:t>2017/12/12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31A8091-7EE4-41B5-8137-A62B04FCA6E6}" type="datetimeFigureOut">
              <a:rPr lang="zh-CN" altLang="en-US" smtClean="0"/>
              <a:pPr/>
              <a:t>2017/12/12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8AA5FA-60D0-45B3-9A54-CD9302FF9B7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5" r:id="rId4"/>
  </p:sldLayoutIdLst>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audio" Target="../media/media1.wav"/><Relationship Id="rId7" Type="http://schemas.openxmlformats.org/officeDocument/2006/relationships/image" Target="../media/image9.jpg"/><Relationship Id="rId12" Type="http://schemas.openxmlformats.org/officeDocument/2006/relationships/image" Target="../media/image13.png"/><Relationship Id="rId2" Type="http://schemas.microsoft.com/office/2007/relationships/media" Target="../media/media1.wav"/><Relationship Id="rId1" Type="http://schemas.openxmlformats.org/officeDocument/2006/relationships/themeOverride" Target="../theme/themeOverride1.xml"/><Relationship Id="rId6" Type="http://schemas.openxmlformats.org/officeDocument/2006/relationships/image" Target="../media/image1.jpg"/><Relationship Id="rId11" Type="http://schemas.openxmlformats.org/officeDocument/2006/relationships/image" Target="../media/image12.png"/><Relationship Id="rId5" Type="http://schemas.openxmlformats.org/officeDocument/2006/relationships/notesSlide" Target="../notesSlides/notesSlide1.xml"/><Relationship Id="rId10" Type="http://schemas.microsoft.com/office/2007/relationships/hdphoto" Target="../media/hdphoto1.wdp"/><Relationship Id="rId4" Type="http://schemas.openxmlformats.org/officeDocument/2006/relationships/slideLayout" Target="../slideLayouts/slideLayout1.xml"/><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6.xml"/><Relationship Id="rId5" Type="http://schemas.microsoft.com/office/2007/relationships/hdphoto" Target="../media/hdphoto2.wdp"/><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6.xml"/><Relationship Id="rId5" Type="http://schemas.microsoft.com/office/2007/relationships/hdphoto" Target="../media/hdphoto2.wdp"/><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5.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microsoft.com/office/2007/relationships/hdphoto" Target="../media/hdphoto2.wdp"/><Relationship Id="rId5" Type="http://schemas.openxmlformats.org/officeDocument/2006/relationships/image" Target="../media/image17.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9.xml"/><Relationship Id="rId5" Type="http://schemas.microsoft.com/office/2007/relationships/hdphoto" Target="../media/hdphoto2.wdp"/><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microsoft.com/office/2007/relationships/hdphoto" Target="../media/hdphoto2.wdp"/><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11.xml"/><Relationship Id="rId5" Type="http://schemas.microsoft.com/office/2007/relationships/hdphoto" Target="../media/hdphoto2.wdp"/><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microsoft.com/office/2007/relationships/hdphoto" Target="../media/hdphoto1.wdp"/><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12.xml"/><Relationship Id="rId5" Type="http://schemas.microsoft.com/office/2007/relationships/hdphoto" Target="../media/hdphoto2.wdp"/><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1.xml"/><Relationship Id="rId7" Type="http://schemas.openxmlformats.org/officeDocument/2006/relationships/image" Target="../media/image10.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9.jpg"/><Relationship Id="rId11" Type="http://schemas.openxmlformats.org/officeDocument/2006/relationships/image" Target="../media/image13.png"/><Relationship Id="rId5" Type="http://schemas.openxmlformats.org/officeDocument/2006/relationships/image" Target="../media/image1.jpg"/><Relationship Id="rId10" Type="http://schemas.openxmlformats.org/officeDocument/2006/relationships/image" Target="../media/image12.png"/><Relationship Id="rId4" Type="http://schemas.openxmlformats.org/officeDocument/2006/relationships/notesSlide" Target="../notesSlides/notesSlide21.xml"/><Relationship Id="rId9"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xml"/><Relationship Id="rId1" Type="http://schemas.openxmlformats.org/officeDocument/2006/relationships/themeOverride" Target="../theme/themeOverride3.xml"/><Relationship Id="rId6" Type="http://schemas.microsoft.com/office/2007/relationships/hdphoto" Target="../media/hdphoto2.wdp"/><Relationship Id="rId5" Type="http://schemas.openxmlformats.org/officeDocument/2006/relationships/image" Target="../media/image17.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microsoft.com/office/2007/relationships/hdphoto" Target="../media/hdphoto1.wdp"/><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microsoft.com/office/2007/relationships/hdphoto" Target="../media/hdphoto1.wdp"/><Relationship Id="rId2" Type="http://schemas.openxmlformats.org/officeDocument/2006/relationships/slideLayout" Target="../slideLayouts/slideLayout4.xml"/><Relationship Id="rId1" Type="http://schemas.openxmlformats.org/officeDocument/2006/relationships/tags" Target="../tags/tag4.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microsoft.com/office/2007/relationships/hdphoto" Target="../media/hdphoto2.wdp"/><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8.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5.xml"/><Relationship Id="rId5" Type="http://schemas.microsoft.com/office/2007/relationships/hdphoto" Target="../media/hdphoto2.wdp"/><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6">
            <a:lum/>
          </a:blip>
          <a:srcRect/>
          <a:stretch>
            <a:fillRect l="-1000" r="-1000"/>
          </a:stretch>
        </a:blipFill>
        <a:effectLst/>
      </p:bgPr>
    </p:bg>
    <p:spTree>
      <p:nvGrpSpPr>
        <p:cNvPr id="1" name=""/>
        <p:cNvGrpSpPr/>
        <p:nvPr/>
      </p:nvGrpSpPr>
      <p:grpSpPr>
        <a:xfrm>
          <a:off x="0" y="0"/>
          <a:ext cx="0" cy="0"/>
          <a:chOff x="0" y="0"/>
          <a:chExt cx="0" cy="0"/>
        </a:xfrm>
      </p:grpSpPr>
      <p:sp>
        <p:nvSpPr>
          <p:cNvPr id="14" name="文本框 11"/>
          <p:cNvSpPr txBox="1"/>
          <p:nvPr/>
        </p:nvSpPr>
        <p:spPr>
          <a:xfrm>
            <a:off x="3275856" y="2104454"/>
            <a:ext cx="5040000" cy="677814"/>
          </a:xfrm>
          <a:prstGeom prst="rect">
            <a:avLst/>
          </a:prstGeom>
          <a:noFill/>
        </p:spPr>
        <p:txBody>
          <a:bodyPr wrap="square" lIns="68580" tIns="34290" rIns="68580" bIns="34290" rtlCol="0">
            <a:spAutoFit/>
          </a:bodyPr>
          <a:lstStyle/>
          <a:p>
            <a:pPr algn="ctr">
              <a:lnSpc>
                <a:spcPct val="130000"/>
              </a:lnSpc>
            </a:pPr>
            <a:r>
              <a:rPr lang="zh-CN" altLang="en-US" sz="1600" b="1" dirty="0"/>
              <a:t>根据中国共产党发展党员工作细则（</a:t>
            </a:r>
            <a:r>
              <a:rPr lang="en-US" altLang="zh-CN" sz="1600" b="1"/>
              <a:t>2018</a:t>
            </a:r>
            <a:r>
              <a:rPr lang="zh-CN" altLang="en-US" sz="1600" b="1"/>
              <a:t>版</a:t>
            </a:r>
            <a:r>
              <a:rPr lang="zh-CN" altLang="en-US" sz="1600" b="1" dirty="0"/>
              <a:t>）编写</a:t>
            </a:r>
          </a:p>
          <a:p>
            <a:pPr algn="ctr">
              <a:lnSpc>
                <a:spcPct val="130000"/>
              </a:lnSpc>
            </a:pPr>
            <a:r>
              <a:rPr lang="zh-CN" altLang="en-US" sz="1600" b="1" dirty="0"/>
              <a:t>适用于党支部培训、党员汇报</a:t>
            </a:r>
            <a:endParaRPr lang="zh-CN" altLang="en-US" sz="1600" b="1" dirty="0">
              <a:effectLst/>
            </a:endParaRPr>
          </a:p>
        </p:txBody>
      </p:sp>
      <p:sp>
        <p:nvSpPr>
          <p:cNvPr id="16" name="矩形 15"/>
          <p:cNvSpPr/>
          <p:nvPr/>
        </p:nvSpPr>
        <p:spPr>
          <a:xfrm>
            <a:off x="4067944" y="2830830"/>
            <a:ext cx="3600400"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5" name="文本框 11"/>
          <p:cNvSpPr txBox="1"/>
          <p:nvPr/>
        </p:nvSpPr>
        <p:spPr>
          <a:xfrm>
            <a:off x="3707904" y="2893500"/>
            <a:ext cx="4231071" cy="296428"/>
          </a:xfrm>
          <a:prstGeom prst="rect">
            <a:avLst/>
          </a:prstGeom>
          <a:noFill/>
        </p:spPr>
        <p:txBody>
          <a:bodyPr wrap="square" lIns="68580" tIns="34290" rIns="68580" bIns="34290" rtlCol="0">
            <a:spAutoFit/>
          </a:bodyPr>
          <a:lstStyle/>
          <a:p>
            <a:pPr algn="ctr">
              <a:lnSpc>
                <a:spcPct val="125000"/>
              </a:lnSpc>
            </a:pPr>
            <a:r>
              <a:rPr lang="zh-CN" altLang="en-US" sz="1300" dirty="0"/>
              <a:t>汇报人：某某某      汇报单位：某某党委或 党支部</a:t>
            </a:r>
            <a:endParaRPr lang="zh-CN" altLang="en-US" sz="1300" dirty="0">
              <a:effectLst/>
            </a:endParaRPr>
          </a:p>
        </p:txBody>
      </p:sp>
      <p:sp>
        <p:nvSpPr>
          <p:cNvPr id="33" name="TextBox 32">
            <a:hlinkClick r:id="" action="ppaction://hlinkshowjump?jump=nextslide"/>
          </p:cNvPr>
          <p:cNvSpPr txBox="1">
            <a:spLocks noChangeArrowheads="1"/>
          </p:cNvSpPr>
          <p:nvPr/>
        </p:nvSpPr>
        <p:spPr bwMode="auto">
          <a:xfrm>
            <a:off x="2753997" y="1119926"/>
            <a:ext cx="6083717" cy="800219"/>
          </a:xfrm>
          <a:prstGeom prst="rect">
            <a:avLst/>
          </a:prstGeom>
          <a:noFill/>
          <a:ln>
            <a:noFill/>
          </a:ln>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4600" b="1" dirty="0">
                <a:blipFill dpi="0" rotWithShape="1">
                  <a:blip r:embed="rId7"/>
                  <a:srcRect/>
                  <a:tile tx="1143000" ty="7620000" sx="100000" sy="100000" flip="none" algn="tl"/>
                </a:blipFill>
                <a:latin typeface="汉真广标" panose="02010609000101010101" pitchFamily="49" charset="-122"/>
                <a:ea typeface="汉真广标" panose="02010609000101010101" pitchFamily="49" charset="-122"/>
              </a:rPr>
              <a:t>党员发展入党流程培训</a:t>
            </a:r>
          </a:p>
        </p:txBody>
      </p:sp>
      <p:pic>
        <p:nvPicPr>
          <p:cNvPr id="5" name="Thomas Bergersen-Undying Love.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4073054" y="-609600"/>
            <a:ext cx="609600" cy="609600"/>
          </a:xfrm>
          <a:prstGeom prst="rect">
            <a:avLst/>
          </a:prstGeom>
        </p:spPr>
      </p:pic>
      <p:pic>
        <p:nvPicPr>
          <p:cNvPr id="11" name="图片 10"/>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0" b="100000" l="0" r="28649"/>
                    </a14:imgEffect>
                  </a14:imgLayer>
                </a14:imgProps>
              </a:ext>
              <a:ext uri="{28A0092B-C50C-407E-A947-70E740481C1C}">
                <a14:useLocalDpi xmlns:a14="http://schemas.microsoft.com/office/drawing/2010/main" val="0"/>
              </a:ext>
            </a:extLst>
          </a:blip>
          <a:srcRect l="7181" t="1" r="72392" b="-739"/>
          <a:stretch/>
        </p:blipFill>
        <p:spPr>
          <a:xfrm>
            <a:off x="0" y="0"/>
            <a:ext cx="2123728" cy="5236046"/>
          </a:xfrm>
          <a:prstGeom prst="rect">
            <a:avLst/>
          </a:prstGeom>
        </p:spPr>
      </p:pic>
      <p:pic>
        <p:nvPicPr>
          <p:cNvPr id="12" name="图片 11"/>
          <p:cNvPicPr>
            <a:picLocks noChangeAspect="1"/>
          </p:cNvPicPr>
          <p:nvPr/>
        </p:nvPicPr>
        <p:blipFill rotWithShape="1">
          <a:blip r:embed="rId11" cstate="print">
            <a:extLst>
              <a:ext uri="{28A0092B-C50C-407E-A947-70E740481C1C}">
                <a14:useLocalDpi xmlns:a14="http://schemas.microsoft.com/office/drawing/2010/main" val="0"/>
              </a:ext>
            </a:extLst>
          </a:blip>
          <a:srcRect l="47637" t="45274"/>
          <a:stretch/>
        </p:blipFill>
        <p:spPr>
          <a:xfrm>
            <a:off x="4355976" y="2641799"/>
            <a:ext cx="4788024" cy="2501701"/>
          </a:xfrm>
          <a:prstGeom prst="rect">
            <a:avLst/>
          </a:prstGeom>
        </p:spPr>
      </p:pic>
      <p:pic>
        <p:nvPicPr>
          <p:cNvPr id="4" name="Picture 5"/>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a:off x="0" y="3145244"/>
            <a:ext cx="3368434" cy="1998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0255088"/>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1000" fill="hold"/>
                                        <p:tgtEl>
                                          <p:spTgt spid="33"/>
                                        </p:tgtEl>
                                        <p:attrNameLst>
                                          <p:attrName>ppt_w</p:attrName>
                                        </p:attrNameLst>
                                      </p:cBhvr>
                                      <p:tavLst>
                                        <p:tav tm="0">
                                          <p:val>
                                            <p:fltVal val="0"/>
                                          </p:val>
                                        </p:tav>
                                        <p:tav tm="100000">
                                          <p:val>
                                            <p:strVal val="#ppt_w"/>
                                          </p:val>
                                        </p:tav>
                                      </p:tavLst>
                                    </p:anim>
                                    <p:anim calcmode="lin" valueType="num">
                                      <p:cBhvr>
                                        <p:cTn id="18" dur="1000" fill="hold"/>
                                        <p:tgtEl>
                                          <p:spTgt spid="33"/>
                                        </p:tgtEl>
                                        <p:attrNameLst>
                                          <p:attrName>ppt_h</p:attrName>
                                        </p:attrNameLst>
                                      </p:cBhvr>
                                      <p:tavLst>
                                        <p:tav tm="0">
                                          <p:val>
                                            <p:fltVal val="0"/>
                                          </p:val>
                                        </p:tav>
                                        <p:tav tm="100000">
                                          <p:val>
                                            <p:strVal val="#ppt_h"/>
                                          </p:val>
                                        </p:tav>
                                      </p:tavLst>
                                    </p:anim>
                                    <p:animEffect transition="in" filter="fade">
                                      <p:cBhvr>
                                        <p:cTn id="19" dur="1000"/>
                                        <p:tgtEl>
                                          <p:spTgt spid="33"/>
                                        </p:tgtEl>
                                      </p:cBhvr>
                                    </p:animEffect>
                                  </p:childTnLst>
                                </p:cTn>
                              </p:par>
                            </p:childTnLst>
                          </p:cTn>
                        </p:par>
                        <p:par>
                          <p:cTn id="20" fill="hold">
                            <p:stCondLst>
                              <p:cond delay="200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4"/>
                                        </p:tgtEl>
                                        <p:attrNameLst>
                                          <p:attrName>style.visibility</p:attrName>
                                        </p:attrNameLst>
                                      </p:cBhvr>
                                      <p:to>
                                        <p:strVal val="visible"/>
                                      </p:to>
                                    </p:set>
                                    <p:animEffect transition="in" filter="wipe(left)">
                                      <p:cBhvr>
                                        <p:cTn id="23" dur="100"/>
                                        <p:tgtEl>
                                          <p:spTgt spid="14"/>
                                        </p:tgtEl>
                                      </p:cBhvr>
                                    </p:animEffect>
                                  </p:childTnLst>
                                </p:cTn>
                              </p:par>
                            </p:childTnLst>
                          </p:cTn>
                        </p:par>
                        <p:par>
                          <p:cTn id="24" fill="hold">
                            <p:stCondLst>
                              <p:cond delay="3180"/>
                            </p:stCondLst>
                            <p:childTnLst>
                              <p:par>
                                <p:cTn id="25" presetID="2" presetClass="entr" presetSubtype="2"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368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35"/>
                                        </p:tgtEl>
                                        <p:attrNameLst>
                                          <p:attrName>style.visibility</p:attrName>
                                        </p:attrNameLst>
                                      </p:cBhvr>
                                      <p:to>
                                        <p:strVal val="visible"/>
                                      </p:to>
                                    </p:set>
                                    <p:animEffect transition="in" filter="wipe(left)">
                                      <p:cBhvr>
                                        <p:cTn id="32" dur="1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remove" display="0">
                  <p:stCondLst>
                    <p:cond delay="indefinite"/>
                  </p:stCondLst>
                  <p:endCondLst>
                    <p:cond evt="onStopAudio" delay="0">
                      <p:tgtEl>
                        <p:sldTgt/>
                      </p:tgtEl>
                    </p:cond>
                  </p:endCondLst>
                </p:cTn>
                <p:tgtEl>
                  <p:spTgt spid="5"/>
                </p:tgtEl>
              </p:cMediaNode>
            </p:audio>
          </p:childTnLst>
        </p:cTn>
      </p:par>
    </p:tnLst>
    <p:bldLst>
      <p:bldP spid="14" grpId="0"/>
      <p:bldP spid="16" grpId="0" animBg="1"/>
      <p:bldP spid="35"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1"/>
          <p:cNvSpPr txBox="1"/>
          <p:nvPr/>
        </p:nvSpPr>
        <p:spPr>
          <a:xfrm>
            <a:off x="2824213" y="2148069"/>
            <a:ext cx="5598622" cy="530915"/>
          </a:xfrm>
          <a:prstGeom prst="rect">
            <a:avLst/>
          </a:prstGeom>
          <a:noFill/>
        </p:spPr>
        <p:txBody>
          <a:bodyPr wrap="square" lIns="68580" tIns="34290" rIns="68580" bIns="34290" rtlCol="0">
            <a:spAutoFit/>
          </a:bodyPr>
          <a:lstStyle/>
          <a:p>
            <a:pPr algn="ctr"/>
            <a:r>
              <a:rPr lang="zh-CN" altLang="en-US" sz="3000" b="1" dirty="0">
                <a:effectLst>
                  <a:reflection blurRad="6350" stA="55000" endA="300" endPos="45500" dir="5400000" sy="-100000" algn="bl" rotWithShape="0"/>
                </a:effectLst>
                <a:cs typeface="+mn-ea"/>
                <a:sym typeface="+mn-lt"/>
              </a:rPr>
              <a:t>发展对象的确定和考察</a:t>
            </a:r>
          </a:p>
        </p:txBody>
      </p:sp>
      <p:sp>
        <p:nvSpPr>
          <p:cNvPr id="7" name="文本框 1"/>
          <p:cNvSpPr txBox="1"/>
          <p:nvPr/>
        </p:nvSpPr>
        <p:spPr>
          <a:xfrm>
            <a:off x="4512322" y="2859782"/>
            <a:ext cx="2222403" cy="852156"/>
          </a:xfrm>
          <a:prstGeom prst="rect">
            <a:avLst/>
          </a:prstGeom>
          <a:noFill/>
        </p:spPr>
        <p:txBody>
          <a:bodyPr wrap="none" lIns="68580" tIns="34290" rIns="68580" bIns="34290" rtlCol="0">
            <a:spAutoFit/>
          </a:bodyPr>
          <a:lstStyle/>
          <a:p>
            <a:pPr marL="285750" indent="-285750">
              <a:lnSpc>
                <a:spcPct val="125000"/>
              </a:lnSpc>
              <a:buFont typeface="Wingdings" pitchFamily="2" charset="2"/>
              <a:buChar char="Ø"/>
            </a:pPr>
            <a:r>
              <a:rPr lang="zh-CN" altLang="en-US" sz="1400" dirty="0">
                <a:cs typeface="+mn-ea"/>
                <a:sym typeface="+mn-lt"/>
              </a:rPr>
              <a:t>入党积极分子的确定</a:t>
            </a:r>
          </a:p>
          <a:p>
            <a:pPr marL="285750" indent="-285750">
              <a:lnSpc>
                <a:spcPct val="125000"/>
              </a:lnSpc>
              <a:buFont typeface="Wingdings" pitchFamily="2" charset="2"/>
              <a:buChar char="Ø"/>
            </a:pPr>
            <a:r>
              <a:rPr lang="zh-CN" altLang="en-US" sz="1400" dirty="0">
                <a:cs typeface="+mn-ea"/>
                <a:sym typeface="+mn-lt"/>
              </a:rPr>
              <a:t>入党介绍人的主要任务</a:t>
            </a:r>
          </a:p>
          <a:p>
            <a:pPr marL="285750" indent="-285750">
              <a:lnSpc>
                <a:spcPct val="125000"/>
              </a:lnSpc>
              <a:buFont typeface="Wingdings" pitchFamily="2" charset="2"/>
              <a:buChar char="Ø"/>
            </a:pPr>
            <a:r>
              <a:rPr lang="zh-CN" altLang="en-US" sz="1400" dirty="0">
                <a:cs typeface="+mn-ea"/>
                <a:sym typeface="+mn-lt"/>
              </a:rPr>
              <a:t>政治审查</a:t>
            </a:r>
          </a:p>
        </p:txBody>
      </p:sp>
      <p:pic>
        <p:nvPicPr>
          <p:cNvPr id="5"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3455" y="844160"/>
            <a:ext cx="1080138" cy="67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11"/>
          <p:cNvSpPr txBox="1"/>
          <p:nvPr/>
        </p:nvSpPr>
        <p:spPr>
          <a:xfrm>
            <a:off x="3923928" y="1635646"/>
            <a:ext cx="3399193" cy="438582"/>
          </a:xfrm>
          <a:prstGeom prst="rect">
            <a:avLst/>
          </a:prstGeom>
          <a:noFill/>
        </p:spPr>
        <p:txBody>
          <a:bodyPr wrap="square" lIns="68580" tIns="34290" rIns="68580" bIns="34290" rtlCol="0">
            <a:spAutoFit/>
          </a:bodyPr>
          <a:lstStyle/>
          <a:p>
            <a:pPr algn="ctr"/>
            <a:r>
              <a:rPr lang="zh-CN" altLang="en-US" sz="2400" b="1" dirty="0">
                <a:effectLst>
                  <a:reflection blurRad="6350" stA="55000" endA="300" endPos="45500" dir="5400000" sy="-100000" algn="bl" rotWithShape="0"/>
                </a:effectLst>
                <a:cs typeface="+mn-ea"/>
                <a:sym typeface="+mn-lt"/>
              </a:rPr>
              <a:t>第二部分</a:t>
            </a:r>
          </a:p>
        </p:txBody>
      </p:sp>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47637" t="45274"/>
          <a:stretch/>
        </p:blipFill>
        <p:spPr>
          <a:xfrm>
            <a:off x="4355976" y="2641799"/>
            <a:ext cx="4788024" cy="2501701"/>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0"/>
            <a:ext cx="5358532" cy="4746106"/>
          </a:xfrm>
          <a:prstGeom prst="rect">
            <a:avLst/>
          </a:prstGeom>
        </p:spPr>
      </p:pic>
    </p:spTree>
    <p:extLst>
      <p:ext uri="{BB962C8B-B14F-4D97-AF65-F5344CB8AC3E}">
        <p14:creationId xmlns:p14="http://schemas.microsoft.com/office/powerpoint/2010/main" val="1564021691"/>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 presetClass="entr" presetSubtype="2" fill="hold" grpId="0" nodeType="afterEffect" p14:presetBounceEnd="46000">
                                      <p:stCondLst>
                                        <p:cond delay="500"/>
                                      </p:stCondLst>
                                      <p:childTnLst>
                                        <p:set>
                                          <p:cBhvr>
                                            <p:cTn id="25" dur="1" fill="hold">
                                              <p:stCondLst>
                                                <p:cond delay="0"/>
                                              </p:stCondLst>
                                            </p:cTn>
                                            <p:tgtEl>
                                              <p:spTgt spid="7"/>
                                            </p:tgtEl>
                                            <p:attrNameLst>
                                              <p:attrName>style.visibility</p:attrName>
                                            </p:attrNameLst>
                                          </p:cBhvr>
                                          <p:to>
                                            <p:strVal val="visible"/>
                                          </p:to>
                                        </p:set>
                                        <p:anim calcmode="lin" valueType="num" p14:bounceEnd="46000">
                                          <p:cBhvr additive="base">
                                            <p:cTn id="26"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 presetClass="entr" presetSubtype="2" fill="hold" grpId="0" nodeType="afterEffect">
                                      <p:stCondLst>
                                        <p:cond delay="50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7d18f8c-4646-445c-9d96-415ef756f11f"/>
          <p:cNvGrpSpPr>
            <a:grpSpLocks noChangeAspect="1"/>
          </p:cNvGrpSpPr>
          <p:nvPr/>
        </p:nvGrpSpPr>
        <p:grpSpPr>
          <a:xfrm>
            <a:off x="2974529" y="1580486"/>
            <a:ext cx="5270553" cy="2962481"/>
            <a:chOff x="3966040" y="2107310"/>
            <a:chExt cx="7027404" cy="3949974"/>
          </a:xfrm>
        </p:grpSpPr>
        <p:sp>
          <p:nvSpPr>
            <p:cNvPr id="3" name="i$liḋe-Rectangle: Rounded Corners 3"/>
            <p:cNvSpPr/>
            <p:nvPr/>
          </p:nvSpPr>
          <p:spPr>
            <a:xfrm>
              <a:off x="7269605" y="2471480"/>
              <a:ext cx="3723839" cy="57001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fontScale="92500" lnSpcReduction="10000"/>
            </a:bodyPr>
            <a:lstStyle/>
            <a:p>
              <a:pPr algn="ctr"/>
              <a:r>
                <a:rPr lang="zh-CN" altLang="en-US" sz="1600" b="1" dirty="0"/>
                <a:t>备案</a:t>
              </a:r>
            </a:p>
          </p:txBody>
        </p:sp>
        <p:sp>
          <p:nvSpPr>
            <p:cNvPr id="4" name="i$liḋe-Rectangle: Rounded Corners 74"/>
            <p:cNvSpPr/>
            <p:nvPr/>
          </p:nvSpPr>
          <p:spPr>
            <a:xfrm>
              <a:off x="7327338" y="3041497"/>
              <a:ext cx="3239703" cy="5700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zh-CN" altLang="en-US" sz="1600" b="1" dirty="0"/>
                <a:t>考察</a:t>
              </a:r>
            </a:p>
          </p:txBody>
        </p:sp>
        <p:sp>
          <p:nvSpPr>
            <p:cNvPr id="5" name="i$liḋe-Rectangle: Rounded Corners 75"/>
            <p:cNvSpPr/>
            <p:nvPr/>
          </p:nvSpPr>
          <p:spPr>
            <a:xfrm>
              <a:off x="7385075" y="3611517"/>
              <a:ext cx="2755559" cy="5700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zh-CN" altLang="en-US" sz="1600" b="1" dirty="0"/>
                <a:t>入党</a:t>
              </a:r>
            </a:p>
          </p:txBody>
        </p:sp>
        <p:grpSp>
          <p:nvGrpSpPr>
            <p:cNvPr id="6" name="Group 64"/>
            <p:cNvGrpSpPr/>
            <p:nvPr/>
          </p:nvGrpSpPr>
          <p:grpSpPr>
            <a:xfrm rot="19891913">
              <a:off x="6041658" y="2194156"/>
              <a:ext cx="2346184" cy="3863128"/>
              <a:chOff x="170364" y="949888"/>
              <a:chExt cx="1945268" cy="3203011"/>
            </a:xfrm>
          </p:grpSpPr>
          <p:sp>
            <p:nvSpPr>
              <p:cNvPr id="21" name="i$liḋe-Rectangle 69"/>
              <p:cNvSpPr/>
              <p:nvPr/>
            </p:nvSpPr>
            <p:spPr>
              <a:xfrm>
                <a:off x="975357" y="2854550"/>
                <a:ext cx="335282" cy="132489"/>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i$liḋe-Oval 70"/>
              <p:cNvSpPr/>
              <p:nvPr/>
            </p:nvSpPr>
            <p:spPr>
              <a:xfrm>
                <a:off x="170364" y="949888"/>
                <a:ext cx="1945268" cy="19452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i$liḋe-Oval 71"/>
              <p:cNvSpPr/>
              <p:nvPr/>
            </p:nvSpPr>
            <p:spPr>
              <a:xfrm>
                <a:off x="368693" y="1148217"/>
                <a:ext cx="1548613" cy="15486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i$liḋe-Rectangle: Top Corners Rounded 72"/>
              <p:cNvSpPr/>
              <p:nvPr/>
            </p:nvSpPr>
            <p:spPr>
              <a:xfrm>
                <a:off x="944878" y="2984657"/>
                <a:ext cx="396241" cy="185829"/>
              </a:xfrm>
              <a:prstGeom prst="round2SameRect">
                <a:avLst>
                  <a:gd name="adj1" fmla="val 15385"/>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i$liḋe-Rectangle: Top Corners Rounded 73"/>
              <p:cNvSpPr/>
              <p:nvPr/>
            </p:nvSpPr>
            <p:spPr>
              <a:xfrm flipV="1">
                <a:off x="923924" y="3151246"/>
                <a:ext cx="438151" cy="1001653"/>
              </a:xfrm>
              <a:prstGeom prst="round2SameRect">
                <a:avLst>
                  <a:gd name="adj1" fmla="val 15385"/>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 name="i$liḋe-Oval 4"/>
            <p:cNvSpPr/>
            <p:nvPr/>
          </p:nvSpPr>
          <p:spPr>
            <a:xfrm>
              <a:off x="10463380" y="2510570"/>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sz="1400" b="1">
                  <a:solidFill>
                    <a:schemeClr val="tx1">
                      <a:lumMod val="75000"/>
                      <a:lumOff val="25000"/>
                    </a:schemeClr>
                  </a:solidFill>
                </a:rPr>
                <a:t>1</a:t>
              </a:r>
            </a:p>
          </p:txBody>
        </p:sp>
        <p:sp>
          <p:nvSpPr>
            <p:cNvPr id="8" name="i$liḋe-Oval 76"/>
            <p:cNvSpPr/>
            <p:nvPr/>
          </p:nvSpPr>
          <p:spPr>
            <a:xfrm>
              <a:off x="10042476" y="3087636"/>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sz="1400" b="1">
                  <a:solidFill>
                    <a:schemeClr val="tx1">
                      <a:lumMod val="75000"/>
                      <a:lumOff val="25000"/>
                    </a:schemeClr>
                  </a:solidFill>
                </a:rPr>
                <a:t>2</a:t>
              </a:r>
            </a:p>
          </p:txBody>
        </p:sp>
        <p:sp>
          <p:nvSpPr>
            <p:cNvPr id="9" name="i$liḋe-Oval 77"/>
            <p:cNvSpPr/>
            <p:nvPr/>
          </p:nvSpPr>
          <p:spPr>
            <a:xfrm>
              <a:off x="9616074" y="3656232"/>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sz="1400" b="1">
                  <a:solidFill>
                    <a:schemeClr val="tx1">
                      <a:lumMod val="75000"/>
                      <a:lumOff val="25000"/>
                    </a:schemeClr>
                  </a:solidFill>
                </a:rPr>
                <a:t>3</a:t>
              </a:r>
            </a:p>
          </p:txBody>
        </p:sp>
        <p:grpSp>
          <p:nvGrpSpPr>
            <p:cNvPr id="10" name="Group 81"/>
            <p:cNvGrpSpPr/>
            <p:nvPr/>
          </p:nvGrpSpPr>
          <p:grpSpPr>
            <a:xfrm flipH="1">
              <a:off x="3966040" y="2107310"/>
              <a:ext cx="2102646" cy="475327"/>
              <a:chOff x="5170018" y="1564582"/>
              <a:chExt cx="2006989" cy="555110"/>
            </a:xfrm>
          </p:grpSpPr>
          <p:cxnSp>
            <p:nvCxnSpPr>
              <p:cNvPr id="19" name="i$liḋe-Straight Connector 82"/>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i$liḋe-Straight Connector 83"/>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1" name="i$liḋe-Straight Connector 86"/>
            <p:cNvCxnSpPr/>
            <p:nvPr/>
          </p:nvCxnSpPr>
          <p:spPr>
            <a:xfrm flipH="1">
              <a:off x="4163699" y="3448420"/>
              <a:ext cx="1535052"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2" name="Group 88"/>
            <p:cNvGrpSpPr/>
            <p:nvPr/>
          </p:nvGrpSpPr>
          <p:grpSpPr>
            <a:xfrm flipH="1" flipV="1">
              <a:off x="3992395" y="4366042"/>
              <a:ext cx="2102646" cy="475327"/>
              <a:chOff x="5170018" y="1564582"/>
              <a:chExt cx="2006989" cy="555110"/>
            </a:xfrm>
          </p:grpSpPr>
          <p:cxnSp>
            <p:nvCxnSpPr>
              <p:cNvPr id="17" name="i$liḋe-Straight Connector 89"/>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i$liḋe-Straight Connector 90"/>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16" name="i$liḋe-Freeform: Shape 40"/>
            <p:cNvSpPr>
              <a:spLocks/>
            </p:cNvSpPr>
            <p:nvPr/>
          </p:nvSpPr>
          <p:spPr bwMode="auto">
            <a:xfrm>
              <a:off x="6397109" y="2983971"/>
              <a:ext cx="936620" cy="93662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tx1">
                <a:lumMod val="60000"/>
                <a:lumOff val="40000"/>
              </a:schemeClr>
            </a:solidFill>
            <a:ln>
              <a:noFill/>
            </a:ln>
            <a:extLst/>
          </p:spPr>
          <p:txBody>
            <a:bodyPr anchor="ctr"/>
            <a:lstStyle/>
            <a:p>
              <a:pPr algn="ctr"/>
              <a:endParaRPr/>
            </a:p>
          </p:txBody>
        </p:sp>
      </p:grpSp>
      <p:sp>
        <p:nvSpPr>
          <p:cNvPr id="26" name="文本框 5"/>
          <p:cNvSpPr txBox="1"/>
          <p:nvPr/>
        </p:nvSpPr>
        <p:spPr>
          <a:xfrm>
            <a:off x="1180943"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入党积极分子的确定</a:t>
            </a:r>
          </a:p>
        </p:txBody>
      </p:sp>
      <p:pic>
        <p:nvPicPr>
          <p:cNvPr id="27" name="图片 26"/>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sp>
        <p:nvSpPr>
          <p:cNvPr id="28" name="TextBox 23"/>
          <p:cNvSpPr txBox="1"/>
          <p:nvPr/>
        </p:nvSpPr>
        <p:spPr>
          <a:xfrm>
            <a:off x="580650" y="1118680"/>
            <a:ext cx="2341254" cy="1077218"/>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lnSpc>
                <a:spcPct val="125000"/>
              </a:lnSpc>
              <a:spcBef>
                <a:spcPts val="0"/>
              </a:spcBef>
              <a:spcAft>
                <a:spcPts val="0"/>
              </a:spcAft>
              <a:defRPr/>
            </a:pPr>
            <a:r>
              <a:rPr lang="en-US" altLang="zh-CN" sz="1400" kern="0" dirty="0">
                <a:solidFill>
                  <a:schemeClr val="tx1"/>
                </a:solidFill>
                <a:latin typeface="+mn-lt"/>
                <a:ea typeface="+mn-ea"/>
                <a:cs typeface="+mn-ea"/>
                <a:sym typeface="+mn-lt"/>
              </a:rPr>
              <a:t>1</a:t>
            </a:r>
            <a:r>
              <a:rPr lang="zh-CN" altLang="en-US" sz="1400" kern="0" dirty="0">
                <a:solidFill>
                  <a:schemeClr val="tx1"/>
                </a:solidFill>
                <a:latin typeface="+mn-lt"/>
                <a:ea typeface="+mn-ea"/>
                <a:cs typeface="+mn-ea"/>
                <a:sym typeface="+mn-lt"/>
              </a:rPr>
              <a:t>、在听取党小组、培养联系人、党员和群众意见的基础上，支部委员会讨论同意并报上级党委备案后，可列为发展对象；</a:t>
            </a:r>
            <a:endParaRPr kumimoji="0" lang="en-US" altLang="zh-CN" sz="1400" b="0" i="0" u="none" strike="noStrike" kern="0" cap="none" spc="0" normalizeH="0" baseline="0" noProof="0" dirty="0">
              <a:ln>
                <a:noFill/>
              </a:ln>
              <a:solidFill>
                <a:schemeClr val="tx1"/>
              </a:solidFill>
              <a:effectLst/>
              <a:uLnTx/>
              <a:uFillTx/>
              <a:latin typeface="+mn-lt"/>
              <a:ea typeface="+mn-ea"/>
              <a:cs typeface="+mn-ea"/>
              <a:sym typeface="+mn-lt"/>
            </a:endParaRPr>
          </a:p>
        </p:txBody>
      </p:sp>
      <p:sp>
        <p:nvSpPr>
          <p:cNvPr id="29" name="TextBox 33"/>
          <p:cNvSpPr txBox="1"/>
          <p:nvPr/>
        </p:nvSpPr>
        <p:spPr>
          <a:xfrm>
            <a:off x="578359" y="2338109"/>
            <a:ext cx="2391807" cy="807913"/>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dirty="0">
                <a:latin typeface="+mn-lt"/>
                <a:ea typeface="+mn-ea"/>
                <a:cs typeface="+mn-ea"/>
                <a:sym typeface="+mn-lt"/>
              </a:rPr>
              <a:t>2</a:t>
            </a:r>
            <a:r>
              <a:rPr lang="zh-CN" altLang="en-US" dirty="0">
                <a:latin typeface="+mn-lt"/>
                <a:ea typeface="+mn-ea"/>
                <a:cs typeface="+mn-ea"/>
                <a:sym typeface="+mn-lt"/>
              </a:rPr>
              <a:t>、入党积极分子需经过一年以上培养教育和考察，且需要两名正式党员作为入党介绍人；</a:t>
            </a:r>
          </a:p>
        </p:txBody>
      </p:sp>
      <p:sp>
        <p:nvSpPr>
          <p:cNvPr id="30" name="TextBox 34"/>
          <p:cNvSpPr txBox="1"/>
          <p:nvPr/>
        </p:nvSpPr>
        <p:spPr>
          <a:xfrm>
            <a:off x="734745" y="3409023"/>
            <a:ext cx="2130942" cy="538609"/>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dirty="0">
                <a:latin typeface="+mn-lt"/>
                <a:ea typeface="+mn-ea"/>
                <a:cs typeface="+mn-ea"/>
                <a:sym typeface="+mn-lt"/>
              </a:rPr>
              <a:t>3</a:t>
            </a:r>
            <a:r>
              <a:rPr lang="zh-CN" altLang="en-US" dirty="0">
                <a:latin typeface="+mn-lt"/>
                <a:ea typeface="+mn-ea"/>
                <a:cs typeface="+mn-ea"/>
                <a:sym typeface="+mn-lt"/>
              </a:rPr>
              <a:t>、基本具备党员条件的入党积极分子可以发展入党。</a:t>
            </a:r>
          </a:p>
        </p:txBody>
      </p:sp>
    </p:spTree>
    <p:custDataLst>
      <p:tags r:id="rId1"/>
    </p:custDataLst>
    <p:extLst>
      <p:ext uri="{BB962C8B-B14F-4D97-AF65-F5344CB8AC3E}">
        <p14:creationId xmlns:p14="http://schemas.microsoft.com/office/powerpoint/2010/main" val="1280864956"/>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300"/>
                                        <p:tgtEl>
                                          <p:spTgt spid="28"/>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300"/>
                                        <p:tgtEl>
                                          <p:spTgt spid="29"/>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3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32"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plus(out)">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5"/>
          <p:cNvSpPr txBox="1"/>
          <p:nvPr/>
        </p:nvSpPr>
        <p:spPr>
          <a:xfrm>
            <a:off x="1116194"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入党介绍人的主要任务</a:t>
            </a:r>
          </a:p>
        </p:txBody>
      </p:sp>
      <p:sp>
        <p:nvSpPr>
          <p:cNvPr id="31" name="Freeform 5"/>
          <p:cNvSpPr>
            <a:spLocks/>
          </p:cNvSpPr>
          <p:nvPr/>
        </p:nvSpPr>
        <p:spPr bwMode="auto">
          <a:xfrm>
            <a:off x="2660357" y="1131590"/>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9B57D3"/>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2" name="Freeform 6"/>
          <p:cNvSpPr>
            <a:spLocks/>
          </p:cNvSpPr>
          <p:nvPr/>
        </p:nvSpPr>
        <p:spPr bwMode="auto">
          <a:xfrm>
            <a:off x="733126" y="1131590"/>
            <a:ext cx="1872000" cy="316835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92278F"/>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3" name="Freeform 7"/>
          <p:cNvSpPr>
            <a:spLocks/>
          </p:cNvSpPr>
          <p:nvPr/>
        </p:nvSpPr>
        <p:spPr bwMode="auto">
          <a:xfrm>
            <a:off x="6514819" y="1131590"/>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665EB8"/>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41" name="Freeform 8"/>
          <p:cNvSpPr>
            <a:spLocks/>
          </p:cNvSpPr>
          <p:nvPr/>
        </p:nvSpPr>
        <p:spPr bwMode="auto">
          <a:xfrm>
            <a:off x="4587588" y="1131590"/>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755DD9"/>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61" name="组合 60"/>
          <p:cNvGrpSpPr/>
          <p:nvPr/>
        </p:nvGrpSpPr>
        <p:grpSpPr>
          <a:xfrm>
            <a:off x="1320349" y="1298329"/>
            <a:ext cx="697555" cy="703877"/>
            <a:chOff x="1454151" y="1939131"/>
            <a:chExt cx="930275" cy="938213"/>
          </a:xfrm>
        </p:grpSpPr>
        <p:sp>
          <p:nvSpPr>
            <p:cNvPr id="62"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63" name="TextBox 62"/>
            <p:cNvSpPr txBox="1"/>
            <p:nvPr/>
          </p:nvSpPr>
          <p:spPr>
            <a:xfrm>
              <a:off x="1543890" y="2115848"/>
              <a:ext cx="703765"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cs typeface="+mn-ea"/>
                  <a:sym typeface="+mn-lt"/>
                </a:rPr>
                <a:t>01</a:t>
              </a:r>
              <a:endParaRPr kumimoji="0" lang="zh-CN" altLang="en-US" sz="2400" b="1" i="0" u="none" strike="noStrike" kern="0" cap="none" spc="0" normalizeH="0" baseline="0" noProof="0" dirty="0">
                <a:ln>
                  <a:noFill/>
                </a:ln>
                <a:solidFill>
                  <a:srgbClr val="CC0000"/>
                </a:solidFill>
                <a:effectLst/>
                <a:uLnTx/>
                <a:uFillTx/>
                <a:cs typeface="+mn-ea"/>
                <a:sym typeface="+mn-lt"/>
              </a:endParaRPr>
            </a:p>
          </p:txBody>
        </p:sp>
      </p:grpSp>
      <p:sp>
        <p:nvSpPr>
          <p:cNvPr id="64" name="矩形 63"/>
          <p:cNvSpPr/>
          <p:nvPr/>
        </p:nvSpPr>
        <p:spPr>
          <a:xfrm>
            <a:off x="880931" y="2067694"/>
            <a:ext cx="1576391" cy="2146731"/>
          </a:xfrm>
          <a:prstGeom prst="rect">
            <a:avLst/>
          </a:prstGeom>
          <a:noFill/>
          <a:ln>
            <a:noFill/>
          </a:ln>
        </p:spPr>
        <p:txBody>
          <a:bodyPr wrap="square" lIns="68571" tIns="34285" rIns="68571" bIns="34285">
            <a:spAutoFit/>
          </a:bodyPr>
          <a:lstStyle/>
          <a:p>
            <a:pPr lvl="0" algn="just">
              <a:lnSpc>
                <a:spcPct val="125000"/>
              </a:lnSpc>
              <a:defRPr/>
            </a:pPr>
            <a:r>
              <a:rPr lang="zh-CN" altLang="en-US" sz="1200" kern="0" dirty="0">
                <a:solidFill>
                  <a:srgbClr val="FFFFFF"/>
                </a:solidFill>
                <a:cs typeface="+mn-ea"/>
                <a:sym typeface="+mn-lt"/>
              </a:rPr>
              <a:t>向被介绍人解释党的纲领、章程，阐明党员的条件、义务和权利，认真了解被介绍人的入党动机、政治觉悟、思想品质、工作表现、经历等情况，</a:t>
            </a:r>
          </a:p>
          <a:p>
            <a:pPr lvl="0" algn="just">
              <a:lnSpc>
                <a:spcPct val="125000"/>
              </a:lnSpc>
              <a:defRPr/>
            </a:pPr>
            <a:r>
              <a:rPr lang="zh-CN" altLang="en-US" sz="1200" kern="0" dirty="0">
                <a:solidFill>
                  <a:srgbClr val="FFFFFF"/>
                </a:solidFill>
                <a:cs typeface="+mn-ea"/>
                <a:sym typeface="+mn-lt"/>
              </a:rPr>
              <a:t>如实向党支部（总支）汇报。 </a:t>
            </a:r>
            <a:endParaRPr kumimoji="0" lang="zh-CN" altLang="en-US" sz="1200" b="0" i="0" u="none" strike="noStrike" kern="0" cap="none" spc="0" normalizeH="0" baseline="0" noProof="0" dirty="0">
              <a:ln>
                <a:noFill/>
              </a:ln>
              <a:solidFill>
                <a:srgbClr val="FFFFFF"/>
              </a:solidFill>
              <a:effectLst/>
              <a:uLnTx/>
              <a:uFillTx/>
              <a:cs typeface="+mn-ea"/>
              <a:sym typeface="+mn-lt"/>
            </a:endParaRPr>
          </a:p>
        </p:txBody>
      </p:sp>
      <p:sp>
        <p:nvSpPr>
          <p:cNvPr id="65" name="矩形 64"/>
          <p:cNvSpPr/>
          <p:nvPr/>
        </p:nvSpPr>
        <p:spPr>
          <a:xfrm>
            <a:off x="2699792" y="2067694"/>
            <a:ext cx="1800200" cy="2089023"/>
          </a:xfrm>
          <a:prstGeom prst="rect">
            <a:avLst/>
          </a:prstGeom>
          <a:noFill/>
          <a:ln>
            <a:noFill/>
          </a:ln>
        </p:spPr>
        <p:txBody>
          <a:bodyPr wrap="square" lIns="68571" tIns="34285" rIns="68571" bIns="34285">
            <a:spAutoFit/>
          </a:bodyPr>
          <a:lstStyle/>
          <a:p>
            <a:pPr algn="just">
              <a:lnSpc>
                <a:spcPct val="125000"/>
              </a:lnSpc>
            </a:pPr>
            <a:r>
              <a:rPr lang="zh-CN" altLang="en-US" sz="1050" kern="0" dirty="0">
                <a:solidFill>
                  <a:srgbClr val="FFFFFF"/>
                </a:solidFill>
                <a:cs typeface="+mn-ea"/>
                <a:sym typeface="+mn-lt"/>
              </a:rPr>
              <a:t>指导被介绍人填写</a:t>
            </a:r>
            <a:r>
              <a:rPr lang="en-US" altLang="zh-CN" sz="1050" kern="0" dirty="0">
                <a:solidFill>
                  <a:srgbClr val="FFFFFF"/>
                </a:solidFill>
                <a:cs typeface="+mn-ea"/>
                <a:sym typeface="+mn-lt"/>
              </a:rPr>
              <a:t>《</a:t>
            </a:r>
            <a:r>
              <a:rPr lang="zh-CN" altLang="en-US" sz="1050" kern="0" dirty="0">
                <a:solidFill>
                  <a:srgbClr val="FFFFFF"/>
                </a:solidFill>
                <a:cs typeface="+mn-ea"/>
                <a:sym typeface="+mn-lt"/>
              </a:rPr>
              <a:t>入党志愿书</a:t>
            </a:r>
            <a:r>
              <a:rPr lang="en-US" altLang="zh-CN" sz="1050" kern="0" dirty="0">
                <a:solidFill>
                  <a:srgbClr val="FFFFFF"/>
                </a:solidFill>
                <a:cs typeface="+mn-ea"/>
                <a:sym typeface="+mn-lt"/>
              </a:rPr>
              <a:t>》</a:t>
            </a:r>
            <a:r>
              <a:rPr lang="zh-CN" altLang="en-US" sz="1050" kern="0" dirty="0">
                <a:solidFill>
                  <a:srgbClr val="FFFFFF"/>
                </a:solidFill>
                <a:cs typeface="+mn-ea"/>
                <a:sym typeface="+mn-lt"/>
              </a:rPr>
              <a:t>，并认真填写自己的意见（填写入党介绍人意见时，应实事求是地对被介绍人的政治觉悟、思想品质、工作表现和其它方面的情况作出全面评价，并表明自己对其能否入党的态度）。向支部大会负责地介绍被介绍人情况。 </a:t>
            </a:r>
          </a:p>
        </p:txBody>
      </p:sp>
      <p:sp>
        <p:nvSpPr>
          <p:cNvPr id="66" name="矩形 65"/>
          <p:cNvSpPr/>
          <p:nvPr/>
        </p:nvSpPr>
        <p:spPr>
          <a:xfrm>
            <a:off x="4716016" y="2067694"/>
            <a:ext cx="1584176" cy="1223402"/>
          </a:xfrm>
          <a:prstGeom prst="rect">
            <a:avLst/>
          </a:prstGeom>
          <a:noFill/>
          <a:ln>
            <a:noFill/>
          </a:ln>
        </p:spPr>
        <p:txBody>
          <a:bodyPr wrap="square" lIns="68571" tIns="34285" rIns="68571" bIns="34285">
            <a:spAutoFit/>
          </a:bodyPr>
          <a:lstStyle/>
          <a:p>
            <a:pPr algn="just">
              <a:lnSpc>
                <a:spcPct val="125000"/>
              </a:lnSpc>
            </a:pPr>
            <a:r>
              <a:rPr lang="zh-CN" altLang="en-US" sz="1200" kern="0" dirty="0">
                <a:solidFill>
                  <a:srgbClr val="FFFFFF"/>
                </a:solidFill>
                <a:cs typeface="+mn-ea"/>
                <a:sym typeface="+mn-lt"/>
              </a:rPr>
              <a:t>被介绍人确定为发展对象后，每月写一份书面的思想汇报，培养人向党支部汇报，由支部填写考核意见。 </a:t>
            </a:r>
          </a:p>
        </p:txBody>
      </p:sp>
      <p:sp>
        <p:nvSpPr>
          <p:cNvPr id="67" name="矩形 66"/>
          <p:cNvSpPr/>
          <p:nvPr/>
        </p:nvSpPr>
        <p:spPr>
          <a:xfrm>
            <a:off x="6660232" y="2067694"/>
            <a:ext cx="1584176" cy="992569"/>
          </a:xfrm>
          <a:prstGeom prst="rect">
            <a:avLst/>
          </a:prstGeom>
          <a:noFill/>
          <a:ln>
            <a:noFill/>
          </a:ln>
        </p:spPr>
        <p:txBody>
          <a:bodyPr wrap="square" lIns="68571" tIns="34285" rIns="68571" bIns="34285">
            <a:spAutoFit/>
          </a:bodyPr>
          <a:lstStyle/>
          <a:p>
            <a:pPr algn="just">
              <a:lnSpc>
                <a:spcPct val="125000"/>
              </a:lnSpc>
            </a:pPr>
            <a:r>
              <a:rPr lang="zh-CN" altLang="en-US" sz="1200" kern="0" dirty="0">
                <a:solidFill>
                  <a:srgbClr val="FFFFFF"/>
                </a:solidFill>
                <a:cs typeface="+mn-ea"/>
                <a:sym typeface="+mn-lt"/>
              </a:rPr>
              <a:t>被介绍人批准为预备党员以后，应继续对他进行教育帮助，使他按期转为正式党员。</a:t>
            </a:r>
          </a:p>
        </p:txBody>
      </p:sp>
      <p:grpSp>
        <p:nvGrpSpPr>
          <p:cNvPr id="68" name="组合 67"/>
          <p:cNvGrpSpPr/>
          <p:nvPr/>
        </p:nvGrpSpPr>
        <p:grpSpPr>
          <a:xfrm>
            <a:off x="3247580" y="1298329"/>
            <a:ext cx="697555" cy="703877"/>
            <a:chOff x="4300538" y="1939131"/>
            <a:chExt cx="930275" cy="938213"/>
          </a:xfrm>
        </p:grpSpPr>
        <p:sp>
          <p:nvSpPr>
            <p:cNvPr id="69"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0" name="TextBox 69"/>
            <p:cNvSpPr txBox="1"/>
            <p:nvPr/>
          </p:nvSpPr>
          <p:spPr>
            <a:xfrm>
              <a:off x="4390277" y="2115848"/>
              <a:ext cx="703765"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cs typeface="+mn-ea"/>
                  <a:sym typeface="+mn-lt"/>
                </a:rPr>
                <a:t>02</a:t>
              </a:r>
              <a:endParaRPr kumimoji="0" lang="zh-CN" altLang="en-US" sz="2400" b="1" i="0" u="none" strike="noStrike" kern="0" cap="none" spc="0" normalizeH="0" baseline="0" noProof="0" dirty="0">
                <a:ln>
                  <a:noFill/>
                </a:ln>
                <a:solidFill>
                  <a:srgbClr val="CC0000"/>
                </a:solidFill>
                <a:effectLst/>
                <a:uLnTx/>
                <a:uFillTx/>
                <a:cs typeface="+mn-ea"/>
                <a:sym typeface="+mn-lt"/>
              </a:endParaRPr>
            </a:p>
          </p:txBody>
        </p:sp>
      </p:grpSp>
      <p:grpSp>
        <p:nvGrpSpPr>
          <p:cNvPr id="71" name="组合 70"/>
          <p:cNvGrpSpPr/>
          <p:nvPr/>
        </p:nvGrpSpPr>
        <p:grpSpPr>
          <a:xfrm>
            <a:off x="5174215" y="1298329"/>
            <a:ext cx="698746" cy="703877"/>
            <a:chOff x="7145339" y="1939131"/>
            <a:chExt cx="931863" cy="938213"/>
          </a:xfrm>
        </p:grpSpPr>
        <p:sp>
          <p:nvSpPr>
            <p:cNvPr id="72"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3" name="TextBox 72"/>
            <p:cNvSpPr txBox="1"/>
            <p:nvPr/>
          </p:nvSpPr>
          <p:spPr>
            <a:xfrm>
              <a:off x="7235873" y="2115848"/>
              <a:ext cx="703764"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cs typeface="+mn-ea"/>
                  <a:sym typeface="+mn-lt"/>
                </a:rPr>
                <a:t>03</a:t>
              </a:r>
              <a:endParaRPr kumimoji="0" lang="zh-CN" altLang="en-US" sz="2400" b="1" i="0" u="none" strike="noStrike" kern="0" cap="none" spc="0" normalizeH="0" baseline="0" noProof="0" dirty="0">
                <a:ln>
                  <a:noFill/>
                </a:ln>
                <a:solidFill>
                  <a:srgbClr val="CC0000"/>
                </a:solidFill>
                <a:effectLst/>
                <a:uLnTx/>
                <a:uFillTx/>
                <a:cs typeface="+mn-ea"/>
                <a:sym typeface="+mn-lt"/>
              </a:endParaRPr>
            </a:p>
          </p:txBody>
        </p:sp>
      </p:grpSp>
      <p:grpSp>
        <p:nvGrpSpPr>
          <p:cNvPr id="74" name="组合 73"/>
          <p:cNvGrpSpPr/>
          <p:nvPr/>
        </p:nvGrpSpPr>
        <p:grpSpPr>
          <a:xfrm>
            <a:off x="7101446" y="1298329"/>
            <a:ext cx="698746" cy="703877"/>
            <a:chOff x="9991726" y="1939131"/>
            <a:chExt cx="931863" cy="938213"/>
          </a:xfrm>
        </p:grpSpPr>
        <p:sp>
          <p:nvSpPr>
            <p:cNvPr id="75"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6" name="TextBox 75"/>
            <p:cNvSpPr txBox="1"/>
            <p:nvPr/>
          </p:nvSpPr>
          <p:spPr>
            <a:xfrm>
              <a:off x="10082260" y="2115848"/>
              <a:ext cx="703764"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cs typeface="+mn-ea"/>
                  <a:sym typeface="+mn-lt"/>
                </a:rPr>
                <a:t>04</a:t>
              </a:r>
              <a:endParaRPr kumimoji="0" lang="zh-CN" altLang="en-US" sz="2400" b="1" i="0" u="none" strike="noStrike" kern="0" cap="none" spc="0" normalizeH="0" baseline="0" noProof="0" dirty="0">
                <a:ln>
                  <a:noFill/>
                </a:ln>
                <a:solidFill>
                  <a:srgbClr val="CC0000"/>
                </a:solidFill>
                <a:effectLst/>
                <a:uLnTx/>
                <a:uFillTx/>
                <a:cs typeface="+mn-ea"/>
                <a:sym typeface="+mn-lt"/>
              </a:endParaRPr>
            </a:p>
          </p:txBody>
        </p:sp>
      </p:grpSp>
      <p:pic>
        <p:nvPicPr>
          <p:cNvPr id="23" name="图片 2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spTree>
    <p:extLst>
      <p:ext uri="{BB962C8B-B14F-4D97-AF65-F5344CB8AC3E}">
        <p14:creationId xmlns:p14="http://schemas.microsoft.com/office/powerpoint/2010/main" val="3438938866"/>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anim calcmode="lin" valueType="num">
                                      <p:cBhvr>
                                        <p:cTn id="18" dur="500" fill="hold"/>
                                        <p:tgtEl>
                                          <p:spTgt spid="41"/>
                                        </p:tgtEl>
                                        <p:attrNameLst>
                                          <p:attrName>ppt_x</p:attrName>
                                        </p:attrNameLst>
                                      </p:cBhvr>
                                      <p:tavLst>
                                        <p:tav tm="0">
                                          <p:val>
                                            <p:strVal val="#ppt_x"/>
                                          </p:val>
                                        </p:tav>
                                        <p:tav tm="100000">
                                          <p:val>
                                            <p:strVal val="#ppt_x"/>
                                          </p:val>
                                        </p:tav>
                                      </p:tavLst>
                                    </p:anim>
                                    <p:anim calcmode="lin" valueType="num">
                                      <p:cBhvr>
                                        <p:cTn id="19" dur="500" fill="hold"/>
                                        <p:tgtEl>
                                          <p:spTgt spid="4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strVal val="#ppt_x"/>
                                          </p:val>
                                        </p:tav>
                                        <p:tav tm="100000">
                                          <p:val>
                                            <p:strVal val="#ppt_x"/>
                                          </p:val>
                                        </p:tav>
                                      </p:tavLst>
                                    </p:anim>
                                    <p:anim calcmode="lin" valueType="num">
                                      <p:cBhvr>
                                        <p:cTn id="24" dur="500" fill="hold"/>
                                        <p:tgtEl>
                                          <p:spTgt spid="33"/>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300" fill="hold"/>
                                        <p:tgtEl>
                                          <p:spTgt spid="61"/>
                                        </p:tgtEl>
                                        <p:attrNameLst>
                                          <p:attrName>ppt_w</p:attrName>
                                        </p:attrNameLst>
                                      </p:cBhvr>
                                      <p:tavLst>
                                        <p:tav tm="0">
                                          <p:val>
                                            <p:fltVal val="0"/>
                                          </p:val>
                                        </p:tav>
                                        <p:tav tm="100000">
                                          <p:val>
                                            <p:strVal val="#ppt_w"/>
                                          </p:val>
                                        </p:tav>
                                      </p:tavLst>
                                    </p:anim>
                                    <p:anim calcmode="lin" valueType="num">
                                      <p:cBhvr>
                                        <p:cTn id="29" dur="300" fill="hold"/>
                                        <p:tgtEl>
                                          <p:spTgt spid="61"/>
                                        </p:tgtEl>
                                        <p:attrNameLst>
                                          <p:attrName>ppt_h</p:attrName>
                                        </p:attrNameLst>
                                      </p:cBhvr>
                                      <p:tavLst>
                                        <p:tav tm="0">
                                          <p:val>
                                            <p:fltVal val="0"/>
                                          </p:val>
                                        </p:tav>
                                        <p:tav tm="100000">
                                          <p:val>
                                            <p:strVal val="#ppt_h"/>
                                          </p:val>
                                        </p:tav>
                                      </p:tavLst>
                                    </p:anim>
                                    <p:animEffect transition="in" filter="fade">
                                      <p:cBhvr>
                                        <p:cTn id="30" dur="300"/>
                                        <p:tgtEl>
                                          <p:spTgt spid="61"/>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wipe(up)">
                                      <p:cBhvr>
                                        <p:cTn id="34" dur="500"/>
                                        <p:tgtEl>
                                          <p:spTgt spid="64"/>
                                        </p:tgtEl>
                                      </p:cBhvr>
                                    </p:animEffect>
                                  </p:childTnLst>
                                </p:cTn>
                              </p:par>
                            </p:childTnLst>
                          </p:cTn>
                        </p:par>
                        <p:par>
                          <p:cTn id="35" fill="hold">
                            <p:stCondLst>
                              <p:cond delay="1900"/>
                            </p:stCondLst>
                            <p:childTnLst>
                              <p:par>
                                <p:cTn id="36" presetID="53" presetClass="entr" presetSubtype="16" fill="hold" nodeType="afterEffect">
                                  <p:stCondLst>
                                    <p:cond delay="0"/>
                                  </p:stCondLst>
                                  <p:childTnLst>
                                    <p:set>
                                      <p:cBhvr>
                                        <p:cTn id="37" dur="1" fill="hold">
                                          <p:stCondLst>
                                            <p:cond delay="0"/>
                                          </p:stCondLst>
                                        </p:cTn>
                                        <p:tgtEl>
                                          <p:spTgt spid="68"/>
                                        </p:tgtEl>
                                        <p:attrNameLst>
                                          <p:attrName>style.visibility</p:attrName>
                                        </p:attrNameLst>
                                      </p:cBhvr>
                                      <p:to>
                                        <p:strVal val="visible"/>
                                      </p:to>
                                    </p:set>
                                    <p:anim calcmode="lin" valueType="num">
                                      <p:cBhvr>
                                        <p:cTn id="38" dur="300" fill="hold"/>
                                        <p:tgtEl>
                                          <p:spTgt spid="68"/>
                                        </p:tgtEl>
                                        <p:attrNameLst>
                                          <p:attrName>ppt_w</p:attrName>
                                        </p:attrNameLst>
                                      </p:cBhvr>
                                      <p:tavLst>
                                        <p:tav tm="0">
                                          <p:val>
                                            <p:fltVal val="0"/>
                                          </p:val>
                                        </p:tav>
                                        <p:tav tm="100000">
                                          <p:val>
                                            <p:strVal val="#ppt_w"/>
                                          </p:val>
                                        </p:tav>
                                      </p:tavLst>
                                    </p:anim>
                                    <p:anim calcmode="lin" valueType="num">
                                      <p:cBhvr>
                                        <p:cTn id="39" dur="300" fill="hold"/>
                                        <p:tgtEl>
                                          <p:spTgt spid="68"/>
                                        </p:tgtEl>
                                        <p:attrNameLst>
                                          <p:attrName>ppt_h</p:attrName>
                                        </p:attrNameLst>
                                      </p:cBhvr>
                                      <p:tavLst>
                                        <p:tav tm="0">
                                          <p:val>
                                            <p:fltVal val="0"/>
                                          </p:val>
                                        </p:tav>
                                        <p:tav tm="100000">
                                          <p:val>
                                            <p:strVal val="#ppt_h"/>
                                          </p:val>
                                        </p:tav>
                                      </p:tavLst>
                                    </p:anim>
                                    <p:animEffect transition="in" filter="fade">
                                      <p:cBhvr>
                                        <p:cTn id="40" dur="300"/>
                                        <p:tgtEl>
                                          <p:spTgt spid="68"/>
                                        </p:tgtEl>
                                      </p:cBhvr>
                                    </p:animEffect>
                                  </p:childTnLst>
                                </p:cTn>
                              </p:par>
                            </p:childTnLst>
                          </p:cTn>
                        </p:par>
                        <p:par>
                          <p:cTn id="41" fill="hold">
                            <p:stCondLst>
                              <p:cond delay="2200"/>
                            </p:stCondLst>
                            <p:childTnLst>
                              <p:par>
                                <p:cTn id="42" presetID="22" presetClass="entr" presetSubtype="1" fill="hold" grpId="0" nodeType="after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up)">
                                      <p:cBhvr>
                                        <p:cTn id="44" dur="500"/>
                                        <p:tgtEl>
                                          <p:spTgt spid="65"/>
                                        </p:tgtEl>
                                      </p:cBhvr>
                                    </p:animEffect>
                                  </p:childTnLst>
                                </p:cTn>
                              </p:par>
                            </p:childTnLst>
                          </p:cTn>
                        </p:par>
                        <p:par>
                          <p:cTn id="45" fill="hold">
                            <p:stCondLst>
                              <p:cond delay="2700"/>
                            </p:stCondLst>
                            <p:childTnLst>
                              <p:par>
                                <p:cTn id="46" presetID="53" presetClass="entr" presetSubtype="16"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 calcmode="lin" valueType="num">
                                      <p:cBhvr>
                                        <p:cTn id="48" dur="300" fill="hold"/>
                                        <p:tgtEl>
                                          <p:spTgt spid="71"/>
                                        </p:tgtEl>
                                        <p:attrNameLst>
                                          <p:attrName>ppt_w</p:attrName>
                                        </p:attrNameLst>
                                      </p:cBhvr>
                                      <p:tavLst>
                                        <p:tav tm="0">
                                          <p:val>
                                            <p:fltVal val="0"/>
                                          </p:val>
                                        </p:tav>
                                        <p:tav tm="100000">
                                          <p:val>
                                            <p:strVal val="#ppt_w"/>
                                          </p:val>
                                        </p:tav>
                                      </p:tavLst>
                                    </p:anim>
                                    <p:anim calcmode="lin" valueType="num">
                                      <p:cBhvr>
                                        <p:cTn id="49" dur="300" fill="hold"/>
                                        <p:tgtEl>
                                          <p:spTgt spid="71"/>
                                        </p:tgtEl>
                                        <p:attrNameLst>
                                          <p:attrName>ppt_h</p:attrName>
                                        </p:attrNameLst>
                                      </p:cBhvr>
                                      <p:tavLst>
                                        <p:tav tm="0">
                                          <p:val>
                                            <p:fltVal val="0"/>
                                          </p:val>
                                        </p:tav>
                                        <p:tav tm="100000">
                                          <p:val>
                                            <p:strVal val="#ppt_h"/>
                                          </p:val>
                                        </p:tav>
                                      </p:tavLst>
                                    </p:anim>
                                    <p:animEffect transition="in" filter="fade">
                                      <p:cBhvr>
                                        <p:cTn id="50" dur="300"/>
                                        <p:tgtEl>
                                          <p:spTgt spid="71"/>
                                        </p:tgtEl>
                                      </p:cBhvr>
                                    </p:animEffect>
                                  </p:childTnLst>
                                </p:cTn>
                              </p:par>
                            </p:childTnLst>
                          </p:cTn>
                        </p:par>
                        <p:par>
                          <p:cTn id="51" fill="hold">
                            <p:stCondLst>
                              <p:cond delay="3000"/>
                            </p:stCondLst>
                            <p:childTnLst>
                              <p:par>
                                <p:cTn id="52" presetID="22" presetClass="entr" presetSubtype="1"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up)">
                                      <p:cBhvr>
                                        <p:cTn id="54" dur="500"/>
                                        <p:tgtEl>
                                          <p:spTgt spid="66"/>
                                        </p:tgtEl>
                                      </p:cBhvr>
                                    </p:animEffect>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p:cTn id="58" dur="300" fill="hold"/>
                                        <p:tgtEl>
                                          <p:spTgt spid="74"/>
                                        </p:tgtEl>
                                        <p:attrNameLst>
                                          <p:attrName>ppt_w</p:attrName>
                                        </p:attrNameLst>
                                      </p:cBhvr>
                                      <p:tavLst>
                                        <p:tav tm="0">
                                          <p:val>
                                            <p:fltVal val="0"/>
                                          </p:val>
                                        </p:tav>
                                        <p:tav tm="100000">
                                          <p:val>
                                            <p:strVal val="#ppt_w"/>
                                          </p:val>
                                        </p:tav>
                                      </p:tavLst>
                                    </p:anim>
                                    <p:anim calcmode="lin" valueType="num">
                                      <p:cBhvr>
                                        <p:cTn id="59" dur="300" fill="hold"/>
                                        <p:tgtEl>
                                          <p:spTgt spid="74"/>
                                        </p:tgtEl>
                                        <p:attrNameLst>
                                          <p:attrName>ppt_h</p:attrName>
                                        </p:attrNameLst>
                                      </p:cBhvr>
                                      <p:tavLst>
                                        <p:tav tm="0">
                                          <p:val>
                                            <p:fltVal val="0"/>
                                          </p:val>
                                        </p:tav>
                                        <p:tav tm="100000">
                                          <p:val>
                                            <p:strVal val="#ppt_h"/>
                                          </p:val>
                                        </p:tav>
                                      </p:tavLst>
                                    </p:anim>
                                    <p:animEffect transition="in" filter="fade">
                                      <p:cBhvr>
                                        <p:cTn id="60" dur="300"/>
                                        <p:tgtEl>
                                          <p:spTgt spid="74"/>
                                        </p:tgtEl>
                                      </p:cBhvr>
                                    </p:animEffect>
                                  </p:childTnLst>
                                </p:cTn>
                              </p:par>
                            </p:childTnLst>
                          </p:cTn>
                        </p:par>
                        <p:par>
                          <p:cTn id="61" fill="hold">
                            <p:stCondLst>
                              <p:cond delay="3800"/>
                            </p:stCondLst>
                            <p:childTnLst>
                              <p:par>
                                <p:cTn id="62" presetID="22" presetClass="entr" presetSubtype="1" fill="hold" grpId="0" nodeType="after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wipe(up)">
                                      <p:cBhvr>
                                        <p:cTn id="6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41" grpId="0" animBg="1"/>
      <p:bldP spid="64" grpId="0"/>
      <p:bldP spid="65" grpId="0"/>
      <p:bldP spid="66" grpId="0"/>
      <p:bldP spid="6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5"/>
          <p:cNvSpPr txBox="1"/>
          <p:nvPr/>
        </p:nvSpPr>
        <p:spPr>
          <a:xfrm>
            <a:off x="1206095" y="188797"/>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政治审查</a:t>
            </a:r>
          </a:p>
        </p:txBody>
      </p:sp>
      <p:sp>
        <p:nvSpPr>
          <p:cNvPr id="19" name="TextBox 18"/>
          <p:cNvSpPr txBox="1"/>
          <p:nvPr/>
        </p:nvSpPr>
        <p:spPr>
          <a:xfrm>
            <a:off x="1461370" y="1240115"/>
            <a:ext cx="2005013" cy="2585708"/>
          </a:xfrm>
          <a:prstGeom prst="rect">
            <a:avLst/>
          </a:prstGeom>
          <a:noFill/>
        </p:spPr>
        <p:txBody>
          <a:bodyPr wrap="square" rtlCol="0">
            <a:spAutoFit/>
          </a:bodyPr>
          <a:lstStyle/>
          <a:p>
            <a:pPr algn="just">
              <a:lnSpc>
                <a:spcPct val="125000"/>
              </a:lnSpc>
            </a:pPr>
            <a:r>
              <a:rPr lang="en-US" altLang="zh-CN" sz="1400" dirty="0">
                <a:cs typeface="+mn-ea"/>
                <a:sym typeface="+mn-lt"/>
              </a:rPr>
              <a:t>1</a:t>
            </a:r>
            <a:r>
              <a:rPr lang="zh-CN" altLang="en-US" sz="1400" dirty="0">
                <a:cs typeface="+mn-ea"/>
                <a:sym typeface="+mn-lt"/>
              </a:rPr>
              <a:t>、对党的理论和路线、方针、政策的态度；</a:t>
            </a:r>
          </a:p>
          <a:p>
            <a:pPr algn="just">
              <a:lnSpc>
                <a:spcPct val="125000"/>
              </a:lnSpc>
            </a:pPr>
            <a:r>
              <a:rPr lang="en-US" altLang="zh-CN" sz="1400" dirty="0">
                <a:cs typeface="+mn-ea"/>
                <a:sym typeface="+mn-lt"/>
              </a:rPr>
              <a:t>2</a:t>
            </a:r>
            <a:r>
              <a:rPr lang="zh-CN" altLang="en-US" sz="1400" dirty="0">
                <a:cs typeface="+mn-ea"/>
                <a:sym typeface="+mn-lt"/>
              </a:rPr>
              <a:t>、政治历史和重大政治斗争中的表现；</a:t>
            </a:r>
          </a:p>
          <a:p>
            <a:pPr algn="just">
              <a:lnSpc>
                <a:spcPct val="125000"/>
              </a:lnSpc>
            </a:pPr>
            <a:r>
              <a:rPr lang="en-US" altLang="zh-CN" sz="1400" dirty="0">
                <a:cs typeface="+mn-ea"/>
                <a:sym typeface="+mn-lt"/>
              </a:rPr>
              <a:t>3</a:t>
            </a:r>
            <a:r>
              <a:rPr lang="zh-CN" altLang="en-US" sz="1400" dirty="0">
                <a:cs typeface="+mn-ea"/>
                <a:sym typeface="+mn-lt"/>
              </a:rPr>
              <a:t>、遵纪守法和遵守社会公德情况；</a:t>
            </a:r>
          </a:p>
          <a:p>
            <a:pPr algn="just">
              <a:lnSpc>
                <a:spcPct val="125000"/>
              </a:lnSpc>
            </a:pPr>
            <a:r>
              <a:rPr lang="en-US" altLang="zh-CN" sz="1400" dirty="0">
                <a:cs typeface="+mn-ea"/>
                <a:sym typeface="+mn-lt"/>
              </a:rPr>
              <a:t>4</a:t>
            </a:r>
            <a:r>
              <a:rPr lang="zh-CN" altLang="en-US" sz="1400" dirty="0">
                <a:cs typeface="+mn-ea"/>
                <a:sym typeface="+mn-lt"/>
              </a:rPr>
              <a:t>、直系亲属和本人关系密切的主要社会关系的政治情况。</a:t>
            </a:r>
            <a:endParaRPr lang="en-US" altLang="zh-CN" sz="1400" dirty="0">
              <a:cs typeface="+mn-ea"/>
              <a:sym typeface="+mn-lt"/>
            </a:endParaRPr>
          </a:p>
        </p:txBody>
      </p:sp>
      <p:sp>
        <p:nvSpPr>
          <p:cNvPr id="24" name="TextBox 23"/>
          <p:cNvSpPr txBox="1"/>
          <p:nvPr/>
        </p:nvSpPr>
        <p:spPr>
          <a:xfrm>
            <a:off x="6214046" y="1307869"/>
            <a:ext cx="2304256" cy="2246769"/>
          </a:xfrm>
          <a:prstGeom prst="rect">
            <a:avLst/>
          </a:prstGeom>
          <a:noFill/>
        </p:spPr>
        <p:txBody>
          <a:bodyPr wrap="square" rtlCol="0">
            <a:spAutoFit/>
          </a:bodyPr>
          <a:lstStyle>
            <a:defPPr>
              <a:defRPr lang="zh-CN"/>
            </a:defPPr>
            <a:lvl1pPr algn="just">
              <a:lnSpc>
                <a:spcPct val="125000"/>
              </a:lnSpc>
              <a:defRPr sz="1400">
                <a:latin typeface="微软雅黑" pitchFamily="34" charset="-122"/>
                <a:ea typeface="微软雅黑" pitchFamily="34" charset="-122"/>
              </a:defRPr>
            </a:lvl1pPr>
          </a:lstStyle>
          <a:p>
            <a:r>
              <a:rPr lang="en-US" altLang="zh-CN" dirty="0">
                <a:latin typeface="+mn-lt"/>
                <a:ea typeface="+mn-ea"/>
                <a:cs typeface="+mn-ea"/>
                <a:sym typeface="+mn-lt"/>
              </a:rPr>
              <a:t>1</a:t>
            </a:r>
            <a:r>
              <a:rPr lang="zh-CN" altLang="en-US" dirty="0">
                <a:latin typeface="+mn-lt"/>
                <a:ea typeface="+mn-ea"/>
                <a:cs typeface="+mn-ea"/>
                <a:sym typeface="+mn-lt"/>
              </a:rPr>
              <a:t>、同本人谈话、查阅有关档案材料、找有关单位和人员了解情况以及必要</a:t>
            </a:r>
          </a:p>
          <a:p>
            <a:r>
              <a:rPr lang="zh-CN" altLang="en-US" dirty="0">
                <a:latin typeface="+mn-lt"/>
                <a:ea typeface="+mn-ea"/>
                <a:cs typeface="+mn-ea"/>
                <a:sym typeface="+mn-lt"/>
              </a:rPr>
              <a:t>的函调或外调</a:t>
            </a:r>
          </a:p>
          <a:p>
            <a:r>
              <a:rPr lang="en-US" altLang="zh-CN" dirty="0">
                <a:latin typeface="+mn-lt"/>
                <a:ea typeface="+mn-ea"/>
                <a:cs typeface="+mn-ea"/>
                <a:sym typeface="+mn-lt"/>
              </a:rPr>
              <a:t>2</a:t>
            </a:r>
            <a:r>
              <a:rPr lang="zh-CN" altLang="en-US" dirty="0">
                <a:latin typeface="+mn-lt"/>
                <a:ea typeface="+mn-ea"/>
                <a:cs typeface="+mn-ea"/>
                <a:sym typeface="+mn-lt"/>
              </a:rPr>
              <a:t>、对流动人员中的发展对象进行政治审查时还应当征求其户籍所在地和居</a:t>
            </a:r>
          </a:p>
          <a:p>
            <a:r>
              <a:rPr lang="zh-CN" altLang="en-US" dirty="0">
                <a:latin typeface="+mn-lt"/>
                <a:ea typeface="+mn-ea"/>
                <a:cs typeface="+mn-ea"/>
                <a:sym typeface="+mn-lt"/>
              </a:rPr>
              <a:t>住地党组织的意见</a:t>
            </a:r>
            <a:endParaRPr lang="en-US" altLang="zh-CN" dirty="0">
              <a:latin typeface="+mn-lt"/>
              <a:ea typeface="+mn-ea"/>
              <a:cs typeface="+mn-ea"/>
              <a:sym typeface="+mn-lt"/>
            </a:endParaRPr>
          </a:p>
        </p:txBody>
      </p:sp>
      <p:grpSp>
        <p:nvGrpSpPr>
          <p:cNvPr id="33" name="组合 32"/>
          <p:cNvGrpSpPr/>
          <p:nvPr/>
        </p:nvGrpSpPr>
        <p:grpSpPr>
          <a:xfrm flipH="1">
            <a:off x="1461371" y="962379"/>
            <a:ext cx="2844166" cy="354618"/>
            <a:chOff x="3513818" y="1963801"/>
            <a:chExt cx="1051729" cy="354618"/>
          </a:xfrm>
        </p:grpSpPr>
        <p:cxnSp>
          <p:nvCxnSpPr>
            <p:cNvPr id="34" name="直接连接符 33"/>
            <p:cNvCxnSpPr/>
            <p:nvPr/>
          </p:nvCxnSpPr>
          <p:spPr>
            <a:xfrm>
              <a:off x="3513818" y="2141110"/>
              <a:ext cx="1051729" cy="0"/>
            </a:xfrm>
            <a:prstGeom prst="line">
              <a:avLst/>
            </a:prstGeom>
            <a:noFill/>
            <a:ln w="9525" cap="flat" cmpd="sng" algn="ctr">
              <a:solidFill>
                <a:srgbClr val="CC0000"/>
              </a:solidFill>
              <a:prstDash val="dash"/>
              <a:tailEnd type="oval"/>
            </a:ln>
            <a:effectLst/>
          </p:spPr>
        </p:cxnSp>
        <p:cxnSp>
          <p:nvCxnSpPr>
            <p:cNvPr id="35" name="直接连接符 34"/>
            <p:cNvCxnSpPr/>
            <p:nvPr/>
          </p:nvCxnSpPr>
          <p:spPr>
            <a:xfrm>
              <a:off x="4565547" y="1963801"/>
              <a:ext cx="0" cy="354618"/>
            </a:xfrm>
            <a:prstGeom prst="line">
              <a:avLst/>
            </a:prstGeom>
            <a:noFill/>
            <a:ln w="9525" cap="flat" cmpd="sng" algn="ctr">
              <a:solidFill>
                <a:srgbClr val="CC0000"/>
              </a:solidFill>
              <a:prstDash val="solid"/>
            </a:ln>
            <a:effectLst/>
          </p:spPr>
        </p:cxnSp>
      </p:grpSp>
      <p:grpSp>
        <p:nvGrpSpPr>
          <p:cNvPr id="36" name="组合 35"/>
          <p:cNvGrpSpPr/>
          <p:nvPr/>
        </p:nvGrpSpPr>
        <p:grpSpPr>
          <a:xfrm>
            <a:off x="5513437" y="3454826"/>
            <a:ext cx="3154471" cy="354618"/>
            <a:chOff x="3513818" y="1963801"/>
            <a:chExt cx="1051729" cy="354618"/>
          </a:xfrm>
        </p:grpSpPr>
        <p:cxnSp>
          <p:nvCxnSpPr>
            <p:cNvPr id="37" name="直接连接符 36"/>
            <p:cNvCxnSpPr/>
            <p:nvPr/>
          </p:nvCxnSpPr>
          <p:spPr>
            <a:xfrm>
              <a:off x="3513818" y="2141110"/>
              <a:ext cx="1051729" cy="0"/>
            </a:xfrm>
            <a:prstGeom prst="line">
              <a:avLst/>
            </a:prstGeom>
            <a:noFill/>
            <a:ln w="9525" cap="flat" cmpd="sng" algn="ctr">
              <a:solidFill>
                <a:srgbClr val="CC0000"/>
              </a:solidFill>
              <a:prstDash val="dash"/>
              <a:tailEnd type="oval"/>
            </a:ln>
            <a:effectLst/>
          </p:spPr>
        </p:cxnSp>
        <p:cxnSp>
          <p:nvCxnSpPr>
            <p:cNvPr id="38" name="直接连接符 37"/>
            <p:cNvCxnSpPr/>
            <p:nvPr/>
          </p:nvCxnSpPr>
          <p:spPr>
            <a:xfrm>
              <a:off x="4565547" y="1963801"/>
              <a:ext cx="0" cy="354618"/>
            </a:xfrm>
            <a:prstGeom prst="line">
              <a:avLst/>
            </a:prstGeom>
            <a:noFill/>
            <a:ln w="9525" cap="flat" cmpd="sng" algn="ctr">
              <a:solidFill>
                <a:srgbClr val="CC0000"/>
              </a:solidFill>
              <a:prstDash val="solid"/>
            </a:ln>
            <a:effectLst/>
          </p:spPr>
        </p:cxnSp>
      </p:grpSp>
      <p:pic>
        <p:nvPicPr>
          <p:cNvPr id="16" name="图片 15"/>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grpSp>
        <p:nvGrpSpPr>
          <p:cNvPr id="21" name="Group 7"/>
          <p:cNvGrpSpPr/>
          <p:nvPr/>
        </p:nvGrpSpPr>
        <p:grpSpPr>
          <a:xfrm>
            <a:off x="3615839" y="2078018"/>
            <a:ext cx="2043671" cy="541465"/>
            <a:chOff x="1645418" y="1587962"/>
            <a:chExt cx="1215426" cy="528638"/>
          </a:xfrm>
        </p:grpSpPr>
        <p:sp>
          <p:nvSpPr>
            <p:cNvPr id="46" name="íṡľíḍè-Right Triangle 6"/>
            <p:cNvSpPr/>
            <p:nvPr/>
          </p:nvSpPr>
          <p:spPr>
            <a:xfrm rot="10800000" flipV="1">
              <a:off x="1645418" y="1952579"/>
              <a:ext cx="214436" cy="15180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íṡľíḍè-Parallelogram 3"/>
            <p:cNvSpPr/>
            <p:nvPr/>
          </p:nvSpPr>
          <p:spPr>
            <a:xfrm>
              <a:off x="1785938" y="1587962"/>
              <a:ext cx="1074906" cy="528638"/>
            </a:xfrm>
            <a:prstGeom prst="parallelogram">
              <a:avLst>
                <a:gd name="adj" fmla="val 73726"/>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2" name="íṡľíḍè-Oval 8"/>
          <p:cNvSpPr/>
          <p:nvPr/>
        </p:nvSpPr>
        <p:spPr>
          <a:xfrm>
            <a:off x="4232664" y="1748584"/>
            <a:ext cx="430012" cy="43001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b="1" dirty="0"/>
              <a:t>1</a:t>
            </a:r>
          </a:p>
        </p:txBody>
      </p:sp>
      <p:grpSp>
        <p:nvGrpSpPr>
          <p:cNvPr id="23" name="Group 15"/>
          <p:cNvGrpSpPr/>
          <p:nvPr/>
        </p:nvGrpSpPr>
        <p:grpSpPr>
          <a:xfrm flipV="1">
            <a:off x="3861034" y="2928614"/>
            <a:ext cx="2062142" cy="555059"/>
            <a:chOff x="1662733" y="-1545877"/>
            <a:chExt cx="1235740" cy="544586"/>
          </a:xfrm>
        </p:grpSpPr>
        <p:sp>
          <p:nvSpPr>
            <p:cNvPr id="44" name="íṡľíḍè-Right Triangle 19"/>
            <p:cNvSpPr/>
            <p:nvPr/>
          </p:nvSpPr>
          <p:spPr>
            <a:xfrm rot="21327375" flipV="1">
              <a:off x="2657584" y="-1545877"/>
              <a:ext cx="240889" cy="207726"/>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íṡľíḍè-Parallelogram 18"/>
            <p:cNvSpPr/>
            <p:nvPr/>
          </p:nvSpPr>
          <p:spPr>
            <a:xfrm>
              <a:off x="1662733" y="-1529929"/>
              <a:ext cx="1074906" cy="528638"/>
            </a:xfrm>
            <a:prstGeom prst="parallelogram">
              <a:avLst>
                <a:gd name="adj" fmla="val 737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5" name="íṡľíḍè-Oval 16"/>
          <p:cNvSpPr/>
          <p:nvPr/>
        </p:nvSpPr>
        <p:spPr>
          <a:xfrm>
            <a:off x="4872773" y="3366839"/>
            <a:ext cx="430012" cy="430012"/>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b="1"/>
              <a:t>2</a:t>
            </a:r>
          </a:p>
        </p:txBody>
      </p:sp>
      <p:sp>
        <p:nvSpPr>
          <p:cNvPr id="2" name="文本框 1"/>
          <p:cNvSpPr txBox="1"/>
          <p:nvPr/>
        </p:nvSpPr>
        <p:spPr>
          <a:xfrm>
            <a:off x="4165604" y="2260187"/>
            <a:ext cx="1347833" cy="369332"/>
          </a:xfrm>
          <a:prstGeom prst="rect">
            <a:avLst/>
          </a:prstGeom>
          <a:noFill/>
        </p:spPr>
        <p:txBody>
          <a:bodyPr wrap="square" rtlCol="0">
            <a:spAutoFit/>
          </a:bodyPr>
          <a:lstStyle/>
          <a:p>
            <a:r>
              <a:rPr lang="zh-CN" altLang="en-US" dirty="0">
                <a:solidFill>
                  <a:schemeClr val="bg1"/>
                </a:solidFill>
              </a:rPr>
              <a:t>主要内容</a:t>
            </a:r>
          </a:p>
        </p:txBody>
      </p:sp>
      <p:sp>
        <p:nvSpPr>
          <p:cNvPr id="48" name="文本框 47"/>
          <p:cNvSpPr txBox="1"/>
          <p:nvPr/>
        </p:nvSpPr>
        <p:spPr>
          <a:xfrm>
            <a:off x="4097092" y="2896930"/>
            <a:ext cx="1347833" cy="369332"/>
          </a:xfrm>
          <a:prstGeom prst="rect">
            <a:avLst/>
          </a:prstGeom>
          <a:noFill/>
        </p:spPr>
        <p:txBody>
          <a:bodyPr wrap="square" rtlCol="0">
            <a:spAutoFit/>
          </a:bodyPr>
          <a:lstStyle/>
          <a:p>
            <a:r>
              <a:rPr lang="zh-CN" altLang="en-US" dirty="0">
                <a:solidFill>
                  <a:schemeClr val="bg1"/>
                </a:solidFill>
              </a:rPr>
              <a:t>基本方法</a:t>
            </a:r>
          </a:p>
        </p:txBody>
      </p:sp>
      <p:pic>
        <p:nvPicPr>
          <p:cNvPr id="50" name="图片 49"/>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28649"/>
                    </a14:imgEffect>
                  </a14:imgLayer>
                </a14:imgProps>
              </a:ext>
              <a:ext uri="{28A0092B-C50C-407E-A947-70E740481C1C}">
                <a14:useLocalDpi xmlns:a14="http://schemas.microsoft.com/office/drawing/2010/main" val="0"/>
              </a:ext>
            </a:extLst>
          </a:blip>
          <a:srcRect l="7181" r="71262" b="39595"/>
          <a:stretch/>
        </p:blipFill>
        <p:spPr>
          <a:xfrm rot="3116920" flipH="1">
            <a:off x="3209180" y="3444447"/>
            <a:ext cx="2737300" cy="313966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ppt_x"/>
                                          </p:val>
                                        </p:tav>
                                        <p:tav tm="100000">
                                          <p:val>
                                            <p:strVal val="#ppt_x"/>
                                          </p:val>
                                        </p:tav>
                                      </p:tavLst>
                                    </p:anim>
                                    <p:anim calcmode="lin" valueType="num">
                                      <p:cBhvr additive="base">
                                        <p:cTn id="22" dur="500" fill="hold"/>
                                        <p:tgtEl>
                                          <p:spTgt spid="3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1000"/>
                                        <p:tgtEl>
                                          <p:spTgt spid="48"/>
                                        </p:tgtEl>
                                      </p:cBhvr>
                                    </p:animEffect>
                                    <p:anim calcmode="lin" valueType="num">
                                      <p:cBhvr>
                                        <p:cTn id="42" dur="1000" fill="hold"/>
                                        <p:tgtEl>
                                          <p:spTgt spid="48"/>
                                        </p:tgtEl>
                                        <p:attrNameLst>
                                          <p:attrName>ppt_x</p:attrName>
                                        </p:attrNameLst>
                                      </p:cBhvr>
                                      <p:tavLst>
                                        <p:tav tm="0">
                                          <p:val>
                                            <p:strVal val="#ppt_x"/>
                                          </p:val>
                                        </p:tav>
                                        <p:tav tm="100000">
                                          <p:val>
                                            <p:strVal val="#ppt_x"/>
                                          </p:val>
                                        </p:tav>
                                      </p:tavLst>
                                    </p:anim>
                                    <p:anim calcmode="lin" valueType="num">
                                      <p:cBhvr>
                                        <p:cTn id="4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1000"/>
                                        <p:tgtEl>
                                          <p:spTgt spid="50"/>
                                        </p:tgtEl>
                                      </p:cBhvr>
                                    </p:animEffect>
                                    <p:anim calcmode="lin" valueType="num">
                                      <p:cBhvr>
                                        <p:cTn id="61" dur="1000" fill="hold"/>
                                        <p:tgtEl>
                                          <p:spTgt spid="50"/>
                                        </p:tgtEl>
                                        <p:attrNameLst>
                                          <p:attrName>ppt_x</p:attrName>
                                        </p:attrNameLst>
                                      </p:cBhvr>
                                      <p:tavLst>
                                        <p:tav tm="0">
                                          <p:val>
                                            <p:strVal val="#ppt_x"/>
                                          </p:val>
                                        </p:tav>
                                        <p:tav tm="100000">
                                          <p:val>
                                            <p:strVal val="#ppt_x"/>
                                          </p:val>
                                        </p:tav>
                                      </p:tavLst>
                                    </p:anim>
                                    <p:anim calcmode="lin" valueType="num">
                                      <p:cBhvr>
                                        <p:cTn id="62"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2" grpId="0" animBg="1"/>
      <p:bldP spid="25" grpId="0" animBg="1"/>
      <p:bldP spid="2"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1"/>
          <p:cNvSpPr txBox="1"/>
          <p:nvPr/>
        </p:nvSpPr>
        <p:spPr>
          <a:xfrm>
            <a:off x="2824213" y="2148069"/>
            <a:ext cx="5598622" cy="530915"/>
          </a:xfrm>
          <a:prstGeom prst="rect">
            <a:avLst/>
          </a:prstGeom>
          <a:noFill/>
        </p:spPr>
        <p:txBody>
          <a:bodyPr wrap="square" lIns="68580" tIns="34290" rIns="68580" bIns="34290" rtlCol="0">
            <a:spAutoFit/>
          </a:bodyPr>
          <a:lstStyle/>
          <a:p>
            <a:pPr algn="ctr"/>
            <a:r>
              <a:rPr lang="zh-CN" altLang="en-US" sz="3000" b="1" dirty="0">
                <a:effectLst>
                  <a:reflection blurRad="6350" stA="55000" endA="300" endPos="45500" dir="5400000" sy="-100000" algn="bl" rotWithShape="0"/>
                </a:effectLst>
                <a:cs typeface="+mn-ea"/>
                <a:sym typeface="+mn-lt"/>
              </a:rPr>
              <a:t>预备党员的接收</a:t>
            </a:r>
          </a:p>
        </p:txBody>
      </p:sp>
      <p:sp>
        <p:nvSpPr>
          <p:cNvPr id="7" name="文本框 1"/>
          <p:cNvSpPr txBox="1"/>
          <p:nvPr/>
        </p:nvSpPr>
        <p:spPr>
          <a:xfrm>
            <a:off x="4512322" y="2859782"/>
            <a:ext cx="1863331" cy="582852"/>
          </a:xfrm>
          <a:prstGeom prst="rect">
            <a:avLst/>
          </a:prstGeom>
          <a:noFill/>
        </p:spPr>
        <p:txBody>
          <a:bodyPr wrap="none" lIns="68580" tIns="34290" rIns="68580" bIns="34290" rtlCol="0">
            <a:spAutoFit/>
          </a:bodyPr>
          <a:lstStyle/>
          <a:p>
            <a:pPr marL="285750" indent="-285750">
              <a:lnSpc>
                <a:spcPct val="125000"/>
              </a:lnSpc>
              <a:buFont typeface="Wingdings" pitchFamily="2" charset="2"/>
              <a:buChar char="Ø"/>
            </a:pPr>
            <a:r>
              <a:rPr lang="zh-CN" altLang="en-US" sz="1400" dirty="0">
                <a:cs typeface="+mn-ea"/>
                <a:sym typeface="+mn-lt"/>
              </a:rPr>
              <a:t>发展对象严格审查</a:t>
            </a:r>
          </a:p>
          <a:p>
            <a:pPr marL="285750" indent="-285750">
              <a:lnSpc>
                <a:spcPct val="125000"/>
              </a:lnSpc>
              <a:buFont typeface="Wingdings" pitchFamily="2" charset="2"/>
              <a:buChar char="Ø"/>
            </a:pPr>
            <a:r>
              <a:rPr lang="zh-CN" altLang="en-US" sz="1400" dirty="0">
                <a:cs typeface="+mn-ea"/>
                <a:sym typeface="+mn-lt"/>
              </a:rPr>
              <a:t>支部大会主要程序</a:t>
            </a:r>
          </a:p>
        </p:txBody>
      </p:sp>
      <p:pic>
        <p:nvPicPr>
          <p:cNvPr id="5"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3455" y="844160"/>
            <a:ext cx="1080138" cy="67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11"/>
          <p:cNvSpPr txBox="1"/>
          <p:nvPr/>
        </p:nvSpPr>
        <p:spPr>
          <a:xfrm>
            <a:off x="3923928" y="1635646"/>
            <a:ext cx="3399193" cy="438582"/>
          </a:xfrm>
          <a:prstGeom prst="rect">
            <a:avLst/>
          </a:prstGeom>
          <a:noFill/>
        </p:spPr>
        <p:txBody>
          <a:bodyPr wrap="square" lIns="68580" tIns="34290" rIns="68580" bIns="34290" rtlCol="0">
            <a:spAutoFit/>
          </a:bodyPr>
          <a:lstStyle/>
          <a:p>
            <a:pPr algn="ctr"/>
            <a:r>
              <a:rPr lang="zh-CN" altLang="en-US" sz="2400" b="1" dirty="0">
                <a:effectLst>
                  <a:reflection blurRad="6350" stA="55000" endA="300" endPos="45500" dir="5400000" sy="-100000" algn="bl" rotWithShape="0"/>
                </a:effectLst>
                <a:cs typeface="+mn-ea"/>
                <a:sym typeface="+mn-lt"/>
              </a:rPr>
              <a:t>第三部分</a:t>
            </a:r>
          </a:p>
        </p:txBody>
      </p:sp>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47637" t="45274"/>
          <a:stretch/>
        </p:blipFill>
        <p:spPr>
          <a:xfrm>
            <a:off x="4355976" y="2641799"/>
            <a:ext cx="4788024" cy="2501701"/>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0"/>
            <a:ext cx="5358532" cy="4746106"/>
          </a:xfrm>
          <a:prstGeom prst="rect">
            <a:avLst/>
          </a:prstGeom>
        </p:spPr>
      </p:pic>
    </p:spTree>
    <p:extLst>
      <p:ext uri="{BB962C8B-B14F-4D97-AF65-F5344CB8AC3E}">
        <p14:creationId xmlns:p14="http://schemas.microsoft.com/office/powerpoint/2010/main" val="1835462842"/>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 presetClass="entr" presetSubtype="2" fill="hold" grpId="0" nodeType="afterEffect" p14:presetBounceEnd="46000">
                                      <p:stCondLst>
                                        <p:cond delay="500"/>
                                      </p:stCondLst>
                                      <p:childTnLst>
                                        <p:set>
                                          <p:cBhvr>
                                            <p:cTn id="25" dur="1" fill="hold">
                                              <p:stCondLst>
                                                <p:cond delay="0"/>
                                              </p:stCondLst>
                                            </p:cTn>
                                            <p:tgtEl>
                                              <p:spTgt spid="7"/>
                                            </p:tgtEl>
                                            <p:attrNameLst>
                                              <p:attrName>style.visibility</p:attrName>
                                            </p:attrNameLst>
                                          </p:cBhvr>
                                          <p:to>
                                            <p:strVal val="visible"/>
                                          </p:to>
                                        </p:set>
                                        <p:anim calcmode="lin" valueType="num" p14:bounceEnd="46000">
                                          <p:cBhvr additive="base">
                                            <p:cTn id="26"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 presetClass="entr" presetSubtype="2" fill="hold" grpId="0" nodeType="afterEffect">
                                      <p:stCondLst>
                                        <p:cond delay="50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5"/>
          <p:cNvSpPr txBox="1"/>
          <p:nvPr/>
        </p:nvSpPr>
        <p:spPr>
          <a:xfrm>
            <a:off x="1189674" y="153523"/>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发展对象严格审查</a:t>
            </a:r>
          </a:p>
        </p:txBody>
      </p:sp>
      <p:sp>
        <p:nvSpPr>
          <p:cNvPr id="17" name="TextBox 6"/>
          <p:cNvSpPr txBox="1"/>
          <p:nvPr/>
        </p:nvSpPr>
        <p:spPr>
          <a:xfrm>
            <a:off x="2661506" y="1357385"/>
            <a:ext cx="5870934" cy="372294"/>
          </a:xfrm>
          <a:prstGeom prst="rect">
            <a:avLst/>
          </a:prstGeom>
          <a:noFill/>
        </p:spPr>
        <p:txBody>
          <a:bodyPr wrap="square" lIns="86371" tIns="43186" rIns="86371" bIns="43186" rtlCol="0">
            <a:spAutoFit/>
          </a:bodyPr>
          <a:lstStyle/>
          <a:p>
            <a:pPr>
              <a:lnSpc>
                <a:spcPct val="150000"/>
              </a:lnSpc>
            </a:pPr>
            <a:r>
              <a:rPr lang="en-US" altLang="zh-CN" sz="1400" dirty="0">
                <a:cs typeface="+mn-ea"/>
                <a:sym typeface="+mn-lt"/>
              </a:rPr>
              <a:t>1</a:t>
            </a:r>
            <a:r>
              <a:rPr lang="zh-CN" altLang="en-US" sz="1400" dirty="0">
                <a:cs typeface="+mn-ea"/>
                <a:sym typeface="+mn-lt"/>
              </a:rPr>
              <a:t>、经基层党委预审合格的发展对象由支部委员会提交支部大会讨论；</a:t>
            </a:r>
            <a:endParaRPr lang="en-US" altLang="zh-CN" sz="1400" dirty="0">
              <a:cs typeface="+mn-ea"/>
              <a:sym typeface="+mn-lt"/>
            </a:endParaRPr>
          </a:p>
        </p:txBody>
      </p:sp>
      <p:sp>
        <p:nvSpPr>
          <p:cNvPr id="24" name="TextBox 11"/>
          <p:cNvSpPr txBox="1"/>
          <p:nvPr/>
        </p:nvSpPr>
        <p:spPr>
          <a:xfrm>
            <a:off x="2661506" y="2361585"/>
            <a:ext cx="5870934" cy="695459"/>
          </a:xfrm>
          <a:prstGeom prst="rect">
            <a:avLst/>
          </a:prstGeom>
          <a:noFill/>
        </p:spPr>
        <p:txBody>
          <a:bodyPr wrap="square" lIns="86371" tIns="43186" rIns="86371" bIns="43186" rtlCol="0">
            <a:spAutoFit/>
          </a:bodyPr>
          <a:lstStyle/>
          <a:p>
            <a:pPr>
              <a:lnSpc>
                <a:spcPct val="150000"/>
              </a:lnSpc>
            </a:pPr>
            <a:r>
              <a:rPr lang="en-US" altLang="zh-CN" sz="1400" dirty="0">
                <a:cs typeface="+mn-ea"/>
                <a:sym typeface="+mn-lt"/>
              </a:rPr>
              <a:t>2</a:t>
            </a:r>
            <a:r>
              <a:rPr lang="zh-CN" altLang="en-US" sz="1400" dirty="0">
                <a:cs typeface="+mn-ea"/>
                <a:sym typeface="+mn-lt"/>
              </a:rPr>
              <a:t>、基层党委再次进行审查，审查结果以书面形式通知党支部，并向审查合格的发展对象发放</a:t>
            </a:r>
            <a:r>
              <a:rPr lang="en-US" altLang="zh-CN" sz="1400" dirty="0">
                <a:cs typeface="+mn-ea"/>
                <a:sym typeface="+mn-lt"/>
              </a:rPr>
              <a:t>《</a:t>
            </a:r>
            <a:r>
              <a:rPr lang="zh-CN" altLang="en-US" sz="1400" dirty="0">
                <a:cs typeface="+mn-ea"/>
                <a:sym typeface="+mn-lt"/>
              </a:rPr>
              <a:t>中国共产党入党志愿书</a:t>
            </a:r>
            <a:r>
              <a:rPr lang="en-US" altLang="zh-CN" sz="1400" dirty="0">
                <a:cs typeface="+mn-ea"/>
                <a:sym typeface="+mn-lt"/>
              </a:rPr>
              <a:t>》</a:t>
            </a:r>
            <a:r>
              <a:rPr lang="zh-CN" altLang="en-US" sz="1400" dirty="0">
                <a:cs typeface="+mn-ea"/>
                <a:sym typeface="+mn-lt"/>
              </a:rPr>
              <a:t>；</a:t>
            </a:r>
            <a:endParaRPr lang="en-US" altLang="zh-CN" sz="1400" dirty="0">
              <a:cs typeface="+mn-ea"/>
              <a:sym typeface="+mn-lt"/>
            </a:endParaRPr>
          </a:p>
        </p:txBody>
      </p:sp>
      <p:sp>
        <p:nvSpPr>
          <p:cNvPr id="31" name="TextBox 13"/>
          <p:cNvSpPr txBox="1"/>
          <p:nvPr/>
        </p:nvSpPr>
        <p:spPr>
          <a:xfrm>
            <a:off x="2661506" y="3458370"/>
            <a:ext cx="5870934" cy="695459"/>
          </a:xfrm>
          <a:prstGeom prst="rect">
            <a:avLst/>
          </a:prstGeom>
          <a:noFill/>
        </p:spPr>
        <p:txBody>
          <a:bodyPr wrap="square" lIns="86371" tIns="43186" rIns="86371" bIns="43186" rtlCol="0">
            <a:spAutoFit/>
          </a:bodyPr>
          <a:lstStyle/>
          <a:p>
            <a:pPr>
              <a:lnSpc>
                <a:spcPct val="150000"/>
              </a:lnSpc>
            </a:pPr>
            <a:r>
              <a:rPr lang="en-US" altLang="zh-CN" sz="1400" dirty="0">
                <a:cs typeface="+mn-ea"/>
                <a:sym typeface="+mn-lt"/>
              </a:rPr>
              <a:t>3</a:t>
            </a:r>
            <a:r>
              <a:rPr lang="zh-CN" altLang="en-US" sz="1400" dirty="0">
                <a:cs typeface="+mn-ea"/>
                <a:sym typeface="+mn-lt"/>
              </a:rPr>
              <a:t>、支部委员会应当对发展对象进行严格审查，经集体讨论认为合格后，报具有审批权限的基层党委预审。</a:t>
            </a:r>
          </a:p>
        </p:txBody>
      </p:sp>
      <p:grpSp>
        <p:nvGrpSpPr>
          <p:cNvPr id="4" name="组合 3"/>
          <p:cNvGrpSpPr/>
          <p:nvPr/>
        </p:nvGrpSpPr>
        <p:grpSpPr>
          <a:xfrm>
            <a:off x="825867" y="1223946"/>
            <a:ext cx="1658710" cy="740511"/>
            <a:chOff x="825867" y="1223946"/>
            <a:chExt cx="1658710" cy="740511"/>
          </a:xfrm>
        </p:grpSpPr>
        <p:sp>
          <p:nvSpPr>
            <p:cNvPr id="13" name="Freeform 1"/>
            <p:cNvSpPr>
              <a:spLocks noChangeArrowheads="1"/>
            </p:cNvSpPr>
            <p:nvPr/>
          </p:nvSpPr>
          <p:spPr bwMode="auto">
            <a:xfrm rot="10800000">
              <a:off x="825867" y="1223946"/>
              <a:ext cx="1658710"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755DD9"/>
            </a:solidFill>
            <a:ln>
              <a:noFill/>
            </a:ln>
            <a:effectLst/>
          </p:spPr>
          <p:txBody>
            <a:bodyPr wrap="none" anchor="ctr"/>
            <a:lstStyle/>
            <a:p>
              <a:endParaRPr lang="en-US" sz="2400">
                <a:cs typeface="+mn-ea"/>
                <a:sym typeface="+mn-lt"/>
              </a:endParaRPr>
            </a:p>
          </p:txBody>
        </p:sp>
        <p:pic>
          <p:nvPicPr>
            <p:cNvPr id="42" name="图片 8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5277" y="1357385"/>
              <a:ext cx="756443" cy="47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825867" y="2321722"/>
            <a:ext cx="1658710" cy="775186"/>
            <a:chOff x="825867" y="2321722"/>
            <a:chExt cx="1658710" cy="775186"/>
          </a:xfrm>
          <a:solidFill>
            <a:srgbClr val="755DD9"/>
          </a:solidFill>
        </p:grpSpPr>
        <p:sp>
          <p:nvSpPr>
            <p:cNvPr id="34" name="Freeform 1"/>
            <p:cNvSpPr>
              <a:spLocks noChangeArrowheads="1"/>
            </p:cNvSpPr>
            <p:nvPr/>
          </p:nvSpPr>
          <p:spPr bwMode="auto">
            <a:xfrm rot="10800000">
              <a:off x="825867" y="2321722"/>
              <a:ext cx="1658710" cy="775186"/>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665EB8"/>
            </a:solidFill>
            <a:ln>
              <a:noFill/>
            </a:ln>
            <a:effectLst/>
          </p:spPr>
          <p:txBody>
            <a:bodyPr wrap="none" anchor="ctr"/>
            <a:lstStyle/>
            <a:p>
              <a:endParaRPr lang="en-US" sz="2400">
                <a:cs typeface="+mn-ea"/>
                <a:sym typeface="+mn-lt"/>
              </a:endParaRPr>
            </a:p>
          </p:txBody>
        </p:sp>
        <p:pic>
          <p:nvPicPr>
            <p:cNvPr id="43" name="图片 8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5277" y="2472498"/>
              <a:ext cx="756443" cy="4736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825867" y="3418137"/>
            <a:ext cx="1658710" cy="775928"/>
            <a:chOff x="825867" y="3418137"/>
            <a:chExt cx="1658710" cy="775928"/>
          </a:xfrm>
        </p:grpSpPr>
        <p:sp>
          <p:nvSpPr>
            <p:cNvPr id="22" name="Freeform 1"/>
            <p:cNvSpPr>
              <a:spLocks noChangeArrowheads="1"/>
            </p:cNvSpPr>
            <p:nvPr/>
          </p:nvSpPr>
          <p:spPr bwMode="auto">
            <a:xfrm rot="10800000">
              <a:off x="825867" y="3418137"/>
              <a:ext cx="1658710" cy="775928"/>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45A5ED"/>
            </a:solidFill>
            <a:ln>
              <a:noFill/>
            </a:ln>
            <a:effectLst/>
          </p:spPr>
          <p:txBody>
            <a:bodyPr wrap="none" anchor="ctr"/>
            <a:lstStyle/>
            <a:p>
              <a:endParaRPr lang="en-US" sz="2400">
                <a:cs typeface="+mn-ea"/>
                <a:sym typeface="+mn-lt"/>
              </a:endParaRPr>
            </a:p>
          </p:txBody>
        </p:sp>
        <p:pic>
          <p:nvPicPr>
            <p:cNvPr id="44" name="图片 8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5277" y="3569284"/>
              <a:ext cx="756443" cy="47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 name="图片 14"/>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pic>
        <p:nvPicPr>
          <p:cNvPr id="46" name="图片 45"/>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0" b="100000" l="0" r="28649"/>
                    </a14:imgEffect>
                  </a14:imgLayer>
                </a14:imgProps>
              </a:ext>
              <a:ext uri="{28A0092B-C50C-407E-A947-70E740481C1C}">
                <a14:useLocalDpi xmlns:a14="http://schemas.microsoft.com/office/drawing/2010/main" val="0"/>
              </a:ext>
            </a:extLst>
          </a:blip>
          <a:srcRect l="7181" r="71262" b="39595"/>
          <a:stretch/>
        </p:blipFill>
        <p:spPr>
          <a:xfrm rot="19304757" flipH="1">
            <a:off x="7626338" y="1207018"/>
            <a:ext cx="2737300" cy="3139664"/>
          </a:xfrm>
          <a:prstGeom prst="rect">
            <a:avLst/>
          </a:prstGeom>
        </p:spPr>
      </p:pic>
    </p:spTree>
    <p:extLst>
      <p:ext uri="{BB962C8B-B14F-4D97-AF65-F5344CB8AC3E}">
        <p14:creationId xmlns:p14="http://schemas.microsoft.com/office/powerpoint/2010/main" val="2575686994"/>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750"/>
                                        <p:tgtEl>
                                          <p:spTgt spid="17"/>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750"/>
                                        <p:tgtEl>
                                          <p:spTgt spid="24"/>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5"/>
          <p:cNvSpPr txBox="1"/>
          <p:nvPr/>
        </p:nvSpPr>
        <p:spPr>
          <a:xfrm>
            <a:off x="120646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支部大会主要程序</a:t>
            </a:r>
          </a:p>
        </p:txBody>
      </p:sp>
      <p:sp>
        <p:nvSpPr>
          <p:cNvPr id="10" name="矩形 9"/>
          <p:cNvSpPr/>
          <p:nvPr/>
        </p:nvSpPr>
        <p:spPr>
          <a:xfrm>
            <a:off x="856991" y="1109663"/>
            <a:ext cx="3643001" cy="381238"/>
          </a:xfrm>
          <a:prstGeom prst="rect">
            <a:avLst/>
          </a:prstGeom>
          <a:solidFill>
            <a:srgbClr val="CC0000"/>
          </a:solid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cs typeface="+mn-ea"/>
                <a:sym typeface="+mn-lt"/>
              </a:rPr>
              <a:t>介绍基本情况</a:t>
            </a:r>
            <a:endParaRPr lang="zh-CN" altLang="en-US" sz="1000" b="1" dirty="0">
              <a:solidFill>
                <a:schemeClr val="bg1"/>
              </a:solidFill>
              <a:cs typeface="+mn-ea"/>
              <a:sym typeface="+mn-lt"/>
            </a:endParaRPr>
          </a:p>
        </p:txBody>
      </p:sp>
      <p:sp>
        <p:nvSpPr>
          <p:cNvPr id="11" name="矩形 10"/>
          <p:cNvSpPr/>
          <p:nvPr/>
        </p:nvSpPr>
        <p:spPr>
          <a:xfrm>
            <a:off x="856991" y="1563638"/>
            <a:ext cx="3643001" cy="2448272"/>
          </a:xfrm>
          <a:prstGeom prst="rect">
            <a:avLst/>
          </a:prstGeom>
          <a:no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Clr>
                <a:srgbClr val="CC0000"/>
              </a:buClr>
              <a:buFont typeface="Wingdings" pitchFamily="2" charset="2"/>
              <a:buChar char="Ø"/>
            </a:pPr>
            <a:r>
              <a:rPr lang="zh-CN" altLang="en-US" sz="1300" dirty="0">
                <a:solidFill>
                  <a:schemeClr val="tx1"/>
                </a:solidFill>
                <a:cs typeface="+mn-ea"/>
                <a:sym typeface="+mn-lt"/>
              </a:rPr>
              <a:t>发展对象汇报对党的认识、入党动机、本人履历。家庭和主要社会关系情况，以及需向党组织说明的问题。</a:t>
            </a:r>
          </a:p>
          <a:p>
            <a:pPr marL="285750" indent="-285750">
              <a:lnSpc>
                <a:spcPct val="150000"/>
              </a:lnSpc>
              <a:buClr>
                <a:srgbClr val="CC0000"/>
              </a:buClr>
              <a:buFont typeface="Wingdings" pitchFamily="2" charset="2"/>
              <a:buChar char="Ø"/>
            </a:pPr>
            <a:r>
              <a:rPr lang="zh-CN" altLang="en-US" sz="1300" dirty="0">
                <a:solidFill>
                  <a:schemeClr val="tx1"/>
                </a:solidFill>
                <a:cs typeface="+mn-ea"/>
                <a:sym typeface="+mn-lt"/>
              </a:rPr>
              <a:t>入党介绍人介绍发展对象有关情况，并对其能否入党标明意见。</a:t>
            </a:r>
          </a:p>
          <a:p>
            <a:pPr marL="285750" indent="-285750">
              <a:lnSpc>
                <a:spcPct val="150000"/>
              </a:lnSpc>
              <a:buClr>
                <a:srgbClr val="CC0000"/>
              </a:buClr>
              <a:buFont typeface="Wingdings" pitchFamily="2" charset="2"/>
              <a:buChar char="Ø"/>
            </a:pPr>
            <a:r>
              <a:rPr lang="zh-CN" altLang="en-US" sz="1300" dirty="0">
                <a:solidFill>
                  <a:schemeClr val="tx1"/>
                </a:solidFill>
                <a:cs typeface="+mn-ea"/>
                <a:sym typeface="+mn-lt"/>
              </a:rPr>
              <a:t>支部委员会报告对发展对象的审查情况。</a:t>
            </a:r>
            <a:endParaRPr lang="en-US" altLang="zh-CN" sz="1300" dirty="0">
              <a:solidFill>
                <a:schemeClr val="tx1"/>
              </a:solidFill>
              <a:cs typeface="+mn-ea"/>
              <a:sym typeface="+mn-lt"/>
            </a:endParaRPr>
          </a:p>
        </p:txBody>
      </p:sp>
      <p:sp>
        <p:nvSpPr>
          <p:cNvPr id="17" name="矩形 16"/>
          <p:cNvSpPr/>
          <p:nvPr/>
        </p:nvSpPr>
        <p:spPr>
          <a:xfrm>
            <a:off x="4559523" y="1109663"/>
            <a:ext cx="3643001" cy="381238"/>
          </a:xfrm>
          <a:prstGeom prst="rect">
            <a:avLst/>
          </a:prstGeom>
          <a:solidFill>
            <a:srgbClr val="CC0000"/>
          </a:solid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cs typeface="+mn-ea"/>
                <a:sym typeface="+mn-lt"/>
              </a:rPr>
              <a:t>无记名投票</a:t>
            </a:r>
            <a:endParaRPr lang="zh-CN" altLang="en-US" sz="1000" b="1" dirty="0">
              <a:solidFill>
                <a:schemeClr val="bg1"/>
              </a:solidFill>
              <a:cs typeface="+mn-ea"/>
              <a:sym typeface="+mn-lt"/>
            </a:endParaRPr>
          </a:p>
        </p:txBody>
      </p:sp>
      <p:sp>
        <p:nvSpPr>
          <p:cNvPr id="19" name="矩形 18"/>
          <p:cNvSpPr/>
          <p:nvPr/>
        </p:nvSpPr>
        <p:spPr>
          <a:xfrm>
            <a:off x="4559523" y="1563638"/>
            <a:ext cx="3643001" cy="2448272"/>
          </a:xfrm>
          <a:prstGeom prst="rect">
            <a:avLst/>
          </a:prstGeom>
          <a:no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Clr>
                <a:srgbClr val="CC0000"/>
              </a:buClr>
              <a:buFont typeface="Wingdings" pitchFamily="2" charset="2"/>
              <a:buChar char="Ø"/>
            </a:pPr>
            <a:r>
              <a:rPr lang="zh-CN" altLang="en-US" sz="1300" dirty="0">
                <a:solidFill>
                  <a:schemeClr val="tx1"/>
                </a:solidFill>
                <a:cs typeface="+mn-ea"/>
                <a:sym typeface="+mn-lt"/>
              </a:rPr>
              <a:t>与会党员对发展对象能否入党进行充分讨论，并采取无记名投票方式进行表决，赞成人数超过应到会有表决权的正式党员半数，才能通过接收预备党员的决议。</a:t>
            </a:r>
          </a:p>
          <a:p>
            <a:pPr marL="285750" indent="-285750">
              <a:lnSpc>
                <a:spcPct val="150000"/>
              </a:lnSpc>
              <a:buClr>
                <a:srgbClr val="CC0000"/>
              </a:buClr>
              <a:buFont typeface="Wingdings" pitchFamily="2" charset="2"/>
              <a:buChar char="Ø"/>
            </a:pPr>
            <a:r>
              <a:rPr lang="zh-CN" altLang="en-US" sz="1300" dirty="0">
                <a:solidFill>
                  <a:schemeClr val="tx1"/>
                </a:solidFill>
                <a:cs typeface="+mn-ea"/>
                <a:sym typeface="+mn-lt"/>
              </a:rPr>
              <a:t>因故不能到会的有表决权的正式党员，在支部大会召开前正式向党支部。</a:t>
            </a:r>
          </a:p>
          <a:p>
            <a:pPr marL="285750" indent="-285750">
              <a:lnSpc>
                <a:spcPct val="150000"/>
              </a:lnSpc>
              <a:buClr>
                <a:srgbClr val="CC0000"/>
              </a:buClr>
              <a:buFont typeface="Wingdings" pitchFamily="2" charset="2"/>
              <a:buChar char="Ø"/>
            </a:pPr>
            <a:r>
              <a:rPr lang="zh-CN" altLang="en-US" sz="1300" dirty="0">
                <a:solidFill>
                  <a:schemeClr val="tx1"/>
                </a:solidFill>
                <a:cs typeface="+mn-ea"/>
                <a:sym typeface="+mn-lt"/>
              </a:rPr>
              <a:t>提出书面意见的，应当统计在系数内。</a:t>
            </a:r>
            <a:endParaRPr lang="en-US" altLang="zh-CN" sz="1300" dirty="0">
              <a:solidFill>
                <a:schemeClr val="tx1"/>
              </a:solidFill>
              <a:cs typeface="+mn-ea"/>
              <a:sym typeface="+mn-lt"/>
            </a:endParaRPr>
          </a:p>
        </p:txBody>
      </p:sp>
      <p:pic>
        <p:nvPicPr>
          <p:cNvPr id="7" name="图片 6"/>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spTree>
    <p:extLst>
      <p:ext uri="{BB962C8B-B14F-4D97-AF65-F5344CB8AC3E}">
        <p14:creationId xmlns:p14="http://schemas.microsoft.com/office/powerpoint/2010/main" val="3767980825"/>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down)">
                                      <p:cBhvr>
                                        <p:cTn id="13" dur="500"/>
                                        <p:tgtEl>
                                          <p:spTgt spid="11"/>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ppt_y</p:attrName>
                                        </p:attrNameLst>
                                      </p:cBhvr>
                                      <p:tavLst>
                                        <p:tav tm="0">
                                          <p:val>
                                            <p:strVal val="#ppt_y-#ppt_h*1.125000"/>
                                          </p:val>
                                        </p:tav>
                                        <p:tav tm="100000">
                                          <p:val>
                                            <p:strVal val="#ppt_y"/>
                                          </p:val>
                                        </p:tav>
                                      </p:tavLst>
                                    </p:anim>
                                    <p:animEffect transition="in" filter="wipe(down)">
                                      <p:cBhvr>
                                        <p:cTn id="18" dur="500"/>
                                        <p:tgtEl>
                                          <p:spTgt spid="17"/>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down)">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7"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1"/>
          <p:cNvSpPr txBox="1"/>
          <p:nvPr/>
        </p:nvSpPr>
        <p:spPr>
          <a:xfrm>
            <a:off x="2824213" y="2148069"/>
            <a:ext cx="5598622" cy="530915"/>
          </a:xfrm>
          <a:prstGeom prst="rect">
            <a:avLst/>
          </a:prstGeom>
          <a:noFill/>
        </p:spPr>
        <p:txBody>
          <a:bodyPr wrap="square" lIns="68580" tIns="34290" rIns="68580" bIns="34290" rtlCol="0">
            <a:spAutoFit/>
          </a:bodyPr>
          <a:lstStyle/>
          <a:p>
            <a:pPr algn="ctr"/>
            <a:r>
              <a:rPr lang="zh-CN" altLang="en-US" sz="3000" b="1" dirty="0">
                <a:effectLst>
                  <a:reflection blurRad="6350" stA="55000" endA="300" endPos="45500" dir="5400000" sy="-100000" algn="bl" rotWithShape="0"/>
                </a:effectLst>
                <a:cs typeface="+mn-ea"/>
                <a:sym typeface="+mn-lt"/>
              </a:rPr>
              <a:t>预备党员的教育、考察和转正</a:t>
            </a:r>
          </a:p>
        </p:txBody>
      </p:sp>
      <p:sp>
        <p:nvSpPr>
          <p:cNvPr id="7" name="文本框 1"/>
          <p:cNvSpPr txBox="1"/>
          <p:nvPr/>
        </p:nvSpPr>
        <p:spPr>
          <a:xfrm>
            <a:off x="4512322" y="2859782"/>
            <a:ext cx="2042867" cy="852156"/>
          </a:xfrm>
          <a:prstGeom prst="rect">
            <a:avLst/>
          </a:prstGeom>
          <a:noFill/>
        </p:spPr>
        <p:txBody>
          <a:bodyPr wrap="none" lIns="68580" tIns="34290" rIns="68580" bIns="34290" rtlCol="0">
            <a:spAutoFit/>
          </a:bodyPr>
          <a:lstStyle/>
          <a:p>
            <a:pPr marL="285750" indent="-285750">
              <a:lnSpc>
                <a:spcPct val="125000"/>
              </a:lnSpc>
              <a:buFont typeface="Wingdings" pitchFamily="2" charset="2"/>
              <a:buChar char="Ø"/>
            </a:pPr>
            <a:r>
              <a:rPr lang="zh-CN" altLang="en-US" sz="1400" dirty="0">
                <a:cs typeface="+mn-ea"/>
                <a:sym typeface="+mn-lt"/>
              </a:rPr>
              <a:t>预备党员宣誓</a:t>
            </a:r>
          </a:p>
          <a:p>
            <a:pPr marL="285750" indent="-285750">
              <a:lnSpc>
                <a:spcPct val="125000"/>
              </a:lnSpc>
              <a:buFont typeface="Wingdings" pitchFamily="2" charset="2"/>
              <a:buChar char="Ø"/>
            </a:pPr>
            <a:r>
              <a:rPr lang="zh-CN" altLang="en-US" sz="1400" dirty="0">
                <a:cs typeface="+mn-ea"/>
                <a:sym typeface="+mn-lt"/>
              </a:rPr>
              <a:t>预备党员教育和考察</a:t>
            </a:r>
          </a:p>
          <a:p>
            <a:pPr marL="285750" indent="-285750">
              <a:lnSpc>
                <a:spcPct val="125000"/>
              </a:lnSpc>
              <a:buFont typeface="Wingdings" pitchFamily="2" charset="2"/>
              <a:buChar char="Ø"/>
            </a:pPr>
            <a:r>
              <a:rPr lang="zh-CN" altLang="en-US" sz="1400" dirty="0">
                <a:cs typeface="+mn-ea"/>
                <a:sym typeface="+mn-lt"/>
              </a:rPr>
              <a:t>预备党员转正手续</a:t>
            </a:r>
          </a:p>
        </p:txBody>
      </p:sp>
      <p:pic>
        <p:nvPicPr>
          <p:cNvPr id="5"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3455" y="844160"/>
            <a:ext cx="1080138" cy="67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11"/>
          <p:cNvSpPr txBox="1"/>
          <p:nvPr/>
        </p:nvSpPr>
        <p:spPr>
          <a:xfrm>
            <a:off x="3923928" y="1635646"/>
            <a:ext cx="3399193" cy="438582"/>
          </a:xfrm>
          <a:prstGeom prst="rect">
            <a:avLst/>
          </a:prstGeom>
          <a:noFill/>
        </p:spPr>
        <p:txBody>
          <a:bodyPr wrap="square" lIns="68580" tIns="34290" rIns="68580" bIns="34290" rtlCol="0">
            <a:spAutoFit/>
          </a:bodyPr>
          <a:lstStyle/>
          <a:p>
            <a:pPr algn="ctr"/>
            <a:r>
              <a:rPr lang="zh-CN" altLang="en-US" sz="2400" b="1" dirty="0">
                <a:effectLst>
                  <a:reflection blurRad="6350" stA="55000" endA="300" endPos="45500" dir="5400000" sy="-100000" algn="bl" rotWithShape="0"/>
                </a:effectLst>
                <a:cs typeface="+mn-ea"/>
                <a:sym typeface="+mn-lt"/>
              </a:rPr>
              <a:t>第四部分</a:t>
            </a:r>
          </a:p>
        </p:txBody>
      </p:sp>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47637" t="45274"/>
          <a:stretch/>
        </p:blipFill>
        <p:spPr>
          <a:xfrm>
            <a:off x="4353924" y="2641799"/>
            <a:ext cx="4788024" cy="2501701"/>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0"/>
            <a:ext cx="5358532" cy="4746106"/>
          </a:xfrm>
          <a:prstGeom prst="rect">
            <a:avLst/>
          </a:prstGeom>
        </p:spPr>
      </p:pic>
    </p:spTree>
    <p:extLst>
      <p:ext uri="{BB962C8B-B14F-4D97-AF65-F5344CB8AC3E}">
        <p14:creationId xmlns:p14="http://schemas.microsoft.com/office/powerpoint/2010/main" val="1484551024"/>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 presetClass="entr" presetSubtype="2" fill="hold" grpId="0" nodeType="afterEffect" p14:presetBounceEnd="46000">
                                      <p:stCondLst>
                                        <p:cond delay="500"/>
                                      </p:stCondLst>
                                      <p:childTnLst>
                                        <p:set>
                                          <p:cBhvr>
                                            <p:cTn id="25" dur="1" fill="hold">
                                              <p:stCondLst>
                                                <p:cond delay="0"/>
                                              </p:stCondLst>
                                            </p:cTn>
                                            <p:tgtEl>
                                              <p:spTgt spid="7"/>
                                            </p:tgtEl>
                                            <p:attrNameLst>
                                              <p:attrName>style.visibility</p:attrName>
                                            </p:attrNameLst>
                                          </p:cBhvr>
                                          <p:to>
                                            <p:strVal val="visible"/>
                                          </p:to>
                                        </p:set>
                                        <p:anim calcmode="lin" valueType="num" p14:bounceEnd="46000">
                                          <p:cBhvr additive="base">
                                            <p:cTn id="26"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 presetClass="entr" presetSubtype="2" fill="hold" grpId="0" nodeType="afterEffect">
                                      <p:stCondLst>
                                        <p:cond delay="50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987574"/>
            <a:ext cx="5358532" cy="4746106"/>
          </a:xfrm>
          <a:prstGeom prst="rect">
            <a:avLst/>
          </a:prstGeom>
        </p:spPr>
      </p:pic>
      <p:sp>
        <p:nvSpPr>
          <p:cNvPr id="23" name="文本框 5"/>
          <p:cNvSpPr txBox="1"/>
          <p:nvPr/>
        </p:nvSpPr>
        <p:spPr>
          <a:xfrm>
            <a:off x="539552" y="1707654"/>
            <a:ext cx="1594322" cy="1054135"/>
          </a:xfrm>
          <a:prstGeom prst="rect">
            <a:avLst/>
          </a:prstGeom>
          <a:noFill/>
        </p:spPr>
        <p:txBody>
          <a:bodyPr wrap="square" lIns="68580" tIns="34290" rIns="68580" bIns="34290" rtlCol="0">
            <a:spAutoFit/>
          </a:bodyPr>
          <a:lstStyle/>
          <a:p>
            <a:pPr algn="ctr"/>
            <a:r>
              <a:rPr lang="zh-CN" altLang="en-US" sz="3200" b="1" dirty="0">
                <a:solidFill>
                  <a:schemeClr val="bg1"/>
                </a:solidFill>
                <a:cs typeface="+mn-ea"/>
                <a:sym typeface="+mn-lt"/>
              </a:rPr>
              <a:t>入党</a:t>
            </a:r>
            <a:endParaRPr lang="en-US" altLang="zh-CN" sz="3200" b="1" dirty="0">
              <a:solidFill>
                <a:schemeClr val="bg1"/>
              </a:solidFill>
              <a:cs typeface="+mn-ea"/>
              <a:sym typeface="+mn-lt"/>
            </a:endParaRPr>
          </a:p>
          <a:p>
            <a:pPr algn="ctr"/>
            <a:r>
              <a:rPr lang="zh-CN" altLang="en-US" sz="3200" b="1" dirty="0">
                <a:solidFill>
                  <a:schemeClr val="bg1"/>
                </a:solidFill>
                <a:cs typeface="+mn-ea"/>
                <a:sym typeface="+mn-lt"/>
              </a:rPr>
              <a:t>誓言</a:t>
            </a:r>
          </a:p>
        </p:txBody>
      </p:sp>
      <p:sp>
        <p:nvSpPr>
          <p:cNvPr id="22" name="文本框 5"/>
          <p:cNvSpPr txBox="1"/>
          <p:nvPr/>
        </p:nvSpPr>
        <p:spPr>
          <a:xfrm>
            <a:off x="1307478"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预备党员宣誓</a:t>
            </a:r>
          </a:p>
        </p:txBody>
      </p:sp>
      <p:sp>
        <p:nvSpPr>
          <p:cNvPr id="39" name="矩形 38"/>
          <p:cNvSpPr/>
          <p:nvPr/>
        </p:nvSpPr>
        <p:spPr>
          <a:xfrm>
            <a:off x="3840956" y="1563638"/>
            <a:ext cx="3519660" cy="1469633"/>
          </a:xfrm>
          <a:prstGeom prst="rect">
            <a:avLst/>
          </a:prstGeom>
        </p:spPr>
        <p:txBody>
          <a:bodyPr wrap="square" lIns="68580" tIns="34290" rIns="68580" bIns="34290">
            <a:spAutoFit/>
          </a:bodyPr>
          <a:lstStyle/>
          <a:p>
            <a:pPr algn="just">
              <a:lnSpc>
                <a:spcPct val="130000"/>
              </a:lnSpc>
            </a:pPr>
            <a:r>
              <a:rPr lang="zh-CN" altLang="en-US" sz="1400" b="1" dirty="0">
                <a:cs typeface="+mn-ea"/>
                <a:sym typeface="+mn-lt"/>
              </a:rPr>
              <a:t>       我志愿加入中国共产党，拥护党的纲领，遵守党的章程，履行党员义务，执行党的决定，严守党的纪律，保守党的秘密，对党忠诚，积极工作，为共产主义奋斗终身，随时准备为党和人民牺牲一切，永不叛党。</a:t>
            </a:r>
          </a:p>
        </p:txBody>
      </p:sp>
      <p:pic>
        <p:nvPicPr>
          <p:cNvPr id="12" name="图片 11"/>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39"/>
                                        </p:tgtEl>
                                        <p:attrNameLst>
                                          <p:attrName>style.visibility</p:attrName>
                                        </p:attrNameLst>
                                      </p:cBhvr>
                                      <p:to>
                                        <p:strVal val="visible"/>
                                      </p:to>
                                    </p:set>
                                    <p:animEffect transition="in" filter="wipe(left)">
                                      <p:cBhvr>
                                        <p:cTn id="7" dur="1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5"/>
          <p:cNvSpPr txBox="1"/>
          <p:nvPr/>
        </p:nvSpPr>
        <p:spPr>
          <a:xfrm>
            <a:off x="1189674"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预备党员教育和考察</a:t>
            </a:r>
          </a:p>
        </p:txBody>
      </p:sp>
      <p:sp>
        <p:nvSpPr>
          <p:cNvPr id="9" name="矩形 8"/>
          <p:cNvSpPr/>
          <p:nvPr/>
        </p:nvSpPr>
        <p:spPr>
          <a:xfrm>
            <a:off x="886395" y="1275606"/>
            <a:ext cx="3456384" cy="504056"/>
          </a:xfrm>
          <a:prstGeom prst="rect">
            <a:avLst/>
          </a:prstGeom>
          <a:solidFill>
            <a:srgbClr val="9B57D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cs typeface="+mn-ea"/>
                <a:sym typeface="+mn-lt"/>
              </a:rPr>
              <a:t>教育和考察</a:t>
            </a:r>
            <a:endParaRPr lang="zh-CN" altLang="en-US" sz="1100" b="1" dirty="0">
              <a:solidFill>
                <a:schemeClr val="bg1"/>
              </a:solidFill>
              <a:cs typeface="+mn-ea"/>
              <a:sym typeface="+mn-lt"/>
            </a:endParaRPr>
          </a:p>
        </p:txBody>
      </p:sp>
      <p:sp>
        <p:nvSpPr>
          <p:cNvPr id="10" name="矩形 9"/>
          <p:cNvSpPr/>
          <p:nvPr/>
        </p:nvSpPr>
        <p:spPr>
          <a:xfrm>
            <a:off x="886587" y="2034340"/>
            <a:ext cx="3456000" cy="2049578"/>
          </a:xfrm>
          <a:prstGeom prst="rect">
            <a:avLst/>
          </a:prstGeom>
          <a:noFill/>
          <a:ln w="19050">
            <a:solidFill>
              <a:srgbClr val="9B57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tx1"/>
                </a:solidFill>
                <a:cs typeface="+mn-ea"/>
                <a:sym typeface="+mn-lt"/>
              </a:rPr>
              <a:t>通过党的组织生活、听取本人汇报、个别谈心、集中培训、实战锻炼等方式，对预备党员进行教育和考察</a:t>
            </a:r>
            <a:endParaRPr lang="zh-CN" altLang="en-US" sz="1100" b="1" dirty="0">
              <a:solidFill>
                <a:schemeClr val="tx1"/>
              </a:solidFill>
              <a:cs typeface="+mn-ea"/>
              <a:sym typeface="+mn-lt"/>
            </a:endParaRPr>
          </a:p>
        </p:txBody>
      </p:sp>
      <p:grpSp>
        <p:nvGrpSpPr>
          <p:cNvPr id="13" name="组合 12"/>
          <p:cNvGrpSpPr/>
          <p:nvPr/>
        </p:nvGrpSpPr>
        <p:grpSpPr>
          <a:xfrm>
            <a:off x="1449502" y="1707654"/>
            <a:ext cx="2332239" cy="432048"/>
            <a:chOff x="1684236" y="2643758"/>
            <a:chExt cx="2332239" cy="432048"/>
          </a:xfrm>
        </p:grpSpPr>
        <p:sp>
          <p:nvSpPr>
            <p:cNvPr id="14" name="下箭头 13"/>
            <p:cNvSpPr/>
            <p:nvPr/>
          </p:nvSpPr>
          <p:spPr>
            <a:xfrm>
              <a:off x="1684236" y="2643758"/>
              <a:ext cx="351039" cy="432048"/>
            </a:xfrm>
            <a:prstGeom prst="downArrow">
              <a:avLst/>
            </a:prstGeom>
            <a:solidFill>
              <a:srgbClr val="9B57D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下箭头 14"/>
            <p:cNvSpPr/>
            <p:nvPr/>
          </p:nvSpPr>
          <p:spPr>
            <a:xfrm>
              <a:off x="3665436" y="2643758"/>
              <a:ext cx="351039" cy="432048"/>
            </a:xfrm>
            <a:prstGeom prst="downArrow">
              <a:avLst/>
            </a:prstGeom>
            <a:solidFill>
              <a:srgbClr val="9B57D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矩形 15"/>
          <p:cNvSpPr/>
          <p:nvPr/>
        </p:nvSpPr>
        <p:spPr>
          <a:xfrm>
            <a:off x="4788024" y="1275606"/>
            <a:ext cx="3456384" cy="504056"/>
          </a:xfrm>
          <a:prstGeom prst="rect">
            <a:avLst/>
          </a:prstGeom>
          <a:solidFill>
            <a:srgbClr val="92278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cs typeface="+mn-ea"/>
                <a:sym typeface="+mn-lt"/>
              </a:rPr>
              <a:t>预备期</a:t>
            </a:r>
            <a:endParaRPr lang="zh-CN" altLang="en-US" sz="1100" b="1" dirty="0">
              <a:solidFill>
                <a:schemeClr val="bg1"/>
              </a:solidFill>
              <a:cs typeface="+mn-ea"/>
              <a:sym typeface="+mn-lt"/>
            </a:endParaRPr>
          </a:p>
        </p:txBody>
      </p:sp>
      <p:sp>
        <p:nvSpPr>
          <p:cNvPr id="17" name="矩形 16"/>
          <p:cNvSpPr/>
          <p:nvPr/>
        </p:nvSpPr>
        <p:spPr>
          <a:xfrm>
            <a:off x="4788216" y="2034340"/>
            <a:ext cx="3456000" cy="2049578"/>
          </a:xfrm>
          <a:prstGeom prst="rect">
            <a:avLst/>
          </a:prstGeom>
          <a:noFill/>
          <a:ln w="19050">
            <a:solidFill>
              <a:srgbClr val="922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tx1"/>
                </a:solidFill>
                <a:cs typeface="+mn-ea"/>
                <a:sym typeface="+mn-lt"/>
              </a:rPr>
              <a:t>预备党员的预备期为一年，预备期从支部大会通过其为预备党员之日算起</a:t>
            </a:r>
            <a:endParaRPr lang="zh-CN" altLang="en-US" sz="1100" b="1" dirty="0">
              <a:solidFill>
                <a:schemeClr val="tx1"/>
              </a:solidFill>
              <a:cs typeface="+mn-ea"/>
              <a:sym typeface="+mn-lt"/>
            </a:endParaRPr>
          </a:p>
        </p:txBody>
      </p:sp>
      <p:grpSp>
        <p:nvGrpSpPr>
          <p:cNvPr id="18" name="组合 17"/>
          <p:cNvGrpSpPr/>
          <p:nvPr/>
        </p:nvGrpSpPr>
        <p:grpSpPr>
          <a:xfrm>
            <a:off x="5351131" y="1707654"/>
            <a:ext cx="2332239" cy="432048"/>
            <a:chOff x="1684236" y="2643758"/>
            <a:chExt cx="2332239" cy="432048"/>
          </a:xfrm>
        </p:grpSpPr>
        <p:sp>
          <p:nvSpPr>
            <p:cNvPr id="19" name="下箭头 18"/>
            <p:cNvSpPr/>
            <p:nvPr/>
          </p:nvSpPr>
          <p:spPr>
            <a:xfrm>
              <a:off x="1684236" y="2643758"/>
              <a:ext cx="351039" cy="432048"/>
            </a:xfrm>
            <a:prstGeom prst="downArrow">
              <a:avLst/>
            </a:prstGeom>
            <a:solidFill>
              <a:srgbClr val="92278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下箭头 19"/>
            <p:cNvSpPr/>
            <p:nvPr/>
          </p:nvSpPr>
          <p:spPr>
            <a:xfrm>
              <a:off x="3665436" y="2643758"/>
              <a:ext cx="351039" cy="432048"/>
            </a:xfrm>
            <a:prstGeom prst="downArrow">
              <a:avLst/>
            </a:prstGeom>
            <a:solidFill>
              <a:srgbClr val="92278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1" name="图片 20"/>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spTree>
    <p:extLst>
      <p:ext uri="{BB962C8B-B14F-4D97-AF65-F5344CB8AC3E}">
        <p14:creationId xmlns:p14="http://schemas.microsoft.com/office/powerpoint/2010/main" val="2798411041"/>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p:tgtEl>
                                          <p:spTgt spid="10"/>
                                        </p:tgtEl>
                                        <p:attrNameLst>
                                          <p:attrName>ppt_y</p:attrName>
                                        </p:attrNameLst>
                                      </p:cBhvr>
                                      <p:tavLst>
                                        <p:tav tm="0">
                                          <p:val>
                                            <p:strVal val="#ppt_y-#ppt_h*1.125000"/>
                                          </p:val>
                                        </p:tav>
                                        <p:tav tm="100000">
                                          <p:val>
                                            <p:strVal val="#ppt_y"/>
                                          </p:val>
                                        </p:tav>
                                      </p:tavLst>
                                    </p:anim>
                                    <p:animEffect transition="in" filter="wipe(down)">
                                      <p:cBhvr>
                                        <p:cTn id="17" dur="500"/>
                                        <p:tgtEl>
                                          <p:spTgt spid="10"/>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p:tgtEl>
                                          <p:spTgt spid="16"/>
                                        </p:tgtEl>
                                        <p:attrNameLst>
                                          <p:attrName>ppt_y</p:attrName>
                                        </p:attrNameLst>
                                      </p:cBhvr>
                                      <p:tavLst>
                                        <p:tav tm="0">
                                          <p:val>
                                            <p:strVal val="#ppt_y-#ppt_h*1.125000"/>
                                          </p:val>
                                        </p:tav>
                                        <p:tav tm="100000">
                                          <p:val>
                                            <p:strVal val="#ppt_y"/>
                                          </p:val>
                                        </p:tav>
                                      </p:tavLst>
                                    </p:anim>
                                    <p:animEffect transition="in" filter="wipe(down)">
                                      <p:cBhvr>
                                        <p:cTn id="22" dur="500"/>
                                        <p:tgtEl>
                                          <p:spTgt spid="16"/>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childTnLst>
                          </p:cTn>
                        </p:par>
                        <p:par>
                          <p:cTn id="27" fill="hold">
                            <p:stCondLst>
                              <p:cond delay="2500"/>
                            </p:stCondLst>
                            <p:childTnLst>
                              <p:par>
                                <p:cTn id="28" presetID="12" presetClass="entr" presetSubtype="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ppt_y</p:attrName>
                                        </p:attrNameLst>
                                      </p:cBhvr>
                                      <p:tavLst>
                                        <p:tav tm="0">
                                          <p:val>
                                            <p:strVal val="#ppt_y-#ppt_h*1.125000"/>
                                          </p:val>
                                        </p:tav>
                                        <p:tav tm="100000">
                                          <p:val>
                                            <p:strVal val="#ppt_y"/>
                                          </p:val>
                                        </p:tav>
                                      </p:tavLst>
                                    </p:anim>
                                    <p:animEffect transition="in" filter="wipe(down)">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文本框 57"/>
          <p:cNvSpPr txBox="1"/>
          <p:nvPr/>
        </p:nvSpPr>
        <p:spPr>
          <a:xfrm>
            <a:off x="2784402" y="2034148"/>
            <a:ext cx="4307877" cy="377026"/>
          </a:xfrm>
          <a:prstGeom prst="rect">
            <a:avLst/>
          </a:prstGeom>
          <a:noFill/>
        </p:spPr>
        <p:txBody>
          <a:bodyPr wrap="square" lIns="68580" tIns="34290" rIns="68580" bIns="34290" rtlCol="0">
            <a:spAutoFit/>
          </a:bodyPr>
          <a:lstStyle/>
          <a:p>
            <a:r>
              <a:rPr lang="zh-CN" altLang="en-US" sz="2000" b="1" spc="300" dirty="0">
                <a:cs typeface="+mn-ea"/>
                <a:sym typeface="+mn-lt"/>
              </a:rPr>
              <a:t>入党积极分子的确定和培训教育</a:t>
            </a:r>
          </a:p>
        </p:txBody>
      </p:sp>
      <p:pic>
        <p:nvPicPr>
          <p:cNvPr id="27" name="图片 8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2036743"/>
            <a:ext cx="624456" cy="39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2051720" y="627534"/>
            <a:ext cx="5040560" cy="791499"/>
          </a:xfrm>
          <a:prstGeom prst="rect">
            <a:avLst/>
          </a:prstGeom>
          <a:noFill/>
        </p:spPr>
        <p:txBody>
          <a:bodyPr wrap="square" lIns="91440" tIns="45720" rIns="91440" bIns="45720">
            <a:spAutoFit/>
            <a:scene3d>
              <a:camera prst="orthographicFront"/>
              <a:lightRig rig="threePt" dir="t"/>
            </a:scene3d>
            <a:sp3d>
              <a:bevelT w="0"/>
            </a:sp3d>
          </a:bodyPr>
          <a:lstStyle/>
          <a:p>
            <a:pPr algn="ctr">
              <a:lnSpc>
                <a:spcPct val="125000"/>
              </a:lnSpc>
            </a:pPr>
            <a:r>
              <a:rPr lang="zh-CN" altLang="en-US" sz="4000" b="1" dirty="0">
                <a:cs typeface="+mn-ea"/>
                <a:sym typeface="+mn-lt"/>
              </a:rPr>
              <a:t>目  录</a:t>
            </a:r>
          </a:p>
        </p:txBody>
      </p:sp>
      <p:sp>
        <p:nvSpPr>
          <p:cNvPr id="28" name="文本框 57"/>
          <p:cNvSpPr txBox="1"/>
          <p:nvPr/>
        </p:nvSpPr>
        <p:spPr>
          <a:xfrm>
            <a:off x="2784402" y="2620529"/>
            <a:ext cx="4308165" cy="377026"/>
          </a:xfrm>
          <a:prstGeom prst="rect">
            <a:avLst/>
          </a:prstGeom>
          <a:noFill/>
        </p:spPr>
        <p:txBody>
          <a:bodyPr wrap="square" lIns="68580" tIns="34290" rIns="68580" bIns="34290" rtlCol="0">
            <a:spAutoFit/>
          </a:bodyPr>
          <a:lstStyle/>
          <a:p>
            <a:r>
              <a:rPr lang="zh-CN" altLang="en-US" sz="2000" b="1" spc="300" dirty="0">
                <a:cs typeface="+mn-ea"/>
                <a:sym typeface="+mn-lt"/>
              </a:rPr>
              <a:t>发展对象的确定和考察</a:t>
            </a:r>
          </a:p>
        </p:txBody>
      </p:sp>
      <p:pic>
        <p:nvPicPr>
          <p:cNvPr id="29" name="图片 8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2623124"/>
            <a:ext cx="624456" cy="39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57"/>
          <p:cNvSpPr txBox="1"/>
          <p:nvPr/>
        </p:nvSpPr>
        <p:spPr>
          <a:xfrm>
            <a:off x="2784402" y="3206910"/>
            <a:ext cx="4308165" cy="377026"/>
          </a:xfrm>
          <a:prstGeom prst="rect">
            <a:avLst/>
          </a:prstGeom>
          <a:noFill/>
        </p:spPr>
        <p:txBody>
          <a:bodyPr wrap="square" lIns="68580" tIns="34290" rIns="68580" bIns="34290" rtlCol="0">
            <a:spAutoFit/>
          </a:bodyPr>
          <a:lstStyle/>
          <a:p>
            <a:r>
              <a:rPr lang="zh-CN" altLang="en-US" sz="2000" b="1" spc="300" dirty="0">
                <a:cs typeface="+mn-ea"/>
                <a:sym typeface="+mn-lt"/>
              </a:rPr>
              <a:t>预备党员的接收</a:t>
            </a:r>
          </a:p>
        </p:txBody>
      </p:sp>
      <p:pic>
        <p:nvPicPr>
          <p:cNvPr id="36" name="图片 8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3209505"/>
            <a:ext cx="624456" cy="39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矩形 36"/>
          <p:cNvSpPr/>
          <p:nvPr/>
        </p:nvSpPr>
        <p:spPr>
          <a:xfrm>
            <a:off x="2052000" y="1635646"/>
            <a:ext cx="5040000" cy="1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13" name="文本框 57"/>
          <p:cNvSpPr txBox="1"/>
          <p:nvPr/>
        </p:nvSpPr>
        <p:spPr>
          <a:xfrm>
            <a:off x="2784402" y="3793291"/>
            <a:ext cx="4308165" cy="377026"/>
          </a:xfrm>
          <a:prstGeom prst="rect">
            <a:avLst/>
          </a:prstGeom>
          <a:noFill/>
        </p:spPr>
        <p:txBody>
          <a:bodyPr wrap="square" lIns="68580" tIns="34290" rIns="68580" bIns="34290" rtlCol="0">
            <a:spAutoFit/>
          </a:bodyPr>
          <a:lstStyle/>
          <a:p>
            <a:r>
              <a:rPr lang="zh-CN" altLang="en-US" sz="2000" b="1" spc="300" dirty="0">
                <a:cs typeface="+mn-ea"/>
                <a:sym typeface="+mn-lt"/>
              </a:rPr>
              <a:t>预备党员的教育、考察和转正</a:t>
            </a:r>
          </a:p>
        </p:txBody>
      </p:sp>
      <p:pic>
        <p:nvPicPr>
          <p:cNvPr id="14" name="图片 8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3795886"/>
            <a:ext cx="624456" cy="39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47637" t="45274"/>
          <a:stretch/>
        </p:blipFill>
        <p:spPr>
          <a:xfrm>
            <a:off x="4355976" y="2641799"/>
            <a:ext cx="4788024" cy="2501701"/>
          </a:xfrm>
          <a:prstGeom prst="rect">
            <a:avLst/>
          </a:prstGeom>
        </p:spPr>
      </p:pic>
      <p:pic>
        <p:nvPicPr>
          <p:cNvPr id="4" name="图片 3"/>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28649"/>
                    </a14:imgEffect>
                  </a14:imgLayer>
                </a14:imgProps>
              </a:ext>
              <a:ext uri="{28A0092B-C50C-407E-A947-70E740481C1C}">
                <a14:useLocalDpi xmlns:a14="http://schemas.microsoft.com/office/drawing/2010/main" val="0"/>
              </a:ext>
            </a:extLst>
          </a:blip>
          <a:srcRect r="71262" b="41886"/>
          <a:stretch/>
        </p:blipFill>
        <p:spPr>
          <a:xfrm rot="3990767">
            <a:off x="-990033" y="-273128"/>
            <a:ext cx="2987824" cy="30205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9"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fill="hold"/>
                                        <p:tgtEl>
                                          <p:spTgt spid="4"/>
                                        </p:tgtEl>
                                        <p:attrNameLst>
                                          <p:attrName>ppt_x</p:attrName>
                                        </p:attrNameLst>
                                      </p:cBhvr>
                                      <p:tavLst>
                                        <p:tav tm="0">
                                          <p:val>
                                            <p:strVal val="0-#ppt_w/2"/>
                                          </p:val>
                                        </p:tav>
                                        <p:tav tm="100000">
                                          <p:val>
                                            <p:strVal val="#ppt_x"/>
                                          </p:val>
                                        </p:tav>
                                      </p:tavLst>
                                    </p:anim>
                                    <p:anim calcmode="lin" valueType="num">
                                      <p:cBhvr additive="base">
                                        <p:cTn id="49"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8" grpId="0"/>
      <p:bldP spid="28" grpId="0"/>
      <p:bldP spid="30" grpId="0"/>
      <p:bldP spid="37" grpId="0" animBg="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5"/>
          <p:cNvSpPr txBox="1"/>
          <p:nvPr/>
        </p:nvSpPr>
        <p:spPr>
          <a:xfrm>
            <a:off x="1206430" y="190785"/>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预备党员转正手续</a:t>
            </a:r>
          </a:p>
        </p:txBody>
      </p:sp>
      <p:sp>
        <p:nvSpPr>
          <p:cNvPr id="49" name="矩形 21"/>
          <p:cNvSpPr/>
          <p:nvPr/>
        </p:nvSpPr>
        <p:spPr>
          <a:xfrm>
            <a:off x="1748011" y="3256220"/>
            <a:ext cx="6406184" cy="938179"/>
          </a:xfrm>
          <a:custGeom>
            <a:avLst/>
            <a:gdLst/>
            <a:ahLst/>
            <a:cxnLst/>
            <a:rect l="l" t="t" r="r" b="b"/>
            <a:pathLst>
              <a:path w="7085181" h="1244248">
                <a:moveTo>
                  <a:pt x="333395" y="0"/>
                </a:moveTo>
                <a:lnTo>
                  <a:pt x="7085181" y="0"/>
                </a:lnTo>
                <a:lnTo>
                  <a:pt x="6751786" y="1244248"/>
                </a:lnTo>
                <a:lnTo>
                  <a:pt x="0" y="1244248"/>
                </a:lnTo>
                <a:close/>
              </a:path>
            </a:pathLst>
          </a:custGeom>
          <a:noFill/>
          <a:ln w="12700" cap="flat" cmpd="sng" algn="ctr">
            <a:solidFill>
              <a:srgbClr val="9B57D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0" name="矩形 21"/>
          <p:cNvSpPr/>
          <p:nvPr/>
        </p:nvSpPr>
        <p:spPr>
          <a:xfrm>
            <a:off x="1067594" y="2189418"/>
            <a:ext cx="6330811" cy="938179"/>
          </a:xfrm>
          <a:custGeom>
            <a:avLst/>
            <a:gdLst/>
            <a:ahLst/>
            <a:cxnLst/>
            <a:rect l="l" t="t" r="r" b="b"/>
            <a:pathLst>
              <a:path w="7085181" h="1244248">
                <a:moveTo>
                  <a:pt x="333395" y="0"/>
                </a:moveTo>
                <a:lnTo>
                  <a:pt x="7085181" y="0"/>
                </a:lnTo>
                <a:lnTo>
                  <a:pt x="6751786" y="1244248"/>
                </a:lnTo>
                <a:lnTo>
                  <a:pt x="0" y="1244248"/>
                </a:lnTo>
                <a:close/>
              </a:path>
            </a:pathLst>
          </a:custGeom>
          <a:noFill/>
          <a:ln w="12700" cap="flat" cmpd="sng" algn="ctr">
            <a:solidFill>
              <a:srgbClr val="45A5E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1" name="矩形 21"/>
          <p:cNvSpPr/>
          <p:nvPr/>
        </p:nvSpPr>
        <p:spPr>
          <a:xfrm>
            <a:off x="2021573" y="1093037"/>
            <a:ext cx="6132621" cy="938179"/>
          </a:xfrm>
          <a:custGeom>
            <a:avLst/>
            <a:gdLst/>
            <a:ahLst/>
            <a:cxnLst/>
            <a:rect l="l" t="t" r="r" b="b"/>
            <a:pathLst>
              <a:path w="7085181" h="1244248">
                <a:moveTo>
                  <a:pt x="333395" y="0"/>
                </a:moveTo>
                <a:lnTo>
                  <a:pt x="7085181" y="0"/>
                </a:lnTo>
                <a:lnTo>
                  <a:pt x="6751786" y="1244248"/>
                </a:lnTo>
                <a:lnTo>
                  <a:pt x="0" y="1244248"/>
                </a:lnTo>
                <a:close/>
              </a:path>
            </a:pathLst>
          </a:custGeom>
          <a:noFill/>
          <a:ln w="12700" cap="flat" cmpd="sng" algn="ctr">
            <a:solidFill>
              <a:srgbClr val="755DD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2" name="椭圆 51"/>
          <p:cNvSpPr/>
          <p:nvPr/>
        </p:nvSpPr>
        <p:spPr bwMode="auto">
          <a:xfrm>
            <a:off x="1375353" y="915566"/>
            <a:ext cx="1292441" cy="1293120"/>
          </a:xfrm>
          <a:prstGeom prst="ellipse">
            <a:avLst/>
          </a:prstGeom>
          <a:solidFill>
            <a:srgbClr val="665EB8"/>
          </a:solidFill>
          <a:ln w="19050" cap="flat" cmpd="sng" algn="ctr">
            <a:solidFill>
              <a:schemeClr val="bg1"/>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cs typeface="+mn-ea"/>
              <a:sym typeface="+mn-lt"/>
            </a:endParaRPr>
          </a:p>
        </p:txBody>
      </p:sp>
      <p:sp>
        <p:nvSpPr>
          <p:cNvPr id="53" name="TextBox 52"/>
          <p:cNvSpPr txBox="1"/>
          <p:nvPr/>
        </p:nvSpPr>
        <p:spPr>
          <a:xfrm>
            <a:off x="1798444" y="1342840"/>
            <a:ext cx="446258" cy="438572"/>
          </a:xfrm>
          <a:prstGeom prst="rect">
            <a:avLst/>
          </a:prstGeom>
          <a:noFill/>
        </p:spPr>
        <p:txBody>
          <a:bodyPr wrap="none" lIns="68571" tIns="34285" rIns="68571" bIns="34285" rtlCol="0">
            <a:spAutoFit/>
          </a:bodyPr>
          <a:lstStyle/>
          <a:p>
            <a:r>
              <a:rPr lang="zh-CN" altLang="en-US" sz="2400" dirty="0">
                <a:solidFill>
                  <a:srgbClr val="F8F8F8"/>
                </a:solidFill>
                <a:cs typeface="+mn-ea"/>
                <a:sym typeface="+mn-lt"/>
              </a:rPr>
              <a:t>一</a:t>
            </a:r>
          </a:p>
        </p:txBody>
      </p:sp>
      <p:sp>
        <p:nvSpPr>
          <p:cNvPr id="57" name="TextBox 56"/>
          <p:cNvSpPr txBox="1"/>
          <p:nvPr/>
        </p:nvSpPr>
        <p:spPr>
          <a:xfrm>
            <a:off x="2915817" y="1454404"/>
            <a:ext cx="4482590" cy="215444"/>
          </a:xfrm>
          <a:prstGeom prst="rect">
            <a:avLst/>
          </a:prstGeom>
          <a:noFill/>
        </p:spPr>
        <p:txBody>
          <a:bodyPr wrap="square" lIns="0" tIns="0" rIns="0" bIns="0" rtlCol="0">
            <a:spAutoFit/>
          </a:bodyPr>
          <a:lstStyle/>
          <a:p>
            <a:pPr lvl="0">
              <a:defRPr/>
            </a:pPr>
            <a:r>
              <a:rPr lang="zh-CN" altLang="en-US" sz="1400" kern="0" dirty="0">
                <a:cs typeface="+mn-ea"/>
                <a:sym typeface="+mn-lt"/>
              </a:rPr>
              <a:t>党员的党龄，从预备期满转为正式党员之日算起</a:t>
            </a:r>
            <a:endParaRPr kumimoji="0" lang="en-US" altLang="zh-CN" sz="1400" b="0" i="0" u="none" strike="noStrike" kern="0" cap="none" spc="0" normalizeH="0" baseline="0" noProof="0" dirty="0">
              <a:ln>
                <a:noFill/>
              </a:ln>
              <a:effectLst/>
              <a:uLnTx/>
              <a:uFillTx/>
              <a:cs typeface="+mn-ea"/>
              <a:sym typeface="+mn-lt"/>
            </a:endParaRPr>
          </a:p>
        </p:txBody>
      </p:sp>
      <p:sp>
        <p:nvSpPr>
          <p:cNvPr id="58" name="椭圆 57"/>
          <p:cNvSpPr/>
          <p:nvPr/>
        </p:nvSpPr>
        <p:spPr bwMode="auto">
          <a:xfrm>
            <a:off x="6557372" y="1919732"/>
            <a:ext cx="1292441" cy="1293120"/>
          </a:xfrm>
          <a:prstGeom prst="ellipse">
            <a:avLst/>
          </a:prstGeom>
          <a:solidFill>
            <a:srgbClr val="45A5ED"/>
          </a:solidFill>
          <a:ln w="19050" cap="flat" cmpd="sng" algn="ctr">
            <a:solidFill>
              <a:schemeClr val="bg1"/>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cs typeface="+mn-ea"/>
              <a:sym typeface="+mn-lt"/>
            </a:endParaRPr>
          </a:p>
        </p:txBody>
      </p:sp>
      <p:sp>
        <p:nvSpPr>
          <p:cNvPr id="59" name="TextBox 58"/>
          <p:cNvSpPr txBox="1"/>
          <p:nvPr/>
        </p:nvSpPr>
        <p:spPr>
          <a:xfrm>
            <a:off x="6980463" y="2347006"/>
            <a:ext cx="446258" cy="438572"/>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chemeClr val="bg1"/>
                </a:solidFill>
                <a:effectLst/>
                <a:uLnTx/>
                <a:uFillTx/>
                <a:cs typeface="+mn-ea"/>
                <a:sym typeface="+mn-lt"/>
              </a:rPr>
              <a:t>二</a:t>
            </a:r>
          </a:p>
        </p:txBody>
      </p:sp>
      <p:sp>
        <p:nvSpPr>
          <p:cNvPr id="63" name="TextBox 62"/>
          <p:cNvSpPr txBox="1"/>
          <p:nvPr/>
        </p:nvSpPr>
        <p:spPr>
          <a:xfrm>
            <a:off x="1794340" y="2387741"/>
            <a:ext cx="4577860" cy="513987"/>
          </a:xfrm>
          <a:prstGeom prst="rect">
            <a:avLst/>
          </a:prstGeom>
          <a:noFill/>
        </p:spPr>
        <p:txBody>
          <a:bodyPr wrap="square" lIns="0" tIns="0" rIns="0" bIns="0" rtlCol="0">
            <a:spAutoFit/>
          </a:bodyPr>
          <a:lstStyle>
            <a:defPPr>
              <a:defRPr lang="zh-CN"/>
            </a:defPPr>
            <a:lvl1pPr lvl="0">
              <a:lnSpc>
                <a:spcPct val="125000"/>
              </a:lnSpc>
              <a:defRPr sz="1400" kern="0">
                <a:latin typeface="微软雅黑" pitchFamily="34" charset="-122"/>
                <a:ea typeface="微软雅黑" pitchFamily="34" charset="-122"/>
              </a:defRPr>
            </a:lvl1pPr>
          </a:lstStyle>
          <a:p>
            <a:r>
              <a:rPr lang="zh-CN" altLang="en-US" dirty="0">
                <a:latin typeface="+mn-lt"/>
                <a:ea typeface="+mn-ea"/>
                <a:cs typeface="+mn-ea"/>
                <a:sym typeface="+mn-lt"/>
              </a:rPr>
              <a:t>党委审批结果应当及时通知党支部，党支部书记应当同本人谈话，并将审批结果在党员大会上宣布</a:t>
            </a:r>
            <a:endParaRPr lang="en-US" altLang="zh-CN" dirty="0">
              <a:latin typeface="+mn-lt"/>
              <a:ea typeface="+mn-ea"/>
              <a:cs typeface="+mn-ea"/>
              <a:sym typeface="+mn-lt"/>
            </a:endParaRPr>
          </a:p>
        </p:txBody>
      </p:sp>
      <p:sp>
        <p:nvSpPr>
          <p:cNvPr id="64" name="椭圆 63"/>
          <p:cNvSpPr/>
          <p:nvPr/>
        </p:nvSpPr>
        <p:spPr bwMode="auto">
          <a:xfrm>
            <a:off x="994771" y="2986532"/>
            <a:ext cx="1292441" cy="1293120"/>
          </a:xfrm>
          <a:prstGeom prst="ellipse">
            <a:avLst/>
          </a:prstGeom>
          <a:solidFill>
            <a:srgbClr val="9B57D3"/>
          </a:solidFill>
          <a:ln w="19050" cap="flat" cmpd="sng" algn="ctr">
            <a:solidFill>
              <a:schemeClr val="bg1"/>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cs typeface="+mn-ea"/>
              <a:sym typeface="+mn-lt"/>
            </a:endParaRPr>
          </a:p>
        </p:txBody>
      </p:sp>
      <p:sp>
        <p:nvSpPr>
          <p:cNvPr id="65" name="TextBox 64"/>
          <p:cNvSpPr txBox="1"/>
          <p:nvPr/>
        </p:nvSpPr>
        <p:spPr>
          <a:xfrm>
            <a:off x="1417862" y="3413806"/>
            <a:ext cx="446258" cy="438572"/>
          </a:xfrm>
          <a:prstGeom prst="rect">
            <a:avLst/>
          </a:prstGeom>
          <a:noFill/>
        </p:spPr>
        <p:txBody>
          <a:bodyPr wrap="none" lIns="68571" tIns="34285" rIns="68571" bIns="34285" rtlCol="0">
            <a:spAutoFit/>
          </a:bodyPr>
          <a:lstStyle/>
          <a:p>
            <a:r>
              <a:rPr lang="zh-CN" altLang="en-US" sz="2400" dirty="0">
                <a:solidFill>
                  <a:srgbClr val="F8F8F8"/>
                </a:solidFill>
                <a:cs typeface="+mn-ea"/>
                <a:sym typeface="+mn-lt"/>
              </a:rPr>
              <a:t>三</a:t>
            </a:r>
          </a:p>
        </p:txBody>
      </p:sp>
      <p:sp>
        <p:nvSpPr>
          <p:cNvPr id="69" name="TextBox 68"/>
          <p:cNvSpPr txBox="1"/>
          <p:nvPr/>
        </p:nvSpPr>
        <p:spPr>
          <a:xfrm>
            <a:off x="2497872" y="3336010"/>
            <a:ext cx="4705719" cy="807913"/>
          </a:xfrm>
          <a:prstGeom prst="rect">
            <a:avLst/>
          </a:prstGeom>
          <a:noFill/>
        </p:spPr>
        <p:txBody>
          <a:bodyPr wrap="square" lIns="0" tIns="0" rIns="0" bIns="0" rtlCol="0">
            <a:spAutoFit/>
          </a:bodyPr>
          <a:lstStyle/>
          <a:p>
            <a:pPr lvl="0">
              <a:lnSpc>
                <a:spcPct val="125000"/>
              </a:lnSpc>
              <a:defRPr/>
            </a:pPr>
            <a:r>
              <a:rPr lang="zh-CN" altLang="en-US" sz="1400" kern="0" dirty="0">
                <a:cs typeface="+mn-ea"/>
                <a:sym typeface="+mn-lt"/>
              </a:rPr>
              <a:t>本人向党支部提出书面转正申请，党小组提出意见，党支部征求党员和群众的意见，支部委员会审查；支部大会讨论、表决通过，报上级党委审批</a:t>
            </a:r>
          </a:p>
        </p:txBody>
      </p:sp>
      <p:pic>
        <p:nvPicPr>
          <p:cNvPr id="15" name="图片 14"/>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1000"/>
                                        <p:tgtEl>
                                          <p:spTgt spid="52"/>
                                        </p:tgtEl>
                                      </p:cBhvr>
                                    </p:animEffect>
                                  </p:childTnLst>
                                </p:cTn>
                              </p:par>
                            </p:childTnLst>
                          </p:cTn>
                        </p:par>
                        <p:par>
                          <p:cTn id="8" fill="hold">
                            <p:stCondLst>
                              <p:cond delay="1200"/>
                            </p:stCondLst>
                            <p:childTnLst>
                              <p:par>
                                <p:cTn id="9" presetID="31"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 calcmode="lin" valueType="num">
                                      <p:cBhvr>
                                        <p:cTn id="13" dur="500" fill="hold"/>
                                        <p:tgtEl>
                                          <p:spTgt spid="53"/>
                                        </p:tgtEl>
                                        <p:attrNameLst>
                                          <p:attrName>style.rotation</p:attrName>
                                        </p:attrNameLst>
                                      </p:cBhvr>
                                      <p:tavLst>
                                        <p:tav tm="0">
                                          <p:val>
                                            <p:fltVal val="90"/>
                                          </p:val>
                                        </p:tav>
                                        <p:tav tm="100000">
                                          <p:val>
                                            <p:fltVal val="0"/>
                                          </p:val>
                                        </p:tav>
                                      </p:tavLst>
                                    </p:anim>
                                    <p:animEffect transition="in" filter="fade">
                                      <p:cBhvr>
                                        <p:cTn id="14" dur="500"/>
                                        <p:tgtEl>
                                          <p:spTgt spid="53"/>
                                        </p:tgtEl>
                                      </p:cBhvr>
                                    </p:animEffect>
                                  </p:childTnLst>
                                </p:cTn>
                              </p:par>
                            </p:childTnLst>
                          </p:cTn>
                        </p:par>
                        <p:par>
                          <p:cTn id="15" fill="hold">
                            <p:stCondLst>
                              <p:cond delay="1700"/>
                            </p:stCondLst>
                            <p:childTnLst>
                              <p:par>
                                <p:cTn id="16" presetID="2" presetClass="entr" presetSubtype="2"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500" fill="hold"/>
                                        <p:tgtEl>
                                          <p:spTgt spid="51"/>
                                        </p:tgtEl>
                                        <p:attrNameLst>
                                          <p:attrName>ppt_x</p:attrName>
                                        </p:attrNameLst>
                                      </p:cBhvr>
                                      <p:tavLst>
                                        <p:tav tm="0">
                                          <p:val>
                                            <p:strVal val="1+#ppt_w/2"/>
                                          </p:val>
                                        </p:tav>
                                        <p:tav tm="100000">
                                          <p:val>
                                            <p:strVal val="#ppt_x"/>
                                          </p:val>
                                        </p:tav>
                                      </p:tavLst>
                                    </p:anim>
                                    <p:anim calcmode="lin" valueType="num">
                                      <p:cBhvr additive="base">
                                        <p:cTn id="19" dur="500" fill="hold"/>
                                        <p:tgtEl>
                                          <p:spTgt spid="51"/>
                                        </p:tgtEl>
                                        <p:attrNameLst>
                                          <p:attrName>ppt_y</p:attrName>
                                        </p:attrNameLst>
                                      </p:cBhvr>
                                      <p:tavLst>
                                        <p:tav tm="0">
                                          <p:val>
                                            <p:strVal val="#ppt_y"/>
                                          </p:val>
                                        </p:tav>
                                        <p:tav tm="100000">
                                          <p:val>
                                            <p:strVal val="#ppt_y"/>
                                          </p:val>
                                        </p:tav>
                                      </p:tavLst>
                                    </p:anim>
                                  </p:childTnLst>
                                </p:cTn>
                              </p:par>
                            </p:childTnLst>
                          </p:cTn>
                        </p:par>
                        <p:par>
                          <p:cTn id="20" fill="hold">
                            <p:stCondLst>
                              <p:cond delay="2200"/>
                            </p:stCondLst>
                            <p:childTnLst>
                              <p:par>
                                <p:cTn id="21" presetID="22" presetClass="entr" presetSubtype="8"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300"/>
                                        <p:tgtEl>
                                          <p:spTgt spid="57"/>
                                        </p:tgtEl>
                                      </p:cBhvr>
                                    </p:animEffect>
                                  </p:childTnLst>
                                </p:cTn>
                              </p:par>
                              <p:par>
                                <p:cTn id="24" presetID="21" presetClass="entr" presetSubtype="1" fill="hold" grpId="0" nodeType="withEffect">
                                  <p:stCondLst>
                                    <p:cond delay="200"/>
                                  </p:stCondLst>
                                  <p:childTnLst>
                                    <p:set>
                                      <p:cBhvr>
                                        <p:cTn id="25" dur="1" fill="hold">
                                          <p:stCondLst>
                                            <p:cond delay="0"/>
                                          </p:stCondLst>
                                        </p:cTn>
                                        <p:tgtEl>
                                          <p:spTgt spid="58"/>
                                        </p:tgtEl>
                                        <p:attrNameLst>
                                          <p:attrName>style.visibility</p:attrName>
                                        </p:attrNameLst>
                                      </p:cBhvr>
                                      <p:to>
                                        <p:strVal val="visible"/>
                                      </p:to>
                                    </p:set>
                                    <p:animEffect transition="in" filter="wheel(1)">
                                      <p:cBhvr>
                                        <p:cTn id="26" dur="1000"/>
                                        <p:tgtEl>
                                          <p:spTgt spid="58"/>
                                        </p:tgtEl>
                                      </p:cBhvr>
                                    </p:animEffect>
                                  </p:childTnLst>
                                </p:cTn>
                              </p:par>
                            </p:childTnLst>
                          </p:cTn>
                        </p:par>
                        <p:par>
                          <p:cTn id="27" fill="hold">
                            <p:stCondLst>
                              <p:cond delay="3400"/>
                            </p:stCondLst>
                            <p:childTnLst>
                              <p:par>
                                <p:cTn id="28" presetID="31"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 calcmode="lin" valueType="num">
                                      <p:cBhvr>
                                        <p:cTn id="32" dur="500" fill="hold"/>
                                        <p:tgtEl>
                                          <p:spTgt spid="59"/>
                                        </p:tgtEl>
                                        <p:attrNameLst>
                                          <p:attrName>style.rotation</p:attrName>
                                        </p:attrNameLst>
                                      </p:cBhvr>
                                      <p:tavLst>
                                        <p:tav tm="0">
                                          <p:val>
                                            <p:fltVal val="90"/>
                                          </p:val>
                                        </p:tav>
                                        <p:tav tm="100000">
                                          <p:val>
                                            <p:fltVal val="0"/>
                                          </p:val>
                                        </p:tav>
                                      </p:tavLst>
                                    </p:anim>
                                    <p:animEffect transition="in" filter="fade">
                                      <p:cBhvr>
                                        <p:cTn id="33" dur="500"/>
                                        <p:tgtEl>
                                          <p:spTgt spid="59"/>
                                        </p:tgtEl>
                                      </p:cBhvr>
                                    </p:animEffect>
                                  </p:childTnLst>
                                </p:cTn>
                              </p:par>
                            </p:childTnLst>
                          </p:cTn>
                        </p:par>
                        <p:par>
                          <p:cTn id="34" fill="hold">
                            <p:stCondLst>
                              <p:cond delay="3900"/>
                            </p:stCondLst>
                            <p:childTnLst>
                              <p:par>
                                <p:cTn id="35" presetID="2" presetClass="entr" presetSubtype="8"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0-#ppt_w/2"/>
                                          </p:val>
                                        </p:tav>
                                        <p:tav tm="100000">
                                          <p:val>
                                            <p:strVal val="#ppt_x"/>
                                          </p:val>
                                        </p:tav>
                                      </p:tavLst>
                                    </p:anim>
                                    <p:anim calcmode="lin" valueType="num">
                                      <p:cBhvr additive="base">
                                        <p:cTn id="38" dur="500" fill="hold"/>
                                        <p:tgtEl>
                                          <p:spTgt spid="50"/>
                                        </p:tgtEl>
                                        <p:attrNameLst>
                                          <p:attrName>ppt_y</p:attrName>
                                        </p:attrNameLst>
                                      </p:cBhvr>
                                      <p:tavLst>
                                        <p:tav tm="0">
                                          <p:val>
                                            <p:strVal val="#ppt_y"/>
                                          </p:val>
                                        </p:tav>
                                        <p:tav tm="100000">
                                          <p:val>
                                            <p:strVal val="#ppt_y"/>
                                          </p:val>
                                        </p:tav>
                                      </p:tavLst>
                                    </p:anim>
                                  </p:childTnLst>
                                </p:cTn>
                              </p:par>
                            </p:childTnLst>
                          </p:cTn>
                        </p:par>
                        <p:par>
                          <p:cTn id="39" fill="hold">
                            <p:stCondLst>
                              <p:cond delay="4400"/>
                            </p:stCondLst>
                            <p:childTnLst>
                              <p:par>
                                <p:cTn id="40" presetID="22" presetClass="entr" presetSubtype="2" fill="hold" grpId="0"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wipe(right)">
                                      <p:cBhvr>
                                        <p:cTn id="42" dur="300"/>
                                        <p:tgtEl>
                                          <p:spTgt spid="63"/>
                                        </p:tgtEl>
                                      </p:cBhvr>
                                    </p:animEffect>
                                  </p:childTnLst>
                                </p:cTn>
                              </p:par>
                              <p:par>
                                <p:cTn id="43" presetID="21" presetClass="entr" presetSubtype="1" fill="hold" grpId="0" nodeType="withEffect">
                                  <p:stCondLst>
                                    <p:cond delay="200"/>
                                  </p:stCondLst>
                                  <p:childTnLst>
                                    <p:set>
                                      <p:cBhvr>
                                        <p:cTn id="44" dur="1" fill="hold">
                                          <p:stCondLst>
                                            <p:cond delay="0"/>
                                          </p:stCondLst>
                                        </p:cTn>
                                        <p:tgtEl>
                                          <p:spTgt spid="64"/>
                                        </p:tgtEl>
                                        <p:attrNameLst>
                                          <p:attrName>style.visibility</p:attrName>
                                        </p:attrNameLst>
                                      </p:cBhvr>
                                      <p:to>
                                        <p:strVal val="visible"/>
                                      </p:to>
                                    </p:set>
                                    <p:animEffect transition="in" filter="wheel(1)">
                                      <p:cBhvr>
                                        <p:cTn id="45" dur="1000"/>
                                        <p:tgtEl>
                                          <p:spTgt spid="64"/>
                                        </p:tgtEl>
                                      </p:cBhvr>
                                    </p:animEffect>
                                  </p:childTnLst>
                                </p:cTn>
                              </p:par>
                            </p:childTnLst>
                          </p:cTn>
                        </p:par>
                        <p:par>
                          <p:cTn id="46" fill="hold">
                            <p:stCondLst>
                              <p:cond delay="5600"/>
                            </p:stCondLst>
                            <p:childTnLst>
                              <p:par>
                                <p:cTn id="47" presetID="31" presetClass="entr" presetSubtype="0"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ppt_w</p:attrName>
                                        </p:attrNameLst>
                                      </p:cBhvr>
                                      <p:tavLst>
                                        <p:tav tm="0">
                                          <p:val>
                                            <p:fltVal val="0"/>
                                          </p:val>
                                        </p:tav>
                                        <p:tav tm="100000">
                                          <p:val>
                                            <p:strVal val="#ppt_w"/>
                                          </p:val>
                                        </p:tav>
                                      </p:tavLst>
                                    </p:anim>
                                    <p:anim calcmode="lin" valueType="num">
                                      <p:cBhvr>
                                        <p:cTn id="50" dur="500" fill="hold"/>
                                        <p:tgtEl>
                                          <p:spTgt spid="65"/>
                                        </p:tgtEl>
                                        <p:attrNameLst>
                                          <p:attrName>ppt_h</p:attrName>
                                        </p:attrNameLst>
                                      </p:cBhvr>
                                      <p:tavLst>
                                        <p:tav tm="0">
                                          <p:val>
                                            <p:fltVal val="0"/>
                                          </p:val>
                                        </p:tav>
                                        <p:tav tm="100000">
                                          <p:val>
                                            <p:strVal val="#ppt_h"/>
                                          </p:val>
                                        </p:tav>
                                      </p:tavLst>
                                    </p:anim>
                                    <p:anim calcmode="lin" valueType="num">
                                      <p:cBhvr>
                                        <p:cTn id="51" dur="500" fill="hold"/>
                                        <p:tgtEl>
                                          <p:spTgt spid="65"/>
                                        </p:tgtEl>
                                        <p:attrNameLst>
                                          <p:attrName>style.rotation</p:attrName>
                                        </p:attrNameLst>
                                      </p:cBhvr>
                                      <p:tavLst>
                                        <p:tav tm="0">
                                          <p:val>
                                            <p:fltVal val="90"/>
                                          </p:val>
                                        </p:tav>
                                        <p:tav tm="100000">
                                          <p:val>
                                            <p:fltVal val="0"/>
                                          </p:val>
                                        </p:tav>
                                      </p:tavLst>
                                    </p:anim>
                                    <p:animEffect transition="in" filter="fade">
                                      <p:cBhvr>
                                        <p:cTn id="52" dur="500"/>
                                        <p:tgtEl>
                                          <p:spTgt spid="65"/>
                                        </p:tgtEl>
                                      </p:cBhvr>
                                    </p:animEffect>
                                  </p:childTnLst>
                                </p:cTn>
                              </p:par>
                            </p:childTnLst>
                          </p:cTn>
                        </p:par>
                        <p:par>
                          <p:cTn id="53" fill="hold">
                            <p:stCondLst>
                              <p:cond delay="6100"/>
                            </p:stCondLst>
                            <p:childTnLst>
                              <p:par>
                                <p:cTn id="54" presetID="2" presetClass="entr" presetSubtype="2"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fill="hold"/>
                                        <p:tgtEl>
                                          <p:spTgt spid="49"/>
                                        </p:tgtEl>
                                        <p:attrNameLst>
                                          <p:attrName>ppt_x</p:attrName>
                                        </p:attrNameLst>
                                      </p:cBhvr>
                                      <p:tavLst>
                                        <p:tav tm="0">
                                          <p:val>
                                            <p:strVal val="1+#ppt_w/2"/>
                                          </p:val>
                                        </p:tav>
                                        <p:tav tm="100000">
                                          <p:val>
                                            <p:strVal val="#ppt_x"/>
                                          </p:val>
                                        </p:tav>
                                      </p:tavLst>
                                    </p:anim>
                                    <p:anim calcmode="lin" valueType="num">
                                      <p:cBhvr additive="base">
                                        <p:cTn id="57" dur="500" fill="hold"/>
                                        <p:tgtEl>
                                          <p:spTgt spid="49"/>
                                        </p:tgtEl>
                                        <p:attrNameLst>
                                          <p:attrName>ppt_y</p:attrName>
                                        </p:attrNameLst>
                                      </p:cBhvr>
                                      <p:tavLst>
                                        <p:tav tm="0">
                                          <p:val>
                                            <p:strVal val="#ppt_y"/>
                                          </p:val>
                                        </p:tav>
                                        <p:tav tm="100000">
                                          <p:val>
                                            <p:strVal val="#ppt_y"/>
                                          </p:val>
                                        </p:tav>
                                      </p:tavLst>
                                    </p:anim>
                                  </p:childTnLst>
                                </p:cTn>
                              </p:par>
                            </p:childTnLst>
                          </p:cTn>
                        </p:par>
                        <p:par>
                          <p:cTn id="58" fill="hold">
                            <p:stCondLst>
                              <p:cond delay="6600"/>
                            </p:stCondLst>
                            <p:childTnLst>
                              <p:par>
                                <p:cTn id="59" presetID="22" presetClass="entr" presetSubtype="8"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left)">
                                      <p:cBhvr>
                                        <p:cTn id="61" dur="3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p:bldP spid="57" grpId="0"/>
      <p:bldP spid="58" grpId="0" animBg="1"/>
      <p:bldP spid="59" grpId="0"/>
      <p:bldP spid="63" grpId="0"/>
      <p:bldP spid="64" grpId="0" animBg="1"/>
      <p:bldP spid="65"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l="-1000" r="-1000"/>
          </a:stretch>
        </a:blipFill>
        <a:effectLst/>
      </p:bgPr>
    </p:bg>
    <p:spTree>
      <p:nvGrpSpPr>
        <p:cNvPr id="1" name=""/>
        <p:cNvGrpSpPr/>
        <p:nvPr/>
      </p:nvGrpSpPr>
      <p:grpSpPr>
        <a:xfrm>
          <a:off x="0" y="0"/>
          <a:ext cx="0" cy="0"/>
          <a:chOff x="0" y="0"/>
          <a:chExt cx="0" cy="0"/>
        </a:xfrm>
      </p:grpSpPr>
      <p:sp>
        <p:nvSpPr>
          <p:cNvPr id="14" name="文本框 11"/>
          <p:cNvSpPr txBox="1"/>
          <p:nvPr/>
        </p:nvSpPr>
        <p:spPr>
          <a:xfrm>
            <a:off x="3275856" y="2104454"/>
            <a:ext cx="5040000" cy="709425"/>
          </a:xfrm>
          <a:prstGeom prst="rect">
            <a:avLst/>
          </a:prstGeom>
          <a:noFill/>
        </p:spPr>
        <p:txBody>
          <a:bodyPr wrap="square" lIns="68580" tIns="34290" rIns="68580" bIns="34290" rtlCol="0">
            <a:spAutoFit/>
          </a:bodyPr>
          <a:lstStyle/>
          <a:p>
            <a:pPr algn="ctr">
              <a:lnSpc>
                <a:spcPct val="130000"/>
              </a:lnSpc>
            </a:pPr>
            <a:r>
              <a:rPr lang="zh-CN" altLang="en-US" sz="1600" b="1" dirty="0"/>
              <a:t>根据中国共产党发展党员工作细则（</a:t>
            </a:r>
            <a:r>
              <a:rPr lang="en-US" altLang="zh-CN" sz="1600" b="1" dirty="0"/>
              <a:t>2014</a:t>
            </a:r>
            <a:r>
              <a:rPr lang="zh-CN" altLang="en-US" sz="1600" b="1" dirty="0"/>
              <a:t>版）编写</a:t>
            </a:r>
          </a:p>
          <a:p>
            <a:pPr algn="ctr">
              <a:lnSpc>
                <a:spcPct val="130000"/>
              </a:lnSpc>
            </a:pPr>
            <a:r>
              <a:rPr lang="zh-CN" altLang="en-US" sz="1600" b="1" dirty="0"/>
              <a:t>适用于党支部培训、党员汇报</a:t>
            </a:r>
            <a:endParaRPr lang="zh-CN" altLang="en-US" sz="1600" b="1" dirty="0">
              <a:effectLst/>
            </a:endParaRPr>
          </a:p>
        </p:txBody>
      </p:sp>
      <p:sp>
        <p:nvSpPr>
          <p:cNvPr id="16" name="矩形 15"/>
          <p:cNvSpPr/>
          <p:nvPr/>
        </p:nvSpPr>
        <p:spPr>
          <a:xfrm>
            <a:off x="4067944" y="2830830"/>
            <a:ext cx="3600400"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5" name="文本框 11"/>
          <p:cNvSpPr txBox="1"/>
          <p:nvPr/>
        </p:nvSpPr>
        <p:spPr>
          <a:xfrm>
            <a:off x="3707904" y="2893500"/>
            <a:ext cx="4231071" cy="296428"/>
          </a:xfrm>
          <a:prstGeom prst="rect">
            <a:avLst/>
          </a:prstGeom>
          <a:noFill/>
        </p:spPr>
        <p:txBody>
          <a:bodyPr wrap="square" lIns="68580" tIns="34290" rIns="68580" bIns="34290" rtlCol="0">
            <a:spAutoFit/>
          </a:bodyPr>
          <a:lstStyle/>
          <a:p>
            <a:pPr algn="ctr">
              <a:lnSpc>
                <a:spcPct val="125000"/>
              </a:lnSpc>
            </a:pPr>
            <a:r>
              <a:rPr lang="zh-CN" altLang="en-US" sz="1300" dirty="0"/>
              <a:t>汇报人：某某某      汇报单位：某某党委或 党支部</a:t>
            </a:r>
            <a:endParaRPr lang="zh-CN" altLang="en-US" sz="1300" dirty="0">
              <a:effectLst/>
            </a:endParaRPr>
          </a:p>
        </p:txBody>
      </p:sp>
      <p:sp>
        <p:nvSpPr>
          <p:cNvPr id="33" name="TextBox 32">
            <a:hlinkClick r:id="" action="ppaction://hlinkshowjump?jump=nextslide"/>
          </p:cNvPr>
          <p:cNvSpPr txBox="1">
            <a:spLocks noChangeArrowheads="1"/>
          </p:cNvSpPr>
          <p:nvPr/>
        </p:nvSpPr>
        <p:spPr bwMode="auto">
          <a:xfrm>
            <a:off x="3343902" y="1119926"/>
            <a:ext cx="4903908" cy="800219"/>
          </a:xfrm>
          <a:prstGeom prst="rect">
            <a:avLst/>
          </a:prstGeom>
          <a:noFill/>
          <a:ln>
            <a:noFill/>
          </a:ln>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4600" b="1" dirty="0">
                <a:blipFill dpi="0" rotWithShape="1">
                  <a:blip r:embed="rId6"/>
                  <a:srcRect/>
                  <a:tile tx="1143000" ty="7620000" sx="100000" sy="100000" flip="none" algn="tl"/>
                </a:blipFill>
                <a:latin typeface="汉真广标" panose="02010609000101010101" pitchFamily="49" charset="-122"/>
                <a:ea typeface="汉真广标" panose="02010609000101010101" pitchFamily="49" charset="-122"/>
              </a:rPr>
              <a:t>学习结束感谢聆听</a:t>
            </a:r>
          </a:p>
        </p:txBody>
      </p:sp>
      <p:pic>
        <p:nvPicPr>
          <p:cNvPr id="5" name="Thomas Bergersen-Undying Love.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073054" y="-609600"/>
            <a:ext cx="609600" cy="609600"/>
          </a:xfrm>
          <a:prstGeom prst="rect">
            <a:avLst/>
          </a:prstGeom>
        </p:spPr>
      </p:pic>
      <p:pic>
        <p:nvPicPr>
          <p:cNvPr id="11" name="图片 10"/>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0" b="100000" l="0" r="28649"/>
                    </a14:imgEffect>
                  </a14:imgLayer>
                </a14:imgProps>
              </a:ext>
              <a:ext uri="{28A0092B-C50C-407E-A947-70E740481C1C}">
                <a14:useLocalDpi xmlns:a14="http://schemas.microsoft.com/office/drawing/2010/main" val="0"/>
              </a:ext>
            </a:extLst>
          </a:blip>
          <a:srcRect l="7181" t="1" r="72392" b="-739"/>
          <a:stretch/>
        </p:blipFill>
        <p:spPr>
          <a:xfrm>
            <a:off x="0" y="0"/>
            <a:ext cx="2123728" cy="5236046"/>
          </a:xfrm>
          <a:prstGeom prst="rect">
            <a:avLst/>
          </a:prstGeom>
        </p:spPr>
      </p:pic>
      <p:pic>
        <p:nvPicPr>
          <p:cNvPr id="12" name="图片 11"/>
          <p:cNvPicPr>
            <a:picLocks noChangeAspect="1"/>
          </p:cNvPicPr>
          <p:nvPr/>
        </p:nvPicPr>
        <p:blipFill rotWithShape="1">
          <a:blip r:embed="rId10" cstate="print">
            <a:extLst>
              <a:ext uri="{28A0092B-C50C-407E-A947-70E740481C1C}">
                <a14:useLocalDpi xmlns:a14="http://schemas.microsoft.com/office/drawing/2010/main" val="0"/>
              </a:ext>
            </a:extLst>
          </a:blip>
          <a:srcRect l="47637" t="45274"/>
          <a:stretch/>
        </p:blipFill>
        <p:spPr>
          <a:xfrm>
            <a:off x="4355976" y="2641799"/>
            <a:ext cx="4788024" cy="2501701"/>
          </a:xfrm>
          <a:prstGeom prst="rect">
            <a:avLst/>
          </a:prstGeom>
        </p:spPr>
      </p:pic>
      <p:pic>
        <p:nvPicPr>
          <p:cNvPr id="4" name="Picture 5"/>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a:stretch/>
        </p:blipFill>
        <p:spPr bwMode="auto">
          <a:xfrm>
            <a:off x="0" y="3145244"/>
            <a:ext cx="3368434" cy="1998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3047665"/>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1000" fill="hold"/>
                                        <p:tgtEl>
                                          <p:spTgt spid="33"/>
                                        </p:tgtEl>
                                        <p:attrNameLst>
                                          <p:attrName>ppt_w</p:attrName>
                                        </p:attrNameLst>
                                      </p:cBhvr>
                                      <p:tavLst>
                                        <p:tav tm="0">
                                          <p:val>
                                            <p:fltVal val="0"/>
                                          </p:val>
                                        </p:tav>
                                        <p:tav tm="100000">
                                          <p:val>
                                            <p:strVal val="#ppt_w"/>
                                          </p:val>
                                        </p:tav>
                                      </p:tavLst>
                                    </p:anim>
                                    <p:anim calcmode="lin" valueType="num">
                                      <p:cBhvr>
                                        <p:cTn id="18" dur="1000" fill="hold"/>
                                        <p:tgtEl>
                                          <p:spTgt spid="33"/>
                                        </p:tgtEl>
                                        <p:attrNameLst>
                                          <p:attrName>ppt_h</p:attrName>
                                        </p:attrNameLst>
                                      </p:cBhvr>
                                      <p:tavLst>
                                        <p:tav tm="0">
                                          <p:val>
                                            <p:fltVal val="0"/>
                                          </p:val>
                                        </p:tav>
                                        <p:tav tm="100000">
                                          <p:val>
                                            <p:strVal val="#ppt_h"/>
                                          </p:val>
                                        </p:tav>
                                      </p:tavLst>
                                    </p:anim>
                                    <p:animEffect transition="in" filter="fade">
                                      <p:cBhvr>
                                        <p:cTn id="19" dur="1000"/>
                                        <p:tgtEl>
                                          <p:spTgt spid="33"/>
                                        </p:tgtEl>
                                      </p:cBhvr>
                                    </p:animEffect>
                                  </p:childTnLst>
                                </p:cTn>
                              </p:par>
                            </p:childTnLst>
                          </p:cTn>
                        </p:par>
                        <p:par>
                          <p:cTn id="20" fill="hold">
                            <p:stCondLst>
                              <p:cond delay="200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4"/>
                                        </p:tgtEl>
                                        <p:attrNameLst>
                                          <p:attrName>style.visibility</p:attrName>
                                        </p:attrNameLst>
                                      </p:cBhvr>
                                      <p:to>
                                        <p:strVal val="visible"/>
                                      </p:to>
                                    </p:set>
                                    <p:animEffect transition="in" filter="wipe(left)">
                                      <p:cBhvr>
                                        <p:cTn id="23" dur="100"/>
                                        <p:tgtEl>
                                          <p:spTgt spid="14"/>
                                        </p:tgtEl>
                                      </p:cBhvr>
                                    </p:animEffect>
                                  </p:childTnLst>
                                </p:cTn>
                              </p:par>
                            </p:childTnLst>
                          </p:cTn>
                        </p:par>
                        <p:par>
                          <p:cTn id="24" fill="hold">
                            <p:stCondLst>
                              <p:cond delay="3180"/>
                            </p:stCondLst>
                            <p:childTnLst>
                              <p:par>
                                <p:cTn id="25" presetID="2" presetClass="entr" presetSubtype="2"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368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35"/>
                                        </p:tgtEl>
                                        <p:attrNameLst>
                                          <p:attrName>style.visibility</p:attrName>
                                        </p:attrNameLst>
                                      </p:cBhvr>
                                      <p:to>
                                        <p:strVal val="visible"/>
                                      </p:to>
                                    </p:set>
                                    <p:animEffect transition="in" filter="wipe(left)">
                                      <p:cBhvr>
                                        <p:cTn id="32" dur="1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remove" display="0">
                  <p:stCondLst>
                    <p:cond delay="indefinite"/>
                  </p:stCondLst>
                  <p:endCondLst>
                    <p:cond evt="onStopAudio" delay="0">
                      <p:tgtEl>
                        <p:sldTgt/>
                      </p:tgtEl>
                    </p:cond>
                  </p:endCondLst>
                </p:cTn>
                <p:tgtEl>
                  <p:spTgt spid="5"/>
                </p:tgtEl>
              </p:cMediaNode>
            </p:audio>
          </p:childTnLst>
        </p:cTn>
      </p:par>
    </p:tnLst>
    <p:bldLst>
      <p:bldP spid="14" grpId="0"/>
      <p:bldP spid="16" grpId="0" animBg="1"/>
      <p:bldP spid="35"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1"/>
          <p:cNvSpPr txBox="1"/>
          <p:nvPr/>
        </p:nvSpPr>
        <p:spPr>
          <a:xfrm>
            <a:off x="2824213" y="2148069"/>
            <a:ext cx="5598622" cy="530915"/>
          </a:xfrm>
          <a:prstGeom prst="rect">
            <a:avLst/>
          </a:prstGeom>
          <a:noFill/>
        </p:spPr>
        <p:txBody>
          <a:bodyPr wrap="square" lIns="68580" tIns="34290" rIns="68580" bIns="34290" rtlCol="0">
            <a:spAutoFit/>
          </a:bodyPr>
          <a:lstStyle/>
          <a:p>
            <a:pPr algn="ctr"/>
            <a:r>
              <a:rPr lang="zh-CN" altLang="en-US" sz="3000" b="1" dirty="0">
                <a:effectLst>
                  <a:reflection blurRad="6350" stA="55000" endA="300" endPos="45500" dir="5400000" sy="-100000" algn="bl" rotWithShape="0"/>
                </a:effectLst>
                <a:cs typeface="+mn-ea"/>
                <a:sym typeface="+mn-lt"/>
              </a:rPr>
              <a:t>入党积极分子的确定和培训教育</a:t>
            </a:r>
          </a:p>
        </p:txBody>
      </p:sp>
      <p:sp>
        <p:nvSpPr>
          <p:cNvPr id="7" name="文本框 1"/>
          <p:cNvSpPr txBox="1"/>
          <p:nvPr/>
        </p:nvSpPr>
        <p:spPr>
          <a:xfrm>
            <a:off x="3607300" y="2794162"/>
            <a:ext cx="1324722" cy="877163"/>
          </a:xfrm>
          <a:prstGeom prst="rect">
            <a:avLst/>
          </a:prstGeom>
          <a:noFill/>
        </p:spPr>
        <p:txBody>
          <a:bodyPr wrap="none" lIns="68580" tIns="34290" rIns="68580" bIns="34290" rtlCol="0">
            <a:spAutoFit/>
          </a:bodyPr>
          <a:lstStyle/>
          <a:p>
            <a:pPr marL="285750" indent="-285750">
              <a:lnSpc>
                <a:spcPct val="125000"/>
              </a:lnSpc>
              <a:buFont typeface="Wingdings" pitchFamily="2" charset="2"/>
              <a:buChar char="Ø"/>
            </a:pPr>
            <a:r>
              <a:rPr lang="zh-CN" altLang="en-US" sz="1400" dirty="0">
                <a:cs typeface="+mn-ea"/>
                <a:sym typeface="+mn-lt"/>
              </a:rPr>
              <a:t>入党的流程</a:t>
            </a:r>
          </a:p>
          <a:p>
            <a:pPr marL="285750" indent="-285750">
              <a:lnSpc>
                <a:spcPct val="125000"/>
              </a:lnSpc>
              <a:buFont typeface="Wingdings" pitchFamily="2" charset="2"/>
              <a:buChar char="Ø"/>
            </a:pPr>
            <a:r>
              <a:rPr lang="zh-CN" altLang="en-US" sz="1400" dirty="0">
                <a:cs typeface="+mn-ea"/>
                <a:sym typeface="+mn-lt"/>
              </a:rPr>
              <a:t>申请条件</a:t>
            </a:r>
          </a:p>
          <a:p>
            <a:pPr marL="285750" indent="-285750">
              <a:lnSpc>
                <a:spcPct val="125000"/>
              </a:lnSpc>
              <a:buFont typeface="Wingdings" pitchFamily="2" charset="2"/>
              <a:buChar char="Ø"/>
            </a:pPr>
            <a:r>
              <a:rPr lang="zh-CN" altLang="en-US" sz="1400" dirty="0">
                <a:cs typeface="+mn-ea"/>
                <a:sym typeface="+mn-lt"/>
              </a:rPr>
              <a:t>申请方法</a:t>
            </a:r>
          </a:p>
        </p:txBody>
      </p:sp>
      <p:pic>
        <p:nvPicPr>
          <p:cNvPr id="5"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3455" y="844160"/>
            <a:ext cx="1080138" cy="67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11"/>
          <p:cNvSpPr txBox="1"/>
          <p:nvPr/>
        </p:nvSpPr>
        <p:spPr>
          <a:xfrm>
            <a:off x="3923928" y="1635646"/>
            <a:ext cx="3399193" cy="438582"/>
          </a:xfrm>
          <a:prstGeom prst="rect">
            <a:avLst/>
          </a:prstGeom>
          <a:noFill/>
        </p:spPr>
        <p:txBody>
          <a:bodyPr wrap="square" lIns="68580" tIns="34290" rIns="68580" bIns="34290" rtlCol="0">
            <a:spAutoFit/>
          </a:bodyPr>
          <a:lstStyle/>
          <a:p>
            <a:pPr algn="ctr"/>
            <a:r>
              <a:rPr lang="zh-CN" altLang="en-US" sz="2400" b="1" dirty="0">
                <a:effectLst>
                  <a:reflection blurRad="6350" stA="55000" endA="300" endPos="45500" dir="5400000" sy="-100000" algn="bl" rotWithShape="0"/>
                </a:effectLst>
                <a:cs typeface="+mn-ea"/>
                <a:sym typeface="+mn-lt"/>
              </a:rPr>
              <a:t>第一部分</a:t>
            </a:r>
          </a:p>
        </p:txBody>
      </p:sp>
      <p:sp>
        <p:nvSpPr>
          <p:cNvPr id="13" name="文本框 1"/>
          <p:cNvSpPr txBox="1"/>
          <p:nvPr/>
        </p:nvSpPr>
        <p:spPr>
          <a:xfrm>
            <a:off x="5417345" y="2794162"/>
            <a:ext cx="2222403" cy="877163"/>
          </a:xfrm>
          <a:prstGeom prst="rect">
            <a:avLst/>
          </a:prstGeom>
          <a:noFill/>
        </p:spPr>
        <p:txBody>
          <a:bodyPr wrap="none" lIns="68580" tIns="34290" rIns="68580" bIns="34290" rtlCol="0">
            <a:spAutoFit/>
          </a:bodyPr>
          <a:lstStyle/>
          <a:p>
            <a:pPr marL="285750" indent="-285750">
              <a:lnSpc>
                <a:spcPct val="125000"/>
              </a:lnSpc>
              <a:buFont typeface="Wingdings" pitchFamily="2" charset="2"/>
              <a:buChar char="Ø"/>
            </a:pPr>
            <a:r>
              <a:rPr lang="zh-CN" altLang="en-US" sz="1400" dirty="0">
                <a:cs typeface="+mn-ea"/>
                <a:sym typeface="+mn-lt"/>
              </a:rPr>
              <a:t>入党积极分子的确定</a:t>
            </a:r>
          </a:p>
          <a:p>
            <a:pPr marL="285750" indent="-285750">
              <a:lnSpc>
                <a:spcPct val="125000"/>
              </a:lnSpc>
              <a:buFont typeface="Wingdings" pitchFamily="2" charset="2"/>
              <a:buChar char="Ø"/>
            </a:pPr>
            <a:r>
              <a:rPr lang="zh-CN" altLang="en-US" sz="1400" dirty="0">
                <a:cs typeface="+mn-ea"/>
                <a:sym typeface="+mn-lt"/>
              </a:rPr>
              <a:t>培养联系人的主要任务</a:t>
            </a:r>
          </a:p>
          <a:p>
            <a:pPr marL="285750" indent="-285750">
              <a:lnSpc>
                <a:spcPct val="125000"/>
              </a:lnSpc>
              <a:buFont typeface="Wingdings" pitchFamily="2" charset="2"/>
              <a:buChar char="Ø"/>
            </a:pPr>
            <a:r>
              <a:rPr lang="zh-CN" altLang="en-US" sz="1400" dirty="0">
                <a:cs typeface="+mn-ea"/>
                <a:sym typeface="+mn-lt"/>
              </a:rPr>
              <a:t>基层党组织的主要任务</a:t>
            </a:r>
          </a:p>
        </p:txBody>
      </p:sp>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47637" t="45274"/>
          <a:stretch/>
        </p:blipFill>
        <p:spPr>
          <a:xfrm>
            <a:off x="4355976" y="2641799"/>
            <a:ext cx="4788024" cy="2501701"/>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0"/>
            <a:ext cx="5358532" cy="4746106"/>
          </a:xfrm>
          <a:prstGeom prst="rect">
            <a:avLst/>
          </a:prstGeom>
        </p:spPr>
      </p:pic>
    </p:spTree>
    <p:extLst>
      <p:ext uri="{BB962C8B-B14F-4D97-AF65-F5344CB8AC3E}">
        <p14:creationId xmlns:p14="http://schemas.microsoft.com/office/powerpoint/2010/main" val="296609658"/>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 presetClass="entr" presetSubtype="2" fill="hold" grpId="0" nodeType="afterEffect" p14:presetBounceEnd="46000">
                                      <p:stCondLst>
                                        <p:cond delay="500"/>
                                      </p:stCondLst>
                                      <p:childTnLst>
                                        <p:set>
                                          <p:cBhvr>
                                            <p:cTn id="25" dur="1" fill="hold">
                                              <p:stCondLst>
                                                <p:cond delay="0"/>
                                              </p:stCondLst>
                                            </p:cTn>
                                            <p:tgtEl>
                                              <p:spTgt spid="7"/>
                                            </p:tgtEl>
                                            <p:attrNameLst>
                                              <p:attrName>style.visibility</p:attrName>
                                            </p:attrNameLst>
                                          </p:cBhvr>
                                          <p:to>
                                            <p:strVal val="visible"/>
                                          </p:to>
                                        </p:set>
                                        <p:anim calcmode="lin" valueType="num" p14:bounceEnd="46000">
                                          <p:cBhvr additive="base">
                                            <p:cTn id="26"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 presetClass="entr" presetSubtype="2" fill="hold" grpId="0" nodeType="afterEffect" p14:presetBounceEnd="46000">
                                      <p:stCondLst>
                                        <p:cond delay="500"/>
                                      </p:stCondLst>
                                      <p:childTnLst>
                                        <p:set>
                                          <p:cBhvr>
                                            <p:cTn id="30" dur="1" fill="hold">
                                              <p:stCondLst>
                                                <p:cond delay="0"/>
                                              </p:stCondLst>
                                            </p:cTn>
                                            <p:tgtEl>
                                              <p:spTgt spid="13"/>
                                            </p:tgtEl>
                                            <p:attrNameLst>
                                              <p:attrName>style.visibility</p:attrName>
                                            </p:attrNameLst>
                                          </p:cBhvr>
                                          <p:to>
                                            <p:strVal val="visible"/>
                                          </p:to>
                                        </p:set>
                                        <p:anim calcmode="lin" valueType="num" p14:bounceEnd="46000">
                                          <p:cBhvr additive="base">
                                            <p:cTn id="31" dur="500" fill="hold"/>
                                            <p:tgtEl>
                                              <p:spTgt spid="13"/>
                                            </p:tgtEl>
                                            <p:attrNameLst>
                                              <p:attrName>ppt_x</p:attrName>
                                            </p:attrNameLst>
                                          </p:cBhvr>
                                          <p:tavLst>
                                            <p:tav tm="0">
                                              <p:val>
                                                <p:strVal val="1+#ppt_w/2"/>
                                              </p:val>
                                            </p:tav>
                                            <p:tav tm="100000">
                                              <p:val>
                                                <p:strVal val="#ppt_x"/>
                                              </p:val>
                                            </p:tav>
                                          </p:tavLst>
                                        </p:anim>
                                        <p:anim calcmode="lin" valueType="num" p14:bounceEnd="46000">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6"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 presetClass="entr" presetSubtype="2" fill="hold" grpId="0" nodeType="afterEffect">
                                      <p:stCondLst>
                                        <p:cond delay="50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 presetClass="entr" presetSubtype="2" fill="hold" grpId="0" nodeType="afterEffect">
                                      <p:stCondLst>
                                        <p:cond delay="5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6" grpId="0"/>
          <p:bldP spid="1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bbc4188-a710-4151-b2e9-10d0a42a3567"/>
          <p:cNvGrpSpPr>
            <a:grpSpLocks noChangeAspect="1"/>
          </p:cNvGrpSpPr>
          <p:nvPr/>
        </p:nvGrpSpPr>
        <p:grpSpPr>
          <a:xfrm>
            <a:off x="913326" y="1640227"/>
            <a:ext cx="7371650" cy="1053801"/>
            <a:chOff x="1199456" y="3033857"/>
            <a:chExt cx="9828867" cy="1405069"/>
          </a:xfrm>
        </p:grpSpPr>
        <p:sp>
          <p:nvSpPr>
            <p:cNvPr id="3" name="íṡľíḍè-Rectangle 11"/>
            <p:cNvSpPr/>
            <p:nvPr/>
          </p:nvSpPr>
          <p:spPr>
            <a:xfrm rot="5400000">
              <a:off x="6021744" y="-1177263"/>
              <a:ext cx="184292" cy="982886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 name="Group 7"/>
            <p:cNvGrpSpPr/>
            <p:nvPr/>
          </p:nvGrpSpPr>
          <p:grpSpPr>
            <a:xfrm>
              <a:off x="1703868" y="3485953"/>
              <a:ext cx="1521154" cy="660376"/>
              <a:chOff x="1785938" y="1587962"/>
              <a:chExt cx="1217700" cy="528638"/>
            </a:xfrm>
          </p:grpSpPr>
          <p:sp>
            <p:nvSpPr>
              <p:cNvPr id="37" name="íṡľíḍè-Right Triangle 6"/>
              <p:cNvSpPr/>
              <p:nvPr/>
            </p:nvSpPr>
            <p:spPr>
              <a:xfrm rot="2217923" flipV="1">
                <a:off x="2789202" y="1635101"/>
                <a:ext cx="214436" cy="16131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íṡľíḍè-Parallelogram 3"/>
              <p:cNvSpPr/>
              <p:nvPr/>
            </p:nvSpPr>
            <p:spPr>
              <a:xfrm>
                <a:off x="1785938" y="1587962"/>
                <a:ext cx="1074906" cy="528638"/>
              </a:xfrm>
              <a:prstGeom prst="parallelogram">
                <a:avLst>
                  <a:gd name="adj" fmla="val 73726"/>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5" name="íṡľíḍè-Oval 8"/>
            <p:cNvSpPr/>
            <p:nvPr/>
          </p:nvSpPr>
          <p:spPr>
            <a:xfrm>
              <a:off x="2292644" y="3033857"/>
              <a:ext cx="573350" cy="57335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b="1"/>
                <a:t>1</a:t>
              </a:r>
            </a:p>
          </p:txBody>
        </p:sp>
        <p:grpSp>
          <p:nvGrpSpPr>
            <p:cNvPr id="6" name="Group 15"/>
            <p:cNvGrpSpPr/>
            <p:nvPr/>
          </p:nvGrpSpPr>
          <p:grpSpPr>
            <a:xfrm flipV="1">
              <a:off x="3482725" y="3332810"/>
              <a:ext cx="1521154" cy="660376"/>
              <a:chOff x="1785938" y="1587962"/>
              <a:chExt cx="1217700" cy="528638"/>
            </a:xfrm>
          </p:grpSpPr>
          <p:sp>
            <p:nvSpPr>
              <p:cNvPr id="35" name="íṡľíḍè-Right Triangle 19"/>
              <p:cNvSpPr/>
              <p:nvPr/>
            </p:nvSpPr>
            <p:spPr>
              <a:xfrm rot="2217923" flipV="1">
                <a:off x="2789202" y="1635101"/>
                <a:ext cx="214436" cy="161319"/>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íṡľíḍè-Parallelogram 18"/>
              <p:cNvSpPr/>
              <p:nvPr/>
            </p:nvSpPr>
            <p:spPr>
              <a:xfrm>
                <a:off x="1785938" y="1587962"/>
                <a:ext cx="1074906" cy="528638"/>
              </a:xfrm>
              <a:prstGeom prst="parallelogram">
                <a:avLst>
                  <a:gd name="adj" fmla="val 737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 name="íṡľíḍè-Oval 16"/>
            <p:cNvSpPr/>
            <p:nvPr/>
          </p:nvSpPr>
          <p:spPr>
            <a:xfrm>
              <a:off x="4071502" y="3865576"/>
              <a:ext cx="573350" cy="57335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b="1"/>
                <a:t>2</a:t>
              </a:r>
            </a:p>
          </p:txBody>
        </p:sp>
        <p:grpSp>
          <p:nvGrpSpPr>
            <p:cNvPr id="8" name="Group 21"/>
            <p:cNvGrpSpPr/>
            <p:nvPr/>
          </p:nvGrpSpPr>
          <p:grpSpPr>
            <a:xfrm>
              <a:off x="5342742" y="3485953"/>
              <a:ext cx="1521154" cy="660376"/>
              <a:chOff x="1785938" y="1587962"/>
              <a:chExt cx="1217700" cy="528638"/>
            </a:xfrm>
          </p:grpSpPr>
          <p:sp>
            <p:nvSpPr>
              <p:cNvPr id="33" name="íṡľíḍè-Right Triangle 25"/>
              <p:cNvSpPr/>
              <p:nvPr/>
            </p:nvSpPr>
            <p:spPr>
              <a:xfrm rot="2217923" flipV="1">
                <a:off x="2789202" y="1635101"/>
                <a:ext cx="214436" cy="161319"/>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íṡľíḍè-Parallelogram 24"/>
              <p:cNvSpPr/>
              <p:nvPr/>
            </p:nvSpPr>
            <p:spPr>
              <a:xfrm>
                <a:off x="1785938" y="1587962"/>
                <a:ext cx="1074906" cy="528638"/>
              </a:xfrm>
              <a:prstGeom prst="parallelogram">
                <a:avLst>
                  <a:gd name="adj" fmla="val 737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9" name="íṡľíḍè-Oval 22"/>
            <p:cNvSpPr/>
            <p:nvPr/>
          </p:nvSpPr>
          <p:spPr>
            <a:xfrm>
              <a:off x="5931520" y="3033857"/>
              <a:ext cx="573350" cy="573350"/>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b="1"/>
                <a:t>3</a:t>
              </a:r>
            </a:p>
          </p:txBody>
        </p:sp>
        <p:grpSp>
          <p:nvGrpSpPr>
            <p:cNvPr id="10" name="Group 27"/>
            <p:cNvGrpSpPr/>
            <p:nvPr/>
          </p:nvGrpSpPr>
          <p:grpSpPr>
            <a:xfrm flipV="1">
              <a:off x="7264988" y="3332810"/>
              <a:ext cx="1521154" cy="660376"/>
              <a:chOff x="1785938" y="1587962"/>
              <a:chExt cx="1217700" cy="528638"/>
            </a:xfrm>
          </p:grpSpPr>
          <p:sp>
            <p:nvSpPr>
              <p:cNvPr id="31" name="íṡľíḍè-Right Triangle 31"/>
              <p:cNvSpPr/>
              <p:nvPr/>
            </p:nvSpPr>
            <p:spPr>
              <a:xfrm rot="2217923" flipV="1">
                <a:off x="2789202" y="1635101"/>
                <a:ext cx="214436" cy="161319"/>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íṡľíḍè-Parallelogram 30"/>
              <p:cNvSpPr/>
              <p:nvPr/>
            </p:nvSpPr>
            <p:spPr>
              <a:xfrm>
                <a:off x="1785938" y="1587962"/>
                <a:ext cx="1074906" cy="528638"/>
              </a:xfrm>
              <a:prstGeom prst="parallelogram">
                <a:avLst>
                  <a:gd name="adj" fmla="val 7372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1" name="íṡľíḍè-Oval 28"/>
            <p:cNvSpPr/>
            <p:nvPr/>
          </p:nvSpPr>
          <p:spPr>
            <a:xfrm>
              <a:off x="7828634" y="3865576"/>
              <a:ext cx="573350" cy="573350"/>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b="1"/>
                <a:t>4</a:t>
              </a:r>
            </a:p>
          </p:txBody>
        </p:sp>
        <p:grpSp>
          <p:nvGrpSpPr>
            <p:cNvPr id="12" name="Group 33"/>
            <p:cNvGrpSpPr/>
            <p:nvPr/>
          </p:nvGrpSpPr>
          <p:grpSpPr>
            <a:xfrm>
              <a:off x="9333800" y="3485953"/>
              <a:ext cx="1521154" cy="660376"/>
              <a:chOff x="1785938" y="1587962"/>
              <a:chExt cx="1217700" cy="528638"/>
            </a:xfrm>
          </p:grpSpPr>
          <p:sp>
            <p:nvSpPr>
              <p:cNvPr id="29" name="íṡľíḍè-Right Triangle 37"/>
              <p:cNvSpPr/>
              <p:nvPr/>
            </p:nvSpPr>
            <p:spPr>
              <a:xfrm rot="2217923" flipV="1">
                <a:off x="2789202" y="1635101"/>
                <a:ext cx="214436" cy="161319"/>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íṡľíḍè-Parallelogram 36"/>
              <p:cNvSpPr/>
              <p:nvPr/>
            </p:nvSpPr>
            <p:spPr>
              <a:xfrm>
                <a:off x="1785938" y="1587962"/>
                <a:ext cx="1074906" cy="528638"/>
              </a:xfrm>
              <a:prstGeom prst="parallelogram">
                <a:avLst>
                  <a:gd name="adj" fmla="val 737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3" name="íṡľíḍè-Oval 34"/>
            <p:cNvSpPr/>
            <p:nvPr/>
          </p:nvSpPr>
          <p:spPr>
            <a:xfrm>
              <a:off x="9922576" y="3033857"/>
              <a:ext cx="573350" cy="573350"/>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b="1"/>
                <a:t>5</a:t>
              </a:r>
            </a:p>
          </p:txBody>
        </p:sp>
      </p:grpSp>
      <p:grpSp>
        <p:nvGrpSpPr>
          <p:cNvPr id="39" name="0bbc4188-a710-4151-b2e9-10d0a42a3567"/>
          <p:cNvGrpSpPr>
            <a:grpSpLocks noChangeAspect="1"/>
          </p:cNvGrpSpPr>
          <p:nvPr/>
        </p:nvGrpSpPr>
        <p:grpSpPr>
          <a:xfrm>
            <a:off x="884794" y="2676349"/>
            <a:ext cx="7371650" cy="1053802"/>
            <a:chOff x="1199456" y="3033857"/>
            <a:chExt cx="9828867" cy="1405069"/>
          </a:xfrm>
        </p:grpSpPr>
        <p:sp>
          <p:nvSpPr>
            <p:cNvPr id="40" name="íṡľíḍè-Rectangle 11"/>
            <p:cNvSpPr/>
            <p:nvPr/>
          </p:nvSpPr>
          <p:spPr>
            <a:xfrm rot="5400000">
              <a:off x="6021744" y="-1177263"/>
              <a:ext cx="184292" cy="982886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1" name="Group 7"/>
            <p:cNvGrpSpPr/>
            <p:nvPr/>
          </p:nvGrpSpPr>
          <p:grpSpPr>
            <a:xfrm>
              <a:off x="1703868" y="3485953"/>
              <a:ext cx="1521154" cy="660376"/>
              <a:chOff x="1785938" y="1587962"/>
              <a:chExt cx="1217700" cy="528638"/>
            </a:xfrm>
          </p:grpSpPr>
          <p:sp>
            <p:nvSpPr>
              <p:cNvPr id="64" name="íṡľíḍè-Right Triangle 6"/>
              <p:cNvSpPr/>
              <p:nvPr/>
            </p:nvSpPr>
            <p:spPr>
              <a:xfrm rot="2217923" flipV="1">
                <a:off x="2789202" y="1635101"/>
                <a:ext cx="214436" cy="16131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5" name="íṡľíḍè-Parallelogram 3"/>
              <p:cNvSpPr/>
              <p:nvPr/>
            </p:nvSpPr>
            <p:spPr>
              <a:xfrm>
                <a:off x="1785938" y="1587962"/>
                <a:ext cx="1074906" cy="528638"/>
              </a:xfrm>
              <a:prstGeom prst="parallelogram">
                <a:avLst>
                  <a:gd name="adj" fmla="val 73726"/>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2" name="íṡľíḍè-Oval 8"/>
            <p:cNvSpPr/>
            <p:nvPr/>
          </p:nvSpPr>
          <p:spPr>
            <a:xfrm>
              <a:off x="2292644" y="3033857"/>
              <a:ext cx="573350" cy="57335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b="1" dirty="0"/>
                <a:t>10</a:t>
              </a:r>
              <a:endParaRPr lang="ar-SA" b="1" dirty="0"/>
            </a:p>
          </p:txBody>
        </p:sp>
        <p:grpSp>
          <p:nvGrpSpPr>
            <p:cNvPr id="43" name="Group 15"/>
            <p:cNvGrpSpPr/>
            <p:nvPr/>
          </p:nvGrpSpPr>
          <p:grpSpPr>
            <a:xfrm flipV="1">
              <a:off x="3482725" y="3332810"/>
              <a:ext cx="1521154" cy="660376"/>
              <a:chOff x="1785938" y="1587962"/>
              <a:chExt cx="1217700" cy="528638"/>
            </a:xfrm>
          </p:grpSpPr>
          <p:sp>
            <p:nvSpPr>
              <p:cNvPr id="62" name="íṡľíḍè-Right Triangle 19"/>
              <p:cNvSpPr/>
              <p:nvPr/>
            </p:nvSpPr>
            <p:spPr>
              <a:xfrm rot="2217923" flipV="1">
                <a:off x="2789202" y="1635101"/>
                <a:ext cx="214436" cy="161319"/>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3" name="íṡľíḍè-Parallelogram 18"/>
              <p:cNvSpPr/>
              <p:nvPr/>
            </p:nvSpPr>
            <p:spPr>
              <a:xfrm>
                <a:off x="1785938" y="1587962"/>
                <a:ext cx="1074906" cy="528638"/>
              </a:xfrm>
              <a:prstGeom prst="parallelogram">
                <a:avLst>
                  <a:gd name="adj" fmla="val 737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4" name="íṡľíḍè-Oval 16"/>
            <p:cNvSpPr/>
            <p:nvPr/>
          </p:nvSpPr>
          <p:spPr>
            <a:xfrm>
              <a:off x="4071502" y="3865576"/>
              <a:ext cx="573350" cy="57335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b="1" dirty="0"/>
                <a:t>9</a:t>
              </a:r>
              <a:endParaRPr lang="ar-SA" b="1" dirty="0"/>
            </a:p>
          </p:txBody>
        </p:sp>
        <p:grpSp>
          <p:nvGrpSpPr>
            <p:cNvPr id="45" name="Group 21"/>
            <p:cNvGrpSpPr/>
            <p:nvPr/>
          </p:nvGrpSpPr>
          <p:grpSpPr>
            <a:xfrm>
              <a:off x="5342742" y="3485953"/>
              <a:ext cx="1521154" cy="660376"/>
              <a:chOff x="1785938" y="1587962"/>
              <a:chExt cx="1217700" cy="528638"/>
            </a:xfrm>
          </p:grpSpPr>
          <p:sp>
            <p:nvSpPr>
              <p:cNvPr id="60" name="íṡľíḍè-Right Triangle 25"/>
              <p:cNvSpPr/>
              <p:nvPr/>
            </p:nvSpPr>
            <p:spPr>
              <a:xfrm rot="2217923" flipV="1">
                <a:off x="2789202" y="1635101"/>
                <a:ext cx="214436" cy="161319"/>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íṡľíḍè-Parallelogram 24"/>
              <p:cNvSpPr/>
              <p:nvPr/>
            </p:nvSpPr>
            <p:spPr>
              <a:xfrm>
                <a:off x="1785938" y="1587962"/>
                <a:ext cx="1074906" cy="528638"/>
              </a:xfrm>
              <a:prstGeom prst="parallelogram">
                <a:avLst>
                  <a:gd name="adj" fmla="val 737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6" name="íṡľíḍè-Oval 22"/>
            <p:cNvSpPr/>
            <p:nvPr/>
          </p:nvSpPr>
          <p:spPr>
            <a:xfrm>
              <a:off x="5931520" y="3033857"/>
              <a:ext cx="573350" cy="573350"/>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b="1" dirty="0"/>
                <a:t>8</a:t>
              </a:r>
              <a:endParaRPr lang="ar-SA" b="1" dirty="0"/>
            </a:p>
          </p:txBody>
        </p:sp>
        <p:grpSp>
          <p:nvGrpSpPr>
            <p:cNvPr id="47" name="Group 27"/>
            <p:cNvGrpSpPr/>
            <p:nvPr/>
          </p:nvGrpSpPr>
          <p:grpSpPr>
            <a:xfrm flipV="1">
              <a:off x="7264988" y="3332810"/>
              <a:ext cx="1521154" cy="660376"/>
              <a:chOff x="1785938" y="1587962"/>
              <a:chExt cx="1217700" cy="528638"/>
            </a:xfrm>
          </p:grpSpPr>
          <p:sp>
            <p:nvSpPr>
              <p:cNvPr id="58" name="íṡľíḍè-Right Triangle 31"/>
              <p:cNvSpPr/>
              <p:nvPr/>
            </p:nvSpPr>
            <p:spPr>
              <a:xfrm rot="2217923" flipV="1">
                <a:off x="2789202" y="1635101"/>
                <a:ext cx="214436" cy="161319"/>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íṡľíḍè-Parallelogram 30"/>
              <p:cNvSpPr/>
              <p:nvPr/>
            </p:nvSpPr>
            <p:spPr>
              <a:xfrm>
                <a:off x="1785938" y="1587962"/>
                <a:ext cx="1074906" cy="528638"/>
              </a:xfrm>
              <a:prstGeom prst="parallelogram">
                <a:avLst>
                  <a:gd name="adj" fmla="val 7372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8" name="íṡľíḍè-Oval 28"/>
            <p:cNvSpPr/>
            <p:nvPr/>
          </p:nvSpPr>
          <p:spPr>
            <a:xfrm>
              <a:off x="7828634" y="3865576"/>
              <a:ext cx="573350" cy="573350"/>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b="1" dirty="0"/>
                <a:t>7</a:t>
              </a:r>
              <a:endParaRPr lang="ar-SA" b="1" dirty="0"/>
            </a:p>
          </p:txBody>
        </p:sp>
        <p:grpSp>
          <p:nvGrpSpPr>
            <p:cNvPr id="49" name="Group 33"/>
            <p:cNvGrpSpPr/>
            <p:nvPr/>
          </p:nvGrpSpPr>
          <p:grpSpPr>
            <a:xfrm>
              <a:off x="9333800" y="3485953"/>
              <a:ext cx="1521154" cy="660376"/>
              <a:chOff x="1785938" y="1587962"/>
              <a:chExt cx="1217700" cy="528638"/>
            </a:xfrm>
          </p:grpSpPr>
          <p:sp>
            <p:nvSpPr>
              <p:cNvPr id="56" name="íṡľíḍè-Right Triangle 37"/>
              <p:cNvSpPr/>
              <p:nvPr/>
            </p:nvSpPr>
            <p:spPr>
              <a:xfrm rot="2217923" flipV="1">
                <a:off x="2789202" y="1635101"/>
                <a:ext cx="214436" cy="161319"/>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íṡľíḍè-Parallelogram 36"/>
              <p:cNvSpPr/>
              <p:nvPr/>
            </p:nvSpPr>
            <p:spPr>
              <a:xfrm>
                <a:off x="1785938" y="1587962"/>
                <a:ext cx="1074906" cy="528638"/>
              </a:xfrm>
              <a:prstGeom prst="parallelogram">
                <a:avLst>
                  <a:gd name="adj" fmla="val 737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50" name="íṡľíḍè-Oval 34"/>
            <p:cNvSpPr/>
            <p:nvPr/>
          </p:nvSpPr>
          <p:spPr>
            <a:xfrm>
              <a:off x="9922576" y="3033857"/>
              <a:ext cx="573350" cy="573350"/>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b="1" dirty="0"/>
                <a:t>6</a:t>
              </a:r>
              <a:endParaRPr lang="ar-SA" b="1" dirty="0"/>
            </a:p>
          </p:txBody>
        </p:sp>
      </p:grpSp>
      <p:sp>
        <p:nvSpPr>
          <p:cNvPr id="66" name="矩形 65"/>
          <p:cNvSpPr/>
          <p:nvPr/>
        </p:nvSpPr>
        <p:spPr>
          <a:xfrm>
            <a:off x="8151669" y="2098604"/>
            <a:ext cx="133308" cy="1174339"/>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5"/>
          <p:cNvSpPr txBox="1"/>
          <p:nvPr/>
        </p:nvSpPr>
        <p:spPr>
          <a:xfrm>
            <a:off x="1180999" y="166483"/>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入党的流程</a:t>
            </a:r>
          </a:p>
        </p:txBody>
      </p:sp>
      <p:sp>
        <p:nvSpPr>
          <p:cNvPr id="69" name="Rectangle 5"/>
          <p:cNvSpPr>
            <a:spLocks noChangeArrowheads="1"/>
          </p:cNvSpPr>
          <p:nvPr/>
        </p:nvSpPr>
        <p:spPr bwMode="auto">
          <a:xfrm>
            <a:off x="1041449" y="1034757"/>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sz="1100" dirty="0">
                <a:cs typeface="+mn-ea"/>
                <a:sym typeface="+mn-lt"/>
              </a:rPr>
              <a:t>递交入党</a:t>
            </a:r>
            <a:endParaRPr lang="en-US" altLang="zh-CN" sz="1100" dirty="0">
              <a:cs typeface="+mn-ea"/>
              <a:sym typeface="+mn-lt"/>
            </a:endParaRPr>
          </a:p>
          <a:p>
            <a:pPr algn="ctr">
              <a:lnSpc>
                <a:spcPct val="90000"/>
              </a:lnSpc>
              <a:spcAft>
                <a:spcPct val="35000"/>
              </a:spcAft>
            </a:pPr>
            <a:r>
              <a:rPr lang="zh-CN" altLang="en-US" sz="1100" dirty="0">
                <a:cs typeface="+mn-ea"/>
                <a:sym typeface="+mn-lt"/>
              </a:rPr>
              <a:t>申请书</a:t>
            </a:r>
          </a:p>
        </p:txBody>
      </p:sp>
      <p:sp>
        <p:nvSpPr>
          <p:cNvPr id="70" name="Rectangle 7"/>
          <p:cNvSpPr>
            <a:spLocks noChangeArrowheads="1"/>
          </p:cNvSpPr>
          <p:nvPr/>
        </p:nvSpPr>
        <p:spPr bwMode="auto">
          <a:xfrm>
            <a:off x="2625778" y="1034757"/>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sz="1100" dirty="0">
                <a:cs typeface="+mn-ea"/>
                <a:sym typeface="+mn-lt"/>
              </a:rPr>
              <a:t>选拔参加青共校学习</a:t>
            </a:r>
          </a:p>
        </p:txBody>
      </p:sp>
      <p:sp>
        <p:nvSpPr>
          <p:cNvPr id="71" name="Rectangle 9"/>
          <p:cNvSpPr>
            <a:spLocks noChangeArrowheads="1"/>
          </p:cNvSpPr>
          <p:nvPr/>
        </p:nvSpPr>
        <p:spPr bwMode="auto">
          <a:xfrm>
            <a:off x="4210107" y="1034757"/>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sz="1100" dirty="0">
                <a:cs typeface="+mn-ea"/>
                <a:sym typeface="+mn-lt"/>
              </a:rPr>
              <a:t>青共校成绩合格参加支部推优</a:t>
            </a:r>
          </a:p>
        </p:txBody>
      </p:sp>
      <p:sp>
        <p:nvSpPr>
          <p:cNvPr id="72" name="Rectangle 11"/>
          <p:cNvSpPr>
            <a:spLocks noChangeArrowheads="1"/>
          </p:cNvSpPr>
          <p:nvPr/>
        </p:nvSpPr>
        <p:spPr bwMode="auto">
          <a:xfrm>
            <a:off x="5794436" y="1034757"/>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sz="1100" dirty="0">
                <a:cs typeface="+mn-ea"/>
                <a:sym typeface="+mn-lt"/>
              </a:rPr>
              <a:t>确定发</a:t>
            </a:r>
            <a:endParaRPr lang="en-US" altLang="zh-CN" sz="1100" dirty="0">
              <a:cs typeface="+mn-ea"/>
              <a:sym typeface="+mn-lt"/>
            </a:endParaRPr>
          </a:p>
          <a:p>
            <a:pPr algn="ctr">
              <a:lnSpc>
                <a:spcPct val="90000"/>
              </a:lnSpc>
              <a:spcAft>
                <a:spcPct val="35000"/>
              </a:spcAft>
            </a:pPr>
            <a:r>
              <a:rPr lang="zh-CN" altLang="en-US" sz="1100" dirty="0">
                <a:cs typeface="+mn-ea"/>
                <a:sym typeface="+mn-lt"/>
              </a:rPr>
              <a:t>展对象</a:t>
            </a:r>
          </a:p>
        </p:txBody>
      </p:sp>
      <p:sp>
        <p:nvSpPr>
          <p:cNvPr id="73" name="Rectangle 13"/>
          <p:cNvSpPr>
            <a:spLocks noChangeArrowheads="1"/>
          </p:cNvSpPr>
          <p:nvPr/>
        </p:nvSpPr>
        <p:spPr bwMode="auto">
          <a:xfrm>
            <a:off x="7234137" y="1034757"/>
            <a:ext cx="1200847"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sz="1100" dirty="0">
                <a:cs typeface="+mn-ea"/>
                <a:sym typeface="+mn-lt"/>
              </a:rPr>
              <a:t>开展座谈会</a:t>
            </a:r>
            <a:r>
              <a:rPr lang="en-US" sz="1100" dirty="0">
                <a:cs typeface="+mn-ea"/>
                <a:sym typeface="+mn-lt"/>
              </a:rPr>
              <a:t>/</a:t>
            </a:r>
            <a:r>
              <a:rPr lang="zh-CN" altLang="en-US" sz="1100" dirty="0">
                <a:cs typeface="+mn-ea"/>
                <a:sym typeface="+mn-lt"/>
              </a:rPr>
              <a:t>个别了解情况</a:t>
            </a:r>
          </a:p>
        </p:txBody>
      </p:sp>
      <p:sp>
        <p:nvSpPr>
          <p:cNvPr id="74" name="Rectangle 16"/>
          <p:cNvSpPr>
            <a:spLocks noChangeArrowheads="1"/>
          </p:cNvSpPr>
          <p:nvPr/>
        </p:nvSpPr>
        <p:spPr bwMode="auto">
          <a:xfrm>
            <a:off x="7270814" y="3577595"/>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sz="1100" dirty="0">
                <a:cs typeface="+mn-ea"/>
                <a:sym typeface="+mn-lt"/>
              </a:rPr>
              <a:t>发展对象政治审查</a:t>
            </a:r>
          </a:p>
        </p:txBody>
      </p:sp>
      <p:sp>
        <p:nvSpPr>
          <p:cNvPr id="75" name="Rectangle 18"/>
          <p:cNvSpPr>
            <a:spLocks noChangeArrowheads="1"/>
          </p:cNvSpPr>
          <p:nvPr/>
        </p:nvSpPr>
        <p:spPr bwMode="auto">
          <a:xfrm>
            <a:off x="5686485" y="3577595"/>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sz="1100" dirty="0">
                <a:cs typeface="+mn-ea"/>
                <a:sym typeface="+mn-lt"/>
              </a:rPr>
              <a:t>预备党</a:t>
            </a:r>
            <a:endParaRPr lang="en-US" altLang="zh-CN" sz="1100" dirty="0">
              <a:cs typeface="+mn-ea"/>
              <a:sym typeface="+mn-lt"/>
            </a:endParaRPr>
          </a:p>
          <a:p>
            <a:pPr algn="ctr">
              <a:lnSpc>
                <a:spcPct val="90000"/>
              </a:lnSpc>
              <a:spcAft>
                <a:spcPct val="35000"/>
              </a:spcAft>
            </a:pPr>
            <a:r>
              <a:rPr lang="zh-CN" altLang="en-US" sz="1100" dirty="0">
                <a:cs typeface="+mn-ea"/>
                <a:sym typeface="+mn-lt"/>
              </a:rPr>
              <a:t>员接收</a:t>
            </a:r>
          </a:p>
        </p:txBody>
      </p:sp>
      <p:sp>
        <p:nvSpPr>
          <p:cNvPr id="76" name="Rectangle 20"/>
          <p:cNvSpPr>
            <a:spLocks noChangeArrowheads="1"/>
          </p:cNvSpPr>
          <p:nvPr/>
        </p:nvSpPr>
        <p:spPr bwMode="auto">
          <a:xfrm>
            <a:off x="4102156" y="3577595"/>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sz="1100" dirty="0">
                <a:cs typeface="+mn-ea"/>
                <a:sym typeface="+mn-lt"/>
              </a:rPr>
              <a:t>召开党</a:t>
            </a:r>
            <a:endParaRPr lang="en-US" altLang="zh-CN" sz="1100" dirty="0">
              <a:cs typeface="+mn-ea"/>
              <a:sym typeface="+mn-lt"/>
            </a:endParaRPr>
          </a:p>
          <a:p>
            <a:pPr algn="ctr">
              <a:lnSpc>
                <a:spcPct val="90000"/>
              </a:lnSpc>
              <a:spcAft>
                <a:spcPct val="35000"/>
              </a:spcAft>
            </a:pPr>
            <a:r>
              <a:rPr lang="zh-CN" altLang="en-US" sz="1100" dirty="0">
                <a:cs typeface="+mn-ea"/>
                <a:sym typeface="+mn-lt"/>
              </a:rPr>
              <a:t>支部大会</a:t>
            </a:r>
          </a:p>
        </p:txBody>
      </p:sp>
      <p:sp>
        <p:nvSpPr>
          <p:cNvPr id="77" name="Rectangle 22"/>
          <p:cNvSpPr>
            <a:spLocks noChangeArrowheads="1"/>
          </p:cNvSpPr>
          <p:nvPr/>
        </p:nvSpPr>
        <p:spPr bwMode="auto">
          <a:xfrm>
            <a:off x="2517827" y="3577595"/>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sz="1100" dirty="0">
                <a:cs typeface="+mn-ea"/>
                <a:sym typeface="+mn-lt"/>
              </a:rPr>
              <a:t>预备党员</a:t>
            </a:r>
            <a:endParaRPr lang="en-US" altLang="zh-CN" sz="1100" dirty="0">
              <a:cs typeface="+mn-ea"/>
              <a:sym typeface="+mn-lt"/>
            </a:endParaRPr>
          </a:p>
          <a:p>
            <a:pPr algn="ctr">
              <a:lnSpc>
                <a:spcPct val="90000"/>
              </a:lnSpc>
              <a:spcAft>
                <a:spcPct val="35000"/>
              </a:spcAft>
            </a:pPr>
            <a:r>
              <a:rPr lang="zh-CN" altLang="en-US" sz="1100" dirty="0">
                <a:cs typeface="+mn-ea"/>
                <a:sym typeface="+mn-lt"/>
              </a:rPr>
              <a:t>一年考察期</a:t>
            </a:r>
          </a:p>
        </p:txBody>
      </p:sp>
      <p:sp>
        <p:nvSpPr>
          <p:cNvPr id="78" name="Rectangle 24"/>
          <p:cNvSpPr>
            <a:spLocks noChangeArrowheads="1"/>
          </p:cNvSpPr>
          <p:nvPr/>
        </p:nvSpPr>
        <p:spPr bwMode="auto">
          <a:xfrm>
            <a:off x="945290" y="3493458"/>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sz="1100" dirty="0">
                <a:cs typeface="+mn-ea"/>
                <a:sym typeface="+mn-lt"/>
              </a:rPr>
              <a:t>预备党</a:t>
            </a:r>
            <a:endParaRPr lang="en-US" altLang="zh-CN" sz="1100" dirty="0">
              <a:cs typeface="+mn-ea"/>
              <a:sym typeface="+mn-lt"/>
            </a:endParaRPr>
          </a:p>
          <a:p>
            <a:pPr algn="ctr">
              <a:lnSpc>
                <a:spcPct val="90000"/>
              </a:lnSpc>
              <a:spcAft>
                <a:spcPct val="35000"/>
              </a:spcAft>
            </a:pPr>
            <a:r>
              <a:rPr lang="zh-CN" altLang="en-US" sz="1100" dirty="0">
                <a:cs typeface="+mn-ea"/>
                <a:sym typeface="+mn-lt"/>
              </a:rPr>
              <a:t>员转正</a:t>
            </a:r>
          </a:p>
        </p:txBody>
      </p:sp>
      <p:pic>
        <p:nvPicPr>
          <p:cNvPr id="79" name="图片 7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spTree>
    <p:custDataLst>
      <p:tags r:id="rId2"/>
    </p:custDataLst>
    <p:extLst>
      <p:ext uri="{BB962C8B-B14F-4D97-AF65-F5344CB8AC3E}">
        <p14:creationId xmlns:p14="http://schemas.microsoft.com/office/powerpoint/2010/main" val="3396157955"/>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randombar(horizontal)">
                                      <p:cBhvr>
                                        <p:cTn id="10" dur="500"/>
                                        <p:tgtEl>
                                          <p:spTgt spid="3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randombar(horizontal)">
                                      <p:cBhvr>
                                        <p:cTn id="13" dur="500"/>
                                        <p:tgtEl>
                                          <p:spTgt spid="6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randombar(horizontal)">
                                      <p:cBhvr>
                                        <p:cTn id="16" dur="500"/>
                                        <p:tgtEl>
                                          <p:spTgt spid="6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randombar(horizontal)">
                                      <p:cBhvr>
                                        <p:cTn id="19" dur="500"/>
                                        <p:tgtEl>
                                          <p:spTgt spid="7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randombar(horizontal)">
                                      <p:cBhvr>
                                        <p:cTn id="22" dur="500"/>
                                        <p:tgtEl>
                                          <p:spTgt spid="7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randombar(horizontal)">
                                      <p:cBhvr>
                                        <p:cTn id="25" dur="500"/>
                                        <p:tgtEl>
                                          <p:spTgt spid="7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randombar(horizontal)">
                                      <p:cBhvr>
                                        <p:cTn id="28" dur="500"/>
                                        <p:tgtEl>
                                          <p:spTgt spid="73"/>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randombar(horizontal)">
                                      <p:cBhvr>
                                        <p:cTn id="31" dur="500"/>
                                        <p:tgtEl>
                                          <p:spTgt spid="74"/>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randombar(horizontal)">
                                      <p:cBhvr>
                                        <p:cTn id="34" dur="500"/>
                                        <p:tgtEl>
                                          <p:spTgt spid="75"/>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randombar(horizontal)">
                                      <p:cBhvr>
                                        <p:cTn id="37" dur="500"/>
                                        <p:tgtEl>
                                          <p:spTgt spid="76"/>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randombar(horizontal)">
                                      <p:cBhvr>
                                        <p:cTn id="40" dur="500"/>
                                        <p:tgtEl>
                                          <p:spTgt spid="7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randombar(horizontal)">
                                      <p:cBhvr>
                                        <p:cTn id="4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9" grpId="0"/>
      <p:bldP spid="70" grpId="0"/>
      <p:bldP spid="71" grpId="0"/>
      <p:bldP spid="72" grpId="0"/>
      <p:bldP spid="73" grpId="0"/>
      <p:bldP spid="74" grpId="0"/>
      <p:bldP spid="75" grpId="0"/>
      <p:bldP spid="76" grpId="0"/>
      <p:bldP spid="77" grpId="0"/>
      <p:bldP spid="7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e3639d5b-b594-41ae-8154-2b0949613023"/>
          <p:cNvGrpSpPr>
            <a:grpSpLocks noChangeAspect="1"/>
          </p:cNvGrpSpPr>
          <p:nvPr/>
        </p:nvGrpSpPr>
        <p:grpSpPr>
          <a:xfrm>
            <a:off x="2807804" y="572512"/>
            <a:ext cx="5184576" cy="3942437"/>
            <a:chOff x="3575720" y="1340769"/>
            <a:chExt cx="6912768" cy="5256583"/>
          </a:xfrm>
        </p:grpSpPr>
        <p:grpSp>
          <p:nvGrpSpPr>
            <p:cNvPr id="5" name="组合 4"/>
            <p:cNvGrpSpPr/>
            <p:nvPr/>
          </p:nvGrpSpPr>
          <p:grpSpPr>
            <a:xfrm>
              <a:off x="3575720" y="1340769"/>
              <a:ext cx="5544616" cy="1505777"/>
              <a:chOff x="3575720" y="1340769"/>
              <a:chExt cx="5544616" cy="1505777"/>
            </a:xfrm>
          </p:grpSpPr>
          <p:sp>
            <p:nvSpPr>
              <p:cNvPr id="16" name="ïṧḷïḓê-文本框 4">
                <a:extLst/>
              </p:cNvPr>
              <p:cNvSpPr txBox="1"/>
              <p:nvPr/>
            </p:nvSpPr>
            <p:spPr>
              <a:xfrm>
                <a:off x="3575720" y="1617769"/>
                <a:ext cx="5544616" cy="659104"/>
              </a:xfrm>
              <a:prstGeom prst="rect">
                <a:avLst/>
              </a:prstGeom>
              <a:noFill/>
            </p:spPr>
            <p:txBody>
              <a:bodyPr wrap="square" lIns="90000" tIns="46800" rIns="90000" bIns="46800" anchor="ctr">
                <a:normAutofit lnSpcReduction="10000"/>
              </a:bodyPr>
              <a:lstStyle/>
              <a:p>
                <a:r>
                  <a:rPr lang="zh-CN" altLang="en-US" sz="2800" b="1" dirty="0"/>
                  <a:t>必要的申请条件</a:t>
                </a:r>
              </a:p>
            </p:txBody>
          </p:sp>
          <p:sp>
            <p:nvSpPr>
              <p:cNvPr id="17" name="ïṧḷïḓê-文本框 5">
                <a:extLst/>
              </p:cNvPr>
              <p:cNvSpPr txBox="1"/>
              <p:nvPr/>
            </p:nvSpPr>
            <p:spPr>
              <a:xfrm>
                <a:off x="3575720" y="1340769"/>
                <a:ext cx="5544616" cy="276999"/>
              </a:xfrm>
              <a:prstGeom prst="rect">
                <a:avLst/>
              </a:prstGeom>
              <a:noFill/>
            </p:spPr>
            <p:txBody>
              <a:bodyPr wrap="square" lIns="90000" tIns="46800" rIns="90000" bIns="46800" anchor="ctr">
                <a:normAutofit fontScale="85000" lnSpcReduction="20000"/>
              </a:bodyPr>
              <a:lstStyle/>
              <a:p>
                <a:r>
                  <a:rPr lang="zh-CN" altLang="en-US" sz="1100" dirty="0"/>
                  <a:t>中国共产党员</a:t>
                </a:r>
              </a:p>
            </p:txBody>
          </p:sp>
          <p:sp>
            <p:nvSpPr>
              <p:cNvPr id="18" name="ïṧḷïḓê-文本框 6">
                <a:extLst/>
              </p:cNvPr>
              <p:cNvSpPr txBox="1"/>
              <p:nvPr/>
            </p:nvSpPr>
            <p:spPr>
              <a:xfrm>
                <a:off x="3575720" y="2276873"/>
                <a:ext cx="5544616" cy="569673"/>
              </a:xfrm>
              <a:prstGeom prst="rect">
                <a:avLst/>
              </a:prstGeom>
              <a:noFill/>
            </p:spPr>
            <p:txBody>
              <a:bodyPr wrap="square" lIns="90000" tIns="46800" rIns="90000" bIns="46800" anchor="ctr">
                <a:normAutofit/>
              </a:bodyPr>
              <a:lstStyle/>
              <a:p>
                <a:r>
                  <a:rPr lang="zh-CN" altLang="en-US" dirty="0"/>
                  <a:t>有哪些？</a:t>
                </a:r>
              </a:p>
            </p:txBody>
          </p:sp>
        </p:grpSp>
        <p:sp>
          <p:nvSpPr>
            <p:cNvPr id="6" name="ïṧḷïḓê-PA_圆角矩形 7"/>
            <p:cNvSpPr/>
            <p:nvPr/>
          </p:nvSpPr>
          <p:spPr>
            <a:xfrm>
              <a:off x="3719736" y="3284984"/>
              <a:ext cx="2880320" cy="3312368"/>
            </a:xfrm>
            <a:prstGeom prst="roundRect">
              <a:avLst>
                <a:gd name="adj" fmla="val 6653"/>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ṧḷïḓê-PA_圆角矩形 8"/>
            <p:cNvSpPr/>
            <p:nvPr/>
          </p:nvSpPr>
          <p:spPr>
            <a:xfrm>
              <a:off x="7608168" y="3284984"/>
              <a:ext cx="2880320" cy="3312368"/>
            </a:xfrm>
            <a:prstGeom prst="roundRect">
              <a:avLst>
                <a:gd name="adj" fmla="val 6653"/>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组合 7">
              <a:extLst/>
            </p:cNvPr>
            <p:cNvGrpSpPr/>
            <p:nvPr/>
          </p:nvGrpSpPr>
          <p:grpSpPr>
            <a:xfrm>
              <a:off x="3809005" y="3694157"/>
              <a:ext cx="2671939" cy="1555823"/>
              <a:chOff x="1015291" y="971900"/>
              <a:chExt cx="2671939" cy="1555823"/>
            </a:xfrm>
          </p:grpSpPr>
          <p:sp>
            <p:nvSpPr>
              <p:cNvPr id="13" name="ïṧḷïḓê-Rectangle 30">
                <a:extLst/>
              </p:cNvPr>
              <p:cNvSpPr>
                <a:spLocks/>
              </p:cNvSpPr>
              <p:nvPr/>
            </p:nvSpPr>
            <p:spPr bwMode="auto">
              <a:xfrm>
                <a:off x="1045134" y="1970324"/>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nchor="t" anchorCtr="0">
                <a:noAutofit/>
              </a:bodyPr>
              <a:lstStyle/>
              <a:p>
                <a:pPr>
                  <a:lnSpc>
                    <a:spcPct val="120000"/>
                  </a:lnSpc>
                  <a:spcBef>
                    <a:spcPct val="0"/>
                  </a:spcBef>
                </a:pPr>
                <a:r>
                  <a:rPr lang="zh-CN" altLang="en-US" sz="1400" dirty="0"/>
                  <a:t>年满</a:t>
                </a:r>
                <a:r>
                  <a:rPr lang="en-US" altLang="zh-CN" sz="1400" dirty="0"/>
                  <a:t>18</a:t>
                </a:r>
                <a:r>
                  <a:rPr lang="zh-CN" altLang="en-US" sz="1400" dirty="0"/>
                  <a:t>周岁以上的中国工人、农民、军人、知识分子和其他革命分子</a:t>
                </a:r>
              </a:p>
            </p:txBody>
          </p:sp>
          <p:sp>
            <p:nvSpPr>
              <p:cNvPr id="14" name="ïṧḷïḓê-TextBox 31">
                <a:extLst/>
              </p:cNvPr>
              <p:cNvSpPr txBox="1">
                <a:spLocks/>
              </p:cNvSpPr>
              <p:nvPr/>
            </p:nvSpPr>
            <p:spPr bwMode="auto">
              <a:xfrm>
                <a:off x="1015291" y="1336485"/>
                <a:ext cx="2642096"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noAutofit/>
              </a:bodyPr>
              <a:lstStyle/>
              <a:p>
                <a:pPr algn="ctr" eaLnBrk="1" hangingPunct="1">
                  <a:spcBef>
                    <a:spcPct val="0"/>
                  </a:spcBef>
                  <a:buFontTx/>
                  <a:buNone/>
                </a:pPr>
                <a:r>
                  <a:rPr lang="zh-CN" altLang="en-US" sz="2000" b="1" dirty="0">
                    <a:solidFill>
                      <a:schemeClr val="accent1"/>
                    </a:solidFill>
                  </a:rPr>
                  <a:t>必要条件</a:t>
                </a:r>
              </a:p>
            </p:txBody>
          </p:sp>
          <p:sp>
            <p:nvSpPr>
              <p:cNvPr id="15" name="ïṧḷïḓê-Freeform 14">
                <a:extLst/>
              </p:cNvPr>
              <p:cNvSpPr>
                <a:spLocks/>
              </p:cNvSpPr>
              <p:nvPr/>
            </p:nvSpPr>
            <p:spPr bwMode="auto">
              <a:xfrm>
                <a:off x="2135642" y="971900"/>
                <a:ext cx="461080" cy="43973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1"/>
              </a:solidFill>
              <a:ln>
                <a:noFill/>
              </a:ln>
              <a:extLst/>
            </p:spPr>
            <p:txBody>
              <a:bodyPr anchor="ctr"/>
              <a:lstStyle/>
              <a:p>
                <a:pPr algn="ctr"/>
                <a:endParaRPr/>
              </a:p>
            </p:txBody>
          </p:sp>
        </p:grpSp>
        <p:grpSp>
          <p:nvGrpSpPr>
            <p:cNvPr id="9" name="组合 8">
              <a:extLst/>
            </p:cNvPr>
            <p:cNvGrpSpPr/>
            <p:nvPr/>
          </p:nvGrpSpPr>
          <p:grpSpPr>
            <a:xfrm>
              <a:off x="7697437" y="3666853"/>
              <a:ext cx="2671939" cy="1569041"/>
              <a:chOff x="4715253" y="961601"/>
              <a:chExt cx="2671939" cy="1569041"/>
            </a:xfrm>
          </p:grpSpPr>
          <p:sp>
            <p:nvSpPr>
              <p:cNvPr id="10" name="ïṧḷïḓê-Rectangle 30">
                <a:extLst/>
              </p:cNvPr>
              <p:cNvSpPr>
                <a:spLocks/>
              </p:cNvSpPr>
              <p:nvPr/>
            </p:nvSpPr>
            <p:spPr bwMode="auto">
              <a:xfrm>
                <a:off x="4745096" y="1973243"/>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nchor="t" anchorCtr="0">
                <a:noAutofit/>
              </a:bodyPr>
              <a:lstStyle/>
              <a:p>
                <a:pPr>
                  <a:lnSpc>
                    <a:spcPct val="120000"/>
                  </a:lnSpc>
                  <a:spcBef>
                    <a:spcPct val="0"/>
                  </a:spcBef>
                </a:pPr>
                <a:r>
                  <a:rPr lang="zh-CN" altLang="en-US" sz="1400" dirty="0"/>
                  <a:t>承认党的纲领和章程；</a:t>
                </a:r>
              </a:p>
              <a:p>
                <a:pPr>
                  <a:lnSpc>
                    <a:spcPct val="120000"/>
                  </a:lnSpc>
                  <a:spcBef>
                    <a:spcPct val="0"/>
                  </a:spcBef>
                </a:pPr>
                <a:r>
                  <a:rPr lang="zh-CN" altLang="en-US" sz="1400" dirty="0"/>
                  <a:t>愿意参加党的一个组织并在其中积极工作；</a:t>
                </a:r>
              </a:p>
              <a:p>
                <a:pPr>
                  <a:lnSpc>
                    <a:spcPct val="120000"/>
                  </a:lnSpc>
                  <a:spcBef>
                    <a:spcPct val="0"/>
                  </a:spcBef>
                </a:pPr>
                <a:r>
                  <a:rPr lang="zh-CN" altLang="en-US" sz="1400" dirty="0"/>
                  <a:t>执行党的决议；</a:t>
                </a:r>
              </a:p>
              <a:p>
                <a:pPr>
                  <a:lnSpc>
                    <a:spcPct val="120000"/>
                  </a:lnSpc>
                  <a:spcBef>
                    <a:spcPct val="0"/>
                  </a:spcBef>
                </a:pPr>
                <a:r>
                  <a:rPr lang="zh-CN" altLang="en-US" sz="1400" dirty="0"/>
                  <a:t>按期交纳党费。</a:t>
                </a:r>
              </a:p>
            </p:txBody>
          </p:sp>
          <p:sp>
            <p:nvSpPr>
              <p:cNvPr id="11" name="ïṧḷïḓê-TextBox 31">
                <a:extLst/>
              </p:cNvPr>
              <p:cNvSpPr txBox="1">
                <a:spLocks/>
              </p:cNvSpPr>
              <p:nvPr/>
            </p:nvSpPr>
            <p:spPr bwMode="auto">
              <a:xfrm>
                <a:off x="4715253" y="1380794"/>
                <a:ext cx="2642096"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noAutofit/>
              </a:bodyPr>
              <a:lstStyle/>
              <a:p>
                <a:pPr algn="ctr" eaLnBrk="1" hangingPunct="1">
                  <a:spcBef>
                    <a:spcPct val="0"/>
                  </a:spcBef>
                  <a:buFontTx/>
                  <a:buNone/>
                </a:pPr>
                <a:r>
                  <a:rPr lang="zh-CN" altLang="en-US" sz="2000" b="1" dirty="0">
                    <a:solidFill>
                      <a:schemeClr val="tx1">
                        <a:lumMod val="50000"/>
                        <a:lumOff val="50000"/>
                      </a:schemeClr>
                    </a:solidFill>
                  </a:rPr>
                  <a:t>自我认识</a:t>
                </a:r>
              </a:p>
            </p:txBody>
          </p:sp>
          <p:sp>
            <p:nvSpPr>
              <p:cNvPr id="12" name="ïṧḷïḓê-Freeform 14">
                <a:extLst/>
              </p:cNvPr>
              <p:cNvSpPr>
                <a:spLocks/>
              </p:cNvSpPr>
              <p:nvPr/>
            </p:nvSpPr>
            <p:spPr bwMode="auto">
              <a:xfrm>
                <a:off x="5835604" y="961601"/>
                <a:ext cx="461080" cy="460328"/>
              </a:xfrm>
              <a:custGeom>
                <a:avLst/>
                <a:gdLst>
                  <a:gd name="connsiteX0" fmla="*/ 139649 w 606580"/>
                  <a:gd name="connsiteY0" fmla="*/ 323260 h 605592"/>
                  <a:gd name="connsiteX1" fmla="*/ 274852 w 606580"/>
                  <a:gd name="connsiteY1" fmla="*/ 323260 h 605592"/>
                  <a:gd name="connsiteX2" fmla="*/ 274852 w 606580"/>
                  <a:gd name="connsiteY2" fmla="*/ 349440 h 605592"/>
                  <a:gd name="connsiteX3" fmla="*/ 139649 w 606580"/>
                  <a:gd name="connsiteY3" fmla="*/ 349440 h 605592"/>
                  <a:gd name="connsiteX4" fmla="*/ 66294 w 606580"/>
                  <a:gd name="connsiteY4" fmla="*/ 26233 h 605592"/>
                  <a:gd name="connsiteX5" fmla="*/ 66294 w 606580"/>
                  <a:gd name="connsiteY5" fmla="*/ 375703 h 605592"/>
                  <a:gd name="connsiteX6" fmla="*/ 540286 w 606580"/>
                  <a:gd name="connsiteY6" fmla="*/ 375703 h 605592"/>
                  <a:gd name="connsiteX7" fmla="*/ 540286 w 606580"/>
                  <a:gd name="connsiteY7" fmla="*/ 26233 h 605592"/>
                  <a:gd name="connsiteX8" fmla="*/ 39925 w 606580"/>
                  <a:gd name="connsiteY8" fmla="*/ 0 h 605592"/>
                  <a:gd name="connsiteX9" fmla="*/ 566655 w 606580"/>
                  <a:gd name="connsiteY9" fmla="*/ 0 h 605592"/>
                  <a:gd name="connsiteX10" fmla="*/ 566655 w 606580"/>
                  <a:gd name="connsiteY10" fmla="*/ 375703 h 605592"/>
                  <a:gd name="connsiteX11" fmla="*/ 606580 w 606580"/>
                  <a:gd name="connsiteY11" fmla="*/ 375703 h 605592"/>
                  <a:gd name="connsiteX12" fmla="*/ 606580 w 606580"/>
                  <a:gd name="connsiteY12" fmla="*/ 401936 h 605592"/>
                  <a:gd name="connsiteX13" fmla="*/ 373716 w 606580"/>
                  <a:gd name="connsiteY13" fmla="*/ 401936 h 605592"/>
                  <a:gd name="connsiteX14" fmla="*/ 413269 w 606580"/>
                  <a:gd name="connsiteY14" fmla="*/ 600587 h 605592"/>
                  <a:gd name="connsiteX15" fmla="*/ 387364 w 606580"/>
                  <a:gd name="connsiteY15" fmla="*/ 605592 h 605592"/>
                  <a:gd name="connsiteX16" fmla="*/ 346790 w 606580"/>
                  <a:gd name="connsiteY16" fmla="*/ 401936 h 605592"/>
                  <a:gd name="connsiteX17" fmla="*/ 316521 w 606580"/>
                  <a:gd name="connsiteY17" fmla="*/ 401936 h 605592"/>
                  <a:gd name="connsiteX18" fmla="*/ 316521 w 606580"/>
                  <a:gd name="connsiteY18" fmla="*/ 551828 h 605592"/>
                  <a:gd name="connsiteX19" fmla="*/ 290059 w 606580"/>
                  <a:gd name="connsiteY19" fmla="*/ 551828 h 605592"/>
                  <a:gd name="connsiteX20" fmla="*/ 290059 w 606580"/>
                  <a:gd name="connsiteY20" fmla="*/ 401936 h 605592"/>
                  <a:gd name="connsiteX21" fmla="*/ 247163 w 606580"/>
                  <a:gd name="connsiteY21" fmla="*/ 401936 h 605592"/>
                  <a:gd name="connsiteX22" fmla="*/ 206588 w 606580"/>
                  <a:gd name="connsiteY22" fmla="*/ 605592 h 605592"/>
                  <a:gd name="connsiteX23" fmla="*/ 180591 w 606580"/>
                  <a:gd name="connsiteY23" fmla="*/ 600494 h 605592"/>
                  <a:gd name="connsiteX24" fmla="*/ 220237 w 606580"/>
                  <a:gd name="connsiteY24" fmla="*/ 401936 h 605592"/>
                  <a:gd name="connsiteX25" fmla="*/ 0 w 606580"/>
                  <a:gd name="connsiteY25" fmla="*/ 401936 h 605592"/>
                  <a:gd name="connsiteX26" fmla="*/ 0 w 606580"/>
                  <a:gd name="connsiteY26" fmla="*/ 375703 h 605592"/>
                  <a:gd name="connsiteX27" fmla="*/ 39925 w 606580"/>
                  <a:gd name="connsiteY27" fmla="*/ 37570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5592">
                    <a:moveTo>
                      <a:pt x="139649" y="323260"/>
                    </a:moveTo>
                    <a:lnTo>
                      <a:pt x="274852" y="323260"/>
                    </a:lnTo>
                    <a:lnTo>
                      <a:pt x="274852" y="349440"/>
                    </a:lnTo>
                    <a:lnTo>
                      <a:pt x="139649" y="349440"/>
                    </a:lnTo>
                    <a:close/>
                    <a:moveTo>
                      <a:pt x="66294" y="26233"/>
                    </a:moveTo>
                    <a:lnTo>
                      <a:pt x="66294" y="375703"/>
                    </a:lnTo>
                    <a:lnTo>
                      <a:pt x="540286" y="375703"/>
                    </a:lnTo>
                    <a:lnTo>
                      <a:pt x="540286"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close/>
                  </a:path>
                </a:pathLst>
              </a:custGeom>
              <a:solidFill>
                <a:schemeClr val="tx1">
                  <a:lumMod val="50000"/>
                  <a:lumOff val="50000"/>
                </a:schemeClr>
              </a:solidFill>
              <a:ln>
                <a:noFill/>
              </a:ln>
              <a:extLst/>
            </p:spPr>
            <p:txBody>
              <a:bodyPr anchor="ctr"/>
              <a:lstStyle/>
              <a:p>
                <a:pPr algn="ctr"/>
                <a:endParaRPr/>
              </a:p>
            </p:txBody>
          </p:sp>
        </p:grpSp>
      </p:grpSp>
      <p:sp>
        <p:nvSpPr>
          <p:cNvPr id="19" name="文本框 5"/>
          <p:cNvSpPr txBox="1"/>
          <p:nvPr/>
        </p:nvSpPr>
        <p:spPr>
          <a:xfrm>
            <a:off x="1189674" y="180281"/>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申请条件</a:t>
            </a:r>
          </a:p>
        </p:txBody>
      </p:sp>
      <p:pic>
        <p:nvPicPr>
          <p:cNvPr id="20" name="图片 19"/>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pic>
        <p:nvPicPr>
          <p:cNvPr id="21" name="图片 20"/>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28649"/>
                    </a14:imgEffect>
                  </a14:imgLayer>
                </a14:imgProps>
              </a:ext>
              <a:ext uri="{28A0092B-C50C-407E-A947-70E740481C1C}">
                <a14:useLocalDpi xmlns:a14="http://schemas.microsoft.com/office/drawing/2010/main" val="0"/>
              </a:ext>
            </a:extLst>
          </a:blip>
          <a:srcRect l="7181" r="71262" b="39595"/>
          <a:stretch/>
        </p:blipFill>
        <p:spPr>
          <a:xfrm>
            <a:off x="-108520" y="1952366"/>
            <a:ext cx="2241182" cy="3139664"/>
          </a:xfrm>
          <a:prstGeom prst="rect">
            <a:avLst/>
          </a:prstGeom>
        </p:spPr>
      </p:pic>
    </p:spTree>
    <p:custDataLst>
      <p:tags r:id="rId1"/>
    </p:custDataLst>
    <p:extLst>
      <p:ext uri="{BB962C8B-B14F-4D97-AF65-F5344CB8AC3E}">
        <p14:creationId xmlns:p14="http://schemas.microsoft.com/office/powerpoint/2010/main" val="3730489131"/>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8"/>
          <p:cNvGrpSpPr/>
          <p:nvPr/>
        </p:nvGrpSpPr>
        <p:grpSpPr>
          <a:xfrm>
            <a:off x="643367" y="1416293"/>
            <a:ext cx="3132911" cy="1244605"/>
            <a:chOff x="914399" y="1841591"/>
            <a:chExt cx="4132096" cy="1641549"/>
          </a:xfrm>
          <a:effectLst/>
        </p:grpSpPr>
        <p:sp>
          <p:nvSpPr>
            <p:cNvPr id="19" name="îŝḷîḓé-Arrow: Right 39"/>
            <p:cNvSpPr/>
            <p:nvPr/>
          </p:nvSpPr>
          <p:spPr>
            <a:xfrm rot="10800000">
              <a:off x="914399" y="1841591"/>
              <a:ext cx="3705726" cy="164154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îŝḷîḓé-Oval 40"/>
            <p:cNvSpPr/>
            <p:nvPr/>
          </p:nvSpPr>
          <p:spPr>
            <a:xfrm>
              <a:off x="4228107" y="2250566"/>
              <a:ext cx="818388" cy="818388"/>
            </a:xfrm>
            <a:prstGeom prst="ellipse">
              <a:avLst/>
            </a:prstGeom>
            <a:solidFill>
              <a:schemeClr val="accent1"/>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r>
                <a:rPr lang="en-US" sz="2400">
                  <a:solidFill>
                    <a:srgbClr val="FFFFFF"/>
                  </a:solidFill>
                </a:rPr>
                <a:t>01</a:t>
              </a:r>
            </a:p>
          </p:txBody>
        </p:sp>
      </p:grpSp>
      <p:grpSp>
        <p:nvGrpSpPr>
          <p:cNvPr id="4" name="Group 41"/>
          <p:cNvGrpSpPr/>
          <p:nvPr/>
        </p:nvGrpSpPr>
        <p:grpSpPr>
          <a:xfrm>
            <a:off x="5094060" y="2920322"/>
            <a:ext cx="3406575" cy="1244605"/>
            <a:chOff x="6784559" y="3825303"/>
            <a:chExt cx="4493041" cy="1641549"/>
          </a:xfrm>
          <a:effectLst/>
        </p:grpSpPr>
        <p:sp>
          <p:nvSpPr>
            <p:cNvPr id="17" name="îŝḷîḓé-Arrow: Right 42"/>
            <p:cNvSpPr/>
            <p:nvPr/>
          </p:nvSpPr>
          <p:spPr>
            <a:xfrm>
              <a:off x="7154779" y="3825303"/>
              <a:ext cx="4122821" cy="164154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îŝḷîḓé-Oval 43"/>
            <p:cNvSpPr/>
            <p:nvPr/>
          </p:nvSpPr>
          <p:spPr>
            <a:xfrm>
              <a:off x="6784559" y="4236883"/>
              <a:ext cx="818388" cy="818388"/>
            </a:xfrm>
            <a:prstGeom prst="ellipse">
              <a:avLst/>
            </a:prstGeom>
            <a:solidFill>
              <a:schemeClr val="accent2"/>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pPr algn="ctr"/>
              <a:r>
                <a:rPr lang="en-US" sz="2400">
                  <a:solidFill>
                    <a:srgbClr val="FFFFFF"/>
                  </a:solidFill>
                </a:rPr>
                <a:t>02</a:t>
              </a:r>
            </a:p>
          </p:txBody>
        </p:sp>
      </p:grpSp>
      <p:grpSp>
        <p:nvGrpSpPr>
          <p:cNvPr id="5" name="Group 45"/>
          <p:cNvGrpSpPr>
            <a:grpSpLocks/>
          </p:cNvGrpSpPr>
          <p:nvPr/>
        </p:nvGrpSpPr>
        <p:grpSpPr bwMode="auto">
          <a:xfrm>
            <a:off x="1032450" y="1848490"/>
            <a:ext cx="342446" cy="342446"/>
            <a:chOff x="0" y="0"/>
            <a:chExt cx="575" cy="575"/>
          </a:xfrm>
          <a:solidFill>
            <a:srgbClr val="FFFFFF"/>
          </a:solidFill>
          <a:effectLst/>
        </p:grpSpPr>
        <p:sp>
          <p:nvSpPr>
            <p:cNvPr id="15" name="îŝḷîḓé-Freeform: Shape 46"/>
            <p:cNvSpPr>
              <a:spLocks/>
            </p:cNvSpPr>
            <p:nvPr/>
          </p:nvSpPr>
          <p:spPr bwMode="auto">
            <a:xfrm>
              <a:off x="360" y="0"/>
              <a:ext cx="215" cy="2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a:p>
          </p:txBody>
        </p:sp>
        <p:sp>
          <p:nvSpPr>
            <p:cNvPr id="16" name="îŝḷîḓé-Freeform: Shape 47"/>
            <p:cNvSpPr>
              <a:spLocks/>
            </p:cNvSpPr>
            <p:nvPr/>
          </p:nvSpPr>
          <p:spPr bwMode="auto">
            <a:xfrm>
              <a:off x="0" y="143"/>
              <a:ext cx="431"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a:p>
          </p:txBody>
        </p:sp>
      </p:grpSp>
      <p:grpSp>
        <p:nvGrpSpPr>
          <p:cNvPr id="6" name="Group 48"/>
          <p:cNvGrpSpPr>
            <a:grpSpLocks/>
          </p:cNvGrpSpPr>
          <p:nvPr/>
        </p:nvGrpSpPr>
        <p:grpSpPr bwMode="auto">
          <a:xfrm>
            <a:off x="7797361" y="3371399"/>
            <a:ext cx="276773" cy="342447"/>
            <a:chOff x="0" y="0"/>
            <a:chExt cx="464" cy="573"/>
          </a:xfrm>
          <a:solidFill>
            <a:srgbClr val="FFFFFF"/>
          </a:solidFill>
          <a:effectLst/>
        </p:grpSpPr>
        <p:sp>
          <p:nvSpPr>
            <p:cNvPr id="13" name="îŝḷîḓé-Freeform: Shape 49"/>
            <p:cNvSpPr>
              <a:spLocks/>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a:p>
          </p:txBody>
        </p:sp>
        <p:sp>
          <p:nvSpPr>
            <p:cNvPr id="14" name="îŝḷîḓé-Freeform: Shape 50"/>
            <p:cNvSpPr>
              <a:spLocks/>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a:p>
          </p:txBody>
        </p:sp>
      </p:grpSp>
      <p:grpSp>
        <p:nvGrpSpPr>
          <p:cNvPr id="7" name="Group 3"/>
          <p:cNvGrpSpPr/>
          <p:nvPr/>
        </p:nvGrpSpPr>
        <p:grpSpPr>
          <a:xfrm>
            <a:off x="323528" y="3213544"/>
            <a:ext cx="4770532" cy="658161"/>
            <a:chOff x="1150067" y="4142805"/>
            <a:chExt cx="6360709" cy="877548"/>
          </a:xfrm>
        </p:grpSpPr>
        <p:sp>
          <p:nvSpPr>
            <p:cNvPr id="11" name="îŝḷîḓé-Rectangle 44"/>
            <p:cNvSpPr/>
            <p:nvPr/>
          </p:nvSpPr>
          <p:spPr>
            <a:xfrm>
              <a:off x="5373304" y="4142805"/>
              <a:ext cx="2137472" cy="328680"/>
            </a:xfrm>
            <a:prstGeom prst="rect">
              <a:avLst/>
            </a:prstGeom>
            <a:effectLst/>
          </p:spPr>
          <p:txBody>
            <a:bodyPr wrap="none" lIns="144000" tIns="0" rIns="144000" bIns="0">
              <a:normAutofit fontScale="85000" lnSpcReduction="20000"/>
            </a:bodyPr>
            <a:lstStyle/>
            <a:p>
              <a:pPr algn="r"/>
              <a:r>
                <a:rPr lang="zh-CN" altLang="en-US" sz="2400" b="1" dirty="0">
                  <a:solidFill>
                    <a:schemeClr val="accent2"/>
                  </a:solidFill>
                </a:rPr>
                <a:t>流动人员</a:t>
              </a:r>
            </a:p>
          </p:txBody>
        </p:sp>
        <p:sp>
          <p:nvSpPr>
            <p:cNvPr id="12" name="îŝḷîḓé-Rectangle 2"/>
            <p:cNvSpPr/>
            <p:nvPr/>
          </p:nvSpPr>
          <p:spPr>
            <a:xfrm>
              <a:off x="1150067" y="4471485"/>
              <a:ext cx="6360709" cy="548868"/>
            </a:xfrm>
            <a:prstGeom prst="rect">
              <a:avLst/>
            </a:prstGeom>
          </p:spPr>
          <p:txBody>
            <a:bodyPr wrap="square" lIns="144000" tIns="0" rIns="144000" bIns="0">
              <a:noAutofit/>
            </a:bodyPr>
            <a:lstStyle/>
            <a:p>
              <a:pPr lvl="0" algn="r">
                <a:lnSpc>
                  <a:spcPct val="120000"/>
                </a:lnSpc>
              </a:pPr>
              <a:r>
                <a:rPr lang="zh-CN" altLang="en-US" sz="1400" dirty="0">
                  <a:solidFill>
                    <a:srgbClr val="000000"/>
                  </a:solidFill>
                </a:rPr>
                <a:t>流动人员可以向单位所在地党组织或单位主管部门党组织提出入党申请，也可以向路东党员党组织提出入党申请。</a:t>
              </a:r>
            </a:p>
          </p:txBody>
        </p:sp>
      </p:grpSp>
      <p:grpSp>
        <p:nvGrpSpPr>
          <p:cNvPr id="8" name="Group 19"/>
          <p:cNvGrpSpPr/>
          <p:nvPr/>
        </p:nvGrpSpPr>
        <p:grpSpPr>
          <a:xfrm>
            <a:off x="3776278" y="1726374"/>
            <a:ext cx="4612145" cy="658161"/>
            <a:chOff x="2000166" y="4142805"/>
            <a:chExt cx="6149527" cy="877548"/>
          </a:xfrm>
        </p:grpSpPr>
        <p:sp>
          <p:nvSpPr>
            <p:cNvPr id="9" name="îŝḷîḓé-Rectangle 20"/>
            <p:cNvSpPr/>
            <p:nvPr/>
          </p:nvSpPr>
          <p:spPr>
            <a:xfrm>
              <a:off x="2000166" y="4142805"/>
              <a:ext cx="2137472" cy="328680"/>
            </a:xfrm>
            <a:prstGeom prst="rect">
              <a:avLst/>
            </a:prstGeom>
            <a:effectLst/>
          </p:spPr>
          <p:txBody>
            <a:bodyPr wrap="none" lIns="144000" tIns="0" rIns="144000" bIns="0">
              <a:normAutofit fontScale="85000" lnSpcReduction="20000"/>
            </a:bodyPr>
            <a:lstStyle/>
            <a:p>
              <a:r>
                <a:rPr lang="zh-CN" altLang="en-US" sz="2400" b="1" dirty="0">
                  <a:solidFill>
                    <a:schemeClr val="accent1"/>
                  </a:solidFill>
                </a:rPr>
                <a:t>申请单位</a:t>
              </a:r>
            </a:p>
          </p:txBody>
        </p:sp>
        <p:sp>
          <p:nvSpPr>
            <p:cNvPr id="10" name="îŝḷîḓé-Rectangle 21"/>
            <p:cNvSpPr/>
            <p:nvPr/>
          </p:nvSpPr>
          <p:spPr>
            <a:xfrm>
              <a:off x="2000166" y="4471485"/>
              <a:ext cx="6149527" cy="548868"/>
            </a:xfrm>
            <a:prstGeom prst="rect">
              <a:avLst/>
            </a:prstGeom>
          </p:spPr>
          <p:txBody>
            <a:bodyPr wrap="square" lIns="144000" tIns="0" rIns="144000" bIns="0">
              <a:noAutofit/>
            </a:bodyPr>
            <a:lstStyle/>
            <a:p>
              <a:pPr lvl="0">
                <a:lnSpc>
                  <a:spcPct val="120000"/>
                </a:lnSpc>
              </a:pPr>
              <a:r>
                <a:rPr lang="zh-CN" altLang="en-US" sz="1400" dirty="0">
                  <a:solidFill>
                    <a:srgbClr val="000000"/>
                  </a:solidFill>
                </a:rPr>
                <a:t>入党申请应该向工作、学习所在单位党组织提出入党申请，没有工作、学习单位的或工作、学习单位未建立党组织的，应该向居住地党组织提出入党申请。</a:t>
              </a:r>
            </a:p>
          </p:txBody>
        </p:sp>
      </p:grpSp>
      <p:sp>
        <p:nvSpPr>
          <p:cNvPr id="21" name="文本框 5"/>
          <p:cNvSpPr txBox="1"/>
          <p:nvPr/>
        </p:nvSpPr>
        <p:spPr>
          <a:xfrm>
            <a:off x="1189674" y="180281"/>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申请方法</a:t>
            </a:r>
          </a:p>
        </p:txBody>
      </p:sp>
      <p:pic>
        <p:nvPicPr>
          <p:cNvPr id="22" name="图片 21"/>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pic>
        <p:nvPicPr>
          <p:cNvPr id="23" name="图片 22"/>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28649"/>
                    </a14:imgEffect>
                  </a14:imgLayer>
                </a14:imgProps>
              </a:ext>
              <a:ext uri="{28A0092B-C50C-407E-A947-70E740481C1C}">
                <a14:useLocalDpi xmlns:a14="http://schemas.microsoft.com/office/drawing/2010/main" val="0"/>
              </a:ext>
            </a:extLst>
          </a:blip>
          <a:srcRect l="7181" r="71262" b="39595"/>
          <a:stretch/>
        </p:blipFill>
        <p:spPr>
          <a:xfrm rot="3116920" flipH="1">
            <a:off x="3209180" y="3444447"/>
            <a:ext cx="2737300" cy="3139664"/>
          </a:xfrm>
          <a:prstGeom prst="rect">
            <a:avLst/>
          </a:prstGeom>
        </p:spPr>
      </p:pic>
    </p:spTree>
    <p:custDataLst>
      <p:tags r:id="rId1"/>
    </p:custDataLst>
    <p:extLst>
      <p:ext uri="{BB962C8B-B14F-4D97-AF65-F5344CB8AC3E}">
        <p14:creationId xmlns:p14="http://schemas.microsoft.com/office/powerpoint/2010/main" val="2657932863"/>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0" r="28649"/>
                    </a14:imgEffect>
                  </a14:imgLayer>
                </a14:imgProps>
              </a:ext>
              <a:ext uri="{28A0092B-C50C-407E-A947-70E740481C1C}">
                <a14:useLocalDpi xmlns:a14="http://schemas.microsoft.com/office/drawing/2010/main" val="0"/>
              </a:ext>
            </a:extLst>
          </a:blip>
          <a:srcRect l="693" t="13854" r="73680" b="43199"/>
          <a:stretch/>
        </p:blipFill>
        <p:spPr>
          <a:xfrm>
            <a:off x="375052" y="1707433"/>
            <a:ext cx="1799110" cy="1631338"/>
          </a:xfrm>
          <a:prstGeom prst="ellipse">
            <a:avLst/>
          </a:prstGeom>
          <a:effectLst>
            <a:softEdge rad="88900"/>
          </a:effectLst>
        </p:spPr>
      </p:pic>
      <p:grpSp>
        <p:nvGrpSpPr>
          <p:cNvPr id="2" name="040b71be-9764-4b95-a382-9f2606e4a9fb"/>
          <p:cNvGrpSpPr>
            <a:grpSpLocks noChangeAspect="1"/>
          </p:cNvGrpSpPr>
          <p:nvPr/>
        </p:nvGrpSpPr>
        <p:grpSpPr>
          <a:xfrm>
            <a:off x="1776330" y="847618"/>
            <a:ext cx="6900125" cy="3837948"/>
            <a:chOff x="2368440" y="1130157"/>
            <a:chExt cx="9200166" cy="5117263"/>
          </a:xfrm>
        </p:grpSpPr>
        <p:sp>
          <p:nvSpPr>
            <p:cNvPr id="3" name="iS1ide-任意多边形: 形状 54"/>
            <p:cNvSpPr/>
            <p:nvPr/>
          </p:nvSpPr>
          <p:spPr>
            <a:xfrm>
              <a:off x="2368440" y="1130157"/>
              <a:ext cx="1315092" cy="4986481"/>
            </a:xfrm>
            <a:custGeom>
              <a:avLst/>
              <a:gdLst>
                <a:gd name="connsiteX0" fmla="*/ 0 w 1315092"/>
                <a:gd name="connsiteY0" fmla="*/ 0 h 5054886"/>
                <a:gd name="connsiteX1" fmla="*/ 1315092 w 1315092"/>
                <a:gd name="connsiteY1" fmla="*/ 2342508 h 5054886"/>
                <a:gd name="connsiteX2" fmla="*/ 0 w 1315092"/>
                <a:gd name="connsiteY2" fmla="*/ 5054886 h 5054886"/>
              </a:gdLst>
              <a:ahLst/>
              <a:cxnLst>
                <a:cxn ang="0">
                  <a:pos x="connsiteX0" y="connsiteY0"/>
                </a:cxn>
                <a:cxn ang="0">
                  <a:pos x="connsiteX1" y="connsiteY1"/>
                </a:cxn>
                <a:cxn ang="0">
                  <a:pos x="connsiteX2" y="connsiteY2"/>
                </a:cxn>
              </a:cxnLst>
              <a:rect l="l" t="t" r="r" b="b"/>
              <a:pathLst>
                <a:path w="1315092" h="5054886">
                  <a:moveTo>
                    <a:pt x="0" y="0"/>
                  </a:moveTo>
                  <a:cubicBezTo>
                    <a:pt x="657546" y="750013"/>
                    <a:pt x="1315092" y="1500027"/>
                    <a:pt x="1315092" y="2342508"/>
                  </a:cubicBezTo>
                  <a:cubicBezTo>
                    <a:pt x="1315092" y="3184989"/>
                    <a:pt x="657546" y="4119937"/>
                    <a:pt x="0" y="5054886"/>
                  </a:cubicBezTo>
                </a:path>
              </a:pathLst>
            </a:custGeom>
            <a:no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iS1ide-Rectangle 3"/>
            <p:cNvSpPr/>
            <p:nvPr/>
          </p:nvSpPr>
          <p:spPr>
            <a:xfrm>
              <a:off x="6929741" y="4581128"/>
              <a:ext cx="936104" cy="1432012"/>
            </a:xfrm>
            <a:prstGeom prst="rect">
              <a:avLst/>
            </a:prstGeom>
            <a:no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组合 4"/>
            <p:cNvGrpSpPr/>
            <p:nvPr/>
          </p:nvGrpSpPr>
          <p:grpSpPr>
            <a:xfrm>
              <a:off x="7183445" y="4774133"/>
              <a:ext cx="4385161" cy="1473287"/>
              <a:chOff x="8554381" y="1518902"/>
              <a:chExt cx="4461742" cy="1473287"/>
            </a:xfrm>
            <a:solidFill>
              <a:schemeClr val="bg1"/>
            </a:solidFill>
          </p:grpSpPr>
          <p:sp>
            <p:nvSpPr>
              <p:cNvPr id="29" name="iS1ide-TextBox 5"/>
              <p:cNvSpPr txBox="1"/>
              <p:nvPr/>
            </p:nvSpPr>
            <p:spPr>
              <a:xfrm>
                <a:off x="8662573" y="1839896"/>
                <a:ext cx="4353550" cy="1152293"/>
              </a:xfrm>
              <a:prstGeom prst="rect">
                <a:avLst/>
              </a:prstGeom>
              <a:solidFill>
                <a:schemeClr val="bg1"/>
              </a:solidFill>
            </p:spPr>
            <p:txBody>
              <a:bodyPr wrap="square" lIns="90000" tIns="46800" rIns="90000" bIns="46800" anchor="t">
                <a:noAutofit/>
              </a:bodyPr>
              <a:lstStyle/>
              <a:p>
                <a:pPr defTabSz="914378">
                  <a:lnSpc>
                    <a:spcPct val="120000"/>
                  </a:lnSpc>
                  <a:spcBef>
                    <a:spcPct val="0"/>
                  </a:spcBef>
                  <a:defRPr/>
                </a:pPr>
                <a:r>
                  <a:rPr lang="zh-CN" altLang="en-US" sz="1400" dirty="0"/>
                  <a:t>通过党员推荐、群团组织推优等方式产生人选，由支部委员会研究决定，确定入党积极分子，并报上级党委备案</a:t>
                </a:r>
              </a:p>
            </p:txBody>
          </p:sp>
          <p:sp>
            <p:nvSpPr>
              <p:cNvPr id="30" name="iS1ide-Rectangle 29"/>
              <p:cNvSpPr/>
              <p:nvPr/>
            </p:nvSpPr>
            <p:spPr>
              <a:xfrm>
                <a:off x="8554381" y="1518902"/>
                <a:ext cx="2578029" cy="320994"/>
              </a:xfrm>
              <a:prstGeom prst="rect">
                <a:avLst/>
              </a:prstGeom>
              <a:noFill/>
            </p:spPr>
            <p:txBody>
              <a:bodyPr wrap="none" lIns="90000" tIns="46800" rIns="90000" bIns="46800" anchor="b">
                <a:noAutofit/>
              </a:bodyPr>
              <a:lstStyle/>
              <a:p>
                <a:pPr lvl="0" defTabSz="914378">
                  <a:spcBef>
                    <a:spcPct val="0"/>
                  </a:spcBef>
                  <a:defRPr/>
                </a:pPr>
                <a:r>
                  <a:rPr lang="zh-CN" altLang="en-US" sz="1600" b="1" dirty="0">
                    <a:solidFill>
                      <a:schemeClr val="accent2"/>
                    </a:solidFill>
                  </a:rPr>
                  <a:t>确定</a:t>
                </a:r>
              </a:p>
            </p:txBody>
          </p:sp>
        </p:grpSp>
        <p:sp>
          <p:nvSpPr>
            <p:cNvPr id="6" name="iS1ide-Rectangle 5"/>
            <p:cNvSpPr/>
            <p:nvPr/>
          </p:nvSpPr>
          <p:spPr>
            <a:xfrm>
              <a:off x="6929741" y="2914834"/>
              <a:ext cx="936104" cy="1432012"/>
            </a:xfrm>
            <a:prstGeom prst="rect">
              <a:avLst/>
            </a:prstGeom>
            <a:no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 name="组合 6"/>
            <p:cNvGrpSpPr/>
            <p:nvPr/>
          </p:nvGrpSpPr>
          <p:grpSpPr>
            <a:xfrm>
              <a:off x="7155685" y="3132422"/>
              <a:ext cx="4124888" cy="1448705"/>
              <a:chOff x="8526137" y="1543485"/>
              <a:chExt cx="4196924" cy="1448705"/>
            </a:xfrm>
            <a:solidFill>
              <a:schemeClr val="bg1"/>
            </a:solidFill>
          </p:grpSpPr>
          <p:sp>
            <p:nvSpPr>
              <p:cNvPr id="27" name="iS1ide-TextBox 5"/>
              <p:cNvSpPr txBox="1"/>
              <p:nvPr/>
            </p:nvSpPr>
            <p:spPr>
              <a:xfrm>
                <a:off x="8662573" y="1839896"/>
                <a:ext cx="4060488" cy="1152294"/>
              </a:xfrm>
              <a:prstGeom prst="rect">
                <a:avLst/>
              </a:prstGeom>
              <a:solidFill>
                <a:schemeClr val="bg1"/>
              </a:solidFill>
            </p:spPr>
            <p:txBody>
              <a:bodyPr wrap="square" lIns="90000" tIns="46800" rIns="90000" bIns="46800" anchor="t">
                <a:noAutofit/>
              </a:bodyPr>
              <a:lstStyle/>
              <a:p>
                <a:pPr defTabSz="914378">
                  <a:lnSpc>
                    <a:spcPct val="120000"/>
                  </a:lnSpc>
                  <a:spcBef>
                    <a:spcPct val="0"/>
                  </a:spcBef>
                  <a:defRPr/>
                </a:pPr>
                <a:r>
                  <a:rPr lang="zh-CN" altLang="en-US" sz="1400" dirty="0"/>
                  <a:t>在一个月内派人同入党申请人谈话，了解申请人基本情况</a:t>
                </a:r>
              </a:p>
            </p:txBody>
          </p:sp>
          <p:sp>
            <p:nvSpPr>
              <p:cNvPr id="28" name="iS1ide-Rectangle 27"/>
              <p:cNvSpPr/>
              <p:nvPr/>
            </p:nvSpPr>
            <p:spPr>
              <a:xfrm>
                <a:off x="8526137" y="1543485"/>
                <a:ext cx="2578029" cy="320994"/>
              </a:xfrm>
              <a:prstGeom prst="rect">
                <a:avLst/>
              </a:prstGeom>
              <a:noFill/>
            </p:spPr>
            <p:txBody>
              <a:bodyPr wrap="none" lIns="90000" tIns="46800" rIns="90000" bIns="46800" anchor="b">
                <a:noAutofit/>
              </a:bodyPr>
              <a:lstStyle/>
              <a:p>
                <a:pPr lvl="0" defTabSz="914378">
                  <a:spcBef>
                    <a:spcPct val="0"/>
                  </a:spcBef>
                  <a:defRPr/>
                </a:pPr>
                <a:r>
                  <a:rPr lang="zh-CN" altLang="en-US" sz="1600" b="1" dirty="0">
                    <a:solidFill>
                      <a:schemeClr val="accent4"/>
                    </a:solidFill>
                  </a:rPr>
                  <a:t>谈话</a:t>
                </a:r>
              </a:p>
            </p:txBody>
          </p:sp>
        </p:grpSp>
        <p:sp>
          <p:nvSpPr>
            <p:cNvPr id="8" name="iS1ide-Rectangle 7"/>
            <p:cNvSpPr/>
            <p:nvPr/>
          </p:nvSpPr>
          <p:spPr>
            <a:xfrm>
              <a:off x="6929741" y="1248540"/>
              <a:ext cx="936104" cy="1432012"/>
            </a:xfrm>
            <a:prstGeom prst="rect">
              <a:avLst/>
            </a:prstGeom>
            <a:no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组合 8"/>
            <p:cNvGrpSpPr/>
            <p:nvPr/>
          </p:nvGrpSpPr>
          <p:grpSpPr>
            <a:xfrm>
              <a:off x="7139146" y="1419221"/>
              <a:ext cx="3972906" cy="1495611"/>
              <a:chOff x="8509309" y="1496578"/>
              <a:chExt cx="4042288" cy="1495611"/>
            </a:xfrm>
            <a:solidFill>
              <a:schemeClr val="bg1"/>
            </a:solidFill>
          </p:grpSpPr>
          <p:sp>
            <p:nvSpPr>
              <p:cNvPr id="25" name="iS1ide-TextBox 5"/>
              <p:cNvSpPr txBox="1"/>
              <p:nvPr/>
            </p:nvSpPr>
            <p:spPr>
              <a:xfrm>
                <a:off x="8662573" y="1839896"/>
                <a:ext cx="3889024" cy="1152293"/>
              </a:xfrm>
              <a:prstGeom prst="rect">
                <a:avLst/>
              </a:prstGeom>
              <a:solidFill>
                <a:schemeClr val="bg1"/>
              </a:solidFill>
            </p:spPr>
            <p:txBody>
              <a:bodyPr wrap="square" lIns="90000" tIns="46800" rIns="90000" bIns="46800" anchor="t">
                <a:noAutofit/>
              </a:bodyPr>
              <a:lstStyle/>
              <a:p>
                <a:pPr defTabSz="914378">
                  <a:lnSpc>
                    <a:spcPct val="120000"/>
                  </a:lnSpc>
                  <a:spcBef>
                    <a:spcPct val="0"/>
                  </a:spcBef>
                  <a:defRPr/>
                </a:pPr>
                <a:r>
                  <a:rPr lang="zh-CN" altLang="en-US" sz="1400" dirty="0"/>
                  <a:t>申请人向党组织提出入党申请，党组织确认收到入党申请</a:t>
                </a:r>
              </a:p>
            </p:txBody>
          </p:sp>
          <p:sp>
            <p:nvSpPr>
              <p:cNvPr id="26" name="iS1ide-Rectangle 25"/>
              <p:cNvSpPr/>
              <p:nvPr/>
            </p:nvSpPr>
            <p:spPr>
              <a:xfrm>
                <a:off x="8509309" y="1496578"/>
                <a:ext cx="2578029" cy="320994"/>
              </a:xfrm>
              <a:prstGeom prst="rect">
                <a:avLst/>
              </a:prstGeom>
              <a:noFill/>
            </p:spPr>
            <p:txBody>
              <a:bodyPr wrap="none" lIns="90000" tIns="46800" rIns="90000" bIns="46800" anchor="b">
                <a:noAutofit/>
              </a:bodyPr>
              <a:lstStyle/>
              <a:p>
                <a:pPr lvl="0" defTabSz="914378">
                  <a:spcBef>
                    <a:spcPct val="0"/>
                  </a:spcBef>
                  <a:defRPr/>
                </a:pPr>
                <a:r>
                  <a:rPr lang="zh-CN" altLang="en-US" sz="1600" b="1" dirty="0">
                    <a:solidFill>
                      <a:schemeClr val="accent1"/>
                    </a:solidFill>
                  </a:rPr>
                  <a:t>接收</a:t>
                </a:r>
              </a:p>
            </p:txBody>
          </p:sp>
        </p:grpSp>
        <p:grpSp>
          <p:nvGrpSpPr>
            <p:cNvPr id="10" name="组合 9"/>
            <p:cNvGrpSpPr/>
            <p:nvPr/>
          </p:nvGrpSpPr>
          <p:grpSpPr>
            <a:xfrm>
              <a:off x="6752318" y="3453417"/>
              <a:ext cx="354846" cy="354846"/>
              <a:chOff x="5675954" y="2249137"/>
              <a:chExt cx="648072" cy="648072"/>
            </a:xfrm>
          </p:grpSpPr>
          <p:sp>
            <p:nvSpPr>
              <p:cNvPr id="23" name="iS1ide-Oval 22"/>
              <p:cNvSpPr/>
              <p:nvPr/>
            </p:nvSpPr>
            <p:spPr>
              <a:xfrm>
                <a:off x="5675954" y="2249137"/>
                <a:ext cx="648072" cy="648072"/>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iS1ide-Freeform 428"/>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grpSp>
        <p:grpSp>
          <p:nvGrpSpPr>
            <p:cNvPr id="11" name="组合 10"/>
            <p:cNvGrpSpPr/>
            <p:nvPr/>
          </p:nvGrpSpPr>
          <p:grpSpPr>
            <a:xfrm>
              <a:off x="6752318" y="1787123"/>
              <a:ext cx="354846" cy="354846"/>
              <a:chOff x="4792557" y="2249137"/>
              <a:chExt cx="648072" cy="648072"/>
            </a:xfrm>
          </p:grpSpPr>
          <p:sp>
            <p:nvSpPr>
              <p:cNvPr id="21" name="iS1ide-Oval 20"/>
              <p:cNvSpPr/>
              <p:nvPr/>
            </p:nvSpPr>
            <p:spPr>
              <a:xfrm>
                <a:off x="4792557" y="2249137"/>
                <a:ext cx="648072" cy="648072"/>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iS1ide-Freeform 70"/>
              <p:cNvSpPr>
                <a:spLocks/>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a:p>
            </p:txBody>
          </p:sp>
        </p:grpSp>
        <p:grpSp>
          <p:nvGrpSpPr>
            <p:cNvPr id="12" name="组合 11"/>
            <p:cNvGrpSpPr/>
            <p:nvPr/>
          </p:nvGrpSpPr>
          <p:grpSpPr>
            <a:xfrm>
              <a:off x="6752318" y="5095127"/>
              <a:ext cx="354846" cy="354846"/>
              <a:chOff x="3909160" y="2249137"/>
              <a:chExt cx="648072" cy="648072"/>
            </a:xfrm>
          </p:grpSpPr>
          <p:sp>
            <p:nvSpPr>
              <p:cNvPr id="19" name="iS1ide-Oval 18"/>
              <p:cNvSpPr/>
              <p:nvPr/>
            </p:nvSpPr>
            <p:spPr>
              <a:xfrm>
                <a:off x="3909160" y="2249137"/>
                <a:ext cx="648072" cy="64807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iS1ide-university7"/>
              <p:cNvSpPr>
                <a:spLocks/>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anchor="ctr"/>
              <a:lstStyle/>
              <a:p>
                <a:pPr algn="ctr"/>
                <a:endParaRPr/>
              </a:p>
            </p:txBody>
          </p:sp>
        </p:grpSp>
        <p:sp>
          <p:nvSpPr>
            <p:cNvPr id="13" name="iS1ide-矩形: 圆角 33"/>
            <p:cNvSpPr/>
            <p:nvPr/>
          </p:nvSpPr>
          <p:spPr>
            <a:xfrm>
              <a:off x="3421361" y="3423975"/>
              <a:ext cx="1080120" cy="413730"/>
            </a:xfrm>
            <a:prstGeom prst="roundRect">
              <a:avLst>
                <a:gd name="adj" fmla="val 13693"/>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fontScale="85000" lnSpcReduction="20000"/>
            </a:bodyPr>
            <a:lstStyle/>
            <a:p>
              <a:pPr algn="ctr"/>
              <a:r>
                <a:rPr lang="zh-CN" altLang="en-US"/>
                <a:t>关键词</a:t>
              </a:r>
              <a:endParaRPr lang="zh-CN" altLang="en-US" dirty="0"/>
            </a:p>
          </p:txBody>
        </p:sp>
        <p:cxnSp>
          <p:nvCxnSpPr>
            <p:cNvPr id="14" name="iS1ide-Elbow Connector 13"/>
            <p:cNvCxnSpPr>
              <a:cxnSpLocks/>
              <a:stCxn id="13" idx="3"/>
              <a:endCxn id="21" idx="2"/>
            </p:cNvCxnSpPr>
            <p:nvPr/>
          </p:nvCxnSpPr>
          <p:spPr>
            <a:xfrm flipV="1">
              <a:off x="4501481" y="1964546"/>
              <a:ext cx="2250837" cy="1666294"/>
            </a:xfrm>
            <a:prstGeom prst="bentConnector3">
              <a:avLst>
                <a:gd name="adj1" fmla="val 5000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 name="iS1ide-Elbow Connector 14"/>
            <p:cNvCxnSpPr>
              <a:cxnSpLocks/>
              <a:stCxn id="13" idx="3"/>
              <a:endCxn id="19" idx="2"/>
            </p:cNvCxnSpPr>
            <p:nvPr/>
          </p:nvCxnSpPr>
          <p:spPr>
            <a:xfrm>
              <a:off x="4501481" y="3630840"/>
              <a:ext cx="2250837" cy="1641710"/>
            </a:xfrm>
            <a:prstGeom prst="bentConnector3">
              <a:avLst>
                <a:gd name="adj1" fmla="val 5000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 name="iS1ide-Straight Connector 15"/>
            <p:cNvCxnSpPr>
              <a:cxnSpLocks/>
              <a:stCxn id="23" idx="2"/>
              <a:endCxn id="13" idx="3"/>
            </p:cNvCxnSpPr>
            <p:nvPr/>
          </p:nvCxnSpPr>
          <p:spPr>
            <a:xfrm flipH="1">
              <a:off x="4501481" y="3630840"/>
              <a:ext cx="2250837"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7" name="iS1ide-矩形: 圆角 58"/>
            <p:cNvSpPr/>
            <p:nvPr/>
          </p:nvSpPr>
          <p:spPr>
            <a:xfrm>
              <a:off x="2643345" y="1689579"/>
              <a:ext cx="738084" cy="320376"/>
            </a:xfrm>
            <a:prstGeom prst="roundRect">
              <a:avLst>
                <a:gd name="adj" fmla="val 13693"/>
              </a:avLst>
            </a:prstGeom>
            <a:solidFill>
              <a:schemeClr val="tx1">
                <a:lumMod val="20000"/>
                <a:lumOff val="8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fontScale="55000" lnSpcReduction="20000"/>
            </a:bodyPr>
            <a:lstStyle/>
            <a:p>
              <a:pPr algn="ctr"/>
              <a:r>
                <a:rPr lang="zh-CN" altLang="en-US"/>
                <a:t>关键词</a:t>
              </a:r>
              <a:endParaRPr lang="zh-CN" altLang="en-US" dirty="0"/>
            </a:p>
          </p:txBody>
        </p:sp>
        <p:sp>
          <p:nvSpPr>
            <p:cNvPr id="18" name="iS1ide-矩形: 圆角 59"/>
            <p:cNvSpPr/>
            <p:nvPr/>
          </p:nvSpPr>
          <p:spPr>
            <a:xfrm>
              <a:off x="2573301" y="5251725"/>
              <a:ext cx="738084" cy="320376"/>
            </a:xfrm>
            <a:prstGeom prst="roundRect">
              <a:avLst>
                <a:gd name="adj" fmla="val 13693"/>
              </a:avLst>
            </a:prstGeom>
            <a:solidFill>
              <a:schemeClr val="tx1">
                <a:lumMod val="20000"/>
                <a:lumOff val="8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fontScale="55000" lnSpcReduction="20000"/>
            </a:bodyPr>
            <a:lstStyle/>
            <a:p>
              <a:pPr algn="ctr"/>
              <a:r>
                <a:rPr lang="zh-CN" altLang="en-US"/>
                <a:t>关键词</a:t>
              </a:r>
              <a:endParaRPr lang="zh-CN" altLang="en-US" dirty="0"/>
            </a:p>
          </p:txBody>
        </p:sp>
      </p:grpSp>
      <p:sp>
        <p:nvSpPr>
          <p:cNvPr id="31" name="TextBox 10"/>
          <p:cNvSpPr txBox="1"/>
          <p:nvPr/>
        </p:nvSpPr>
        <p:spPr>
          <a:xfrm>
            <a:off x="739463" y="2234491"/>
            <a:ext cx="1036867" cy="608565"/>
          </a:xfrm>
          <a:prstGeom prst="rect">
            <a:avLst/>
          </a:prstGeom>
          <a:noFill/>
        </p:spPr>
        <p:txBody>
          <a:bodyPr wrap="square" lIns="0" tIns="0" rIns="0" bIns="0" rtlCol="0">
            <a:spAutoFit/>
          </a:bodyPr>
          <a:lstStyle/>
          <a:p>
            <a:pPr algn="ctr">
              <a:lnSpc>
                <a:spcPct val="130000"/>
              </a:lnSpc>
            </a:pPr>
            <a:r>
              <a:rPr lang="zh-CN" altLang="en-US" sz="1600" b="1" dirty="0">
                <a:solidFill>
                  <a:schemeClr val="bg1"/>
                </a:solidFill>
                <a:cs typeface="+mn-ea"/>
                <a:sym typeface="+mn-lt"/>
              </a:rPr>
              <a:t>入党积极分子的确定</a:t>
            </a:r>
          </a:p>
        </p:txBody>
      </p:sp>
      <p:sp>
        <p:nvSpPr>
          <p:cNvPr id="33" name="文本框 5"/>
          <p:cNvSpPr txBox="1"/>
          <p:nvPr/>
        </p:nvSpPr>
        <p:spPr>
          <a:xfrm>
            <a:off x="1189674" y="180281"/>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入党积极分子的确定</a:t>
            </a:r>
          </a:p>
        </p:txBody>
      </p:sp>
      <p:pic>
        <p:nvPicPr>
          <p:cNvPr id="34" name="图片 33"/>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spTree>
    <p:custDataLst>
      <p:tags r:id="rId1"/>
    </p:custDataLst>
    <p:extLst>
      <p:ext uri="{BB962C8B-B14F-4D97-AF65-F5344CB8AC3E}">
        <p14:creationId xmlns:p14="http://schemas.microsoft.com/office/powerpoint/2010/main" val="2447530094"/>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5"/>
          <p:cNvSpPr txBox="1"/>
          <p:nvPr/>
        </p:nvSpPr>
        <p:spPr>
          <a:xfrm>
            <a:off x="1187624" y="266613"/>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培养联系人的主要任务</a:t>
            </a:r>
          </a:p>
        </p:txBody>
      </p:sp>
      <p:grpSp>
        <p:nvGrpSpPr>
          <p:cNvPr id="6" name="组合 5"/>
          <p:cNvGrpSpPr/>
          <p:nvPr/>
        </p:nvGrpSpPr>
        <p:grpSpPr>
          <a:xfrm>
            <a:off x="1894622" y="1515287"/>
            <a:ext cx="1103100" cy="552408"/>
            <a:chOff x="814386" y="1470396"/>
            <a:chExt cx="2904273" cy="1471498"/>
          </a:xfrm>
        </p:grpSpPr>
        <p:pic>
          <p:nvPicPr>
            <p:cNvPr id="7" name="Picture 2" descr="C:\Users\Administrator\Desktop\图网\素材\图层 28 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4386" y="1470396"/>
              <a:ext cx="2904273" cy="1471498"/>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80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57" r="4162"/>
            <a:stretch/>
          </p:blipFill>
          <p:spPr bwMode="auto">
            <a:xfrm>
              <a:off x="1755013" y="1972994"/>
              <a:ext cx="1088795" cy="74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矩形 8"/>
          <p:cNvSpPr/>
          <p:nvPr/>
        </p:nvSpPr>
        <p:spPr>
          <a:xfrm>
            <a:off x="3131840" y="1563638"/>
            <a:ext cx="5544616" cy="629403"/>
          </a:xfrm>
          <a:prstGeom prst="rect">
            <a:avLst/>
          </a:prstGeom>
        </p:spPr>
        <p:txBody>
          <a:bodyPr wrap="square" lIns="68580" tIns="34290" rIns="68580" bIns="34290">
            <a:spAutoFit/>
          </a:bodyPr>
          <a:lstStyle/>
          <a:p>
            <a:pPr algn="just">
              <a:lnSpc>
                <a:spcPct val="130000"/>
              </a:lnSpc>
              <a:buClr>
                <a:srgbClr val="C00000"/>
              </a:buClr>
            </a:pPr>
            <a:r>
              <a:rPr lang="en-US" altLang="zh-CN" sz="1400" dirty="0">
                <a:cs typeface="+mn-ea"/>
                <a:sym typeface="+mn-lt"/>
              </a:rPr>
              <a:t>1</a:t>
            </a:r>
            <a:r>
              <a:rPr lang="zh-CN" altLang="en-US" sz="1400" dirty="0">
                <a:cs typeface="+mn-ea"/>
                <a:sym typeface="+mn-lt"/>
              </a:rPr>
              <a:t>、了解入党积极分子思想状况，做好培养教育工作，</a:t>
            </a:r>
            <a:endParaRPr lang="en-US" altLang="zh-CN" sz="1400" dirty="0">
              <a:cs typeface="+mn-ea"/>
              <a:sym typeface="+mn-lt"/>
            </a:endParaRPr>
          </a:p>
          <a:p>
            <a:pPr algn="just">
              <a:lnSpc>
                <a:spcPct val="130000"/>
              </a:lnSpc>
              <a:buClr>
                <a:srgbClr val="C00000"/>
              </a:buClr>
            </a:pPr>
            <a:r>
              <a:rPr lang="en-US" altLang="zh-CN" sz="1400" dirty="0">
                <a:cs typeface="+mn-ea"/>
                <a:sym typeface="+mn-lt"/>
              </a:rPr>
              <a:t>      </a:t>
            </a:r>
            <a:r>
              <a:rPr lang="zh-CN" altLang="en-US" sz="1400" dirty="0">
                <a:cs typeface="+mn-ea"/>
                <a:sym typeface="+mn-lt"/>
              </a:rPr>
              <a:t>引导入党积极   分子端正入党动机</a:t>
            </a:r>
          </a:p>
        </p:txBody>
      </p:sp>
      <p:grpSp>
        <p:nvGrpSpPr>
          <p:cNvPr id="10" name="组合 9"/>
          <p:cNvGrpSpPr/>
          <p:nvPr/>
        </p:nvGrpSpPr>
        <p:grpSpPr>
          <a:xfrm>
            <a:off x="1894622" y="2139120"/>
            <a:ext cx="1103100" cy="552408"/>
            <a:chOff x="814386" y="1470396"/>
            <a:chExt cx="2904273" cy="1471498"/>
          </a:xfrm>
        </p:grpSpPr>
        <p:pic>
          <p:nvPicPr>
            <p:cNvPr id="11" name="Picture 2" descr="C:\Users\Administrator\Desktop\图网\素材\图层 28 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4386" y="1470396"/>
              <a:ext cx="2904273" cy="1471498"/>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80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57" r="4162"/>
            <a:stretch/>
          </p:blipFill>
          <p:spPr bwMode="auto">
            <a:xfrm>
              <a:off x="1755013" y="1972994"/>
              <a:ext cx="1088795" cy="74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矩形 14"/>
          <p:cNvSpPr/>
          <p:nvPr/>
        </p:nvSpPr>
        <p:spPr>
          <a:xfrm>
            <a:off x="3131840" y="2355726"/>
            <a:ext cx="5544616" cy="321627"/>
          </a:xfrm>
          <a:prstGeom prst="rect">
            <a:avLst/>
          </a:prstGeom>
        </p:spPr>
        <p:txBody>
          <a:bodyPr wrap="square" lIns="68580" tIns="34290" rIns="68580" bIns="34290">
            <a:spAutoFit/>
          </a:bodyPr>
          <a:lstStyle/>
          <a:p>
            <a:pPr algn="just">
              <a:lnSpc>
                <a:spcPct val="130000"/>
              </a:lnSpc>
              <a:buClr>
                <a:srgbClr val="C00000"/>
              </a:buClr>
            </a:pPr>
            <a:r>
              <a:rPr lang="en-US" altLang="zh-CN" sz="1400" dirty="0">
                <a:cs typeface="+mn-ea"/>
                <a:sym typeface="+mn-lt"/>
              </a:rPr>
              <a:t>2</a:t>
            </a:r>
            <a:r>
              <a:rPr lang="zh-CN" altLang="en-US" sz="1400" dirty="0">
                <a:cs typeface="+mn-ea"/>
                <a:sym typeface="+mn-lt"/>
              </a:rPr>
              <a:t>、介绍党的基本知识</a:t>
            </a:r>
          </a:p>
        </p:txBody>
      </p:sp>
      <p:grpSp>
        <p:nvGrpSpPr>
          <p:cNvPr id="16" name="组合 15"/>
          <p:cNvGrpSpPr/>
          <p:nvPr/>
        </p:nvGrpSpPr>
        <p:grpSpPr>
          <a:xfrm>
            <a:off x="1894622" y="2762953"/>
            <a:ext cx="1103100" cy="552408"/>
            <a:chOff x="814386" y="1470396"/>
            <a:chExt cx="2904273" cy="1471498"/>
          </a:xfrm>
        </p:grpSpPr>
        <p:pic>
          <p:nvPicPr>
            <p:cNvPr id="17" name="Picture 2" descr="C:\Users\Administrator\Desktop\图网\素材\图层 28 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4386" y="1470396"/>
              <a:ext cx="2904273" cy="1471498"/>
            </a:xfrm>
            <a:prstGeom prst="rect">
              <a:avLst/>
            </a:prstGeom>
            <a:noFill/>
            <a:extLst>
              <a:ext uri="{909E8E84-426E-40DD-AFC4-6F175D3DCCD1}">
                <a14:hiddenFill xmlns:a14="http://schemas.microsoft.com/office/drawing/2010/main">
                  <a:solidFill>
                    <a:srgbClr val="FFFFFF"/>
                  </a:solidFill>
                </a14:hiddenFill>
              </a:ext>
            </a:extLst>
          </p:spPr>
        </p:pic>
        <p:pic>
          <p:nvPicPr>
            <p:cNvPr id="18" name="图片 80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57" r="4162"/>
            <a:stretch/>
          </p:blipFill>
          <p:spPr bwMode="auto">
            <a:xfrm>
              <a:off x="1755013" y="1972994"/>
              <a:ext cx="1088795" cy="74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矩形 18"/>
          <p:cNvSpPr/>
          <p:nvPr/>
        </p:nvSpPr>
        <p:spPr>
          <a:xfrm>
            <a:off x="3131840" y="2931790"/>
            <a:ext cx="5544616" cy="321627"/>
          </a:xfrm>
          <a:prstGeom prst="rect">
            <a:avLst/>
          </a:prstGeom>
        </p:spPr>
        <p:txBody>
          <a:bodyPr wrap="square" lIns="68580" tIns="34290" rIns="68580" bIns="34290">
            <a:spAutoFit/>
          </a:bodyPr>
          <a:lstStyle/>
          <a:p>
            <a:pPr algn="just">
              <a:lnSpc>
                <a:spcPct val="130000"/>
              </a:lnSpc>
              <a:buClr>
                <a:srgbClr val="C00000"/>
              </a:buClr>
            </a:pPr>
            <a:r>
              <a:rPr lang="en-US" altLang="zh-CN" sz="1400" dirty="0">
                <a:cs typeface="+mn-ea"/>
                <a:sym typeface="+mn-lt"/>
              </a:rPr>
              <a:t>3</a:t>
            </a:r>
            <a:r>
              <a:rPr lang="zh-CN" altLang="en-US" sz="1400" dirty="0">
                <a:cs typeface="+mn-ea"/>
                <a:sym typeface="+mn-lt"/>
              </a:rPr>
              <a:t>、及时向党支部汇报入党积极分子情况</a:t>
            </a:r>
          </a:p>
        </p:txBody>
      </p:sp>
      <p:grpSp>
        <p:nvGrpSpPr>
          <p:cNvPr id="20" name="组合 19"/>
          <p:cNvGrpSpPr/>
          <p:nvPr/>
        </p:nvGrpSpPr>
        <p:grpSpPr>
          <a:xfrm>
            <a:off x="1919427" y="3386787"/>
            <a:ext cx="1103100" cy="552408"/>
            <a:chOff x="814386" y="1470396"/>
            <a:chExt cx="2904273" cy="1471498"/>
          </a:xfrm>
        </p:grpSpPr>
        <p:pic>
          <p:nvPicPr>
            <p:cNvPr id="21" name="Picture 2" descr="C:\Users\Administrator\Desktop\图网\素材\图层 28 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4386" y="1470396"/>
              <a:ext cx="2904273" cy="1471498"/>
            </a:xfrm>
            <a:prstGeom prst="rect">
              <a:avLst/>
            </a:prstGeom>
            <a:noFill/>
            <a:extLst>
              <a:ext uri="{909E8E84-426E-40DD-AFC4-6F175D3DCCD1}">
                <a14:hiddenFill xmlns:a14="http://schemas.microsoft.com/office/drawing/2010/main">
                  <a:solidFill>
                    <a:srgbClr val="FFFFFF"/>
                  </a:solidFill>
                </a14:hiddenFill>
              </a:ext>
            </a:extLst>
          </p:spPr>
        </p:pic>
        <p:pic>
          <p:nvPicPr>
            <p:cNvPr id="22" name="图片 80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57" r="4162"/>
            <a:stretch/>
          </p:blipFill>
          <p:spPr bwMode="auto">
            <a:xfrm>
              <a:off x="1755013" y="1972994"/>
              <a:ext cx="1088795" cy="74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矩形 22"/>
          <p:cNvSpPr/>
          <p:nvPr/>
        </p:nvSpPr>
        <p:spPr>
          <a:xfrm>
            <a:off x="3131840" y="3575465"/>
            <a:ext cx="5544616" cy="321627"/>
          </a:xfrm>
          <a:prstGeom prst="rect">
            <a:avLst/>
          </a:prstGeom>
        </p:spPr>
        <p:txBody>
          <a:bodyPr wrap="square" lIns="68580" tIns="34290" rIns="68580" bIns="34290">
            <a:spAutoFit/>
          </a:bodyPr>
          <a:lstStyle/>
          <a:p>
            <a:pPr algn="just">
              <a:lnSpc>
                <a:spcPct val="130000"/>
              </a:lnSpc>
              <a:buClr>
                <a:srgbClr val="C00000"/>
              </a:buClr>
            </a:pPr>
            <a:r>
              <a:rPr lang="en-US" altLang="zh-CN" sz="1400" dirty="0">
                <a:cs typeface="+mn-ea"/>
                <a:sym typeface="+mn-lt"/>
              </a:rPr>
              <a:t>4</a:t>
            </a:r>
            <a:r>
              <a:rPr lang="zh-CN" altLang="en-US" sz="1400" dirty="0">
                <a:cs typeface="+mn-ea"/>
                <a:sym typeface="+mn-lt"/>
              </a:rPr>
              <a:t>、向党支部提出能否将入党积极分子列为发展对象的意见</a:t>
            </a:r>
          </a:p>
        </p:txBody>
      </p:sp>
      <p:pic>
        <p:nvPicPr>
          <p:cNvPr id="24" name="图片 23"/>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pic>
        <p:nvPicPr>
          <p:cNvPr id="25" name="图片 24"/>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0" b="100000" l="0" r="28649"/>
                    </a14:imgEffect>
                  </a14:imgLayer>
                </a14:imgProps>
              </a:ext>
              <a:ext uri="{28A0092B-C50C-407E-A947-70E740481C1C}">
                <a14:useLocalDpi xmlns:a14="http://schemas.microsoft.com/office/drawing/2010/main" val="0"/>
              </a:ext>
            </a:extLst>
          </a:blip>
          <a:srcRect l="7181" r="71262" b="39595"/>
          <a:stretch/>
        </p:blipFill>
        <p:spPr>
          <a:xfrm rot="3116920" flipH="1">
            <a:off x="3209180" y="3444447"/>
            <a:ext cx="2737300" cy="313966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9"/>
                                        </p:tgtEl>
                                        <p:attrNameLst>
                                          <p:attrName>style.visibility</p:attrName>
                                        </p:attrNameLst>
                                      </p:cBhvr>
                                      <p:to>
                                        <p:strVal val="visible"/>
                                      </p:to>
                                    </p:set>
                                    <p:animEffect transition="in" filter="wipe(left)">
                                      <p:cBhvr>
                                        <p:cTn id="11" dur="100"/>
                                        <p:tgtEl>
                                          <p:spTgt spid="9"/>
                                        </p:tgtEl>
                                      </p:cBhvr>
                                    </p:animEffect>
                                  </p:childTnLst>
                                </p:cTn>
                              </p:par>
                            </p:childTnLst>
                          </p:cTn>
                        </p:par>
                        <p:par>
                          <p:cTn id="12" fill="hold">
                            <p:stCondLst>
                              <p:cond delay="3210"/>
                            </p:stCondLst>
                            <p:childTnLst>
                              <p:par>
                                <p:cTn id="13" presetID="21" presetClass="entr" presetSubtype="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2000"/>
                                        <p:tgtEl>
                                          <p:spTgt spid="10"/>
                                        </p:tgtEl>
                                      </p:cBhvr>
                                    </p:animEffect>
                                  </p:childTnLst>
                                </p:cTn>
                              </p:par>
                            </p:childTnLst>
                          </p:cTn>
                        </p:par>
                        <p:par>
                          <p:cTn id="16" fill="hold">
                            <p:stCondLst>
                              <p:cond delay="521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15"/>
                                        </p:tgtEl>
                                        <p:attrNameLst>
                                          <p:attrName>style.visibility</p:attrName>
                                        </p:attrNameLst>
                                      </p:cBhvr>
                                      <p:to>
                                        <p:strVal val="visible"/>
                                      </p:to>
                                    </p:set>
                                    <p:animEffect transition="in" filter="wipe(left)">
                                      <p:cBhvr>
                                        <p:cTn id="19" dur="100"/>
                                        <p:tgtEl>
                                          <p:spTgt spid="15"/>
                                        </p:tgtEl>
                                      </p:cBhvr>
                                    </p:animEffect>
                                  </p:childTnLst>
                                </p:cTn>
                              </p:par>
                            </p:childTnLst>
                          </p:cTn>
                        </p:par>
                        <p:par>
                          <p:cTn id="20" fill="hold">
                            <p:stCondLst>
                              <p:cond delay="5580"/>
                            </p:stCondLst>
                            <p:childTnLst>
                              <p:par>
                                <p:cTn id="21" presetID="21"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heel(1)">
                                      <p:cBhvr>
                                        <p:cTn id="23" dur="2000"/>
                                        <p:tgtEl>
                                          <p:spTgt spid="16"/>
                                        </p:tgtEl>
                                      </p:cBhvr>
                                    </p:animEffect>
                                  </p:childTnLst>
                                </p:cTn>
                              </p:par>
                            </p:childTnLst>
                          </p:cTn>
                        </p:par>
                        <p:par>
                          <p:cTn id="24" fill="hold">
                            <p:stCondLst>
                              <p:cond delay="758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19"/>
                                        </p:tgtEl>
                                        <p:attrNameLst>
                                          <p:attrName>style.visibility</p:attrName>
                                        </p:attrNameLst>
                                      </p:cBhvr>
                                      <p:to>
                                        <p:strVal val="visible"/>
                                      </p:to>
                                    </p:set>
                                    <p:animEffect transition="in" filter="wipe(left)">
                                      <p:cBhvr>
                                        <p:cTn id="27" dur="100"/>
                                        <p:tgtEl>
                                          <p:spTgt spid="19"/>
                                        </p:tgtEl>
                                      </p:cBhvr>
                                    </p:animEffect>
                                  </p:childTnLst>
                                </p:cTn>
                              </p:par>
                            </p:childTnLst>
                          </p:cTn>
                        </p:par>
                        <p:par>
                          <p:cTn id="28" fill="hold">
                            <p:stCondLst>
                              <p:cond delay="8190"/>
                            </p:stCondLst>
                            <p:childTnLst>
                              <p:par>
                                <p:cTn id="29" presetID="21" presetClass="entr" presetSubtype="1"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2000"/>
                                        <p:tgtEl>
                                          <p:spTgt spid="20"/>
                                        </p:tgtEl>
                                      </p:cBhvr>
                                    </p:animEffect>
                                  </p:childTnLst>
                                </p:cTn>
                              </p:par>
                            </p:childTnLst>
                          </p:cTn>
                        </p:par>
                        <p:par>
                          <p:cTn id="32" fill="hold">
                            <p:stCondLst>
                              <p:cond delay="1019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23"/>
                                        </p:tgtEl>
                                        <p:attrNameLst>
                                          <p:attrName>style.visibility</p:attrName>
                                        </p:attrNameLst>
                                      </p:cBhvr>
                                      <p:to>
                                        <p:strVal val="visible"/>
                                      </p:to>
                                    </p:set>
                                    <p:animEffect transition="in" filter="wipe(left)">
                                      <p:cBhvr>
                                        <p:cTn id="35" dur="1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9"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5"/>
          <p:cNvSpPr txBox="1"/>
          <p:nvPr/>
        </p:nvSpPr>
        <p:spPr>
          <a:xfrm>
            <a:off x="1180943"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cs typeface="+mn-ea"/>
                <a:sym typeface="+mn-lt"/>
              </a:rPr>
              <a:t>基层党组织的主要任务</a:t>
            </a:r>
          </a:p>
        </p:txBody>
      </p:sp>
      <p:sp>
        <p:nvSpPr>
          <p:cNvPr id="71" name="TextBox 70"/>
          <p:cNvSpPr txBox="1"/>
          <p:nvPr/>
        </p:nvSpPr>
        <p:spPr>
          <a:xfrm>
            <a:off x="814387" y="1638624"/>
            <a:ext cx="2087769" cy="840230"/>
          </a:xfrm>
          <a:prstGeom prst="rect">
            <a:avLst/>
          </a:prstGeom>
          <a:noFill/>
        </p:spPr>
        <p:txBody>
          <a:bodyPr wrap="square" lIns="0" tIns="0" rIns="0" bIns="0" rtlCol="0">
            <a:spAutoFit/>
          </a:bodyPr>
          <a:lstStyle/>
          <a:p>
            <a:pPr algn="r">
              <a:lnSpc>
                <a:spcPct val="130000"/>
              </a:lnSpc>
              <a:buClr>
                <a:srgbClr val="C00000"/>
              </a:buClr>
            </a:pPr>
            <a:r>
              <a:rPr lang="zh-CN" altLang="en-US" sz="1400" dirty="0">
                <a:cs typeface="+mn-ea"/>
                <a:sym typeface="+mn-lt"/>
              </a:rPr>
              <a:t>吸收积极入党分子听党课、参加党内活动、集中培训等组织活动</a:t>
            </a:r>
          </a:p>
        </p:txBody>
      </p:sp>
      <p:sp>
        <p:nvSpPr>
          <p:cNvPr id="72" name="TextBox 71"/>
          <p:cNvSpPr txBox="1"/>
          <p:nvPr/>
        </p:nvSpPr>
        <p:spPr>
          <a:xfrm>
            <a:off x="6289256" y="1729477"/>
            <a:ext cx="2315193" cy="807913"/>
          </a:xfrm>
          <a:prstGeom prst="rect">
            <a:avLst/>
          </a:prstGeom>
          <a:noFill/>
        </p:spPr>
        <p:txBody>
          <a:bodyPr wrap="square" lIns="0" tIns="0" rIns="0" bIns="0" rtlCol="0">
            <a:spAutoFit/>
          </a:bodyPr>
          <a:lstStyle/>
          <a:p>
            <a:pPr algn="just">
              <a:lnSpc>
                <a:spcPct val="125000"/>
              </a:lnSpc>
              <a:buClr>
                <a:srgbClr val="C00000"/>
              </a:buClr>
            </a:pPr>
            <a:r>
              <a:rPr lang="zh-CN" altLang="en-US" sz="1400" dirty="0">
                <a:cs typeface="+mn-ea"/>
                <a:sym typeface="+mn-lt"/>
              </a:rPr>
              <a:t>通过党的基本知识教育，懂得党员的义务和权利，确立为共产主义事业奋斗终生的信念</a:t>
            </a:r>
          </a:p>
        </p:txBody>
      </p:sp>
      <p:sp>
        <p:nvSpPr>
          <p:cNvPr id="73" name="TextBox 72"/>
          <p:cNvSpPr txBox="1"/>
          <p:nvPr/>
        </p:nvSpPr>
        <p:spPr>
          <a:xfrm>
            <a:off x="6289256" y="3005822"/>
            <a:ext cx="2171176" cy="807913"/>
          </a:xfrm>
          <a:prstGeom prst="rect">
            <a:avLst/>
          </a:prstGeom>
          <a:noFill/>
        </p:spPr>
        <p:txBody>
          <a:bodyPr wrap="square" lIns="0" tIns="0" rIns="0" bIns="0" rtlCol="0">
            <a:spAutoFit/>
          </a:bodyPr>
          <a:lstStyle/>
          <a:p>
            <a:pPr algn="just">
              <a:lnSpc>
                <a:spcPct val="125000"/>
              </a:lnSpc>
              <a:buClr>
                <a:srgbClr val="C00000"/>
              </a:buClr>
            </a:pPr>
            <a:r>
              <a:rPr lang="zh-CN" altLang="en-US" sz="1400" dirty="0">
                <a:cs typeface="+mn-ea"/>
                <a:sym typeface="+mn-lt"/>
              </a:rPr>
              <a:t>党支部每半年对入党积极分子进行一次考察，针对存在的问题，采取改进措施</a:t>
            </a:r>
          </a:p>
        </p:txBody>
      </p:sp>
      <p:sp>
        <p:nvSpPr>
          <p:cNvPr id="74" name="TextBox 73"/>
          <p:cNvSpPr txBox="1"/>
          <p:nvPr/>
        </p:nvSpPr>
        <p:spPr>
          <a:xfrm>
            <a:off x="831956" y="2788158"/>
            <a:ext cx="2087769" cy="1077218"/>
          </a:xfrm>
          <a:prstGeom prst="rect">
            <a:avLst/>
          </a:prstGeom>
          <a:noFill/>
        </p:spPr>
        <p:txBody>
          <a:bodyPr wrap="square" lIns="0" tIns="0" rIns="0" bIns="0" rtlCol="0">
            <a:spAutoFit/>
          </a:bodyPr>
          <a:lstStyle/>
          <a:p>
            <a:pPr algn="r">
              <a:lnSpc>
                <a:spcPct val="125000"/>
              </a:lnSpc>
              <a:buClr>
                <a:srgbClr val="C00000"/>
              </a:buClr>
            </a:pPr>
            <a:r>
              <a:rPr lang="zh-CN" altLang="en-US" sz="1400" dirty="0">
                <a:cs typeface="+mn-ea"/>
                <a:sym typeface="+mn-lt"/>
              </a:rPr>
              <a:t>居住地发生变动，及时将材料转交现居住地，现居住地进行认真审查，并继续做好教育工作</a:t>
            </a:r>
          </a:p>
        </p:txBody>
      </p:sp>
      <p:grpSp>
        <p:nvGrpSpPr>
          <p:cNvPr id="75" name="组合 74"/>
          <p:cNvGrpSpPr/>
          <p:nvPr/>
        </p:nvGrpSpPr>
        <p:grpSpPr>
          <a:xfrm>
            <a:off x="3275856" y="1500057"/>
            <a:ext cx="2483786" cy="2390301"/>
            <a:chOff x="3218020" y="2137420"/>
            <a:chExt cx="2752869" cy="2753319"/>
          </a:xfrm>
          <a:solidFill>
            <a:srgbClr val="CC0000"/>
          </a:solidFill>
        </p:grpSpPr>
        <p:sp>
          <p:nvSpPr>
            <p:cNvPr id="7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9B57D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7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755DD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7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665EB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sp>
          <p:nvSpPr>
            <p:cNvPr id="7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45A5E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80" name="椭圆 79"/>
            <p:cNvSpPr/>
            <p:nvPr/>
          </p:nvSpPr>
          <p:spPr>
            <a:xfrm flipH="1" flipV="1">
              <a:off x="4486830" y="3432539"/>
              <a:ext cx="215248" cy="215248"/>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81" name="TextBox 80"/>
            <p:cNvSpPr txBox="1"/>
            <p:nvPr/>
          </p:nvSpPr>
          <p:spPr>
            <a:xfrm>
              <a:off x="3463304" y="2516767"/>
              <a:ext cx="884467" cy="738664"/>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cs typeface="+mn-ea"/>
                  <a:sym typeface="+mn-lt"/>
                </a:rPr>
                <a:t>组织培训</a:t>
              </a:r>
            </a:p>
          </p:txBody>
        </p:sp>
        <p:sp>
          <p:nvSpPr>
            <p:cNvPr id="82" name="TextBox 81"/>
            <p:cNvSpPr txBox="1"/>
            <p:nvPr/>
          </p:nvSpPr>
          <p:spPr>
            <a:xfrm>
              <a:off x="4784238" y="2497657"/>
              <a:ext cx="815013" cy="738664"/>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cs typeface="+mn-ea"/>
                  <a:sym typeface="+mn-lt"/>
                </a:rPr>
                <a:t>端正动机</a:t>
              </a:r>
            </a:p>
          </p:txBody>
        </p:sp>
        <p:sp>
          <p:nvSpPr>
            <p:cNvPr id="83" name="TextBox 82"/>
            <p:cNvSpPr txBox="1"/>
            <p:nvPr/>
          </p:nvSpPr>
          <p:spPr>
            <a:xfrm>
              <a:off x="3506168" y="3850953"/>
              <a:ext cx="911515" cy="738664"/>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cs typeface="+mn-ea"/>
                  <a:sym typeface="+mn-lt"/>
                </a:rPr>
                <a:t>材料转交</a:t>
              </a:r>
            </a:p>
          </p:txBody>
        </p:sp>
        <p:sp>
          <p:nvSpPr>
            <p:cNvPr id="84" name="TextBox 83"/>
            <p:cNvSpPr txBox="1"/>
            <p:nvPr/>
          </p:nvSpPr>
          <p:spPr>
            <a:xfrm>
              <a:off x="4881641" y="3793801"/>
              <a:ext cx="842487" cy="738664"/>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cs typeface="+mn-ea"/>
                  <a:sym typeface="+mn-lt"/>
                </a:rPr>
                <a:t>定期考察</a:t>
              </a:r>
            </a:p>
          </p:txBody>
        </p:sp>
        <p:sp>
          <p:nvSpPr>
            <p:cNvPr id="85" name="椭圆 84"/>
            <p:cNvSpPr/>
            <p:nvPr/>
          </p:nvSpPr>
          <p:spPr>
            <a:xfrm>
              <a:off x="4486830" y="3432539"/>
              <a:ext cx="215248" cy="215248"/>
            </a:xfrm>
            <a:prstGeom prst="ellipse">
              <a:avLst/>
            </a:prstGeom>
            <a:grp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pic>
        <p:nvPicPr>
          <p:cNvPr id="18" name="图片 17"/>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26732" l="0" r="26888"/>
                    </a14:imgEffect>
                  </a14:imgLayer>
                </a14:imgProps>
              </a:ext>
              <a:ext uri="{28A0092B-C50C-407E-A947-70E740481C1C}">
                <a14:useLocalDpi xmlns:a14="http://schemas.microsoft.com/office/drawing/2010/main" val="0"/>
              </a:ext>
            </a:extLst>
          </a:blip>
          <a:srcRect r="72050" b="73107"/>
          <a:stretch/>
        </p:blipFill>
        <p:spPr>
          <a:xfrm>
            <a:off x="-1" y="-12632"/>
            <a:ext cx="1189675" cy="585144"/>
          </a:xfrm>
          <a:prstGeom prst="rect">
            <a:avLst/>
          </a:prstGeom>
        </p:spPr>
      </p:pic>
    </p:spTree>
    <p:extLst>
      <p:ext uri="{BB962C8B-B14F-4D97-AF65-F5344CB8AC3E}">
        <p14:creationId xmlns:p14="http://schemas.microsoft.com/office/powerpoint/2010/main" val="1183053777"/>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1000" fill="hold"/>
                                        <p:tgtEl>
                                          <p:spTgt spid="75"/>
                                        </p:tgtEl>
                                        <p:attrNameLst>
                                          <p:attrName>ppt_w</p:attrName>
                                        </p:attrNameLst>
                                      </p:cBhvr>
                                      <p:tavLst>
                                        <p:tav tm="0">
                                          <p:val>
                                            <p:fltVal val="0"/>
                                          </p:val>
                                        </p:tav>
                                        <p:tav tm="100000">
                                          <p:val>
                                            <p:strVal val="#ppt_w"/>
                                          </p:val>
                                        </p:tav>
                                      </p:tavLst>
                                    </p:anim>
                                    <p:anim calcmode="lin" valueType="num">
                                      <p:cBhvr>
                                        <p:cTn id="8" dur="1000" fill="hold"/>
                                        <p:tgtEl>
                                          <p:spTgt spid="75"/>
                                        </p:tgtEl>
                                        <p:attrNameLst>
                                          <p:attrName>ppt_h</p:attrName>
                                        </p:attrNameLst>
                                      </p:cBhvr>
                                      <p:tavLst>
                                        <p:tav tm="0">
                                          <p:val>
                                            <p:fltVal val="0"/>
                                          </p:val>
                                        </p:tav>
                                        <p:tav tm="100000">
                                          <p:val>
                                            <p:strVal val="#ppt_h"/>
                                          </p:val>
                                        </p:tav>
                                      </p:tavLst>
                                    </p:anim>
                                    <p:animEffect transition="in" filter="fade">
                                      <p:cBhvr>
                                        <p:cTn id="9" dur="1000"/>
                                        <p:tgtEl>
                                          <p:spTgt spid="75"/>
                                        </p:tgtEl>
                                      </p:cBhvr>
                                    </p:animEffect>
                                  </p:childTnLst>
                                </p:cTn>
                              </p:par>
                              <p:par>
                                <p:cTn id="10" presetID="8" presetClass="emph" presetSubtype="0" fill="hold" nodeType="withEffect">
                                  <p:stCondLst>
                                    <p:cond delay="0"/>
                                  </p:stCondLst>
                                  <p:childTnLst>
                                    <p:animRot by="21600000">
                                      <p:cBhvr>
                                        <p:cTn id="11" dur="1000" fill="hold"/>
                                        <p:tgtEl>
                                          <p:spTgt spid="75"/>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 calcmode="lin" valueType="num">
                                      <p:cBhvr additive="base">
                                        <p:cTn id="15" dur="500" fill="hold"/>
                                        <p:tgtEl>
                                          <p:spTgt spid="71"/>
                                        </p:tgtEl>
                                        <p:attrNameLst>
                                          <p:attrName>ppt_x</p:attrName>
                                        </p:attrNameLst>
                                      </p:cBhvr>
                                      <p:tavLst>
                                        <p:tav tm="0">
                                          <p:val>
                                            <p:strVal val="0-#ppt_w/2"/>
                                          </p:val>
                                        </p:tav>
                                        <p:tav tm="100000">
                                          <p:val>
                                            <p:strVal val="#ppt_x"/>
                                          </p:val>
                                        </p:tav>
                                      </p:tavLst>
                                    </p:anim>
                                    <p:anim calcmode="lin" valueType="num">
                                      <p:cBhvr additive="base">
                                        <p:cTn id="16" dur="500" fill="hold"/>
                                        <p:tgtEl>
                                          <p:spTgt spid="7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1+#ppt_w/2"/>
                                          </p:val>
                                        </p:tav>
                                        <p:tav tm="100000">
                                          <p:val>
                                            <p:strVal val="#ppt_x"/>
                                          </p:val>
                                        </p:tav>
                                      </p:tavLst>
                                    </p:anim>
                                    <p:anim calcmode="lin" valueType="num">
                                      <p:cBhvr additive="base">
                                        <p:cTn id="20" dur="500" fill="hold"/>
                                        <p:tgtEl>
                                          <p:spTgt spid="7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1+#ppt_w/2"/>
                                          </p:val>
                                        </p:tav>
                                        <p:tav tm="100000">
                                          <p:val>
                                            <p:strVal val="#ppt_x"/>
                                          </p:val>
                                        </p:tav>
                                      </p:tavLst>
                                    </p:anim>
                                    <p:anim calcmode="lin" valueType="num">
                                      <p:cBhvr additive="base">
                                        <p:cTn id="24" dur="500" fill="hold"/>
                                        <p:tgtEl>
                                          <p:spTgt spid="7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0-#ppt_w/2"/>
                                          </p:val>
                                        </p:tav>
                                        <p:tav tm="100000">
                                          <p:val>
                                            <p:strVal val="#ppt_x"/>
                                          </p:val>
                                        </p:tav>
                                      </p:tavLst>
                                    </p:anim>
                                    <p:anim calcmode="lin" valueType="num">
                                      <p:cBhvr additive="base">
                                        <p:cTn id="28"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入党流程.pptx"/>
</p:tagLst>
</file>

<file path=ppt/tags/tag2.xml><?xml version="1.0" encoding="utf-8"?>
<p:tagLst xmlns:a="http://schemas.openxmlformats.org/drawingml/2006/main" xmlns:r="http://schemas.openxmlformats.org/officeDocument/2006/relationships" xmlns:p="http://schemas.openxmlformats.org/presentationml/2006/main">
  <p:tag name="ISLIDE.DIAGRAM" val="0bbc4188-a710-4151-b2e9-10d0a42a3567"/>
</p:tagLst>
</file>

<file path=ppt/tags/tag3.xml><?xml version="1.0" encoding="utf-8"?>
<p:tagLst xmlns:a="http://schemas.openxmlformats.org/drawingml/2006/main" xmlns:r="http://schemas.openxmlformats.org/officeDocument/2006/relationships" xmlns:p="http://schemas.openxmlformats.org/presentationml/2006/main">
  <p:tag name="ISLIDE.DIAGRAM" val="e3639d5b-b594-41ae-8154-2b0949613023"/>
</p:tagLst>
</file>

<file path=ppt/tags/tag4.xml><?xml version="1.0" encoding="utf-8"?>
<p:tagLst xmlns:a="http://schemas.openxmlformats.org/drawingml/2006/main" xmlns:r="http://schemas.openxmlformats.org/officeDocument/2006/relationships" xmlns:p="http://schemas.openxmlformats.org/presentationml/2006/main">
  <p:tag name="ISLIDE.DIAGRAM" val="067a8686-3c76-461f-b098-8690c521abcd"/>
</p:tagLst>
</file>

<file path=ppt/tags/tag5.xml><?xml version="1.0" encoding="utf-8"?>
<p:tagLst xmlns:a="http://schemas.openxmlformats.org/drawingml/2006/main" xmlns:r="http://schemas.openxmlformats.org/officeDocument/2006/relationships" xmlns:p="http://schemas.openxmlformats.org/presentationml/2006/main">
  <p:tag name="ISLIDE.DIAGRAM" val="040b71be-9764-4b95-a382-9f2606e4a9fb"/>
</p:tagLst>
</file>

<file path=ppt/tags/tag6.xml><?xml version="1.0" encoding="utf-8"?>
<p:tagLst xmlns:a="http://schemas.openxmlformats.org/drawingml/2006/main" xmlns:r="http://schemas.openxmlformats.org/officeDocument/2006/relationships" xmlns:p="http://schemas.openxmlformats.org/presentationml/2006/main">
  <p:tag name="ISLIDE.DIAGRAM" val="07d18f8c-4646-445c-9d96-415ef756f11f"/>
</p:tagLst>
</file>

<file path=ppt/theme/theme1.xml><?xml version="1.0" encoding="utf-8"?>
<a:theme xmlns:a="http://schemas.openxmlformats.org/drawingml/2006/main" name="Office 主题​​">
  <a:themeElements>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fontScheme name="pxe1hxvx">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10.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11.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12.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2.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3.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4.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5.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6.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7.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8.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ppt/theme/themeOverride9.xml><?xml version="1.0" encoding="utf-8"?>
<a:themeOverride xmlns:a="http://schemas.openxmlformats.org/drawingml/2006/main">
  <a:clrScheme name="自定义 167">
    <a:dk1>
      <a:srgbClr val="000000"/>
    </a:dk1>
    <a:lt1>
      <a:srgbClr val="FFFFFF"/>
    </a:lt1>
    <a:dk2>
      <a:srgbClr val="778495"/>
    </a:dk2>
    <a:lt2>
      <a:srgbClr val="F0F0F0"/>
    </a:lt2>
    <a:accent1>
      <a:srgbClr val="92278F"/>
    </a:accent1>
    <a:accent2>
      <a:srgbClr val="9B57D3"/>
    </a:accent2>
    <a:accent3>
      <a:srgbClr val="755DD9"/>
    </a:accent3>
    <a:accent4>
      <a:srgbClr val="665EB8"/>
    </a:accent4>
    <a:accent5>
      <a:srgbClr val="45A5ED"/>
    </a:accent5>
    <a:accent6>
      <a:srgbClr val="5982DB"/>
    </a:accent6>
    <a:hlink>
      <a:srgbClr val="92278F"/>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1366</Words>
  <Application>Microsoft Office PowerPoint</Application>
  <PresentationFormat>全屏显示(16:9)</PresentationFormat>
  <Paragraphs>189</Paragraphs>
  <Slides>21</Slides>
  <Notes>21</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汉真广标</vt: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入党流程.pptx</dc:title>
  <dc:creator/>
  <cp:lastModifiedBy/>
  <cp:revision>1</cp:revision>
  <dcterms:created xsi:type="dcterms:W3CDTF">2017-01-16T04:40:11Z</dcterms:created>
  <dcterms:modified xsi:type="dcterms:W3CDTF">2017-12-12T12:30:49Z</dcterms:modified>
</cp:coreProperties>
</file>