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22"/>
  </p:notesMasterIdLst>
  <p:sldIdLst>
    <p:sldId id="323" r:id="rId2"/>
    <p:sldId id="324" r:id="rId3"/>
    <p:sldId id="325" r:id="rId4"/>
    <p:sldId id="302" r:id="rId5"/>
    <p:sldId id="303" r:id="rId6"/>
    <p:sldId id="326" r:id="rId7"/>
    <p:sldId id="305" r:id="rId8"/>
    <p:sldId id="309" r:id="rId9"/>
    <p:sldId id="307" r:id="rId10"/>
    <p:sldId id="308" r:id="rId11"/>
    <p:sldId id="306" r:id="rId12"/>
    <p:sldId id="327" r:id="rId13"/>
    <p:sldId id="311" r:id="rId14"/>
    <p:sldId id="313" r:id="rId15"/>
    <p:sldId id="312" r:id="rId16"/>
    <p:sldId id="314" r:id="rId17"/>
    <p:sldId id="328" r:id="rId18"/>
    <p:sldId id="317" r:id="rId19"/>
    <p:sldId id="316" r:id="rId20"/>
    <p:sldId id="329"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74" autoAdjust="0"/>
    <p:restoredTop sz="94660"/>
  </p:normalViewPr>
  <p:slideViewPr>
    <p:cSldViewPr snapToGrid="0">
      <p:cViewPr>
        <p:scale>
          <a:sx n="122" d="100"/>
          <a:sy n="122" d="100"/>
        </p:scale>
        <p:origin x="-114"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F7DB65-6926-44C8-AEEE-12DF9C74DCE3}" type="datetimeFigureOut">
              <a:rPr lang="zh-CN" altLang="en-US" smtClean="0"/>
              <a:t>2018/3/23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A5D90D-BF59-4262-ADE8-EB0D50E77847}" type="slidenum">
              <a:rPr lang="zh-CN" altLang="en-US" smtClean="0"/>
              <a:t>‹#›</a:t>
            </a:fld>
            <a:endParaRPr lang="zh-CN" altLang="en-US"/>
          </a:p>
        </p:txBody>
      </p:sp>
    </p:spTree>
    <p:extLst>
      <p:ext uri="{BB962C8B-B14F-4D97-AF65-F5344CB8AC3E}">
        <p14:creationId xmlns:p14="http://schemas.microsoft.com/office/powerpoint/2010/main" val="2865887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A5D90D-BF59-4262-ADE8-EB0D50E77847}" type="slidenum">
              <a:rPr lang="zh-CN" altLang="en-US" smtClean="0"/>
              <a:t>1</a:t>
            </a:fld>
            <a:endParaRPr lang="zh-CN" altLang="en-US"/>
          </a:p>
        </p:txBody>
      </p:sp>
    </p:spTree>
    <p:extLst>
      <p:ext uri="{BB962C8B-B14F-4D97-AF65-F5344CB8AC3E}">
        <p14:creationId xmlns:p14="http://schemas.microsoft.com/office/powerpoint/2010/main" val="1195744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10</a:t>
            </a:fld>
            <a:endParaRPr lang="zh-CN" altLang="en-US"/>
          </a:p>
        </p:txBody>
      </p:sp>
    </p:spTree>
    <p:extLst>
      <p:ext uri="{BB962C8B-B14F-4D97-AF65-F5344CB8AC3E}">
        <p14:creationId xmlns:p14="http://schemas.microsoft.com/office/powerpoint/2010/main" val="32160636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11</a:t>
            </a:fld>
            <a:endParaRPr lang="zh-CN" altLang="en-US"/>
          </a:p>
        </p:txBody>
      </p:sp>
    </p:spTree>
    <p:extLst>
      <p:ext uri="{BB962C8B-B14F-4D97-AF65-F5344CB8AC3E}">
        <p14:creationId xmlns:p14="http://schemas.microsoft.com/office/powerpoint/2010/main" val="1092485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A5D90D-BF59-4262-ADE8-EB0D50E77847}" type="slidenum">
              <a:rPr lang="zh-CN" altLang="en-US" smtClean="0"/>
              <a:t>12</a:t>
            </a:fld>
            <a:endParaRPr lang="zh-CN" altLang="en-US"/>
          </a:p>
        </p:txBody>
      </p:sp>
    </p:spTree>
    <p:extLst>
      <p:ext uri="{BB962C8B-B14F-4D97-AF65-F5344CB8AC3E}">
        <p14:creationId xmlns:p14="http://schemas.microsoft.com/office/powerpoint/2010/main" val="27633831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13</a:t>
            </a:fld>
            <a:endParaRPr lang="zh-CN" altLang="en-US"/>
          </a:p>
        </p:txBody>
      </p:sp>
    </p:spTree>
    <p:extLst>
      <p:ext uri="{BB962C8B-B14F-4D97-AF65-F5344CB8AC3E}">
        <p14:creationId xmlns:p14="http://schemas.microsoft.com/office/powerpoint/2010/main" val="32909631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14</a:t>
            </a:fld>
            <a:endParaRPr lang="zh-CN" altLang="en-US"/>
          </a:p>
        </p:txBody>
      </p:sp>
    </p:spTree>
    <p:extLst>
      <p:ext uri="{BB962C8B-B14F-4D97-AF65-F5344CB8AC3E}">
        <p14:creationId xmlns:p14="http://schemas.microsoft.com/office/powerpoint/2010/main" val="20417676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15</a:t>
            </a:fld>
            <a:endParaRPr lang="zh-CN" altLang="en-US"/>
          </a:p>
        </p:txBody>
      </p:sp>
    </p:spTree>
    <p:extLst>
      <p:ext uri="{BB962C8B-B14F-4D97-AF65-F5344CB8AC3E}">
        <p14:creationId xmlns:p14="http://schemas.microsoft.com/office/powerpoint/2010/main" val="2175957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16</a:t>
            </a:fld>
            <a:endParaRPr lang="zh-CN" altLang="en-US"/>
          </a:p>
        </p:txBody>
      </p:sp>
    </p:spTree>
    <p:extLst>
      <p:ext uri="{BB962C8B-B14F-4D97-AF65-F5344CB8AC3E}">
        <p14:creationId xmlns:p14="http://schemas.microsoft.com/office/powerpoint/2010/main" val="22440451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A5D90D-BF59-4262-ADE8-EB0D50E77847}" type="slidenum">
              <a:rPr lang="zh-CN" altLang="en-US" smtClean="0"/>
              <a:t>17</a:t>
            </a:fld>
            <a:endParaRPr lang="zh-CN" altLang="en-US"/>
          </a:p>
        </p:txBody>
      </p:sp>
    </p:spTree>
    <p:extLst>
      <p:ext uri="{BB962C8B-B14F-4D97-AF65-F5344CB8AC3E}">
        <p14:creationId xmlns:p14="http://schemas.microsoft.com/office/powerpoint/2010/main" val="27430102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18</a:t>
            </a:fld>
            <a:endParaRPr lang="zh-CN" altLang="en-US"/>
          </a:p>
        </p:txBody>
      </p:sp>
    </p:spTree>
    <p:extLst>
      <p:ext uri="{BB962C8B-B14F-4D97-AF65-F5344CB8AC3E}">
        <p14:creationId xmlns:p14="http://schemas.microsoft.com/office/powerpoint/2010/main" val="12461156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19</a:t>
            </a:fld>
            <a:endParaRPr lang="zh-CN" altLang="en-US"/>
          </a:p>
        </p:txBody>
      </p:sp>
    </p:spTree>
    <p:extLst>
      <p:ext uri="{BB962C8B-B14F-4D97-AF65-F5344CB8AC3E}">
        <p14:creationId xmlns:p14="http://schemas.microsoft.com/office/powerpoint/2010/main" val="1696444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7181027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A5D90D-BF59-4262-ADE8-EB0D50E77847}" type="slidenum">
              <a:rPr lang="zh-CN" altLang="en-US" smtClean="0"/>
              <a:t>20</a:t>
            </a:fld>
            <a:endParaRPr lang="zh-CN" altLang="en-US"/>
          </a:p>
        </p:txBody>
      </p:sp>
    </p:spTree>
    <p:extLst>
      <p:ext uri="{BB962C8B-B14F-4D97-AF65-F5344CB8AC3E}">
        <p14:creationId xmlns:p14="http://schemas.microsoft.com/office/powerpoint/2010/main" val="3153958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A5D90D-BF59-4262-ADE8-EB0D50E77847}" type="slidenum">
              <a:rPr lang="zh-CN" altLang="en-US" smtClean="0"/>
              <a:t>3</a:t>
            </a:fld>
            <a:endParaRPr lang="zh-CN" altLang="en-US"/>
          </a:p>
        </p:txBody>
      </p:sp>
    </p:spTree>
    <p:extLst>
      <p:ext uri="{BB962C8B-B14F-4D97-AF65-F5344CB8AC3E}">
        <p14:creationId xmlns:p14="http://schemas.microsoft.com/office/powerpoint/2010/main" val="6993774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4</a:t>
            </a:fld>
            <a:endParaRPr lang="zh-CN" altLang="en-US"/>
          </a:p>
        </p:txBody>
      </p:sp>
    </p:spTree>
    <p:extLst>
      <p:ext uri="{BB962C8B-B14F-4D97-AF65-F5344CB8AC3E}">
        <p14:creationId xmlns:p14="http://schemas.microsoft.com/office/powerpoint/2010/main" val="1618338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5</a:t>
            </a:fld>
            <a:endParaRPr lang="zh-CN" altLang="en-US"/>
          </a:p>
        </p:txBody>
      </p:sp>
    </p:spTree>
    <p:extLst>
      <p:ext uri="{BB962C8B-B14F-4D97-AF65-F5344CB8AC3E}">
        <p14:creationId xmlns:p14="http://schemas.microsoft.com/office/powerpoint/2010/main" val="17136207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A5D90D-BF59-4262-ADE8-EB0D50E77847}" type="slidenum">
              <a:rPr lang="zh-CN" altLang="en-US" smtClean="0"/>
              <a:t>6</a:t>
            </a:fld>
            <a:endParaRPr lang="zh-CN" altLang="en-US"/>
          </a:p>
        </p:txBody>
      </p:sp>
    </p:spTree>
    <p:extLst>
      <p:ext uri="{BB962C8B-B14F-4D97-AF65-F5344CB8AC3E}">
        <p14:creationId xmlns:p14="http://schemas.microsoft.com/office/powerpoint/2010/main" val="12938215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7</a:t>
            </a:fld>
            <a:endParaRPr lang="zh-CN" altLang="en-US"/>
          </a:p>
        </p:txBody>
      </p:sp>
    </p:spTree>
    <p:extLst>
      <p:ext uri="{BB962C8B-B14F-4D97-AF65-F5344CB8AC3E}">
        <p14:creationId xmlns:p14="http://schemas.microsoft.com/office/powerpoint/2010/main" val="2946907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8</a:t>
            </a:fld>
            <a:endParaRPr lang="zh-CN" altLang="en-US"/>
          </a:p>
        </p:txBody>
      </p:sp>
    </p:spTree>
    <p:extLst>
      <p:ext uri="{BB962C8B-B14F-4D97-AF65-F5344CB8AC3E}">
        <p14:creationId xmlns:p14="http://schemas.microsoft.com/office/powerpoint/2010/main" val="194269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9</a:t>
            </a:fld>
            <a:endParaRPr lang="zh-CN" altLang="en-US"/>
          </a:p>
        </p:txBody>
      </p:sp>
    </p:spTree>
    <p:extLst>
      <p:ext uri="{BB962C8B-B14F-4D97-AF65-F5344CB8AC3E}">
        <p14:creationId xmlns:p14="http://schemas.microsoft.com/office/powerpoint/2010/main" val="4906791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8EAB3FB-9D0C-4199-9CD6-F5852747FE0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217B8614-D644-4C6F-9775-AD6F7B73F6A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D4055EA3-B4E6-41A0-BCB9-10D079182604}"/>
              </a:ext>
            </a:extLst>
          </p:cNvPr>
          <p:cNvSpPr>
            <a:spLocks noGrp="1"/>
          </p:cNvSpPr>
          <p:nvPr>
            <p:ph type="dt" sz="half" idx="10"/>
          </p:nvPr>
        </p:nvSpPr>
        <p:spPr/>
        <p:txBody>
          <a:bodyPr/>
          <a:lstStyle/>
          <a:p>
            <a:fld id="{77324FCE-9D64-4278-8127-D914CB77C869}" type="datetimeFigureOut">
              <a:rPr lang="zh-CN" altLang="en-US" smtClean="0"/>
              <a:t>2018/3/23</a:t>
            </a:fld>
            <a:endParaRPr lang="zh-CN" altLang="en-US"/>
          </a:p>
        </p:txBody>
      </p:sp>
      <p:sp>
        <p:nvSpPr>
          <p:cNvPr id="5" name="页脚占位符 4">
            <a:extLst>
              <a:ext uri="{FF2B5EF4-FFF2-40B4-BE49-F238E27FC236}">
                <a16:creationId xmlns:a16="http://schemas.microsoft.com/office/drawing/2014/main" xmlns="" id="{24296E3E-BA06-4733-8C65-58A69F1810D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8F981C1-B489-4A64-943D-E82B89913B5A}"/>
              </a:ext>
            </a:extLst>
          </p:cNvPr>
          <p:cNvSpPr>
            <a:spLocks noGrp="1"/>
          </p:cNvSpPr>
          <p:nvPr>
            <p:ph type="sldNum" sz="quarter" idx="12"/>
          </p:nvPr>
        </p:nvSpPr>
        <p:spPr/>
        <p:txBody>
          <a:bodyPr/>
          <a:lstStyle/>
          <a:p>
            <a:fld id="{AC6B9E60-058A-4C18-881E-277F60D7A1E9}" type="slidenum">
              <a:rPr lang="zh-CN" altLang="en-US" smtClean="0"/>
              <a:t>‹#›</a:t>
            </a:fld>
            <a:endParaRPr lang="zh-CN" altLang="en-US"/>
          </a:p>
        </p:txBody>
      </p:sp>
    </p:spTree>
    <p:extLst>
      <p:ext uri="{BB962C8B-B14F-4D97-AF65-F5344CB8AC3E}">
        <p14:creationId xmlns:p14="http://schemas.microsoft.com/office/powerpoint/2010/main" val="3229310552"/>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696EB63B-4E8B-4F36-834C-84CA7FB008A0}"/>
              </a:ext>
            </a:extLst>
          </p:cNvPr>
          <p:cNvSpPr>
            <a:spLocks noGrp="1"/>
          </p:cNvSpPr>
          <p:nvPr>
            <p:ph type="dt" sz="half" idx="10"/>
          </p:nvPr>
        </p:nvSpPr>
        <p:spPr/>
        <p:txBody>
          <a:bodyPr/>
          <a:lstStyle/>
          <a:p>
            <a:fld id="{77324FCE-9D64-4278-8127-D914CB77C869}" type="datetimeFigureOut">
              <a:rPr lang="zh-CN" altLang="en-US" smtClean="0"/>
              <a:t>2018/3/23</a:t>
            </a:fld>
            <a:endParaRPr lang="zh-CN" altLang="en-US"/>
          </a:p>
        </p:txBody>
      </p:sp>
      <p:sp>
        <p:nvSpPr>
          <p:cNvPr id="3" name="页脚占位符 2">
            <a:extLst>
              <a:ext uri="{FF2B5EF4-FFF2-40B4-BE49-F238E27FC236}">
                <a16:creationId xmlns:a16="http://schemas.microsoft.com/office/drawing/2014/main" xmlns="" id="{3323C8B3-832C-4B6F-B588-E4B06489CE0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790C6826-6785-43A1-AD33-2A5B899763FC}"/>
              </a:ext>
            </a:extLst>
          </p:cNvPr>
          <p:cNvSpPr>
            <a:spLocks noGrp="1"/>
          </p:cNvSpPr>
          <p:nvPr>
            <p:ph type="sldNum" sz="quarter" idx="12"/>
          </p:nvPr>
        </p:nvSpPr>
        <p:spPr/>
        <p:txBody>
          <a:bodyPr/>
          <a:lstStyle/>
          <a:p>
            <a:fld id="{AC6B9E60-058A-4C18-881E-277F60D7A1E9}" type="slidenum">
              <a:rPr lang="zh-CN" altLang="en-US" smtClean="0"/>
              <a:t>‹#›</a:t>
            </a:fld>
            <a:endParaRPr lang="zh-CN" altLang="en-US"/>
          </a:p>
        </p:txBody>
      </p:sp>
    </p:spTree>
    <p:extLst>
      <p:ext uri="{BB962C8B-B14F-4D97-AF65-F5344CB8AC3E}">
        <p14:creationId xmlns:p14="http://schemas.microsoft.com/office/powerpoint/2010/main" val="2278272374"/>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r="426"/>
          <a:stretch/>
        </p:blipFill>
        <p:spPr>
          <a:xfrm>
            <a:off x="2166346" y="5168248"/>
            <a:ext cx="10025654" cy="1635369"/>
          </a:xfrm>
          <a:prstGeom prst="rect">
            <a:avLst/>
          </a:prstGeom>
        </p:spPr>
      </p:pic>
      <p:pic>
        <p:nvPicPr>
          <p:cNvPr id="8" name="图片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5985933"/>
            <a:ext cx="12192000" cy="908466"/>
          </a:xfrm>
          <a:prstGeom prst="rect">
            <a:avLst/>
          </a:prstGeom>
        </p:spPr>
      </p:pic>
    </p:spTree>
    <p:extLst>
      <p:ext uri="{BB962C8B-B14F-4D97-AF65-F5344CB8AC3E}">
        <p14:creationId xmlns:p14="http://schemas.microsoft.com/office/powerpoint/2010/main" val="2386860742"/>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仅标题">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997B5FA-0921-464F-AAE1-844C04324D75}" type="datetimeFigureOut">
              <a:rPr lang="zh-CN" altLang="en-US" smtClean="0"/>
              <a:t>2018/3/23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393760598"/>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DD4D8D34-179A-4053-83F3-FD151E196B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F12CDAF-B204-4839-A332-49595F4EF9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E5D3547-E3F5-480A-9039-9747D065B2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324FCE-9D64-4278-8127-D914CB77C869}" type="datetimeFigureOut">
              <a:rPr lang="zh-CN" altLang="en-US" smtClean="0"/>
              <a:t>2018/3/23</a:t>
            </a:fld>
            <a:endParaRPr lang="zh-CN" altLang="en-US"/>
          </a:p>
        </p:txBody>
      </p:sp>
      <p:sp>
        <p:nvSpPr>
          <p:cNvPr id="5" name="页脚占位符 4">
            <a:extLst>
              <a:ext uri="{FF2B5EF4-FFF2-40B4-BE49-F238E27FC236}">
                <a16:creationId xmlns:a16="http://schemas.microsoft.com/office/drawing/2014/main" xmlns="" id="{1622A411-CC37-40AA-8849-A184B55468E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300E029-8BD9-498B-9BDD-2723929DB6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6B9E60-058A-4C18-881E-277F60D7A1E9}" type="slidenum">
              <a:rPr lang="zh-CN" altLang="en-US" smtClean="0"/>
              <a:t>‹#›</a:t>
            </a:fld>
            <a:endParaRPr lang="zh-CN" altLang="en-US"/>
          </a:p>
        </p:txBody>
      </p:sp>
    </p:spTree>
    <p:extLst>
      <p:ext uri="{BB962C8B-B14F-4D97-AF65-F5344CB8AC3E}">
        <p14:creationId xmlns:p14="http://schemas.microsoft.com/office/powerpoint/2010/main" val="3581757662"/>
      </p:ext>
    </p:extLst>
  </p:cSld>
  <p:clrMap bg1="lt1" tx1="dk1" bg2="lt2" tx2="dk2" accent1="accent1" accent2="accent2" accent3="accent3" accent4="accent4" accent5="accent5" accent6="accent6" hlink="hlink" folHlink="folHlink"/>
  <p:sldLayoutIdLst>
    <p:sldLayoutId id="2147483663" r:id="rId1"/>
    <p:sldLayoutId id="2147483669" r:id="rId2"/>
    <p:sldLayoutId id="2147483674" r:id="rId3"/>
    <p:sldLayoutId id="2147483676" r:id="rId4"/>
  </p:sldLayoutIdLst>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2000" cy="6857624"/>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cs typeface="+mn-ea"/>
              <a:sym typeface="+mn-lt"/>
            </a:endParaRPr>
          </a:p>
        </p:txBody>
      </p:sp>
      <p:sp>
        <p:nvSpPr>
          <p:cNvPr id="7" name="文本框 6">
            <a:extLst>
              <a:ext uri="{FF2B5EF4-FFF2-40B4-BE49-F238E27FC236}">
                <a16:creationId xmlns:a16="http://schemas.microsoft.com/office/drawing/2014/main" xmlns="" id="{03CB2F88-B870-4B7A-96A0-06DE8A17852E}"/>
              </a:ext>
            </a:extLst>
          </p:cNvPr>
          <p:cNvSpPr txBox="1"/>
          <p:nvPr/>
        </p:nvSpPr>
        <p:spPr>
          <a:xfrm>
            <a:off x="5016216" y="4909231"/>
            <a:ext cx="1736373" cy="430887"/>
          </a:xfrm>
          <a:prstGeom prst="rect">
            <a:avLst/>
          </a:prstGeom>
          <a:noFill/>
        </p:spPr>
        <p:txBody>
          <a:bodyPr wrap="none" rtlCol="0">
            <a:spAutoFit/>
          </a:bodyPr>
          <a:lstStyle>
            <a:defPPr>
              <a:defRPr lang="zh-CN"/>
            </a:defPPr>
            <a:lvl1pPr>
              <a:defRPr sz="8800" b="1">
                <a:gradFill>
                  <a:gsLst>
                    <a:gs pos="0">
                      <a:srgbClr val="FF0000"/>
                    </a:gs>
                    <a:gs pos="48000">
                      <a:srgbClr val="FF0000"/>
                    </a:gs>
                    <a:gs pos="76000">
                      <a:srgbClr val="C00000"/>
                    </a:gs>
                    <a:gs pos="100000">
                      <a:srgbClr val="FF0000"/>
                    </a:gs>
                  </a:gsLst>
                  <a:lin ang="5400000" scaled="1"/>
                </a:gradFill>
                <a:latin typeface="微软雅黑" panose="020B0503020204020204" pitchFamily="82" charset="2"/>
                <a:ea typeface="微软雅黑" panose="020B0503020204020204" pitchFamily="82" charset="2"/>
              </a:defRPr>
            </a:lvl1pPr>
          </a:lstStyle>
          <a:p>
            <a:r>
              <a:rPr lang="zh-CN" altLang="en-US" sz="2200" b="0" dirty="0">
                <a:latin typeface="+mn-lt"/>
                <a:ea typeface="+mn-ea"/>
                <a:cs typeface="+mn-ea"/>
                <a:sym typeface="+mn-lt"/>
              </a:rPr>
              <a:t>汇报人</a:t>
            </a:r>
            <a:r>
              <a:rPr lang="zh-CN" altLang="en-US" sz="2200" b="0" dirty="0" smtClean="0">
                <a:latin typeface="+mn-lt"/>
                <a:ea typeface="+mn-ea"/>
                <a:cs typeface="+mn-ea"/>
                <a:sym typeface="+mn-lt"/>
              </a:rPr>
              <a:t>：</a:t>
            </a:r>
            <a:r>
              <a:rPr lang="en-US" altLang="zh-CN" sz="2200" b="0" dirty="0" smtClean="0">
                <a:latin typeface="+mn-lt"/>
                <a:ea typeface="+mn-ea"/>
                <a:cs typeface="+mn-ea"/>
                <a:sym typeface="+mn-lt"/>
              </a:rPr>
              <a:t>xxx</a:t>
            </a:r>
            <a:endParaRPr lang="zh-CN" altLang="en-US" sz="2200" b="0" dirty="0">
              <a:solidFill>
                <a:srgbClr val="C00000"/>
              </a:solidFill>
              <a:latin typeface="+mn-lt"/>
              <a:ea typeface="+mn-ea"/>
              <a:cs typeface="+mn-ea"/>
              <a:sym typeface="+mn-lt"/>
            </a:endParaRPr>
          </a:p>
        </p:txBody>
      </p:sp>
      <p:pic>
        <p:nvPicPr>
          <p:cNvPr id="8" name="图片 7">
            <a:extLst>
              <a:ext uri="{FF2B5EF4-FFF2-40B4-BE49-F238E27FC236}">
                <a16:creationId xmlns:a16="http://schemas.microsoft.com/office/drawing/2014/main" xmlns="" id="{9B096CD3-28C1-4E1C-9773-93C52913CFEF}"/>
              </a:ext>
            </a:extLst>
          </p:cNvPr>
          <p:cNvPicPr>
            <a:picLocks noChangeAspect="1"/>
          </p:cNvPicPr>
          <p:nvPr/>
        </p:nvPicPr>
        <p:blipFill rotWithShape="1">
          <a:blip r:embed="rId4">
            <a:extLst>
              <a:ext uri="{BEBA8EAE-BF5A-486C-A8C5-ECC9F3942E4B}">
                <a14:imgProps xmlns:a14="http://schemas.microsoft.com/office/drawing/2010/main">
                  <a14:imgLayer r:embed="rId5">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l="11855" t="46261" r="17602" b="39044"/>
          <a:stretch/>
        </p:blipFill>
        <p:spPr>
          <a:xfrm>
            <a:off x="1348594" y="1959680"/>
            <a:ext cx="9494810" cy="202669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6364974"/>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800"/>
                            </p:stCondLst>
                            <p:childTnLst>
                              <p:par>
                                <p:cTn id="10" presetID="52"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Scale>
                                      <p:cBhvr>
                                        <p:cTn id="1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8"/>
                                        </p:tgtEl>
                                        <p:attrNameLst>
                                          <p:attrName>ppt_x</p:attrName>
                                          <p:attrName>ppt_y</p:attrName>
                                        </p:attrNameLst>
                                      </p:cBhvr>
                                    </p:animMotion>
                                    <p:animEffect transition="in" filter="fade">
                                      <p:cBhvr>
                                        <p:cTn id="1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9" descr="9-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42654">
            <a:off x="10497394" y="360062"/>
            <a:ext cx="1512347" cy="935201"/>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2078283" y="1438629"/>
            <a:ext cx="8514380" cy="903581"/>
          </a:xfrm>
          <a:prstGeom prst="rect">
            <a:avLst/>
          </a:prstGeom>
          <a:noFill/>
        </p:spPr>
        <p:txBody>
          <a:bodyPr wrap="square" rtlCol="0">
            <a:spAutoFit/>
          </a:bodyPr>
          <a:lstStyle/>
          <a:p>
            <a:pPr defTabSz="914377">
              <a:lnSpc>
                <a:spcPct val="150000"/>
              </a:lnSpc>
            </a:pPr>
            <a:r>
              <a:rPr lang="zh-CN" altLang="en-US" sz="1867" b="1" dirty="0">
                <a:gradFill>
                  <a:gsLst>
                    <a:gs pos="0">
                      <a:prstClr val="black">
                        <a:lumMod val="75000"/>
                        <a:lumOff val="25000"/>
                      </a:prstClr>
                    </a:gs>
                    <a:gs pos="100000">
                      <a:prstClr val="black">
                        <a:lumMod val="85000"/>
                        <a:lumOff val="15000"/>
                      </a:prstClr>
                    </a:gs>
                  </a:gsLst>
                  <a:lin ang="18900000" scaled="1"/>
                </a:gradFill>
                <a:cs typeface="+mn-ea"/>
                <a:sym typeface="+mn-lt"/>
              </a:rPr>
              <a:t>神威</a:t>
            </a:r>
            <a:r>
              <a:rPr lang="en-US" altLang="zh-CN" sz="1867" b="1" dirty="0">
                <a:gradFill>
                  <a:gsLst>
                    <a:gs pos="0">
                      <a:prstClr val="black">
                        <a:lumMod val="75000"/>
                        <a:lumOff val="25000"/>
                      </a:prstClr>
                    </a:gs>
                    <a:gs pos="100000">
                      <a:prstClr val="black">
                        <a:lumMod val="85000"/>
                        <a:lumOff val="15000"/>
                      </a:prstClr>
                    </a:gs>
                  </a:gsLst>
                  <a:lin ang="18900000" scaled="1"/>
                </a:gradFill>
                <a:cs typeface="+mn-ea"/>
                <a:sym typeface="+mn-lt"/>
              </a:rPr>
              <a:t>·</a:t>
            </a:r>
            <a:r>
              <a:rPr lang="zh-CN" altLang="en-US" sz="1867" b="1" dirty="0">
                <a:gradFill>
                  <a:gsLst>
                    <a:gs pos="0">
                      <a:prstClr val="black">
                        <a:lumMod val="75000"/>
                        <a:lumOff val="25000"/>
                      </a:prstClr>
                    </a:gs>
                    <a:gs pos="100000">
                      <a:prstClr val="black">
                        <a:lumMod val="85000"/>
                        <a:lumOff val="15000"/>
                      </a:prstClr>
                    </a:gs>
                  </a:gsLst>
                  <a:lin ang="18900000" scaled="1"/>
                </a:gradFill>
                <a:cs typeface="+mn-ea"/>
                <a:sym typeface="+mn-lt"/>
              </a:rPr>
              <a:t>太湖之光超级计算机是由国家并行计算机工程技术研究中心研制的超级计算机。 </a:t>
            </a:r>
            <a:endParaRPr lang="zh-CN" altLang="en-US" sz="1867" dirty="0">
              <a:gradFill>
                <a:gsLst>
                  <a:gs pos="0">
                    <a:prstClr val="black">
                      <a:lumMod val="75000"/>
                      <a:lumOff val="25000"/>
                    </a:prstClr>
                  </a:gs>
                  <a:gs pos="100000">
                    <a:prstClr val="black">
                      <a:lumMod val="85000"/>
                      <a:lumOff val="15000"/>
                    </a:prstClr>
                  </a:gs>
                </a:gsLst>
                <a:lin ang="18900000" scaled="1"/>
              </a:gradFill>
              <a:cs typeface="+mn-ea"/>
              <a:sym typeface="+mn-lt"/>
            </a:endParaRPr>
          </a:p>
        </p:txBody>
      </p:sp>
      <p:grpSp>
        <p:nvGrpSpPr>
          <p:cNvPr id="27" name="组合 26"/>
          <p:cNvGrpSpPr/>
          <p:nvPr/>
        </p:nvGrpSpPr>
        <p:grpSpPr>
          <a:xfrm>
            <a:off x="1189730" y="1563932"/>
            <a:ext cx="831235" cy="831232"/>
            <a:chOff x="1484661" y="1335542"/>
            <a:chExt cx="1648026" cy="1648022"/>
          </a:xfrm>
        </p:grpSpPr>
        <p:sp>
          <p:nvSpPr>
            <p:cNvPr id="28" name="Freeform: Shape 28"/>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gradFill>
              <a:gsLst>
                <a:gs pos="0">
                  <a:srgbClr val="FF3302"/>
                </a:gs>
                <a:gs pos="100000">
                  <a:srgbClr val="CB0800"/>
                </a:gs>
              </a:gsLst>
              <a:lin ang="5400000" scaled="1"/>
            </a:gradFill>
            <a:ln w="19050">
              <a:noFill/>
              <a:round/>
            </a:ln>
          </p:spPr>
          <p:txBody>
            <a:bodyPr anchor="ctr"/>
            <a:lstStyle/>
            <a:p>
              <a:pPr algn="ctr" defTabSz="1219170">
                <a:defRPr/>
              </a:pPr>
              <a:endParaRPr sz="1353" kern="0">
                <a:solidFill>
                  <a:srgbClr val="000000">
                    <a:lumMod val="75000"/>
                    <a:lumOff val="25000"/>
                  </a:srgbClr>
                </a:solidFill>
                <a:cs typeface="+mn-ea"/>
                <a:sym typeface="+mn-lt"/>
              </a:endParaRPr>
            </a:p>
          </p:txBody>
        </p:sp>
        <p:sp>
          <p:nvSpPr>
            <p:cNvPr id="29" name="Text Placeholder 59"/>
            <p:cNvSpPr txBox="1"/>
            <p:nvPr/>
          </p:nvSpPr>
          <p:spPr>
            <a:xfrm>
              <a:off x="1654722" y="1956390"/>
              <a:ext cx="1307903" cy="40632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9170">
                <a:spcBef>
                  <a:spcPts val="0"/>
                </a:spcBef>
                <a:defRPr/>
              </a:pPr>
              <a:r>
                <a:rPr lang="en-US" altLang="zh-CN" sz="3200" b="1" kern="0" dirty="0">
                  <a:gradFill>
                    <a:gsLst>
                      <a:gs pos="100000">
                        <a:prstClr val="white"/>
                      </a:gs>
                      <a:gs pos="0">
                        <a:prstClr val="white">
                          <a:lumMod val="95000"/>
                        </a:prstClr>
                      </a:gs>
                    </a:gsLst>
                    <a:path path="circle">
                      <a:fillToRect l="100000" b="100000"/>
                    </a:path>
                  </a:gradFill>
                  <a:latin typeface="+mn-lt"/>
                  <a:ea typeface="+mn-ea"/>
                  <a:cs typeface="+mn-ea"/>
                  <a:sym typeface="+mn-lt"/>
                </a:rPr>
                <a:t>1</a:t>
              </a:r>
              <a:endParaRPr lang="zh-CN" altLang="en-US" sz="3200" b="1" kern="0" dirty="0">
                <a:gradFill>
                  <a:gsLst>
                    <a:gs pos="100000">
                      <a:prstClr val="white"/>
                    </a:gs>
                    <a:gs pos="0">
                      <a:prstClr val="white">
                        <a:lumMod val="95000"/>
                      </a:prstClr>
                    </a:gs>
                  </a:gsLst>
                  <a:path path="circle">
                    <a:fillToRect l="100000" b="100000"/>
                  </a:path>
                </a:gradFill>
                <a:latin typeface="+mn-lt"/>
                <a:ea typeface="+mn-ea"/>
                <a:cs typeface="+mn-ea"/>
                <a:sym typeface="+mn-lt"/>
              </a:endParaRPr>
            </a:p>
          </p:txBody>
        </p:sp>
      </p:grpSp>
      <p:sp>
        <p:nvSpPr>
          <p:cNvPr id="30" name="文本框 3"/>
          <p:cNvSpPr txBox="1"/>
          <p:nvPr/>
        </p:nvSpPr>
        <p:spPr>
          <a:xfrm>
            <a:off x="2078283" y="2631748"/>
            <a:ext cx="8514380" cy="1385379"/>
          </a:xfrm>
          <a:prstGeom prst="rect">
            <a:avLst/>
          </a:prstGeom>
          <a:noFill/>
        </p:spPr>
        <p:txBody>
          <a:bodyPr wrap="square" rtlCol="0">
            <a:spAutoFit/>
          </a:bodyPr>
          <a:lstStyle/>
          <a:p>
            <a:pPr defTabSz="914377">
              <a:lnSpc>
                <a:spcPct val="150000"/>
              </a:lnSpc>
            </a:pPr>
            <a:r>
              <a:rPr lang="zh-CN" altLang="en-US" sz="1867" b="1" dirty="0">
                <a:gradFill>
                  <a:gsLst>
                    <a:gs pos="0">
                      <a:prstClr val="black">
                        <a:lumMod val="75000"/>
                        <a:lumOff val="25000"/>
                      </a:prstClr>
                    </a:gs>
                    <a:gs pos="100000">
                      <a:prstClr val="black">
                        <a:lumMod val="85000"/>
                        <a:lumOff val="15000"/>
                      </a:prstClr>
                    </a:gs>
                  </a:gsLst>
                  <a:lin ang="18900000" scaled="1"/>
                </a:gradFill>
                <a:cs typeface="+mn-ea"/>
                <a:sym typeface="+mn-lt"/>
              </a:rPr>
              <a:t> </a:t>
            </a:r>
            <a:r>
              <a:rPr lang="en-US" altLang="zh-CN" sz="1867" b="1" dirty="0">
                <a:gradFill>
                  <a:gsLst>
                    <a:gs pos="0">
                      <a:prstClr val="black">
                        <a:lumMod val="75000"/>
                        <a:lumOff val="25000"/>
                      </a:prstClr>
                    </a:gs>
                    <a:gs pos="100000">
                      <a:prstClr val="black">
                        <a:lumMod val="85000"/>
                        <a:lumOff val="15000"/>
                      </a:prstClr>
                    </a:gs>
                  </a:gsLst>
                  <a:lin ang="18900000" scaled="1"/>
                </a:gradFill>
                <a:cs typeface="+mn-ea"/>
                <a:sym typeface="+mn-lt"/>
              </a:rPr>
              <a:t>2016</a:t>
            </a:r>
            <a:r>
              <a:rPr lang="zh-CN" altLang="en-US" sz="1867" b="1" dirty="0">
                <a:gradFill>
                  <a:gsLst>
                    <a:gs pos="0">
                      <a:prstClr val="black">
                        <a:lumMod val="75000"/>
                        <a:lumOff val="25000"/>
                      </a:prstClr>
                    </a:gs>
                    <a:gs pos="100000">
                      <a:prstClr val="black">
                        <a:lumMod val="85000"/>
                        <a:lumOff val="15000"/>
                      </a:prstClr>
                    </a:gs>
                  </a:gsLst>
                  <a:lin ang="18900000" scaled="1"/>
                </a:gradFill>
                <a:cs typeface="+mn-ea"/>
                <a:sym typeface="+mn-lt"/>
              </a:rPr>
              <a:t>年</a:t>
            </a:r>
            <a:r>
              <a:rPr lang="en-US" altLang="zh-CN" sz="1867" b="1" dirty="0">
                <a:gradFill>
                  <a:gsLst>
                    <a:gs pos="0">
                      <a:prstClr val="black">
                        <a:lumMod val="75000"/>
                        <a:lumOff val="25000"/>
                      </a:prstClr>
                    </a:gs>
                    <a:gs pos="100000">
                      <a:prstClr val="black">
                        <a:lumMod val="85000"/>
                        <a:lumOff val="15000"/>
                      </a:prstClr>
                    </a:gs>
                  </a:gsLst>
                  <a:lin ang="18900000" scaled="1"/>
                </a:gradFill>
                <a:cs typeface="+mn-ea"/>
                <a:sym typeface="+mn-lt"/>
              </a:rPr>
              <a:t>6</a:t>
            </a:r>
            <a:r>
              <a:rPr lang="zh-CN" altLang="en-US" sz="1867" b="1" dirty="0">
                <a:gradFill>
                  <a:gsLst>
                    <a:gs pos="0">
                      <a:prstClr val="black">
                        <a:lumMod val="75000"/>
                        <a:lumOff val="25000"/>
                      </a:prstClr>
                    </a:gs>
                    <a:gs pos="100000">
                      <a:prstClr val="black">
                        <a:lumMod val="85000"/>
                        <a:lumOff val="15000"/>
                      </a:prstClr>
                    </a:gs>
                  </a:gsLst>
                  <a:lin ang="18900000" scaled="1"/>
                </a:gradFill>
                <a:cs typeface="+mn-ea"/>
                <a:sym typeface="+mn-lt"/>
              </a:rPr>
              <a:t>月</a:t>
            </a:r>
            <a:r>
              <a:rPr lang="en-US" altLang="zh-CN" sz="1867" b="1" dirty="0">
                <a:gradFill>
                  <a:gsLst>
                    <a:gs pos="0">
                      <a:prstClr val="black">
                        <a:lumMod val="75000"/>
                        <a:lumOff val="25000"/>
                      </a:prstClr>
                    </a:gs>
                    <a:gs pos="100000">
                      <a:prstClr val="black">
                        <a:lumMod val="85000"/>
                        <a:lumOff val="15000"/>
                      </a:prstClr>
                    </a:gs>
                  </a:gsLst>
                  <a:lin ang="18900000" scaled="1"/>
                </a:gradFill>
                <a:cs typeface="+mn-ea"/>
                <a:sym typeface="+mn-lt"/>
              </a:rPr>
              <a:t>20</a:t>
            </a:r>
            <a:r>
              <a:rPr lang="zh-CN" altLang="en-US" sz="1867" b="1" dirty="0">
                <a:gradFill>
                  <a:gsLst>
                    <a:gs pos="0">
                      <a:prstClr val="black">
                        <a:lumMod val="75000"/>
                        <a:lumOff val="25000"/>
                      </a:prstClr>
                    </a:gs>
                    <a:gs pos="100000">
                      <a:prstClr val="black">
                        <a:lumMod val="85000"/>
                        <a:lumOff val="15000"/>
                      </a:prstClr>
                    </a:gs>
                  </a:gsLst>
                  <a:lin ang="18900000" scaled="1"/>
                </a:gradFill>
                <a:cs typeface="+mn-ea"/>
                <a:sym typeface="+mn-lt"/>
              </a:rPr>
              <a:t>日下午</a:t>
            </a:r>
            <a:r>
              <a:rPr lang="en-US" altLang="zh-CN" sz="1867" b="1" dirty="0">
                <a:gradFill>
                  <a:gsLst>
                    <a:gs pos="0">
                      <a:prstClr val="black">
                        <a:lumMod val="75000"/>
                        <a:lumOff val="25000"/>
                      </a:prstClr>
                    </a:gs>
                    <a:gs pos="100000">
                      <a:prstClr val="black">
                        <a:lumMod val="85000"/>
                        <a:lumOff val="15000"/>
                      </a:prstClr>
                    </a:gs>
                  </a:gsLst>
                  <a:lin ang="18900000" scaled="1"/>
                </a:gradFill>
                <a:cs typeface="+mn-ea"/>
                <a:sym typeface="+mn-lt"/>
              </a:rPr>
              <a:t>3</a:t>
            </a:r>
            <a:r>
              <a:rPr lang="zh-CN" altLang="en-US" sz="1867" b="1" dirty="0">
                <a:gradFill>
                  <a:gsLst>
                    <a:gs pos="0">
                      <a:prstClr val="black">
                        <a:lumMod val="75000"/>
                        <a:lumOff val="25000"/>
                      </a:prstClr>
                    </a:gs>
                    <a:gs pos="100000">
                      <a:prstClr val="black">
                        <a:lumMod val="85000"/>
                        <a:lumOff val="15000"/>
                      </a:prstClr>
                    </a:gs>
                  </a:gsLst>
                  <a:lin ang="18900000" scaled="1"/>
                </a:gradFill>
                <a:cs typeface="+mn-ea"/>
                <a:sym typeface="+mn-lt"/>
              </a:rPr>
              <a:t>点，</a:t>
            </a:r>
            <a:r>
              <a:rPr lang="en-US" altLang="zh-CN" sz="1867" b="1" dirty="0">
                <a:gradFill>
                  <a:gsLst>
                    <a:gs pos="0">
                      <a:prstClr val="black">
                        <a:lumMod val="75000"/>
                        <a:lumOff val="25000"/>
                      </a:prstClr>
                    </a:gs>
                    <a:gs pos="100000">
                      <a:prstClr val="black">
                        <a:lumMod val="85000"/>
                        <a:lumOff val="15000"/>
                      </a:prstClr>
                    </a:gs>
                  </a:gsLst>
                  <a:lin ang="18900000" scaled="1"/>
                </a:gradFill>
                <a:cs typeface="+mn-ea"/>
                <a:sym typeface="+mn-lt"/>
              </a:rPr>
              <a:t>TOP500</a:t>
            </a:r>
            <a:r>
              <a:rPr lang="zh-CN" altLang="en-US" sz="1867" b="1" dirty="0">
                <a:gradFill>
                  <a:gsLst>
                    <a:gs pos="0">
                      <a:prstClr val="black">
                        <a:lumMod val="75000"/>
                        <a:lumOff val="25000"/>
                      </a:prstClr>
                    </a:gs>
                    <a:gs pos="100000">
                      <a:prstClr val="black">
                        <a:lumMod val="85000"/>
                        <a:lumOff val="15000"/>
                      </a:prstClr>
                    </a:gs>
                  </a:gsLst>
                  <a:lin ang="18900000" scaled="1"/>
                </a:gradFill>
                <a:cs typeface="+mn-ea"/>
                <a:sym typeface="+mn-lt"/>
              </a:rPr>
              <a:t>组织在法兰克福世界超算大会（</a:t>
            </a:r>
            <a:r>
              <a:rPr lang="en-US" altLang="zh-CN" sz="1867" b="1" dirty="0">
                <a:gradFill>
                  <a:gsLst>
                    <a:gs pos="0">
                      <a:prstClr val="black">
                        <a:lumMod val="75000"/>
                        <a:lumOff val="25000"/>
                      </a:prstClr>
                    </a:gs>
                    <a:gs pos="100000">
                      <a:prstClr val="black">
                        <a:lumMod val="85000"/>
                        <a:lumOff val="15000"/>
                      </a:prstClr>
                    </a:gs>
                  </a:gsLst>
                  <a:lin ang="18900000" scaled="1"/>
                </a:gradFill>
                <a:cs typeface="+mn-ea"/>
                <a:sym typeface="+mn-lt"/>
              </a:rPr>
              <a:t>ISC</a:t>
            </a:r>
            <a:r>
              <a:rPr lang="zh-CN" altLang="en-US" sz="1867" b="1" dirty="0">
                <a:gradFill>
                  <a:gsLst>
                    <a:gs pos="0">
                      <a:prstClr val="black">
                        <a:lumMod val="75000"/>
                        <a:lumOff val="25000"/>
                      </a:prstClr>
                    </a:gs>
                    <a:gs pos="100000">
                      <a:prstClr val="black">
                        <a:lumMod val="85000"/>
                        <a:lumOff val="15000"/>
                      </a:prstClr>
                    </a:gs>
                  </a:gsLst>
                  <a:lin ang="18900000" scaled="1"/>
                </a:gradFill>
                <a:cs typeface="+mn-ea"/>
                <a:sym typeface="+mn-lt"/>
              </a:rPr>
              <a:t>）上，“神威</a:t>
            </a:r>
            <a:r>
              <a:rPr lang="en-US" altLang="zh-CN" sz="1867" b="1" dirty="0">
                <a:gradFill>
                  <a:gsLst>
                    <a:gs pos="0">
                      <a:prstClr val="black">
                        <a:lumMod val="75000"/>
                        <a:lumOff val="25000"/>
                      </a:prstClr>
                    </a:gs>
                    <a:gs pos="100000">
                      <a:prstClr val="black">
                        <a:lumMod val="85000"/>
                        <a:lumOff val="15000"/>
                      </a:prstClr>
                    </a:gs>
                  </a:gsLst>
                  <a:lin ang="18900000" scaled="1"/>
                </a:gradFill>
                <a:cs typeface="+mn-ea"/>
                <a:sym typeface="+mn-lt"/>
              </a:rPr>
              <a:t>·</a:t>
            </a:r>
            <a:r>
              <a:rPr lang="zh-CN" altLang="en-US" sz="1867" b="1" dirty="0">
                <a:gradFill>
                  <a:gsLst>
                    <a:gs pos="0">
                      <a:prstClr val="black">
                        <a:lumMod val="75000"/>
                        <a:lumOff val="25000"/>
                      </a:prstClr>
                    </a:gs>
                    <a:gs pos="100000">
                      <a:prstClr val="black">
                        <a:lumMod val="85000"/>
                        <a:lumOff val="15000"/>
                      </a:prstClr>
                    </a:gs>
                  </a:gsLst>
                  <a:lin ang="18900000" scaled="1"/>
                </a:gradFill>
                <a:cs typeface="+mn-ea"/>
                <a:sym typeface="+mn-lt"/>
              </a:rPr>
              <a:t>太湖之光”超级计算机系统登顶榜单之首，成为世界上首台运算速度超过十亿亿次的超级计算机。</a:t>
            </a:r>
            <a:endParaRPr lang="zh-CN" altLang="en-US" sz="1867" dirty="0">
              <a:gradFill>
                <a:gsLst>
                  <a:gs pos="0">
                    <a:prstClr val="black">
                      <a:lumMod val="75000"/>
                      <a:lumOff val="25000"/>
                    </a:prstClr>
                  </a:gs>
                  <a:gs pos="100000">
                    <a:prstClr val="black">
                      <a:lumMod val="85000"/>
                      <a:lumOff val="15000"/>
                    </a:prstClr>
                  </a:gs>
                </a:gsLst>
                <a:lin ang="18900000" scaled="1"/>
              </a:gradFill>
              <a:cs typeface="+mn-ea"/>
              <a:sym typeface="+mn-lt"/>
            </a:endParaRPr>
          </a:p>
        </p:txBody>
      </p:sp>
      <p:grpSp>
        <p:nvGrpSpPr>
          <p:cNvPr id="31" name="组合 30"/>
          <p:cNvGrpSpPr/>
          <p:nvPr/>
        </p:nvGrpSpPr>
        <p:grpSpPr>
          <a:xfrm>
            <a:off x="1178702" y="2805652"/>
            <a:ext cx="831235" cy="831232"/>
            <a:chOff x="1484661" y="1335542"/>
            <a:chExt cx="1648026" cy="1648022"/>
          </a:xfrm>
        </p:grpSpPr>
        <p:sp>
          <p:nvSpPr>
            <p:cNvPr id="32" name="Freeform: Shape 28"/>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gradFill>
              <a:gsLst>
                <a:gs pos="0">
                  <a:srgbClr val="FF3302"/>
                </a:gs>
                <a:gs pos="100000">
                  <a:srgbClr val="CB0800"/>
                </a:gs>
              </a:gsLst>
              <a:lin ang="5400000" scaled="1"/>
            </a:gradFill>
            <a:ln w="19050">
              <a:noFill/>
              <a:round/>
            </a:ln>
          </p:spPr>
          <p:txBody>
            <a:bodyPr anchor="ctr"/>
            <a:lstStyle/>
            <a:p>
              <a:pPr algn="ctr" defTabSz="1219170">
                <a:defRPr/>
              </a:pPr>
              <a:endParaRPr sz="1353" kern="0">
                <a:solidFill>
                  <a:srgbClr val="000000">
                    <a:lumMod val="75000"/>
                    <a:lumOff val="25000"/>
                  </a:srgbClr>
                </a:solidFill>
                <a:cs typeface="+mn-ea"/>
                <a:sym typeface="+mn-lt"/>
              </a:endParaRPr>
            </a:p>
          </p:txBody>
        </p:sp>
        <p:sp>
          <p:nvSpPr>
            <p:cNvPr id="33" name="Text Placeholder 59"/>
            <p:cNvSpPr txBox="1"/>
            <p:nvPr/>
          </p:nvSpPr>
          <p:spPr>
            <a:xfrm>
              <a:off x="1654722" y="1956390"/>
              <a:ext cx="1307903" cy="40632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9170">
                <a:spcBef>
                  <a:spcPts val="0"/>
                </a:spcBef>
                <a:defRPr/>
              </a:pPr>
              <a:r>
                <a:rPr lang="en-US" altLang="zh-CN" sz="3200" b="1" kern="0" dirty="0">
                  <a:gradFill>
                    <a:gsLst>
                      <a:gs pos="100000">
                        <a:prstClr val="white"/>
                      </a:gs>
                      <a:gs pos="0">
                        <a:prstClr val="white">
                          <a:lumMod val="95000"/>
                        </a:prstClr>
                      </a:gs>
                    </a:gsLst>
                    <a:path path="circle">
                      <a:fillToRect l="100000" b="100000"/>
                    </a:path>
                  </a:gradFill>
                  <a:latin typeface="+mn-lt"/>
                  <a:ea typeface="+mn-ea"/>
                  <a:cs typeface="+mn-ea"/>
                  <a:sym typeface="+mn-lt"/>
                </a:rPr>
                <a:t>2</a:t>
              </a:r>
              <a:endParaRPr lang="zh-CN" altLang="en-US" sz="3200" b="1" kern="0" dirty="0">
                <a:gradFill>
                  <a:gsLst>
                    <a:gs pos="100000">
                      <a:prstClr val="white"/>
                    </a:gs>
                    <a:gs pos="0">
                      <a:prstClr val="white">
                        <a:lumMod val="95000"/>
                      </a:prstClr>
                    </a:gs>
                  </a:gsLst>
                  <a:path path="circle">
                    <a:fillToRect l="100000" b="100000"/>
                  </a:path>
                </a:gradFill>
                <a:latin typeface="+mn-lt"/>
                <a:ea typeface="+mn-ea"/>
                <a:cs typeface="+mn-ea"/>
                <a:sym typeface="+mn-lt"/>
              </a:endParaRPr>
            </a:p>
          </p:txBody>
        </p:sp>
      </p:grpSp>
      <p:sp>
        <p:nvSpPr>
          <p:cNvPr id="34" name="文本框 3"/>
          <p:cNvSpPr txBox="1"/>
          <p:nvPr/>
        </p:nvSpPr>
        <p:spPr>
          <a:xfrm>
            <a:off x="2078283" y="4315588"/>
            <a:ext cx="8625641" cy="1385379"/>
          </a:xfrm>
          <a:prstGeom prst="rect">
            <a:avLst/>
          </a:prstGeom>
          <a:noFill/>
        </p:spPr>
        <p:txBody>
          <a:bodyPr wrap="square" rtlCol="0">
            <a:spAutoFit/>
          </a:bodyPr>
          <a:lstStyle/>
          <a:p>
            <a:pPr defTabSz="914377">
              <a:lnSpc>
                <a:spcPct val="150000"/>
              </a:lnSpc>
            </a:pPr>
            <a:r>
              <a:rPr lang="zh-CN" altLang="en-US" sz="1867" b="1" dirty="0">
                <a:gradFill>
                  <a:gsLst>
                    <a:gs pos="0">
                      <a:prstClr val="black">
                        <a:lumMod val="75000"/>
                        <a:lumOff val="25000"/>
                      </a:prstClr>
                    </a:gs>
                    <a:gs pos="100000">
                      <a:prstClr val="black">
                        <a:lumMod val="85000"/>
                        <a:lumOff val="15000"/>
                      </a:prstClr>
                    </a:gs>
                  </a:gsLst>
                  <a:lin ang="18900000" scaled="1"/>
                </a:gradFill>
                <a:cs typeface="+mn-ea"/>
                <a:sym typeface="+mn-lt"/>
              </a:rPr>
              <a:t> 而“中国芯”“申威</a:t>
            </a:r>
            <a:r>
              <a:rPr lang="en-US" altLang="zh-CN" sz="1867" b="1" dirty="0">
                <a:gradFill>
                  <a:gsLst>
                    <a:gs pos="0">
                      <a:prstClr val="black">
                        <a:lumMod val="75000"/>
                        <a:lumOff val="25000"/>
                      </a:prstClr>
                    </a:gs>
                    <a:gs pos="100000">
                      <a:prstClr val="black">
                        <a:lumMod val="85000"/>
                        <a:lumOff val="15000"/>
                      </a:prstClr>
                    </a:gs>
                  </a:gsLst>
                  <a:lin ang="18900000" scaled="1"/>
                </a:gradFill>
                <a:cs typeface="+mn-ea"/>
                <a:sym typeface="+mn-lt"/>
              </a:rPr>
              <a:t>26010”</a:t>
            </a:r>
            <a:r>
              <a:rPr lang="zh-CN" altLang="en-US" sz="1867" b="1" dirty="0">
                <a:gradFill>
                  <a:gsLst>
                    <a:gs pos="0">
                      <a:prstClr val="black">
                        <a:lumMod val="75000"/>
                        <a:lumOff val="25000"/>
                      </a:prstClr>
                    </a:gs>
                    <a:gs pos="100000">
                      <a:prstClr val="black">
                        <a:lumMod val="85000"/>
                        <a:lumOff val="15000"/>
                      </a:prstClr>
                    </a:gs>
                  </a:gsLst>
                  <a:lin ang="18900000" scaled="1"/>
                </a:gradFill>
                <a:cs typeface="+mn-ea"/>
                <a:sym typeface="+mn-lt"/>
              </a:rPr>
              <a:t>的问世，也成为中国自主研发打破</a:t>
            </a:r>
            <a:r>
              <a:rPr lang="en-US" altLang="zh-CN" sz="1867" b="1" dirty="0">
                <a:gradFill>
                  <a:gsLst>
                    <a:gs pos="0">
                      <a:prstClr val="black">
                        <a:lumMod val="75000"/>
                        <a:lumOff val="25000"/>
                      </a:prstClr>
                    </a:gs>
                    <a:gs pos="100000">
                      <a:prstClr val="black">
                        <a:lumMod val="85000"/>
                        <a:lumOff val="15000"/>
                      </a:prstClr>
                    </a:gs>
                  </a:gsLst>
                  <a:lin ang="18900000" scaled="1"/>
                </a:gradFill>
                <a:cs typeface="+mn-ea"/>
                <a:sym typeface="+mn-lt"/>
              </a:rPr>
              <a:t>30</a:t>
            </a:r>
            <a:r>
              <a:rPr lang="zh-CN" altLang="en-US" sz="1867" b="1" dirty="0">
                <a:gradFill>
                  <a:gsLst>
                    <a:gs pos="0">
                      <a:prstClr val="black">
                        <a:lumMod val="75000"/>
                        <a:lumOff val="25000"/>
                      </a:prstClr>
                    </a:gs>
                    <a:gs pos="100000">
                      <a:prstClr val="black">
                        <a:lumMod val="85000"/>
                        <a:lumOff val="15000"/>
                      </a:prstClr>
                    </a:gs>
                  </a:gsLst>
                  <a:lin ang="18900000" scaled="1"/>
                </a:gradFill>
                <a:cs typeface="+mn-ea"/>
                <a:sym typeface="+mn-lt"/>
              </a:rPr>
              <a:t>年技术封锁的一柄利器。“神威</a:t>
            </a:r>
            <a:r>
              <a:rPr lang="en-US" altLang="zh-CN" sz="1867" b="1" dirty="0">
                <a:gradFill>
                  <a:gsLst>
                    <a:gs pos="0">
                      <a:prstClr val="black">
                        <a:lumMod val="75000"/>
                        <a:lumOff val="25000"/>
                      </a:prstClr>
                    </a:gs>
                    <a:gs pos="100000">
                      <a:prstClr val="black">
                        <a:lumMod val="85000"/>
                        <a:lumOff val="15000"/>
                      </a:prstClr>
                    </a:gs>
                  </a:gsLst>
                  <a:lin ang="18900000" scaled="1"/>
                </a:gradFill>
                <a:cs typeface="+mn-ea"/>
                <a:sym typeface="+mn-lt"/>
              </a:rPr>
              <a:t>·</a:t>
            </a:r>
            <a:r>
              <a:rPr lang="zh-CN" altLang="en-US" sz="1867" b="1" dirty="0">
                <a:gradFill>
                  <a:gsLst>
                    <a:gs pos="0">
                      <a:prstClr val="black">
                        <a:lumMod val="75000"/>
                        <a:lumOff val="25000"/>
                      </a:prstClr>
                    </a:gs>
                    <a:gs pos="100000">
                      <a:prstClr val="black">
                        <a:lumMod val="85000"/>
                        <a:lumOff val="15000"/>
                      </a:prstClr>
                    </a:gs>
                  </a:gsLst>
                  <a:lin ang="18900000" scaled="1"/>
                </a:gradFill>
                <a:cs typeface="+mn-ea"/>
                <a:sym typeface="+mn-lt"/>
              </a:rPr>
              <a:t>太湖之光”勇夺榜首，可以说为中国超级计算机领域的发展打了一剂强心针。</a:t>
            </a:r>
          </a:p>
        </p:txBody>
      </p:sp>
      <p:grpSp>
        <p:nvGrpSpPr>
          <p:cNvPr id="35" name="组合 34"/>
          <p:cNvGrpSpPr/>
          <p:nvPr/>
        </p:nvGrpSpPr>
        <p:grpSpPr>
          <a:xfrm>
            <a:off x="1175513" y="4134176"/>
            <a:ext cx="831235" cy="831232"/>
            <a:chOff x="1484661" y="1335542"/>
            <a:chExt cx="1648026" cy="1648022"/>
          </a:xfrm>
        </p:grpSpPr>
        <p:sp>
          <p:nvSpPr>
            <p:cNvPr id="36" name="Freeform: Shape 28"/>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gradFill>
              <a:gsLst>
                <a:gs pos="0">
                  <a:srgbClr val="FF3302"/>
                </a:gs>
                <a:gs pos="100000">
                  <a:srgbClr val="CB0800"/>
                </a:gs>
              </a:gsLst>
              <a:lin ang="5400000" scaled="1"/>
            </a:gradFill>
            <a:ln w="19050">
              <a:noFill/>
              <a:round/>
            </a:ln>
          </p:spPr>
          <p:txBody>
            <a:bodyPr anchor="ctr"/>
            <a:lstStyle/>
            <a:p>
              <a:pPr algn="ctr" defTabSz="1219170">
                <a:defRPr/>
              </a:pPr>
              <a:endParaRPr sz="1353" kern="0">
                <a:solidFill>
                  <a:srgbClr val="000000">
                    <a:lumMod val="75000"/>
                    <a:lumOff val="25000"/>
                  </a:srgbClr>
                </a:solidFill>
                <a:cs typeface="+mn-ea"/>
                <a:sym typeface="+mn-lt"/>
              </a:endParaRPr>
            </a:p>
          </p:txBody>
        </p:sp>
        <p:sp>
          <p:nvSpPr>
            <p:cNvPr id="37" name="Text Placeholder 59"/>
            <p:cNvSpPr txBox="1"/>
            <p:nvPr/>
          </p:nvSpPr>
          <p:spPr>
            <a:xfrm>
              <a:off x="1654722" y="1956390"/>
              <a:ext cx="1307903" cy="40632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9170">
                <a:spcBef>
                  <a:spcPts val="0"/>
                </a:spcBef>
                <a:defRPr/>
              </a:pPr>
              <a:r>
                <a:rPr lang="en-US" altLang="zh-CN" sz="3200" b="1" kern="0" dirty="0">
                  <a:gradFill>
                    <a:gsLst>
                      <a:gs pos="100000">
                        <a:prstClr val="white"/>
                      </a:gs>
                      <a:gs pos="0">
                        <a:prstClr val="white">
                          <a:lumMod val="95000"/>
                        </a:prstClr>
                      </a:gs>
                    </a:gsLst>
                    <a:path path="circle">
                      <a:fillToRect l="100000" b="100000"/>
                    </a:path>
                  </a:gradFill>
                  <a:latin typeface="+mn-lt"/>
                  <a:ea typeface="+mn-ea"/>
                  <a:cs typeface="+mn-ea"/>
                  <a:sym typeface="+mn-lt"/>
                </a:rPr>
                <a:t>3</a:t>
              </a:r>
              <a:endParaRPr lang="zh-CN" altLang="en-US" sz="3200" b="1" kern="0" dirty="0">
                <a:gradFill>
                  <a:gsLst>
                    <a:gs pos="100000">
                      <a:prstClr val="white"/>
                    </a:gs>
                    <a:gs pos="0">
                      <a:prstClr val="white">
                        <a:lumMod val="95000"/>
                      </a:prstClr>
                    </a:gs>
                  </a:gsLst>
                  <a:path path="circle">
                    <a:fillToRect l="100000" b="100000"/>
                  </a:path>
                </a:gradFill>
                <a:latin typeface="+mn-lt"/>
                <a:ea typeface="+mn-ea"/>
                <a:cs typeface="+mn-ea"/>
                <a:sym typeface="+mn-lt"/>
              </a:endParaRPr>
            </a:p>
          </p:txBody>
        </p:sp>
      </p:grpSp>
      <p:grpSp>
        <p:nvGrpSpPr>
          <p:cNvPr id="19" name="Group 27_1">
            <a:extLst>
              <a:ext uri="{FF2B5EF4-FFF2-40B4-BE49-F238E27FC236}">
                <a16:creationId xmlns:a16="http://schemas.microsoft.com/office/drawing/2014/main" xmlns="" id="{908F1A57-057F-4283-AFE3-D3FBAB7387DD}"/>
              </a:ext>
            </a:extLst>
          </p:cNvPr>
          <p:cNvGrpSpPr/>
          <p:nvPr/>
        </p:nvGrpSpPr>
        <p:grpSpPr>
          <a:xfrm>
            <a:off x="253392" y="187105"/>
            <a:ext cx="2751134" cy="964296"/>
            <a:chOff x="179027" y="0"/>
            <a:chExt cx="2751134" cy="964296"/>
          </a:xfrm>
        </p:grpSpPr>
        <p:pic>
          <p:nvPicPr>
            <p:cNvPr id="20" name="图片 19">
              <a:extLst>
                <a:ext uri="{FF2B5EF4-FFF2-40B4-BE49-F238E27FC236}">
                  <a16:creationId xmlns:a16="http://schemas.microsoft.com/office/drawing/2014/main" xmlns="" id="{617F4885-7151-4183-8A67-1E9E41C9F78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027" y="0"/>
              <a:ext cx="922121" cy="964296"/>
            </a:xfrm>
            <a:prstGeom prst="rect">
              <a:avLst/>
            </a:prstGeom>
          </p:spPr>
        </p:pic>
        <p:sp>
          <p:nvSpPr>
            <p:cNvPr id="21" name="文本框 20">
              <a:extLst>
                <a:ext uri="{FF2B5EF4-FFF2-40B4-BE49-F238E27FC236}">
                  <a16:creationId xmlns:a16="http://schemas.microsoft.com/office/drawing/2014/main" xmlns="" id="{6FF40D58-6E3D-45B7-BE24-5030385DDECB}"/>
                </a:ext>
              </a:extLst>
            </p:cNvPr>
            <p:cNvSpPr txBox="1"/>
            <p:nvPr/>
          </p:nvSpPr>
          <p:spPr>
            <a:xfrm>
              <a:off x="1104020" y="255708"/>
              <a:ext cx="1826141" cy="584775"/>
            </a:xfrm>
            <a:prstGeom prst="rect">
              <a:avLst/>
            </a:prstGeom>
            <a:noFill/>
          </p:spPr>
          <p:txBody>
            <a:bodyPr wrap="none" rtlCol="0">
              <a:spAutoFit/>
            </a:bodyPr>
            <a:lstStyle/>
            <a:p>
              <a:r>
                <a:rPr lang="zh-CN" altLang="en-US" sz="3200" b="1" dirty="0">
                  <a:solidFill>
                    <a:srgbClr val="C00000"/>
                  </a:solidFill>
                  <a:cs typeface="+mn-ea"/>
                  <a:sym typeface="+mn-lt"/>
                </a:rPr>
                <a:t>中国科技</a:t>
              </a:r>
            </a:p>
          </p:txBody>
        </p:sp>
      </p:grpSp>
    </p:spTree>
    <p:extLst>
      <p:ext uri="{BB962C8B-B14F-4D97-AF65-F5344CB8AC3E}">
        <p14:creationId xmlns:p14="http://schemas.microsoft.com/office/powerpoint/2010/main" val="2229587176"/>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 calcmode="lin" valueType="num">
                                      <p:cBhvr>
                                        <p:cTn id="14" dur="500" fill="hold"/>
                                        <p:tgtEl>
                                          <p:spTgt spid="27"/>
                                        </p:tgtEl>
                                        <p:attrNameLst>
                                          <p:attrName>style.rotation</p:attrName>
                                        </p:attrNameLst>
                                      </p:cBhvr>
                                      <p:tavLst>
                                        <p:tav tm="0">
                                          <p:val>
                                            <p:fltVal val="360"/>
                                          </p:val>
                                        </p:tav>
                                        <p:tav tm="100000">
                                          <p:val>
                                            <p:fltVal val="0"/>
                                          </p:val>
                                        </p:tav>
                                      </p:tavLst>
                                    </p:anim>
                                    <p:animEffect transition="in" filter="fade">
                                      <p:cBhvr>
                                        <p:cTn id="15" dur="500"/>
                                        <p:tgtEl>
                                          <p:spTgt spid="27"/>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1800"/>
                                        <p:tgtEl>
                                          <p:spTgt spid="26"/>
                                        </p:tgtEl>
                                      </p:cBhvr>
                                    </p:animEffect>
                                  </p:childTnLst>
                                </p:cTn>
                              </p:par>
                            </p:childTnLst>
                          </p:cTn>
                        </p:par>
                        <p:par>
                          <p:cTn id="20" fill="hold">
                            <p:stCondLst>
                              <p:cond delay="2800"/>
                            </p:stCondLst>
                            <p:childTnLst>
                              <p:par>
                                <p:cTn id="21" presetID="49" presetClass="entr" presetSubtype="0" decel="10000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fltVal val="0"/>
                                          </p:val>
                                        </p:tav>
                                        <p:tav tm="100000">
                                          <p:val>
                                            <p:strVal val="#ppt_h"/>
                                          </p:val>
                                        </p:tav>
                                      </p:tavLst>
                                    </p:anim>
                                    <p:anim calcmode="lin" valueType="num">
                                      <p:cBhvr>
                                        <p:cTn id="25" dur="500" fill="hold"/>
                                        <p:tgtEl>
                                          <p:spTgt spid="31"/>
                                        </p:tgtEl>
                                        <p:attrNameLst>
                                          <p:attrName>style.rotation</p:attrName>
                                        </p:attrNameLst>
                                      </p:cBhvr>
                                      <p:tavLst>
                                        <p:tav tm="0">
                                          <p:val>
                                            <p:fltVal val="360"/>
                                          </p:val>
                                        </p:tav>
                                        <p:tav tm="100000">
                                          <p:val>
                                            <p:fltVal val="0"/>
                                          </p:val>
                                        </p:tav>
                                      </p:tavLst>
                                    </p:anim>
                                    <p:animEffect transition="in" filter="fade">
                                      <p:cBhvr>
                                        <p:cTn id="26" dur="500"/>
                                        <p:tgtEl>
                                          <p:spTgt spid="31"/>
                                        </p:tgtEl>
                                      </p:cBhvr>
                                    </p:animEffect>
                                  </p:childTnLst>
                                </p:cTn>
                              </p:par>
                            </p:childTnLst>
                          </p:cTn>
                        </p:par>
                        <p:par>
                          <p:cTn id="27" fill="hold">
                            <p:stCondLst>
                              <p:cond delay="3300"/>
                            </p:stCondLst>
                            <p:childTnLst>
                              <p:par>
                                <p:cTn id="28" presetID="22" presetClass="entr" presetSubtype="8"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1800"/>
                                        <p:tgtEl>
                                          <p:spTgt spid="30"/>
                                        </p:tgtEl>
                                      </p:cBhvr>
                                    </p:animEffect>
                                  </p:childTnLst>
                                </p:cTn>
                              </p:par>
                            </p:childTnLst>
                          </p:cTn>
                        </p:par>
                        <p:par>
                          <p:cTn id="31" fill="hold">
                            <p:stCondLst>
                              <p:cond delay="5100"/>
                            </p:stCondLst>
                            <p:childTnLst>
                              <p:par>
                                <p:cTn id="32" presetID="49" presetClass="entr" presetSubtype="0" decel="100000"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p:cTn id="34" dur="500" fill="hold"/>
                                        <p:tgtEl>
                                          <p:spTgt spid="35"/>
                                        </p:tgtEl>
                                        <p:attrNameLst>
                                          <p:attrName>ppt_w</p:attrName>
                                        </p:attrNameLst>
                                      </p:cBhvr>
                                      <p:tavLst>
                                        <p:tav tm="0">
                                          <p:val>
                                            <p:fltVal val="0"/>
                                          </p:val>
                                        </p:tav>
                                        <p:tav tm="100000">
                                          <p:val>
                                            <p:strVal val="#ppt_w"/>
                                          </p:val>
                                        </p:tav>
                                      </p:tavLst>
                                    </p:anim>
                                    <p:anim calcmode="lin" valueType="num">
                                      <p:cBhvr>
                                        <p:cTn id="35" dur="500" fill="hold"/>
                                        <p:tgtEl>
                                          <p:spTgt spid="35"/>
                                        </p:tgtEl>
                                        <p:attrNameLst>
                                          <p:attrName>ppt_h</p:attrName>
                                        </p:attrNameLst>
                                      </p:cBhvr>
                                      <p:tavLst>
                                        <p:tav tm="0">
                                          <p:val>
                                            <p:fltVal val="0"/>
                                          </p:val>
                                        </p:tav>
                                        <p:tav tm="100000">
                                          <p:val>
                                            <p:strVal val="#ppt_h"/>
                                          </p:val>
                                        </p:tav>
                                      </p:tavLst>
                                    </p:anim>
                                    <p:anim calcmode="lin" valueType="num">
                                      <p:cBhvr>
                                        <p:cTn id="36" dur="500" fill="hold"/>
                                        <p:tgtEl>
                                          <p:spTgt spid="35"/>
                                        </p:tgtEl>
                                        <p:attrNameLst>
                                          <p:attrName>style.rotation</p:attrName>
                                        </p:attrNameLst>
                                      </p:cBhvr>
                                      <p:tavLst>
                                        <p:tav tm="0">
                                          <p:val>
                                            <p:fltVal val="360"/>
                                          </p:val>
                                        </p:tav>
                                        <p:tav tm="100000">
                                          <p:val>
                                            <p:fltVal val="0"/>
                                          </p:val>
                                        </p:tav>
                                      </p:tavLst>
                                    </p:anim>
                                    <p:animEffect transition="in" filter="fade">
                                      <p:cBhvr>
                                        <p:cTn id="37" dur="500"/>
                                        <p:tgtEl>
                                          <p:spTgt spid="35"/>
                                        </p:tgtEl>
                                      </p:cBhvr>
                                    </p:animEffect>
                                  </p:childTnLst>
                                </p:cTn>
                              </p:par>
                            </p:childTnLst>
                          </p:cTn>
                        </p:par>
                        <p:par>
                          <p:cTn id="38" fill="hold">
                            <p:stCondLst>
                              <p:cond delay="5600"/>
                            </p:stCondLst>
                            <p:childTnLst>
                              <p:par>
                                <p:cTn id="39" presetID="22" presetClass="entr" presetSubtype="8"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left)">
                                      <p:cBhvr>
                                        <p:cTn id="41" dur="18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986802" y="3060017"/>
            <a:ext cx="4984973" cy="2015936"/>
          </a:xfrm>
          <a:prstGeom prst="rect">
            <a:avLst/>
          </a:prstGeom>
        </p:spPr>
        <p:txBody>
          <a:bodyPr wrap="square">
            <a:spAutoFit/>
          </a:bodyPr>
          <a:lstStyle/>
          <a:p>
            <a:pPr>
              <a:lnSpc>
                <a:spcPts val="3000"/>
              </a:lnSpc>
            </a:pPr>
            <a:r>
              <a:rPr lang="zh-CN" altLang="zh-CN" sz="2000" dirty="0">
                <a:solidFill>
                  <a:schemeClr val="tx1">
                    <a:lumMod val="75000"/>
                    <a:lumOff val="25000"/>
                  </a:schemeClr>
                </a:solidFill>
                <a:cs typeface="+mn-ea"/>
                <a:sym typeface="+mn-lt"/>
              </a:rPr>
              <a:t>它将香港、澳门、珠海三地连为一体。工程师们用科技和勇气完成这个工程奇迹，他们要启用世界最大的巨型震锤来完成人工岛的建造，沟通起跨海大桥与海底隧道，这也是一项史无前例的工程。</a:t>
            </a:r>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4161" r="8902"/>
          <a:stretch>
            <a:fillRect/>
          </a:stretch>
        </p:blipFill>
        <p:spPr>
          <a:xfrm>
            <a:off x="1339248" y="2754903"/>
            <a:ext cx="4284749" cy="25910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27" name="Group 28"/>
          <p:cNvGrpSpPr/>
          <p:nvPr/>
        </p:nvGrpSpPr>
        <p:grpSpPr bwMode="auto">
          <a:xfrm>
            <a:off x="1339248" y="1450643"/>
            <a:ext cx="9632527" cy="889531"/>
            <a:chOff x="816" y="2304"/>
            <a:chExt cx="1440" cy="448"/>
          </a:xfrm>
        </p:grpSpPr>
        <p:sp>
          <p:nvSpPr>
            <p:cNvPr id="29" name="Freeform: Shape 29"/>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14:hiddenLine>
              </a:ext>
            </a:extLst>
          </p:spPr>
          <p:txBody>
            <a:bodyPr anchor="ctr"/>
            <a:lstStyle/>
            <a:p>
              <a:pPr algn="ctr" defTabSz="914377">
                <a:defRPr/>
              </a:pPr>
              <a:endParaRPr sz="2133">
                <a:solidFill>
                  <a:prstClr val="black"/>
                </a:solidFill>
                <a:cs typeface="+mn-ea"/>
                <a:sym typeface="+mn-lt"/>
              </a:endParaRPr>
            </a:p>
          </p:txBody>
        </p:sp>
        <p:sp>
          <p:nvSpPr>
            <p:cNvPr id="30" name="Rectangle 30"/>
            <p:cNvSpPr/>
            <p:nvPr/>
          </p:nvSpPr>
          <p:spPr bwMode="gray">
            <a:xfrm>
              <a:off x="816" y="2304"/>
              <a:ext cx="1440" cy="393"/>
            </a:xfrm>
            <a:prstGeom prst="rect">
              <a:avLst/>
            </a:prstGeom>
            <a:gradFill>
              <a:gsLst>
                <a:gs pos="0">
                  <a:srgbClr val="FF3302"/>
                </a:gs>
                <a:gs pos="100000">
                  <a:srgbClr val="C00000"/>
                </a:gs>
              </a:gsLst>
              <a:lin ang="0" scaled="0"/>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r>
                <a:rPr lang="zh-CN" altLang="en-US" sz="1867" b="1" dirty="0">
                  <a:solidFill>
                    <a:schemeClr val="bg1"/>
                  </a:solidFill>
                  <a:cs typeface="+mn-ea"/>
                  <a:sym typeface="+mn-lt"/>
                </a:rPr>
                <a:t>港珠澳大桥这是世界上最长的跨海大桥，</a:t>
              </a:r>
              <a:r>
                <a:rPr lang="zh-CN" altLang="zh-CN" sz="1867" b="1" dirty="0">
                  <a:solidFill>
                    <a:schemeClr val="bg1"/>
                  </a:solidFill>
                  <a:cs typeface="+mn-ea"/>
                  <a:sym typeface="+mn-lt"/>
                </a:rPr>
                <a:t>兼具世界上最长的沉管海底隧道</a:t>
              </a:r>
              <a:r>
                <a:rPr lang="en-US" altLang="zh-CN" sz="1867" b="1" dirty="0">
                  <a:solidFill>
                    <a:schemeClr val="bg1"/>
                  </a:solidFill>
                  <a:cs typeface="+mn-ea"/>
                  <a:sym typeface="+mn-lt"/>
                </a:rPr>
                <a:t>--</a:t>
              </a:r>
              <a:r>
                <a:rPr lang="zh-CN" altLang="zh-CN" sz="1867" b="1" dirty="0">
                  <a:solidFill>
                    <a:schemeClr val="bg1"/>
                  </a:solidFill>
                  <a:cs typeface="+mn-ea"/>
                  <a:sym typeface="+mn-lt"/>
                </a:rPr>
                <a:t>港珠澳大桥</a:t>
              </a:r>
              <a:endParaRPr lang="zh-CN" altLang="en-US" sz="1867" b="1" dirty="0">
                <a:solidFill>
                  <a:schemeClr val="bg1"/>
                </a:solidFill>
                <a:cs typeface="+mn-ea"/>
                <a:sym typeface="+mn-lt"/>
              </a:endParaRPr>
            </a:p>
          </p:txBody>
        </p:sp>
      </p:grpSp>
      <p:grpSp>
        <p:nvGrpSpPr>
          <p:cNvPr id="10" name="Group 27_1">
            <a:extLst>
              <a:ext uri="{FF2B5EF4-FFF2-40B4-BE49-F238E27FC236}">
                <a16:creationId xmlns:a16="http://schemas.microsoft.com/office/drawing/2014/main" xmlns="" id="{90CC2872-DAE2-4639-9198-1D68E0CD893B}"/>
              </a:ext>
            </a:extLst>
          </p:cNvPr>
          <p:cNvGrpSpPr/>
          <p:nvPr/>
        </p:nvGrpSpPr>
        <p:grpSpPr>
          <a:xfrm>
            <a:off x="253392" y="187105"/>
            <a:ext cx="2751134" cy="964296"/>
            <a:chOff x="179027" y="0"/>
            <a:chExt cx="2751134" cy="964296"/>
          </a:xfrm>
        </p:grpSpPr>
        <p:pic>
          <p:nvPicPr>
            <p:cNvPr id="11" name="图片 10">
              <a:extLst>
                <a:ext uri="{FF2B5EF4-FFF2-40B4-BE49-F238E27FC236}">
                  <a16:creationId xmlns:a16="http://schemas.microsoft.com/office/drawing/2014/main" xmlns="" id="{E60719F5-E2E9-45B0-A3FD-5109DEE42A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027" y="0"/>
              <a:ext cx="922121" cy="964296"/>
            </a:xfrm>
            <a:prstGeom prst="rect">
              <a:avLst/>
            </a:prstGeom>
          </p:spPr>
        </p:pic>
        <p:sp>
          <p:nvSpPr>
            <p:cNvPr id="12" name="文本框 11">
              <a:extLst>
                <a:ext uri="{FF2B5EF4-FFF2-40B4-BE49-F238E27FC236}">
                  <a16:creationId xmlns:a16="http://schemas.microsoft.com/office/drawing/2014/main" xmlns="" id="{F5A90EE7-0F98-4089-A012-67A278258434}"/>
                </a:ext>
              </a:extLst>
            </p:cNvPr>
            <p:cNvSpPr txBox="1"/>
            <p:nvPr/>
          </p:nvSpPr>
          <p:spPr>
            <a:xfrm>
              <a:off x="1104020" y="255708"/>
              <a:ext cx="1826141" cy="584775"/>
            </a:xfrm>
            <a:prstGeom prst="rect">
              <a:avLst/>
            </a:prstGeom>
            <a:noFill/>
          </p:spPr>
          <p:txBody>
            <a:bodyPr wrap="none" rtlCol="0">
              <a:spAutoFit/>
            </a:bodyPr>
            <a:lstStyle/>
            <a:p>
              <a:r>
                <a:rPr lang="zh-CN" altLang="en-US" sz="3200" b="1" dirty="0">
                  <a:solidFill>
                    <a:srgbClr val="C00000"/>
                  </a:solidFill>
                  <a:cs typeface="+mn-ea"/>
                  <a:sym typeface="+mn-lt"/>
                </a:rPr>
                <a:t>中国高铁</a:t>
              </a:r>
            </a:p>
          </p:txBody>
        </p:sp>
      </p:grpSp>
    </p:spTree>
    <p:extLst>
      <p:ext uri="{BB962C8B-B14F-4D97-AF65-F5344CB8AC3E}">
        <p14:creationId xmlns:p14="http://schemas.microsoft.com/office/powerpoint/2010/main" val="2848699519"/>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55"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1000" fill="hold"/>
                                        <p:tgtEl>
                                          <p:spTgt spid="27"/>
                                        </p:tgtEl>
                                        <p:attrNameLst>
                                          <p:attrName>ppt_w</p:attrName>
                                        </p:attrNameLst>
                                      </p:cBhvr>
                                      <p:tavLst>
                                        <p:tav tm="0">
                                          <p:val>
                                            <p:strVal val="#ppt_w*0.70"/>
                                          </p:val>
                                        </p:tav>
                                        <p:tav tm="100000">
                                          <p:val>
                                            <p:strVal val="#ppt_w"/>
                                          </p:val>
                                        </p:tav>
                                      </p:tavLst>
                                    </p:anim>
                                    <p:anim calcmode="lin" valueType="num">
                                      <p:cBhvr>
                                        <p:cTn id="23" dur="1000" fill="hold"/>
                                        <p:tgtEl>
                                          <p:spTgt spid="27"/>
                                        </p:tgtEl>
                                        <p:attrNameLst>
                                          <p:attrName>ppt_h</p:attrName>
                                        </p:attrNameLst>
                                      </p:cBhvr>
                                      <p:tavLst>
                                        <p:tav tm="0">
                                          <p:val>
                                            <p:strVal val="#ppt_h"/>
                                          </p:val>
                                        </p:tav>
                                        <p:tav tm="100000">
                                          <p:val>
                                            <p:strVal val="#ppt_h"/>
                                          </p:val>
                                        </p:tav>
                                      </p:tavLst>
                                    </p:anim>
                                    <p:animEffect transition="in" filter="fade">
                                      <p:cBhvr>
                                        <p:cTn id="2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椭圆 3079"/>
          <p:cNvSpPr>
            <a:spLocks noChangeArrowheads="1"/>
          </p:cNvSpPr>
          <p:nvPr/>
        </p:nvSpPr>
        <p:spPr bwMode="auto">
          <a:xfrm>
            <a:off x="3029249" y="2188104"/>
            <a:ext cx="2107679" cy="2107679"/>
          </a:xfrm>
          <a:prstGeom prst="ellipse">
            <a:avLst/>
          </a:prstGeom>
          <a:solidFill>
            <a:srgbClr val="C00000"/>
          </a:solidFill>
          <a:ln>
            <a:noFill/>
          </a:ln>
          <a:extLst/>
        </p:spPr>
        <p:txBody>
          <a:bodyPr/>
          <a:lstStyle/>
          <a:p>
            <a:endParaRPr lang="zh-CN" altLang="en-US" sz="2530">
              <a:cs typeface="+mn-ea"/>
              <a:sym typeface="+mn-lt"/>
            </a:endParaRPr>
          </a:p>
        </p:txBody>
      </p:sp>
      <p:sp>
        <p:nvSpPr>
          <p:cNvPr id="6148" name="文本框 3080"/>
          <p:cNvSpPr txBox="1">
            <a:spLocks noChangeArrowheads="1"/>
          </p:cNvSpPr>
          <p:nvPr/>
        </p:nvSpPr>
        <p:spPr bwMode="auto">
          <a:xfrm>
            <a:off x="5694482" y="2563211"/>
            <a:ext cx="1669640" cy="1323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998" b="1" dirty="0">
                <a:solidFill>
                  <a:srgbClr val="C00000"/>
                </a:solidFill>
                <a:cs typeface="+mn-ea"/>
                <a:sym typeface="+mn-lt"/>
              </a:rPr>
              <a:t>03</a:t>
            </a:r>
          </a:p>
        </p:txBody>
      </p:sp>
      <p:sp>
        <p:nvSpPr>
          <p:cNvPr id="6152" name="椭圆 3088"/>
          <p:cNvSpPr>
            <a:spLocks noChangeArrowheads="1"/>
          </p:cNvSpPr>
          <p:nvPr/>
        </p:nvSpPr>
        <p:spPr bwMode="auto">
          <a:xfrm>
            <a:off x="2310868" y="3725503"/>
            <a:ext cx="160827" cy="160827"/>
          </a:xfrm>
          <a:prstGeom prst="ellipse">
            <a:avLst/>
          </a:prstGeom>
          <a:solidFill>
            <a:srgbClr val="C00000"/>
          </a:solidFill>
          <a:ln>
            <a:noFill/>
          </a:ln>
          <a:extLst/>
        </p:spPr>
        <p:txBody>
          <a:bodyPr/>
          <a:lstStyle/>
          <a:p>
            <a:endParaRPr lang="zh-CN" altLang="en-US" sz="2530">
              <a:cs typeface="+mn-ea"/>
              <a:sym typeface="+mn-lt"/>
            </a:endParaRPr>
          </a:p>
        </p:txBody>
      </p:sp>
      <p:sp>
        <p:nvSpPr>
          <p:cNvPr id="6153" name="椭圆 3087"/>
          <p:cNvSpPr>
            <a:spLocks noChangeArrowheads="1"/>
          </p:cNvSpPr>
          <p:nvPr/>
        </p:nvSpPr>
        <p:spPr bwMode="auto">
          <a:xfrm>
            <a:off x="5457578" y="1746910"/>
            <a:ext cx="457086" cy="457086"/>
          </a:xfrm>
          <a:prstGeom prst="ellipse">
            <a:avLst/>
          </a:prstGeom>
          <a:solidFill>
            <a:srgbClr val="C00000"/>
          </a:solidFill>
          <a:ln>
            <a:noFill/>
          </a:ln>
          <a:extLst/>
        </p:spPr>
        <p:txBody>
          <a:bodyPr/>
          <a:lstStyle/>
          <a:p>
            <a:endParaRPr lang="zh-CN" altLang="en-US" sz="2530">
              <a:cs typeface="+mn-ea"/>
              <a:sym typeface="+mn-lt"/>
            </a:endParaRPr>
          </a:p>
        </p:txBody>
      </p:sp>
      <p:sp>
        <p:nvSpPr>
          <p:cNvPr id="9" name="矩形 8"/>
          <p:cNvSpPr/>
          <p:nvPr/>
        </p:nvSpPr>
        <p:spPr>
          <a:xfrm>
            <a:off x="7364122" y="2828123"/>
            <a:ext cx="3389156" cy="793294"/>
          </a:xfrm>
          <a:prstGeom prst="rect">
            <a:avLst/>
          </a:prstGeom>
        </p:spPr>
        <p:txBody>
          <a:bodyPr wrap="square" lIns="0" tIns="0" rIns="0" bIns="0">
            <a:spAutoFit/>
          </a:bodyPr>
          <a:lstStyle/>
          <a:p>
            <a:pPr>
              <a:lnSpc>
                <a:spcPct val="130000"/>
              </a:lnSpc>
            </a:pPr>
            <a:r>
              <a:rPr lang="zh-CN" altLang="en-US" sz="4400" b="1" dirty="0">
                <a:solidFill>
                  <a:srgbClr val="C00000"/>
                </a:solidFill>
                <a:cs typeface="+mn-ea"/>
                <a:sym typeface="+mn-lt"/>
              </a:rPr>
              <a:t>电影观后感</a:t>
            </a:r>
          </a:p>
        </p:txBody>
      </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38722" y="786750"/>
            <a:ext cx="3733077" cy="3019166"/>
          </a:xfrm>
          <a:prstGeom prst="rect">
            <a:avLst/>
          </a:prstGeom>
        </p:spPr>
      </p:pic>
      <p:pic>
        <p:nvPicPr>
          <p:cNvPr id="11" name="图片 10">
            <a:extLst>
              <a:ext uri="{FF2B5EF4-FFF2-40B4-BE49-F238E27FC236}">
                <a16:creationId xmlns:a16="http://schemas.microsoft.com/office/drawing/2014/main" xmlns="" id="{F18AE49C-F828-4003-A0C3-74052873CCE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20355" y="5103094"/>
            <a:ext cx="12182970" cy="1802462"/>
          </a:xfrm>
          <a:prstGeom prst="rect">
            <a:avLst/>
          </a:prstGeom>
        </p:spPr>
      </p:pic>
      <p:pic>
        <p:nvPicPr>
          <p:cNvPr id="12" name="图片 11">
            <a:extLst>
              <a:ext uri="{FF2B5EF4-FFF2-40B4-BE49-F238E27FC236}">
                <a16:creationId xmlns:a16="http://schemas.microsoft.com/office/drawing/2014/main" xmlns="" id="{96304229-19BC-4E1A-B73F-B030637DE81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9344" y="5625492"/>
            <a:ext cx="2323092" cy="1600200"/>
          </a:xfrm>
          <a:prstGeom prst="rect">
            <a:avLst/>
          </a:prstGeom>
        </p:spPr>
      </p:pic>
      <p:pic>
        <p:nvPicPr>
          <p:cNvPr id="13" name="图片 12">
            <a:extLst>
              <a:ext uri="{FF2B5EF4-FFF2-40B4-BE49-F238E27FC236}">
                <a16:creationId xmlns:a16="http://schemas.microsoft.com/office/drawing/2014/main" xmlns="" id="{83CE136A-E558-46EF-8566-8ED7D35748B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7905" r="1552"/>
          <a:stretch/>
        </p:blipFill>
        <p:spPr>
          <a:xfrm flipH="1">
            <a:off x="6688551" y="4317757"/>
            <a:ext cx="5574943" cy="2608201"/>
          </a:xfrm>
          <a:prstGeom prst="rect">
            <a:avLst/>
          </a:prstGeom>
        </p:spPr>
      </p:pic>
    </p:spTree>
    <p:extLst>
      <p:ext uri="{BB962C8B-B14F-4D97-AF65-F5344CB8AC3E}">
        <p14:creationId xmlns:p14="http://schemas.microsoft.com/office/powerpoint/2010/main" val="3105572620"/>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9"/>
          <p:cNvSpPr txBox="1"/>
          <p:nvPr/>
        </p:nvSpPr>
        <p:spPr>
          <a:xfrm>
            <a:off x="1318314" y="1905698"/>
            <a:ext cx="9555371" cy="3046603"/>
          </a:xfrm>
          <a:prstGeom prst="rect">
            <a:avLst/>
          </a:prstGeom>
          <a:noFill/>
        </p:spPr>
        <p:txBody>
          <a:bodyPr wrap="square" lIns="91440" tIns="45720" rIns="91440" bIns="45720" rtlCol="0">
            <a:spAutoFit/>
          </a:bodyPr>
          <a:lstStyle/>
          <a:p>
            <a:pPr algn="just" defTabSz="914377" eaLnBrk="0" hangingPunct="0">
              <a:lnSpc>
                <a:spcPct val="150000"/>
              </a:lnSpc>
              <a:defRPr/>
            </a:pPr>
            <a:r>
              <a:rPr lang="zh-CN" altLang="en-US" sz="2133" kern="0" dirty="0">
                <a:gradFill>
                  <a:gsLst>
                    <a:gs pos="0">
                      <a:srgbClr val="FF3302"/>
                    </a:gs>
                    <a:gs pos="100000">
                      <a:srgbClr val="CB0800"/>
                    </a:gs>
                  </a:gsLst>
                  <a:lin ang="5400000" scaled="1"/>
                </a:gradFill>
                <a:cs typeface="+mn-ea"/>
                <a:sym typeface="+mn-lt"/>
              </a:rPr>
              <a:t>       墨子号量子科学实验卫星，拥有自主产权的大飞机</a:t>
            </a:r>
            <a:r>
              <a:rPr lang="en-US" altLang="zh-CN" sz="2133" kern="0" dirty="0">
                <a:gradFill>
                  <a:gsLst>
                    <a:gs pos="0">
                      <a:srgbClr val="FF3302"/>
                    </a:gs>
                    <a:gs pos="100000">
                      <a:srgbClr val="CB0800"/>
                    </a:gs>
                  </a:gsLst>
                  <a:lin ang="5400000" scaled="1"/>
                </a:gradFill>
                <a:cs typeface="+mn-ea"/>
                <a:sym typeface="+mn-lt"/>
              </a:rPr>
              <a:t>……</a:t>
            </a:r>
            <a:r>
              <a:rPr lang="zh-CN" altLang="en-US" sz="2133" kern="0" dirty="0">
                <a:gradFill>
                  <a:gsLst>
                    <a:gs pos="0">
                      <a:srgbClr val="FF3302"/>
                    </a:gs>
                    <a:gs pos="100000">
                      <a:srgbClr val="CB0800"/>
                    </a:gs>
                  </a:gsLst>
                  <a:lin ang="5400000" scaled="1"/>
                </a:gradFill>
                <a:cs typeface="+mn-ea"/>
                <a:sym typeface="+mn-lt"/>
              </a:rPr>
              <a:t>中国车、中国港、中国桥、中国路，短短</a:t>
            </a:r>
            <a:r>
              <a:rPr lang="en-US" altLang="zh-CN" sz="2133" kern="0" dirty="0">
                <a:gradFill>
                  <a:gsLst>
                    <a:gs pos="0">
                      <a:srgbClr val="FF3302"/>
                    </a:gs>
                    <a:gs pos="100000">
                      <a:srgbClr val="CB0800"/>
                    </a:gs>
                  </a:gsLst>
                  <a:lin ang="5400000" scaled="1"/>
                </a:gradFill>
                <a:cs typeface="+mn-ea"/>
                <a:sym typeface="+mn-lt"/>
              </a:rPr>
              <a:t>90</a:t>
            </a:r>
            <a:r>
              <a:rPr lang="zh-CN" altLang="en-US" sz="2133" kern="0" dirty="0">
                <a:gradFill>
                  <a:gsLst>
                    <a:gs pos="0">
                      <a:srgbClr val="FF3302"/>
                    </a:gs>
                    <a:gs pos="100000">
                      <a:srgbClr val="CB0800"/>
                    </a:gs>
                  </a:gsLst>
                  <a:lin ang="5400000" scaled="1"/>
                </a:gradFill>
                <a:cs typeface="+mn-ea"/>
                <a:sym typeface="+mn-lt"/>
              </a:rPr>
              <a:t>分钟的</a:t>
            </a:r>
            <a:r>
              <a:rPr lang="en-US" altLang="zh-CN" sz="2133" kern="0" dirty="0">
                <a:gradFill>
                  <a:gsLst>
                    <a:gs pos="0">
                      <a:srgbClr val="FF3302"/>
                    </a:gs>
                    <a:gs pos="100000">
                      <a:srgbClr val="CB0800"/>
                    </a:gs>
                  </a:gsLst>
                  <a:lin ang="5400000" scaled="1"/>
                </a:gradFill>
                <a:cs typeface="+mn-ea"/>
                <a:sym typeface="+mn-lt"/>
              </a:rPr>
              <a:t>《</a:t>
            </a:r>
            <a:r>
              <a:rPr lang="zh-CN" altLang="en-US" sz="2133" kern="0" dirty="0">
                <a:gradFill>
                  <a:gsLst>
                    <a:gs pos="0">
                      <a:srgbClr val="FF3302"/>
                    </a:gs>
                    <a:gs pos="100000">
                      <a:srgbClr val="CB0800"/>
                    </a:gs>
                  </a:gsLst>
                  <a:lin ang="5400000" scaled="1"/>
                </a:gradFill>
                <a:cs typeface="+mn-ea"/>
                <a:sym typeface="+mn-lt"/>
              </a:rPr>
              <a:t>厉害了 我的国</a:t>
            </a:r>
            <a:r>
              <a:rPr lang="en-US" altLang="zh-CN" sz="2133" kern="0" dirty="0">
                <a:gradFill>
                  <a:gsLst>
                    <a:gs pos="0">
                      <a:srgbClr val="FF3302"/>
                    </a:gs>
                    <a:gs pos="100000">
                      <a:srgbClr val="CB0800"/>
                    </a:gs>
                  </a:gsLst>
                  <a:lin ang="5400000" scaled="1"/>
                </a:gradFill>
                <a:cs typeface="+mn-ea"/>
                <a:sym typeface="+mn-lt"/>
              </a:rPr>
              <a:t>》</a:t>
            </a:r>
            <a:r>
              <a:rPr lang="zh-CN" altLang="en-US" sz="2133" kern="0" dirty="0">
                <a:gradFill>
                  <a:gsLst>
                    <a:gs pos="0">
                      <a:srgbClr val="FF3302"/>
                    </a:gs>
                    <a:gs pos="100000">
                      <a:srgbClr val="CB0800"/>
                    </a:gs>
                  </a:gsLst>
                  <a:lin ang="5400000" scaled="1"/>
                </a:gradFill>
                <a:cs typeface="+mn-ea"/>
                <a:sym typeface="+mn-lt"/>
              </a:rPr>
              <a:t>，一幕幕壮观的镜头一次又一次点燃了心中的骄傲。该影片在观照“大国”的同时，也把“小家”作为重点加以展现，平凡百姓的社会生活变迁最能直观有力地回应新时代的火热之姿，片中生动记录了中国在精准扶贫、生态文明建设、医疗保障、国家安全等各方面取得的卓越成就，展现中国人民在全面建成小康征程上的诸多努力。</a:t>
            </a:r>
          </a:p>
        </p:txBody>
      </p:sp>
      <p:grpSp>
        <p:nvGrpSpPr>
          <p:cNvPr id="7" name="Group 27_1">
            <a:extLst>
              <a:ext uri="{FF2B5EF4-FFF2-40B4-BE49-F238E27FC236}">
                <a16:creationId xmlns:a16="http://schemas.microsoft.com/office/drawing/2014/main" xmlns="" id="{C4D606DA-E1B7-4112-98D4-2442FDF4A8A4}"/>
              </a:ext>
            </a:extLst>
          </p:cNvPr>
          <p:cNvGrpSpPr/>
          <p:nvPr/>
        </p:nvGrpSpPr>
        <p:grpSpPr>
          <a:xfrm>
            <a:off x="253392" y="187105"/>
            <a:ext cx="2340765" cy="964296"/>
            <a:chOff x="179027" y="0"/>
            <a:chExt cx="2340765" cy="964296"/>
          </a:xfrm>
        </p:grpSpPr>
        <p:pic>
          <p:nvPicPr>
            <p:cNvPr id="8" name="图片 7">
              <a:extLst>
                <a:ext uri="{FF2B5EF4-FFF2-40B4-BE49-F238E27FC236}">
                  <a16:creationId xmlns:a16="http://schemas.microsoft.com/office/drawing/2014/main" xmlns="" id="{0F75A98B-9338-4D2B-90E8-A486DF4F8B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027" y="0"/>
              <a:ext cx="922121" cy="964296"/>
            </a:xfrm>
            <a:prstGeom prst="rect">
              <a:avLst/>
            </a:prstGeom>
          </p:spPr>
        </p:pic>
        <p:sp>
          <p:nvSpPr>
            <p:cNvPr id="9" name="文本框 8">
              <a:extLst>
                <a:ext uri="{FF2B5EF4-FFF2-40B4-BE49-F238E27FC236}">
                  <a16:creationId xmlns:a16="http://schemas.microsoft.com/office/drawing/2014/main" xmlns="" id="{4CC7DD5E-6A3F-4A49-8B5A-ED9585054E69}"/>
                </a:ext>
              </a:extLst>
            </p:cNvPr>
            <p:cNvSpPr txBox="1"/>
            <p:nvPr/>
          </p:nvSpPr>
          <p:spPr>
            <a:xfrm>
              <a:off x="1104020" y="255708"/>
              <a:ext cx="1415772" cy="584775"/>
            </a:xfrm>
            <a:prstGeom prst="rect">
              <a:avLst/>
            </a:prstGeom>
            <a:noFill/>
          </p:spPr>
          <p:txBody>
            <a:bodyPr wrap="none" rtlCol="0">
              <a:spAutoFit/>
            </a:bodyPr>
            <a:lstStyle/>
            <a:p>
              <a:r>
                <a:rPr lang="zh-CN" altLang="en-US" sz="3200" b="1" dirty="0">
                  <a:solidFill>
                    <a:srgbClr val="C00000"/>
                  </a:solidFill>
                  <a:cs typeface="+mn-ea"/>
                  <a:sym typeface="+mn-lt"/>
                </a:rPr>
                <a:t>观后感</a:t>
              </a:r>
            </a:p>
          </p:txBody>
        </p:sp>
      </p:grpSp>
    </p:spTree>
    <p:extLst>
      <p:ext uri="{BB962C8B-B14F-4D97-AF65-F5344CB8AC3E}">
        <p14:creationId xmlns:p14="http://schemas.microsoft.com/office/powerpoint/2010/main" val="1775189912"/>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up)">
                                      <p:cBhvr>
                                        <p:cTn id="7" dur="1842"/>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42442" y="1157033"/>
            <a:ext cx="4984973" cy="461665"/>
          </a:xfrm>
          <a:prstGeom prst="rect">
            <a:avLst/>
          </a:prstGeom>
        </p:spPr>
        <p:txBody>
          <a:bodyPr wrap="square">
            <a:spAutoFit/>
          </a:bodyPr>
          <a:lstStyle/>
          <a:p>
            <a:r>
              <a:rPr lang="zh-CN" altLang="zh-CN" sz="2400" dirty="0">
                <a:cs typeface="+mn-ea"/>
                <a:sym typeface="+mn-lt"/>
              </a:rPr>
              <a:t>，</a:t>
            </a:r>
          </a:p>
        </p:txBody>
      </p:sp>
      <p:sp>
        <p:nvSpPr>
          <p:cNvPr id="37" name="TextBox 9"/>
          <p:cNvSpPr txBox="1"/>
          <p:nvPr/>
        </p:nvSpPr>
        <p:spPr>
          <a:xfrm>
            <a:off x="1175513" y="1905698"/>
            <a:ext cx="9555371" cy="3046603"/>
          </a:xfrm>
          <a:prstGeom prst="rect">
            <a:avLst/>
          </a:prstGeom>
          <a:noFill/>
        </p:spPr>
        <p:txBody>
          <a:bodyPr wrap="square" lIns="91440" tIns="45720" rIns="91440" bIns="45720" rtlCol="0">
            <a:spAutoFit/>
          </a:bodyPr>
          <a:lstStyle/>
          <a:p>
            <a:pPr algn="just" defTabSz="914377" eaLnBrk="0" hangingPunct="0">
              <a:lnSpc>
                <a:spcPct val="150000"/>
              </a:lnSpc>
              <a:defRPr/>
            </a:pPr>
            <a:r>
              <a:rPr lang="zh-CN" altLang="en-US" sz="2133" kern="0" dirty="0">
                <a:gradFill>
                  <a:gsLst>
                    <a:gs pos="0">
                      <a:srgbClr val="FF3302"/>
                    </a:gs>
                    <a:gs pos="100000">
                      <a:srgbClr val="CB0800"/>
                    </a:gs>
                  </a:gsLst>
                  <a:lin ang="5400000" scaled="1"/>
                </a:gradFill>
                <a:cs typeface="+mn-ea"/>
                <a:sym typeface="+mn-lt"/>
              </a:rPr>
              <a:t>      从移动支付到共享单车，从“中国制造</a:t>
            </a:r>
            <a:r>
              <a:rPr lang="en-US" altLang="zh-CN" sz="2133" kern="0" dirty="0">
                <a:gradFill>
                  <a:gsLst>
                    <a:gs pos="0">
                      <a:srgbClr val="FF3302"/>
                    </a:gs>
                    <a:gs pos="100000">
                      <a:srgbClr val="CB0800"/>
                    </a:gs>
                  </a:gsLst>
                  <a:lin ang="5400000" scaled="1"/>
                </a:gradFill>
                <a:cs typeface="+mn-ea"/>
                <a:sym typeface="+mn-lt"/>
              </a:rPr>
              <a:t>2025”</a:t>
            </a:r>
            <a:r>
              <a:rPr lang="zh-CN" altLang="en-US" sz="2133" kern="0" dirty="0">
                <a:gradFill>
                  <a:gsLst>
                    <a:gs pos="0">
                      <a:srgbClr val="FF3302"/>
                    </a:gs>
                    <a:gs pos="100000">
                      <a:srgbClr val="CB0800"/>
                    </a:gs>
                  </a:gsLst>
                  <a:lin ang="5400000" scaled="1"/>
                </a:gradFill>
                <a:cs typeface="+mn-ea"/>
                <a:sym typeface="+mn-lt"/>
              </a:rPr>
              <a:t>到物联网、大数据、云计算等新技术，从空天领域、海工领域，到芯片等尖端领域，中国的创新动力源源不竭，中国的创新人才不断涌现。</a:t>
            </a:r>
          </a:p>
          <a:p>
            <a:pPr algn="just" defTabSz="914377" eaLnBrk="0" hangingPunct="0">
              <a:lnSpc>
                <a:spcPct val="150000"/>
              </a:lnSpc>
              <a:defRPr/>
            </a:pPr>
            <a:r>
              <a:rPr lang="zh-CN" altLang="en-US" sz="2133" kern="0" dirty="0">
                <a:gradFill>
                  <a:gsLst>
                    <a:gs pos="0">
                      <a:srgbClr val="FF3302"/>
                    </a:gs>
                    <a:gs pos="100000">
                      <a:srgbClr val="CB0800"/>
                    </a:gs>
                  </a:gsLst>
                  <a:lin ang="5400000" scaled="1"/>
                </a:gradFill>
                <a:cs typeface="+mn-ea"/>
                <a:sym typeface="+mn-lt"/>
              </a:rPr>
              <a:t>      中国科技创新，正如何让百姓生活更为便捷，让企业发展更具活力，让国家实力更加强大。“创新”我们最深沉的民族禀赋，再次焕发出撬动地球的力量。创新驱动发展，一个创新型的国家，正越来越近。</a:t>
            </a:r>
          </a:p>
        </p:txBody>
      </p:sp>
      <p:grpSp>
        <p:nvGrpSpPr>
          <p:cNvPr id="10" name="Group 27_1_1">
            <a:extLst>
              <a:ext uri="{FF2B5EF4-FFF2-40B4-BE49-F238E27FC236}">
                <a16:creationId xmlns:a16="http://schemas.microsoft.com/office/drawing/2014/main" xmlns="" id="{AAC69595-DC46-45C3-A059-E9C1D7E64C91}"/>
              </a:ext>
            </a:extLst>
          </p:cNvPr>
          <p:cNvGrpSpPr/>
          <p:nvPr/>
        </p:nvGrpSpPr>
        <p:grpSpPr>
          <a:xfrm>
            <a:off x="253392" y="187105"/>
            <a:ext cx="4392609" cy="964296"/>
            <a:chOff x="179027" y="0"/>
            <a:chExt cx="4392609" cy="964296"/>
          </a:xfrm>
        </p:grpSpPr>
        <p:pic>
          <p:nvPicPr>
            <p:cNvPr id="11" name="图片 10">
              <a:extLst>
                <a:ext uri="{FF2B5EF4-FFF2-40B4-BE49-F238E27FC236}">
                  <a16:creationId xmlns:a16="http://schemas.microsoft.com/office/drawing/2014/main" xmlns="" id="{BFF0EF05-CBD4-47F3-9428-ADFB3C11BC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027" y="0"/>
              <a:ext cx="922121" cy="964296"/>
            </a:xfrm>
            <a:prstGeom prst="rect">
              <a:avLst/>
            </a:prstGeom>
          </p:spPr>
        </p:pic>
        <p:sp>
          <p:nvSpPr>
            <p:cNvPr id="12" name="文本框 11">
              <a:extLst>
                <a:ext uri="{FF2B5EF4-FFF2-40B4-BE49-F238E27FC236}">
                  <a16:creationId xmlns:a16="http://schemas.microsoft.com/office/drawing/2014/main" xmlns="" id="{4126CC3C-FF5B-436D-A902-AA1D8BF09AA5}"/>
                </a:ext>
              </a:extLst>
            </p:cNvPr>
            <p:cNvSpPr txBox="1"/>
            <p:nvPr/>
          </p:nvSpPr>
          <p:spPr>
            <a:xfrm>
              <a:off x="1104020" y="255708"/>
              <a:ext cx="3467616" cy="584775"/>
            </a:xfrm>
            <a:prstGeom prst="rect">
              <a:avLst/>
            </a:prstGeom>
            <a:noFill/>
          </p:spPr>
          <p:txBody>
            <a:bodyPr wrap="none" rtlCol="0">
              <a:spAutoFit/>
            </a:bodyPr>
            <a:lstStyle/>
            <a:p>
              <a:r>
                <a:rPr lang="zh-CN" altLang="en-US" sz="3200" b="1" dirty="0">
                  <a:solidFill>
                    <a:srgbClr val="C00000"/>
                  </a:solidFill>
                  <a:cs typeface="+mn-ea"/>
                  <a:sym typeface="+mn-lt"/>
                </a:rPr>
                <a:t>一个创新性的国家</a:t>
              </a:r>
            </a:p>
          </p:txBody>
        </p:sp>
      </p:grpSp>
    </p:spTree>
    <p:extLst>
      <p:ext uri="{BB962C8B-B14F-4D97-AF65-F5344CB8AC3E}">
        <p14:creationId xmlns:p14="http://schemas.microsoft.com/office/powerpoint/2010/main" val="3037917887"/>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13" fill="hold">
                            <p:stCondLst>
                              <p:cond delay="2000"/>
                            </p:stCondLst>
                            <p:childTnLst>
                              <p:par>
                                <p:cTn id="14" presetID="22" presetClass="entr" presetSubtype="1"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up)">
                                      <p:cBhvr>
                                        <p:cTn id="16" dur="1842"/>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832757" y="1654662"/>
            <a:ext cx="8946119" cy="3548675"/>
          </a:xfrm>
          <a:prstGeom prst="rect">
            <a:avLst/>
          </a:prstGeom>
          <a:noFill/>
          <a:ln w="19050">
            <a:solidFill>
              <a:srgbClr val="E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cs typeface="+mn-ea"/>
              <a:sym typeface="+mn-lt"/>
            </a:endParaRPr>
          </a:p>
        </p:txBody>
      </p:sp>
      <p:sp>
        <p:nvSpPr>
          <p:cNvPr id="11" name="矩形 10"/>
          <p:cNvSpPr/>
          <p:nvPr/>
        </p:nvSpPr>
        <p:spPr>
          <a:xfrm>
            <a:off x="1832757" y="2004250"/>
            <a:ext cx="8859581" cy="2849498"/>
          </a:xfrm>
          <a:prstGeom prst="rect">
            <a:avLst/>
          </a:prstGeom>
          <a:ln w="19050">
            <a:noFill/>
          </a:ln>
        </p:spPr>
        <p:txBody>
          <a:bodyPr wrap="square">
            <a:spAutoFit/>
          </a:bodyPr>
          <a:lstStyle/>
          <a:p>
            <a:pPr>
              <a:lnSpc>
                <a:spcPts val="4267"/>
              </a:lnSpc>
            </a:pPr>
            <a:r>
              <a:rPr lang="zh-CN" altLang="en-US" sz="2400" dirty="0">
                <a:solidFill>
                  <a:schemeClr val="tx1">
                    <a:lumMod val="75000"/>
                    <a:lumOff val="25000"/>
                  </a:schemeClr>
                </a:solidFill>
                <a:cs typeface="+mn-ea"/>
                <a:sym typeface="+mn-lt"/>
              </a:rPr>
              <a:t>      祖国，我为你自豪，在近十多年，中国新能源、中国桥梁、中国航天、中国电商、中国交通、中国超算，一个个打上了中国标记的基础设施、科 技成果、行业成就，正在不断为人们生活品质的提升，为中国经济的腾飞打下坚实的基础，并成为中国的国家名片，以铿锵的脚步迈向世界。厉害了，我的祖国</a:t>
            </a:r>
            <a:r>
              <a:rPr lang="en-US" altLang="zh-CN" sz="2400" dirty="0">
                <a:solidFill>
                  <a:schemeClr val="tx1">
                    <a:lumMod val="75000"/>
                    <a:lumOff val="25000"/>
                  </a:schemeClr>
                </a:solidFill>
                <a:cs typeface="+mn-ea"/>
                <a:sym typeface="+mn-lt"/>
              </a:rPr>
              <a:t>!</a:t>
            </a:r>
            <a:endParaRPr lang="zh-CN" altLang="en-US" sz="2400" dirty="0">
              <a:solidFill>
                <a:schemeClr val="tx1">
                  <a:lumMod val="75000"/>
                  <a:lumOff val="25000"/>
                </a:schemeClr>
              </a:solidFill>
              <a:cs typeface="+mn-ea"/>
              <a:sym typeface="+mn-lt"/>
            </a:endParaRPr>
          </a:p>
        </p:txBody>
      </p:sp>
      <p:grpSp>
        <p:nvGrpSpPr>
          <p:cNvPr id="7" name="Group 27_1_1">
            <a:extLst>
              <a:ext uri="{FF2B5EF4-FFF2-40B4-BE49-F238E27FC236}">
                <a16:creationId xmlns:a16="http://schemas.microsoft.com/office/drawing/2014/main" xmlns="" id="{12C41D27-3473-4A30-AF4F-689CD2A8E5FE}"/>
              </a:ext>
            </a:extLst>
          </p:cNvPr>
          <p:cNvGrpSpPr/>
          <p:nvPr/>
        </p:nvGrpSpPr>
        <p:grpSpPr>
          <a:xfrm>
            <a:off x="253392" y="187105"/>
            <a:ext cx="3982240" cy="964296"/>
            <a:chOff x="179027" y="0"/>
            <a:chExt cx="3982240" cy="964296"/>
          </a:xfrm>
        </p:grpSpPr>
        <p:pic>
          <p:nvPicPr>
            <p:cNvPr id="8" name="图片 7">
              <a:extLst>
                <a:ext uri="{FF2B5EF4-FFF2-40B4-BE49-F238E27FC236}">
                  <a16:creationId xmlns:a16="http://schemas.microsoft.com/office/drawing/2014/main" xmlns="" id="{D17F4A8F-FBC9-4F93-8A7C-7965D2A12F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027" y="0"/>
              <a:ext cx="922121" cy="964296"/>
            </a:xfrm>
            <a:prstGeom prst="rect">
              <a:avLst/>
            </a:prstGeom>
          </p:spPr>
        </p:pic>
        <p:sp>
          <p:nvSpPr>
            <p:cNvPr id="9" name="文本框 8">
              <a:extLst>
                <a:ext uri="{FF2B5EF4-FFF2-40B4-BE49-F238E27FC236}">
                  <a16:creationId xmlns:a16="http://schemas.microsoft.com/office/drawing/2014/main" xmlns="" id="{C76BD826-7D04-41EC-B64F-7E09856F5B27}"/>
                </a:ext>
              </a:extLst>
            </p:cNvPr>
            <p:cNvSpPr txBox="1"/>
            <p:nvPr/>
          </p:nvSpPr>
          <p:spPr>
            <a:xfrm>
              <a:off x="1104020" y="255708"/>
              <a:ext cx="3057247" cy="584775"/>
            </a:xfrm>
            <a:prstGeom prst="rect">
              <a:avLst/>
            </a:prstGeom>
            <a:noFill/>
          </p:spPr>
          <p:txBody>
            <a:bodyPr wrap="none" rtlCol="0">
              <a:spAutoFit/>
            </a:bodyPr>
            <a:lstStyle/>
            <a:p>
              <a:r>
                <a:rPr lang="zh-CN" altLang="en-US" sz="3200" b="1" dirty="0">
                  <a:solidFill>
                    <a:srgbClr val="C00000"/>
                  </a:solidFill>
                  <a:cs typeface="+mn-ea"/>
                  <a:sym typeface="+mn-lt"/>
                </a:rPr>
                <a:t>祖国我为你自豪</a:t>
              </a:r>
            </a:p>
          </p:txBody>
        </p:sp>
      </p:grpSp>
    </p:spTree>
    <p:extLst>
      <p:ext uri="{BB962C8B-B14F-4D97-AF65-F5344CB8AC3E}">
        <p14:creationId xmlns:p14="http://schemas.microsoft.com/office/powerpoint/2010/main" val="4245448173"/>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14321" y="1755900"/>
            <a:ext cx="9419886" cy="3628670"/>
          </a:xfrm>
          <a:prstGeom prst="rect">
            <a:avLst/>
          </a:prstGeom>
        </p:spPr>
        <p:txBody>
          <a:bodyPr vert="eaVert" wrap="square">
            <a:spAutoFit/>
          </a:bodyPr>
          <a:lstStyle/>
          <a:p>
            <a:pPr>
              <a:lnSpc>
                <a:spcPct val="150000"/>
              </a:lnSpc>
            </a:pPr>
            <a:r>
              <a:rPr lang="zh-CN" altLang="en-US" sz="2667" dirty="0">
                <a:solidFill>
                  <a:schemeClr val="tx1">
                    <a:lumMod val="75000"/>
                    <a:lumOff val="25000"/>
                  </a:schemeClr>
                </a:solidFill>
                <a:cs typeface="+mn-ea"/>
                <a:sym typeface="+mn-lt"/>
              </a:rPr>
              <a:t>我的祖国，我深深爱恋 的祖国。</a:t>
            </a:r>
            <a:endParaRPr lang="en-US" altLang="zh-CN" sz="2667" dirty="0">
              <a:solidFill>
                <a:schemeClr val="tx1">
                  <a:lumMod val="75000"/>
                  <a:lumOff val="25000"/>
                </a:schemeClr>
              </a:solidFill>
              <a:cs typeface="+mn-ea"/>
              <a:sym typeface="+mn-lt"/>
            </a:endParaRPr>
          </a:p>
          <a:p>
            <a:pPr>
              <a:lnSpc>
                <a:spcPct val="150000"/>
              </a:lnSpc>
            </a:pPr>
            <a:r>
              <a:rPr lang="zh-CN" altLang="en-US" sz="2667" dirty="0">
                <a:solidFill>
                  <a:schemeClr val="tx1">
                    <a:lumMod val="75000"/>
                    <a:lumOff val="25000"/>
                  </a:schemeClr>
                </a:solidFill>
                <a:cs typeface="+mn-ea"/>
                <a:sym typeface="+mn-lt"/>
              </a:rPr>
              <a:t>你是昂首高吭的雄鸡</a:t>
            </a:r>
            <a:r>
              <a:rPr lang="en-US" altLang="zh-CN" sz="2667" dirty="0">
                <a:solidFill>
                  <a:schemeClr val="tx1">
                    <a:lumMod val="75000"/>
                    <a:lumOff val="25000"/>
                  </a:schemeClr>
                </a:solidFill>
                <a:cs typeface="+mn-ea"/>
                <a:sym typeface="+mn-lt"/>
              </a:rPr>
              <a:t>-----</a:t>
            </a:r>
            <a:r>
              <a:rPr lang="zh-CN" altLang="en-US" sz="2667" dirty="0">
                <a:solidFill>
                  <a:schemeClr val="tx1">
                    <a:lumMod val="75000"/>
                    <a:lumOff val="25000"/>
                  </a:schemeClr>
                </a:solidFill>
                <a:cs typeface="+mn-ea"/>
                <a:sym typeface="+mn-lt"/>
              </a:rPr>
              <a:t>唤醒 拂晓的沉默，</a:t>
            </a:r>
            <a:endParaRPr lang="en-US" altLang="zh-CN" sz="2667" dirty="0">
              <a:solidFill>
                <a:schemeClr val="tx1">
                  <a:lumMod val="75000"/>
                  <a:lumOff val="25000"/>
                </a:schemeClr>
              </a:solidFill>
              <a:cs typeface="+mn-ea"/>
              <a:sym typeface="+mn-lt"/>
            </a:endParaRPr>
          </a:p>
          <a:p>
            <a:pPr>
              <a:lnSpc>
                <a:spcPct val="150000"/>
              </a:lnSpc>
            </a:pPr>
            <a:r>
              <a:rPr lang="zh-CN" altLang="en-US" sz="2667" dirty="0">
                <a:solidFill>
                  <a:schemeClr val="tx1">
                    <a:lumMod val="75000"/>
                    <a:lumOff val="25000"/>
                  </a:schemeClr>
                </a:solidFill>
                <a:cs typeface="+mn-ea"/>
                <a:sym typeface="+mn-lt"/>
              </a:rPr>
              <a:t>你是冲天腾飞的巨龙</a:t>
            </a:r>
            <a:r>
              <a:rPr lang="en-US" altLang="zh-CN" sz="2667" dirty="0">
                <a:solidFill>
                  <a:schemeClr val="tx1">
                    <a:lumMod val="75000"/>
                    <a:lumOff val="25000"/>
                  </a:schemeClr>
                </a:solidFill>
                <a:cs typeface="+mn-ea"/>
                <a:sym typeface="+mn-lt"/>
              </a:rPr>
              <a:t>-----</a:t>
            </a:r>
            <a:r>
              <a:rPr lang="zh-CN" altLang="en-US" sz="2667" dirty="0">
                <a:solidFill>
                  <a:schemeClr val="tx1">
                    <a:lumMod val="75000"/>
                    <a:lumOff val="25000"/>
                  </a:schemeClr>
                </a:solidFill>
                <a:cs typeface="+mn-ea"/>
                <a:sym typeface="+mn-lt"/>
              </a:rPr>
              <a:t>叱咤时代的风云，</a:t>
            </a:r>
            <a:endParaRPr lang="en-US" altLang="zh-CN" sz="2667" dirty="0">
              <a:solidFill>
                <a:schemeClr val="tx1">
                  <a:lumMod val="75000"/>
                  <a:lumOff val="25000"/>
                </a:schemeClr>
              </a:solidFill>
              <a:cs typeface="+mn-ea"/>
              <a:sym typeface="+mn-lt"/>
            </a:endParaRPr>
          </a:p>
          <a:p>
            <a:pPr>
              <a:lnSpc>
                <a:spcPct val="150000"/>
              </a:lnSpc>
            </a:pPr>
            <a:r>
              <a:rPr lang="zh-CN" altLang="en-US" sz="2667" dirty="0">
                <a:solidFill>
                  <a:schemeClr val="tx1">
                    <a:lumMod val="75000"/>
                    <a:lumOff val="25000"/>
                  </a:schemeClr>
                </a:solidFill>
                <a:cs typeface="+mn-ea"/>
                <a:sym typeface="+mn-lt"/>
              </a:rPr>
              <a:t>你是威风凛凛的雄 狮</a:t>
            </a:r>
            <a:r>
              <a:rPr lang="en-US" altLang="zh-CN" sz="2667" dirty="0">
                <a:solidFill>
                  <a:schemeClr val="tx1">
                    <a:lumMod val="75000"/>
                    <a:lumOff val="25000"/>
                  </a:schemeClr>
                </a:solidFill>
                <a:cs typeface="+mn-ea"/>
                <a:sym typeface="+mn-lt"/>
              </a:rPr>
              <a:t>-----</a:t>
            </a:r>
            <a:r>
              <a:rPr lang="zh-CN" altLang="en-US" sz="2667" dirty="0">
                <a:solidFill>
                  <a:schemeClr val="tx1">
                    <a:lumMod val="75000"/>
                    <a:lumOff val="25000"/>
                  </a:schemeClr>
                </a:solidFill>
                <a:cs typeface="+mn-ea"/>
                <a:sym typeface="+mn-lt"/>
              </a:rPr>
              <a:t>舞动神州的雄风，</a:t>
            </a:r>
            <a:endParaRPr lang="en-US" altLang="zh-CN" sz="2667" dirty="0">
              <a:solidFill>
                <a:schemeClr val="tx1">
                  <a:lumMod val="75000"/>
                  <a:lumOff val="25000"/>
                </a:schemeClr>
              </a:solidFill>
              <a:cs typeface="+mn-ea"/>
              <a:sym typeface="+mn-lt"/>
            </a:endParaRPr>
          </a:p>
          <a:p>
            <a:pPr>
              <a:lnSpc>
                <a:spcPct val="150000"/>
              </a:lnSpc>
            </a:pPr>
            <a:r>
              <a:rPr lang="zh-CN" altLang="en-US" sz="2667" dirty="0">
                <a:solidFill>
                  <a:schemeClr val="tx1">
                    <a:lumMod val="75000"/>
                    <a:lumOff val="25000"/>
                  </a:schemeClr>
                </a:solidFill>
                <a:cs typeface="+mn-ea"/>
                <a:sym typeface="+mn-lt"/>
              </a:rPr>
              <a:t>你是人类智慧 的起源</a:t>
            </a:r>
            <a:r>
              <a:rPr lang="en-US" altLang="zh-CN" sz="2667" dirty="0">
                <a:solidFill>
                  <a:schemeClr val="tx1">
                    <a:lumMod val="75000"/>
                    <a:lumOff val="25000"/>
                  </a:schemeClr>
                </a:solidFill>
                <a:cs typeface="+mn-ea"/>
                <a:sym typeface="+mn-lt"/>
              </a:rPr>
              <a:t>-----</a:t>
            </a:r>
            <a:r>
              <a:rPr lang="zh-CN" altLang="en-US" sz="2667" dirty="0">
                <a:solidFill>
                  <a:schemeClr val="tx1">
                    <a:lumMod val="75000"/>
                    <a:lumOff val="25000"/>
                  </a:schemeClr>
                </a:solidFill>
                <a:cs typeface="+mn-ea"/>
                <a:sym typeface="+mn-lt"/>
              </a:rPr>
              <a:t>点燃文明的星火。</a:t>
            </a:r>
            <a:endParaRPr lang="en-US" altLang="zh-CN" sz="2667" dirty="0">
              <a:solidFill>
                <a:schemeClr val="tx1">
                  <a:lumMod val="75000"/>
                  <a:lumOff val="25000"/>
                </a:schemeClr>
              </a:solidFill>
              <a:cs typeface="+mn-ea"/>
              <a:sym typeface="+mn-lt"/>
            </a:endParaRPr>
          </a:p>
          <a:p>
            <a:pPr>
              <a:lnSpc>
                <a:spcPct val="150000"/>
              </a:lnSpc>
            </a:pPr>
            <a:r>
              <a:rPr lang="zh-CN" altLang="en-US" sz="2667" dirty="0">
                <a:solidFill>
                  <a:schemeClr val="tx1">
                    <a:lumMod val="75000"/>
                    <a:lumOff val="25000"/>
                  </a:schemeClr>
                </a:solidFill>
                <a:cs typeface="+mn-ea"/>
                <a:sym typeface="+mn-lt"/>
              </a:rPr>
              <a:t>你有一个 神圣的名字，那就是中国！</a:t>
            </a:r>
            <a:endParaRPr lang="en-US" altLang="zh-CN" sz="2667" dirty="0">
              <a:solidFill>
                <a:schemeClr val="tx1">
                  <a:lumMod val="75000"/>
                  <a:lumOff val="25000"/>
                </a:schemeClr>
              </a:solidFill>
              <a:cs typeface="+mn-ea"/>
              <a:sym typeface="+mn-lt"/>
            </a:endParaRPr>
          </a:p>
          <a:p>
            <a:pPr>
              <a:lnSpc>
                <a:spcPct val="150000"/>
              </a:lnSpc>
            </a:pPr>
            <a:r>
              <a:rPr lang="zh-CN" altLang="en-US" sz="2667" dirty="0">
                <a:solidFill>
                  <a:schemeClr val="tx1">
                    <a:lumMod val="75000"/>
                    <a:lumOff val="25000"/>
                  </a:schemeClr>
                </a:solidFill>
                <a:cs typeface="+mn-ea"/>
                <a:sym typeface="+mn-lt"/>
              </a:rPr>
              <a:t>那就是中 国啊，</a:t>
            </a:r>
            <a:endParaRPr lang="en-US" altLang="zh-CN" sz="2667" dirty="0">
              <a:solidFill>
                <a:schemeClr val="tx1">
                  <a:lumMod val="75000"/>
                  <a:lumOff val="25000"/>
                </a:schemeClr>
              </a:solidFill>
              <a:cs typeface="+mn-ea"/>
              <a:sym typeface="+mn-lt"/>
            </a:endParaRPr>
          </a:p>
          <a:p>
            <a:pPr>
              <a:lnSpc>
                <a:spcPct val="150000"/>
              </a:lnSpc>
            </a:pPr>
            <a:r>
              <a:rPr lang="zh-CN" altLang="en-US" sz="2667" dirty="0">
                <a:solidFill>
                  <a:schemeClr val="tx1">
                    <a:lumMod val="75000"/>
                    <a:lumOff val="25000"/>
                  </a:schemeClr>
                </a:solidFill>
                <a:cs typeface="+mn-ea"/>
                <a:sym typeface="+mn-lt"/>
              </a:rPr>
              <a:t>我的祖国。</a:t>
            </a:r>
            <a:endParaRPr lang="en-US" altLang="zh-CN" sz="2667" dirty="0">
              <a:solidFill>
                <a:schemeClr val="tx1">
                  <a:lumMod val="75000"/>
                  <a:lumOff val="25000"/>
                </a:schemeClr>
              </a:solidFill>
              <a:cs typeface="+mn-ea"/>
              <a:sym typeface="+mn-lt"/>
            </a:endParaRPr>
          </a:p>
          <a:p>
            <a:pPr>
              <a:lnSpc>
                <a:spcPct val="150000"/>
              </a:lnSpc>
            </a:pPr>
            <a:r>
              <a:rPr lang="zh-CN" altLang="en-US" sz="2667" dirty="0">
                <a:solidFill>
                  <a:schemeClr val="tx1">
                    <a:lumMod val="75000"/>
                    <a:lumOff val="25000"/>
                  </a:schemeClr>
                </a:solidFill>
                <a:cs typeface="+mn-ea"/>
                <a:sym typeface="+mn-lt"/>
              </a:rPr>
              <a:t>我深深爱恋的祖国。 </a:t>
            </a:r>
          </a:p>
        </p:txBody>
      </p:sp>
      <p:grpSp>
        <p:nvGrpSpPr>
          <p:cNvPr id="6" name="Group 27_1_1">
            <a:extLst>
              <a:ext uri="{FF2B5EF4-FFF2-40B4-BE49-F238E27FC236}">
                <a16:creationId xmlns:a16="http://schemas.microsoft.com/office/drawing/2014/main" xmlns="" id="{855ADE95-292C-4A3B-87AA-D5F9C190A4FC}"/>
              </a:ext>
            </a:extLst>
          </p:cNvPr>
          <p:cNvGrpSpPr/>
          <p:nvPr/>
        </p:nvGrpSpPr>
        <p:grpSpPr>
          <a:xfrm>
            <a:off x="253392" y="187105"/>
            <a:ext cx="2751134" cy="964296"/>
            <a:chOff x="179027" y="0"/>
            <a:chExt cx="2751134" cy="964296"/>
          </a:xfrm>
        </p:grpSpPr>
        <p:pic>
          <p:nvPicPr>
            <p:cNvPr id="7" name="图片 6">
              <a:extLst>
                <a:ext uri="{FF2B5EF4-FFF2-40B4-BE49-F238E27FC236}">
                  <a16:creationId xmlns:a16="http://schemas.microsoft.com/office/drawing/2014/main" xmlns="" id="{F05B29C6-D41C-4F52-BDD0-161E2194FB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027" y="0"/>
              <a:ext cx="922121" cy="964296"/>
            </a:xfrm>
            <a:prstGeom prst="rect">
              <a:avLst/>
            </a:prstGeom>
          </p:spPr>
        </p:pic>
        <p:sp>
          <p:nvSpPr>
            <p:cNvPr id="8" name="文本框 7">
              <a:extLst>
                <a:ext uri="{FF2B5EF4-FFF2-40B4-BE49-F238E27FC236}">
                  <a16:creationId xmlns:a16="http://schemas.microsoft.com/office/drawing/2014/main" xmlns="" id="{816C194A-FE35-4D97-A2AD-E65436F89CED}"/>
                </a:ext>
              </a:extLst>
            </p:cNvPr>
            <p:cNvSpPr txBox="1"/>
            <p:nvPr/>
          </p:nvSpPr>
          <p:spPr>
            <a:xfrm>
              <a:off x="1104020" y="255708"/>
              <a:ext cx="1826141" cy="584775"/>
            </a:xfrm>
            <a:prstGeom prst="rect">
              <a:avLst/>
            </a:prstGeom>
            <a:noFill/>
          </p:spPr>
          <p:txBody>
            <a:bodyPr wrap="none" rtlCol="0">
              <a:spAutoFit/>
            </a:bodyPr>
            <a:lstStyle/>
            <a:p>
              <a:r>
                <a:rPr lang="zh-CN" altLang="en-US" sz="3200" b="1" dirty="0">
                  <a:solidFill>
                    <a:srgbClr val="C00000"/>
                  </a:solidFill>
                  <a:cs typeface="+mn-ea"/>
                  <a:sym typeface="+mn-lt"/>
                </a:rPr>
                <a:t>歌颂祖国</a:t>
              </a:r>
            </a:p>
          </p:txBody>
        </p:sp>
      </p:grpSp>
    </p:spTree>
    <p:extLst>
      <p:ext uri="{BB962C8B-B14F-4D97-AF65-F5344CB8AC3E}">
        <p14:creationId xmlns:p14="http://schemas.microsoft.com/office/powerpoint/2010/main" val="378362409"/>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椭圆 3079"/>
          <p:cNvSpPr>
            <a:spLocks noChangeArrowheads="1"/>
          </p:cNvSpPr>
          <p:nvPr/>
        </p:nvSpPr>
        <p:spPr bwMode="auto">
          <a:xfrm>
            <a:off x="3029249" y="2188104"/>
            <a:ext cx="2107679" cy="2107679"/>
          </a:xfrm>
          <a:prstGeom prst="ellipse">
            <a:avLst/>
          </a:prstGeom>
          <a:solidFill>
            <a:srgbClr val="C00000"/>
          </a:solidFill>
          <a:ln>
            <a:noFill/>
          </a:ln>
          <a:extLst/>
        </p:spPr>
        <p:txBody>
          <a:bodyPr/>
          <a:lstStyle/>
          <a:p>
            <a:endParaRPr lang="zh-CN" altLang="en-US" sz="2530">
              <a:cs typeface="+mn-ea"/>
              <a:sym typeface="+mn-lt"/>
            </a:endParaRPr>
          </a:p>
        </p:txBody>
      </p:sp>
      <p:sp>
        <p:nvSpPr>
          <p:cNvPr id="6148" name="文本框 3080"/>
          <p:cNvSpPr txBox="1">
            <a:spLocks noChangeArrowheads="1"/>
          </p:cNvSpPr>
          <p:nvPr/>
        </p:nvSpPr>
        <p:spPr bwMode="auto">
          <a:xfrm>
            <a:off x="5694482" y="2563211"/>
            <a:ext cx="1669640" cy="1323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998" b="1" dirty="0">
                <a:solidFill>
                  <a:srgbClr val="C00000"/>
                </a:solidFill>
                <a:cs typeface="+mn-ea"/>
                <a:sym typeface="+mn-lt"/>
              </a:rPr>
              <a:t>04</a:t>
            </a:r>
          </a:p>
        </p:txBody>
      </p:sp>
      <p:sp>
        <p:nvSpPr>
          <p:cNvPr id="6152" name="椭圆 3088"/>
          <p:cNvSpPr>
            <a:spLocks noChangeArrowheads="1"/>
          </p:cNvSpPr>
          <p:nvPr/>
        </p:nvSpPr>
        <p:spPr bwMode="auto">
          <a:xfrm>
            <a:off x="2310868" y="3725503"/>
            <a:ext cx="160827" cy="160827"/>
          </a:xfrm>
          <a:prstGeom prst="ellipse">
            <a:avLst/>
          </a:prstGeom>
          <a:solidFill>
            <a:srgbClr val="C00000"/>
          </a:solidFill>
          <a:ln>
            <a:noFill/>
          </a:ln>
          <a:extLst/>
        </p:spPr>
        <p:txBody>
          <a:bodyPr/>
          <a:lstStyle/>
          <a:p>
            <a:endParaRPr lang="zh-CN" altLang="en-US" sz="2530">
              <a:cs typeface="+mn-ea"/>
              <a:sym typeface="+mn-lt"/>
            </a:endParaRPr>
          </a:p>
        </p:txBody>
      </p:sp>
      <p:sp>
        <p:nvSpPr>
          <p:cNvPr id="6153" name="椭圆 3087"/>
          <p:cNvSpPr>
            <a:spLocks noChangeArrowheads="1"/>
          </p:cNvSpPr>
          <p:nvPr/>
        </p:nvSpPr>
        <p:spPr bwMode="auto">
          <a:xfrm>
            <a:off x="5457578" y="1746910"/>
            <a:ext cx="457086" cy="457086"/>
          </a:xfrm>
          <a:prstGeom prst="ellipse">
            <a:avLst/>
          </a:prstGeom>
          <a:solidFill>
            <a:srgbClr val="C00000"/>
          </a:solidFill>
          <a:ln>
            <a:noFill/>
          </a:ln>
          <a:extLst/>
        </p:spPr>
        <p:txBody>
          <a:bodyPr/>
          <a:lstStyle/>
          <a:p>
            <a:endParaRPr lang="zh-CN" altLang="en-US" sz="2530">
              <a:cs typeface="+mn-ea"/>
              <a:sym typeface="+mn-lt"/>
            </a:endParaRPr>
          </a:p>
        </p:txBody>
      </p:sp>
      <p:sp>
        <p:nvSpPr>
          <p:cNvPr id="9" name="矩形 8"/>
          <p:cNvSpPr/>
          <p:nvPr/>
        </p:nvSpPr>
        <p:spPr>
          <a:xfrm>
            <a:off x="7364122" y="2828123"/>
            <a:ext cx="3389156" cy="793294"/>
          </a:xfrm>
          <a:prstGeom prst="rect">
            <a:avLst/>
          </a:prstGeom>
        </p:spPr>
        <p:txBody>
          <a:bodyPr wrap="square" lIns="0" tIns="0" rIns="0" bIns="0">
            <a:spAutoFit/>
          </a:bodyPr>
          <a:lstStyle/>
          <a:p>
            <a:pPr>
              <a:lnSpc>
                <a:spcPct val="130000"/>
              </a:lnSpc>
            </a:pPr>
            <a:r>
              <a:rPr lang="zh-CN" altLang="en-US" sz="4400" b="1" dirty="0">
                <a:solidFill>
                  <a:srgbClr val="C00000"/>
                </a:solidFill>
                <a:cs typeface="+mn-ea"/>
                <a:sym typeface="+mn-lt"/>
              </a:rPr>
              <a:t>电影语录</a:t>
            </a:r>
          </a:p>
        </p:txBody>
      </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38722" y="786750"/>
            <a:ext cx="3733077" cy="3019166"/>
          </a:xfrm>
          <a:prstGeom prst="rect">
            <a:avLst/>
          </a:prstGeom>
        </p:spPr>
      </p:pic>
      <p:pic>
        <p:nvPicPr>
          <p:cNvPr id="11" name="图片 10">
            <a:extLst>
              <a:ext uri="{FF2B5EF4-FFF2-40B4-BE49-F238E27FC236}">
                <a16:creationId xmlns:a16="http://schemas.microsoft.com/office/drawing/2014/main" xmlns="" id="{F18AE49C-F828-4003-A0C3-74052873CCE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20355" y="5103094"/>
            <a:ext cx="12182970" cy="1802462"/>
          </a:xfrm>
          <a:prstGeom prst="rect">
            <a:avLst/>
          </a:prstGeom>
        </p:spPr>
      </p:pic>
      <p:pic>
        <p:nvPicPr>
          <p:cNvPr id="12" name="图片 11">
            <a:extLst>
              <a:ext uri="{FF2B5EF4-FFF2-40B4-BE49-F238E27FC236}">
                <a16:creationId xmlns:a16="http://schemas.microsoft.com/office/drawing/2014/main" xmlns="" id="{96304229-19BC-4E1A-B73F-B030637DE81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9344" y="5625492"/>
            <a:ext cx="2323092" cy="1600200"/>
          </a:xfrm>
          <a:prstGeom prst="rect">
            <a:avLst/>
          </a:prstGeom>
        </p:spPr>
      </p:pic>
      <p:pic>
        <p:nvPicPr>
          <p:cNvPr id="13" name="图片 12">
            <a:extLst>
              <a:ext uri="{FF2B5EF4-FFF2-40B4-BE49-F238E27FC236}">
                <a16:creationId xmlns:a16="http://schemas.microsoft.com/office/drawing/2014/main" xmlns="" id="{83CE136A-E558-46EF-8566-8ED7D35748B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7905" r="1552"/>
          <a:stretch/>
        </p:blipFill>
        <p:spPr>
          <a:xfrm flipH="1">
            <a:off x="6688551" y="4317757"/>
            <a:ext cx="5574943" cy="2608201"/>
          </a:xfrm>
          <a:prstGeom prst="rect">
            <a:avLst/>
          </a:prstGeom>
        </p:spPr>
      </p:pic>
    </p:spTree>
    <p:extLst>
      <p:ext uri="{BB962C8B-B14F-4D97-AF65-F5344CB8AC3E}">
        <p14:creationId xmlns:p14="http://schemas.microsoft.com/office/powerpoint/2010/main" val="1455029318"/>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对话气泡: 圆角矩形 8"/>
          <p:cNvSpPr/>
          <p:nvPr/>
        </p:nvSpPr>
        <p:spPr>
          <a:xfrm>
            <a:off x="1503833" y="1399946"/>
            <a:ext cx="9512061" cy="2885747"/>
          </a:xfrm>
          <a:prstGeom prst="wedgeRoundRectCallout">
            <a:avLst>
              <a:gd name="adj1" fmla="val -3886"/>
              <a:gd name="adj2" fmla="val 68378"/>
              <a:gd name="adj3" fmla="val 16667"/>
            </a:avLst>
          </a:prstGeom>
          <a:solidFill>
            <a:srgbClr val="E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1" name="矩形 10"/>
          <p:cNvSpPr/>
          <p:nvPr/>
        </p:nvSpPr>
        <p:spPr>
          <a:xfrm>
            <a:off x="1837191" y="1693786"/>
            <a:ext cx="9090444" cy="2298065"/>
          </a:xfrm>
          <a:prstGeom prst="rect">
            <a:avLst/>
          </a:prstGeom>
        </p:spPr>
        <p:txBody>
          <a:bodyPr wrap="square">
            <a:spAutoFit/>
          </a:bodyPr>
          <a:lstStyle/>
          <a:p>
            <a:pPr>
              <a:lnSpc>
                <a:spcPts val="4267"/>
              </a:lnSpc>
            </a:pPr>
            <a:r>
              <a:rPr lang="zh-CN" altLang="en-US" sz="1867" b="1" dirty="0">
                <a:solidFill>
                  <a:schemeClr val="bg1"/>
                </a:solidFill>
                <a:effectLst>
                  <a:outerShdw blurRad="38100" dist="38100" dir="2700000" algn="tl">
                    <a:srgbClr val="000000">
                      <a:alpha val="43137"/>
                    </a:srgbClr>
                  </a:outerShdw>
                </a:effectLst>
                <a:cs typeface="+mn-ea"/>
                <a:sym typeface="+mn-lt"/>
              </a:rPr>
              <a:t>在中国明代，欧洲终于从中世纪的漫长梦魇中醒了。而且由于睡得太久，因此醒得特别深刻。一醒之后，他们重新打量自己，然后精力充沛地开始奔跑。而中国文化，却因创建过太久的辉煌而自以为是。欧洲文艺复兴发生在中国的什么时候</a:t>
            </a:r>
            <a:r>
              <a:rPr lang="en-US" altLang="zh-CN" sz="1867" b="1" dirty="0">
                <a:solidFill>
                  <a:schemeClr val="bg1"/>
                </a:solidFill>
                <a:effectLst>
                  <a:outerShdw blurRad="38100" dist="38100" dir="2700000" algn="tl">
                    <a:srgbClr val="000000">
                      <a:alpha val="43137"/>
                    </a:srgbClr>
                  </a:outerShdw>
                </a:effectLst>
                <a:cs typeface="+mn-ea"/>
                <a:sym typeface="+mn-lt"/>
              </a:rPr>
              <a:t>?</a:t>
            </a:r>
            <a:r>
              <a:rPr lang="zh-CN" altLang="en-US" sz="1867" b="1" dirty="0">
                <a:solidFill>
                  <a:schemeClr val="bg1"/>
                </a:solidFill>
                <a:effectLst>
                  <a:outerShdw blurRad="38100" dist="38100" dir="2700000" algn="tl">
                    <a:srgbClr val="000000">
                      <a:alpha val="43137"/>
                    </a:srgbClr>
                  </a:outerShdw>
                </a:effectLst>
                <a:cs typeface="+mn-ea"/>
                <a:sym typeface="+mn-lt"/>
              </a:rPr>
              <a:t>我只须提供一个概念：米开朗琪罗只比王阳明小三岁。</a:t>
            </a:r>
          </a:p>
        </p:txBody>
      </p:sp>
      <p:pic>
        <p:nvPicPr>
          <p:cNvPr id="12" name="Picture 6" descr="卡通航天员"/>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08795" y="4370927"/>
            <a:ext cx="1858091" cy="2384809"/>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27_1_1">
            <a:extLst>
              <a:ext uri="{FF2B5EF4-FFF2-40B4-BE49-F238E27FC236}">
                <a16:creationId xmlns:a16="http://schemas.microsoft.com/office/drawing/2014/main" xmlns="" id="{DD203DFA-7DC3-418A-8A42-E6D76B98DA51}"/>
              </a:ext>
            </a:extLst>
          </p:cNvPr>
          <p:cNvGrpSpPr/>
          <p:nvPr/>
        </p:nvGrpSpPr>
        <p:grpSpPr>
          <a:xfrm>
            <a:off x="253392" y="187105"/>
            <a:ext cx="2751134" cy="964296"/>
            <a:chOff x="179027" y="0"/>
            <a:chExt cx="2751134" cy="964296"/>
          </a:xfrm>
        </p:grpSpPr>
        <p:pic>
          <p:nvPicPr>
            <p:cNvPr id="10" name="图片 9">
              <a:extLst>
                <a:ext uri="{FF2B5EF4-FFF2-40B4-BE49-F238E27FC236}">
                  <a16:creationId xmlns:a16="http://schemas.microsoft.com/office/drawing/2014/main" xmlns="" id="{2EB79612-03C0-4D9B-AA5F-FB77A0F23CA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027" y="0"/>
              <a:ext cx="922121" cy="964296"/>
            </a:xfrm>
            <a:prstGeom prst="rect">
              <a:avLst/>
            </a:prstGeom>
          </p:spPr>
        </p:pic>
        <p:sp>
          <p:nvSpPr>
            <p:cNvPr id="13" name="文本框 12">
              <a:extLst>
                <a:ext uri="{FF2B5EF4-FFF2-40B4-BE49-F238E27FC236}">
                  <a16:creationId xmlns:a16="http://schemas.microsoft.com/office/drawing/2014/main" xmlns="" id="{8C483AED-CE81-41DA-819C-345B41BBF650}"/>
                </a:ext>
              </a:extLst>
            </p:cNvPr>
            <p:cNvSpPr txBox="1"/>
            <p:nvPr/>
          </p:nvSpPr>
          <p:spPr>
            <a:xfrm>
              <a:off x="1104020" y="255708"/>
              <a:ext cx="1826141" cy="584775"/>
            </a:xfrm>
            <a:prstGeom prst="rect">
              <a:avLst/>
            </a:prstGeom>
            <a:noFill/>
          </p:spPr>
          <p:txBody>
            <a:bodyPr wrap="none" rtlCol="0">
              <a:spAutoFit/>
            </a:bodyPr>
            <a:lstStyle/>
            <a:p>
              <a:r>
                <a:rPr lang="zh-CN" altLang="en-US" sz="3200" b="1" dirty="0">
                  <a:solidFill>
                    <a:srgbClr val="C00000"/>
                  </a:solidFill>
                  <a:cs typeface="+mn-ea"/>
                  <a:sym typeface="+mn-lt"/>
                </a:rPr>
                <a:t>电影语录</a:t>
              </a:r>
            </a:p>
          </p:txBody>
        </p:sp>
      </p:grpSp>
    </p:spTree>
    <p:extLst>
      <p:ext uri="{BB962C8B-B14F-4D97-AF65-F5344CB8AC3E}">
        <p14:creationId xmlns:p14="http://schemas.microsoft.com/office/powerpoint/2010/main" val="3912901597"/>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iterate type="lt">
                                    <p:tmPct val="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800" decel="100000"/>
                                        <p:tgtEl>
                                          <p:spTgt spid="11"/>
                                        </p:tgtEl>
                                      </p:cBhvr>
                                    </p:animEffect>
                                    <p:anim calcmode="lin" valueType="num">
                                      <p:cBhvr>
                                        <p:cTn id="8" dur="800" decel="100000" fill="hold"/>
                                        <p:tgtEl>
                                          <p:spTgt spid="11"/>
                                        </p:tgtEl>
                                        <p:attrNameLst>
                                          <p:attrName>style.rotation</p:attrName>
                                        </p:attrNameLst>
                                      </p:cBhvr>
                                      <p:tavLst>
                                        <p:tav tm="0">
                                          <p:val>
                                            <p:fltVal val="-90"/>
                                          </p:val>
                                        </p:tav>
                                        <p:tav tm="100000">
                                          <p:val>
                                            <p:fltVal val="0"/>
                                          </p:val>
                                        </p:tav>
                                      </p:tavLst>
                                    </p:anim>
                                    <p:anim calcmode="lin" valueType="num">
                                      <p:cBhvr>
                                        <p:cTn id="9" dur="800" decel="100000" fill="hold"/>
                                        <p:tgtEl>
                                          <p:spTgt spid="11"/>
                                        </p:tgtEl>
                                        <p:attrNameLst>
                                          <p:attrName>ppt_x</p:attrName>
                                        </p:attrNameLst>
                                      </p:cBhvr>
                                      <p:tavLst>
                                        <p:tav tm="0">
                                          <p:val>
                                            <p:strVal val="#ppt_x+0.4"/>
                                          </p:val>
                                        </p:tav>
                                        <p:tav tm="100000">
                                          <p:val>
                                            <p:strVal val="#ppt_x-0.05"/>
                                          </p:val>
                                        </p:tav>
                                      </p:tavLst>
                                    </p:anim>
                                    <p:anim calcmode="lin" valueType="num">
                                      <p:cBhvr>
                                        <p:cTn id="10" dur="800" decel="100000" fill="hold"/>
                                        <p:tgtEl>
                                          <p:spTgt spid="1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1" presetClass="entr" presetSubtype="0" fill="hold" grpId="1" nodeType="afterEffect">
                                  <p:stCondLst>
                                    <p:cond delay="0"/>
                                  </p:stCondLst>
                                  <p:iterate type="lt">
                                    <p:tmPct val="10000"/>
                                  </p:iterate>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 calcmode="lin" valueType="num">
                                      <p:cBhvr>
                                        <p:cTn id="2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1"/>
                                        </p:tgtEl>
                                      </p:cBhvr>
                                    </p:animEffect>
                                  </p:childTnLst>
                                </p:cTn>
                              </p:par>
                            </p:childTnLst>
                          </p:cTn>
                        </p:par>
                        <p:par>
                          <p:cTn id="27" fill="hold">
                            <p:stCondLst>
                              <p:cond delay="8950"/>
                            </p:stCondLst>
                            <p:childTnLst>
                              <p:par>
                                <p:cTn id="28" presetID="3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800" decel="100000"/>
                                        <p:tgtEl>
                                          <p:spTgt spid="12"/>
                                        </p:tgtEl>
                                      </p:cBhvr>
                                    </p:animEffect>
                                    <p:anim calcmode="lin" valueType="num">
                                      <p:cBhvr>
                                        <p:cTn id="31" dur="800" decel="100000" fill="hold"/>
                                        <p:tgtEl>
                                          <p:spTgt spid="12"/>
                                        </p:tgtEl>
                                        <p:attrNameLst>
                                          <p:attrName>style.rotation</p:attrName>
                                        </p:attrNameLst>
                                      </p:cBhvr>
                                      <p:tavLst>
                                        <p:tav tm="0">
                                          <p:val>
                                            <p:fltVal val="-90"/>
                                          </p:val>
                                        </p:tav>
                                        <p:tav tm="100000">
                                          <p:val>
                                            <p:fltVal val="0"/>
                                          </p:val>
                                        </p:tav>
                                      </p:tavLst>
                                    </p:anim>
                                    <p:anim calcmode="lin" valueType="num">
                                      <p:cBhvr>
                                        <p:cTn id="32" dur="800" decel="100000" fill="hold"/>
                                        <p:tgtEl>
                                          <p:spTgt spid="12"/>
                                        </p:tgtEl>
                                        <p:attrNameLst>
                                          <p:attrName>ppt_x</p:attrName>
                                        </p:attrNameLst>
                                      </p:cBhvr>
                                      <p:tavLst>
                                        <p:tav tm="0">
                                          <p:val>
                                            <p:strVal val="#ppt_x+0.4"/>
                                          </p:val>
                                        </p:tav>
                                        <p:tav tm="100000">
                                          <p:val>
                                            <p:strVal val="#ppt_x-0.05"/>
                                          </p:val>
                                        </p:tav>
                                      </p:tavLst>
                                    </p:anim>
                                    <p:anim calcmode="lin" valueType="num">
                                      <p:cBhvr>
                                        <p:cTn id="33" dur="800" decel="100000" fill="hold"/>
                                        <p:tgtEl>
                                          <p:spTgt spid="12"/>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11"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话气泡: 圆角矩形 2"/>
          <p:cNvSpPr/>
          <p:nvPr/>
        </p:nvSpPr>
        <p:spPr>
          <a:xfrm>
            <a:off x="2091455" y="1564849"/>
            <a:ext cx="7614249" cy="2032153"/>
          </a:xfrm>
          <a:prstGeom prst="wedgeRoundRectCallout">
            <a:avLst>
              <a:gd name="adj1" fmla="val -138"/>
              <a:gd name="adj2" fmla="val 80734"/>
              <a:gd name="adj3" fmla="val 16667"/>
            </a:avLst>
          </a:prstGeom>
          <a:solidFill>
            <a:srgbClr val="E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 name="矩形 1"/>
          <p:cNvSpPr/>
          <p:nvPr/>
        </p:nvSpPr>
        <p:spPr>
          <a:xfrm>
            <a:off x="2288875" y="1879388"/>
            <a:ext cx="7614249" cy="1130566"/>
          </a:xfrm>
          <a:prstGeom prst="rect">
            <a:avLst/>
          </a:prstGeom>
        </p:spPr>
        <p:txBody>
          <a:bodyPr wrap="square">
            <a:spAutoFit/>
          </a:bodyPr>
          <a:lstStyle/>
          <a:p>
            <a:pPr>
              <a:lnSpc>
                <a:spcPts val="4267"/>
              </a:lnSpc>
            </a:pPr>
            <a:r>
              <a:rPr lang="zh-CN" altLang="zh-CN" sz="2400" b="1" dirty="0">
                <a:solidFill>
                  <a:schemeClr val="bg1"/>
                </a:solidFill>
                <a:effectLst>
                  <a:outerShdw blurRad="38100" dist="38100" dir="2700000" algn="tl">
                    <a:srgbClr val="000000">
                      <a:alpha val="43137"/>
                    </a:srgbClr>
                  </a:outerShdw>
                </a:effectLst>
                <a:cs typeface="+mn-ea"/>
                <a:sym typeface="+mn-lt"/>
              </a:rPr>
              <a:t>你说‘’用中国的力量，实现你我的梦想。‘’</a:t>
            </a:r>
            <a:endParaRPr lang="en-US" altLang="zh-CN" sz="2400" b="1" dirty="0">
              <a:solidFill>
                <a:schemeClr val="bg1"/>
              </a:solidFill>
              <a:effectLst>
                <a:outerShdw blurRad="38100" dist="38100" dir="2700000" algn="tl">
                  <a:srgbClr val="000000">
                    <a:alpha val="43137"/>
                  </a:srgbClr>
                </a:outerShdw>
              </a:effectLst>
              <a:cs typeface="+mn-ea"/>
              <a:sym typeface="+mn-lt"/>
            </a:endParaRPr>
          </a:p>
          <a:p>
            <a:pPr>
              <a:lnSpc>
                <a:spcPts val="4267"/>
              </a:lnSpc>
            </a:pPr>
            <a:r>
              <a:rPr lang="zh-CN" altLang="zh-CN" sz="2400" b="1" dirty="0">
                <a:solidFill>
                  <a:schemeClr val="bg1"/>
                </a:solidFill>
                <a:effectLst>
                  <a:outerShdw blurRad="38100" dist="38100" dir="2700000" algn="tl">
                    <a:srgbClr val="000000">
                      <a:alpha val="43137"/>
                    </a:srgbClr>
                  </a:outerShdw>
                </a:effectLst>
                <a:cs typeface="+mn-ea"/>
                <a:sym typeface="+mn-lt"/>
              </a:rPr>
              <a:t> 我说不是‘’应用你我的力量，去实现中国的梦想。</a:t>
            </a:r>
          </a:p>
        </p:txBody>
      </p:sp>
      <p:pic>
        <p:nvPicPr>
          <p:cNvPr id="13" name="图片 12" descr="显示背后的卡通学生.png"/>
          <p:cNvPicPr/>
          <p:nvPr/>
        </p:nvPicPr>
        <p:blipFill>
          <a:blip r:embed="rId3" cstate="print"/>
          <a:stretch>
            <a:fillRect/>
          </a:stretch>
        </p:blipFill>
        <p:spPr>
          <a:xfrm>
            <a:off x="5175315" y="3848047"/>
            <a:ext cx="5315957" cy="2723035"/>
          </a:xfrm>
          <a:prstGeom prst="rect">
            <a:avLst/>
          </a:prstGeom>
        </p:spPr>
      </p:pic>
      <p:grpSp>
        <p:nvGrpSpPr>
          <p:cNvPr id="8" name="Group 27_1_1">
            <a:extLst>
              <a:ext uri="{FF2B5EF4-FFF2-40B4-BE49-F238E27FC236}">
                <a16:creationId xmlns:a16="http://schemas.microsoft.com/office/drawing/2014/main" xmlns="" id="{7E1E57A5-A5EB-448B-8C55-A262929280EC}"/>
              </a:ext>
            </a:extLst>
          </p:cNvPr>
          <p:cNvGrpSpPr/>
          <p:nvPr/>
        </p:nvGrpSpPr>
        <p:grpSpPr>
          <a:xfrm>
            <a:off x="253392" y="187105"/>
            <a:ext cx="2751134" cy="964296"/>
            <a:chOff x="179027" y="0"/>
            <a:chExt cx="2751134" cy="964296"/>
          </a:xfrm>
        </p:grpSpPr>
        <p:pic>
          <p:nvPicPr>
            <p:cNvPr id="9" name="图片 8">
              <a:extLst>
                <a:ext uri="{FF2B5EF4-FFF2-40B4-BE49-F238E27FC236}">
                  <a16:creationId xmlns:a16="http://schemas.microsoft.com/office/drawing/2014/main" xmlns="" id="{4BA2DB9E-7B52-4B6D-B359-7BA9427B2E4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027" y="0"/>
              <a:ext cx="922121" cy="964296"/>
            </a:xfrm>
            <a:prstGeom prst="rect">
              <a:avLst/>
            </a:prstGeom>
          </p:spPr>
        </p:pic>
        <p:sp>
          <p:nvSpPr>
            <p:cNvPr id="10" name="文本框 9">
              <a:extLst>
                <a:ext uri="{FF2B5EF4-FFF2-40B4-BE49-F238E27FC236}">
                  <a16:creationId xmlns:a16="http://schemas.microsoft.com/office/drawing/2014/main" xmlns="" id="{859BD4E9-7FD4-489D-A21E-8631D4391E5F}"/>
                </a:ext>
              </a:extLst>
            </p:cNvPr>
            <p:cNvSpPr txBox="1"/>
            <p:nvPr/>
          </p:nvSpPr>
          <p:spPr>
            <a:xfrm>
              <a:off x="1104020" y="255708"/>
              <a:ext cx="1826141" cy="584775"/>
            </a:xfrm>
            <a:prstGeom prst="rect">
              <a:avLst/>
            </a:prstGeom>
            <a:noFill/>
          </p:spPr>
          <p:txBody>
            <a:bodyPr wrap="none" rtlCol="0">
              <a:spAutoFit/>
            </a:bodyPr>
            <a:lstStyle/>
            <a:p>
              <a:r>
                <a:rPr lang="zh-CN" altLang="en-US" sz="3200" b="1" dirty="0">
                  <a:solidFill>
                    <a:srgbClr val="C00000"/>
                  </a:solidFill>
                  <a:cs typeface="+mn-ea"/>
                  <a:sym typeface="+mn-lt"/>
                </a:rPr>
                <a:t>电影语录</a:t>
              </a:r>
            </a:p>
          </p:txBody>
        </p:sp>
      </p:grpSp>
    </p:spTree>
    <p:extLst>
      <p:ext uri="{BB962C8B-B14F-4D97-AF65-F5344CB8AC3E}">
        <p14:creationId xmlns:p14="http://schemas.microsoft.com/office/powerpoint/2010/main" val="1448560307"/>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800" decel="100000"/>
                                        <p:tgtEl>
                                          <p:spTgt spid="13"/>
                                        </p:tgtEl>
                                      </p:cBhvr>
                                    </p:animEffect>
                                    <p:anim calcmode="lin" valueType="num">
                                      <p:cBhvr>
                                        <p:cTn id="17" dur="800" decel="100000" fill="hold"/>
                                        <p:tgtEl>
                                          <p:spTgt spid="13"/>
                                        </p:tgtEl>
                                        <p:attrNameLst>
                                          <p:attrName>style.rotation</p:attrName>
                                        </p:attrNameLst>
                                      </p:cBhvr>
                                      <p:tavLst>
                                        <p:tav tm="0">
                                          <p:val>
                                            <p:fltVal val="-90"/>
                                          </p:val>
                                        </p:tav>
                                        <p:tav tm="100000">
                                          <p:val>
                                            <p:fltVal val="0"/>
                                          </p:val>
                                        </p:tav>
                                      </p:tavLst>
                                    </p:anim>
                                    <p:anim calcmode="lin" valueType="num">
                                      <p:cBhvr>
                                        <p:cTn id="18" dur="800" decel="100000" fill="hold"/>
                                        <p:tgtEl>
                                          <p:spTgt spid="13"/>
                                        </p:tgtEl>
                                        <p:attrNameLst>
                                          <p:attrName>ppt_x</p:attrName>
                                        </p:attrNameLst>
                                      </p:cBhvr>
                                      <p:tavLst>
                                        <p:tav tm="0">
                                          <p:val>
                                            <p:strVal val="#ppt_x+0.4"/>
                                          </p:val>
                                        </p:tav>
                                        <p:tav tm="100000">
                                          <p:val>
                                            <p:strVal val="#ppt_x-0.05"/>
                                          </p:val>
                                        </p:tav>
                                      </p:tavLst>
                                    </p:anim>
                                    <p:anim calcmode="lin" valueType="num">
                                      <p:cBhvr>
                                        <p:cTn id="19" dur="800" decel="100000" fill="hold"/>
                                        <p:tgtEl>
                                          <p:spTgt spid="13"/>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41" presetClass="entr" presetSubtype="0" fill="hold" grpId="1" nodeType="afterEffect">
                                  <p:stCondLst>
                                    <p:cond delay="0"/>
                                  </p:stCondLst>
                                  <p:iterate type="lt">
                                    <p:tmPct val="10000"/>
                                  </p:iterate>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
                                        </p:tgtEl>
                                        <p:attrNameLst>
                                          <p:attrName>ppt_y</p:attrName>
                                        </p:attrNameLst>
                                      </p:cBhvr>
                                      <p:tavLst>
                                        <p:tav tm="0">
                                          <p:val>
                                            <p:strVal val="#ppt_y"/>
                                          </p:val>
                                        </p:tav>
                                        <p:tav tm="100000">
                                          <p:val>
                                            <p:strVal val="#ppt_y"/>
                                          </p:val>
                                        </p:tav>
                                      </p:tavLst>
                                    </p:anim>
                                    <p:anim calcmode="lin" valueType="num">
                                      <p:cBhvr>
                                        <p:cTn id="3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xmlns="" id="{E207DF96-F35A-48C3-A89A-48DD866CE1F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20355" y="5103094"/>
            <a:ext cx="12182970" cy="1802462"/>
          </a:xfrm>
          <a:prstGeom prst="rect">
            <a:avLst/>
          </a:prstGeom>
        </p:spPr>
      </p:pic>
      <p:sp>
        <p:nvSpPr>
          <p:cNvPr id="10" name="椭圆 9"/>
          <p:cNvSpPr/>
          <p:nvPr/>
        </p:nvSpPr>
        <p:spPr>
          <a:xfrm>
            <a:off x="1029405" y="1648668"/>
            <a:ext cx="2221625" cy="2221625"/>
          </a:xfrm>
          <a:prstGeom prst="ellipse">
            <a:avLst/>
          </a:prstGeom>
          <a:solidFill>
            <a:srgbClr val="C00000"/>
          </a:solidFill>
          <a:ln>
            <a:noFill/>
          </a:ln>
          <a:effectLst>
            <a:outerShdw blurRad="355600" dist="1905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dirty="0">
              <a:cs typeface="+mn-ea"/>
              <a:sym typeface="+mn-lt"/>
            </a:endParaRPr>
          </a:p>
        </p:txBody>
      </p:sp>
      <p:sp>
        <p:nvSpPr>
          <p:cNvPr id="16" name="MH_Others_1"/>
          <p:cNvSpPr txBox="1"/>
          <p:nvPr>
            <p:custDataLst>
              <p:tags r:id="rId1"/>
            </p:custDataLst>
          </p:nvPr>
        </p:nvSpPr>
        <p:spPr>
          <a:xfrm>
            <a:off x="1601313" y="1750352"/>
            <a:ext cx="1434844" cy="2060066"/>
          </a:xfrm>
          <a:prstGeom prst="rect">
            <a:avLst/>
          </a:prstGeom>
          <a:noFill/>
        </p:spPr>
        <p:txBody>
          <a:bodyPr wrap="square" lIns="0" tIns="0" rIns="0" bIns="0" rtlCol="0" anchor="ctr" anchorCtr="0">
            <a:noAutofit/>
          </a:bodyPr>
          <a:lstStyle/>
          <a:p>
            <a:pPr algn="ctr"/>
            <a:r>
              <a:rPr lang="zh-CN" altLang="en-US" sz="6257" b="1" dirty="0">
                <a:solidFill>
                  <a:schemeClr val="bg1"/>
                </a:solidFill>
                <a:cs typeface="+mn-ea"/>
                <a:sym typeface="+mn-lt"/>
              </a:rPr>
              <a:t>目</a:t>
            </a:r>
            <a:endParaRPr lang="en-US" altLang="zh-CN" sz="6257" b="1" dirty="0">
              <a:solidFill>
                <a:schemeClr val="bg1"/>
              </a:solidFill>
              <a:cs typeface="+mn-ea"/>
              <a:sym typeface="+mn-lt"/>
            </a:endParaRPr>
          </a:p>
          <a:p>
            <a:pPr algn="ctr"/>
            <a:r>
              <a:rPr lang="zh-CN" altLang="en-US" sz="6257" b="1" dirty="0">
                <a:solidFill>
                  <a:schemeClr val="bg1"/>
                </a:solidFill>
                <a:cs typeface="+mn-ea"/>
                <a:sym typeface="+mn-lt"/>
              </a:rPr>
              <a:t>录</a:t>
            </a:r>
          </a:p>
        </p:txBody>
      </p:sp>
      <p:sp>
        <p:nvSpPr>
          <p:cNvPr id="17" name="MH_Others_2"/>
          <p:cNvSpPr txBox="1"/>
          <p:nvPr>
            <p:custDataLst>
              <p:tags r:id="rId2"/>
            </p:custDataLst>
          </p:nvPr>
        </p:nvSpPr>
        <p:spPr>
          <a:xfrm rot="5400000">
            <a:off x="629745" y="2602355"/>
            <a:ext cx="2155037" cy="442429"/>
          </a:xfrm>
          <a:prstGeom prst="rect">
            <a:avLst/>
          </a:prstGeom>
          <a:noFill/>
        </p:spPr>
        <p:txBody>
          <a:bodyPr wrap="square">
            <a:spAutoFit/>
          </a:bodyPr>
          <a:lstStyle/>
          <a:p>
            <a:pPr algn="ctr">
              <a:defRPr/>
            </a:pPr>
            <a:r>
              <a:rPr lang="en-US" altLang="zh-CN" sz="2275" dirty="0">
                <a:solidFill>
                  <a:schemeClr val="bg1"/>
                </a:solidFill>
                <a:cs typeface="+mn-ea"/>
                <a:sym typeface="+mn-lt"/>
              </a:rPr>
              <a:t>CONTENTS</a:t>
            </a:r>
            <a:endParaRPr lang="zh-CN" altLang="en-US" sz="2275" dirty="0">
              <a:solidFill>
                <a:schemeClr val="bg1"/>
              </a:solidFill>
              <a:cs typeface="+mn-ea"/>
              <a:sym typeface="+mn-lt"/>
            </a:endParaRPr>
          </a:p>
        </p:txBody>
      </p:sp>
      <p:pic>
        <p:nvPicPr>
          <p:cNvPr id="19" name="图片 1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flipH="1">
            <a:off x="9690754" y="0"/>
            <a:ext cx="2501245" cy="2022909"/>
          </a:xfrm>
          <a:prstGeom prst="rect">
            <a:avLst/>
          </a:prstGeom>
        </p:spPr>
      </p:pic>
      <p:sp>
        <p:nvSpPr>
          <p:cNvPr id="21" name="矩形: 圆角 20">
            <a:extLst>
              <a:ext uri="{FF2B5EF4-FFF2-40B4-BE49-F238E27FC236}">
                <a16:creationId xmlns:a16="http://schemas.microsoft.com/office/drawing/2014/main" xmlns="" id="{540BFDA3-3DC3-42D5-A40F-EC5587141086}"/>
              </a:ext>
            </a:extLst>
          </p:cNvPr>
          <p:cNvSpPr/>
          <p:nvPr/>
        </p:nvSpPr>
        <p:spPr>
          <a:xfrm>
            <a:off x="4970694" y="1314941"/>
            <a:ext cx="3622431" cy="67413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cs typeface="+mn-ea"/>
                <a:sym typeface="+mn-lt"/>
              </a:rPr>
              <a:t>简介</a:t>
            </a:r>
          </a:p>
        </p:txBody>
      </p:sp>
      <p:sp>
        <p:nvSpPr>
          <p:cNvPr id="22" name="矩形: 圆角 21">
            <a:extLst>
              <a:ext uri="{FF2B5EF4-FFF2-40B4-BE49-F238E27FC236}">
                <a16:creationId xmlns:a16="http://schemas.microsoft.com/office/drawing/2014/main" xmlns="" id="{4B6047F9-3DEE-4B78-9ADC-A6FFEABE2C21}"/>
              </a:ext>
            </a:extLst>
          </p:cNvPr>
          <p:cNvSpPr/>
          <p:nvPr/>
        </p:nvSpPr>
        <p:spPr>
          <a:xfrm>
            <a:off x="4970694" y="2203436"/>
            <a:ext cx="3622431" cy="67413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cs typeface="+mn-ea"/>
                <a:sym typeface="+mn-lt"/>
              </a:rPr>
              <a:t>厉害了，我的国</a:t>
            </a:r>
          </a:p>
        </p:txBody>
      </p:sp>
      <p:sp>
        <p:nvSpPr>
          <p:cNvPr id="23" name="矩形: 圆角 22">
            <a:extLst>
              <a:ext uri="{FF2B5EF4-FFF2-40B4-BE49-F238E27FC236}">
                <a16:creationId xmlns:a16="http://schemas.microsoft.com/office/drawing/2014/main" xmlns="" id="{E32D30A8-090D-41DB-ACD6-7B8D0C85683F}"/>
              </a:ext>
            </a:extLst>
          </p:cNvPr>
          <p:cNvSpPr/>
          <p:nvPr/>
        </p:nvSpPr>
        <p:spPr>
          <a:xfrm>
            <a:off x="4970694" y="3091931"/>
            <a:ext cx="3622431" cy="67413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cs typeface="+mn-ea"/>
                <a:sym typeface="+mn-lt"/>
              </a:rPr>
              <a:t>观后感</a:t>
            </a:r>
          </a:p>
        </p:txBody>
      </p:sp>
      <p:sp>
        <p:nvSpPr>
          <p:cNvPr id="24" name="矩形: 圆角 23">
            <a:extLst>
              <a:ext uri="{FF2B5EF4-FFF2-40B4-BE49-F238E27FC236}">
                <a16:creationId xmlns:a16="http://schemas.microsoft.com/office/drawing/2014/main" xmlns="" id="{73853B4C-4BDF-483C-A186-D88402A0D450}"/>
              </a:ext>
            </a:extLst>
          </p:cNvPr>
          <p:cNvSpPr/>
          <p:nvPr/>
        </p:nvSpPr>
        <p:spPr>
          <a:xfrm>
            <a:off x="4970694" y="3980426"/>
            <a:ext cx="3622431" cy="67413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cs typeface="+mn-ea"/>
                <a:sym typeface="+mn-lt"/>
              </a:rPr>
              <a:t>电影语录</a:t>
            </a:r>
          </a:p>
        </p:txBody>
      </p:sp>
      <p:sp>
        <p:nvSpPr>
          <p:cNvPr id="25" name="矩形: 圆角 24">
            <a:extLst>
              <a:ext uri="{FF2B5EF4-FFF2-40B4-BE49-F238E27FC236}">
                <a16:creationId xmlns:a16="http://schemas.microsoft.com/office/drawing/2014/main" xmlns="" id="{ED049564-FB31-4A3D-9E21-0BBB22C15825}"/>
              </a:ext>
            </a:extLst>
          </p:cNvPr>
          <p:cNvSpPr/>
          <p:nvPr/>
        </p:nvSpPr>
        <p:spPr>
          <a:xfrm>
            <a:off x="4138660" y="1314941"/>
            <a:ext cx="656188" cy="67413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cs typeface="+mn-ea"/>
                <a:sym typeface="+mn-lt"/>
              </a:rPr>
              <a:t>1</a:t>
            </a:r>
            <a:endParaRPr lang="zh-CN" altLang="en-US" sz="3600" b="1" dirty="0">
              <a:solidFill>
                <a:schemeClr val="bg1"/>
              </a:solidFill>
              <a:cs typeface="+mn-ea"/>
              <a:sym typeface="+mn-lt"/>
            </a:endParaRPr>
          </a:p>
        </p:txBody>
      </p:sp>
      <p:sp>
        <p:nvSpPr>
          <p:cNvPr id="26" name="矩形: 圆角 25">
            <a:extLst>
              <a:ext uri="{FF2B5EF4-FFF2-40B4-BE49-F238E27FC236}">
                <a16:creationId xmlns:a16="http://schemas.microsoft.com/office/drawing/2014/main" xmlns="" id="{F53A4A76-D285-48DD-9B68-A2656D96EF6C}"/>
              </a:ext>
            </a:extLst>
          </p:cNvPr>
          <p:cNvSpPr/>
          <p:nvPr/>
        </p:nvSpPr>
        <p:spPr>
          <a:xfrm>
            <a:off x="4138660" y="2203436"/>
            <a:ext cx="656188" cy="67413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cs typeface="+mn-ea"/>
                <a:sym typeface="+mn-lt"/>
              </a:rPr>
              <a:t>2</a:t>
            </a:r>
            <a:endParaRPr lang="zh-CN" altLang="en-US" sz="3600" b="1" dirty="0">
              <a:solidFill>
                <a:schemeClr val="bg1"/>
              </a:solidFill>
              <a:cs typeface="+mn-ea"/>
              <a:sym typeface="+mn-lt"/>
            </a:endParaRPr>
          </a:p>
        </p:txBody>
      </p:sp>
      <p:sp>
        <p:nvSpPr>
          <p:cNvPr id="27" name="矩形: 圆角 26">
            <a:extLst>
              <a:ext uri="{FF2B5EF4-FFF2-40B4-BE49-F238E27FC236}">
                <a16:creationId xmlns:a16="http://schemas.microsoft.com/office/drawing/2014/main" xmlns="" id="{A396962E-0132-47C3-B214-2F8094E16878}"/>
              </a:ext>
            </a:extLst>
          </p:cNvPr>
          <p:cNvSpPr/>
          <p:nvPr/>
        </p:nvSpPr>
        <p:spPr>
          <a:xfrm>
            <a:off x="4138660" y="3091931"/>
            <a:ext cx="656188" cy="67413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cs typeface="+mn-ea"/>
                <a:sym typeface="+mn-lt"/>
              </a:rPr>
              <a:t>3</a:t>
            </a:r>
            <a:endParaRPr lang="zh-CN" altLang="en-US" sz="3600" b="1" dirty="0">
              <a:solidFill>
                <a:schemeClr val="bg1"/>
              </a:solidFill>
              <a:cs typeface="+mn-ea"/>
              <a:sym typeface="+mn-lt"/>
            </a:endParaRPr>
          </a:p>
        </p:txBody>
      </p:sp>
      <p:sp>
        <p:nvSpPr>
          <p:cNvPr id="28" name="矩形: 圆角 27">
            <a:extLst>
              <a:ext uri="{FF2B5EF4-FFF2-40B4-BE49-F238E27FC236}">
                <a16:creationId xmlns:a16="http://schemas.microsoft.com/office/drawing/2014/main" xmlns="" id="{CE1E0143-3B2A-4287-9929-4F56794A3BF8}"/>
              </a:ext>
            </a:extLst>
          </p:cNvPr>
          <p:cNvSpPr/>
          <p:nvPr/>
        </p:nvSpPr>
        <p:spPr>
          <a:xfrm>
            <a:off x="4138660" y="3980426"/>
            <a:ext cx="656188" cy="67413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cs typeface="+mn-ea"/>
                <a:sym typeface="+mn-lt"/>
              </a:rPr>
              <a:t>4</a:t>
            </a:r>
            <a:endParaRPr lang="zh-CN" altLang="en-US" sz="3600" b="1" dirty="0">
              <a:solidFill>
                <a:schemeClr val="bg1"/>
              </a:solidFill>
              <a:cs typeface="+mn-ea"/>
              <a:sym typeface="+mn-lt"/>
            </a:endParaRPr>
          </a:p>
        </p:txBody>
      </p:sp>
      <p:pic>
        <p:nvPicPr>
          <p:cNvPr id="29" name="图片 28">
            <a:extLst>
              <a:ext uri="{FF2B5EF4-FFF2-40B4-BE49-F238E27FC236}">
                <a16:creationId xmlns:a16="http://schemas.microsoft.com/office/drawing/2014/main" xmlns="" id="{727A0183-5861-4F26-AA81-EA20BAA4121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29344" y="5625492"/>
            <a:ext cx="2323092" cy="1600200"/>
          </a:xfrm>
          <a:prstGeom prst="rect">
            <a:avLst/>
          </a:prstGeom>
        </p:spPr>
      </p:pic>
      <p:pic>
        <p:nvPicPr>
          <p:cNvPr id="30" name="图片 29">
            <a:extLst>
              <a:ext uri="{FF2B5EF4-FFF2-40B4-BE49-F238E27FC236}">
                <a16:creationId xmlns:a16="http://schemas.microsoft.com/office/drawing/2014/main" xmlns="" id="{784AF37E-B619-4EB1-9B9C-05165933A94A}"/>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t="7905" r="1552"/>
          <a:stretch/>
        </p:blipFill>
        <p:spPr>
          <a:xfrm flipH="1">
            <a:off x="6688551" y="4317757"/>
            <a:ext cx="5574943" cy="2608201"/>
          </a:xfrm>
          <a:prstGeom prst="rect">
            <a:avLst/>
          </a:prstGeom>
        </p:spPr>
      </p:pic>
    </p:spTree>
    <p:extLst>
      <p:ext uri="{BB962C8B-B14F-4D97-AF65-F5344CB8AC3E}">
        <p14:creationId xmlns:p14="http://schemas.microsoft.com/office/powerpoint/2010/main" val="2911061153"/>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Effect transition="in" filter="fade">
                                      <p:cBhvr>
                                        <p:cTn id="45" dur="500"/>
                                        <p:tgtEl>
                                          <p:spTgt spid="28"/>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2000" cy="6857624"/>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cs typeface="+mn-ea"/>
              <a:sym typeface="+mn-lt"/>
            </a:endParaRPr>
          </a:p>
        </p:txBody>
      </p:sp>
      <p:sp>
        <p:nvSpPr>
          <p:cNvPr id="7" name="文本框 6">
            <a:extLst>
              <a:ext uri="{FF2B5EF4-FFF2-40B4-BE49-F238E27FC236}">
                <a16:creationId xmlns:a16="http://schemas.microsoft.com/office/drawing/2014/main" xmlns="" id="{03CB2F88-B870-4B7A-96A0-06DE8A17852E}"/>
              </a:ext>
            </a:extLst>
          </p:cNvPr>
          <p:cNvSpPr txBox="1"/>
          <p:nvPr/>
        </p:nvSpPr>
        <p:spPr>
          <a:xfrm>
            <a:off x="5016216" y="4909231"/>
            <a:ext cx="1736373" cy="430887"/>
          </a:xfrm>
          <a:prstGeom prst="rect">
            <a:avLst/>
          </a:prstGeom>
          <a:noFill/>
        </p:spPr>
        <p:txBody>
          <a:bodyPr wrap="none" rtlCol="0">
            <a:spAutoFit/>
          </a:bodyPr>
          <a:lstStyle>
            <a:defPPr>
              <a:defRPr lang="zh-CN"/>
            </a:defPPr>
            <a:lvl1pPr>
              <a:defRPr sz="8800" b="1">
                <a:gradFill>
                  <a:gsLst>
                    <a:gs pos="0">
                      <a:srgbClr val="FF0000"/>
                    </a:gs>
                    <a:gs pos="48000">
                      <a:srgbClr val="FF0000"/>
                    </a:gs>
                    <a:gs pos="76000">
                      <a:srgbClr val="C00000"/>
                    </a:gs>
                    <a:gs pos="100000">
                      <a:srgbClr val="FF0000"/>
                    </a:gs>
                  </a:gsLst>
                  <a:lin ang="5400000" scaled="1"/>
                </a:gradFill>
                <a:latin typeface="微软雅黑" panose="020B0503020204020204" pitchFamily="82" charset="2"/>
                <a:ea typeface="微软雅黑" panose="020B0503020204020204" pitchFamily="82" charset="2"/>
              </a:defRPr>
            </a:lvl1pPr>
          </a:lstStyle>
          <a:p>
            <a:r>
              <a:rPr lang="zh-CN" altLang="en-US" sz="2200" b="0" dirty="0">
                <a:latin typeface="+mn-lt"/>
                <a:ea typeface="+mn-ea"/>
                <a:cs typeface="+mn-ea"/>
                <a:sym typeface="+mn-lt"/>
              </a:rPr>
              <a:t>汇报人</a:t>
            </a:r>
            <a:r>
              <a:rPr lang="zh-CN" altLang="en-US" sz="2200" b="0" dirty="0" smtClean="0">
                <a:latin typeface="+mn-lt"/>
                <a:ea typeface="+mn-ea"/>
                <a:cs typeface="+mn-ea"/>
                <a:sym typeface="+mn-lt"/>
              </a:rPr>
              <a:t>：</a:t>
            </a:r>
            <a:r>
              <a:rPr lang="en-US" altLang="zh-CN" sz="2200" b="0" dirty="0" smtClean="0">
                <a:latin typeface="+mn-lt"/>
                <a:ea typeface="+mn-ea"/>
                <a:cs typeface="+mn-ea"/>
                <a:sym typeface="+mn-lt"/>
              </a:rPr>
              <a:t>xxx</a:t>
            </a:r>
            <a:endParaRPr lang="zh-CN" altLang="en-US" sz="2200" b="0" dirty="0">
              <a:solidFill>
                <a:srgbClr val="C00000"/>
              </a:solidFill>
              <a:latin typeface="+mn-lt"/>
              <a:ea typeface="+mn-ea"/>
              <a:cs typeface="+mn-ea"/>
              <a:sym typeface="+mn-lt"/>
            </a:endParaRPr>
          </a:p>
        </p:txBody>
      </p:sp>
      <p:sp>
        <p:nvSpPr>
          <p:cNvPr id="5" name="文本框 4">
            <a:extLst>
              <a:ext uri="{FF2B5EF4-FFF2-40B4-BE49-F238E27FC236}">
                <a16:creationId xmlns:a16="http://schemas.microsoft.com/office/drawing/2014/main" xmlns="" id="{DA95C19B-693F-4540-81BA-FFA53659BBCE}"/>
              </a:ext>
            </a:extLst>
          </p:cNvPr>
          <p:cNvSpPr txBox="1"/>
          <p:nvPr/>
        </p:nvSpPr>
        <p:spPr>
          <a:xfrm>
            <a:off x="2978871" y="2163594"/>
            <a:ext cx="7558479" cy="1862048"/>
          </a:xfrm>
          <a:prstGeom prst="rect">
            <a:avLst/>
          </a:prstGeom>
          <a:noFill/>
        </p:spPr>
        <p:txBody>
          <a:bodyPr wrap="none" rtlCol="0">
            <a:spAutoFit/>
          </a:bodyPr>
          <a:lstStyle>
            <a:defPPr>
              <a:defRPr lang="zh-CN"/>
            </a:defPPr>
            <a:lvl1pPr>
              <a:defRPr sz="8800" b="1">
                <a:gradFill>
                  <a:gsLst>
                    <a:gs pos="0">
                      <a:srgbClr val="FF0000"/>
                    </a:gs>
                    <a:gs pos="48000">
                      <a:srgbClr val="FF0000"/>
                    </a:gs>
                    <a:gs pos="76000">
                      <a:srgbClr val="C00000"/>
                    </a:gs>
                    <a:gs pos="100000">
                      <a:srgbClr val="FF0000"/>
                    </a:gs>
                  </a:gsLst>
                  <a:lin ang="5400000" scaled="1"/>
                </a:gradFill>
                <a:latin typeface="微软雅黑" panose="020B0503020204020204" pitchFamily="82" charset="2"/>
                <a:ea typeface="微软雅黑" panose="020B0503020204020204" pitchFamily="82" charset="2"/>
              </a:defRPr>
            </a:lvl1pPr>
          </a:lstStyle>
          <a:p>
            <a:r>
              <a:rPr lang="zh-CN" altLang="en-US" sz="11500" dirty="0">
                <a:latin typeface="+mn-lt"/>
                <a:ea typeface="+mn-ea"/>
                <a:cs typeface="+mn-ea"/>
                <a:sym typeface="+mn-lt"/>
              </a:rPr>
              <a:t>谢谢观看！</a:t>
            </a:r>
            <a:endParaRPr lang="zh-CN" altLang="en-US" sz="11500" dirty="0">
              <a:solidFill>
                <a:srgbClr val="C00000"/>
              </a:solidFill>
              <a:latin typeface="+mn-lt"/>
              <a:ea typeface="+mn-ea"/>
              <a:cs typeface="+mn-ea"/>
              <a:sym typeface="+mn-lt"/>
            </a:endParaRPr>
          </a:p>
        </p:txBody>
      </p:sp>
    </p:spTree>
    <p:extLst>
      <p:ext uri="{BB962C8B-B14F-4D97-AF65-F5344CB8AC3E}">
        <p14:creationId xmlns:p14="http://schemas.microsoft.com/office/powerpoint/2010/main" val="3066510567"/>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800"/>
                            </p:stCondLst>
                            <p:childTnLst>
                              <p:par>
                                <p:cTn id="10" presetID="2" presetClass="entr" presetSubtype="4" fill="hold" grpId="0" nodeType="after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椭圆 3079"/>
          <p:cNvSpPr>
            <a:spLocks noChangeArrowheads="1"/>
          </p:cNvSpPr>
          <p:nvPr/>
        </p:nvSpPr>
        <p:spPr bwMode="auto">
          <a:xfrm>
            <a:off x="3029249" y="2188104"/>
            <a:ext cx="2107679" cy="2107679"/>
          </a:xfrm>
          <a:prstGeom prst="ellipse">
            <a:avLst/>
          </a:prstGeom>
          <a:solidFill>
            <a:srgbClr val="C00000"/>
          </a:solidFill>
          <a:ln>
            <a:noFill/>
          </a:ln>
          <a:extLst/>
        </p:spPr>
        <p:txBody>
          <a:bodyPr/>
          <a:lstStyle/>
          <a:p>
            <a:endParaRPr lang="zh-CN" altLang="en-US" sz="2530">
              <a:cs typeface="+mn-ea"/>
              <a:sym typeface="+mn-lt"/>
            </a:endParaRPr>
          </a:p>
        </p:txBody>
      </p:sp>
      <p:sp>
        <p:nvSpPr>
          <p:cNvPr id="6148" name="文本框 3080"/>
          <p:cNvSpPr txBox="1">
            <a:spLocks noChangeArrowheads="1"/>
          </p:cNvSpPr>
          <p:nvPr/>
        </p:nvSpPr>
        <p:spPr bwMode="auto">
          <a:xfrm>
            <a:off x="5694482" y="2563211"/>
            <a:ext cx="1669640" cy="1323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998" b="1" dirty="0">
                <a:solidFill>
                  <a:srgbClr val="C00000"/>
                </a:solidFill>
                <a:cs typeface="+mn-ea"/>
                <a:sym typeface="+mn-lt"/>
              </a:rPr>
              <a:t>01</a:t>
            </a:r>
          </a:p>
        </p:txBody>
      </p:sp>
      <p:sp>
        <p:nvSpPr>
          <p:cNvPr id="6152" name="椭圆 3088"/>
          <p:cNvSpPr>
            <a:spLocks noChangeArrowheads="1"/>
          </p:cNvSpPr>
          <p:nvPr/>
        </p:nvSpPr>
        <p:spPr bwMode="auto">
          <a:xfrm>
            <a:off x="2310868" y="3725503"/>
            <a:ext cx="160827" cy="160827"/>
          </a:xfrm>
          <a:prstGeom prst="ellipse">
            <a:avLst/>
          </a:prstGeom>
          <a:solidFill>
            <a:srgbClr val="C00000"/>
          </a:solidFill>
          <a:ln>
            <a:noFill/>
          </a:ln>
          <a:extLst/>
        </p:spPr>
        <p:txBody>
          <a:bodyPr/>
          <a:lstStyle/>
          <a:p>
            <a:endParaRPr lang="zh-CN" altLang="en-US" sz="2530">
              <a:cs typeface="+mn-ea"/>
              <a:sym typeface="+mn-lt"/>
            </a:endParaRPr>
          </a:p>
        </p:txBody>
      </p:sp>
      <p:sp>
        <p:nvSpPr>
          <p:cNvPr id="6153" name="椭圆 3087"/>
          <p:cNvSpPr>
            <a:spLocks noChangeArrowheads="1"/>
          </p:cNvSpPr>
          <p:nvPr/>
        </p:nvSpPr>
        <p:spPr bwMode="auto">
          <a:xfrm>
            <a:off x="5457578" y="1746910"/>
            <a:ext cx="457086" cy="457086"/>
          </a:xfrm>
          <a:prstGeom prst="ellipse">
            <a:avLst/>
          </a:prstGeom>
          <a:solidFill>
            <a:srgbClr val="C00000"/>
          </a:solidFill>
          <a:ln>
            <a:noFill/>
          </a:ln>
          <a:extLst/>
        </p:spPr>
        <p:txBody>
          <a:bodyPr/>
          <a:lstStyle/>
          <a:p>
            <a:endParaRPr lang="zh-CN" altLang="en-US" sz="2530">
              <a:cs typeface="+mn-ea"/>
              <a:sym typeface="+mn-lt"/>
            </a:endParaRPr>
          </a:p>
        </p:txBody>
      </p:sp>
      <p:sp>
        <p:nvSpPr>
          <p:cNvPr id="9" name="矩形 8"/>
          <p:cNvSpPr/>
          <p:nvPr/>
        </p:nvSpPr>
        <p:spPr>
          <a:xfrm>
            <a:off x="7364122" y="2828123"/>
            <a:ext cx="2706983" cy="793294"/>
          </a:xfrm>
          <a:prstGeom prst="rect">
            <a:avLst/>
          </a:prstGeom>
        </p:spPr>
        <p:txBody>
          <a:bodyPr wrap="square" lIns="0" tIns="0" rIns="0" bIns="0">
            <a:spAutoFit/>
          </a:bodyPr>
          <a:lstStyle/>
          <a:p>
            <a:pPr>
              <a:lnSpc>
                <a:spcPct val="130000"/>
              </a:lnSpc>
            </a:pPr>
            <a:r>
              <a:rPr lang="zh-CN" altLang="en-US" sz="4400" b="1" dirty="0">
                <a:solidFill>
                  <a:srgbClr val="C00000"/>
                </a:solidFill>
                <a:cs typeface="+mn-ea"/>
                <a:sym typeface="+mn-lt"/>
              </a:rPr>
              <a:t>简介</a:t>
            </a:r>
            <a:endParaRPr lang="zh-CN" altLang="en-US" sz="2655" b="1" dirty="0">
              <a:solidFill>
                <a:srgbClr val="C00000"/>
              </a:solidFill>
              <a:cs typeface="+mn-ea"/>
              <a:sym typeface="+mn-lt"/>
            </a:endParaRPr>
          </a:p>
        </p:txBody>
      </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38722" y="786750"/>
            <a:ext cx="3733077" cy="3019166"/>
          </a:xfrm>
          <a:prstGeom prst="rect">
            <a:avLst/>
          </a:prstGeom>
        </p:spPr>
      </p:pic>
      <p:pic>
        <p:nvPicPr>
          <p:cNvPr id="11" name="图片 10">
            <a:extLst>
              <a:ext uri="{FF2B5EF4-FFF2-40B4-BE49-F238E27FC236}">
                <a16:creationId xmlns:a16="http://schemas.microsoft.com/office/drawing/2014/main" xmlns="" id="{F18AE49C-F828-4003-A0C3-74052873CCE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20355" y="5103094"/>
            <a:ext cx="12182970" cy="1802462"/>
          </a:xfrm>
          <a:prstGeom prst="rect">
            <a:avLst/>
          </a:prstGeom>
        </p:spPr>
      </p:pic>
      <p:pic>
        <p:nvPicPr>
          <p:cNvPr id="12" name="图片 11">
            <a:extLst>
              <a:ext uri="{FF2B5EF4-FFF2-40B4-BE49-F238E27FC236}">
                <a16:creationId xmlns:a16="http://schemas.microsoft.com/office/drawing/2014/main" xmlns="" id="{96304229-19BC-4E1A-B73F-B030637DE81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9344" y="5625492"/>
            <a:ext cx="2323092" cy="1600200"/>
          </a:xfrm>
          <a:prstGeom prst="rect">
            <a:avLst/>
          </a:prstGeom>
        </p:spPr>
      </p:pic>
      <p:pic>
        <p:nvPicPr>
          <p:cNvPr id="13" name="图片 12">
            <a:extLst>
              <a:ext uri="{FF2B5EF4-FFF2-40B4-BE49-F238E27FC236}">
                <a16:creationId xmlns:a16="http://schemas.microsoft.com/office/drawing/2014/main" xmlns="" id="{83CE136A-E558-46EF-8566-8ED7D35748B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7905" r="1552"/>
          <a:stretch/>
        </p:blipFill>
        <p:spPr>
          <a:xfrm flipH="1">
            <a:off x="6688551" y="4317757"/>
            <a:ext cx="5574943" cy="2608201"/>
          </a:xfrm>
          <a:prstGeom prst="rect">
            <a:avLst/>
          </a:prstGeom>
        </p:spPr>
      </p:pic>
    </p:spTree>
    <p:extLst>
      <p:ext uri="{BB962C8B-B14F-4D97-AF65-F5344CB8AC3E}">
        <p14:creationId xmlns:p14="http://schemas.microsoft.com/office/powerpoint/2010/main" val="1209986695"/>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9" descr="9-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42654">
            <a:off x="10426779" y="300112"/>
            <a:ext cx="1512347" cy="935201"/>
          </a:xfrm>
          <a:prstGeom prst="rect">
            <a:avLst/>
          </a:prstGeom>
          <a:noFill/>
          <a:extLst>
            <a:ext uri="{909E8E84-426E-40DD-AFC4-6F175D3DCCD1}">
              <a14:hiddenFill xmlns:a14="http://schemas.microsoft.com/office/drawing/2010/main">
                <a:solidFill>
                  <a:srgbClr val="FFFFFF"/>
                </a:solidFill>
              </a14:hiddenFill>
            </a:ext>
          </a:extLst>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50449" y="2081562"/>
            <a:ext cx="2583352" cy="3792707"/>
          </a:xfrm>
          <a:prstGeom prst="rect">
            <a:avLst/>
          </a:prstGeom>
          <a:ln>
            <a:noFill/>
          </a:ln>
          <a:effectLst>
            <a:outerShdw blurRad="292100" dist="139700" dir="2700000" algn="tl" rotWithShape="0">
              <a:srgbClr val="333333">
                <a:alpha val="65000"/>
              </a:srgbClr>
            </a:outerShdw>
          </a:effectLst>
        </p:spPr>
      </p:pic>
      <p:grpSp>
        <p:nvGrpSpPr>
          <p:cNvPr id="40" name="组合 39"/>
          <p:cNvGrpSpPr/>
          <p:nvPr/>
        </p:nvGrpSpPr>
        <p:grpSpPr>
          <a:xfrm>
            <a:off x="4771890" y="2081563"/>
            <a:ext cx="3447092" cy="3819495"/>
            <a:chOff x="4669152" y="2204864"/>
            <a:chExt cx="2853697" cy="3161994"/>
          </a:xfrm>
        </p:grpSpPr>
        <p:sp>
          <p:nvSpPr>
            <p:cNvPr id="42" name="矩形: 剪去单角 444"/>
            <p:cNvSpPr/>
            <p:nvPr/>
          </p:nvSpPr>
          <p:spPr>
            <a:xfrm>
              <a:off x="4669152" y="2204864"/>
              <a:ext cx="2853695" cy="3161994"/>
            </a:xfrm>
            <a:prstGeom prst="snip1Rect">
              <a:avLst>
                <a:gd name="adj" fmla="val 29383"/>
              </a:avLst>
            </a:prstGeom>
            <a:noFill/>
            <a:ln w="3175">
              <a:solidFill>
                <a:srgbClr val="FF330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sz="2667">
                <a:solidFill>
                  <a:prstClr val="white"/>
                </a:solidFill>
                <a:cs typeface="+mn-ea"/>
                <a:sym typeface="+mn-lt"/>
              </a:endParaRPr>
            </a:p>
          </p:txBody>
        </p:sp>
        <p:sp>
          <p:nvSpPr>
            <p:cNvPr id="43" name="矩形 42"/>
            <p:cNvSpPr/>
            <p:nvPr/>
          </p:nvSpPr>
          <p:spPr>
            <a:xfrm>
              <a:off x="4669153" y="5243677"/>
              <a:ext cx="2853695" cy="123181"/>
            </a:xfrm>
            <a:prstGeom prst="rect">
              <a:avLst/>
            </a:prstGeom>
            <a:solidFill>
              <a:srgbClr val="E21E12"/>
            </a:solidFill>
            <a:ln w="3175">
              <a:noFill/>
              <a:prstDash val="solid"/>
              <a:round/>
            </a:ln>
            <a:effectLst/>
          </p:spPr>
          <p:txBody>
            <a:bodyPr anchor="ctr"/>
            <a:lstStyle/>
            <a:p>
              <a:pPr algn="ctr" defTabSz="914377">
                <a:defRPr/>
              </a:pPr>
              <a:endParaRPr sz="2667">
                <a:solidFill>
                  <a:prstClr val="black"/>
                </a:solidFill>
                <a:cs typeface="+mn-ea"/>
                <a:sym typeface="+mn-lt"/>
              </a:endParaRPr>
            </a:p>
          </p:txBody>
        </p:sp>
        <p:sp>
          <p:nvSpPr>
            <p:cNvPr id="44" name="任意多边形: 形状 445"/>
            <p:cNvSpPr/>
            <p:nvPr/>
          </p:nvSpPr>
          <p:spPr bwMode="auto">
            <a:xfrm>
              <a:off x="6802874" y="2204864"/>
              <a:ext cx="719975" cy="719975"/>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gradFill>
              <a:gsLst>
                <a:gs pos="0">
                  <a:srgbClr val="FF3302"/>
                </a:gs>
                <a:gs pos="100000">
                  <a:srgbClr val="CB0800"/>
                </a:gs>
              </a:gsLst>
              <a:lin ang="5400000" scaled="1"/>
            </a:gradFill>
            <a:ln w="3175">
              <a:noFill/>
              <a:prstDash val="solid"/>
              <a:round/>
            </a:ln>
            <a:effectLst/>
          </p:spPr>
          <p:txBody>
            <a:bodyPr vert="horz" wrap="square" lIns="162560" tIns="81280" rIns="162560" bIns="81280" anchor="t" anchorCtr="0" compatLnSpc="1">
              <a:normAutofit/>
            </a:bodyPr>
            <a:lstStyle/>
            <a:p>
              <a:pPr algn="r" defTabSz="914377">
                <a:defRPr/>
              </a:pPr>
              <a:r>
                <a:rPr lang="en-US" altLang="zh-CN" sz="2667">
                  <a:solidFill>
                    <a:prstClr val="white"/>
                  </a:solidFill>
                  <a:cs typeface="+mn-ea"/>
                  <a:sym typeface="+mn-lt"/>
                </a:rPr>
                <a:t>2</a:t>
              </a:r>
              <a:endParaRPr lang="en-US" altLang="zh-CN" sz="2667" dirty="0">
                <a:solidFill>
                  <a:prstClr val="white"/>
                </a:solidFill>
                <a:cs typeface="+mn-ea"/>
                <a:sym typeface="+mn-lt"/>
              </a:endParaRPr>
            </a:p>
          </p:txBody>
        </p:sp>
      </p:grpSp>
      <p:grpSp>
        <p:nvGrpSpPr>
          <p:cNvPr id="45" name="组合 44"/>
          <p:cNvGrpSpPr/>
          <p:nvPr/>
        </p:nvGrpSpPr>
        <p:grpSpPr>
          <a:xfrm>
            <a:off x="803875" y="2081563"/>
            <a:ext cx="3447092" cy="3819495"/>
            <a:chOff x="247577" y="3140968"/>
            <a:chExt cx="2501994" cy="2772295"/>
          </a:xfrm>
        </p:grpSpPr>
        <p:sp>
          <p:nvSpPr>
            <p:cNvPr id="46" name="矩形: 剪去单角 437"/>
            <p:cNvSpPr/>
            <p:nvPr/>
          </p:nvSpPr>
          <p:spPr>
            <a:xfrm>
              <a:off x="247577" y="3140968"/>
              <a:ext cx="2501992" cy="2772295"/>
            </a:xfrm>
            <a:prstGeom prst="snip1Rect">
              <a:avLst>
                <a:gd name="adj" fmla="val 29383"/>
              </a:avLst>
            </a:prstGeom>
            <a:noFill/>
            <a:ln w="3175">
              <a:solidFill>
                <a:srgbClr val="FF330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sz="2667">
                <a:solidFill>
                  <a:prstClr val="white"/>
                </a:solidFill>
                <a:cs typeface="+mn-ea"/>
                <a:sym typeface="+mn-lt"/>
              </a:endParaRPr>
            </a:p>
          </p:txBody>
        </p:sp>
        <p:sp>
          <p:nvSpPr>
            <p:cNvPr id="47" name="矩形 46"/>
            <p:cNvSpPr/>
            <p:nvPr/>
          </p:nvSpPr>
          <p:spPr>
            <a:xfrm>
              <a:off x="247578" y="5805263"/>
              <a:ext cx="2501992" cy="108000"/>
            </a:xfrm>
            <a:prstGeom prst="rect">
              <a:avLst/>
            </a:prstGeom>
            <a:solidFill>
              <a:srgbClr val="E21E12"/>
            </a:solidFill>
            <a:ln w="3175">
              <a:noFill/>
              <a:prstDash val="solid"/>
              <a:round/>
            </a:ln>
            <a:effectLst/>
          </p:spPr>
          <p:txBody>
            <a:bodyPr anchor="ctr"/>
            <a:lstStyle/>
            <a:p>
              <a:pPr algn="ctr" defTabSz="914377">
                <a:defRPr/>
              </a:pPr>
              <a:endParaRPr sz="2667" dirty="0">
                <a:solidFill>
                  <a:prstClr val="black"/>
                </a:solidFill>
                <a:cs typeface="+mn-ea"/>
                <a:sym typeface="+mn-lt"/>
              </a:endParaRPr>
            </a:p>
          </p:txBody>
        </p:sp>
        <p:sp>
          <p:nvSpPr>
            <p:cNvPr id="48" name="任意多边形: 形状 438"/>
            <p:cNvSpPr/>
            <p:nvPr/>
          </p:nvSpPr>
          <p:spPr bwMode="auto">
            <a:xfrm>
              <a:off x="2118329" y="3140968"/>
              <a:ext cx="631242" cy="631242"/>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gradFill>
              <a:gsLst>
                <a:gs pos="0">
                  <a:srgbClr val="FF3302"/>
                </a:gs>
                <a:gs pos="100000">
                  <a:srgbClr val="CB0800"/>
                </a:gs>
              </a:gsLst>
              <a:lin ang="5400000" scaled="1"/>
            </a:gradFill>
            <a:ln w="3175">
              <a:noFill/>
              <a:prstDash val="solid"/>
              <a:round/>
            </a:ln>
            <a:effectLst/>
          </p:spPr>
          <p:txBody>
            <a:bodyPr vert="horz" wrap="square" lIns="162560" tIns="81280" rIns="162560" bIns="81280" anchor="t" anchorCtr="0" compatLnSpc="1">
              <a:normAutofit/>
            </a:bodyPr>
            <a:lstStyle/>
            <a:p>
              <a:pPr algn="r" defTabSz="914377">
                <a:defRPr/>
              </a:pPr>
              <a:r>
                <a:rPr lang="en-US" altLang="ko-KR" sz="2667">
                  <a:solidFill>
                    <a:prstClr val="white"/>
                  </a:solidFill>
                  <a:cs typeface="+mn-ea"/>
                  <a:sym typeface="+mn-lt"/>
                </a:rPr>
                <a:t>1</a:t>
              </a:r>
              <a:endParaRPr lang="en-US" altLang="ko-KR" sz="2667" dirty="0">
                <a:solidFill>
                  <a:prstClr val="white"/>
                </a:solidFill>
                <a:cs typeface="+mn-ea"/>
                <a:sym typeface="+mn-lt"/>
              </a:endParaRPr>
            </a:p>
          </p:txBody>
        </p:sp>
      </p:grpSp>
      <p:sp>
        <p:nvSpPr>
          <p:cNvPr id="49" name="文本框 48"/>
          <p:cNvSpPr txBox="1"/>
          <p:nvPr/>
        </p:nvSpPr>
        <p:spPr>
          <a:xfrm>
            <a:off x="859289" y="2820480"/>
            <a:ext cx="3336259" cy="2554225"/>
          </a:xfrm>
          <a:prstGeom prst="rect">
            <a:avLst/>
          </a:prstGeom>
          <a:noFill/>
          <a:effectLst/>
        </p:spPr>
        <p:txBody>
          <a:bodyPr wrap="square" rtlCol="0">
            <a:spAutoFit/>
          </a:bodyPr>
          <a:lstStyle/>
          <a:p>
            <a:pPr algn="ctr" defTabSz="914377">
              <a:lnSpc>
                <a:spcPct val="150000"/>
              </a:lnSpc>
            </a:pPr>
            <a:r>
              <a:rPr lang="en-US" altLang="zh-CN" sz="2133" b="1" dirty="0">
                <a:gradFill>
                  <a:gsLst>
                    <a:gs pos="0">
                      <a:srgbClr val="FF3302"/>
                    </a:gs>
                    <a:gs pos="100000">
                      <a:srgbClr val="CB0800"/>
                    </a:gs>
                  </a:gsLst>
                  <a:lin ang="5400000" scaled="1"/>
                </a:gradFill>
                <a:cs typeface="+mn-ea"/>
                <a:sym typeface="+mn-lt"/>
              </a:rPr>
              <a:t>《</a:t>
            </a:r>
            <a:r>
              <a:rPr lang="zh-CN" altLang="en-US" sz="2133" b="1" dirty="0">
                <a:gradFill>
                  <a:gsLst>
                    <a:gs pos="0">
                      <a:srgbClr val="FF3302"/>
                    </a:gs>
                    <a:gs pos="100000">
                      <a:srgbClr val="CB0800"/>
                    </a:gs>
                  </a:gsLst>
                  <a:lin ang="5400000" scaled="1"/>
                </a:gradFill>
                <a:cs typeface="+mn-ea"/>
                <a:sym typeface="+mn-lt"/>
              </a:rPr>
              <a:t>厉害了，我的国</a:t>
            </a:r>
            <a:r>
              <a:rPr lang="en-US" altLang="zh-CN" sz="2133" b="1" dirty="0">
                <a:gradFill>
                  <a:gsLst>
                    <a:gs pos="0">
                      <a:srgbClr val="FF3302"/>
                    </a:gs>
                    <a:gs pos="100000">
                      <a:srgbClr val="CB0800"/>
                    </a:gs>
                  </a:gsLst>
                  <a:lin ang="5400000" scaled="1"/>
                </a:gradFill>
                <a:cs typeface="+mn-ea"/>
                <a:sym typeface="+mn-lt"/>
              </a:rPr>
              <a:t>》</a:t>
            </a:r>
            <a:r>
              <a:rPr lang="zh-CN" altLang="en-US" sz="2133" b="1" dirty="0">
                <a:gradFill>
                  <a:gsLst>
                    <a:gs pos="0">
                      <a:srgbClr val="FF3302"/>
                    </a:gs>
                    <a:gs pos="100000">
                      <a:srgbClr val="CB0800"/>
                    </a:gs>
                  </a:gsLst>
                  <a:lin ang="5400000" scaled="1"/>
                </a:gradFill>
                <a:cs typeface="+mn-ea"/>
                <a:sym typeface="+mn-lt"/>
              </a:rPr>
              <a:t>将中国这</a:t>
            </a:r>
            <a:r>
              <a:rPr lang="en-US" altLang="zh-CN" sz="2133" b="1" dirty="0">
                <a:gradFill>
                  <a:gsLst>
                    <a:gs pos="0">
                      <a:srgbClr val="FF3302"/>
                    </a:gs>
                    <a:gs pos="100000">
                      <a:srgbClr val="CB0800"/>
                    </a:gs>
                  </a:gsLst>
                  <a:lin ang="5400000" scaled="1"/>
                </a:gradFill>
                <a:cs typeface="+mn-ea"/>
                <a:sym typeface="+mn-lt"/>
              </a:rPr>
              <a:t>5</a:t>
            </a:r>
            <a:r>
              <a:rPr lang="zh-CN" altLang="en-US" sz="2133" b="1" dirty="0">
                <a:gradFill>
                  <a:gsLst>
                    <a:gs pos="0">
                      <a:srgbClr val="FF3302"/>
                    </a:gs>
                    <a:gs pos="100000">
                      <a:srgbClr val="CB0800"/>
                    </a:gs>
                  </a:gsLst>
                  <a:lin ang="5400000" scaled="1"/>
                </a:gradFill>
                <a:cs typeface="+mn-ea"/>
                <a:sym typeface="+mn-lt"/>
              </a:rPr>
              <a:t>年在创新、协调、绿色、开放、共享的新发展理念下取得的伟大成就呈现在大银幕上</a:t>
            </a:r>
          </a:p>
        </p:txBody>
      </p:sp>
      <p:sp>
        <p:nvSpPr>
          <p:cNvPr id="50" name="文本框 49"/>
          <p:cNvSpPr txBox="1"/>
          <p:nvPr/>
        </p:nvSpPr>
        <p:spPr>
          <a:xfrm>
            <a:off x="4995905" y="2905128"/>
            <a:ext cx="2999060" cy="2308324"/>
          </a:xfrm>
          <a:prstGeom prst="rect">
            <a:avLst/>
          </a:prstGeom>
          <a:noFill/>
          <a:effectLst/>
        </p:spPr>
        <p:txBody>
          <a:bodyPr wrap="square" rtlCol="0">
            <a:spAutoFit/>
          </a:bodyPr>
          <a:lstStyle/>
          <a:p>
            <a:pPr algn="ctr" defTabSz="914377">
              <a:lnSpc>
                <a:spcPct val="150000"/>
              </a:lnSpc>
            </a:pPr>
            <a:r>
              <a:rPr lang="zh-CN" altLang="en-US" sz="2400" b="1" dirty="0">
                <a:gradFill>
                  <a:gsLst>
                    <a:gs pos="0">
                      <a:srgbClr val="FF3302"/>
                    </a:gs>
                    <a:gs pos="100000">
                      <a:srgbClr val="CB0800"/>
                    </a:gs>
                  </a:gsLst>
                  <a:lin ang="5400000" scaled="1"/>
                </a:gradFill>
                <a:cs typeface="+mn-ea"/>
                <a:sym typeface="+mn-lt"/>
              </a:rPr>
              <a:t>记录了中国桥、中国路、中国车、中国港、中国网等一个个非凡的超级工程。</a:t>
            </a:r>
          </a:p>
        </p:txBody>
      </p:sp>
      <p:grpSp>
        <p:nvGrpSpPr>
          <p:cNvPr id="17" name="Group 27_1_1">
            <a:extLst>
              <a:ext uri="{FF2B5EF4-FFF2-40B4-BE49-F238E27FC236}">
                <a16:creationId xmlns:a16="http://schemas.microsoft.com/office/drawing/2014/main" xmlns="" id="{DE534B91-41D4-4204-AED9-6DA2B401D544}"/>
              </a:ext>
            </a:extLst>
          </p:cNvPr>
          <p:cNvGrpSpPr/>
          <p:nvPr/>
        </p:nvGrpSpPr>
        <p:grpSpPr>
          <a:xfrm>
            <a:off x="253392" y="187105"/>
            <a:ext cx="2751134" cy="964296"/>
            <a:chOff x="179027" y="0"/>
            <a:chExt cx="2751134" cy="964296"/>
          </a:xfrm>
        </p:grpSpPr>
        <p:pic>
          <p:nvPicPr>
            <p:cNvPr id="18" name="图片 17">
              <a:extLst>
                <a:ext uri="{FF2B5EF4-FFF2-40B4-BE49-F238E27FC236}">
                  <a16:creationId xmlns:a16="http://schemas.microsoft.com/office/drawing/2014/main" xmlns="" id="{8848937F-8F73-424A-B659-AA8C6B8117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9027" y="0"/>
              <a:ext cx="922121" cy="964296"/>
            </a:xfrm>
            <a:prstGeom prst="rect">
              <a:avLst/>
            </a:prstGeom>
          </p:spPr>
        </p:pic>
        <p:sp>
          <p:nvSpPr>
            <p:cNvPr id="19" name="文本框 18">
              <a:extLst>
                <a:ext uri="{FF2B5EF4-FFF2-40B4-BE49-F238E27FC236}">
                  <a16:creationId xmlns:a16="http://schemas.microsoft.com/office/drawing/2014/main" xmlns="" id="{03D93A90-E8DC-4FFB-938C-F404C88A3FDB}"/>
                </a:ext>
              </a:extLst>
            </p:cNvPr>
            <p:cNvSpPr txBox="1"/>
            <p:nvPr/>
          </p:nvSpPr>
          <p:spPr>
            <a:xfrm>
              <a:off x="1104020" y="255708"/>
              <a:ext cx="1826141" cy="584775"/>
            </a:xfrm>
            <a:prstGeom prst="rect">
              <a:avLst/>
            </a:prstGeom>
            <a:noFill/>
          </p:spPr>
          <p:txBody>
            <a:bodyPr wrap="none" rtlCol="0">
              <a:spAutoFit/>
            </a:bodyPr>
            <a:lstStyle/>
            <a:p>
              <a:r>
                <a:rPr lang="zh-CN" altLang="en-US" sz="3200" b="1" dirty="0">
                  <a:solidFill>
                    <a:srgbClr val="C00000"/>
                  </a:solidFill>
                  <a:cs typeface="+mn-ea"/>
                  <a:sym typeface="+mn-lt"/>
                </a:rPr>
                <a:t>电影简介</a:t>
              </a:r>
            </a:p>
          </p:txBody>
        </p:sp>
      </p:grpSp>
    </p:spTree>
    <p:extLst>
      <p:ext uri="{BB962C8B-B14F-4D97-AF65-F5344CB8AC3E}">
        <p14:creationId xmlns:p14="http://schemas.microsoft.com/office/powerpoint/2010/main" val="1541994931"/>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p:cTn id="16" dur="500" fill="hold"/>
                                        <p:tgtEl>
                                          <p:spTgt spid="45"/>
                                        </p:tgtEl>
                                        <p:attrNameLst>
                                          <p:attrName>ppt_w</p:attrName>
                                        </p:attrNameLst>
                                      </p:cBhvr>
                                      <p:tavLst>
                                        <p:tav tm="0">
                                          <p:val>
                                            <p:fltVal val="0"/>
                                          </p:val>
                                        </p:tav>
                                        <p:tav tm="100000">
                                          <p:val>
                                            <p:strVal val="#ppt_w"/>
                                          </p:val>
                                        </p:tav>
                                      </p:tavLst>
                                    </p:anim>
                                    <p:anim calcmode="lin" valueType="num">
                                      <p:cBhvr>
                                        <p:cTn id="17" dur="500" fill="hold"/>
                                        <p:tgtEl>
                                          <p:spTgt spid="45"/>
                                        </p:tgtEl>
                                        <p:attrNameLst>
                                          <p:attrName>ppt_h</p:attrName>
                                        </p:attrNameLst>
                                      </p:cBhvr>
                                      <p:tavLst>
                                        <p:tav tm="0">
                                          <p:val>
                                            <p:fltVal val="0"/>
                                          </p:val>
                                        </p:tav>
                                        <p:tav tm="100000">
                                          <p:val>
                                            <p:strVal val="#ppt_h"/>
                                          </p:val>
                                        </p:tav>
                                      </p:tavLst>
                                    </p:anim>
                                    <p:animEffect transition="in" filter="fade">
                                      <p:cBhvr>
                                        <p:cTn id="18" dur="500"/>
                                        <p:tgtEl>
                                          <p:spTgt spid="45"/>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wipe(up)">
                                      <p:cBhvr>
                                        <p:cTn id="22" dur="500"/>
                                        <p:tgtEl>
                                          <p:spTgt spid="49"/>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p:cTn id="26" dur="500" fill="hold"/>
                                        <p:tgtEl>
                                          <p:spTgt spid="40"/>
                                        </p:tgtEl>
                                        <p:attrNameLst>
                                          <p:attrName>ppt_w</p:attrName>
                                        </p:attrNameLst>
                                      </p:cBhvr>
                                      <p:tavLst>
                                        <p:tav tm="0">
                                          <p:val>
                                            <p:fltVal val="0"/>
                                          </p:val>
                                        </p:tav>
                                        <p:tav tm="100000">
                                          <p:val>
                                            <p:strVal val="#ppt_w"/>
                                          </p:val>
                                        </p:tav>
                                      </p:tavLst>
                                    </p:anim>
                                    <p:anim calcmode="lin" valueType="num">
                                      <p:cBhvr>
                                        <p:cTn id="27" dur="500" fill="hold"/>
                                        <p:tgtEl>
                                          <p:spTgt spid="40"/>
                                        </p:tgtEl>
                                        <p:attrNameLst>
                                          <p:attrName>ppt_h</p:attrName>
                                        </p:attrNameLst>
                                      </p:cBhvr>
                                      <p:tavLst>
                                        <p:tav tm="0">
                                          <p:val>
                                            <p:fltVal val="0"/>
                                          </p:val>
                                        </p:tav>
                                        <p:tav tm="100000">
                                          <p:val>
                                            <p:strVal val="#ppt_h"/>
                                          </p:val>
                                        </p:tav>
                                      </p:tavLst>
                                    </p:anim>
                                    <p:animEffect transition="in" filter="fade">
                                      <p:cBhvr>
                                        <p:cTn id="28" dur="500"/>
                                        <p:tgtEl>
                                          <p:spTgt spid="40"/>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ipe(up)">
                                      <p:cBhvr>
                                        <p:cTn id="3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9" descr="9-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42654">
            <a:off x="10568464" y="397026"/>
            <a:ext cx="1512347" cy="935201"/>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1009047" y="1808865"/>
            <a:ext cx="5482039" cy="4278479"/>
          </a:xfrm>
          <a:prstGeom prst="rect">
            <a:avLst/>
          </a:prstGeom>
        </p:spPr>
        <p:txBody>
          <a:bodyPr wrap="square">
            <a:spAutoFit/>
          </a:bodyPr>
          <a:lstStyle/>
          <a:p>
            <a:pPr>
              <a:lnSpc>
                <a:spcPct val="150000"/>
              </a:lnSpc>
            </a:pPr>
            <a:r>
              <a:rPr lang="zh-CN" altLang="en-US" sz="2667" dirty="0">
                <a:solidFill>
                  <a:schemeClr val="tx1">
                    <a:lumMod val="75000"/>
                    <a:lumOff val="25000"/>
                  </a:schemeClr>
                </a:solidFill>
                <a:cs typeface="+mn-ea"/>
                <a:sym typeface="+mn-lt"/>
              </a:rPr>
              <a:t>      展示了</a:t>
            </a:r>
            <a:r>
              <a:rPr lang="zh-CN" altLang="en-US" sz="3733" b="1" dirty="0">
                <a:solidFill>
                  <a:srgbClr val="E21E12"/>
                </a:solidFill>
                <a:cs typeface="+mn-ea"/>
                <a:sym typeface="+mn-lt"/>
              </a:rPr>
              <a:t>磁悬浮列车、</a:t>
            </a:r>
            <a:r>
              <a:rPr lang="en-US" altLang="zh-CN" sz="3733" b="1" dirty="0">
                <a:solidFill>
                  <a:srgbClr val="E21E12"/>
                </a:solidFill>
                <a:cs typeface="+mn-ea"/>
                <a:sym typeface="+mn-lt"/>
              </a:rPr>
              <a:t>5G</a:t>
            </a:r>
            <a:r>
              <a:rPr lang="zh-CN" altLang="en-US" sz="3733" b="1" dirty="0">
                <a:solidFill>
                  <a:srgbClr val="E21E12"/>
                </a:solidFill>
                <a:cs typeface="+mn-ea"/>
                <a:sym typeface="+mn-lt"/>
              </a:rPr>
              <a:t>技术</a:t>
            </a:r>
            <a:r>
              <a:rPr lang="zh-CN" altLang="en-US" sz="2667" dirty="0">
                <a:solidFill>
                  <a:schemeClr val="tx1">
                    <a:lumMod val="75000"/>
                    <a:lumOff val="25000"/>
                  </a:schemeClr>
                </a:solidFill>
                <a:cs typeface="+mn-ea"/>
                <a:sym typeface="+mn-lt"/>
              </a:rPr>
              <a:t>等引领人们走向新时代的里程碑般的科研成果，在彰显国家实力的同时，也体现了中国人不畏艰险、埋头苦干、开拓进取，创造出美好新时代的精神风貌。</a:t>
            </a:r>
          </a:p>
        </p:txBody>
      </p:sp>
      <p:pic>
        <p:nvPicPr>
          <p:cNvPr id="12" name="Picture 2" descr="QQ图片2018010717455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760072" flipH="1">
            <a:off x="6875904" y="1325545"/>
            <a:ext cx="4844312" cy="2838907"/>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descr="飞机-01"/>
          <p:cNvPicPr/>
          <p:nvPr/>
        </p:nvPicPr>
        <p:blipFill rotWithShape="1">
          <a:blip r:embed="rId5" cstate="print"/>
          <a:srcRect l="42360" r="-14975" b="46032"/>
          <a:stretch>
            <a:fillRect/>
          </a:stretch>
        </p:blipFill>
        <p:spPr bwMode="auto">
          <a:xfrm rot="21103041">
            <a:off x="10108374" y="3738112"/>
            <a:ext cx="2281901" cy="932119"/>
          </a:xfrm>
          <a:prstGeom prst="rect">
            <a:avLst/>
          </a:prstGeom>
          <a:ln>
            <a:noFill/>
          </a:ln>
        </p:spPr>
      </p:pic>
      <p:pic>
        <p:nvPicPr>
          <p:cNvPr id="16" name="Picture 3" descr="航母"/>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5646" y="3429000"/>
            <a:ext cx="3048457" cy="2995692"/>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27_1_1">
            <a:extLst>
              <a:ext uri="{FF2B5EF4-FFF2-40B4-BE49-F238E27FC236}">
                <a16:creationId xmlns:a16="http://schemas.microsoft.com/office/drawing/2014/main" xmlns="" id="{71CBD0B1-827C-4F41-86E3-6A0FA16B1753}"/>
              </a:ext>
            </a:extLst>
          </p:cNvPr>
          <p:cNvGrpSpPr/>
          <p:nvPr/>
        </p:nvGrpSpPr>
        <p:grpSpPr>
          <a:xfrm>
            <a:off x="253392" y="187105"/>
            <a:ext cx="2751134" cy="964296"/>
            <a:chOff x="179027" y="0"/>
            <a:chExt cx="2751134" cy="964296"/>
          </a:xfrm>
        </p:grpSpPr>
        <p:pic>
          <p:nvPicPr>
            <p:cNvPr id="19" name="图片 18">
              <a:extLst>
                <a:ext uri="{FF2B5EF4-FFF2-40B4-BE49-F238E27FC236}">
                  <a16:creationId xmlns:a16="http://schemas.microsoft.com/office/drawing/2014/main" xmlns="" id="{2CC1827B-2ABD-40AE-910E-C71FCE96448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9027" y="0"/>
              <a:ext cx="922121" cy="964296"/>
            </a:xfrm>
            <a:prstGeom prst="rect">
              <a:avLst/>
            </a:prstGeom>
          </p:spPr>
        </p:pic>
        <p:sp>
          <p:nvSpPr>
            <p:cNvPr id="20" name="文本框 19">
              <a:extLst>
                <a:ext uri="{FF2B5EF4-FFF2-40B4-BE49-F238E27FC236}">
                  <a16:creationId xmlns:a16="http://schemas.microsoft.com/office/drawing/2014/main" xmlns="" id="{578B2BE7-B25A-4FEB-B23B-C57A2D0466BE}"/>
                </a:ext>
              </a:extLst>
            </p:cNvPr>
            <p:cNvSpPr txBox="1"/>
            <p:nvPr/>
          </p:nvSpPr>
          <p:spPr>
            <a:xfrm>
              <a:off x="1104020" y="255708"/>
              <a:ext cx="1826141" cy="584775"/>
            </a:xfrm>
            <a:prstGeom prst="rect">
              <a:avLst/>
            </a:prstGeom>
            <a:noFill/>
          </p:spPr>
          <p:txBody>
            <a:bodyPr wrap="none" rtlCol="0">
              <a:spAutoFit/>
            </a:bodyPr>
            <a:lstStyle/>
            <a:p>
              <a:r>
                <a:rPr lang="zh-CN" altLang="en-US" sz="3200" b="1" dirty="0">
                  <a:solidFill>
                    <a:srgbClr val="C00000"/>
                  </a:solidFill>
                  <a:cs typeface="+mn-ea"/>
                  <a:sym typeface="+mn-lt"/>
                </a:rPr>
                <a:t>电影简介</a:t>
              </a:r>
            </a:p>
          </p:txBody>
        </p:sp>
      </p:grpSp>
    </p:spTree>
    <p:extLst>
      <p:ext uri="{BB962C8B-B14F-4D97-AF65-F5344CB8AC3E}">
        <p14:creationId xmlns:p14="http://schemas.microsoft.com/office/powerpoint/2010/main" val="3705040788"/>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0"/>
                                        </p:tgtEl>
                                        <p:attrNameLst>
                                          <p:attrName>ppt_y</p:attrName>
                                        </p:attrNameLst>
                                      </p:cBhvr>
                                      <p:tavLst>
                                        <p:tav tm="0">
                                          <p:val>
                                            <p:strVal val="#ppt_y"/>
                                          </p:val>
                                        </p:tav>
                                        <p:tav tm="100000">
                                          <p:val>
                                            <p:strVal val="#ppt_y"/>
                                          </p:val>
                                        </p:tav>
                                      </p:tavLst>
                                    </p:anim>
                                    <p:anim calcmode="lin" valueType="num">
                                      <p:cBhvr>
                                        <p:cTn id="1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0"/>
                                        </p:tgtEl>
                                      </p:cBhvr>
                                    </p:animEffect>
                                  </p:childTnLst>
                                </p:cTn>
                              </p:par>
                            </p:childTnLst>
                          </p:cTn>
                        </p:par>
                        <p:par>
                          <p:cTn id="17" fill="hold">
                            <p:stCondLst>
                              <p:cond delay="5000"/>
                            </p:stCondLst>
                            <p:childTnLst>
                              <p:par>
                                <p:cTn id="18" presetID="26" presetClass="emph" presetSubtype="0" fill="hold" nodeType="afterEffect">
                                  <p:stCondLst>
                                    <p:cond delay="0"/>
                                  </p:stCondLst>
                                  <p:childTnLst>
                                    <p:animEffect transition="out" filter="fade">
                                      <p:cBhvr>
                                        <p:cTn id="19" dur="500" tmFilter="0, 0; .2, .5; .8, .5; 1, 0"/>
                                        <p:tgtEl>
                                          <p:spTgt spid="12"/>
                                        </p:tgtEl>
                                      </p:cBhvr>
                                    </p:animEffect>
                                    <p:animScale>
                                      <p:cBhvr>
                                        <p:cTn id="20" dur="250" autoRev="1" fill="hold"/>
                                        <p:tgtEl>
                                          <p:spTgt spid="12"/>
                                        </p:tgtEl>
                                      </p:cBhvr>
                                      <p:by x="105000" y="105000"/>
                                    </p:animScale>
                                  </p:childTnLst>
                                </p:cTn>
                              </p:par>
                            </p:childTnLst>
                          </p:cTn>
                        </p:par>
                        <p:par>
                          <p:cTn id="21" fill="hold">
                            <p:stCondLst>
                              <p:cond delay="5500"/>
                            </p:stCondLst>
                            <p:childTnLst>
                              <p:par>
                                <p:cTn id="22" presetID="26" presetClass="emph" presetSubtype="0" fill="hold" nodeType="afterEffect">
                                  <p:stCondLst>
                                    <p:cond delay="0"/>
                                  </p:stCondLst>
                                  <p:childTnLst>
                                    <p:animEffect transition="out" filter="fade">
                                      <p:cBhvr>
                                        <p:cTn id="23" dur="500" tmFilter="0, 0; .2, .5; .8, .5; 1, 0"/>
                                        <p:tgtEl>
                                          <p:spTgt spid="15"/>
                                        </p:tgtEl>
                                      </p:cBhvr>
                                    </p:animEffect>
                                    <p:animScale>
                                      <p:cBhvr>
                                        <p:cTn id="24" dur="250" autoRev="1" fill="hold"/>
                                        <p:tgtEl>
                                          <p:spTgt spid="15"/>
                                        </p:tgtEl>
                                      </p:cBhvr>
                                      <p:by x="105000" y="105000"/>
                                    </p:animScale>
                                  </p:childTnLst>
                                </p:cTn>
                              </p:par>
                            </p:childTnLst>
                          </p:cTn>
                        </p:par>
                        <p:par>
                          <p:cTn id="25" fill="hold">
                            <p:stCondLst>
                              <p:cond delay="6000"/>
                            </p:stCondLst>
                            <p:childTnLst>
                              <p:par>
                                <p:cTn id="26" presetID="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椭圆 3079"/>
          <p:cNvSpPr>
            <a:spLocks noChangeArrowheads="1"/>
          </p:cNvSpPr>
          <p:nvPr/>
        </p:nvSpPr>
        <p:spPr bwMode="auto">
          <a:xfrm>
            <a:off x="3029249" y="2188104"/>
            <a:ext cx="2107679" cy="2107679"/>
          </a:xfrm>
          <a:prstGeom prst="ellipse">
            <a:avLst/>
          </a:prstGeom>
          <a:solidFill>
            <a:srgbClr val="C00000"/>
          </a:solidFill>
          <a:ln>
            <a:noFill/>
          </a:ln>
          <a:extLst/>
        </p:spPr>
        <p:txBody>
          <a:bodyPr/>
          <a:lstStyle/>
          <a:p>
            <a:endParaRPr lang="zh-CN" altLang="en-US" sz="2530">
              <a:cs typeface="+mn-ea"/>
              <a:sym typeface="+mn-lt"/>
            </a:endParaRPr>
          </a:p>
        </p:txBody>
      </p:sp>
      <p:sp>
        <p:nvSpPr>
          <p:cNvPr id="6148" name="文本框 3080"/>
          <p:cNvSpPr txBox="1">
            <a:spLocks noChangeArrowheads="1"/>
          </p:cNvSpPr>
          <p:nvPr/>
        </p:nvSpPr>
        <p:spPr bwMode="auto">
          <a:xfrm>
            <a:off x="5694482" y="2563211"/>
            <a:ext cx="1669640" cy="1323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998" b="1" dirty="0">
                <a:solidFill>
                  <a:srgbClr val="C00000"/>
                </a:solidFill>
                <a:cs typeface="+mn-ea"/>
                <a:sym typeface="+mn-lt"/>
              </a:rPr>
              <a:t>02</a:t>
            </a:r>
          </a:p>
        </p:txBody>
      </p:sp>
      <p:sp>
        <p:nvSpPr>
          <p:cNvPr id="6152" name="椭圆 3088"/>
          <p:cNvSpPr>
            <a:spLocks noChangeArrowheads="1"/>
          </p:cNvSpPr>
          <p:nvPr/>
        </p:nvSpPr>
        <p:spPr bwMode="auto">
          <a:xfrm>
            <a:off x="2310868" y="3725503"/>
            <a:ext cx="160827" cy="160827"/>
          </a:xfrm>
          <a:prstGeom prst="ellipse">
            <a:avLst/>
          </a:prstGeom>
          <a:solidFill>
            <a:srgbClr val="C00000"/>
          </a:solidFill>
          <a:ln>
            <a:noFill/>
          </a:ln>
          <a:extLst/>
        </p:spPr>
        <p:txBody>
          <a:bodyPr/>
          <a:lstStyle/>
          <a:p>
            <a:endParaRPr lang="zh-CN" altLang="en-US" sz="2530">
              <a:cs typeface="+mn-ea"/>
              <a:sym typeface="+mn-lt"/>
            </a:endParaRPr>
          </a:p>
        </p:txBody>
      </p:sp>
      <p:sp>
        <p:nvSpPr>
          <p:cNvPr id="6153" name="椭圆 3087"/>
          <p:cNvSpPr>
            <a:spLocks noChangeArrowheads="1"/>
          </p:cNvSpPr>
          <p:nvPr/>
        </p:nvSpPr>
        <p:spPr bwMode="auto">
          <a:xfrm>
            <a:off x="5457578" y="1746910"/>
            <a:ext cx="457086" cy="457086"/>
          </a:xfrm>
          <a:prstGeom prst="ellipse">
            <a:avLst/>
          </a:prstGeom>
          <a:solidFill>
            <a:srgbClr val="C00000"/>
          </a:solidFill>
          <a:ln>
            <a:noFill/>
          </a:ln>
          <a:extLst/>
        </p:spPr>
        <p:txBody>
          <a:bodyPr/>
          <a:lstStyle/>
          <a:p>
            <a:endParaRPr lang="zh-CN" altLang="en-US" sz="2530">
              <a:cs typeface="+mn-ea"/>
              <a:sym typeface="+mn-lt"/>
            </a:endParaRPr>
          </a:p>
        </p:txBody>
      </p:sp>
      <p:sp>
        <p:nvSpPr>
          <p:cNvPr id="9" name="矩形 8"/>
          <p:cNvSpPr/>
          <p:nvPr/>
        </p:nvSpPr>
        <p:spPr>
          <a:xfrm>
            <a:off x="7364122" y="2828123"/>
            <a:ext cx="4155433" cy="793294"/>
          </a:xfrm>
          <a:prstGeom prst="rect">
            <a:avLst/>
          </a:prstGeom>
        </p:spPr>
        <p:txBody>
          <a:bodyPr wrap="square" lIns="0" tIns="0" rIns="0" bIns="0">
            <a:spAutoFit/>
          </a:bodyPr>
          <a:lstStyle/>
          <a:p>
            <a:pPr>
              <a:lnSpc>
                <a:spcPct val="130000"/>
              </a:lnSpc>
            </a:pPr>
            <a:r>
              <a:rPr lang="zh-CN" altLang="en-US" sz="4400" b="1" dirty="0">
                <a:solidFill>
                  <a:srgbClr val="C00000"/>
                </a:solidFill>
                <a:cs typeface="+mn-ea"/>
                <a:sym typeface="+mn-lt"/>
              </a:rPr>
              <a:t>厉害了，我的国</a:t>
            </a:r>
          </a:p>
        </p:txBody>
      </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38722" y="786750"/>
            <a:ext cx="3733077" cy="3019166"/>
          </a:xfrm>
          <a:prstGeom prst="rect">
            <a:avLst/>
          </a:prstGeom>
        </p:spPr>
      </p:pic>
      <p:pic>
        <p:nvPicPr>
          <p:cNvPr id="11" name="图片 10">
            <a:extLst>
              <a:ext uri="{FF2B5EF4-FFF2-40B4-BE49-F238E27FC236}">
                <a16:creationId xmlns:a16="http://schemas.microsoft.com/office/drawing/2014/main" xmlns="" id="{F18AE49C-F828-4003-A0C3-74052873CCE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20355" y="5103094"/>
            <a:ext cx="12182970" cy="1802462"/>
          </a:xfrm>
          <a:prstGeom prst="rect">
            <a:avLst/>
          </a:prstGeom>
        </p:spPr>
      </p:pic>
      <p:pic>
        <p:nvPicPr>
          <p:cNvPr id="12" name="图片 11">
            <a:extLst>
              <a:ext uri="{FF2B5EF4-FFF2-40B4-BE49-F238E27FC236}">
                <a16:creationId xmlns:a16="http://schemas.microsoft.com/office/drawing/2014/main" xmlns="" id="{96304229-19BC-4E1A-B73F-B030637DE81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9344" y="5625492"/>
            <a:ext cx="2323092" cy="1600200"/>
          </a:xfrm>
          <a:prstGeom prst="rect">
            <a:avLst/>
          </a:prstGeom>
        </p:spPr>
      </p:pic>
      <p:pic>
        <p:nvPicPr>
          <p:cNvPr id="13" name="图片 12">
            <a:extLst>
              <a:ext uri="{FF2B5EF4-FFF2-40B4-BE49-F238E27FC236}">
                <a16:creationId xmlns:a16="http://schemas.microsoft.com/office/drawing/2014/main" xmlns="" id="{83CE136A-E558-46EF-8566-8ED7D35748B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7905" r="1552"/>
          <a:stretch/>
        </p:blipFill>
        <p:spPr>
          <a:xfrm flipH="1">
            <a:off x="6688551" y="4317757"/>
            <a:ext cx="5574943" cy="2608201"/>
          </a:xfrm>
          <a:prstGeom prst="rect">
            <a:avLst/>
          </a:prstGeom>
        </p:spPr>
      </p:pic>
    </p:spTree>
    <p:extLst>
      <p:ext uri="{BB962C8B-B14F-4D97-AF65-F5344CB8AC3E}">
        <p14:creationId xmlns:p14="http://schemas.microsoft.com/office/powerpoint/2010/main" val="390607444"/>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9" descr="9-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42654">
            <a:off x="10315071" y="338937"/>
            <a:ext cx="1512347" cy="935201"/>
          </a:xfrm>
          <a:prstGeom prst="rect">
            <a:avLst/>
          </a:prstGeom>
          <a:noFill/>
          <a:extLst>
            <a:ext uri="{909E8E84-426E-40DD-AFC4-6F175D3DCCD1}">
              <a14:hiddenFill xmlns:a14="http://schemas.microsoft.com/office/drawing/2010/main">
                <a:solidFill>
                  <a:srgbClr val="FFFFFF"/>
                </a:solidFill>
              </a14:hiddenFill>
            </a:ext>
          </a:extLst>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2098" y="1283296"/>
            <a:ext cx="2454263" cy="15569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8" name="矩形 17"/>
          <p:cNvSpPr/>
          <p:nvPr/>
        </p:nvSpPr>
        <p:spPr bwMode="auto">
          <a:xfrm>
            <a:off x="921630" y="2360195"/>
            <a:ext cx="4819503" cy="2503048"/>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pPr defTabSz="914377">
              <a:defRPr/>
            </a:pPr>
            <a:endParaRPr lang="zh-CN" altLang="en-US" sz="1353">
              <a:solidFill>
                <a:prstClr val="white"/>
              </a:solidFill>
              <a:cs typeface="+mn-ea"/>
              <a:sym typeface="+mn-lt"/>
            </a:endParaRPr>
          </a:p>
        </p:txBody>
      </p:sp>
      <p:grpSp>
        <p:nvGrpSpPr>
          <p:cNvPr id="19" name="组合 18"/>
          <p:cNvGrpSpPr/>
          <p:nvPr/>
        </p:nvGrpSpPr>
        <p:grpSpPr>
          <a:xfrm>
            <a:off x="1284963" y="2133419"/>
            <a:ext cx="3715941" cy="879213"/>
            <a:chOff x="1258339" y="1725968"/>
            <a:chExt cx="4145292" cy="879213"/>
          </a:xfrm>
        </p:grpSpPr>
        <p:sp>
          <p:nvSpPr>
            <p:cNvPr id="20" name="Freeform 6"/>
            <p:cNvSpPr/>
            <p:nvPr/>
          </p:nvSpPr>
          <p:spPr bwMode="auto">
            <a:xfrm>
              <a:off x="1258339" y="1728176"/>
              <a:ext cx="4145292" cy="250204"/>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377">
                <a:defRPr/>
              </a:pPr>
              <a:endParaRPr lang="zh-CN" altLang="en-US" sz="1353">
                <a:solidFill>
                  <a:srgbClr val="E7E6E6"/>
                </a:solidFill>
                <a:cs typeface="+mn-ea"/>
                <a:sym typeface="+mn-lt"/>
              </a:endParaRPr>
            </a:p>
          </p:txBody>
        </p:sp>
        <p:sp>
          <p:nvSpPr>
            <p:cNvPr id="21" name="Freeform 7"/>
            <p:cNvSpPr/>
            <p:nvPr/>
          </p:nvSpPr>
          <p:spPr bwMode="auto">
            <a:xfrm>
              <a:off x="1540031" y="1725968"/>
              <a:ext cx="3608643"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E21E12"/>
            </a:solidFill>
            <a:ln>
              <a:noFill/>
            </a:ln>
          </p:spPr>
          <p:txBody>
            <a:bodyPr vert="horz" wrap="square" lIns="91440" tIns="45720" rIns="91440" bIns="45720" numCol="1" anchor="t" anchorCtr="0" compatLnSpc="1"/>
            <a:lstStyle/>
            <a:p>
              <a:pPr defTabSz="914377">
                <a:defRPr/>
              </a:pPr>
              <a:endParaRPr lang="zh-CN" altLang="en-US" sz="1353" dirty="0">
                <a:solidFill>
                  <a:prstClr val="black"/>
                </a:solidFill>
                <a:cs typeface="+mn-ea"/>
                <a:sym typeface="+mn-lt"/>
              </a:endParaRPr>
            </a:p>
          </p:txBody>
        </p:sp>
        <p:sp>
          <p:nvSpPr>
            <p:cNvPr id="22" name="矩形 21"/>
            <p:cNvSpPr/>
            <p:nvPr/>
          </p:nvSpPr>
          <p:spPr>
            <a:xfrm>
              <a:off x="2712978" y="1853864"/>
              <a:ext cx="1236017" cy="461665"/>
            </a:xfrm>
            <a:prstGeom prst="rect">
              <a:avLst/>
            </a:prstGeom>
          </p:spPr>
          <p:txBody>
            <a:bodyPr wrap="none">
              <a:spAutoFit/>
            </a:bodyPr>
            <a:lstStyle/>
            <a:p>
              <a:pPr algn="ctr" defTabSz="914377">
                <a:defRPr/>
              </a:pPr>
              <a:r>
                <a:rPr lang="zh-CN" altLang="en-US" sz="2400" b="1" dirty="0">
                  <a:solidFill>
                    <a:srgbClr val="FFFFFF"/>
                  </a:solidFill>
                  <a:cs typeface="+mn-ea"/>
                  <a:sym typeface="+mn-lt"/>
                </a:rPr>
                <a:t>里程碑</a:t>
              </a:r>
            </a:p>
          </p:txBody>
        </p:sp>
      </p:grpSp>
      <p:sp>
        <p:nvSpPr>
          <p:cNvPr id="23" name="矩形 22"/>
          <p:cNvSpPr/>
          <p:nvPr/>
        </p:nvSpPr>
        <p:spPr bwMode="auto">
          <a:xfrm>
            <a:off x="5886741" y="2360195"/>
            <a:ext cx="4819503" cy="2503048"/>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pPr defTabSz="914377">
              <a:defRPr/>
            </a:pPr>
            <a:endParaRPr lang="zh-CN" altLang="en-US" sz="1353">
              <a:solidFill>
                <a:prstClr val="white"/>
              </a:solidFill>
              <a:cs typeface="+mn-ea"/>
              <a:sym typeface="+mn-lt"/>
            </a:endParaRPr>
          </a:p>
        </p:txBody>
      </p:sp>
      <p:grpSp>
        <p:nvGrpSpPr>
          <p:cNvPr id="24" name="组合 23"/>
          <p:cNvGrpSpPr/>
          <p:nvPr/>
        </p:nvGrpSpPr>
        <p:grpSpPr>
          <a:xfrm>
            <a:off x="6250074" y="2133419"/>
            <a:ext cx="3715941" cy="879213"/>
            <a:chOff x="1258339" y="1725968"/>
            <a:chExt cx="4145292" cy="879213"/>
          </a:xfrm>
        </p:grpSpPr>
        <p:sp>
          <p:nvSpPr>
            <p:cNvPr id="25" name="Freeform 6"/>
            <p:cNvSpPr/>
            <p:nvPr/>
          </p:nvSpPr>
          <p:spPr bwMode="auto">
            <a:xfrm>
              <a:off x="1258339" y="1728176"/>
              <a:ext cx="4145292" cy="250204"/>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377">
                <a:defRPr/>
              </a:pPr>
              <a:endParaRPr lang="zh-CN" altLang="en-US" sz="1353">
                <a:solidFill>
                  <a:srgbClr val="E7E6E6"/>
                </a:solidFill>
                <a:cs typeface="+mn-ea"/>
                <a:sym typeface="+mn-lt"/>
              </a:endParaRPr>
            </a:p>
          </p:txBody>
        </p:sp>
        <p:sp>
          <p:nvSpPr>
            <p:cNvPr id="26" name="Freeform 7"/>
            <p:cNvSpPr/>
            <p:nvPr/>
          </p:nvSpPr>
          <p:spPr bwMode="auto">
            <a:xfrm>
              <a:off x="1540031" y="1725968"/>
              <a:ext cx="3608643"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E21E12"/>
            </a:solidFill>
            <a:ln>
              <a:noFill/>
            </a:ln>
          </p:spPr>
          <p:txBody>
            <a:bodyPr vert="horz" wrap="square" lIns="91440" tIns="45720" rIns="91440" bIns="45720" numCol="1" anchor="t" anchorCtr="0" compatLnSpc="1"/>
            <a:lstStyle/>
            <a:p>
              <a:pPr defTabSz="914377">
                <a:defRPr/>
              </a:pPr>
              <a:endParaRPr lang="zh-CN" altLang="en-US" sz="1353">
                <a:solidFill>
                  <a:prstClr val="black"/>
                </a:solidFill>
                <a:cs typeface="+mn-ea"/>
                <a:sym typeface="+mn-lt"/>
              </a:endParaRPr>
            </a:p>
          </p:txBody>
        </p:sp>
        <p:sp>
          <p:nvSpPr>
            <p:cNvPr id="27" name="矩形 26"/>
            <p:cNvSpPr/>
            <p:nvPr/>
          </p:nvSpPr>
          <p:spPr>
            <a:xfrm>
              <a:off x="2541315" y="1853864"/>
              <a:ext cx="1579355" cy="461665"/>
            </a:xfrm>
            <a:prstGeom prst="rect">
              <a:avLst/>
            </a:prstGeom>
          </p:spPr>
          <p:txBody>
            <a:bodyPr wrap="none">
              <a:spAutoFit/>
            </a:bodyPr>
            <a:lstStyle/>
            <a:p>
              <a:pPr algn="ctr" defTabSz="914377">
                <a:defRPr/>
              </a:pPr>
              <a:r>
                <a:rPr lang="zh-CN" altLang="en-US" sz="2400" b="1" dirty="0">
                  <a:solidFill>
                    <a:srgbClr val="FFFFFF"/>
                  </a:solidFill>
                  <a:cs typeface="+mn-ea"/>
                  <a:sym typeface="+mn-lt"/>
                </a:rPr>
                <a:t>知识产权</a:t>
              </a:r>
            </a:p>
          </p:txBody>
        </p:sp>
      </p:grpSp>
      <p:sp>
        <p:nvSpPr>
          <p:cNvPr id="32" name="TextBox 43"/>
          <p:cNvSpPr txBox="1"/>
          <p:nvPr/>
        </p:nvSpPr>
        <p:spPr>
          <a:xfrm>
            <a:off x="1073717" y="3077874"/>
            <a:ext cx="4305521" cy="1816395"/>
          </a:xfrm>
          <a:prstGeom prst="rect">
            <a:avLst/>
          </a:prstGeom>
          <a:noFill/>
        </p:spPr>
        <p:txBody>
          <a:bodyPr wrap="square" rtlCol="0">
            <a:spAutoFit/>
          </a:bodyPr>
          <a:lstStyle/>
          <a:p>
            <a:pPr algn="ctr" defTabSz="1219170">
              <a:lnSpc>
                <a:spcPct val="150000"/>
              </a:lnSpc>
            </a:pPr>
            <a:r>
              <a:rPr lang="zh-CN" altLang="en-US" sz="1867" dirty="0">
                <a:gradFill>
                  <a:gsLst>
                    <a:gs pos="0">
                      <a:prstClr val="black">
                        <a:lumMod val="75000"/>
                        <a:lumOff val="25000"/>
                      </a:prstClr>
                    </a:gs>
                    <a:gs pos="100000">
                      <a:prstClr val="black">
                        <a:lumMod val="85000"/>
                        <a:lumOff val="15000"/>
                      </a:prstClr>
                    </a:gs>
                  </a:gsLst>
                  <a:lin ang="18900000" scaled="1"/>
                </a:gradFill>
                <a:cs typeface="+mn-ea"/>
                <a:sym typeface="+mn-lt"/>
              </a:rPr>
              <a:t>中国拥有世界上最长的高速铁路运行里程。高铁的建设和发展，全面提升了中国的路网质量，并使得区域经济得以进一步协调发展。</a:t>
            </a:r>
          </a:p>
        </p:txBody>
      </p:sp>
      <p:sp>
        <p:nvSpPr>
          <p:cNvPr id="33" name="TextBox 43"/>
          <p:cNvSpPr txBox="1"/>
          <p:nvPr/>
        </p:nvSpPr>
        <p:spPr>
          <a:xfrm>
            <a:off x="6143730" y="3109973"/>
            <a:ext cx="4385304" cy="1569660"/>
          </a:xfrm>
          <a:prstGeom prst="rect">
            <a:avLst/>
          </a:prstGeom>
          <a:noFill/>
        </p:spPr>
        <p:txBody>
          <a:bodyPr wrap="square" rtlCol="0">
            <a:spAutoFit/>
          </a:bodyPr>
          <a:lstStyle/>
          <a:p>
            <a:pPr algn="ctr" defTabSz="1219170">
              <a:lnSpc>
                <a:spcPct val="150000"/>
              </a:lnSpc>
            </a:pPr>
            <a:r>
              <a:rPr lang="zh-CN" altLang="en-US" sz="1600" dirty="0">
                <a:gradFill>
                  <a:gsLst>
                    <a:gs pos="0">
                      <a:prstClr val="black">
                        <a:lumMod val="75000"/>
                        <a:lumOff val="25000"/>
                      </a:prstClr>
                    </a:gs>
                    <a:gs pos="100000">
                      <a:prstClr val="black">
                        <a:lumMod val="85000"/>
                        <a:lumOff val="15000"/>
                      </a:prstClr>
                    </a:gs>
                  </a:gsLst>
                  <a:lin ang="18900000" scaled="1"/>
                </a:gradFill>
                <a:cs typeface="+mn-ea"/>
                <a:sym typeface="+mn-lt"/>
              </a:rPr>
              <a:t>自主知识产权的高铁系统，在全球取得了领先的地位，并在不断挑战科技和自然环境的各种极限。本集将从工程建设、科技突破、运营管理等方面，全面展示中国的高铁系统。</a:t>
            </a:r>
          </a:p>
        </p:txBody>
      </p:sp>
      <p:grpSp>
        <p:nvGrpSpPr>
          <p:cNvPr id="28" name="组合 27">
            <a:extLst>
              <a:ext uri="{FF2B5EF4-FFF2-40B4-BE49-F238E27FC236}">
                <a16:creationId xmlns:a16="http://schemas.microsoft.com/office/drawing/2014/main" xmlns="" id="{C7E99626-0F8E-4E56-9D87-B9B60D64FD91}"/>
              </a:ext>
            </a:extLst>
          </p:cNvPr>
          <p:cNvGrpSpPr/>
          <p:nvPr/>
        </p:nvGrpSpPr>
        <p:grpSpPr>
          <a:xfrm>
            <a:off x="253392" y="187105"/>
            <a:ext cx="2340765" cy="964296"/>
            <a:chOff x="179027" y="0"/>
            <a:chExt cx="2340765" cy="964296"/>
          </a:xfrm>
        </p:grpSpPr>
        <p:pic>
          <p:nvPicPr>
            <p:cNvPr id="29" name="图片 28">
              <a:extLst>
                <a:ext uri="{FF2B5EF4-FFF2-40B4-BE49-F238E27FC236}">
                  <a16:creationId xmlns:a16="http://schemas.microsoft.com/office/drawing/2014/main" xmlns="" id="{0E03F199-F9FC-40A5-83B7-34697A75131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9027" y="0"/>
              <a:ext cx="922121" cy="964296"/>
            </a:xfrm>
            <a:prstGeom prst="rect">
              <a:avLst/>
            </a:prstGeom>
          </p:spPr>
        </p:pic>
        <p:sp>
          <p:nvSpPr>
            <p:cNvPr id="30" name="文本框 29">
              <a:extLst>
                <a:ext uri="{FF2B5EF4-FFF2-40B4-BE49-F238E27FC236}">
                  <a16:creationId xmlns:a16="http://schemas.microsoft.com/office/drawing/2014/main" xmlns="" id="{9F37C635-C4FC-4AD9-AAA0-292647445FB0}"/>
                </a:ext>
              </a:extLst>
            </p:cNvPr>
            <p:cNvSpPr txBox="1"/>
            <p:nvPr/>
          </p:nvSpPr>
          <p:spPr>
            <a:xfrm>
              <a:off x="1104020" y="255708"/>
              <a:ext cx="1415772" cy="584775"/>
            </a:xfrm>
            <a:prstGeom prst="rect">
              <a:avLst/>
            </a:prstGeom>
            <a:noFill/>
          </p:spPr>
          <p:txBody>
            <a:bodyPr wrap="none" rtlCol="0">
              <a:spAutoFit/>
            </a:bodyPr>
            <a:lstStyle/>
            <a:p>
              <a:r>
                <a:rPr lang="zh-CN" altLang="en-US" sz="3200" b="1" dirty="0">
                  <a:solidFill>
                    <a:srgbClr val="C00000"/>
                  </a:solidFill>
                  <a:cs typeface="+mn-ea"/>
                  <a:sym typeface="+mn-lt"/>
                </a:rPr>
                <a:t>中国桥</a:t>
              </a:r>
            </a:p>
          </p:txBody>
        </p:sp>
      </p:grpSp>
    </p:spTree>
    <p:extLst>
      <p:ext uri="{BB962C8B-B14F-4D97-AF65-F5344CB8AC3E}">
        <p14:creationId xmlns:p14="http://schemas.microsoft.com/office/powerpoint/2010/main" val="3015571046"/>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6" presetClass="entr" presetSubtype="37"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arn(outVertical)">
                                      <p:cBhvr>
                                        <p:cTn id="18" dur="500"/>
                                        <p:tgtEl>
                                          <p:spTgt spid="19"/>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1200"/>
                                        <p:tgtEl>
                                          <p:spTgt spid="32"/>
                                        </p:tgtEl>
                                      </p:cBhvr>
                                    </p:animEffect>
                                  </p:childTnLst>
                                </p:cTn>
                              </p:par>
                            </p:childTnLst>
                          </p:cTn>
                        </p:par>
                        <p:par>
                          <p:cTn id="27" fill="hold">
                            <p:stCondLst>
                              <p:cond delay="3700"/>
                            </p:stCondLst>
                            <p:childTnLst>
                              <p:par>
                                <p:cTn id="28" presetID="16" presetClass="entr" presetSubtype="37"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barn(outVertical)">
                                      <p:cBhvr>
                                        <p:cTn id="30" dur="500"/>
                                        <p:tgtEl>
                                          <p:spTgt spid="24"/>
                                        </p:tgtEl>
                                      </p:cBhvr>
                                    </p:animEffect>
                                  </p:childTnLst>
                                </p:cTn>
                              </p:par>
                            </p:childTnLst>
                          </p:cTn>
                        </p:par>
                        <p:par>
                          <p:cTn id="31" fill="hold">
                            <p:stCondLst>
                              <p:cond delay="4200"/>
                            </p:stCondLst>
                            <p:childTnLst>
                              <p:par>
                                <p:cTn id="32" presetID="14" presetClass="entr" presetSubtype="1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randombar(horizontal)">
                                      <p:cBhvr>
                                        <p:cTn id="34" dur="500"/>
                                        <p:tgtEl>
                                          <p:spTgt spid="23"/>
                                        </p:tgtEl>
                                      </p:cBhvr>
                                    </p:animEffect>
                                  </p:childTnLst>
                                </p:cTn>
                              </p:par>
                            </p:childTnLst>
                          </p:cTn>
                        </p:par>
                        <p:par>
                          <p:cTn id="35" fill="hold">
                            <p:stCondLst>
                              <p:cond delay="4700"/>
                            </p:stCondLst>
                            <p:childTnLst>
                              <p:par>
                                <p:cTn id="36" presetID="22" presetClass="entr" presetSubtype="1" fill="hold" grpId="0"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wipe(up)">
                                      <p:cBhvr>
                                        <p:cTn id="38" dur="11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3" grpId="0" animBg="1"/>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42442" y="1157033"/>
            <a:ext cx="4984973" cy="461665"/>
          </a:xfrm>
          <a:prstGeom prst="rect">
            <a:avLst/>
          </a:prstGeom>
        </p:spPr>
        <p:txBody>
          <a:bodyPr wrap="square">
            <a:spAutoFit/>
          </a:bodyPr>
          <a:lstStyle/>
          <a:p>
            <a:r>
              <a:rPr lang="zh-CN" altLang="zh-CN" sz="2400" dirty="0">
                <a:cs typeface="+mn-ea"/>
                <a:sym typeface="+mn-lt"/>
              </a:rPr>
              <a:t>，</a:t>
            </a:r>
          </a:p>
        </p:txBody>
      </p:sp>
      <p:grpSp>
        <p:nvGrpSpPr>
          <p:cNvPr id="22" name="Group 1"/>
          <p:cNvGrpSpPr/>
          <p:nvPr/>
        </p:nvGrpSpPr>
        <p:grpSpPr>
          <a:xfrm>
            <a:off x="1164322" y="1618698"/>
            <a:ext cx="9809761" cy="1518109"/>
            <a:chOff x="623888" y="1690580"/>
            <a:chExt cx="5261535" cy="4181226"/>
          </a:xfrm>
        </p:grpSpPr>
        <p:sp>
          <p:nvSpPr>
            <p:cNvPr id="23" name="Rectangle: Rounded Corners 2"/>
            <p:cNvSpPr/>
            <p:nvPr/>
          </p:nvSpPr>
          <p:spPr>
            <a:xfrm>
              <a:off x="682670" y="1763714"/>
              <a:ext cx="5202753" cy="4108092"/>
            </a:xfrm>
            <a:prstGeom prst="roundRect">
              <a:avLst/>
            </a:prstGeom>
            <a:noFill/>
            <a:ln w="3175" cap="flat" cmpd="sng" algn="ctr">
              <a:noFill/>
              <a:prstDash val="solid"/>
              <a:miter lim="800000"/>
            </a:ln>
            <a:effectLst/>
          </p:spPr>
          <p:txBody>
            <a:bodyPr anchor="ctr"/>
            <a:lstStyle/>
            <a:p>
              <a:pPr algn="ctr" defTabSz="1219170">
                <a:defRPr/>
              </a:pPr>
              <a:endParaRPr sz="1353" kern="0">
                <a:solidFill>
                  <a:srgbClr val="FFFFFF"/>
                </a:solidFill>
                <a:cs typeface="+mn-ea"/>
                <a:sym typeface="+mn-lt"/>
              </a:endParaRPr>
            </a:p>
          </p:txBody>
        </p:sp>
        <p:sp>
          <p:nvSpPr>
            <p:cNvPr id="24" name="Rectangle: Rounded Corners 3"/>
            <p:cNvSpPr/>
            <p:nvPr/>
          </p:nvSpPr>
          <p:spPr>
            <a:xfrm>
              <a:off x="623888" y="1690580"/>
              <a:ext cx="5202754" cy="4009287"/>
            </a:xfrm>
            <a:prstGeom prst="roundRect">
              <a:avLst/>
            </a:prstGeom>
            <a:noFill/>
            <a:ln w="3175" cap="flat" cmpd="sng" algn="ctr">
              <a:solidFill>
                <a:srgbClr val="C00000"/>
              </a:solidFill>
              <a:prstDash val="solid"/>
              <a:miter lim="800000"/>
            </a:ln>
            <a:effectLst/>
          </p:spPr>
          <p:txBody>
            <a:bodyPr anchor="ctr"/>
            <a:lstStyle/>
            <a:p>
              <a:pPr algn="ctr" defTabSz="1219170">
                <a:defRPr/>
              </a:pPr>
              <a:endParaRPr sz="1353" kern="0">
                <a:solidFill>
                  <a:srgbClr val="FFFFFF"/>
                </a:solidFill>
                <a:cs typeface="+mn-ea"/>
                <a:sym typeface="+mn-lt"/>
              </a:endParaRPr>
            </a:p>
          </p:txBody>
        </p:sp>
      </p:grpSp>
      <p:sp>
        <p:nvSpPr>
          <p:cNvPr id="38" name="Freeform: Shape 13"/>
          <p:cNvSpPr/>
          <p:nvPr/>
        </p:nvSpPr>
        <p:spPr>
          <a:xfrm>
            <a:off x="1171794" y="1788145"/>
            <a:ext cx="7959960" cy="451988"/>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a:gsLst>
              <a:gs pos="0">
                <a:srgbClr val="FF3302"/>
              </a:gs>
              <a:gs pos="100000">
                <a:srgbClr val="CB0800"/>
              </a:gs>
            </a:gsLst>
            <a:lin ang="5400000" scaled="1"/>
          </a:gradFill>
          <a:ln w="12700" cap="flat" cmpd="sng" algn="ctr">
            <a:noFill/>
            <a:prstDash val="solid"/>
            <a:miter lim="800000"/>
          </a:ln>
          <a:effectLst/>
        </p:spPr>
        <p:txBody>
          <a:bodyPr anchor="ctr"/>
          <a:lstStyle/>
          <a:p>
            <a:pPr algn="ctr" defTabSz="1219170">
              <a:defRPr/>
            </a:pPr>
            <a:endParaRPr sz="1353" kern="0">
              <a:gradFill>
                <a:gsLst>
                  <a:gs pos="0">
                    <a:srgbClr val="FF3302"/>
                  </a:gs>
                  <a:gs pos="100000">
                    <a:srgbClr val="CB0800"/>
                  </a:gs>
                </a:gsLst>
                <a:lin ang="5400000" scaled="1"/>
              </a:gradFill>
              <a:cs typeface="+mn-ea"/>
              <a:sym typeface="+mn-lt"/>
            </a:endParaRPr>
          </a:p>
        </p:txBody>
      </p:sp>
      <p:sp>
        <p:nvSpPr>
          <p:cNvPr id="39" name="TextBox 37"/>
          <p:cNvSpPr txBox="1"/>
          <p:nvPr/>
        </p:nvSpPr>
        <p:spPr>
          <a:xfrm>
            <a:off x="1314721" y="1799213"/>
            <a:ext cx="2619639" cy="307777"/>
          </a:xfrm>
          <a:prstGeom prst="rect">
            <a:avLst/>
          </a:prstGeom>
        </p:spPr>
        <p:txBody>
          <a:bodyPr wrap="none">
            <a:noAutofit/>
          </a:bodyPr>
          <a:lstStyle/>
          <a:p>
            <a:pPr defTabSz="914377">
              <a:buClr>
                <a:srgbClr val="000000">
                  <a:lumMod val="85000"/>
                  <a:lumOff val="15000"/>
                </a:srgbClr>
              </a:buClr>
              <a:buSzPct val="105000"/>
            </a:pPr>
            <a:r>
              <a:rPr lang="zh-CN" altLang="en-US" sz="2133" b="1" dirty="0">
                <a:solidFill>
                  <a:schemeClr val="bg1"/>
                </a:solidFill>
                <a:cs typeface="+mn-ea"/>
                <a:sym typeface="+mn-lt"/>
              </a:rPr>
              <a:t>京新铁路“一带一路”标志性工程</a:t>
            </a:r>
          </a:p>
        </p:txBody>
      </p:sp>
      <p:sp>
        <p:nvSpPr>
          <p:cNvPr id="40" name="Rectangle 43"/>
          <p:cNvSpPr/>
          <p:nvPr/>
        </p:nvSpPr>
        <p:spPr>
          <a:xfrm>
            <a:off x="1358479" y="2257209"/>
            <a:ext cx="9232804" cy="879597"/>
          </a:xfrm>
          <a:prstGeom prst="rect">
            <a:avLst/>
          </a:prstGeom>
        </p:spPr>
        <p:txBody>
          <a:bodyPr wrap="square" lIns="0" tIns="0" rIns="0" bIns="0">
            <a:noAutofit/>
          </a:bodyPr>
          <a:lstStyle/>
          <a:p>
            <a:pPr defTabSz="914377">
              <a:lnSpc>
                <a:spcPct val="150000"/>
              </a:lnSpc>
              <a:defRPr/>
            </a:pPr>
            <a:r>
              <a:rPr lang="zh-CN" altLang="en-US" sz="1600" dirty="0">
                <a:solidFill>
                  <a:prstClr val="black">
                    <a:lumMod val="75000"/>
                    <a:lumOff val="25000"/>
                  </a:prstClr>
                </a:solidFill>
                <a:cs typeface="+mn-ea"/>
                <a:sym typeface="+mn-lt"/>
              </a:rPr>
              <a:t>京新（北京至新疆乌鲁木齐）高速公路由中国建筑、中国中铁、中国交建三家央企共同承建，全长</a:t>
            </a:r>
            <a:r>
              <a:rPr lang="en-US" altLang="zh-CN" sz="1600" dirty="0">
                <a:solidFill>
                  <a:prstClr val="black">
                    <a:lumMod val="75000"/>
                    <a:lumOff val="25000"/>
                  </a:prstClr>
                </a:solidFill>
                <a:cs typeface="+mn-ea"/>
                <a:sym typeface="+mn-lt"/>
              </a:rPr>
              <a:t>2582</a:t>
            </a:r>
            <a:r>
              <a:rPr lang="zh-CN" altLang="en-US" sz="1600" dirty="0">
                <a:solidFill>
                  <a:prstClr val="black">
                    <a:lumMod val="75000"/>
                    <a:lumOff val="25000"/>
                  </a:prstClr>
                </a:solidFill>
                <a:cs typeface="+mn-ea"/>
                <a:sym typeface="+mn-lt"/>
              </a:rPr>
              <a:t>公里，是亚洲投资最大的单体公路建设项目、“一带一路”标志性工程。</a:t>
            </a:r>
          </a:p>
        </p:txBody>
      </p:sp>
      <p:grpSp>
        <p:nvGrpSpPr>
          <p:cNvPr id="41" name="Group 1"/>
          <p:cNvGrpSpPr/>
          <p:nvPr/>
        </p:nvGrpSpPr>
        <p:grpSpPr>
          <a:xfrm>
            <a:off x="1164322" y="3258769"/>
            <a:ext cx="9809761" cy="1703351"/>
            <a:chOff x="623888" y="1690580"/>
            <a:chExt cx="5261535" cy="4181225"/>
          </a:xfrm>
        </p:grpSpPr>
        <p:sp>
          <p:nvSpPr>
            <p:cNvPr id="42" name="Rectangle: Rounded Corners 2"/>
            <p:cNvSpPr/>
            <p:nvPr/>
          </p:nvSpPr>
          <p:spPr>
            <a:xfrm>
              <a:off x="682670" y="1763714"/>
              <a:ext cx="5202753" cy="4108091"/>
            </a:xfrm>
            <a:prstGeom prst="roundRect">
              <a:avLst/>
            </a:prstGeom>
            <a:noFill/>
            <a:ln w="3175" cap="flat" cmpd="sng" algn="ctr">
              <a:noFill/>
              <a:prstDash val="solid"/>
              <a:miter lim="800000"/>
            </a:ln>
            <a:effectLst/>
          </p:spPr>
          <p:txBody>
            <a:bodyPr anchor="ctr"/>
            <a:lstStyle/>
            <a:p>
              <a:pPr algn="ctr" defTabSz="1219170">
                <a:defRPr/>
              </a:pPr>
              <a:endParaRPr sz="1353" kern="0">
                <a:solidFill>
                  <a:srgbClr val="FFFFFF"/>
                </a:solidFill>
                <a:cs typeface="+mn-ea"/>
                <a:sym typeface="+mn-lt"/>
              </a:endParaRPr>
            </a:p>
          </p:txBody>
        </p:sp>
        <p:sp>
          <p:nvSpPr>
            <p:cNvPr id="43" name="Rectangle: Rounded Corners 3"/>
            <p:cNvSpPr/>
            <p:nvPr/>
          </p:nvSpPr>
          <p:spPr>
            <a:xfrm>
              <a:off x="623888" y="1690580"/>
              <a:ext cx="5202754" cy="4009287"/>
            </a:xfrm>
            <a:prstGeom prst="roundRect">
              <a:avLst/>
            </a:prstGeom>
            <a:noFill/>
            <a:ln w="3175" cap="flat" cmpd="sng" algn="ctr">
              <a:solidFill>
                <a:srgbClr val="C00000"/>
              </a:solidFill>
              <a:prstDash val="solid"/>
              <a:miter lim="800000"/>
            </a:ln>
            <a:effectLst/>
          </p:spPr>
          <p:txBody>
            <a:bodyPr anchor="ctr"/>
            <a:lstStyle/>
            <a:p>
              <a:pPr algn="ctr" defTabSz="1219170">
                <a:defRPr/>
              </a:pPr>
              <a:endParaRPr sz="1353" kern="0">
                <a:solidFill>
                  <a:srgbClr val="FFFFFF"/>
                </a:solidFill>
                <a:cs typeface="+mn-ea"/>
                <a:sym typeface="+mn-lt"/>
              </a:endParaRPr>
            </a:p>
          </p:txBody>
        </p:sp>
      </p:grpSp>
      <p:sp>
        <p:nvSpPr>
          <p:cNvPr id="44" name="Freeform: Shape 13"/>
          <p:cNvSpPr/>
          <p:nvPr/>
        </p:nvSpPr>
        <p:spPr>
          <a:xfrm>
            <a:off x="1171794" y="3428217"/>
            <a:ext cx="7959960" cy="451988"/>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a:gsLst>
              <a:gs pos="0">
                <a:srgbClr val="FF3302"/>
              </a:gs>
              <a:gs pos="100000">
                <a:srgbClr val="CB0800"/>
              </a:gs>
            </a:gsLst>
            <a:lin ang="5400000" scaled="1"/>
          </a:gradFill>
          <a:ln w="12700" cap="flat" cmpd="sng" algn="ctr">
            <a:noFill/>
            <a:prstDash val="solid"/>
            <a:miter lim="800000"/>
          </a:ln>
          <a:effectLst/>
        </p:spPr>
        <p:txBody>
          <a:bodyPr anchor="ctr"/>
          <a:lstStyle/>
          <a:p>
            <a:pPr algn="ctr" defTabSz="1219170">
              <a:defRPr/>
            </a:pPr>
            <a:endParaRPr sz="1353" kern="0">
              <a:solidFill>
                <a:srgbClr val="FFFFFF"/>
              </a:solidFill>
              <a:cs typeface="+mn-ea"/>
              <a:sym typeface="+mn-lt"/>
            </a:endParaRPr>
          </a:p>
        </p:txBody>
      </p:sp>
      <p:sp>
        <p:nvSpPr>
          <p:cNvPr id="45" name="TextBox 37"/>
          <p:cNvSpPr txBox="1"/>
          <p:nvPr/>
        </p:nvSpPr>
        <p:spPr>
          <a:xfrm>
            <a:off x="1314721" y="3439285"/>
            <a:ext cx="2619639" cy="307777"/>
          </a:xfrm>
          <a:prstGeom prst="rect">
            <a:avLst/>
          </a:prstGeom>
        </p:spPr>
        <p:txBody>
          <a:bodyPr wrap="none">
            <a:noAutofit/>
          </a:bodyPr>
          <a:lstStyle/>
          <a:p>
            <a:pPr defTabSz="914377">
              <a:buClr>
                <a:srgbClr val="000000">
                  <a:lumMod val="85000"/>
                  <a:lumOff val="15000"/>
                </a:srgbClr>
              </a:buClr>
              <a:buSzPct val="105000"/>
            </a:pPr>
            <a:r>
              <a:rPr lang="zh-CN" altLang="en-US" sz="2133" b="1" dirty="0">
                <a:solidFill>
                  <a:srgbClr val="FFFFFF"/>
                </a:solidFill>
                <a:cs typeface="+mn-ea"/>
                <a:sym typeface="+mn-lt"/>
              </a:rPr>
              <a:t>青藏铁路后又一具有典型艰苦地域特点的代表性工程</a:t>
            </a:r>
          </a:p>
        </p:txBody>
      </p:sp>
      <p:sp>
        <p:nvSpPr>
          <p:cNvPr id="46" name="Rectangle 43"/>
          <p:cNvSpPr/>
          <p:nvPr/>
        </p:nvSpPr>
        <p:spPr>
          <a:xfrm>
            <a:off x="1409279" y="3922681"/>
            <a:ext cx="9182004" cy="879597"/>
          </a:xfrm>
          <a:prstGeom prst="rect">
            <a:avLst/>
          </a:prstGeom>
        </p:spPr>
        <p:txBody>
          <a:bodyPr wrap="square" lIns="0" tIns="0" rIns="0" bIns="0">
            <a:noAutofit/>
          </a:bodyPr>
          <a:lstStyle/>
          <a:p>
            <a:pPr defTabSz="914377">
              <a:lnSpc>
                <a:spcPct val="150000"/>
              </a:lnSpc>
              <a:defRPr/>
            </a:pPr>
            <a:r>
              <a:rPr lang="zh-CN" altLang="en-US" sz="1333" dirty="0">
                <a:solidFill>
                  <a:prstClr val="black">
                    <a:lumMod val="75000"/>
                    <a:lumOff val="25000"/>
                  </a:prstClr>
                </a:solidFill>
                <a:cs typeface="+mn-ea"/>
                <a:sym typeface="+mn-lt"/>
              </a:rPr>
              <a:t>京新高速也是世界上穿越沙漠最长的高速路，全线穿越中国四大沙漠之一的巴丹吉林沙漠和戈壁滩，多次经过无人区，施工环境异常恶劣，是继青藏铁路后又一具有典型艰苦地域特点的代表性工程。</a:t>
            </a:r>
          </a:p>
        </p:txBody>
      </p:sp>
      <p:grpSp>
        <p:nvGrpSpPr>
          <p:cNvPr id="18" name="Group 27_1">
            <a:extLst>
              <a:ext uri="{FF2B5EF4-FFF2-40B4-BE49-F238E27FC236}">
                <a16:creationId xmlns:a16="http://schemas.microsoft.com/office/drawing/2014/main" xmlns="" id="{9BA8EED9-D40F-4DC5-A7AD-8B8B2307FD8F}"/>
              </a:ext>
            </a:extLst>
          </p:cNvPr>
          <p:cNvGrpSpPr/>
          <p:nvPr/>
        </p:nvGrpSpPr>
        <p:grpSpPr>
          <a:xfrm>
            <a:off x="253392" y="187105"/>
            <a:ext cx="2751134" cy="964296"/>
            <a:chOff x="179027" y="0"/>
            <a:chExt cx="2751134" cy="964296"/>
          </a:xfrm>
        </p:grpSpPr>
        <p:pic>
          <p:nvPicPr>
            <p:cNvPr id="19" name="图片 18">
              <a:extLst>
                <a:ext uri="{FF2B5EF4-FFF2-40B4-BE49-F238E27FC236}">
                  <a16:creationId xmlns:a16="http://schemas.microsoft.com/office/drawing/2014/main" xmlns="" id="{B18BEC1E-49E5-49A4-AE7E-61C7AA978A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027" y="0"/>
              <a:ext cx="922121" cy="964296"/>
            </a:xfrm>
            <a:prstGeom prst="rect">
              <a:avLst/>
            </a:prstGeom>
          </p:spPr>
        </p:pic>
        <p:sp>
          <p:nvSpPr>
            <p:cNvPr id="20" name="文本框 19">
              <a:extLst>
                <a:ext uri="{FF2B5EF4-FFF2-40B4-BE49-F238E27FC236}">
                  <a16:creationId xmlns:a16="http://schemas.microsoft.com/office/drawing/2014/main" xmlns="" id="{09C6B440-6AFA-473E-91F0-E4C011EDCBC1}"/>
                </a:ext>
              </a:extLst>
            </p:cNvPr>
            <p:cNvSpPr txBox="1"/>
            <p:nvPr/>
          </p:nvSpPr>
          <p:spPr>
            <a:xfrm>
              <a:off x="1104020" y="255708"/>
              <a:ext cx="1826141" cy="584775"/>
            </a:xfrm>
            <a:prstGeom prst="rect">
              <a:avLst/>
            </a:prstGeom>
            <a:noFill/>
          </p:spPr>
          <p:txBody>
            <a:bodyPr wrap="none" rtlCol="0">
              <a:spAutoFit/>
            </a:bodyPr>
            <a:lstStyle/>
            <a:p>
              <a:r>
                <a:rPr lang="zh-CN" altLang="en-US" sz="3200" b="1" dirty="0">
                  <a:solidFill>
                    <a:srgbClr val="C00000"/>
                  </a:solidFill>
                  <a:cs typeface="+mn-ea"/>
                  <a:sym typeface="+mn-lt"/>
                </a:rPr>
                <a:t>中国超算</a:t>
              </a:r>
            </a:p>
          </p:txBody>
        </p:sp>
      </p:grpSp>
    </p:spTree>
    <p:extLst>
      <p:ext uri="{BB962C8B-B14F-4D97-AF65-F5344CB8AC3E}">
        <p14:creationId xmlns:p14="http://schemas.microsoft.com/office/powerpoint/2010/main" val="1099131879"/>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900"/>
                                        <p:tgtEl>
                                          <p:spTgt spid="4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1000"/>
                                        <p:tgtEl>
                                          <p:spTgt spid="41"/>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500"/>
                                        <p:tgtEl>
                                          <p:spTgt spid="4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wipe(left)">
                                      <p:cBhvr>
                                        <p:cTn id="46" dur="9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8" grpId="0" animBg="1"/>
      <p:bldP spid="39" grpId="0"/>
      <p:bldP spid="40" grpId="0"/>
      <p:bldP spid="44" grpId="0" animBg="1"/>
      <p:bldP spid="45"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1111" y="3245526"/>
            <a:ext cx="3606871" cy="21533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8" name="圆角矩形 40"/>
          <p:cNvSpPr/>
          <p:nvPr/>
        </p:nvSpPr>
        <p:spPr>
          <a:xfrm>
            <a:off x="971603" y="1591736"/>
            <a:ext cx="3403996" cy="1342033"/>
          </a:xfrm>
          <a:prstGeom prst="roundRect">
            <a:avLst>
              <a:gd name="adj" fmla="val 50000"/>
            </a:avLst>
          </a:prstGeom>
          <a:gradFill>
            <a:gsLst>
              <a:gs pos="0">
                <a:srgbClr val="FF3302"/>
              </a:gs>
              <a:gs pos="100000">
                <a:srgbClr val="CB0800"/>
              </a:gs>
            </a:gsLst>
            <a:lin ang="5400000" scaled="1"/>
          </a:gradFill>
          <a:ln w="19050" cap="flat" cmpd="sng" algn="ctr">
            <a:noFill/>
            <a:prstDash val="solid"/>
          </a:ln>
          <a:effectLst/>
        </p:spPr>
        <p:txBody>
          <a:bodyPr rtlCol="0" anchor="ctr"/>
          <a:lstStyle/>
          <a:p>
            <a:pPr algn="ctr" defTabSz="1219170">
              <a:defRPr/>
            </a:pPr>
            <a:r>
              <a:rPr lang="zh-CN" altLang="en-US" sz="2133" b="1" kern="0" dirty="0">
                <a:solidFill>
                  <a:srgbClr val="FFFFFF"/>
                </a:solidFill>
                <a:cs typeface="+mn-ea"/>
                <a:sym typeface="+mn-lt"/>
              </a:rPr>
              <a:t>它将香港、澳门、珠海三地连为一体。</a:t>
            </a:r>
          </a:p>
        </p:txBody>
      </p:sp>
      <p:sp>
        <p:nvSpPr>
          <p:cNvPr id="22" name="圆角矩形 40"/>
          <p:cNvSpPr/>
          <p:nvPr/>
        </p:nvSpPr>
        <p:spPr>
          <a:xfrm>
            <a:off x="5381679" y="1591735"/>
            <a:ext cx="3403996" cy="1342033"/>
          </a:xfrm>
          <a:prstGeom prst="roundRect">
            <a:avLst>
              <a:gd name="adj" fmla="val 50000"/>
            </a:avLst>
          </a:prstGeom>
          <a:gradFill>
            <a:gsLst>
              <a:gs pos="0">
                <a:srgbClr val="FF3302"/>
              </a:gs>
              <a:gs pos="100000">
                <a:srgbClr val="CB0800"/>
              </a:gs>
            </a:gsLst>
            <a:lin ang="5400000" scaled="1"/>
          </a:gradFill>
          <a:ln w="19050" cap="flat" cmpd="sng" algn="ctr">
            <a:noFill/>
            <a:prstDash val="solid"/>
          </a:ln>
          <a:effectLst/>
        </p:spPr>
        <p:txBody>
          <a:bodyPr rtlCol="0" anchor="ctr"/>
          <a:lstStyle/>
          <a:p>
            <a:pPr algn="ctr" defTabSz="1219170">
              <a:defRPr/>
            </a:pPr>
            <a:r>
              <a:rPr lang="zh-CN" altLang="en-US" sz="2133" b="1" kern="0" dirty="0">
                <a:solidFill>
                  <a:srgbClr val="FFFFFF"/>
                </a:solidFill>
                <a:cs typeface="+mn-ea"/>
                <a:sym typeface="+mn-lt"/>
              </a:rPr>
              <a:t>工程师们用科技和勇气完成这个工程奇迹</a:t>
            </a:r>
          </a:p>
        </p:txBody>
      </p:sp>
      <p:sp>
        <p:nvSpPr>
          <p:cNvPr id="23" name="圆角矩形 40"/>
          <p:cNvSpPr/>
          <p:nvPr/>
        </p:nvSpPr>
        <p:spPr>
          <a:xfrm>
            <a:off x="2146130" y="3588820"/>
            <a:ext cx="4088049" cy="1831759"/>
          </a:xfrm>
          <a:prstGeom prst="roundRect">
            <a:avLst>
              <a:gd name="adj" fmla="val 50000"/>
            </a:avLst>
          </a:prstGeom>
          <a:gradFill>
            <a:gsLst>
              <a:gs pos="0">
                <a:srgbClr val="FF3302"/>
              </a:gs>
              <a:gs pos="100000">
                <a:srgbClr val="CB0800"/>
              </a:gs>
            </a:gsLst>
            <a:lin ang="5400000" scaled="1"/>
          </a:gradFill>
          <a:ln w="19050" cap="flat" cmpd="sng" algn="ctr">
            <a:noFill/>
            <a:prstDash val="solid"/>
          </a:ln>
          <a:effectLst/>
        </p:spPr>
        <p:txBody>
          <a:bodyPr rtlCol="0" anchor="ctr"/>
          <a:lstStyle/>
          <a:p>
            <a:pPr algn="ctr" defTabSz="1219170">
              <a:defRPr/>
            </a:pPr>
            <a:r>
              <a:rPr lang="zh-CN" altLang="en-US" sz="1867" b="1" kern="0" dirty="0">
                <a:solidFill>
                  <a:srgbClr val="FFFFFF"/>
                </a:solidFill>
                <a:cs typeface="+mn-ea"/>
                <a:sym typeface="+mn-lt"/>
              </a:rPr>
              <a:t>他们要启用世界最大的巨型震锤来完成人工岛的建造，沟通起跨海大桥与海底隧道，这也是一项史无前例的工程。</a:t>
            </a:r>
          </a:p>
        </p:txBody>
      </p:sp>
      <p:grpSp>
        <p:nvGrpSpPr>
          <p:cNvPr id="11" name="Group 27_1">
            <a:extLst>
              <a:ext uri="{FF2B5EF4-FFF2-40B4-BE49-F238E27FC236}">
                <a16:creationId xmlns:a16="http://schemas.microsoft.com/office/drawing/2014/main" xmlns="" id="{959047D8-53B9-431E-9103-73EAC11C4F81}"/>
              </a:ext>
            </a:extLst>
          </p:cNvPr>
          <p:cNvGrpSpPr/>
          <p:nvPr/>
        </p:nvGrpSpPr>
        <p:grpSpPr>
          <a:xfrm>
            <a:off x="253392" y="187105"/>
            <a:ext cx="2751134" cy="964296"/>
            <a:chOff x="179027" y="0"/>
            <a:chExt cx="2751134" cy="964296"/>
          </a:xfrm>
        </p:grpSpPr>
        <p:pic>
          <p:nvPicPr>
            <p:cNvPr id="12" name="图片 11">
              <a:extLst>
                <a:ext uri="{FF2B5EF4-FFF2-40B4-BE49-F238E27FC236}">
                  <a16:creationId xmlns:a16="http://schemas.microsoft.com/office/drawing/2014/main" xmlns="" id="{793E3F4A-CD9A-46B2-AABF-F2EB8AD729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027" y="0"/>
              <a:ext cx="922121" cy="964296"/>
            </a:xfrm>
            <a:prstGeom prst="rect">
              <a:avLst/>
            </a:prstGeom>
          </p:spPr>
        </p:pic>
        <p:sp>
          <p:nvSpPr>
            <p:cNvPr id="13" name="文本框 12">
              <a:extLst>
                <a:ext uri="{FF2B5EF4-FFF2-40B4-BE49-F238E27FC236}">
                  <a16:creationId xmlns:a16="http://schemas.microsoft.com/office/drawing/2014/main" xmlns="" id="{56BB6E29-527D-4768-AEC1-FA23F8D0DACF}"/>
                </a:ext>
              </a:extLst>
            </p:cNvPr>
            <p:cNvSpPr txBox="1"/>
            <p:nvPr/>
          </p:nvSpPr>
          <p:spPr>
            <a:xfrm>
              <a:off x="1104020" y="255708"/>
              <a:ext cx="1826141" cy="584775"/>
            </a:xfrm>
            <a:prstGeom prst="rect">
              <a:avLst/>
            </a:prstGeom>
            <a:noFill/>
          </p:spPr>
          <p:txBody>
            <a:bodyPr wrap="none" rtlCol="0">
              <a:spAutoFit/>
            </a:bodyPr>
            <a:lstStyle/>
            <a:p>
              <a:r>
                <a:rPr lang="zh-CN" altLang="en-US" sz="3200" b="1" dirty="0">
                  <a:solidFill>
                    <a:srgbClr val="C00000"/>
                  </a:solidFill>
                  <a:cs typeface="+mn-ea"/>
                  <a:sym typeface="+mn-lt"/>
                </a:rPr>
                <a:t>中国天眼</a:t>
              </a:r>
            </a:p>
          </p:txBody>
        </p:sp>
      </p:grpSp>
    </p:spTree>
    <p:extLst>
      <p:ext uri="{BB962C8B-B14F-4D97-AF65-F5344CB8AC3E}">
        <p14:creationId xmlns:p14="http://schemas.microsoft.com/office/powerpoint/2010/main" val="2069142194"/>
      </p:ext>
    </p:extLst>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500" fill="hold"/>
                                        <p:tgtEl>
                                          <p:spTgt spid="18"/>
                                        </p:tgtEl>
                                        <p:attrNameLst>
                                          <p:attrName>ppt_w</p:attrName>
                                        </p:attrNameLst>
                                      </p:cBhvr>
                                      <p:tavLst>
                                        <p:tav tm="0">
                                          <p:val>
                                            <p:fltVal val="0"/>
                                          </p:val>
                                        </p:tav>
                                        <p:tav tm="100000">
                                          <p:val>
                                            <p:strVal val="#ppt_w"/>
                                          </p:val>
                                        </p:tav>
                                      </p:tavLst>
                                    </p:anim>
                                    <p:anim calcmode="lin" valueType="num">
                                      <p:cBhvr>
                                        <p:cTn id="13" dur="1500" fill="hold"/>
                                        <p:tgtEl>
                                          <p:spTgt spid="18"/>
                                        </p:tgtEl>
                                        <p:attrNameLst>
                                          <p:attrName>ppt_h</p:attrName>
                                        </p:attrNameLst>
                                      </p:cBhvr>
                                      <p:tavLst>
                                        <p:tav tm="0">
                                          <p:val>
                                            <p:fltVal val="0"/>
                                          </p:val>
                                        </p:tav>
                                        <p:tav tm="100000">
                                          <p:val>
                                            <p:strVal val="#ppt_h"/>
                                          </p:val>
                                        </p:tav>
                                      </p:tavLst>
                                    </p:anim>
                                    <p:animEffect transition="in" filter="fade">
                                      <p:cBhvr>
                                        <p:cTn id="14" dur="1500"/>
                                        <p:tgtEl>
                                          <p:spTgt spid="1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1500" fill="hold"/>
                                        <p:tgtEl>
                                          <p:spTgt spid="22"/>
                                        </p:tgtEl>
                                        <p:attrNameLst>
                                          <p:attrName>ppt_w</p:attrName>
                                        </p:attrNameLst>
                                      </p:cBhvr>
                                      <p:tavLst>
                                        <p:tav tm="0">
                                          <p:val>
                                            <p:fltVal val="0"/>
                                          </p:val>
                                        </p:tav>
                                        <p:tav tm="100000">
                                          <p:val>
                                            <p:strVal val="#ppt_w"/>
                                          </p:val>
                                        </p:tav>
                                      </p:tavLst>
                                    </p:anim>
                                    <p:anim calcmode="lin" valueType="num">
                                      <p:cBhvr>
                                        <p:cTn id="18" dur="1500" fill="hold"/>
                                        <p:tgtEl>
                                          <p:spTgt spid="22"/>
                                        </p:tgtEl>
                                        <p:attrNameLst>
                                          <p:attrName>ppt_h</p:attrName>
                                        </p:attrNameLst>
                                      </p:cBhvr>
                                      <p:tavLst>
                                        <p:tav tm="0">
                                          <p:val>
                                            <p:fltVal val="0"/>
                                          </p:val>
                                        </p:tav>
                                        <p:tav tm="100000">
                                          <p:val>
                                            <p:strVal val="#ppt_h"/>
                                          </p:val>
                                        </p:tav>
                                      </p:tavLst>
                                    </p:anim>
                                    <p:animEffect transition="in" filter="fade">
                                      <p:cBhvr>
                                        <p:cTn id="19" dur="1500"/>
                                        <p:tgtEl>
                                          <p:spTgt spid="2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1500" fill="hold"/>
                                        <p:tgtEl>
                                          <p:spTgt spid="23"/>
                                        </p:tgtEl>
                                        <p:attrNameLst>
                                          <p:attrName>ppt_w</p:attrName>
                                        </p:attrNameLst>
                                      </p:cBhvr>
                                      <p:tavLst>
                                        <p:tav tm="0">
                                          <p:val>
                                            <p:fltVal val="0"/>
                                          </p:val>
                                        </p:tav>
                                        <p:tav tm="100000">
                                          <p:val>
                                            <p:strVal val="#ppt_w"/>
                                          </p:val>
                                        </p:tav>
                                      </p:tavLst>
                                    </p:anim>
                                    <p:anim calcmode="lin" valueType="num">
                                      <p:cBhvr>
                                        <p:cTn id="23" dur="1500" fill="hold"/>
                                        <p:tgtEl>
                                          <p:spTgt spid="23"/>
                                        </p:tgtEl>
                                        <p:attrNameLst>
                                          <p:attrName>ppt_h</p:attrName>
                                        </p:attrNameLst>
                                      </p:cBhvr>
                                      <p:tavLst>
                                        <p:tav tm="0">
                                          <p:val>
                                            <p:fltVal val="0"/>
                                          </p:val>
                                        </p:tav>
                                        <p:tav tm="100000">
                                          <p:val>
                                            <p:strVal val="#ppt_h"/>
                                          </p:val>
                                        </p:tav>
                                      </p:tavLst>
                                    </p:anim>
                                    <p:animEffect transition="in" filter="fade">
                                      <p:cBhvr>
                                        <p:cTn id="24" dur="1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2" grpId="0" animBg="1"/>
      <p:bldP spid="2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1b4306f0e6494689de41cc797d4fd8a1d5b5b"/>
  <p:tag name="ISPRING_PRESENTATION_TITLE" val="精美厉害了我的国主题班会PPT模板"/>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567</TotalTime>
  <Words>1089</Words>
  <Application>Microsoft Office PowerPoint</Application>
  <PresentationFormat>自定义</PresentationFormat>
  <Paragraphs>97</Paragraphs>
  <Slides>20</Slides>
  <Notes>20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精美厉害了我的国主题班会PPT模板</dc:title>
  <dc:creator>Administrator</dc:creator>
  <cp:lastModifiedBy>luanqinbo</cp:lastModifiedBy>
  <cp:revision>65</cp:revision>
  <dcterms:created xsi:type="dcterms:W3CDTF">2017-05-15T10:45:34Z</dcterms:created>
  <dcterms:modified xsi:type="dcterms:W3CDTF">2018-03-23T05:24:22Z</dcterms:modified>
</cp:coreProperties>
</file>