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8" r:id="rId2"/>
    <p:sldId id="259" r:id="rId3"/>
    <p:sldId id="260" r:id="rId4"/>
    <p:sldId id="269" r:id="rId5"/>
    <p:sldId id="261" r:id="rId6"/>
    <p:sldId id="270" r:id="rId7"/>
    <p:sldId id="268" r:id="rId8"/>
    <p:sldId id="266" r:id="rId9"/>
    <p:sldId id="267" r:id="rId10"/>
    <p:sldId id="257" r:id="rId11"/>
    <p:sldId id="256" r:id="rId12"/>
    <p:sldId id="271" r:id="rId13"/>
    <p:sldId id="272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4A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1"/>
  </p:normalViewPr>
  <p:slideViewPr>
    <p:cSldViewPr snapToGrid="0" snapToObjects="1">
      <p:cViewPr>
        <p:scale>
          <a:sx n="90" d="100"/>
          <a:sy n="90" d="100"/>
        </p:scale>
        <p:origin x="135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9BB298-7CEE-483E-9A22-8DA82320659A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84ED83-5B33-44AE-8314-EC2CC5F820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798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790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7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30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054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74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98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34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80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216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84ED83-5B33-44AE-8314-EC2CC5F820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50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324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2572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655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334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8798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3754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376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911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59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4122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0731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76F42-B161-CD47-921C-8D8DBFCF9E80}" type="datetimeFigureOut">
              <a:rPr kumimoji="1" lang="zh-CN" altLang="en-US" smtClean="0"/>
              <a:t>2018/9/28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A1CF4-A811-F141-94ED-A2E22DD4EFD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2654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1038" y="492369"/>
            <a:ext cx="9998027" cy="583809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0970" y="5961129"/>
            <a:ext cx="2011216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框架 5"/>
          <p:cNvSpPr/>
          <p:nvPr/>
        </p:nvSpPr>
        <p:spPr>
          <a:xfrm>
            <a:off x="2760784" y="872197"/>
            <a:ext cx="1364566" cy="3404381"/>
          </a:xfrm>
          <a:prstGeom prst="frame">
            <a:avLst>
              <a:gd name="adj1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2084" y="920531"/>
            <a:ext cx="923330" cy="33560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800">
                <a:solidFill>
                  <a:schemeClr val="bg1"/>
                </a:solidFill>
                <a:latin typeface="STZhongsong" charset="-122"/>
                <a:ea typeface="STZhongsong" charset="-122"/>
                <a:cs typeface="STZhongsong" charset="-122"/>
              </a:rPr>
              <a:t>启蒙运动</a:t>
            </a:r>
          </a:p>
        </p:txBody>
      </p:sp>
      <p:sp>
        <p:nvSpPr>
          <p:cNvPr id="9" name="框架 8"/>
          <p:cNvSpPr/>
          <p:nvPr/>
        </p:nvSpPr>
        <p:spPr>
          <a:xfrm>
            <a:off x="520969" y="872196"/>
            <a:ext cx="870661" cy="3218541"/>
          </a:xfrm>
          <a:prstGeom prst="frame">
            <a:avLst>
              <a:gd name="adj1" fmla="val 248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6613" y="846892"/>
            <a:ext cx="430887" cy="23010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en-US" altLang="zh-CN" sz="1600" spc="600" dirty="0">
                <a:latin typeface="PingFang SC" charset="-122"/>
                <a:ea typeface="PingFang SC" charset="-122"/>
                <a:cs typeface="PingFang SC" charset="-122"/>
              </a:rPr>
              <a:t>《</a:t>
            </a:r>
            <a:r>
              <a:rPr kumimoji="1" lang="zh-CN" altLang="en-US" sz="1600" spc="600" dirty="0">
                <a:latin typeface="PingFang SC" charset="-122"/>
                <a:ea typeface="PingFang SC" charset="-122"/>
                <a:cs typeface="PingFang SC" charset="-122"/>
              </a:rPr>
              <a:t>启蒙运动</a:t>
            </a:r>
            <a:r>
              <a:rPr kumimoji="1" lang="en-US" altLang="zh-CN" sz="1600" spc="600" dirty="0">
                <a:latin typeface="PingFang SC" charset="-122"/>
                <a:ea typeface="PingFang SC" charset="-122"/>
                <a:cs typeface="PingFang SC" charset="-122"/>
              </a:rPr>
              <a:t>》</a:t>
            </a:r>
            <a:endParaRPr kumimoji="1" lang="zh-CN" altLang="en-US" sz="1600" spc="600" dirty="0">
              <a:latin typeface="PingFang SC" charset="-122"/>
              <a:ea typeface="PingFang SC" charset="-122"/>
              <a:cs typeface="PingFang SC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6533" y="1205757"/>
            <a:ext cx="369332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ingFang SC" charset="-122"/>
                <a:ea typeface="PingFang SC" charset="-122"/>
                <a:cs typeface="PingFang SC" charset="-122"/>
              </a:rPr>
              <a:t>人教版高中历史必修三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ingFang SC" charset="-122"/>
                <a:ea typeface="PingFang SC" charset="-122"/>
                <a:cs typeface="PingFang SC" charset="-122"/>
              </a:rPr>
              <a:t>•</a:t>
            </a: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ingFang SC" charset="-122"/>
                <a:ea typeface="PingFang SC" charset="-122"/>
                <a:cs typeface="PingFang SC" charset="-122"/>
              </a:rPr>
              <a:t>第二单元</a:t>
            </a:r>
            <a:r>
              <a:rPr kumimoji="1"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ingFang SC" charset="-122"/>
                <a:ea typeface="PingFang SC" charset="-122"/>
                <a:cs typeface="PingFang SC" charset="-122"/>
              </a:rPr>
              <a:t>•</a:t>
            </a:r>
            <a:r>
              <a:rPr kumimoji="1"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ingFang SC" charset="-122"/>
                <a:ea typeface="PingFang SC" charset="-122"/>
                <a:cs typeface="PingFang SC" charset="-122"/>
              </a:rPr>
              <a:t>第七课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23023" y="5961129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>
                <a:latin typeface="Edwardian Script ITC" charset="0"/>
                <a:ea typeface="Edwardian Script ITC" charset="0"/>
                <a:cs typeface="Edwardian Script ITC" charset="0"/>
              </a:rPr>
              <a:t>Enlightenment campaign</a:t>
            </a:r>
            <a:endParaRPr kumimoji="1" lang="zh-CN" altLang="en-US" dirty="0">
              <a:latin typeface="Edwardian Script ITC" charset="0"/>
              <a:ea typeface="Edwardian Script ITC" charset="0"/>
              <a:cs typeface="Edwardian Script ITC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191623" y="492925"/>
            <a:ext cx="2011216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0356295" y="492925"/>
            <a:ext cx="1681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latin typeface="Edwardian Script ITC" charset="0"/>
                <a:ea typeface="Edwardian Script ITC" charset="0"/>
                <a:cs typeface="Edwardian Script ITC" charset="0"/>
              </a:rPr>
              <a:t>Designed  by </a:t>
            </a:r>
            <a:r>
              <a:rPr kumimoji="1" lang="en-US" altLang="zh-CN" dirty="0" err="1">
                <a:latin typeface="Edwardian Script ITC" charset="0"/>
                <a:ea typeface="Edwardian Script ITC" charset="0"/>
                <a:cs typeface="Edwardian Script ITC" charset="0"/>
              </a:rPr>
              <a:t>pipikejian</a:t>
            </a:r>
            <a:endParaRPr kumimoji="1" lang="zh-CN" altLang="en-US" dirty="0">
              <a:latin typeface="Edwardian Script ITC" charset="0"/>
              <a:ea typeface="Edwardian Script ITC" charset="0"/>
              <a:cs typeface="Edwardian Script ITC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FC7691D1-F6EA-4B70-94AF-3BC89B8E20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903708"/>
            <a:ext cx="114300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2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框架 12"/>
          <p:cNvSpPr/>
          <p:nvPr/>
        </p:nvSpPr>
        <p:spPr>
          <a:xfrm>
            <a:off x="7507459" y="3253152"/>
            <a:ext cx="4248443" cy="3179299"/>
          </a:xfrm>
          <a:prstGeom prst="frame">
            <a:avLst>
              <a:gd name="adj1" fmla="val 356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2" name="框架 11"/>
          <p:cNvSpPr/>
          <p:nvPr/>
        </p:nvSpPr>
        <p:spPr>
          <a:xfrm>
            <a:off x="436098" y="464232"/>
            <a:ext cx="4248443" cy="3179299"/>
          </a:xfrm>
          <a:prstGeom prst="frame">
            <a:avLst>
              <a:gd name="adj1" fmla="val 4094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1094935" y="1058594"/>
            <a:ext cx="10002130" cy="4740812"/>
            <a:chOff x="1062344" y="1083212"/>
            <a:chExt cx="10002130" cy="4740812"/>
          </a:xfrm>
        </p:grpSpPr>
        <p:sp>
          <p:nvSpPr>
            <p:cNvPr id="6" name="矩形 5"/>
            <p:cNvSpPr/>
            <p:nvPr/>
          </p:nvSpPr>
          <p:spPr>
            <a:xfrm>
              <a:off x="1062344" y="1083212"/>
              <a:ext cx="10002130" cy="474081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2344" y="1083212"/>
              <a:ext cx="7648510" cy="4740812"/>
            </a:xfrm>
            <a:prstGeom prst="rect">
              <a:avLst/>
            </a:prstGeom>
          </p:spPr>
        </p:pic>
        <p:grpSp>
          <p:nvGrpSpPr>
            <p:cNvPr id="10" name="组 9"/>
            <p:cNvGrpSpPr/>
            <p:nvPr/>
          </p:nvGrpSpPr>
          <p:grpSpPr>
            <a:xfrm>
              <a:off x="9205381" y="1730326"/>
              <a:ext cx="1364566" cy="3404381"/>
              <a:chOff x="7909559" y="1730326"/>
              <a:chExt cx="1364566" cy="3404381"/>
            </a:xfrm>
          </p:grpSpPr>
          <p:sp>
            <p:nvSpPr>
              <p:cNvPr id="7" name="框架 6"/>
              <p:cNvSpPr/>
              <p:nvPr/>
            </p:nvSpPr>
            <p:spPr>
              <a:xfrm>
                <a:off x="7909559" y="1730326"/>
                <a:ext cx="1364566" cy="3404381"/>
              </a:xfrm>
              <a:prstGeom prst="frame">
                <a:avLst>
                  <a:gd name="adj1" fmla="val 248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8210859" y="1778660"/>
                <a:ext cx="923330" cy="3356047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kumimoji="1" lang="zh-CN" altLang="en-US" sz="4800" dirty="0">
                    <a:solidFill>
                      <a:schemeClr val="bg1"/>
                    </a:solidFill>
                    <a:latin typeface="STZhongsong" charset="-122"/>
                    <a:ea typeface="STZhongsong" charset="-122"/>
                    <a:cs typeface="STZhongsong" charset="-122"/>
                  </a:rPr>
                  <a:t>谢谢大家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7170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52841" y="-167460"/>
            <a:ext cx="9476711" cy="7025460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7713193" y="1014284"/>
            <a:ext cx="3156954" cy="1122064"/>
            <a:chOff x="5992836" y="801858"/>
            <a:chExt cx="3156954" cy="1122064"/>
          </a:xfrm>
        </p:grpSpPr>
        <p:sp>
          <p:nvSpPr>
            <p:cNvPr id="5" name="文本框 4"/>
            <p:cNvSpPr txBox="1"/>
            <p:nvPr/>
          </p:nvSpPr>
          <p:spPr>
            <a:xfrm>
              <a:off x="5992836" y="801858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TZhongsong" charset="-122"/>
                  <a:ea typeface="STZhongsong" charset="-122"/>
                  <a:cs typeface="STZhongsong" charset="-122"/>
                </a:rPr>
                <a:t>康德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70273" y="1092925"/>
              <a:ext cx="127951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800" b="1" i="1">
                  <a:solidFill>
                    <a:schemeClr val="tx1">
                      <a:lumMod val="75000"/>
                      <a:lumOff val="25000"/>
                    </a:schemeClr>
                  </a:solidFill>
                  <a:latin typeface="Edwardian Script ITC" charset="0"/>
                  <a:ea typeface="Edwardian Script ITC" charset="0"/>
                  <a:cs typeface="Edwardian Script ITC" charset="0"/>
                </a:rPr>
                <a:t>Kant</a:t>
              </a:r>
              <a:endParaRPr kumimoji="1" lang="zh-CN" alt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618985" y="359738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用理性的阳光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326372" y="4825513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驱散现实的黑暗</a:t>
            </a:r>
            <a:endParaRPr kumimoji="1"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14699" y="2122280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（</a:t>
            </a:r>
            <a:r>
              <a:rPr kumimoji="1"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1724-1804</a:t>
            </a:r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）</a:t>
            </a:r>
          </a:p>
        </p:txBody>
      </p:sp>
      <p:sp>
        <p:nvSpPr>
          <p:cNvPr id="11" name="框架 10"/>
          <p:cNvSpPr/>
          <p:nvPr/>
        </p:nvSpPr>
        <p:spPr>
          <a:xfrm>
            <a:off x="6156138" y="3383404"/>
            <a:ext cx="6195881" cy="1074296"/>
          </a:xfrm>
          <a:prstGeom prst="frame">
            <a:avLst>
              <a:gd name="adj1" fmla="val 61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17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1" y="0"/>
            <a:ext cx="655391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0997" y="0"/>
            <a:ext cx="5971003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0397" y="1236134"/>
            <a:ext cx="9601200" cy="438573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2997" y="1708556"/>
            <a:ext cx="18000" cy="344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53909" y="215900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启蒙运动</a:t>
            </a:r>
            <a:endParaRPr kumimoji="1"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3909" y="325372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背景</a:t>
            </a:r>
            <a:endParaRPr kumimoji="1"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3909" y="4374696"/>
            <a:ext cx="27093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The background of the enlightenment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Edwardian Script ITC" charset="0"/>
              <a:ea typeface="Edwardian Script ITC" charset="0"/>
              <a:cs typeface="Edwardian Script ITC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9621" y="3264429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思想上：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文艺复兴和宗教改革运动的深入发展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9621" y="3656472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经济上：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资本主义经济的发展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9621" y="4048515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文化上：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近代科学的兴起，科学与知识的进步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59621" y="4440558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外交上：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新航路开辟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59621" y="4832601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政治上：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英法等中央集权民族国家的形成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燕尾形 13"/>
          <p:cNvSpPr/>
          <p:nvPr/>
        </p:nvSpPr>
        <p:spPr>
          <a:xfrm rot="5400000">
            <a:off x="3381495" y="2387754"/>
            <a:ext cx="484632" cy="48463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46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856" y="277586"/>
            <a:ext cx="5012930" cy="6290996"/>
          </a:xfrm>
          <a:prstGeom prst="rect">
            <a:avLst/>
          </a:prstGeom>
        </p:spPr>
      </p:pic>
      <p:sp>
        <p:nvSpPr>
          <p:cNvPr id="3" name="框架 2"/>
          <p:cNvSpPr/>
          <p:nvPr/>
        </p:nvSpPr>
        <p:spPr>
          <a:xfrm>
            <a:off x="4082143" y="5696605"/>
            <a:ext cx="9241972" cy="687867"/>
          </a:xfrm>
          <a:prstGeom prst="frame">
            <a:avLst>
              <a:gd name="adj1" fmla="val 48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8256" y="5778928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人类</a:t>
            </a: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不平等根源是财产私有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35637" y="5778928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bg1"/>
                </a:solidFill>
                <a:latin typeface="STZhongsong" charset="-122"/>
                <a:ea typeface="STZhongsong" charset="-122"/>
                <a:cs typeface="STZhongsong" charset="-122"/>
              </a:rPr>
              <a:t>卢梭：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51051" y="577892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天赋人权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730007" y="393798"/>
            <a:ext cx="3798156" cy="1122064"/>
            <a:chOff x="5992836" y="801858"/>
            <a:chExt cx="3798156" cy="1122064"/>
          </a:xfrm>
        </p:grpSpPr>
        <p:sp>
          <p:nvSpPr>
            <p:cNvPr id="8" name="文本框 7"/>
            <p:cNvSpPr txBox="1"/>
            <p:nvPr/>
          </p:nvSpPr>
          <p:spPr>
            <a:xfrm>
              <a:off x="5992836" y="801858"/>
              <a:ext cx="187743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TZhongsong" charset="-122"/>
                  <a:ea typeface="STZhongsong" charset="-122"/>
                  <a:cs typeface="STZhongsong" charset="-122"/>
                </a:rPr>
                <a:t>卢梭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870273" y="1092925"/>
              <a:ext cx="19207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dwardian Script ITC" charset="0"/>
                  <a:ea typeface="Edwardian Script ITC" charset="0"/>
                  <a:cs typeface="Edwardian Script ITC" charset="0"/>
                </a:rPr>
                <a:t>Rousseau</a:t>
              </a:r>
              <a:endParaRPr kumimoji="1" lang="zh-CN" alt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425599" y="838753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（</a:t>
            </a:r>
            <a:r>
              <a:rPr kumimoji="1"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1712-1778</a:t>
            </a:r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30007" y="1928852"/>
            <a:ext cx="57056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法国十八世纪伟大的启蒙思想家、哲学家、教育家、文学家，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18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世纪法国大革命的思想先驱，杰出的民主政论家和浪漫主义文学流派的开创者，启蒙运动最卓越的代表人物之一。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3" name="燕尾形 12"/>
          <p:cNvSpPr/>
          <p:nvPr/>
        </p:nvSpPr>
        <p:spPr>
          <a:xfrm flipH="1" flipV="1">
            <a:off x="5730167" y="4447575"/>
            <a:ext cx="484632" cy="48463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3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79465" y="0"/>
            <a:ext cx="24214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框架 3"/>
          <p:cNvSpPr/>
          <p:nvPr/>
        </p:nvSpPr>
        <p:spPr>
          <a:xfrm>
            <a:off x="9872784" y="1509531"/>
            <a:ext cx="1364566" cy="3404381"/>
          </a:xfrm>
          <a:prstGeom prst="frame">
            <a:avLst>
              <a:gd name="adj1" fmla="val 2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74084" y="1557865"/>
            <a:ext cx="923330" cy="33560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STZhongsong" charset="-122"/>
                <a:ea typeface="STZhongsong" charset="-122"/>
                <a:cs typeface="STZhongsong" charset="-122"/>
              </a:rPr>
              <a:t>理性之光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666" y="2031760"/>
            <a:ext cx="2440275" cy="180278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6459" y="2031760"/>
            <a:ext cx="2440275" cy="18027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0251" y="2031760"/>
            <a:ext cx="2440275" cy="180278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92666" y="94308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感受理性之光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2666" y="4399999"/>
            <a:ext cx="83936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这个时期的启蒙运动，覆盖了各个知识领域，如自然科学、哲学、伦理学、政治学、经济学、历史、文学、数学等等。启蒙运动同时为美国独立战争与法国大革命提供了框架，并且导致了资本主义和社会主义的兴起，与音乐史上的巴洛克时期以及艺术史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上的新古典主义时期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是同一时期。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9614" y="832756"/>
            <a:ext cx="5549182" cy="2106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614" y="3317346"/>
            <a:ext cx="5549182" cy="2982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7962" y="981794"/>
            <a:ext cx="51924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孟德斯鸠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法国启蒙时期思想家、律师，西方国家学说以及法学理论的奠基人，与伏尔泰、卢梭合称“法兰西启蒙运动三剑侠”。“拜占庭帝国”这个说法的流行，孟德斯鸠出力甚多。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6053079" y="889013"/>
            <a:ext cx="3570209" cy="2050130"/>
            <a:chOff x="4300064" y="801858"/>
            <a:chExt cx="3570209" cy="2050130"/>
          </a:xfrm>
        </p:grpSpPr>
        <p:sp>
          <p:nvSpPr>
            <p:cNvPr id="6" name="文本框 5"/>
            <p:cNvSpPr txBox="1"/>
            <p:nvPr/>
          </p:nvSpPr>
          <p:spPr>
            <a:xfrm>
              <a:off x="4300065" y="801858"/>
              <a:ext cx="357020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STZhongsong" charset="-122"/>
                  <a:ea typeface="STZhongsong" charset="-122"/>
                  <a:cs typeface="STZhongsong" charset="-122"/>
                </a:rPr>
                <a:t>孟德斯鸠</a:t>
              </a:r>
              <a:endParaRPr kumimoji="1"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00064" y="2020991"/>
              <a:ext cx="239841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dwardian Script ITC" charset="0"/>
                  <a:ea typeface="Edwardian Script ITC" charset="0"/>
                  <a:cs typeface="Edwardian Script ITC" charset="0"/>
                </a:rPr>
                <a:t>Montesquieu</a:t>
              </a:r>
              <a:endParaRPr kumimoji="1" lang="zh-CN" alt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743117" y="2262034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（</a:t>
            </a:r>
            <a:r>
              <a:rPr kumimoji="1"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1689-1755</a:t>
            </a:r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94994" y="3317346"/>
            <a:ext cx="456049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孟德斯鸠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突破“君权神授”的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观点。认为人民应享有宗教和政治自由。认为决定法的精神和法的内容是每个国家至关重要的。保证法治的手段是“三权分立”，即立法权、行政权和司法权分属于三个不同的国家机关，三者相互制约、权力均衡。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燕尾形 10"/>
          <p:cNvSpPr/>
          <p:nvPr/>
        </p:nvSpPr>
        <p:spPr>
          <a:xfrm flipV="1">
            <a:off x="6124153" y="3317346"/>
            <a:ext cx="484632" cy="48463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4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78563" y="173420"/>
            <a:ext cx="1925202" cy="64323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5105" y="173420"/>
            <a:ext cx="2193473" cy="6432331"/>
          </a:xfrm>
          <a:prstGeom prst="rect">
            <a:avLst/>
          </a:prstGeom>
        </p:spPr>
      </p:pic>
      <p:sp>
        <p:nvSpPr>
          <p:cNvPr id="5" name="框架 4"/>
          <p:cNvSpPr/>
          <p:nvPr/>
        </p:nvSpPr>
        <p:spPr>
          <a:xfrm>
            <a:off x="384010" y="1614462"/>
            <a:ext cx="1364566" cy="3404381"/>
          </a:xfrm>
          <a:prstGeom prst="frame">
            <a:avLst>
              <a:gd name="adj1" fmla="val 24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310" y="1662796"/>
            <a:ext cx="923330" cy="3356047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kumimoji="1" lang="zh-CN" altLang="en-US" sz="4800" dirty="0">
                <a:solidFill>
                  <a:schemeClr val="accent2"/>
                </a:solidFill>
                <a:latin typeface="STZhongsong" charset="-122"/>
                <a:ea typeface="STZhongsong" charset="-122"/>
                <a:cs typeface="STZhongsong" charset="-122"/>
              </a:rPr>
              <a:t>运动概况</a:t>
            </a:r>
          </a:p>
        </p:txBody>
      </p:sp>
      <p:sp>
        <p:nvSpPr>
          <p:cNvPr id="7" name="燕尾形 6"/>
          <p:cNvSpPr/>
          <p:nvPr/>
        </p:nvSpPr>
        <p:spPr>
          <a:xfrm rot="5400000">
            <a:off x="4351286" y="800988"/>
            <a:ext cx="484632" cy="484632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4051" y="1401186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启蒙运动概况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2478" y="2409989"/>
            <a:ext cx="3928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性质：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18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世纪欧洲爆发的一场，资产阶级的思想解放运动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42478" y="3264218"/>
            <a:ext cx="3928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过程：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开始于英法，随后扩展到德国、荷兰等国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42478" y="4118447"/>
            <a:ext cx="39283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思想：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理性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42478" y="4649511"/>
            <a:ext cx="3928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kumimoji="1"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斗争：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批判封建专制主义和宗教迷信，提倡理性与科学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82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757" y="0"/>
            <a:ext cx="602524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60482" y="310242"/>
            <a:ext cx="5416553" cy="6221186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501364" y="889013"/>
            <a:ext cx="2723824" cy="2050130"/>
            <a:chOff x="4300064" y="801858"/>
            <a:chExt cx="2723824" cy="2050130"/>
          </a:xfrm>
        </p:grpSpPr>
        <p:sp>
          <p:nvSpPr>
            <p:cNvPr id="7" name="文本框 6"/>
            <p:cNvSpPr txBox="1"/>
            <p:nvPr/>
          </p:nvSpPr>
          <p:spPr>
            <a:xfrm>
              <a:off x="4300065" y="801858"/>
              <a:ext cx="27238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TZhongsong" charset="-122"/>
                  <a:ea typeface="STZhongsong" charset="-122"/>
                  <a:cs typeface="STZhongsong" charset="-122"/>
                </a:rPr>
                <a:t>伏尔泰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300064" y="2020991"/>
              <a:ext cx="16642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48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dwardian Script ITC" charset="0"/>
                  <a:ea typeface="Edwardian Script ITC" charset="0"/>
                  <a:cs typeface="Edwardian Script ITC" charset="0"/>
                </a:rPr>
                <a:t>Voltaire</a:t>
              </a:r>
              <a:endParaRPr kumimoji="1" lang="zh-CN" alt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59327" y="2262034"/>
            <a:ext cx="24032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（</a:t>
            </a:r>
            <a:r>
              <a:rPr kumimoji="1"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1694-1778</a:t>
            </a:r>
            <a:r>
              <a:rPr kumimoji="1"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1364" y="3204168"/>
            <a:ext cx="470745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伏尔泰，法国启蒙思想家、文学家、哲学家、著名学者、作家。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伏尔泰是十八世纪法国资产阶级启蒙运动的泰斗，主张开明的君主政治，强调自由和平等。</a:t>
            </a:r>
          </a:p>
        </p:txBody>
      </p:sp>
    </p:spTree>
    <p:extLst>
      <p:ext uri="{BB962C8B-B14F-4D97-AF65-F5344CB8AC3E}">
        <p14:creationId xmlns:p14="http://schemas.microsoft.com/office/powerpoint/2010/main" val="12855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38090" y="0"/>
            <a:ext cx="655391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" y="0"/>
            <a:ext cx="5943600" cy="68581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0397" y="1236134"/>
            <a:ext cx="9601200" cy="4385733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2997" y="1708556"/>
            <a:ext cx="18000" cy="34408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067882" y="2159000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启蒙运动</a:t>
            </a:r>
            <a:endParaRPr kumimoji="1"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STZhongsong" charset="-122"/>
              <a:ea typeface="STZhongsong" charset="-122"/>
              <a:cs typeface="STZhongsong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67882" y="3253725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STZhongsong" charset="-122"/>
                <a:ea typeface="STZhongsong" charset="-122"/>
                <a:cs typeface="STZhongsong" charset="-122"/>
              </a:rPr>
              <a:t>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67882" y="4374696"/>
            <a:ext cx="23984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Edwardian Script ITC" charset="0"/>
                <a:ea typeface="Edwardian Script ITC" charset="0"/>
                <a:cs typeface="Edwardian Script ITC" charset="0"/>
              </a:rPr>
              <a:t>The content of the enlightenment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Edwardian Script ITC" charset="0"/>
              <a:ea typeface="Edwardian Script ITC" charset="0"/>
              <a:cs typeface="Edwardian Script ITC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0167" y="1991413"/>
            <a:ext cx="37357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把斗争矛头指向天主教会和封建制度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强调理性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0167" y="2675223"/>
            <a:ext cx="373570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斗争的目的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既要消灭专制主义王权和天主教的世俗势力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又要确保他们要求的政治民主、权利平等和个人自由的制度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6595503" y="2113598"/>
            <a:ext cx="209340" cy="20934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50167" y="3682198"/>
            <a:ext cx="37357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•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主要内容是呼唤用理性的阳光驱散现实的黑暗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努力构建一个民主和科学的美好时代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猛烈抨击天主教会的权威和迷信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反对专制和愚昧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提倡科学、自由和平等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-122"/>
                <a:ea typeface="Microsoft YaHei" charset="-122"/>
                <a:cs typeface="Microsoft YaHei" charset="-122"/>
              </a:rPr>
              <a:t>.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595503" y="2799397"/>
            <a:ext cx="209340" cy="20934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595503" y="3807723"/>
            <a:ext cx="209340" cy="20934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71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历史教科书启蒙运动教学PPT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552</Words>
  <Application>Microsoft Office PowerPoint</Application>
  <PresentationFormat>宽屏</PresentationFormat>
  <Paragraphs>64</Paragraphs>
  <Slides>13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PingFang SC</vt:lpstr>
      <vt:lpstr>等线</vt:lpstr>
      <vt:lpstr>等线</vt:lpstr>
      <vt:lpstr>DengXian Light</vt:lpstr>
      <vt:lpstr>STZhongsong</vt:lpstr>
      <vt:lpstr>Microsoft YaHei</vt:lpstr>
      <vt:lpstr>Arial</vt:lpstr>
      <vt:lpstr>Edwardian Script ITC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2017-11-10T14:20:23Z</dcterms:created>
  <dcterms:modified xsi:type="dcterms:W3CDTF">2018-09-28T05:00:39Z</dcterms:modified>
</cp:coreProperties>
</file>