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259" r:id="rId2"/>
    <p:sldId id="260" r:id="rId3"/>
    <p:sldId id="261" r:id="rId4"/>
    <p:sldId id="262" r:id="rId5"/>
    <p:sldId id="263" r:id="rId6"/>
    <p:sldId id="264" r:id="rId7"/>
    <p:sldId id="277" r:id="rId8"/>
    <p:sldId id="265" r:id="rId9"/>
    <p:sldId id="266" r:id="rId10"/>
    <p:sldId id="267" r:id="rId11"/>
    <p:sldId id="268" r:id="rId12"/>
    <p:sldId id="270" r:id="rId13"/>
    <p:sldId id="292" r:id="rId14"/>
    <p:sldId id="269" r:id="rId15"/>
    <p:sldId id="279" r:id="rId16"/>
    <p:sldId id="280" r:id="rId17"/>
    <p:sldId id="271" r:id="rId18"/>
    <p:sldId id="272" r:id="rId19"/>
    <p:sldId id="273" r:id="rId20"/>
    <p:sldId id="274" r:id="rId21"/>
    <p:sldId id="281" r:id="rId22"/>
    <p:sldId id="293" r:id="rId23"/>
    <p:sldId id="275" r:id="rId24"/>
    <p:sldId id="287" r:id="rId25"/>
    <p:sldId id="276" r:id="rId26"/>
    <p:sldId id="294" r:id="rId27"/>
    <p:sldId id="282" r:id="rId28"/>
    <p:sldId id="283" r:id="rId29"/>
    <p:sldId id="289" r:id="rId30"/>
    <p:sldId id="285" r:id="rId31"/>
    <p:sldId id="290" r:id="rId32"/>
    <p:sldId id="291" r:id="rId33"/>
    <p:sldId id="258" r:id="rId34"/>
  </p:sldIdLst>
  <p:sldSz cx="12192000" cy="6858000"/>
  <p:notesSz cx="6858000" cy="9144000"/>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1D18"/>
    <a:srgbClr val="E77449"/>
    <a:srgbClr val="FDFCEC"/>
    <a:srgbClr val="FCF1DA"/>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90" d="100"/>
          <a:sy n="90" d="100"/>
        </p:scale>
        <p:origin x="384" y="5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1EC11F-1292-4ED3-9826-FC19B10006E9}" type="doc">
      <dgm:prSet loTypeId="urn:microsoft.com/office/officeart/2005/8/layout/hierarchy2" loCatId="hierarchy" qsTypeId="urn:microsoft.com/office/officeart/2005/8/quickstyle/simple2" qsCatId="simple" csTypeId="urn:microsoft.com/office/officeart/2005/8/colors/accent2_2" csCatId="accent2" phldr="1"/>
      <dgm:spPr/>
      <dgm:t>
        <a:bodyPr/>
        <a:lstStyle/>
        <a:p>
          <a:endParaRPr lang="zh-CN" altLang="en-US"/>
        </a:p>
      </dgm:t>
    </dgm:pt>
    <dgm:pt modelId="{BE89BE9B-3C82-429E-9ED3-380CA392EF29}">
      <dgm:prSet phldrT="[文本]"/>
      <dgm:spPr>
        <a:solidFill>
          <a:srgbClr val="E61D18"/>
        </a:solidFill>
      </dgm:spPr>
      <dgm:t>
        <a:bodyPr/>
        <a:lstStyle/>
        <a:p>
          <a:r>
            <a:rPr lang="zh-CN" altLang="en-US" b="1" dirty="0">
              <a:latin typeface="微软雅黑" panose="020B0503020204020204" pitchFamily="34" charset="-122"/>
              <a:ea typeface="微软雅黑" panose="020B0503020204020204" pitchFamily="34" charset="-122"/>
            </a:rPr>
            <a:t>监察委员会</a:t>
          </a:r>
        </a:p>
      </dgm:t>
    </dgm:pt>
    <dgm:pt modelId="{C63C1940-885F-44AD-A492-F20337473A04}" type="parTrans" cxnId="{761F88BC-03C7-413B-BC74-094A3484C0E1}">
      <dgm:prSet/>
      <dgm:spPr/>
      <dgm:t>
        <a:bodyPr/>
        <a:lstStyle/>
        <a:p>
          <a:endParaRPr lang="zh-CN" altLang="en-US" b="1">
            <a:latin typeface="微软雅黑" panose="020B0503020204020204" pitchFamily="34" charset="-122"/>
            <a:ea typeface="微软雅黑" panose="020B0503020204020204" pitchFamily="34" charset="-122"/>
          </a:endParaRPr>
        </a:p>
      </dgm:t>
    </dgm:pt>
    <dgm:pt modelId="{4F677AD7-0B6F-47EC-AD0C-EF13EA74928F}" type="sibTrans" cxnId="{761F88BC-03C7-413B-BC74-094A3484C0E1}">
      <dgm:prSet/>
      <dgm:spPr/>
      <dgm:t>
        <a:bodyPr/>
        <a:lstStyle/>
        <a:p>
          <a:endParaRPr lang="zh-CN" altLang="en-US" b="1">
            <a:latin typeface="微软雅黑" panose="020B0503020204020204" pitchFamily="34" charset="-122"/>
            <a:ea typeface="微软雅黑" panose="020B0503020204020204" pitchFamily="34" charset="-122"/>
          </a:endParaRPr>
        </a:p>
      </dgm:t>
    </dgm:pt>
    <dgm:pt modelId="{9E2F44BA-45E3-45FB-BE5E-DB111F51A90B}">
      <dgm:prSet phldrT="[文本]"/>
      <dgm:spPr>
        <a:solidFill>
          <a:srgbClr val="E61D18"/>
        </a:solidFill>
      </dgm:spPr>
      <dgm:t>
        <a:bodyPr/>
        <a:lstStyle/>
        <a:p>
          <a:r>
            <a:rPr lang="zh-CN" altLang="en-US" b="1" dirty="0">
              <a:latin typeface="微软雅黑" panose="020B0503020204020204" pitchFamily="34" charset="-122"/>
              <a:ea typeface="微软雅黑" panose="020B0503020204020204" pitchFamily="34" charset="-122"/>
            </a:rPr>
            <a:t>主任</a:t>
          </a:r>
        </a:p>
      </dgm:t>
    </dgm:pt>
    <dgm:pt modelId="{C69B7943-1222-4171-9BF2-065821768ABD}" type="parTrans" cxnId="{A0C06994-188E-4887-ABBA-85A14AC3A294}">
      <dgm:prSet/>
      <dgm:spPr/>
      <dgm:t>
        <a:bodyPr/>
        <a:lstStyle/>
        <a:p>
          <a:endParaRPr lang="zh-CN" altLang="en-US" b="1">
            <a:latin typeface="微软雅黑" panose="020B0503020204020204" pitchFamily="34" charset="-122"/>
            <a:ea typeface="微软雅黑" panose="020B0503020204020204" pitchFamily="34" charset="-122"/>
          </a:endParaRPr>
        </a:p>
      </dgm:t>
    </dgm:pt>
    <dgm:pt modelId="{FCC2B549-5874-4263-91A8-C1CA2F9D08F2}" type="sibTrans" cxnId="{A0C06994-188E-4887-ABBA-85A14AC3A294}">
      <dgm:prSet/>
      <dgm:spPr/>
      <dgm:t>
        <a:bodyPr/>
        <a:lstStyle/>
        <a:p>
          <a:endParaRPr lang="zh-CN" altLang="en-US" b="1">
            <a:latin typeface="微软雅黑" panose="020B0503020204020204" pitchFamily="34" charset="-122"/>
            <a:ea typeface="微软雅黑" panose="020B0503020204020204" pitchFamily="34" charset="-122"/>
          </a:endParaRPr>
        </a:p>
      </dgm:t>
    </dgm:pt>
    <dgm:pt modelId="{E68FC7A0-1BF7-4D87-9322-88DAC3B99392}">
      <dgm:prSet phldrT="[文本]"/>
      <dgm:spPr>
        <a:solidFill>
          <a:srgbClr val="E61D18"/>
        </a:solidFill>
      </dgm:spPr>
      <dgm:t>
        <a:bodyPr/>
        <a:lstStyle/>
        <a:p>
          <a:r>
            <a:rPr lang="zh-CN" altLang="en-US" b="1" dirty="0">
              <a:latin typeface="微软雅黑" panose="020B0503020204020204" pitchFamily="34" charset="-122"/>
              <a:ea typeface="微软雅黑" panose="020B0503020204020204" pitchFamily="34" charset="-122"/>
            </a:rPr>
            <a:t>副主任若干人</a:t>
          </a:r>
        </a:p>
      </dgm:t>
    </dgm:pt>
    <dgm:pt modelId="{5D861DC1-6698-4B1F-8CBD-3093B29BC5BF}" type="parTrans" cxnId="{06A07FA4-B4AF-4465-8AF6-2FE2AE92F73F}">
      <dgm:prSet/>
      <dgm:spPr/>
      <dgm:t>
        <a:bodyPr/>
        <a:lstStyle/>
        <a:p>
          <a:endParaRPr lang="zh-CN" altLang="en-US" b="1">
            <a:latin typeface="微软雅黑" panose="020B0503020204020204" pitchFamily="34" charset="-122"/>
            <a:ea typeface="微软雅黑" panose="020B0503020204020204" pitchFamily="34" charset="-122"/>
          </a:endParaRPr>
        </a:p>
      </dgm:t>
    </dgm:pt>
    <dgm:pt modelId="{DD29204D-DA90-4ED4-B5B0-14C320B55DFD}" type="sibTrans" cxnId="{06A07FA4-B4AF-4465-8AF6-2FE2AE92F73F}">
      <dgm:prSet/>
      <dgm:spPr/>
      <dgm:t>
        <a:bodyPr/>
        <a:lstStyle/>
        <a:p>
          <a:endParaRPr lang="zh-CN" altLang="en-US" b="1">
            <a:latin typeface="微软雅黑" panose="020B0503020204020204" pitchFamily="34" charset="-122"/>
            <a:ea typeface="微软雅黑" panose="020B0503020204020204" pitchFamily="34" charset="-122"/>
          </a:endParaRPr>
        </a:p>
      </dgm:t>
    </dgm:pt>
    <dgm:pt modelId="{0446C4DF-9334-4409-8C90-8582438531BF}">
      <dgm:prSet phldrT="[文本]"/>
      <dgm:spPr>
        <a:solidFill>
          <a:srgbClr val="E61D18"/>
        </a:solidFill>
      </dgm:spPr>
      <dgm:t>
        <a:bodyPr/>
        <a:lstStyle/>
        <a:p>
          <a:r>
            <a:rPr lang="zh-CN" altLang="en-US" b="1" dirty="0">
              <a:latin typeface="微软雅黑" panose="020B0503020204020204" pitchFamily="34" charset="-122"/>
              <a:ea typeface="微软雅黑" panose="020B0503020204020204" pitchFamily="34" charset="-122"/>
            </a:rPr>
            <a:t>委员若干人</a:t>
          </a:r>
        </a:p>
      </dgm:t>
    </dgm:pt>
    <dgm:pt modelId="{08865B1D-06D6-4B78-B523-1340596EA399}" type="parTrans" cxnId="{C6B6BDBF-1501-40F2-A054-27095E61A376}">
      <dgm:prSet/>
      <dgm:spPr/>
      <dgm:t>
        <a:bodyPr/>
        <a:lstStyle/>
        <a:p>
          <a:endParaRPr lang="zh-CN" altLang="en-US" b="1">
            <a:latin typeface="微软雅黑" panose="020B0503020204020204" pitchFamily="34" charset="-122"/>
            <a:ea typeface="微软雅黑" panose="020B0503020204020204" pitchFamily="34" charset="-122"/>
          </a:endParaRPr>
        </a:p>
      </dgm:t>
    </dgm:pt>
    <dgm:pt modelId="{66780E2F-06F6-4FB5-AA68-6C87F96F97B1}" type="sibTrans" cxnId="{C6B6BDBF-1501-40F2-A054-27095E61A376}">
      <dgm:prSet/>
      <dgm:spPr/>
      <dgm:t>
        <a:bodyPr/>
        <a:lstStyle/>
        <a:p>
          <a:endParaRPr lang="zh-CN" altLang="en-US" b="1">
            <a:latin typeface="微软雅黑" panose="020B0503020204020204" pitchFamily="34" charset="-122"/>
            <a:ea typeface="微软雅黑" panose="020B0503020204020204" pitchFamily="34" charset="-122"/>
          </a:endParaRPr>
        </a:p>
      </dgm:t>
    </dgm:pt>
    <dgm:pt modelId="{FAA64EEA-BA9B-4A5B-A39F-5C49DACDEAE2}" type="pres">
      <dgm:prSet presAssocID="{101EC11F-1292-4ED3-9826-FC19B10006E9}" presName="diagram" presStyleCnt="0">
        <dgm:presLayoutVars>
          <dgm:chPref val="1"/>
          <dgm:dir/>
          <dgm:animOne val="branch"/>
          <dgm:animLvl val="lvl"/>
          <dgm:resizeHandles val="exact"/>
        </dgm:presLayoutVars>
      </dgm:prSet>
      <dgm:spPr/>
    </dgm:pt>
    <dgm:pt modelId="{4C634F97-CE0E-409F-8F17-FC04CEC74993}" type="pres">
      <dgm:prSet presAssocID="{BE89BE9B-3C82-429E-9ED3-380CA392EF29}" presName="root1" presStyleCnt="0"/>
      <dgm:spPr/>
    </dgm:pt>
    <dgm:pt modelId="{8B4D11DD-38EC-4A93-86FE-D8D1FDFE73F7}" type="pres">
      <dgm:prSet presAssocID="{BE89BE9B-3C82-429E-9ED3-380CA392EF29}" presName="LevelOneTextNode" presStyleLbl="node0" presStyleIdx="0" presStyleCnt="1">
        <dgm:presLayoutVars>
          <dgm:chPref val="3"/>
        </dgm:presLayoutVars>
      </dgm:prSet>
      <dgm:spPr/>
    </dgm:pt>
    <dgm:pt modelId="{31EF303A-79B0-48EA-8212-8127A4D0F5BA}" type="pres">
      <dgm:prSet presAssocID="{BE89BE9B-3C82-429E-9ED3-380CA392EF29}" presName="level2hierChild" presStyleCnt="0"/>
      <dgm:spPr/>
    </dgm:pt>
    <dgm:pt modelId="{6FDB2D47-A5B2-48FB-B89E-935E23149AC6}" type="pres">
      <dgm:prSet presAssocID="{C69B7943-1222-4171-9BF2-065821768ABD}" presName="conn2-1" presStyleLbl="parChTrans1D2" presStyleIdx="0" presStyleCnt="1"/>
      <dgm:spPr/>
    </dgm:pt>
    <dgm:pt modelId="{70D44397-A992-4A4C-8CA3-6BA82B5B295D}" type="pres">
      <dgm:prSet presAssocID="{C69B7943-1222-4171-9BF2-065821768ABD}" presName="connTx" presStyleLbl="parChTrans1D2" presStyleIdx="0" presStyleCnt="1"/>
      <dgm:spPr/>
    </dgm:pt>
    <dgm:pt modelId="{E82E8129-2613-4072-A24B-610274A58EF2}" type="pres">
      <dgm:prSet presAssocID="{9E2F44BA-45E3-45FB-BE5E-DB111F51A90B}" presName="root2" presStyleCnt="0"/>
      <dgm:spPr/>
    </dgm:pt>
    <dgm:pt modelId="{76EA6FEA-5FEF-473A-8820-F64D84347060}" type="pres">
      <dgm:prSet presAssocID="{9E2F44BA-45E3-45FB-BE5E-DB111F51A90B}" presName="LevelTwoTextNode" presStyleLbl="node2" presStyleIdx="0" presStyleCnt="1">
        <dgm:presLayoutVars>
          <dgm:chPref val="3"/>
        </dgm:presLayoutVars>
      </dgm:prSet>
      <dgm:spPr/>
    </dgm:pt>
    <dgm:pt modelId="{C1870F42-AF46-4CAD-BF59-BB13E15BB000}" type="pres">
      <dgm:prSet presAssocID="{9E2F44BA-45E3-45FB-BE5E-DB111F51A90B}" presName="level3hierChild" presStyleCnt="0"/>
      <dgm:spPr/>
    </dgm:pt>
    <dgm:pt modelId="{DCA2E20A-9A44-4557-8780-0B5D2FC11874}" type="pres">
      <dgm:prSet presAssocID="{5D861DC1-6698-4B1F-8CBD-3093B29BC5BF}" presName="conn2-1" presStyleLbl="parChTrans1D3" presStyleIdx="0" presStyleCnt="2"/>
      <dgm:spPr/>
    </dgm:pt>
    <dgm:pt modelId="{6027E2E1-9913-4188-A02A-4442FB8720BD}" type="pres">
      <dgm:prSet presAssocID="{5D861DC1-6698-4B1F-8CBD-3093B29BC5BF}" presName="connTx" presStyleLbl="parChTrans1D3" presStyleIdx="0" presStyleCnt="2"/>
      <dgm:spPr/>
    </dgm:pt>
    <dgm:pt modelId="{A6939388-9830-4F73-9B4A-6A0EDD41016D}" type="pres">
      <dgm:prSet presAssocID="{E68FC7A0-1BF7-4D87-9322-88DAC3B99392}" presName="root2" presStyleCnt="0"/>
      <dgm:spPr/>
    </dgm:pt>
    <dgm:pt modelId="{06313D10-462A-4A6D-B319-129EB5440DD6}" type="pres">
      <dgm:prSet presAssocID="{E68FC7A0-1BF7-4D87-9322-88DAC3B99392}" presName="LevelTwoTextNode" presStyleLbl="node3" presStyleIdx="0" presStyleCnt="2" custScaleX="181550">
        <dgm:presLayoutVars>
          <dgm:chPref val="3"/>
        </dgm:presLayoutVars>
      </dgm:prSet>
      <dgm:spPr/>
    </dgm:pt>
    <dgm:pt modelId="{4FED0FF3-92FF-477B-8144-16FDCDBC9F01}" type="pres">
      <dgm:prSet presAssocID="{E68FC7A0-1BF7-4D87-9322-88DAC3B99392}" presName="level3hierChild" presStyleCnt="0"/>
      <dgm:spPr/>
    </dgm:pt>
    <dgm:pt modelId="{BEDA4576-9AC8-4FB9-A1C3-43BA5CE7A662}" type="pres">
      <dgm:prSet presAssocID="{08865B1D-06D6-4B78-B523-1340596EA399}" presName="conn2-1" presStyleLbl="parChTrans1D3" presStyleIdx="1" presStyleCnt="2"/>
      <dgm:spPr/>
    </dgm:pt>
    <dgm:pt modelId="{6A7C87D1-9653-4E50-A948-0CA0708BBC38}" type="pres">
      <dgm:prSet presAssocID="{08865B1D-06D6-4B78-B523-1340596EA399}" presName="connTx" presStyleLbl="parChTrans1D3" presStyleIdx="1" presStyleCnt="2"/>
      <dgm:spPr/>
    </dgm:pt>
    <dgm:pt modelId="{F07406DF-5325-40B1-8B98-44CC7476F496}" type="pres">
      <dgm:prSet presAssocID="{0446C4DF-9334-4409-8C90-8582438531BF}" presName="root2" presStyleCnt="0"/>
      <dgm:spPr/>
    </dgm:pt>
    <dgm:pt modelId="{32D7A8E3-D491-4623-B4E9-69FFA99DE78F}" type="pres">
      <dgm:prSet presAssocID="{0446C4DF-9334-4409-8C90-8582438531BF}" presName="LevelTwoTextNode" presStyleLbl="node3" presStyleIdx="1" presStyleCnt="2" custScaleX="181298">
        <dgm:presLayoutVars>
          <dgm:chPref val="3"/>
        </dgm:presLayoutVars>
      </dgm:prSet>
      <dgm:spPr/>
    </dgm:pt>
    <dgm:pt modelId="{D2373BBE-6368-4FAA-B346-8327F01BA70E}" type="pres">
      <dgm:prSet presAssocID="{0446C4DF-9334-4409-8C90-8582438531BF}" presName="level3hierChild" presStyleCnt="0"/>
      <dgm:spPr/>
    </dgm:pt>
  </dgm:ptLst>
  <dgm:cxnLst>
    <dgm:cxn modelId="{1123B641-2EEA-4DC6-A7EC-640A4A4BEAD8}" type="presOf" srcId="{E68FC7A0-1BF7-4D87-9322-88DAC3B99392}" destId="{06313D10-462A-4A6D-B319-129EB5440DD6}" srcOrd="0" destOrd="0" presId="urn:microsoft.com/office/officeart/2005/8/layout/hierarchy2"/>
    <dgm:cxn modelId="{C3CC716A-2797-4E9B-A529-FFB88159C214}" type="presOf" srcId="{08865B1D-06D6-4B78-B523-1340596EA399}" destId="{6A7C87D1-9653-4E50-A948-0CA0708BBC38}" srcOrd="1" destOrd="0" presId="urn:microsoft.com/office/officeart/2005/8/layout/hierarchy2"/>
    <dgm:cxn modelId="{84652370-82E6-4104-82D9-FCC0D5AF7355}" type="presOf" srcId="{9E2F44BA-45E3-45FB-BE5E-DB111F51A90B}" destId="{76EA6FEA-5FEF-473A-8820-F64D84347060}" srcOrd="0" destOrd="0" presId="urn:microsoft.com/office/officeart/2005/8/layout/hierarchy2"/>
    <dgm:cxn modelId="{DCD7638C-AE33-4F97-921C-3FCCA2418B7C}" type="presOf" srcId="{0446C4DF-9334-4409-8C90-8582438531BF}" destId="{32D7A8E3-D491-4623-B4E9-69FFA99DE78F}" srcOrd="0" destOrd="0" presId="urn:microsoft.com/office/officeart/2005/8/layout/hierarchy2"/>
    <dgm:cxn modelId="{A0C06994-188E-4887-ABBA-85A14AC3A294}" srcId="{BE89BE9B-3C82-429E-9ED3-380CA392EF29}" destId="{9E2F44BA-45E3-45FB-BE5E-DB111F51A90B}" srcOrd="0" destOrd="0" parTransId="{C69B7943-1222-4171-9BF2-065821768ABD}" sibTransId="{FCC2B549-5874-4263-91A8-C1CA2F9D08F2}"/>
    <dgm:cxn modelId="{9C65819B-56D8-48FC-BCF2-FD8172931F73}" type="presOf" srcId="{C69B7943-1222-4171-9BF2-065821768ABD}" destId="{6FDB2D47-A5B2-48FB-B89E-935E23149AC6}" srcOrd="0" destOrd="0" presId="urn:microsoft.com/office/officeart/2005/8/layout/hierarchy2"/>
    <dgm:cxn modelId="{6D75D79B-CB9D-4B2A-984B-4AA9C3B2E365}" type="presOf" srcId="{5D861DC1-6698-4B1F-8CBD-3093B29BC5BF}" destId="{6027E2E1-9913-4188-A02A-4442FB8720BD}" srcOrd="1" destOrd="0" presId="urn:microsoft.com/office/officeart/2005/8/layout/hierarchy2"/>
    <dgm:cxn modelId="{06A07FA4-B4AF-4465-8AF6-2FE2AE92F73F}" srcId="{9E2F44BA-45E3-45FB-BE5E-DB111F51A90B}" destId="{E68FC7A0-1BF7-4D87-9322-88DAC3B99392}" srcOrd="0" destOrd="0" parTransId="{5D861DC1-6698-4B1F-8CBD-3093B29BC5BF}" sibTransId="{DD29204D-DA90-4ED4-B5B0-14C320B55DFD}"/>
    <dgm:cxn modelId="{761F88BC-03C7-413B-BC74-094A3484C0E1}" srcId="{101EC11F-1292-4ED3-9826-FC19B10006E9}" destId="{BE89BE9B-3C82-429E-9ED3-380CA392EF29}" srcOrd="0" destOrd="0" parTransId="{C63C1940-885F-44AD-A492-F20337473A04}" sibTransId="{4F677AD7-0B6F-47EC-AD0C-EF13EA74928F}"/>
    <dgm:cxn modelId="{C6B6BDBF-1501-40F2-A054-27095E61A376}" srcId="{9E2F44BA-45E3-45FB-BE5E-DB111F51A90B}" destId="{0446C4DF-9334-4409-8C90-8582438531BF}" srcOrd="1" destOrd="0" parTransId="{08865B1D-06D6-4B78-B523-1340596EA399}" sibTransId="{66780E2F-06F6-4FB5-AA68-6C87F96F97B1}"/>
    <dgm:cxn modelId="{6B9C02CF-6761-4672-8022-8827BA6F69E3}" type="presOf" srcId="{5D861DC1-6698-4B1F-8CBD-3093B29BC5BF}" destId="{DCA2E20A-9A44-4557-8780-0B5D2FC11874}" srcOrd="0" destOrd="0" presId="urn:microsoft.com/office/officeart/2005/8/layout/hierarchy2"/>
    <dgm:cxn modelId="{32054BD5-859C-47C4-B454-29BD1116D9B4}" type="presOf" srcId="{BE89BE9B-3C82-429E-9ED3-380CA392EF29}" destId="{8B4D11DD-38EC-4A93-86FE-D8D1FDFE73F7}" srcOrd="0" destOrd="0" presId="urn:microsoft.com/office/officeart/2005/8/layout/hierarchy2"/>
    <dgm:cxn modelId="{1BA012D7-2AC7-417E-8C9E-181B2FF6C850}" type="presOf" srcId="{101EC11F-1292-4ED3-9826-FC19B10006E9}" destId="{FAA64EEA-BA9B-4A5B-A39F-5C49DACDEAE2}" srcOrd="0" destOrd="0" presId="urn:microsoft.com/office/officeart/2005/8/layout/hierarchy2"/>
    <dgm:cxn modelId="{3FE910EA-9938-4CCA-BFBB-3076EE2E38DF}" type="presOf" srcId="{08865B1D-06D6-4B78-B523-1340596EA399}" destId="{BEDA4576-9AC8-4FB9-A1C3-43BA5CE7A662}" srcOrd="0" destOrd="0" presId="urn:microsoft.com/office/officeart/2005/8/layout/hierarchy2"/>
    <dgm:cxn modelId="{43E53AED-3103-46C1-835B-C097D1E65375}" type="presOf" srcId="{C69B7943-1222-4171-9BF2-065821768ABD}" destId="{70D44397-A992-4A4C-8CA3-6BA82B5B295D}" srcOrd="1" destOrd="0" presId="urn:microsoft.com/office/officeart/2005/8/layout/hierarchy2"/>
    <dgm:cxn modelId="{AF7CC4A1-EC56-4298-BA0E-40F5435B841E}" type="presParOf" srcId="{FAA64EEA-BA9B-4A5B-A39F-5C49DACDEAE2}" destId="{4C634F97-CE0E-409F-8F17-FC04CEC74993}" srcOrd="0" destOrd="0" presId="urn:microsoft.com/office/officeart/2005/8/layout/hierarchy2"/>
    <dgm:cxn modelId="{26774958-29A4-4881-B9B7-889FA230CC25}" type="presParOf" srcId="{4C634F97-CE0E-409F-8F17-FC04CEC74993}" destId="{8B4D11DD-38EC-4A93-86FE-D8D1FDFE73F7}" srcOrd="0" destOrd="0" presId="urn:microsoft.com/office/officeart/2005/8/layout/hierarchy2"/>
    <dgm:cxn modelId="{A799F3BF-30FC-46D9-B90F-C4EADA0261FD}" type="presParOf" srcId="{4C634F97-CE0E-409F-8F17-FC04CEC74993}" destId="{31EF303A-79B0-48EA-8212-8127A4D0F5BA}" srcOrd="1" destOrd="0" presId="urn:microsoft.com/office/officeart/2005/8/layout/hierarchy2"/>
    <dgm:cxn modelId="{1F6AC39C-4FF7-4B10-A981-C3EBFC2AA013}" type="presParOf" srcId="{31EF303A-79B0-48EA-8212-8127A4D0F5BA}" destId="{6FDB2D47-A5B2-48FB-B89E-935E23149AC6}" srcOrd="0" destOrd="0" presId="urn:microsoft.com/office/officeart/2005/8/layout/hierarchy2"/>
    <dgm:cxn modelId="{2AA8FA81-C219-4103-B5FB-5DDB85AE50AB}" type="presParOf" srcId="{6FDB2D47-A5B2-48FB-B89E-935E23149AC6}" destId="{70D44397-A992-4A4C-8CA3-6BA82B5B295D}" srcOrd="0" destOrd="0" presId="urn:microsoft.com/office/officeart/2005/8/layout/hierarchy2"/>
    <dgm:cxn modelId="{EE535370-0641-49E1-A33F-E93E8BDA3C78}" type="presParOf" srcId="{31EF303A-79B0-48EA-8212-8127A4D0F5BA}" destId="{E82E8129-2613-4072-A24B-610274A58EF2}" srcOrd="1" destOrd="0" presId="urn:microsoft.com/office/officeart/2005/8/layout/hierarchy2"/>
    <dgm:cxn modelId="{12EFBCE8-989B-4726-B2F0-8618230ED669}" type="presParOf" srcId="{E82E8129-2613-4072-A24B-610274A58EF2}" destId="{76EA6FEA-5FEF-473A-8820-F64D84347060}" srcOrd="0" destOrd="0" presId="urn:microsoft.com/office/officeart/2005/8/layout/hierarchy2"/>
    <dgm:cxn modelId="{546B1C19-EB9B-458E-AF86-7CE7E682D81E}" type="presParOf" srcId="{E82E8129-2613-4072-A24B-610274A58EF2}" destId="{C1870F42-AF46-4CAD-BF59-BB13E15BB000}" srcOrd="1" destOrd="0" presId="urn:microsoft.com/office/officeart/2005/8/layout/hierarchy2"/>
    <dgm:cxn modelId="{F4B3427F-FBCB-4970-BB86-96ADCAF2079D}" type="presParOf" srcId="{C1870F42-AF46-4CAD-BF59-BB13E15BB000}" destId="{DCA2E20A-9A44-4557-8780-0B5D2FC11874}" srcOrd="0" destOrd="0" presId="urn:microsoft.com/office/officeart/2005/8/layout/hierarchy2"/>
    <dgm:cxn modelId="{BED61746-DBCA-4FCC-8DCC-E0B5E192961C}" type="presParOf" srcId="{DCA2E20A-9A44-4557-8780-0B5D2FC11874}" destId="{6027E2E1-9913-4188-A02A-4442FB8720BD}" srcOrd="0" destOrd="0" presId="urn:microsoft.com/office/officeart/2005/8/layout/hierarchy2"/>
    <dgm:cxn modelId="{0348DEB9-1D9A-4A78-B165-44E6147926C1}" type="presParOf" srcId="{C1870F42-AF46-4CAD-BF59-BB13E15BB000}" destId="{A6939388-9830-4F73-9B4A-6A0EDD41016D}" srcOrd="1" destOrd="0" presId="urn:microsoft.com/office/officeart/2005/8/layout/hierarchy2"/>
    <dgm:cxn modelId="{E340BCFC-85E3-417E-8CE0-6A0133AB235A}" type="presParOf" srcId="{A6939388-9830-4F73-9B4A-6A0EDD41016D}" destId="{06313D10-462A-4A6D-B319-129EB5440DD6}" srcOrd="0" destOrd="0" presId="urn:microsoft.com/office/officeart/2005/8/layout/hierarchy2"/>
    <dgm:cxn modelId="{C91EB1A3-B931-485F-870E-88F363E1D4D8}" type="presParOf" srcId="{A6939388-9830-4F73-9B4A-6A0EDD41016D}" destId="{4FED0FF3-92FF-477B-8144-16FDCDBC9F01}" srcOrd="1" destOrd="0" presId="urn:microsoft.com/office/officeart/2005/8/layout/hierarchy2"/>
    <dgm:cxn modelId="{52CC5320-F8A8-4B64-AE7D-C0A0A5B0DCA0}" type="presParOf" srcId="{C1870F42-AF46-4CAD-BF59-BB13E15BB000}" destId="{BEDA4576-9AC8-4FB9-A1C3-43BA5CE7A662}" srcOrd="2" destOrd="0" presId="urn:microsoft.com/office/officeart/2005/8/layout/hierarchy2"/>
    <dgm:cxn modelId="{599C7A2C-4E65-49D9-A198-09754C2B2703}" type="presParOf" srcId="{BEDA4576-9AC8-4FB9-A1C3-43BA5CE7A662}" destId="{6A7C87D1-9653-4E50-A948-0CA0708BBC38}" srcOrd="0" destOrd="0" presId="urn:microsoft.com/office/officeart/2005/8/layout/hierarchy2"/>
    <dgm:cxn modelId="{8052DCBC-3061-45B7-9602-F1E1A3B41559}" type="presParOf" srcId="{C1870F42-AF46-4CAD-BF59-BB13E15BB000}" destId="{F07406DF-5325-40B1-8B98-44CC7476F496}" srcOrd="3" destOrd="0" presId="urn:microsoft.com/office/officeart/2005/8/layout/hierarchy2"/>
    <dgm:cxn modelId="{273CAD76-E9C0-4A2A-9070-F062AA49CE3E}" type="presParOf" srcId="{F07406DF-5325-40B1-8B98-44CC7476F496}" destId="{32D7A8E3-D491-4623-B4E9-69FFA99DE78F}" srcOrd="0" destOrd="0" presId="urn:microsoft.com/office/officeart/2005/8/layout/hierarchy2"/>
    <dgm:cxn modelId="{819BFD97-F34A-435F-B276-5F578325ABBB}" type="presParOf" srcId="{F07406DF-5325-40B1-8B98-44CC7476F496}" destId="{D2373BBE-6368-4FAA-B346-8327F01BA70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4D11DD-38EC-4A93-86FE-D8D1FDFE73F7}">
      <dsp:nvSpPr>
        <dsp:cNvPr id="0" name=""/>
        <dsp:cNvSpPr/>
      </dsp:nvSpPr>
      <dsp:spPr>
        <a:xfrm>
          <a:off x="1577" y="1069247"/>
          <a:ext cx="1141677" cy="570838"/>
        </a:xfrm>
        <a:prstGeom prst="roundRect">
          <a:avLst>
            <a:gd name="adj" fmla="val 10000"/>
          </a:avLst>
        </a:prstGeom>
        <a:solidFill>
          <a:srgbClr val="E61D18"/>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latin typeface="微软雅黑" panose="020B0503020204020204" pitchFamily="34" charset="-122"/>
              <a:ea typeface="微软雅黑" panose="020B0503020204020204" pitchFamily="34" charset="-122"/>
            </a:rPr>
            <a:t>监察委员会</a:t>
          </a:r>
        </a:p>
      </dsp:txBody>
      <dsp:txXfrm>
        <a:off x="18296" y="1085966"/>
        <a:ext cx="1108239" cy="537400"/>
      </dsp:txXfrm>
    </dsp:sp>
    <dsp:sp modelId="{6FDB2D47-A5B2-48FB-B89E-935E23149AC6}">
      <dsp:nvSpPr>
        <dsp:cNvPr id="0" name=""/>
        <dsp:cNvSpPr/>
      </dsp:nvSpPr>
      <dsp:spPr>
        <a:xfrm>
          <a:off x="1143254" y="1335704"/>
          <a:ext cx="456670" cy="37924"/>
        </a:xfrm>
        <a:custGeom>
          <a:avLst/>
          <a:gdLst/>
          <a:ahLst/>
          <a:cxnLst/>
          <a:rect l="0" t="0" r="0" b="0"/>
          <a:pathLst>
            <a:path>
              <a:moveTo>
                <a:pt x="0" y="18962"/>
              </a:moveTo>
              <a:lnTo>
                <a:pt x="456670" y="18962"/>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latin typeface="微软雅黑" panose="020B0503020204020204" pitchFamily="34" charset="-122"/>
            <a:ea typeface="微软雅黑" panose="020B0503020204020204" pitchFamily="34" charset="-122"/>
          </a:endParaRPr>
        </a:p>
      </dsp:txBody>
      <dsp:txXfrm>
        <a:off x="1360173" y="1343250"/>
        <a:ext cx="22833" cy="22833"/>
      </dsp:txXfrm>
    </dsp:sp>
    <dsp:sp modelId="{76EA6FEA-5FEF-473A-8820-F64D84347060}">
      <dsp:nvSpPr>
        <dsp:cNvPr id="0" name=""/>
        <dsp:cNvSpPr/>
      </dsp:nvSpPr>
      <dsp:spPr>
        <a:xfrm>
          <a:off x="1599925" y="1069247"/>
          <a:ext cx="1141677" cy="570838"/>
        </a:xfrm>
        <a:prstGeom prst="roundRect">
          <a:avLst>
            <a:gd name="adj" fmla="val 10000"/>
          </a:avLst>
        </a:prstGeom>
        <a:solidFill>
          <a:srgbClr val="E61D18"/>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latin typeface="微软雅黑" panose="020B0503020204020204" pitchFamily="34" charset="-122"/>
              <a:ea typeface="微软雅黑" panose="020B0503020204020204" pitchFamily="34" charset="-122"/>
            </a:rPr>
            <a:t>主任</a:t>
          </a:r>
        </a:p>
      </dsp:txBody>
      <dsp:txXfrm>
        <a:off x="1616644" y="1085966"/>
        <a:ext cx="1108239" cy="537400"/>
      </dsp:txXfrm>
    </dsp:sp>
    <dsp:sp modelId="{DCA2E20A-9A44-4557-8780-0B5D2FC11874}">
      <dsp:nvSpPr>
        <dsp:cNvPr id="0" name=""/>
        <dsp:cNvSpPr/>
      </dsp:nvSpPr>
      <dsp:spPr>
        <a:xfrm rot="19457599">
          <a:off x="2688742" y="1171588"/>
          <a:ext cx="562391" cy="37924"/>
        </a:xfrm>
        <a:custGeom>
          <a:avLst/>
          <a:gdLst/>
          <a:ahLst/>
          <a:cxnLst/>
          <a:rect l="0" t="0" r="0" b="0"/>
          <a:pathLst>
            <a:path>
              <a:moveTo>
                <a:pt x="0" y="18962"/>
              </a:moveTo>
              <a:lnTo>
                <a:pt x="562391" y="18962"/>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latin typeface="微软雅黑" panose="020B0503020204020204" pitchFamily="34" charset="-122"/>
            <a:ea typeface="微软雅黑" panose="020B0503020204020204" pitchFamily="34" charset="-122"/>
          </a:endParaRPr>
        </a:p>
      </dsp:txBody>
      <dsp:txXfrm>
        <a:off x="2955878" y="1176491"/>
        <a:ext cx="28119" cy="28119"/>
      </dsp:txXfrm>
    </dsp:sp>
    <dsp:sp modelId="{06313D10-462A-4A6D-B319-129EB5440DD6}">
      <dsp:nvSpPr>
        <dsp:cNvPr id="0" name=""/>
        <dsp:cNvSpPr/>
      </dsp:nvSpPr>
      <dsp:spPr>
        <a:xfrm>
          <a:off x="3198274" y="741015"/>
          <a:ext cx="2072715" cy="570838"/>
        </a:xfrm>
        <a:prstGeom prst="roundRect">
          <a:avLst>
            <a:gd name="adj" fmla="val 10000"/>
          </a:avLst>
        </a:prstGeom>
        <a:solidFill>
          <a:srgbClr val="E61D18"/>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latin typeface="微软雅黑" panose="020B0503020204020204" pitchFamily="34" charset="-122"/>
              <a:ea typeface="微软雅黑" panose="020B0503020204020204" pitchFamily="34" charset="-122"/>
            </a:rPr>
            <a:t>副主任若干人</a:t>
          </a:r>
        </a:p>
      </dsp:txBody>
      <dsp:txXfrm>
        <a:off x="3214993" y="757734"/>
        <a:ext cx="2039277" cy="537400"/>
      </dsp:txXfrm>
    </dsp:sp>
    <dsp:sp modelId="{BEDA4576-9AC8-4FB9-A1C3-43BA5CE7A662}">
      <dsp:nvSpPr>
        <dsp:cNvPr id="0" name=""/>
        <dsp:cNvSpPr/>
      </dsp:nvSpPr>
      <dsp:spPr>
        <a:xfrm rot="2142401">
          <a:off x="2688742" y="1499820"/>
          <a:ext cx="562391" cy="37924"/>
        </a:xfrm>
        <a:custGeom>
          <a:avLst/>
          <a:gdLst/>
          <a:ahLst/>
          <a:cxnLst/>
          <a:rect l="0" t="0" r="0" b="0"/>
          <a:pathLst>
            <a:path>
              <a:moveTo>
                <a:pt x="0" y="18962"/>
              </a:moveTo>
              <a:lnTo>
                <a:pt x="562391" y="18962"/>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latin typeface="微软雅黑" panose="020B0503020204020204" pitchFamily="34" charset="-122"/>
            <a:ea typeface="微软雅黑" panose="020B0503020204020204" pitchFamily="34" charset="-122"/>
          </a:endParaRPr>
        </a:p>
      </dsp:txBody>
      <dsp:txXfrm>
        <a:off x="2955878" y="1504723"/>
        <a:ext cx="28119" cy="28119"/>
      </dsp:txXfrm>
    </dsp:sp>
    <dsp:sp modelId="{32D7A8E3-D491-4623-B4E9-69FFA99DE78F}">
      <dsp:nvSpPr>
        <dsp:cNvPr id="0" name=""/>
        <dsp:cNvSpPr/>
      </dsp:nvSpPr>
      <dsp:spPr>
        <a:xfrm>
          <a:off x="3198274" y="1397479"/>
          <a:ext cx="2069838" cy="570838"/>
        </a:xfrm>
        <a:prstGeom prst="roundRect">
          <a:avLst>
            <a:gd name="adj" fmla="val 10000"/>
          </a:avLst>
        </a:prstGeom>
        <a:solidFill>
          <a:srgbClr val="E61D18"/>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latin typeface="微软雅黑" panose="020B0503020204020204" pitchFamily="34" charset="-122"/>
              <a:ea typeface="微软雅黑" panose="020B0503020204020204" pitchFamily="34" charset="-122"/>
            </a:rPr>
            <a:t>委员若干人</a:t>
          </a:r>
        </a:p>
      </dsp:txBody>
      <dsp:txXfrm>
        <a:off x="3214993" y="1414198"/>
        <a:ext cx="2036400" cy="5374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2018/3/4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492592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88090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44511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253579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47119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38930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494933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15383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997747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76980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77644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126938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777610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822477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67277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2267306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780621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407067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13704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4209861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3984422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2831118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506256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1059058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1726470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11771396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607919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69537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734909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620237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81990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581184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7955647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05D2858-33CD-43E1-BEC5-451DC6B8685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9709" t="-1" r="19833" b="14957"/>
          <a:stretch/>
        </p:blipFill>
        <p:spPr>
          <a:xfrm>
            <a:off x="10936243" y="144797"/>
            <a:ext cx="632230" cy="889325"/>
          </a:xfrm>
          <a:prstGeom prst="rect">
            <a:avLst/>
          </a:prstGeom>
        </p:spPr>
      </p:pic>
      <p:sp>
        <p:nvSpPr>
          <p:cNvPr id="2" name="图文框 5">
            <a:extLst>
              <a:ext uri="{FF2B5EF4-FFF2-40B4-BE49-F238E27FC236}">
                <a16:creationId xmlns:a16="http://schemas.microsoft.com/office/drawing/2014/main" id="{8E93E9B8-8168-4660-9ED8-2D4C0B078727}"/>
              </a:ext>
            </a:extLst>
          </p:cNvPr>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Freeform 9">
            <a:extLst>
              <a:ext uri="{FF2B5EF4-FFF2-40B4-BE49-F238E27FC236}">
                <a16:creationId xmlns:a16="http://schemas.microsoft.com/office/drawing/2014/main" id="{090640EC-2BC5-4619-965A-E4D8BF613D60}"/>
              </a:ext>
            </a:extLst>
          </p:cNvPr>
          <p:cNvSpPr/>
          <p:nvPr userDrawn="1"/>
        </p:nvSpPr>
        <p:spPr bwMode="auto">
          <a:xfrm>
            <a:off x="452077" y="437686"/>
            <a:ext cx="719498" cy="605961"/>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E61D18"/>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微软雅黑"/>
            </a:endParaRPr>
          </a:p>
        </p:txBody>
      </p:sp>
      <p:cxnSp>
        <p:nvCxnSpPr>
          <p:cNvPr id="5" name="直接连接符 4">
            <a:extLst>
              <a:ext uri="{FF2B5EF4-FFF2-40B4-BE49-F238E27FC236}">
                <a16:creationId xmlns:a16="http://schemas.microsoft.com/office/drawing/2014/main" id="{AD8A876B-08E6-44B2-9C41-30B209DCF981}"/>
              </a:ext>
            </a:extLst>
          </p:cNvPr>
          <p:cNvCxnSpPr/>
          <p:nvPr userDrawn="1"/>
        </p:nvCxnSpPr>
        <p:spPr>
          <a:xfrm>
            <a:off x="1171575" y="971550"/>
            <a:ext cx="10372725"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B6D11AC0-278C-413C-8777-45A086F12CDA}"/>
              </a:ext>
            </a:extLst>
          </p:cNvPr>
          <p:cNvSpPr txBox="1"/>
          <p:nvPr userDrawn="1"/>
        </p:nvSpPr>
        <p:spPr>
          <a:xfrm>
            <a:off x="6356768" y="594896"/>
            <a:ext cx="4698722" cy="338554"/>
          </a:xfrm>
          <a:prstGeom prst="rect">
            <a:avLst/>
          </a:prstGeom>
          <a:noFill/>
        </p:spPr>
        <p:txBody>
          <a:bodyPr wrap="squar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algn="r"/>
            <a:r>
              <a:rPr lang="zh-CN" altLang="en-US" sz="1600" b="0" dirty="0">
                <a:solidFill>
                  <a:srgbClr val="E61D18"/>
                </a:solidFill>
                <a:latin typeface="华康俪金黑W8" panose="020B0809000000000000" pitchFamily="49" charset="-122"/>
                <a:ea typeface="华康俪金黑W8" panose="020B0809000000000000" pitchFamily="49" charset="-122"/>
              </a:rPr>
              <a:t>中共产党中央委员会关于修改宪法部分内容的建议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xml"/><Relationship Id="rId7" Type="http://schemas.openxmlformats.org/officeDocument/2006/relationships/image" Target="../media/image5.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1637D63-719E-4DEF-A804-7EE3A13929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633"/>
          <a:stretch/>
        </p:blipFill>
        <p:spPr>
          <a:xfrm>
            <a:off x="-2" y="4666470"/>
            <a:ext cx="12192000" cy="2219546"/>
          </a:xfrm>
          <a:prstGeom prst="rect">
            <a:avLst/>
          </a:prstGeom>
        </p:spPr>
      </p:pic>
      <p:sp>
        <p:nvSpPr>
          <p:cNvPr id="6" name="图文框 5">
            <a:extLst>
              <a:ext uri="{FF2B5EF4-FFF2-40B4-BE49-F238E27FC236}">
                <a16:creationId xmlns:a16="http://schemas.microsoft.com/office/drawing/2014/main" id="{059D38EB-0A3A-456F-BCF4-EE4CF7D819FA}"/>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a:extLst>
              <a:ext uri="{FF2B5EF4-FFF2-40B4-BE49-F238E27FC236}">
                <a16:creationId xmlns:a16="http://schemas.microsoft.com/office/drawing/2014/main" id="{E93C4297-9861-4528-9E72-5D2659201AC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500" t="14024" r="9375" b="59584"/>
          <a:stretch/>
        </p:blipFill>
        <p:spPr>
          <a:xfrm>
            <a:off x="5131876" y="2885850"/>
            <a:ext cx="5181601" cy="1323259"/>
          </a:xfrm>
          <a:prstGeom prst="rect">
            <a:avLst/>
          </a:prstGeom>
        </p:spPr>
      </p:pic>
      <p:sp>
        <p:nvSpPr>
          <p:cNvPr id="11" name="文本框 10">
            <a:extLst>
              <a:ext uri="{FF2B5EF4-FFF2-40B4-BE49-F238E27FC236}">
                <a16:creationId xmlns:a16="http://schemas.microsoft.com/office/drawing/2014/main" id="{BD590F52-83E4-4C5B-A341-3614709AD95D}"/>
              </a:ext>
            </a:extLst>
          </p:cNvPr>
          <p:cNvSpPr txBox="1"/>
          <p:nvPr/>
        </p:nvSpPr>
        <p:spPr>
          <a:xfrm>
            <a:off x="3283802" y="2885850"/>
            <a:ext cx="5624395" cy="92333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algn="dist" defTabSz="914400"/>
            <a:r>
              <a:rPr lang="zh-CN" altLang="en-US" sz="5200" dirty="0">
                <a:solidFill>
                  <a:srgbClr val="E61D18"/>
                </a:solidFill>
                <a:latin typeface="华康俪金黑W8" panose="020B0809000000000000" pitchFamily="49" charset="-122"/>
                <a:ea typeface="华康俪金黑W8" panose="020B0809000000000000" pitchFamily="49" charset="-122"/>
              </a:rPr>
              <a:t>宪法修改建议</a:t>
            </a:r>
            <a:r>
              <a:rPr lang="zh-CN" altLang="en-US" sz="5200" dirty="0">
                <a:solidFill>
                  <a:schemeClr val="tx1">
                    <a:lumMod val="75000"/>
                    <a:lumOff val="25000"/>
                  </a:schemeClr>
                </a:solidFill>
                <a:latin typeface="华康俪金黑W8" panose="020B0809000000000000" pitchFamily="49" charset="-122"/>
                <a:ea typeface="华康俪金黑W8" panose="020B0809000000000000" pitchFamily="49" charset="-122"/>
              </a:rPr>
              <a:t>学习</a:t>
            </a:r>
          </a:p>
        </p:txBody>
      </p:sp>
      <p:sp>
        <p:nvSpPr>
          <p:cNvPr id="12" name="文本框 11">
            <a:extLst>
              <a:ext uri="{FF2B5EF4-FFF2-40B4-BE49-F238E27FC236}">
                <a16:creationId xmlns:a16="http://schemas.microsoft.com/office/drawing/2014/main" id="{A305E281-14B4-476F-A268-08B30634D57C}"/>
              </a:ext>
            </a:extLst>
          </p:cNvPr>
          <p:cNvSpPr txBox="1"/>
          <p:nvPr/>
        </p:nvSpPr>
        <p:spPr>
          <a:xfrm>
            <a:off x="2194932" y="1906488"/>
            <a:ext cx="7802136" cy="92333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defTabSz="914400"/>
            <a:r>
              <a:rPr lang="zh-CN" altLang="en-US" dirty="0">
                <a:solidFill>
                  <a:srgbClr val="E61D18"/>
                </a:solidFill>
                <a:latin typeface="华康俪金黑W8" panose="020B0809000000000000" pitchFamily="49" charset="-122"/>
                <a:ea typeface="华康俪金黑W8" panose="020B0809000000000000" pitchFamily="49" charset="-122"/>
              </a:rPr>
              <a:t>十九届二中全会审议通过</a:t>
            </a:r>
          </a:p>
        </p:txBody>
      </p:sp>
      <p:sp>
        <p:nvSpPr>
          <p:cNvPr id="13" name="圆角矩形 10">
            <a:extLst>
              <a:ext uri="{FF2B5EF4-FFF2-40B4-BE49-F238E27FC236}">
                <a16:creationId xmlns:a16="http://schemas.microsoft.com/office/drawing/2014/main" id="{C23B01E1-8883-4066-95B1-555C92C03013}"/>
              </a:ext>
            </a:extLst>
          </p:cNvPr>
          <p:cNvSpPr/>
          <p:nvPr/>
        </p:nvSpPr>
        <p:spPr>
          <a:xfrm>
            <a:off x="4727521" y="4390885"/>
            <a:ext cx="2553024" cy="380761"/>
          </a:xfrm>
          <a:prstGeom prst="roundRect">
            <a:avLst>
              <a:gd name="adj" fmla="val 50000"/>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Arial"/>
                <a:ea typeface="Microsoft YaHei UI"/>
                <a:cs typeface="+mn-cs"/>
              </a:rPr>
              <a:t>某某单位党支部</a:t>
            </a:r>
          </a:p>
        </p:txBody>
      </p:sp>
      <p:sp>
        <p:nvSpPr>
          <p:cNvPr id="14" name="文本框 13">
            <a:extLst>
              <a:ext uri="{FF2B5EF4-FFF2-40B4-BE49-F238E27FC236}">
                <a16:creationId xmlns:a16="http://schemas.microsoft.com/office/drawing/2014/main" id="{D2523CD3-F74D-4B70-A8AF-F05B00C32F87}"/>
              </a:ext>
            </a:extLst>
          </p:cNvPr>
          <p:cNvSpPr txBox="1"/>
          <p:nvPr/>
        </p:nvSpPr>
        <p:spPr>
          <a:xfrm>
            <a:off x="3438861" y="1566633"/>
            <a:ext cx="5314275" cy="40011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defTabSz="914400"/>
            <a:r>
              <a:rPr lang="zh-CN" altLang="en-US" sz="2000" b="0" dirty="0">
                <a:solidFill>
                  <a:schemeClr val="tx1">
                    <a:lumMod val="85000"/>
                    <a:lumOff val="15000"/>
                  </a:schemeClr>
                </a:solidFill>
                <a:latin typeface="Arial"/>
                <a:ea typeface="Microsoft YaHei UI"/>
              </a:rPr>
              <a:t>保证党和国家长治久安的顶层设计和制度安排</a:t>
            </a:r>
          </a:p>
        </p:txBody>
      </p:sp>
      <p:pic>
        <p:nvPicPr>
          <p:cNvPr id="15" name="图片 14">
            <a:extLst>
              <a:ext uri="{FF2B5EF4-FFF2-40B4-BE49-F238E27FC236}">
                <a16:creationId xmlns:a16="http://schemas.microsoft.com/office/drawing/2014/main" id="{B489D8BB-85AD-40F1-A359-19DE909013AA}"/>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5474937" y="230191"/>
            <a:ext cx="1242121" cy="1242121"/>
          </a:xfrm>
          <a:prstGeom prst="rect">
            <a:avLst/>
          </a:prstGeom>
        </p:spPr>
      </p:pic>
      <p:sp>
        <p:nvSpPr>
          <p:cNvPr id="16" name="矩形 15">
            <a:extLst>
              <a:ext uri="{FF2B5EF4-FFF2-40B4-BE49-F238E27FC236}">
                <a16:creationId xmlns:a16="http://schemas.microsoft.com/office/drawing/2014/main" id="{B185A225-B220-4151-96F6-3BD8FADC6773}"/>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纯音乐-红旗颂">
            <a:hlinkClick r:id="" action="ppaction://media"/>
            <a:extLst>
              <a:ext uri="{FF2B5EF4-FFF2-40B4-BE49-F238E27FC236}">
                <a16:creationId xmlns:a16="http://schemas.microsoft.com/office/drawing/2014/main" id="{6297E9CE-8427-4EC7-9F2D-18EE681E20C3}"/>
              </a:ext>
            </a:extLst>
          </p:cNvPr>
          <p:cNvPicPr>
            <a:picLocks noChangeAspect="1"/>
          </p:cNvPicPr>
          <p:nvPr>
            <a:audioFile r:link="rId1"/>
            <p:extLst>
              <p:ext uri="{DAA4B4D4-6D71-4841-9C94-3DE7FCFB9230}">
                <p14:media xmlns:p14="http://schemas.microsoft.com/office/powerpoint/2010/main" r:embed="rId2">
                  <p14:trim st="57609"/>
                </p14:media>
              </p:ext>
            </p:extLst>
          </p:nvPr>
        </p:nvPicPr>
        <p:blipFill>
          <a:blip r:embed="rId9"/>
          <a:stretch>
            <a:fillRect/>
          </a:stretch>
        </p:blipFill>
        <p:spPr>
          <a:xfrm>
            <a:off x="4727521" y="-672961"/>
            <a:ext cx="609600" cy="609600"/>
          </a:xfrm>
          <a:prstGeom prst="rect">
            <a:avLst/>
          </a:prstGeom>
        </p:spPr>
      </p:pic>
    </p:spTree>
    <p:extLst>
      <p:ext uri="{BB962C8B-B14F-4D97-AF65-F5344CB8AC3E}">
        <p14:creationId xmlns:p14="http://schemas.microsoft.com/office/powerpoint/2010/main" val="117715026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3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p:cTn id="9" dur="750" fill="hold"/>
                                        <p:tgtEl>
                                          <p:spTgt spid="15"/>
                                        </p:tgtEl>
                                        <p:attrNameLst>
                                          <p:attrName>ppt_w</p:attrName>
                                        </p:attrNameLst>
                                      </p:cBhvr>
                                      <p:tavLst>
                                        <p:tav tm="0">
                                          <p:val>
                                            <p:fltVal val="0"/>
                                          </p:val>
                                        </p:tav>
                                        <p:tav tm="100000">
                                          <p:val>
                                            <p:strVal val="#ppt_w"/>
                                          </p:val>
                                        </p:tav>
                                      </p:tavLst>
                                    </p:anim>
                                    <p:anim calcmode="lin" valueType="num">
                                      <p:cBhvr>
                                        <p:cTn id="10" dur="750" fill="hold"/>
                                        <p:tgtEl>
                                          <p:spTgt spid="15"/>
                                        </p:tgtEl>
                                        <p:attrNameLst>
                                          <p:attrName>ppt_h</p:attrName>
                                        </p:attrNameLst>
                                      </p:cBhvr>
                                      <p:tavLst>
                                        <p:tav tm="0">
                                          <p:val>
                                            <p:fltVal val="0"/>
                                          </p:val>
                                        </p:tav>
                                        <p:tav tm="100000">
                                          <p:val>
                                            <p:strVal val="#ppt_h"/>
                                          </p:val>
                                        </p:tav>
                                      </p:tavLst>
                                    </p:anim>
                                    <p:anim calcmode="lin" valueType="num">
                                      <p:cBhvr>
                                        <p:cTn id="11" dur="750" fill="hold"/>
                                        <p:tgtEl>
                                          <p:spTgt spid="15"/>
                                        </p:tgtEl>
                                        <p:attrNameLst>
                                          <p:attrName>style.rotation</p:attrName>
                                        </p:attrNameLst>
                                      </p:cBhvr>
                                      <p:tavLst>
                                        <p:tav tm="0">
                                          <p:val>
                                            <p:fltVal val="90"/>
                                          </p:val>
                                        </p:tav>
                                        <p:tav tm="100000">
                                          <p:val>
                                            <p:fltVal val="0"/>
                                          </p:val>
                                        </p:tav>
                                      </p:tavLst>
                                    </p:anim>
                                    <p:animEffect transition="in" filter="fade">
                                      <p:cBhvr>
                                        <p:cTn id="12" dur="750"/>
                                        <p:tgtEl>
                                          <p:spTgt spid="15"/>
                                        </p:tgtEl>
                                      </p:cBhvr>
                                    </p:animEffect>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16" presetClass="entr" presetSubtype="2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750" fill="hold"/>
                                        <p:tgtEl>
                                          <p:spTgt spid="13"/>
                                        </p:tgtEl>
                                        <p:attrNameLst>
                                          <p:attrName>ppt_y</p:attrName>
                                        </p:attrNameLst>
                                      </p:cBhvr>
                                      <p:tavLst>
                                        <p:tav tm="0">
                                          <p:val>
                                            <p:strVal val="#ppt_y+.1"/>
                                          </p:val>
                                        </p:tav>
                                        <p:tav tm="100000">
                                          <p:val>
                                            <p:strVal val="#ppt_y"/>
                                          </p:val>
                                        </p:tav>
                                      </p:tavLst>
                                    </p:anim>
                                  </p:childTnLst>
                                </p:cTn>
                              </p:par>
                              <p:par>
                                <p:cTn id="33" presetID="14" presetClass="entr" presetSubtype="1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17"/>
                </p:tgtEl>
              </p:cMediaNode>
            </p:audio>
          </p:childTnLst>
        </p:cTn>
      </p:par>
    </p:tnLst>
    <p:bldLst>
      <p:bldP spid="11" grpId="0"/>
      <p:bldP spid="1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1" y="424820"/>
            <a:ext cx="4497723"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宪法序言第十自然段修改点</a:t>
            </a:r>
          </a:p>
        </p:txBody>
      </p:sp>
      <p:sp>
        <p:nvSpPr>
          <p:cNvPr id="3" name="圆角矩形 4">
            <a:extLst>
              <a:ext uri="{FF2B5EF4-FFF2-40B4-BE49-F238E27FC236}">
                <a16:creationId xmlns:a16="http://schemas.microsoft.com/office/drawing/2014/main" id="{0BA71640-48A9-4B7E-9212-DD7289DADA61}"/>
              </a:ext>
            </a:extLst>
          </p:cNvPr>
          <p:cNvSpPr/>
          <p:nvPr/>
        </p:nvSpPr>
        <p:spPr>
          <a:xfrm>
            <a:off x="1093451" y="1750862"/>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修改前</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4" name="圆角矩形 5">
            <a:extLst>
              <a:ext uri="{FF2B5EF4-FFF2-40B4-BE49-F238E27FC236}">
                <a16:creationId xmlns:a16="http://schemas.microsoft.com/office/drawing/2014/main" id="{486E2537-1C2A-4F72-99D7-AF709A16DC48}"/>
              </a:ext>
            </a:extLst>
          </p:cNvPr>
          <p:cNvSpPr/>
          <p:nvPr/>
        </p:nvSpPr>
        <p:spPr>
          <a:xfrm>
            <a:off x="6819479" y="1750862"/>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修改后</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5" name="文本框 4">
            <a:extLst>
              <a:ext uri="{FF2B5EF4-FFF2-40B4-BE49-F238E27FC236}">
                <a16:creationId xmlns:a16="http://schemas.microsoft.com/office/drawing/2014/main" id="{3B53ABAC-A478-4A32-8CA5-8604EC62BCEF}"/>
              </a:ext>
            </a:extLst>
          </p:cNvPr>
          <p:cNvSpPr txBox="1"/>
          <p:nvPr/>
        </p:nvSpPr>
        <p:spPr>
          <a:xfrm>
            <a:off x="1093451" y="2804868"/>
            <a:ext cx="4377524" cy="369332"/>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“在长期的革命和建设过程中”</a:t>
            </a:r>
          </a:p>
        </p:txBody>
      </p:sp>
      <p:sp>
        <p:nvSpPr>
          <p:cNvPr id="6" name="文本框 5">
            <a:extLst>
              <a:ext uri="{FF2B5EF4-FFF2-40B4-BE49-F238E27FC236}">
                <a16:creationId xmlns:a16="http://schemas.microsoft.com/office/drawing/2014/main" id="{D4366D2A-C9CE-41ED-8055-0DFB385E0AC7}"/>
              </a:ext>
            </a:extLst>
          </p:cNvPr>
          <p:cNvSpPr txBox="1"/>
          <p:nvPr/>
        </p:nvSpPr>
        <p:spPr>
          <a:xfrm>
            <a:off x="6664191" y="2804868"/>
            <a:ext cx="5169368" cy="369332"/>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“在长期的革命、建设、改革过程中”</a:t>
            </a:r>
          </a:p>
        </p:txBody>
      </p:sp>
      <p:grpSp>
        <p:nvGrpSpPr>
          <p:cNvPr id="7" name="组合 6">
            <a:extLst>
              <a:ext uri="{FF2B5EF4-FFF2-40B4-BE49-F238E27FC236}">
                <a16:creationId xmlns:a16="http://schemas.microsoft.com/office/drawing/2014/main" id="{9E7E532F-AD61-4C38-8106-0A800B3BD66D}"/>
              </a:ext>
            </a:extLst>
          </p:cNvPr>
          <p:cNvGrpSpPr/>
          <p:nvPr/>
        </p:nvGrpSpPr>
        <p:grpSpPr>
          <a:xfrm>
            <a:off x="5787003" y="2703570"/>
            <a:ext cx="561160" cy="561160"/>
            <a:chOff x="5935893" y="2524080"/>
            <a:chExt cx="751545" cy="751545"/>
          </a:xfrm>
        </p:grpSpPr>
        <p:sp>
          <p:nvSpPr>
            <p:cNvPr id="8" name="流程图: 联系 1">
              <a:extLst>
                <a:ext uri="{FF2B5EF4-FFF2-40B4-BE49-F238E27FC236}">
                  <a16:creationId xmlns:a16="http://schemas.microsoft.com/office/drawing/2014/main" id="{22250AAE-BC93-410A-B6E9-B2B30D32EEA2}"/>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9" name="燕尾形 9">
              <a:extLst>
                <a:ext uri="{FF2B5EF4-FFF2-40B4-BE49-F238E27FC236}">
                  <a16:creationId xmlns:a16="http://schemas.microsoft.com/office/drawing/2014/main" id="{3FD63C01-1902-41FE-80B9-C55AB83EEE4D}"/>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0" name="文本框 9">
            <a:extLst>
              <a:ext uri="{FF2B5EF4-FFF2-40B4-BE49-F238E27FC236}">
                <a16:creationId xmlns:a16="http://schemas.microsoft.com/office/drawing/2014/main" id="{0B3E3839-82A7-4ADA-A990-BA09B745637D}"/>
              </a:ext>
            </a:extLst>
          </p:cNvPr>
          <p:cNvSpPr txBox="1"/>
          <p:nvPr/>
        </p:nvSpPr>
        <p:spPr>
          <a:xfrm>
            <a:off x="933164" y="3718313"/>
            <a:ext cx="4537811" cy="1338828"/>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“包括全体社会主义劳动者、社会主义事业的建设者、拥护社会主义的爱国者和拥护祖国统一的爱国者的广泛的爱国统一战线”</a:t>
            </a:r>
          </a:p>
        </p:txBody>
      </p:sp>
      <p:sp>
        <p:nvSpPr>
          <p:cNvPr id="11" name="文本框 10">
            <a:extLst>
              <a:ext uri="{FF2B5EF4-FFF2-40B4-BE49-F238E27FC236}">
                <a16:creationId xmlns:a16="http://schemas.microsoft.com/office/drawing/2014/main" id="{0DD8B8EA-A969-4033-AEC4-541353229EB4}"/>
              </a:ext>
            </a:extLst>
          </p:cNvPr>
          <p:cNvSpPr txBox="1"/>
          <p:nvPr/>
        </p:nvSpPr>
        <p:spPr>
          <a:xfrm>
            <a:off x="6664191" y="3718313"/>
            <a:ext cx="4941771" cy="1754326"/>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“包括全体社会主义劳动者、社会主义事业的建设者、拥护社会主义的爱国者、拥护祖国统一和致力于中华民族伟大复兴的爱国者的广泛的爱国统一战线”。</a:t>
            </a:r>
          </a:p>
        </p:txBody>
      </p:sp>
      <p:grpSp>
        <p:nvGrpSpPr>
          <p:cNvPr id="12" name="组合 11">
            <a:extLst>
              <a:ext uri="{FF2B5EF4-FFF2-40B4-BE49-F238E27FC236}">
                <a16:creationId xmlns:a16="http://schemas.microsoft.com/office/drawing/2014/main" id="{574D8F58-4133-439F-9767-759298BFE913}"/>
              </a:ext>
            </a:extLst>
          </p:cNvPr>
          <p:cNvGrpSpPr/>
          <p:nvPr/>
        </p:nvGrpSpPr>
        <p:grpSpPr>
          <a:xfrm>
            <a:off x="5787003" y="3872185"/>
            <a:ext cx="561160" cy="561160"/>
            <a:chOff x="5935893" y="2524080"/>
            <a:chExt cx="751545" cy="751545"/>
          </a:xfrm>
        </p:grpSpPr>
        <p:sp>
          <p:nvSpPr>
            <p:cNvPr id="13" name="流程图: 联系 14">
              <a:extLst>
                <a:ext uri="{FF2B5EF4-FFF2-40B4-BE49-F238E27FC236}">
                  <a16:creationId xmlns:a16="http://schemas.microsoft.com/office/drawing/2014/main" id="{A33A1306-E44A-47BF-9914-68BD4586EB07}"/>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4" name="燕尾形 15">
              <a:extLst>
                <a:ext uri="{FF2B5EF4-FFF2-40B4-BE49-F238E27FC236}">
                  <a16:creationId xmlns:a16="http://schemas.microsoft.com/office/drawing/2014/main" id="{C9F7E412-5355-44D7-B334-16D1D95490CD}"/>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pic>
        <p:nvPicPr>
          <p:cNvPr id="15" name="图片 14">
            <a:extLst>
              <a:ext uri="{FF2B5EF4-FFF2-40B4-BE49-F238E27FC236}">
                <a16:creationId xmlns:a16="http://schemas.microsoft.com/office/drawing/2014/main" id="{DF71B01D-815C-4F54-990E-57AE0B59B0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097" b="7103"/>
          <a:stretch/>
        </p:blipFill>
        <p:spPr>
          <a:xfrm>
            <a:off x="6762277" y="5400617"/>
            <a:ext cx="5676900" cy="1367659"/>
          </a:xfrm>
          <a:prstGeom prst="rect">
            <a:avLst/>
          </a:prstGeom>
        </p:spPr>
      </p:pic>
    </p:spTree>
    <p:extLst>
      <p:ext uri="{BB962C8B-B14F-4D97-AF65-F5344CB8AC3E}">
        <p14:creationId xmlns:p14="http://schemas.microsoft.com/office/powerpoint/2010/main" val="41751230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anim calcmode="lin" valueType="num">
                                      <p:cBhvr>
                                        <p:cTn id="24" dur="750" fill="hold"/>
                                        <p:tgtEl>
                                          <p:spTgt spid="7"/>
                                        </p:tgtEl>
                                        <p:attrNameLst>
                                          <p:attrName>ppt_w</p:attrName>
                                        </p:attrNameLst>
                                      </p:cBhvr>
                                      <p:tavLst>
                                        <p:tav tm="0" fmla="#ppt_w*sin(2.5*pi*$)">
                                          <p:val>
                                            <p:fltVal val="0"/>
                                          </p:val>
                                        </p:tav>
                                        <p:tav tm="100000">
                                          <p:val>
                                            <p:fltVal val="1"/>
                                          </p:val>
                                        </p:tav>
                                      </p:tavLst>
                                    </p:anim>
                                    <p:anim calcmode="lin" valueType="num">
                                      <p:cBhvr>
                                        <p:cTn id="25" dur="750" fill="hold"/>
                                        <p:tgtEl>
                                          <p:spTgt spid="7"/>
                                        </p:tgtEl>
                                        <p:attrNameLst>
                                          <p:attrName>ppt_h</p:attrName>
                                        </p:attrNameLst>
                                      </p:cBhvr>
                                      <p:tavLst>
                                        <p:tav tm="0">
                                          <p:val>
                                            <p:strVal val="#ppt_h"/>
                                          </p:val>
                                        </p:tav>
                                        <p:tav tm="100000">
                                          <p:val>
                                            <p:strVal val="#ppt_h"/>
                                          </p:val>
                                        </p:tav>
                                      </p:tavLst>
                                    </p:anim>
                                  </p:childTnLst>
                                </p:cTn>
                              </p:par>
                            </p:childTnLst>
                          </p:cTn>
                        </p:par>
                        <p:par>
                          <p:cTn id="26" fill="hold">
                            <p:stCondLst>
                              <p:cond delay="2250"/>
                            </p:stCondLst>
                            <p:childTnLst>
                              <p:par>
                                <p:cTn id="27" presetID="2" presetClass="entr" presetSubtype="2"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3250"/>
                            </p:stCondLst>
                            <p:childTnLst>
                              <p:par>
                                <p:cTn id="37" presetID="45"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750"/>
                                        <p:tgtEl>
                                          <p:spTgt spid="12"/>
                                        </p:tgtEl>
                                      </p:cBhvr>
                                    </p:animEffect>
                                    <p:anim calcmode="lin" valueType="num">
                                      <p:cBhvr>
                                        <p:cTn id="40" dur="750" fill="hold"/>
                                        <p:tgtEl>
                                          <p:spTgt spid="12"/>
                                        </p:tgtEl>
                                        <p:attrNameLst>
                                          <p:attrName>ppt_w</p:attrName>
                                        </p:attrNameLst>
                                      </p:cBhvr>
                                      <p:tavLst>
                                        <p:tav tm="0" fmla="#ppt_w*sin(2.5*pi*$)">
                                          <p:val>
                                            <p:fltVal val="0"/>
                                          </p:val>
                                        </p:tav>
                                        <p:tav tm="100000">
                                          <p:val>
                                            <p:fltVal val="1"/>
                                          </p:val>
                                        </p:tav>
                                      </p:tavLst>
                                    </p:anim>
                                    <p:anim calcmode="lin" valueType="num">
                                      <p:cBhvr>
                                        <p:cTn id="41" dur="750" fill="hold"/>
                                        <p:tgtEl>
                                          <p:spTgt spid="12"/>
                                        </p:tgtEl>
                                        <p:attrNameLst>
                                          <p:attrName>ppt_h</p:attrName>
                                        </p:attrNameLst>
                                      </p:cBhvr>
                                      <p:tavLst>
                                        <p:tav tm="0">
                                          <p:val>
                                            <p:strVal val="#ppt_h"/>
                                          </p:val>
                                        </p:tav>
                                        <p:tav tm="100000">
                                          <p:val>
                                            <p:strVal val="#ppt_h"/>
                                          </p:val>
                                        </p:tav>
                                      </p:tavLst>
                                    </p:anim>
                                  </p:childTnLst>
                                </p:cTn>
                              </p:par>
                            </p:childTnLst>
                          </p:cTn>
                        </p:par>
                        <p:par>
                          <p:cTn id="42" fill="hold">
                            <p:stCondLst>
                              <p:cond delay="4000"/>
                            </p:stCondLst>
                            <p:childTnLst>
                              <p:par>
                                <p:cTn id="43" presetID="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5221623"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宪法序言第十二自然段修改点</a:t>
            </a:r>
          </a:p>
        </p:txBody>
      </p:sp>
      <p:sp>
        <p:nvSpPr>
          <p:cNvPr id="3" name="圆角矩形 4">
            <a:extLst>
              <a:ext uri="{FF2B5EF4-FFF2-40B4-BE49-F238E27FC236}">
                <a16:creationId xmlns:a16="http://schemas.microsoft.com/office/drawing/2014/main" id="{CA7BF4AE-4141-42B8-8623-DB72AC62551A}"/>
              </a:ext>
            </a:extLst>
          </p:cNvPr>
          <p:cNvSpPr/>
          <p:nvPr/>
        </p:nvSpPr>
        <p:spPr>
          <a:xfrm>
            <a:off x="1051842" y="1493186"/>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修改前</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4" name="圆角矩形 5">
            <a:extLst>
              <a:ext uri="{FF2B5EF4-FFF2-40B4-BE49-F238E27FC236}">
                <a16:creationId xmlns:a16="http://schemas.microsoft.com/office/drawing/2014/main" id="{D5B80326-5BEC-4650-8F30-C9877FC346A6}"/>
              </a:ext>
            </a:extLst>
          </p:cNvPr>
          <p:cNvSpPr/>
          <p:nvPr/>
        </p:nvSpPr>
        <p:spPr>
          <a:xfrm>
            <a:off x="6777870" y="1493186"/>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修改后</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5" name="文本框 4">
            <a:extLst>
              <a:ext uri="{FF2B5EF4-FFF2-40B4-BE49-F238E27FC236}">
                <a16:creationId xmlns:a16="http://schemas.microsoft.com/office/drawing/2014/main" id="{11DB4FA7-3A45-4466-AB54-B332CC7C5EEF}"/>
              </a:ext>
            </a:extLst>
          </p:cNvPr>
          <p:cNvSpPr txBox="1"/>
          <p:nvPr/>
        </p:nvSpPr>
        <p:spPr>
          <a:xfrm>
            <a:off x="958230" y="2223723"/>
            <a:ext cx="4537811" cy="923330"/>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“中国革命和建设的成就是同世界人民的支持分不开的”</a:t>
            </a:r>
          </a:p>
        </p:txBody>
      </p:sp>
      <p:sp>
        <p:nvSpPr>
          <p:cNvPr id="6" name="文本框 5">
            <a:extLst>
              <a:ext uri="{FF2B5EF4-FFF2-40B4-BE49-F238E27FC236}">
                <a16:creationId xmlns:a16="http://schemas.microsoft.com/office/drawing/2014/main" id="{434541C2-A7D4-4CCC-AF7A-1544FEBCFECE}"/>
              </a:ext>
            </a:extLst>
          </p:cNvPr>
          <p:cNvSpPr txBox="1"/>
          <p:nvPr/>
        </p:nvSpPr>
        <p:spPr>
          <a:xfrm>
            <a:off x="6513697" y="2228121"/>
            <a:ext cx="5169368" cy="923330"/>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“中国革命、建设、改革的成就是同世界人民的支持分不开的”</a:t>
            </a:r>
          </a:p>
        </p:txBody>
      </p:sp>
      <p:grpSp>
        <p:nvGrpSpPr>
          <p:cNvPr id="7" name="组合 6">
            <a:extLst>
              <a:ext uri="{FF2B5EF4-FFF2-40B4-BE49-F238E27FC236}">
                <a16:creationId xmlns:a16="http://schemas.microsoft.com/office/drawing/2014/main" id="{AFDA2DE7-3FC2-497E-922C-87D86292E54B}"/>
              </a:ext>
            </a:extLst>
          </p:cNvPr>
          <p:cNvGrpSpPr/>
          <p:nvPr/>
        </p:nvGrpSpPr>
        <p:grpSpPr>
          <a:xfrm>
            <a:off x="5745394" y="2374587"/>
            <a:ext cx="561160" cy="561160"/>
            <a:chOff x="5935893" y="2524080"/>
            <a:chExt cx="751545" cy="751545"/>
          </a:xfrm>
        </p:grpSpPr>
        <p:sp>
          <p:nvSpPr>
            <p:cNvPr id="8" name="流程图: 联系 1">
              <a:extLst>
                <a:ext uri="{FF2B5EF4-FFF2-40B4-BE49-F238E27FC236}">
                  <a16:creationId xmlns:a16="http://schemas.microsoft.com/office/drawing/2014/main" id="{DECC6FDC-71CB-4E91-BCC8-FAAE2E7B0264}"/>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9" name="燕尾形 9">
              <a:extLst>
                <a:ext uri="{FF2B5EF4-FFF2-40B4-BE49-F238E27FC236}">
                  <a16:creationId xmlns:a16="http://schemas.microsoft.com/office/drawing/2014/main" id="{8FD92A97-9821-4120-B82A-777A6D41B554}"/>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0" name="文本框 9">
            <a:extLst>
              <a:ext uri="{FF2B5EF4-FFF2-40B4-BE49-F238E27FC236}">
                <a16:creationId xmlns:a16="http://schemas.microsoft.com/office/drawing/2014/main" id="{4B8EBD61-171E-45E7-A7A7-832A1B7C5951}"/>
              </a:ext>
            </a:extLst>
          </p:cNvPr>
          <p:cNvSpPr txBox="1"/>
          <p:nvPr/>
        </p:nvSpPr>
        <p:spPr>
          <a:xfrm>
            <a:off x="676276" y="3413012"/>
            <a:ext cx="4819766" cy="1338828"/>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“中国坚持独立自主的对外政策，坚持互相尊重主权和领土完整、互不侵犯、互不干涉内政、平等互利、和平共处的五项原则”</a:t>
            </a:r>
          </a:p>
        </p:txBody>
      </p:sp>
      <p:sp>
        <p:nvSpPr>
          <p:cNvPr id="11" name="文本框 10">
            <a:extLst>
              <a:ext uri="{FF2B5EF4-FFF2-40B4-BE49-F238E27FC236}">
                <a16:creationId xmlns:a16="http://schemas.microsoft.com/office/drawing/2014/main" id="{65CE87E9-DC22-4E43-B462-F97175DA2484}"/>
              </a:ext>
            </a:extLst>
          </p:cNvPr>
          <p:cNvSpPr txBox="1"/>
          <p:nvPr/>
        </p:nvSpPr>
        <p:spPr>
          <a:xfrm>
            <a:off x="6388099" y="3726475"/>
            <a:ext cx="5169368" cy="369332"/>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增加“坚持和平发展道路，坚持互利共赢开放战略”</a:t>
            </a:r>
          </a:p>
        </p:txBody>
      </p:sp>
      <p:sp>
        <p:nvSpPr>
          <p:cNvPr id="12" name="文本框 11">
            <a:extLst>
              <a:ext uri="{FF2B5EF4-FFF2-40B4-BE49-F238E27FC236}">
                <a16:creationId xmlns:a16="http://schemas.microsoft.com/office/drawing/2014/main" id="{E2E05A11-F601-4CBA-97D4-19157B8E7B16}"/>
              </a:ext>
            </a:extLst>
          </p:cNvPr>
          <p:cNvSpPr txBox="1"/>
          <p:nvPr/>
        </p:nvSpPr>
        <p:spPr>
          <a:xfrm>
            <a:off x="676276" y="4926925"/>
            <a:ext cx="4819766" cy="369332"/>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“发展同各国的外交关系和经济、文化的交流”</a:t>
            </a:r>
          </a:p>
        </p:txBody>
      </p:sp>
      <p:sp>
        <p:nvSpPr>
          <p:cNvPr id="13" name="文本框 12">
            <a:extLst>
              <a:ext uri="{FF2B5EF4-FFF2-40B4-BE49-F238E27FC236}">
                <a16:creationId xmlns:a16="http://schemas.microsoft.com/office/drawing/2014/main" id="{DBE910F5-6E90-4133-8FE4-422E5A6C09A8}"/>
              </a:ext>
            </a:extLst>
          </p:cNvPr>
          <p:cNvSpPr txBox="1"/>
          <p:nvPr/>
        </p:nvSpPr>
        <p:spPr>
          <a:xfrm>
            <a:off x="6301385" y="4697551"/>
            <a:ext cx="5490565" cy="923330"/>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“发展同各国的外交关系和经济、文化交流，推动构建人类命运共同体”</a:t>
            </a:r>
          </a:p>
        </p:txBody>
      </p:sp>
      <p:grpSp>
        <p:nvGrpSpPr>
          <p:cNvPr id="14" name="组合 13">
            <a:extLst>
              <a:ext uri="{FF2B5EF4-FFF2-40B4-BE49-F238E27FC236}">
                <a16:creationId xmlns:a16="http://schemas.microsoft.com/office/drawing/2014/main" id="{420FBD49-2274-4C0D-AECA-B9A8D7B1B5A3}"/>
              </a:ext>
            </a:extLst>
          </p:cNvPr>
          <p:cNvGrpSpPr/>
          <p:nvPr/>
        </p:nvGrpSpPr>
        <p:grpSpPr>
          <a:xfrm>
            <a:off x="5745394" y="4859359"/>
            <a:ext cx="561160" cy="561160"/>
            <a:chOff x="5935893" y="2524080"/>
            <a:chExt cx="751545" cy="751545"/>
          </a:xfrm>
        </p:grpSpPr>
        <p:sp>
          <p:nvSpPr>
            <p:cNvPr id="15" name="流程图: 联系 19">
              <a:extLst>
                <a:ext uri="{FF2B5EF4-FFF2-40B4-BE49-F238E27FC236}">
                  <a16:creationId xmlns:a16="http://schemas.microsoft.com/office/drawing/2014/main" id="{EACCC993-6917-4BB6-A810-4A19D28B7744}"/>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6" name="燕尾形 20">
              <a:extLst>
                <a:ext uri="{FF2B5EF4-FFF2-40B4-BE49-F238E27FC236}">
                  <a16:creationId xmlns:a16="http://schemas.microsoft.com/office/drawing/2014/main" id="{E44E37BC-F247-46F8-A7F1-96D6E3AD660E}"/>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grpSp>
        <p:nvGrpSpPr>
          <p:cNvPr id="17" name="组合 16">
            <a:extLst>
              <a:ext uri="{FF2B5EF4-FFF2-40B4-BE49-F238E27FC236}">
                <a16:creationId xmlns:a16="http://schemas.microsoft.com/office/drawing/2014/main" id="{E6BBC072-9CD0-4AFC-9246-C9A57BC86269}"/>
              </a:ext>
            </a:extLst>
          </p:cNvPr>
          <p:cNvGrpSpPr/>
          <p:nvPr/>
        </p:nvGrpSpPr>
        <p:grpSpPr>
          <a:xfrm>
            <a:off x="5745394" y="3616973"/>
            <a:ext cx="561160" cy="561160"/>
            <a:chOff x="5935894" y="4216402"/>
            <a:chExt cx="561160" cy="561160"/>
          </a:xfrm>
        </p:grpSpPr>
        <p:sp>
          <p:nvSpPr>
            <p:cNvPr id="18" name="流程图: 联系 27">
              <a:extLst>
                <a:ext uri="{FF2B5EF4-FFF2-40B4-BE49-F238E27FC236}">
                  <a16:creationId xmlns:a16="http://schemas.microsoft.com/office/drawing/2014/main" id="{1E5EBE87-EF21-45C5-A0E4-F2009278B56A}"/>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9" name="加号 18">
              <a:extLst>
                <a:ext uri="{FF2B5EF4-FFF2-40B4-BE49-F238E27FC236}">
                  <a16:creationId xmlns:a16="http://schemas.microsoft.com/office/drawing/2014/main" id="{D5670A6B-91E3-44B7-88D0-68B36026B8B4}"/>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spTree>
    <p:extLst>
      <p:ext uri="{BB962C8B-B14F-4D97-AF65-F5344CB8AC3E}">
        <p14:creationId xmlns:p14="http://schemas.microsoft.com/office/powerpoint/2010/main" val="415858231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anim calcmode="lin" valueType="num">
                                      <p:cBhvr>
                                        <p:cTn id="24" dur="750" fill="hold"/>
                                        <p:tgtEl>
                                          <p:spTgt spid="7"/>
                                        </p:tgtEl>
                                        <p:attrNameLst>
                                          <p:attrName>ppt_w</p:attrName>
                                        </p:attrNameLst>
                                      </p:cBhvr>
                                      <p:tavLst>
                                        <p:tav tm="0" fmla="#ppt_w*sin(2.5*pi*$)">
                                          <p:val>
                                            <p:fltVal val="0"/>
                                          </p:val>
                                        </p:tav>
                                        <p:tav tm="100000">
                                          <p:val>
                                            <p:fltVal val="1"/>
                                          </p:val>
                                        </p:tav>
                                      </p:tavLst>
                                    </p:anim>
                                    <p:anim calcmode="lin" valueType="num">
                                      <p:cBhvr>
                                        <p:cTn id="25" dur="750" fill="hold"/>
                                        <p:tgtEl>
                                          <p:spTgt spid="7"/>
                                        </p:tgtEl>
                                        <p:attrNameLst>
                                          <p:attrName>ppt_h</p:attrName>
                                        </p:attrNameLst>
                                      </p:cBhvr>
                                      <p:tavLst>
                                        <p:tav tm="0">
                                          <p:val>
                                            <p:strVal val="#ppt_h"/>
                                          </p:val>
                                        </p:tav>
                                        <p:tav tm="100000">
                                          <p:val>
                                            <p:strVal val="#ppt_h"/>
                                          </p:val>
                                        </p:tav>
                                      </p:tavLst>
                                    </p:anim>
                                  </p:childTnLst>
                                </p:cTn>
                              </p:par>
                            </p:childTnLst>
                          </p:cTn>
                        </p:par>
                        <p:par>
                          <p:cTn id="26" fill="hold">
                            <p:stCondLst>
                              <p:cond delay="2250"/>
                            </p:stCondLst>
                            <p:childTnLst>
                              <p:par>
                                <p:cTn id="27" presetID="2" presetClass="entr" presetSubtype="2"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3250"/>
                            </p:stCondLst>
                            <p:childTnLst>
                              <p:par>
                                <p:cTn id="37" presetID="45"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anim calcmode="lin" valueType="num">
                                      <p:cBhvr>
                                        <p:cTn id="40" dur="750" fill="hold"/>
                                        <p:tgtEl>
                                          <p:spTgt spid="17"/>
                                        </p:tgtEl>
                                        <p:attrNameLst>
                                          <p:attrName>ppt_w</p:attrName>
                                        </p:attrNameLst>
                                      </p:cBhvr>
                                      <p:tavLst>
                                        <p:tav tm="0" fmla="#ppt_w*sin(2.5*pi*$)">
                                          <p:val>
                                            <p:fltVal val="0"/>
                                          </p:val>
                                        </p:tav>
                                        <p:tav tm="100000">
                                          <p:val>
                                            <p:fltVal val="1"/>
                                          </p:val>
                                        </p:tav>
                                      </p:tavLst>
                                    </p:anim>
                                    <p:anim calcmode="lin" valueType="num">
                                      <p:cBhvr>
                                        <p:cTn id="41" dur="750" fill="hold"/>
                                        <p:tgtEl>
                                          <p:spTgt spid="17"/>
                                        </p:tgtEl>
                                        <p:attrNameLst>
                                          <p:attrName>ppt_h</p:attrName>
                                        </p:attrNameLst>
                                      </p:cBhvr>
                                      <p:tavLst>
                                        <p:tav tm="0">
                                          <p:val>
                                            <p:strVal val="#ppt_h"/>
                                          </p:val>
                                        </p:tav>
                                        <p:tav tm="100000">
                                          <p:val>
                                            <p:strVal val="#ppt_h"/>
                                          </p:val>
                                        </p:tav>
                                      </p:tavLst>
                                    </p:anim>
                                  </p:childTnLst>
                                </p:cTn>
                              </p:par>
                            </p:childTnLst>
                          </p:cTn>
                        </p:par>
                        <p:par>
                          <p:cTn id="42" fill="hold">
                            <p:stCondLst>
                              <p:cond delay="4000"/>
                            </p:stCondLst>
                            <p:childTnLst>
                              <p:par>
                                <p:cTn id="43" presetID="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45"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ppt_w</p:attrName>
                                        </p:attrNameLst>
                                      </p:cBhvr>
                                      <p:tavLst>
                                        <p:tav tm="0" fmla="#ppt_w*sin(2.5*pi*$)">
                                          <p:val>
                                            <p:fltVal val="0"/>
                                          </p:val>
                                        </p:tav>
                                        <p:tav tm="100000">
                                          <p:val>
                                            <p:fltVal val="1"/>
                                          </p:val>
                                        </p:tav>
                                      </p:tavLst>
                                    </p:anim>
                                    <p:anim calcmode="lin" valueType="num">
                                      <p:cBhvr>
                                        <p:cTn id="57" dur="750" fill="hold"/>
                                        <p:tgtEl>
                                          <p:spTgt spid="14"/>
                                        </p:tgtEl>
                                        <p:attrNameLst>
                                          <p:attrName>ppt_h</p:attrName>
                                        </p:attrNameLst>
                                      </p:cBhvr>
                                      <p:tavLst>
                                        <p:tav tm="0">
                                          <p:val>
                                            <p:strVal val="#ppt_h"/>
                                          </p:val>
                                        </p:tav>
                                        <p:tav tm="100000">
                                          <p:val>
                                            <p:strVal val="#ppt_h"/>
                                          </p:val>
                                        </p:tav>
                                      </p:tavLst>
                                    </p:anim>
                                  </p:childTnLst>
                                </p:cTn>
                              </p:par>
                            </p:childTnLst>
                          </p:cTn>
                        </p:par>
                        <p:par>
                          <p:cTn id="58" fill="hold">
                            <p:stCondLst>
                              <p:cond delay="5750"/>
                            </p:stCondLst>
                            <p:childTnLst>
                              <p:par>
                                <p:cTn id="59" presetID="2" presetClass="entr" presetSubtype="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1+#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1" y="424820"/>
            <a:ext cx="4612023"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宪法序言：人类命运共同体</a:t>
            </a:r>
          </a:p>
        </p:txBody>
      </p:sp>
      <p:grpSp>
        <p:nvGrpSpPr>
          <p:cNvPr id="4" name="组合 3">
            <a:extLst>
              <a:ext uri="{FF2B5EF4-FFF2-40B4-BE49-F238E27FC236}">
                <a16:creationId xmlns:a16="http://schemas.microsoft.com/office/drawing/2014/main" id="{0F68AD09-FC76-43C8-AC83-2B3F1FB752F9}"/>
              </a:ext>
            </a:extLst>
          </p:cNvPr>
          <p:cNvGrpSpPr>
            <a:grpSpLocks/>
          </p:cNvGrpSpPr>
          <p:nvPr/>
        </p:nvGrpSpPr>
        <p:grpSpPr bwMode="auto">
          <a:xfrm>
            <a:off x="1078538" y="1674547"/>
            <a:ext cx="3668479" cy="801547"/>
            <a:chOff x="367528" y="2276872"/>
            <a:chExt cx="4802374" cy="702786"/>
          </a:xfrm>
        </p:grpSpPr>
        <p:sp>
          <p:nvSpPr>
            <p:cNvPr id="5" name="圆角矩形 57">
              <a:extLst>
                <a:ext uri="{FF2B5EF4-FFF2-40B4-BE49-F238E27FC236}">
                  <a16:creationId xmlns:a16="http://schemas.microsoft.com/office/drawing/2014/main" id="{289601BB-07A9-4026-AB75-E30059B1BFC6}"/>
                </a:ext>
              </a:extLst>
            </p:cNvPr>
            <p:cNvSpPr/>
            <p:nvPr/>
          </p:nvSpPr>
          <p:spPr>
            <a:xfrm>
              <a:off x="406574" y="2276872"/>
              <a:ext cx="4763328" cy="702786"/>
            </a:xfrm>
            <a:prstGeom prst="roundRect">
              <a:avLst>
                <a:gd name="adj" fmla="val 50000"/>
              </a:avLst>
            </a:prstGeom>
            <a:solidFill>
              <a:srgbClr val="E61D18"/>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6" name="Text Box 12">
              <a:extLst>
                <a:ext uri="{FF2B5EF4-FFF2-40B4-BE49-F238E27FC236}">
                  <a16:creationId xmlns:a16="http://schemas.microsoft.com/office/drawing/2014/main" id="{CEE5F0E7-71CB-40BF-BED7-429358F6982F}"/>
                </a:ext>
              </a:extLst>
            </p:cNvPr>
            <p:cNvSpPr txBox="1">
              <a:spLocks noChangeArrowheads="1"/>
            </p:cNvSpPr>
            <p:nvPr/>
          </p:nvSpPr>
          <p:spPr bwMode="auto">
            <a:xfrm>
              <a:off x="367528" y="2402052"/>
              <a:ext cx="4763328" cy="404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914400">
                <a:spcBef>
                  <a:spcPct val="0"/>
                </a:spcBef>
                <a:spcAft>
                  <a:spcPct val="0"/>
                </a:spcAft>
              </a:pPr>
              <a:r>
                <a:rPr lang="zh-CN" altLang="en-US" sz="2400" b="1" kern="0" noProof="1">
                  <a:solidFill>
                    <a:prstClr val="white"/>
                  </a:solidFill>
                  <a:latin typeface="微软雅黑" panose="020B0503020204020204" pitchFamily="34" charset="-122"/>
                  <a:ea typeface="微软雅黑" panose="020B0503020204020204" pitchFamily="34" charset="-122"/>
                </a:rPr>
                <a:t>独立自主的对外政策</a:t>
              </a:r>
            </a:p>
          </p:txBody>
        </p:sp>
      </p:grpSp>
      <p:sp>
        <p:nvSpPr>
          <p:cNvPr id="7" name="Text Box 12">
            <a:extLst>
              <a:ext uri="{FF2B5EF4-FFF2-40B4-BE49-F238E27FC236}">
                <a16:creationId xmlns:a16="http://schemas.microsoft.com/office/drawing/2014/main" id="{BD318989-61ED-4A3A-86E7-8C5A36AECD47}"/>
              </a:ext>
            </a:extLst>
          </p:cNvPr>
          <p:cNvSpPr txBox="1">
            <a:spLocks noChangeArrowheads="1"/>
          </p:cNvSpPr>
          <p:nvPr/>
        </p:nvSpPr>
        <p:spPr bwMode="auto">
          <a:xfrm>
            <a:off x="4776844" y="1810017"/>
            <a:ext cx="6207896"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lnSpc>
                <a:spcPct val="150000"/>
              </a:lnSpc>
              <a:spcBef>
                <a:spcPct val="0"/>
              </a:spcBef>
              <a:spcAft>
                <a:spcPct val="0"/>
              </a:spcAft>
            </a:pPr>
            <a:r>
              <a:rPr lang="zh-CN" altLang="en-US" b="1" spc="300" noProof="1">
                <a:solidFill>
                  <a:srgbClr val="E61D18"/>
                </a:solidFill>
                <a:latin typeface="微软雅黑" panose="020B0503020204020204" pitchFamily="34" charset="-122"/>
                <a:ea typeface="微软雅黑" panose="020B0503020204020204" pitchFamily="34" charset="-122"/>
              </a:rPr>
              <a:t>宪法序言第十二自然段关于国家外交政策的设计</a:t>
            </a:r>
          </a:p>
        </p:txBody>
      </p:sp>
      <p:sp>
        <p:nvSpPr>
          <p:cNvPr id="8" name="矩形 7">
            <a:extLst>
              <a:ext uri="{FF2B5EF4-FFF2-40B4-BE49-F238E27FC236}">
                <a16:creationId xmlns:a16="http://schemas.microsoft.com/office/drawing/2014/main" id="{BA2A6B4C-4727-46E9-9DCC-46D7FD0757C1}"/>
              </a:ext>
            </a:extLst>
          </p:cNvPr>
          <p:cNvSpPr/>
          <p:nvPr/>
        </p:nvSpPr>
        <p:spPr>
          <a:xfrm>
            <a:off x="1022350" y="2564064"/>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9" name="TextBox 59">
            <a:extLst>
              <a:ext uri="{FF2B5EF4-FFF2-40B4-BE49-F238E27FC236}">
                <a16:creationId xmlns:a16="http://schemas.microsoft.com/office/drawing/2014/main" id="{973C4830-AF5A-4992-AFF3-9D2A3E4248CC}"/>
              </a:ext>
            </a:extLst>
          </p:cNvPr>
          <p:cNvSpPr>
            <a:spLocks noChangeArrowheads="1"/>
          </p:cNvSpPr>
          <p:nvPr/>
        </p:nvSpPr>
        <p:spPr bwMode="auto">
          <a:xfrm flipH="1">
            <a:off x="1108364" y="3207940"/>
            <a:ext cx="9988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a:spcBef>
                <a:spcPct val="0"/>
              </a:spcBef>
              <a:spcAft>
                <a:spcPct val="0"/>
              </a:spcAft>
            </a:pPr>
            <a:r>
              <a:rPr lang="zh-CN" altLang="en-US"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rPr>
              <a:t>宪法序言十二自然段修改后完整段落</a:t>
            </a:r>
            <a:endParaRPr lang="en-US" altLang="zh-CN"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endParaRPr>
          </a:p>
        </p:txBody>
      </p:sp>
      <p:sp>
        <p:nvSpPr>
          <p:cNvPr id="10" name="矩形 9">
            <a:extLst>
              <a:ext uri="{FF2B5EF4-FFF2-40B4-BE49-F238E27FC236}">
                <a16:creationId xmlns:a16="http://schemas.microsoft.com/office/drawing/2014/main" id="{FB3624EF-70CC-47A9-8BCE-008856D4F2B8}"/>
              </a:ext>
            </a:extLst>
          </p:cNvPr>
          <p:cNvSpPr/>
          <p:nvPr/>
        </p:nvSpPr>
        <p:spPr>
          <a:xfrm>
            <a:off x="1108365" y="3719511"/>
            <a:ext cx="9988259" cy="2376487"/>
          </a:xfrm>
          <a:prstGeom prst="rect">
            <a:avLst/>
          </a:prstGeom>
          <a:noFill/>
          <a:ln w="12700" cap="flat" cmpd="sng" algn="ctr">
            <a:solidFill>
              <a:srgbClr val="EA0000"/>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1" name="Picture 2" descr="C:\Users\Administrator\Desktop\5645abeecf4fb.png">
            <a:extLst>
              <a:ext uri="{FF2B5EF4-FFF2-40B4-BE49-F238E27FC236}">
                <a16:creationId xmlns:a16="http://schemas.microsoft.com/office/drawing/2014/main" id="{5D7E679B-D5F7-451D-8148-19C5ABDC1C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441" y="3148261"/>
            <a:ext cx="2000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C:\Users\Administrator\Desktop\5645abeecf4fb.png">
            <a:extLst>
              <a:ext uri="{FF2B5EF4-FFF2-40B4-BE49-F238E27FC236}">
                <a16:creationId xmlns:a16="http://schemas.microsoft.com/office/drawing/2014/main" id="{F0A878C9-70B8-451D-9147-604DE8A4D0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226550" y="3148259"/>
            <a:ext cx="19431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2">
            <a:extLst>
              <a:ext uri="{FF2B5EF4-FFF2-40B4-BE49-F238E27FC236}">
                <a16:creationId xmlns:a16="http://schemas.microsoft.com/office/drawing/2014/main" id="{9FF23BCF-D0D8-473F-9601-03710967F149}"/>
              </a:ext>
            </a:extLst>
          </p:cNvPr>
          <p:cNvSpPr txBox="1"/>
          <p:nvPr/>
        </p:nvSpPr>
        <p:spPr>
          <a:xfrm>
            <a:off x="1400175" y="3745086"/>
            <a:ext cx="9429750" cy="2369963"/>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rPr>
              <a:t>       “中国革命、建设、改革的成就是同世界人民的支持分不开的。中国的前途是同世界的前途紧密地联系在一起的。中国坚持独立自主的对外政策，坚持互相尊重主权和领土完整、互不侵犯、互不干涉内政、平等互利、和平共处的五项原则，坚持和平发展道路，坚持互利共赢开放战略，发展同各国的外交关系和经济、文化交流，推动构建人类命运共同体；坚持反对帝国主义、霸权主义、殖民主义，加强同世界各国人民的团结，支持被压迫民族和发展中国家争取和维护民族独立、发展民族经济的正义斗争，为维护世界和平和促进人类进步事业而努力。”</a:t>
            </a:r>
          </a:p>
        </p:txBody>
      </p:sp>
    </p:spTree>
    <p:extLst>
      <p:ext uri="{BB962C8B-B14F-4D97-AF65-F5344CB8AC3E}">
        <p14:creationId xmlns:p14="http://schemas.microsoft.com/office/powerpoint/2010/main" val="23382460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0" presetClass="entr" presetSubtype="0"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p:bldP spid="10" grpId="0"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8D54E67-1327-4C81-909D-17127DE6A735}"/>
              </a:ext>
            </a:extLst>
          </p:cNvPr>
          <p:cNvPicPr>
            <a:picLocks noChangeAspect="1"/>
          </p:cNvPicPr>
          <p:nvPr/>
        </p:nvPicPr>
        <p:blipFill rotWithShape="1">
          <a:blip r:embed="rId3">
            <a:extLst>
              <a:ext uri="{28A0092B-C50C-407E-A947-70E740481C1C}">
                <a14:useLocalDpi xmlns:a14="http://schemas.microsoft.com/office/drawing/2010/main" val="0"/>
              </a:ext>
            </a:extLst>
          </a:blip>
          <a:srcRect l="431" t="-10908" r="-431" b="10908"/>
          <a:stretch/>
        </p:blipFill>
        <p:spPr>
          <a:xfrm>
            <a:off x="383229" y="3954948"/>
            <a:ext cx="11563350" cy="2713090"/>
          </a:xfrm>
          <a:prstGeom prst="rect">
            <a:avLst/>
          </a:prstGeom>
        </p:spPr>
      </p:pic>
      <p:sp>
        <p:nvSpPr>
          <p:cNvPr id="6" name="图文框 5">
            <a:extLst>
              <a:ext uri="{FF2B5EF4-FFF2-40B4-BE49-F238E27FC236}">
                <a16:creationId xmlns:a16="http://schemas.microsoft.com/office/drawing/2014/main" id="{41CF4A3D-F3BB-464D-8D30-7602B959A7A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7" name="矩形 6">
            <a:extLst>
              <a:ext uri="{FF2B5EF4-FFF2-40B4-BE49-F238E27FC236}">
                <a16:creationId xmlns:a16="http://schemas.microsoft.com/office/drawing/2014/main" id="{91CA10B1-BE2F-4DF1-AB39-26A91F00864A}"/>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1" name="图片 10">
            <a:extLst>
              <a:ext uri="{FF2B5EF4-FFF2-40B4-BE49-F238E27FC236}">
                <a16:creationId xmlns:a16="http://schemas.microsoft.com/office/drawing/2014/main" id="{17A644EE-E36A-4611-BF91-FA7A8978AF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877" y="331553"/>
            <a:ext cx="2617946" cy="2687872"/>
          </a:xfrm>
          <a:prstGeom prst="rect">
            <a:avLst/>
          </a:prstGeom>
        </p:spPr>
      </p:pic>
      <p:sp>
        <p:nvSpPr>
          <p:cNvPr id="12" name="文本框 11">
            <a:extLst>
              <a:ext uri="{FF2B5EF4-FFF2-40B4-BE49-F238E27FC236}">
                <a16:creationId xmlns:a16="http://schemas.microsoft.com/office/drawing/2014/main" id="{46030C32-E2B8-4B11-AEC5-02B0862126FD}"/>
              </a:ext>
            </a:extLst>
          </p:cNvPr>
          <p:cNvSpPr txBox="1"/>
          <p:nvPr/>
        </p:nvSpPr>
        <p:spPr>
          <a:xfrm>
            <a:off x="4351620" y="3347281"/>
            <a:ext cx="4525680" cy="584775"/>
          </a:xfrm>
          <a:prstGeom prst="rect">
            <a:avLst/>
          </a:prstGeom>
          <a:noFill/>
          <a:ln>
            <a:noFill/>
          </a:ln>
        </p:spPr>
        <p:txBody>
          <a:bodyPr wrap="square" rtlCol="0">
            <a:spAutoFit/>
          </a:bodyPr>
          <a:lstStyle/>
          <a:p>
            <a:pPr lvl="0" algn="ctr"/>
            <a:r>
              <a:rPr lang="zh-CN" altLang="en-US" sz="3200" dirty="0">
                <a:solidFill>
                  <a:srgbClr val="E61D18"/>
                </a:solidFill>
                <a:latin typeface="华康俪金黑W8" panose="020B0809000000000000" pitchFamily="49" charset="-122"/>
                <a:ea typeface="华康俪金黑W8" panose="020B0809000000000000" pitchFamily="49" charset="-122"/>
              </a:rPr>
              <a:t>宪法条款部分的修改</a:t>
            </a:r>
          </a:p>
        </p:txBody>
      </p:sp>
      <p:sp>
        <p:nvSpPr>
          <p:cNvPr id="13" name="矩形 12">
            <a:extLst>
              <a:ext uri="{FF2B5EF4-FFF2-40B4-BE49-F238E27FC236}">
                <a16:creationId xmlns:a16="http://schemas.microsoft.com/office/drawing/2014/main" id="{10893BAF-917F-4F48-A639-7F1BE97AA3CB}"/>
              </a:ext>
            </a:extLst>
          </p:cNvPr>
          <p:cNvSpPr/>
          <p:nvPr/>
        </p:nvSpPr>
        <p:spPr>
          <a:xfrm>
            <a:off x="3300109" y="3231401"/>
            <a:ext cx="795406" cy="754981"/>
          </a:xfrm>
          <a:prstGeom prst="rect">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03</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cxnSp>
        <p:nvCxnSpPr>
          <p:cNvPr id="14" name="直接连接符 13">
            <a:extLst>
              <a:ext uri="{FF2B5EF4-FFF2-40B4-BE49-F238E27FC236}">
                <a16:creationId xmlns:a16="http://schemas.microsoft.com/office/drawing/2014/main" id="{00FBAFFF-98CC-423E-9481-30A2F6758D84}"/>
              </a:ext>
            </a:extLst>
          </p:cNvPr>
          <p:cNvCxnSpPr>
            <a:cxnSpLocks/>
          </p:cNvCxnSpPr>
          <p:nvPr/>
        </p:nvCxnSpPr>
        <p:spPr>
          <a:xfrm>
            <a:off x="3300109" y="3019425"/>
            <a:ext cx="5643866"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4B6794-1C66-474E-96ED-F03565F80DD9}"/>
              </a:ext>
            </a:extLst>
          </p:cNvPr>
          <p:cNvCxnSpPr>
            <a:cxnSpLocks/>
          </p:cNvCxnSpPr>
          <p:nvPr/>
        </p:nvCxnSpPr>
        <p:spPr>
          <a:xfrm>
            <a:off x="3300109" y="4158908"/>
            <a:ext cx="5577191"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405423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553594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宪法第一、三、四条修改</a:t>
            </a:r>
          </a:p>
        </p:txBody>
      </p:sp>
      <p:grpSp>
        <p:nvGrpSpPr>
          <p:cNvPr id="3" name="组合 2">
            <a:extLst>
              <a:ext uri="{FF2B5EF4-FFF2-40B4-BE49-F238E27FC236}">
                <a16:creationId xmlns:a16="http://schemas.microsoft.com/office/drawing/2014/main" id="{E937BD4B-1CA1-41C3-A50E-4AA3E6C32D41}"/>
              </a:ext>
            </a:extLst>
          </p:cNvPr>
          <p:cNvGrpSpPr/>
          <p:nvPr/>
        </p:nvGrpSpPr>
        <p:grpSpPr>
          <a:xfrm>
            <a:off x="1204213" y="1695450"/>
            <a:ext cx="2958211" cy="767638"/>
            <a:chOff x="1187623" y="683798"/>
            <a:chExt cx="3771778" cy="1023856"/>
          </a:xfrm>
        </p:grpSpPr>
        <p:pic>
          <p:nvPicPr>
            <p:cNvPr id="4" name="图片 3">
              <a:extLst>
                <a:ext uri="{FF2B5EF4-FFF2-40B4-BE49-F238E27FC236}">
                  <a16:creationId xmlns:a16="http://schemas.microsoft.com/office/drawing/2014/main" id="{F0AA6683-92EB-4069-87C2-BBA9A6AC0900}"/>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187623" y="683798"/>
              <a:ext cx="3771778" cy="1023856"/>
            </a:xfrm>
            <a:prstGeom prst="rect">
              <a:avLst/>
            </a:prstGeom>
          </p:spPr>
        </p:pic>
        <p:sp>
          <p:nvSpPr>
            <p:cNvPr id="5" name="矩形 4">
              <a:extLst>
                <a:ext uri="{FF2B5EF4-FFF2-40B4-BE49-F238E27FC236}">
                  <a16:creationId xmlns:a16="http://schemas.microsoft.com/office/drawing/2014/main" id="{3F0EDC0B-20D5-4A70-B8A4-1093EB082D89}"/>
                </a:ext>
              </a:extLst>
            </p:cNvPr>
            <p:cNvSpPr/>
            <p:nvPr/>
          </p:nvSpPr>
          <p:spPr>
            <a:xfrm>
              <a:off x="1947550" y="1089169"/>
              <a:ext cx="2647515" cy="492606"/>
            </a:xfrm>
            <a:prstGeom prst="rect">
              <a:avLst/>
            </a:prstGeom>
            <a:noFill/>
          </p:spPr>
          <p:txBody>
            <a:bodyPr wrap="square">
              <a:spAutoFit/>
            </a:bodyPr>
            <a:lstStyle/>
            <a:p>
              <a:pPr defTabSz="914400"/>
              <a:r>
                <a:rPr lang="zh-CN" altLang="en-US" b="1" dirty="0">
                  <a:solidFill>
                    <a:srgbClr val="F8F8F8"/>
                  </a:solidFill>
                  <a:latin typeface="微软雅黑 Light" panose="020B0502040204020203" pitchFamily="34" charset="-122"/>
                  <a:ea typeface="微软雅黑 Light" panose="020B0502040204020203" pitchFamily="34" charset="-122"/>
                </a:rPr>
                <a:t>宪法第一条第二款</a:t>
              </a:r>
            </a:p>
          </p:txBody>
        </p:sp>
      </p:grpSp>
      <p:sp>
        <p:nvSpPr>
          <p:cNvPr id="6" name="文本框 5">
            <a:extLst>
              <a:ext uri="{FF2B5EF4-FFF2-40B4-BE49-F238E27FC236}">
                <a16:creationId xmlns:a16="http://schemas.microsoft.com/office/drawing/2014/main" id="{81E60144-B818-4AFF-BB44-6816EB691B92}"/>
              </a:ext>
            </a:extLst>
          </p:cNvPr>
          <p:cNvSpPr txBox="1"/>
          <p:nvPr/>
        </p:nvSpPr>
        <p:spPr>
          <a:xfrm>
            <a:off x="1204213" y="2505670"/>
            <a:ext cx="2978689" cy="923330"/>
          </a:xfrm>
          <a:prstGeom prst="rect">
            <a:avLst/>
          </a:prstGeom>
          <a:noFill/>
        </p:spPr>
        <p:txBody>
          <a:bodyPr wrap="square" rtlCol="0">
            <a:spAutoFit/>
          </a:bodyPr>
          <a:lstStyle/>
          <a:p>
            <a:pPr defTabSz="914400">
              <a:lnSpc>
                <a:spcPct val="150000"/>
              </a:lnSpc>
            </a:pPr>
            <a:r>
              <a:rPr lang="zh-CN" altLang="en-US" dirty="0">
                <a:solidFill>
                  <a:prstClr val="black">
                    <a:lumMod val="85000"/>
                    <a:lumOff val="15000"/>
                  </a:prstClr>
                </a:solidFill>
                <a:latin typeface="Arial"/>
                <a:ea typeface="Microsoft YaHei UI"/>
              </a:rPr>
              <a:t>“社会主义制度是中华人民共和国的根本制度。”</a:t>
            </a:r>
          </a:p>
        </p:txBody>
      </p:sp>
      <p:sp>
        <p:nvSpPr>
          <p:cNvPr id="7" name="文本框 6">
            <a:extLst>
              <a:ext uri="{FF2B5EF4-FFF2-40B4-BE49-F238E27FC236}">
                <a16:creationId xmlns:a16="http://schemas.microsoft.com/office/drawing/2014/main" id="{1ADFD26D-DC53-41CE-A371-62A24C85F437}"/>
              </a:ext>
            </a:extLst>
          </p:cNvPr>
          <p:cNvSpPr txBox="1"/>
          <p:nvPr/>
        </p:nvSpPr>
        <p:spPr>
          <a:xfrm>
            <a:off x="1204214" y="4607884"/>
            <a:ext cx="2978688" cy="1338828"/>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增写一句，内容为：“中国共产党领导是中国特色社会主义最本质的特征。”</a:t>
            </a:r>
          </a:p>
        </p:txBody>
      </p:sp>
      <p:grpSp>
        <p:nvGrpSpPr>
          <p:cNvPr id="8" name="组合 7">
            <a:extLst>
              <a:ext uri="{FF2B5EF4-FFF2-40B4-BE49-F238E27FC236}">
                <a16:creationId xmlns:a16="http://schemas.microsoft.com/office/drawing/2014/main" id="{EB8385FE-740B-430A-9EFE-701F4EC9DF59}"/>
              </a:ext>
            </a:extLst>
          </p:cNvPr>
          <p:cNvGrpSpPr/>
          <p:nvPr/>
        </p:nvGrpSpPr>
        <p:grpSpPr>
          <a:xfrm>
            <a:off x="2355981" y="3879084"/>
            <a:ext cx="561160" cy="561160"/>
            <a:chOff x="5935894" y="4216402"/>
            <a:chExt cx="561160" cy="561160"/>
          </a:xfrm>
        </p:grpSpPr>
        <p:sp>
          <p:nvSpPr>
            <p:cNvPr id="9" name="流程图: 联系 27">
              <a:extLst>
                <a:ext uri="{FF2B5EF4-FFF2-40B4-BE49-F238E27FC236}">
                  <a16:creationId xmlns:a16="http://schemas.microsoft.com/office/drawing/2014/main" id="{485011E1-7D1A-4B27-85BB-E0F864C8E415}"/>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0" name="加号 9">
              <a:extLst>
                <a:ext uri="{FF2B5EF4-FFF2-40B4-BE49-F238E27FC236}">
                  <a16:creationId xmlns:a16="http://schemas.microsoft.com/office/drawing/2014/main" id="{B37FB205-AA6E-4A9D-B524-AE505D3B2E86}"/>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grpSp>
        <p:nvGrpSpPr>
          <p:cNvPr id="11" name="组合 10">
            <a:extLst>
              <a:ext uri="{FF2B5EF4-FFF2-40B4-BE49-F238E27FC236}">
                <a16:creationId xmlns:a16="http://schemas.microsoft.com/office/drawing/2014/main" id="{ACB72761-B13B-43E9-90AF-DFA04F23171E}"/>
              </a:ext>
            </a:extLst>
          </p:cNvPr>
          <p:cNvGrpSpPr/>
          <p:nvPr/>
        </p:nvGrpSpPr>
        <p:grpSpPr>
          <a:xfrm>
            <a:off x="4778914" y="1695450"/>
            <a:ext cx="2958211" cy="767638"/>
            <a:chOff x="1187623" y="683798"/>
            <a:chExt cx="3771778" cy="1023856"/>
          </a:xfrm>
        </p:grpSpPr>
        <p:pic>
          <p:nvPicPr>
            <p:cNvPr id="12" name="图片 11">
              <a:extLst>
                <a:ext uri="{FF2B5EF4-FFF2-40B4-BE49-F238E27FC236}">
                  <a16:creationId xmlns:a16="http://schemas.microsoft.com/office/drawing/2014/main" id="{19DFA5BE-C222-4A79-ABEB-380CCD22C09E}"/>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187623" y="683798"/>
              <a:ext cx="3771778" cy="1023856"/>
            </a:xfrm>
            <a:prstGeom prst="rect">
              <a:avLst/>
            </a:prstGeom>
          </p:spPr>
        </p:pic>
        <p:sp>
          <p:nvSpPr>
            <p:cNvPr id="13" name="矩形 12">
              <a:extLst>
                <a:ext uri="{FF2B5EF4-FFF2-40B4-BE49-F238E27FC236}">
                  <a16:creationId xmlns:a16="http://schemas.microsoft.com/office/drawing/2014/main" id="{DA9A9D68-0767-4A71-9B1D-E9744DAE953E}"/>
                </a:ext>
              </a:extLst>
            </p:cNvPr>
            <p:cNvSpPr/>
            <p:nvPr/>
          </p:nvSpPr>
          <p:spPr>
            <a:xfrm>
              <a:off x="1947550" y="1089169"/>
              <a:ext cx="2647515" cy="492606"/>
            </a:xfrm>
            <a:prstGeom prst="rect">
              <a:avLst/>
            </a:prstGeom>
            <a:noFill/>
          </p:spPr>
          <p:txBody>
            <a:bodyPr wrap="square">
              <a:spAutoFit/>
            </a:bodyPr>
            <a:lstStyle/>
            <a:p>
              <a:pPr defTabSz="914400"/>
              <a:r>
                <a:rPr lang="zh-CN" altLang="en-US" b="1" dirty="0">
                  <a:solidFill>
                    <a:srgbClr val="F8F8F8"/>
                  </a:solidFill>
                  <a:latin typeface="微软雅黑 Light" panose="020B0502040204020203" pitchFamily="34" charset="-122"/>
                  <a:ea typeface="微软雅黑 Light" panose="020B0502040204020203" pitchFamily="34" charset="-122"/>
                </a:rPr>
                <a:t>宪法第三条第三款</a:t>
              </a:r>
            </a:p>
          </p:txBody>
        </p:sp>
      </p:grpSp>
      <p:sp>
        <p:nvSpPr>
          <p:cNvPr id="14" name="文本框 13">
            <a:extLst>
              <a:ext uri="{FF2B5EF4-FFF2-40B4-BE49-F238E27FC236}">
                <a16:creationId xmlns:a16="http://schemas.microsoft.com/office/drawing/2014/main" id="{3C6A27C2-D1C7-4442-A421-8E292E422374}"/>
              </a:ext>
            </a:extLst>
          </p:cNvPr>
          <p:cNvSpPr txBox="1"/>
          <p:nvPr/>
        </p:nvSpPr>
        <p:spPr>
          <a:xfrm>
            <a:off x="4648201" y="2505670"/>
            <a:ext cx="3157028" cy="1338828"/>
          </a:xfrm>
          <a:prstGeom prst="rect">
            <a:avLst/>
          </a:prstGeom>
          <a:noFill/>
        </p:spPr>
        <p:txBody>
          <a:bodyPr wrap="square" rtlCol="0">
            <a:spAutoFit/>
          </a:bodyPr>
          <a:lstStyle/>
          <a:p>
            <a:pPr defTabSz="914400">
              <a:lnSpc>
                <a:spcPct val="150000"/>
              </a:lnSpc>
            </a:pPr>
            <a:r>
              <a:rPr lang="zh-CN" altLang="en-US" dirty="0">
                <a:solidFill>
                  <a:prstClr val="black">
                    <a:lumMod val="85000"/>
                    <a:lumOff val="15000"/>
                  </a:prstClr>
                </a:solidFill>
                <a:latin typeface="Arial"/>
                <a:ea typeface="Microsoft YaHei UI"/>
              </a:rPr>
              <a:t>国家行政机关、审判机关、检察机关都由人民代表大会产生，对它负责，受它监督。”</a:t>
            </a:r>
          </a:p>
        </p:txBody>
      </p:sp>
      <p:sp>
        <p:nvSpPr>
          <p:cNvPr id="15" name="文本框 14">
            <a:extLst>
              <a:ext uri="{FF2B5EF4-FFF2-40B4-BE49-F238E27FC236}">
                <a16:creationId xmlns:a16="http://schemas.microsoft.com/office/drawing/2014/main" id="{51F7BE33-34D9-4B09-B77A-DE6E9CF46822}"/>
              </a:ext>
            </a:extLst>
          </p:cNvPr>
          <p:cNvSpPr txBox="1"/>
          <p:nvPr/>
        </p:nvSpPr>
        <p:spPr>
          <a:xfrm>
            <a:off x="4721765" y="4607884"/>
            <a:ext cx="2978688" cy="1705403"/>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修改为“国家行政机关、监察机关、审判机关、检察机关都由人民代表大会产生，对它负责，受它监督。”</a:t>
            </a:r>
          </a:p>
        </p:txBody>
      </p:sp>
      <p:grpSp>
        <p:nvGrpSpPr>
          <p:cNvPr id="16" name="组合 15">
            <a:extLst>
              <a:ext uri="{FF2B5EF4-FFF2-40B4-BE49-F238E27FC236}">
                <a16:creationId xmlns:a16="http://schemas.microsoft.com/office/drawing/2014/main" id="{CC004310-E710-41E5-A593-90D38141812A}"/>
              </a:ext>
            </a:extLst>
          </p:cNvPr>
          <p:cNvGrpSpPr/>
          <p:nvPr/>
        </p:nvGrpSpPr>
        <p:grpSpPr>
          <a:xfrm>
            <a:off x="5930682" y="3879084"/>
            <a:ext cx="561160" cy="561160"/>
            <a:chOff x="5935894" y="4216402"/>
            <a:chExt cx="561160" cy="561160"/>
          </a:xfrm>
        </p:grpSpPr>
        <p:sp>
          <p:nvSpPr>
            <p:cNvPr id="17" name="流程图: 联系 27">
              <a:extLst>
                <a:ext uri="{FF2B5EF4-FFF2-40B4-BE49-F238E27FC236}">
                  <a16:creationId xmlns:a16="http://schemas.microsoft.com/office/drawing/2014/main" id="{E9768FB3-3EFC-4074-A136-39186889487D}"/>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8" name="加号 17">
              <a:extLst>
                <a:ext uri="{FF2B5EF4-FFF2-40B4-BE49-F238E27FC236}">
                  <a16:creationId xmlns:a16="http://schemas.microsoft.com/office/drawing/2014/main" id="{70F01077-1947-4B34-AF3B-8556D85A1464}"/>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grpSp>
        <p:nvGrpSpPr>
          <p:cNvPr id="19" name="组合 18">
            <a:extLst>
              <a:ext uri="{FF2B5EF4-FFF2-40B4-BE49-F238E27FC236}">
                <a16:creationId xmlns:a16="http://schemas.microsoft.com/office/drawing/2014/main" id="{41C92BE4-1957-4B0E-B238-99FAAC4CE1C2}"/>
              </a:ext>
            </a:extLst>
          </p:cNvPr>
          <p:cNvGrpSpPr/>
          <p:nvPr/>
        </p:nvGrpSpPr>
        <p:grpSpPr>
          <a:xfrm>
            <a:off x="8235827" y="1695450"/>
            <a:ext cx="2958211" cy="767638"/>
            <a:chOff x="1187623" y="683798"/>
            <a:chExt cx="3771778" cy="1023856"/>
          </a:xfrm>
        </p:grpSpPr>
        <p:pic>
          <p:nvPicPr>
            <p:cNvPr id="20" name="图片 19">
              <a:extLst>
                <a:ext uri="{FF2B5EF4-FFF2-40B4-BE49-F238E27FC236}">
                  <a16:creationId xmlns:a16="http://schemas.microsoft.com/office/drawing/2014/main" id="{8600E821-95E5-486B-B3B5-1FA8414B9FB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187623" y="683798"/>
              <a:ext cx="3771778" cy="1023856"/>
            </a:xfrm>
            <a:prstGeom prst="rect">
              <a:avLst/>
            </a:prstGeom>
          </p:spPr>
        </p:pic>
        <p:sp>
          <p:nvSpPr>
            <p:cNvPr id="21" name="矩形 20">
              <a:extLst>
                <a:ext uri="{FF2B5EF4-FFF2-40B4-BE49-F238E27FC236}">
                  <a16:creationId xmlns:a16="http://schemas.microsoft.com/office/drawing/2014/main" id="{0820C825-3DB7-459F-B2DB-27A81C23BB54}"/>
                </a:ext>
              </a:extLst>
            </p:cNvPr>
            <p:cNvSpPr/>
            <p:nvPr/>
          </p:nvSpPr>
          <p:spPr>
            <a:xfrm>
              <a:off x="1947550" y="1089169"/>
              <a:ext cx="2647515" cy="492606"/>
            </a:xfrm>
            <a:prstGeom prst="rect">
              <a:avLst/>
            </a:prstGeom>
            <a:noFill/>
          </p:spPr>
          <p:txBody>
            <a:bodyPr wrap="square">
              <a:spAutoFit/>
            </a:bodyPr>
            <a:lstStyle/>
            <a:p>
              <a:pPr defTabSz="914400"/>
              <a:r>
                <a:rPr lang="zh-CN" altLang="en-US" b="1" dirty="0">
                  <a:solidFill>
                    <a:srgbClr val="F8F8F8"/>
                  </a:solidFill>
                  <a:latin typeface="微软雅黑 Light" panose="020B0502040204020203" pitchFamily="34" charset="-122"/>
                  <a:ea typeface="微软雅黑 Light" panose="020B0502040204020203" pitchFamily="34" charset="-122"/>
                </a:rPr>
                <a:t>宪法第四条第一款</a:t>
              </a:r>
            </a:p>
          </p:txBody>
        </p:sp>
      </p:grpSp>
      <p:sp>
        <p:nvSpPr>
          <p:cNvPr id="22" name="文本框 21">
            <a:extLst>
              <a:ext uri="{FF2B5EF4-FFF2-40B4-BE49-F238E27FC236}">
                <a16:creationId xmlns:a16="http://schemas.microsoft.com/office/drawing/2014/main" id="{BA8CD90A-B6CE-4858-9541-0ECAC9B8BBCE}"/>
              </a:ext>
            </a:extLst>
          </p:cNvPr>
          <p:cNvSpPr txBox="1"/>
          <p:nvPr/>
        </p:nvSpPr>
        <p:spPr>
          <a:xfrm>
            <a:off x="8057489" y="2505670"/>
            <a:ext cx="3315361" cy="1338828"/>
          </a:xfrm>
          <a:prstGeom prst="rect">
            <a:avLst/>
          </a:prstGeom>
          <a:noFill/>
        </p:spPr>
        <p:txBody>
          <a:bodyPr wrap="square" rtlCol="0">
            <a:spAutoFit/>
          </a:bodyPr>
          <a:lstStyle/>
          <a:p>
            <a:pPr defTabSz="914400">
              <a:lnSpc>
                <a:spcPct val="150000"/>
              </a:lnSpc>
            </a:pPr>
            <a:r>
              <a:rPr lang="zh-CN" altLang="en-US" dirty="0">
                <a:solidFill>
                  <a:prstClr val="black">
                    <a:lumMod val="85000"/>
                    <a:lumOff val="15000"/>
                  </a:prstClr>
                </a:solidFill>
                <a:latin typeface="Arial"/>
                <a:ea typeface="Microsoft YaHei UI"/>
              </a:rPr>
              <a:t>“国家保障各少数民族的合法的权利和利益，维护和发展各民族的平等、团结、互助关系。”</a:t>
            </a:r>
          </a:p>
        </p:txBody>
      </p:sp>
      <p:sp>
        <p:nvSpPr>
          <p:cNvPr id="23" name="文本框 22">
            <a:extLst>
              <a:ext uri="{FF2B5EF4-FFF2-40B4-BE49-F238E27FC236}">
                <a16:creationId xmlns:a16="http://schemas.microsoft.com/office/drawing/2014/main" id="{E213F50B-F2C4-4F8D-9CDF-9421932F6D50}"/>
              </a:ext>
            </a:extLst>
          </p:cNvPr>
          <p:cNvSpPr txBox="1"/>
          <p:nvPr/>
        </p:nvSpPr>
        <p:spPr>
          <a:xfrm>
            <a:off x="8131052" y="4607884"/>
            <a:ext cx="3137023" cy="1754326"/>
          </a:xfrm>
          <a:prstGeom prst="rect">
            <a:avLst/>
          </a:prstGeom>
          <a:noFill/>
        </p:spPr>
        <p:txBody>
          <a:bodyPr wrap="square" rtlCol="0">
            <a:spAutoFit/>
          </a:bodyPr>
          <a:lstStyle/>
          <a:p>
            <a:pPr defTabSz="914400">
              <a:lnSpc>
                <a:spcPct val="150000"/>
              </a:lnSpc>
            </a:pPr>
            <a:r>
              <a:rPr lang="zh-CN" altLang="en-US" dirty="0">
                <a:solidFill>
                  <a:srgbClr val="C00000"/>
                </a:solidFill>
                <a:latin typeface="Arial"/>
                <a:ea typeface="Microsoft YaHei UI"/>
              </a:rPr>
              <a:t>修改为“国家保障各少数民族的合法的权利和利益，维护和发展各民族的平等团结互助和谐关系。”</a:t>
            </a:r>
          </a:p>
        </p:txBody>
      </p:sp>
      <p:grpSp>
        <p:nvGrpSpPr>
          <p:cNvPr id="24" name="组合 23">
            <a:extLst>
              <a:ext uri="{FF2B5EF4-FFF2-40B4-BE49-F238E27FC236}">
                <a16:creationId xmlns:a16="http://schemas.microsoft.com/office/drawing/2014/main" id="{A2136FBF-2383-4628-AB73-3A2956508EDB}"/>
              </a:ext>
            </a:extLst>
          </p:cNvPr>
          <p:cNvGrpSpPr/>
          <p:nvPr/>
        </p:nvGrpSpPr>
        <p:grpSpPr>
          <a:xfrm>
            <a:off x="9387595" y="3879084"/>
            <a:ext cx="561160" cy="561160"/>
            <a:chOff x="5935894" y="4216402"/>
            <a:chExt cx="561160" cy="561160"/>
          </a:xfrm>
        </p:grpSpPr>
        <p:sp>
          <p:nvSpPr>
            <p:cNvPr id="25" name="流程图: 联系 27">
              <a:extLst>
                <a:ext uri="{FF2B5EF4-FFF2-40B4-BE49-F238E27FC236}">
                  <a16:creationId xmlns:a16="http://schemas.microsoft.com/office/drawing/2014/main" id="{7A2C2342-D92C-4CEF-BC55-0C54DBCD9AD9}"/>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26" name="加号 25">
              <a:extLst>
                <a:ext uri="{FF2B5EF4-FFF2-40B4-BE49-F238E27FC236}">
                  <a16:creationId xmlns:a16="http://schemas.microsoft.com/office/drawing/2014/main" id="{2C6DBA19-BA41-4721-9590-1BEE7AD0F1FF}"/>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spTree>
    <p:extLst>
      <p:ext uri="{BB962C8B-B14F-4D97-AF65-F5344CB8AC3E}">
        <p14:creationId xmlns:p14="http://schemas.microsoft.com/office/powerpoint/2010/main" val="299210425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5"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ppt_w</p:attrName>
                                        </p:attrNameLst>
                                      </p:cBhvr>
                                      <p:tavLst>
                                        <p:tav tm="0" fmla="#ppt_w*sin(2.5*pi*$)">
                                          <p:val>
                                            <p:fltVal val="0"/>
                                          </p:val>
                                        </p:tav>
                                        <p:tav tm="100000">
                                          <p:val>
                                            <p:fltVal val="1"/>
                                          </p:val>
                                        </p:tav>
                                      </p:tavLst>
                                    </p:anim>
                                    <p:anim calcmode="lin" valueType="num">
                                      <p:cBhvr>
                                        <p:cTn id="25" dur="750" fill="hold"/>
                                        <p:tgtEl>
                                          <p:spTgt spid="8"/>
                                        </p:tgtEl>
                                        <p:attrNameLst>
                                          <p:attrName>ppt_h</p:attrName>
                                        </p:attrNameLst>
                                      </p:cBhvr>
                                      <p:tavLst>
                                        <p:tav tm="0">
                                          <p:val>
                                            <p:strVal val="#ppt_h"/>
                                          </p:val>
                                        </p:tav>
                                        <p:tav tm="100000">
                                          <p:val>
                                            <p:strVal val="#ppt_h"/>
                                          </p:val>
                                        </p:tav>
                                      </p:tavLst>
                                    </p:anim>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250"/>
                            </p:stCondLst>
                            <p:childTnLst>
                              <p:par>
                                <p:cTn id="33" presetID="55"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strVal val="#ppt_w*0.70"/>
                                          </p:val>
                                        </p:tav>
                                        <p:tav tm="100000">
                                          <p:val>
                                            <p:strVal val="#ppt_w"/>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animEffect transition="in" filter="fade">
                                      <p:cBhvr>
                                        <p:cTn id="37" dur="1000"/>
                                        <p:tgtEl>
                                          <p:spTgt spid="11"/>
                                        </p:tgtEl>
                                      </p:cBhvr>
                                    </p:animEffect>
                                  </p:childTnLst>
                                </p:cTn>
                              </p:par>
                            </p:childTnLst>
                          </p:cTn>
                        </p:par>
                        <p:par>
                          <p:cTn id="38" fill="hold">
                            <p:stCondLst>
                              <p:cond delay="5250"/>
                            </p:stCondLst>
                            <p:childTnLst>
                              <p:par>
                                <p:cTn id="39" presetID="47"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6250"/>
                            </p:stCondLst>
                            <p:childTnLst>
                              <p:par>
                                <p:cTn id="45" presetID="45"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anim calcmode="lin" valueType="num">
                                      <p:cBhvr>
                                        <p:cTn id="48" dur="750" fill="hold"/>
                                        <p:tgtEl>
                                          <p:spTgt spid="16"/>
                                        </p:tgtEl>
                                        <p:attrNameLst>
                                          <p:attrName>ppt_w</p:attrName>
                                        </p:attrNameLst>
                                      </p:cBhvr>
                                      <p:tavLst>
                                        <p:tav tm="0" fmla="#ppt_w*sin(2.5*pi*$)">
                                          <p:val>
                                            <p:fltVal val="0"/>
                                          </p:val>
                                        </p:tav>
                                        <p:tav tm="100000">
                                          <p:val>
                                            <p:fltVal val="1"/>
                                          </p:val>
                                        </p:tav>
                                      </p:tavLst>
                                    </p:anim>
                                    <p:anim calcmode="lin" valueType="num">
                                      <p:cBhvr>
                                        <p:cTn id="49" dur="75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55"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1000" fill="hold"/>
                                        <p:tgtEl>
                                          <p:spTgt spid="19"/>
                                        </p:tgtEl>
                                        <p:attrNameLst>
                                          <p:attrName>ppt_w</p:attrName>
                                        </p:attrNameLst>
                                      </p:cBhvr>
                                      <p:tavLst>
                                        <p:tav tm="0">
                                          <p:val>
                                            <p:strVal val="#ppt_w*0.70"/>
                                          </p:val>
                                        </p:tav>
                                        <p:tav tm="100000">
                                          <p:val>
                                            <p:strVal val="#ppt_w"/>
                                          </p:val>
                                        </p:tav>
                                      </p:tavLst>
                                    </p:anim>
                                    <p:anim calcmode="lin" valueType="num">
                                      <p:cBhvr>
                                        <p:cTn id="60" dur="1000" fill="hold"/>
                                        <p:tgtEl>
                                          <p:spTgt spid="19"/>
                                        </p:tgtEl>
                                        <p:attrNameLst>
                                          <p:attrName>ppt_h</p:attrName>
                                        </p:attrNameLst>
                                      </p:cBhvr>
                                      <p:tavLst>
                                        <p:tav tm="0">
                                          <p:val>
                                            <p:strVal val="#ppt_h"/>
                                          </p:val>
                                        </p:tav>
                                        <p:tav tm="100000">
                                          <p:val>
                                            <p:strVal val="#ppt_h"/>
                                          </p:val>
                                        </p:tav>
                                      </p:tavLst>
                                    </p:anim>
                                    <p:animEffect transition="in" filter="fade">
                                      <p:cBhvr>
                                        <p:cTn id="61" dur="1000"/>
                                        <p:tgtEl>
                                          <p:spTgt spid="19"/>
                                        </p:tgtEl>
                                      </p:cBhvr>
                                    </p:animEffect>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45" presetClass="entr" presetSubtype="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ppt_w</p:attrName>
                                        </p:attrNameLst>
                                      </p:cBhvr>
                                      <p:tavLst>
                                        <p:tav tm="0" fmla="#ppt_w*sin(2.5*pi*$)">
                                          <p:val>
                                            <p:fltVal val="0"/>
                                          </p:val>
                                        </p:tav>
                                        <p:tav tm="100000">
                                          <p:val>
                                            <p:fltVal val="1"/>
                                          </p:val>
                                        </p:tav>
                                      </p:tavLst>
                                    </p:anim>
                                    <p:anim calcmode="lin" valueType="num">
                                      <p:cBhvr>
                                        <p:cTn id="73" dur="750" fill="hold"/>
                                        <p:tgtEl>
                                          <p:spTgt spid="24"/>
                                        </p:tgtEl>
                                        <p:attrNameLst>
                                          <p:attrName>ppt_h</p:attrName>
                                        </p:attrNameLst>
                                      </p:cBhvr>
                                      <p:tavLst>
                                        <p:tav tm="0">
                                          <p:val>
                                            <p:strVal val="#ppt_h"/>
                                          </p:val>
                                        </p:tav>
                                        <p:tav tm="100000">
                                          <p:val>
                                            <p:strVal val="#ppt_h"/>
                                          </p:val>
                                        </p:tav>
                                      </p:tavLst>
                                    </p:anim>
                                  </p:childTnLst>
                                </p:cTn>
                              </p:par>
                            </p:childTnLst>
                          </p:cTn>
                        </p:par>
                        <p:par>
                          <p:cTn id="74" fill="hold">
                            <p:stCondLst>
                              <p:cond delay="1075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4" grpId="0"/>
      <p:bldP spid="15"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6">
            <a:extLst>
              <a:ext uri="{FF2B5EF4-FFF2-40B4-BE49-F238E27FC236}">
                <a16:creationId xmlns:a16="http://schemas.microsoft.com/office/drawing/2014/main" id="{09DB0244-FFB3-494C-9568-C67393059D69}"/>
              </a:ext>
            </a:extLst>
          </p:cNvPr>
          <p:cNvSpPr>
            <a:spLocks noChangeArrowheads="1"/>
          </p:cNvSpPr>
          <p:nvPr/>
        </p:nvSpPr>
        <p:spPr bwMode="auto">
          <a:xfrm>
            <a:off x="882580" y="1625426"/>
            <a:ext cx="2546419" cy="1199552"/>
          </a:xfrm>
          <a:prstGeom prst="rect">
            <a:avLst/>
          </a:prstGeom>
          <a:noFill/>
          <a:ln w="19050">
            <a:solidFill>
              <a:srgbClr val="E61D18"/>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FFFFFF"/>
              </a:solidFill>
              <a:ea typeface="微软雅黑 Light" panose="020B0502040204020203" pitchFamily="34" charset="-122"/>
            </a:endParaRPr>
          </a:p>
        </p:txBody>
      </p:sp>
      <p:pic>
        <p:nvPicPr>
          <p:cNvPr id="42" name="图片 41">
            <a:extLst>
              <a:ext uri="{FF2B5EF4-FFF2-40B4-BE49-F238E27FC236}">
                <a16:creationId xmlns:a16="http://schemas.microsoft.com/office/drawing/2014/main" id="{5F778F31-A5A6-4C1D-AB5A-49021A01BD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6892" y="1111076"/>
            <a:ext cx="1597793" cy="860600"/>
          </a:xfrm>
          <a:prstGeom prst="rect">
            <a:avLst/>
          </a:prstGeom>
        </p:spPr>
      </p:pic>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553594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宪法宣誓制度、人大制度</a:t>
            </a:r>
          </a:p>
        </p:txBody>
      </p:sp>
      <p:sp>
        <p:nvSpPr>
          <p:cNvPr id="29" name="文本框 13">
            <a:extLst>
              <a:ext uri="{FF2B5EF4-FFF2-40B4-BE49-F238E27FC236}">
                <a16:creationId xmlns:a16="http://schemas.microsoft.com/office/drawing/2014/main" id="{17A1DCA9-AA61-4EF3-A332-722CC2200861}"/>
              </a:ext>
            </a:extLst>
          </p:cNvPr>
          <p:cNvSpPr txBox="1">
            <a:spLocks noChangeArrowheads="1"/>
          </p:cNvSpPr>
          <p:nvPr/>
        </p:nvSpPr>
        <p:spPr bwMode="auto">
          <a:xfrm>
            <a:off x="944626" y="1901647"/>
            <a:ext cx="248437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buNone/>
            </a:pPr>
            <a:r>
              <a:rPr lang="zh-CN" altLang="en-US" sz="1800" b="1" dirty="0">
                <a:solidFill>
                  <a:srgbClr val="E71E17"/>
                </a:solidFill>
                <a:latin typeface="微软雅黑" panose="020B0503020204020204" pitchFamily="34" charset="-122"/>
                <a:ea typeface="微软雅黑" panose="020B0503020204020204" pitchFamily="34" charset="-122"/>
              </a:rPr>
              <a:t>宪法第二十四条第二款中修改后完整段落</a:t>
            </a:r>
          </a:p>
        </p:txBody>
      </p:sp>
      <p:sp>
        <p:nvSpPr>
          <p:cNvPr id="32" name="矩形 31">
            <a:extLst>
              <a:ext uri="{FF2B5EF4-FFF2-40B4-BE49-F238E27FC236}">
                <a16:creationId xmlns:a16="http://schemas.microsoft.com/office/drawing/2014/main" id="{B1A9A277-F793-4B27-A9B5-5E76B42C3DC5}"/>
              </a:ext>
            </a:extLst>
          </p:cNvPr>
          <p:cNvSpPr/>
          <p:nvPr/>
        </p:nvSpPr>
        <p:spPr>
          <a:xfrm>
            <a:off x="3558051" y="1397101"/>
            <a:ext cx="7919903" cy="1495409"/>
          </a:xfrm>
          <a:prstGeom prst="rect">
            <a:avLst/>
          </a:prstGeom>
        </p:spPr>
        <p:txBody>
          <a:bodyPr wrap="square">
            <a:spAutoFit/>
          </a:bodyPr>
          <a:lstStyle/>
          <a:p>
            <a:pPr algn="just" defTabSz="914400" fontAlgn="base" hangingPunct="0">
              <a:lnSpc>
                <a:spcPct val="200000"/>
              </a:lnSpc>
              <a:spcBef>
                <a:spcPct val="0"/>
              </a:spcBef>
              <a:spcAft>
                <a:spcPct val="0"/>
              </a:spcAft>
            </a:pPr>
            <a:r>
              <a:rPr lang="zh-CN" altLang="en-US" sz="1600" b="1" dirty="0">
                <a:solidFill>
                  <a:srgbClr val="E61D18"/>
                </a:solidFill>
                <a:latin typeface="微软雅黑" panose="020B0503020204020204" pitchFamily="34" charset="-122"/>
                <a:ea typeface="微软雅黑" panose="020B0503020204020204" pitchFamily="34" charset="-122"/>
              </a:rPr>
              <a:t>“国家倡导社会主义核心价值观，提倡爱祖国、爱人民、爱劳动、爱科学、爱社会主义的公德，在人民中进行爱国主义、集体主义和国际主义、共产主义的教育，进行辩证唯物主义和历史唯物主义的教育，反对资本主义的、封建主义的和其他的腐朽思想。”</a:t>
            </a:r>
          </a:p>
        </p:txBody>
      </p:sp>
      <p:sp>
        <p:nvSpPr>
          <p:cNvPr id="43" name="矩形 16">
            <a:extLst>
              <a:ext uri="{FF2B5EF4-FFF2-40B4-BE49-F238E27FC236}">
                <a16:creationId xmlns:a16="http://schemas.microsoft.com/office/drawing/2014/main" id="{F977D8EA-62BA-41CC-9F6C-EAFBE489D697}"/>
              </a:ext>
            </a:extLst>
          </p:cNvPr>
          <p:cNvSpPr>
            <a:spLocks noChangeArrowheads="1"/>
          </p:cNvSpPr>
          <p:nvPr/>
        </p:nvSpPr>
        <p:spPr bwMode="auto">
          <a:xfrm>
            <a:off x="882580" y="3490910"/>
            <a:ext cx="2546419" cy="1199552"/>
          </a:xfrm>
          <a:prstGeom prst="rect">
            <a:avLst/>
          </a:prstGeom>
          <a:noFill/>
          <a:ln w="19050">
            <a:solidFill>
              <a:srgbClr val="E61D18"/>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FFFFFF"/>
              </a:solidFill>
              <a:ea typeface="微软雅黑 Light" panose="020B0502040204020203" pitchFamily="34" charset="-122"/>
            </a:endParaRPr>
          </a:p>
        </p:txBody>
      </p:sp>
      <p:pic>
        <p:nvPicPr>
          <p:cNvPr id="44" name="图片 43">
            <a:extLst>
              <a:ext uri="{FF2B5EF4-FFF2-40B4-BE49-F238E27FC236}">
                <a16:creationId xmlns:a16="http://schemas.microsoft.com/office/drawing/2014/main" id="{B545205B-1058-4D30-A5A2-1ACCE22297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6892" y="2976560"/>
            <a:ext cx="1597793" cy="860600"/>
          </a:xfrm>
          <a:prstGeom prst="rect">
            <a:avLst/>
          </a:prstGeom>
        </p:spPr>
      </p:pic>
      <p:sp>
        <p:nvSpPr>
          <p:cNvPr id="45" name="文本框 13">
            <a:extLst>
              <a:ext uri="{FF2B5EF4-FFF2-40B4-BE49-F238E27FC236}">
                <a16:creationId xmlns:a16="http://schemas.microsoft.com/office/drawing/2014/main" id="{1B058E1F-D57D-439C-8D6D-819036AA9864}"/>
              </a:ext>
            </a:extLst>
          </p:cNvPr>
          <p:cNvSpPr txBox="1">
            <a:spLocks noChangeArrowheads="1"/>
          </p:cNvSpPr>
          <p:nvPr/>
        </p:nvSpPr>
        <p:spPr bwMode="auto">
          <a:xfrm>
            <a:off x="944626" y="3767131"/>
            <a:ext cx="2484373"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buNone/>
            </a:pPr>
            <a:r>
              <a:rPr lang="zh-CN" altLang="en-US" sz="1800" b="1" dirty="0">
                <a:solidFill>
                  <a:srgbClr val="E71E17"/>
                </a:solidFill>
                <a:latin typeface="微软雅黑" panose="020B0503020204020204" pitchFamily="34" charset="-122"/>
                <a:ea typeface="微软雅黑" panose="020B0503020204020204" pitchFamily="34" charset="-122"/>
              </a:rPr>
              <a:t>宪法第二十七条增加一款，作为第三款</a:t>
            </a:r>
          </a:p>
        </p:txBody>
      </p:sp>
      <p:sp>
        <p:nvSpPr>
          <p:cNvPr id="46" name="矩形 45">
            <a:extLst>
              <a:ext uri="{FF2B5EF4-FFF2-40B4-BE49-F238E27FC236}">
                <a16:creationId xmlns:a16="http://schemas.microsoft.com/office/drawing/2014/main" id="{29336B9F-8D1C-451A-A24A-9776E503A6E4}"/>
              </a:ext>
            </a:extLst>
          </p:cNvPr>
          <p:cNvSpPr/>
          <p:nvPr/>
        </p:nvSpPr>
        <p:spPr>
          <a:xfrm>
            <a:off x="3558051" y="3837160"/>
            <a:ext cx="6957549" cy="584775"/>
          </a:xfrm>
          <a:prstGeom prst="rect">
            <a:avLst/>
          </a:prstGeom>
        </p:spPr>
        <p:txBody>
          <a:bodyPr wrap="square">
            <a:spAutoFit/>
          </a:bodyPr>
          <a:lstStyle/>
          <a:p>
            <a:pPr algn="just" defTabSz="914400" fontAlgn="base" hangingPunct="0">
              <a:lnSpc>
                <a:spcPct val="200000"/>
              </a:lnSpc>
              <a:spcBef>
                <a:spcPct val="0"/>
              </a:spcBef>
              <a:spcAft>
                <a:spcPct val="0"/>
              </a:spcAft>
            </a:pPr>
            <a:r>
              <a:rPr lang="zh-CN" altLang="en-US" sz="1600" b="1" dirty="0">
                <a:solidFill>
                  <a:srgbClr val="E61D18"/>
                </a:solidFill>
                <a:latin typeface="微软雅黑" panose="020B0503020204020204" pitchFamily="34" charset="-122"/>
                <a:ea typeface="微软雅黑" panose="020B0503020204020204" pitchFamily="34" charset="-122"/>
              </a:rPr>
              <a:t>“国家工作人员就职时应当依照法律规定公开进行宪法宣誓。”</a:t>
            </a:r>
          </a:p>
        </p:txBody>
      </p:sp>
      <p:sp>
        <p:nvSpPr>
          <p:cNvPr id="47" name="矩形 16">
            <a:extLst>
              <a:ext uri="{FF2B5EF4-FFF2-40B4-BE49-F238E27FC236}">
                <a16:creationId xmlns:a16="http://schemas.microsoft.com/office/drawing/2014/main" id="{35F383AC-5058-4BCD-84E0-BB2BF540CCD5}"/>
              </a:ext>
            </a:extLst>
          </p:cNvPr>
          <p:cNvSpPr>
            <a:spLocks noChangeArrowheads="1"/>
          </p:cNvSpPr>
          <p:nvPr/>
        </p:nvSpPr>
        <p:spPr bwMode="auto">
          <a:xfrm>
            <a:off x="882580" y="5356394"/>
            <a:ext cx="2546419" cy="860600"/>
          </a:xfrm>
          <a:prstGeom prst="rect">
            <a:avLst/>
          </a:prstGeom>
          <a:noFill/>
          <a:ln w="19050">
            <a:solidFill>
              <a:srgbClr val="E61D18"/>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FFFFFF"/>
              </a:solidFill>
              <a:ea typeface="微软雅黑 Light" panose="020B0502040204020203" pitchFamily="34" charset="-122"/>
            </a:endParaRPr>
          </a:p>
        </p:txBody>
      </p:sp>
      <p:pic>
        <p:nvPicPr>
          <p:cNvPr id="48" name="图片 47">
            <a:extLst>
              <a:ext uri="{FF2B5EF4-FFF2-40B4-BE49-F238E27FC236}">
                <a16:creationId xmlns:a16="http://schemas.microsoft.com/office/drawing/2014/main" id="{1C6BCDF4-5C67-43EE-B482-28E74E5CA4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6892" y="4842044"/>
            <a:ext cx="1597793" cy="860600"/>
          </a:xfrm>
          <a:prstGeom prst="rect">
            <a:avLst/>
          </a:prstGeom>
        </p:spPr>
      </p:pic>
      <p:sp>
        <p:nvSpPr>
          <p:cNvPr id="49" name="文本框 13">
            <a:extLst>
              <a:ext uri="{FF2B5EF4-FFF2-40B4-BE49-F238E27FC236}">
                <a16:creationId xmlns:a16="http://schemas.microsoft.com/office/drawing/2014/main" id="{7917CABA-83A3-4D4C-87BF-021CE5C17D44}"/>
              </a:ext>
            </a:extLst>
          </p:cNvPr>
          <p:cNvSpPr txBox="1">
            <a:spLocks noChangeArrowheads="1"/>
          </p:cNvSpPr>
          <p:nvPr/>
        </p:nvSpPr>
        <p:spPr bwMode="auto">
          <a:xfrm>
            <a:off x="944626" y="5632615"/>
            <a:ext cx="248437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buNone/>
            </a:pPr>
            <a:r>
              <a:rPr lang="zh-CN" altLang="en-US" sz="1800" b="1" dirty="0">
                <a:solidFill>
                  <a:srgbClr val="E71E17"/>
                </a:solidFill>
                <a:latin typeface="微软雅黑" panose="020B0503020204020204" pitchFamily="34" charset="-122"/>
                <a:ea typeface="微软雅黑" panose="020B0503020204020204" pitchFamily="34" charset="-122"/>
              </a:rPr>
              <a:t>宪法第六十二条</a:t>
            </a:r>
          </a:p>
        </p:txBody>
      </p:sp>
      <p:sp>
        <p:nvSpPr>
          <p:cNvPr id="50" name="矩形 49">
            <a:extLst>
              <a:ext uri="{FF2B5EF4-FFF2-40B4-BE49-F238E27FC236}">
                <a16:creationId xmlns:a16="http://schemas.microsoft.com/office/drawing/2014/main" id="{AD03841A-1520-4E10-A311-B61C453E330B}"/>
              </a:ext>
            </a:extLst>
          </p:cNvPr>
          <p:cNvSpPr/>
          <p:nvPr/>
        </p:nvSpPr>
        <p:spPr>
          <a:xfrm>
            <a:off x="3558051" y="5232844"/>
            <a:ext cx="7919903" cy="1002967"/>
          </a:xfrm>
          <a:prstGeom prst="rect">
            <a:avLst/>
          </a:prstGeom>
        </p:spPr>
        <p:txBody>
          <a:bodyPr wrap="square">
            <a:spAutoFit/>
          </a:bodyPr>
          <a:lstStyle/>
          <a:p>
            <a:pPr algn="just" defTabSz="914400" fontAlgn="base" hangingPunct="0">
              <a:lnSpc>
                <a:spcPct val="200000"/>
              </a:lnSpc>
              <a:spcBef>
                <a:spcPct val="0"/>
              </a:spcBef>
              <a:spcAft>
                <a:spcPct val="0"/>
              </a:spcAft>
            </a:pPr>
            <a:r>
              <a:rPr lang="zh-CN" altLang="en-US" sz="1600" b="1" dirty="0">
                <a:solidFill>
                  <a:srgbClr val="E61D18"/>
                </a:solidFill>
                <a:latin typeface="微软雅黑" panose="020B0503020204020204" pitchFamily="34" charset="-122"/>
                <a:ea typeface="微软雅黑" panose="020B0503020204020204" pitchFamily="34" charset="-122"/>
              </a:rPr>
              <a:t>“全国人民代表大会行使下列职权”中增加一项，作为第七项“（七）选举国家监察委员会主任”，第七项至第十五项相应改为第八项至第十六项。</a:t>
            </a:r>
          </a:p>
        </p:txBody>
      </p:sp>
    </p:spTree>
    <p:extLst>
      <p:ext uri="{BB962C8B-B14F-4D97-AF65-F5344CB8AC3E}">
        <p14:creationId xmlns:p14="http://schemas.microsoft.com/office/powerpoint/2010/main" val="312187445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1000"/>
                                        <p:tgtEl>
                                          <p:spTgt spid="42"/>
                                        </p:tgtEl>
                                      </p:cBhvr>
                                    </p:animEffect>
                                    <p:anim calcmode="lin" valueType="num">
                                      <p:cBhvr>
                                        <p:cTn id="17" dur="1000" fill="hold"/>
                                        <p:tgtEl>
                                          <p:spTgt spid="42"/>
                                        </p:tgtEl>
                                        <p:attrNameLst>
                                          <p:attrName>ppt_x</p:attrName>
                                        </p:attrNameLst>
                                      </p:cBhvr>
                                      <p:tavLst>
                                        <p:tav tm="0">
                                          <p:val>
                                            <p:strVal val="#ppt_x"/>
                                          </p:val>
                                        </p:tav>
                                        <p:tav tm="100000">
                                          <p:val>
                                            <p:strVal val="#ppt_x"/>
                                          </p:val>
                                        </p:tav>
                                      </p:tavLst>
                                    </p:anim>
                                    <p:anim calcmode="lin" valueType="num">
                                      <p:cBhvr>
                                        <p:cTn id="18" dur="1000" fill="hold"/>
                                        <p:tgtEl>
                                          <p:spTgt spid="4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1000"/>
                                        <p:tgtEl>
                                          <p:spTgt spid="44"/>
                                        </p:tgtEl>
                                      </p:cBhvr>
                                    </p:animEffect>
                                    <p:anim calcmode="lin" valueType="num">
                                      <p:cBhvr>
                                        <p:cTn id="37" dur="1000" fill="hold"/>
                                        <p:tgtEl>
                                          <p:spTgt spid="44"/>
                                        </p:tgtEl>
                                        <p:attrNameLst>
                                          <p:attrName>ppt_x</p:attrName>
                                        </p:attrNameLst>
                                      </p:cBhvr>
                                      <p:tavLst>
                                        <p:tav tm="0">
                                          <p:val>
                                            <p:strVal val="#ppt_x"/>
                                          </p:val>
                                        </p:tav>
                                        <p:tav tm="100000">
                                          <p:val>
                                            <p:strVal val="#ppt_x"/>
                                          </p:val>
                                        </p:tav>
                                      </p:tavLst>
                                    </p:anim>
                                    <p:anim calcmode="lin" valueType="num">
                                      <p:cBhvr>
                                        <p:cTn id="38" dur="1000" fill="hold"/>
                                        <p:tgtEl>
                                          <p:spTgt spid="4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down)">
                                      <p:cBhvr>
                                        <p:cTn id="47" dur="500"/>
                                        <p:tgtEl>
                                          <p:spTgt spid="46"/>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1000"/>
                                        <p:tgtEl>
                                          <p:spTgt spid="47"/>
                                        </p:tgtEl>
                                      </p:cBhvr>
                                    </p:animEffect>
                                    <p:anim calcmode="lin" valueType="num">
                                      <p:cBhvr>
                                        <p:cTn id="52" dur="1000" fill="hold"/>
                                        <p:tgtEl>
                                          <p:spTgt spid="47"/>
                                        </p:tgtEl>
                                        <p:attrNameLst>
                                          <p:attrName>ppt_x</p:attrName>
                                        </p:attrNameLst>
                                      </p:cBhvr>
                                      <p:tavLst>
                                        <p:tav tm="0">
                                          <p:val>
                                            <p:strVal val="#ppt_x"/>
                                          </p:val>
                                        </p:tav>
                                        <p:tav tm="100000">
                                          <p:val>
                                            <p:strVal val="#ppt_x"/>
                                          </p:val>
                                        </p:tav>
                                      </p:tavLst>
                                    </p:anim>
                                    <p:anim calcmode="lin" valueType="num">
                                      <p:cBhvr>
                                        <p:cTn id="53" dur="1000" fill="hold"/>
                                        <p:tgtEl>
                                          <p:spTgt spid="4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2" presetClass="entr" presetSubtype="4"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down)">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p:bldP spid="29" grpId="0"/>
      <p:bldP spid="32" grpId="0"/>
      <p:bldP spid="43" grpId="0" animBg="1"/>
      <p:bldP spid="45" grpId="0"/>
      <p:bldP spid="46" grpId="0"/>
      <p:bldP spid="47" grpId="0" animBg="1"/>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553594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宪法宣誓制度、人大制度</a:t>
            </a:r>
          </a:p>
        </p:txBody>
      </p:sp>
      <p:sp>
        <p:nvSpPr>
          <p:cNvPr id="15" name="文本框 14">
            <a:extLst>
              <a:ext uri="{FF2B5EF4-FFF2-40B4-BE49-F238E27FC236}">
                <a16:creationId xmlns:a16="http://schemas.microsoft.com/office/drawing/2014/main" id="{258DE424-775B-4E34-B416-5CA9F8DD1150}"/>
              </a:ext>
            </a:extLst>
          </p:cNvPr>
          <p:cNvSpPr txBox="1"/>
          <p:nvPr/>
        </p:nvSpPr>
        <p:spPr>
          <a:xfrm>
            <a:off x="1543793" y="2048934"/>
            <a:ext cx="4076073" cy="1754326"/>
          </a:xfrm>
          <a:prstGeom prst="rect">
            <a:avLst/>
          </a:prstGeom>
          <a:noFill/>
        </p:spPr>
        <p:txBody>
          <a:bodyPr wrap="square" rtlCol="0">
            <a:spAutoFit/>
          </a:bodyPr>
          <a:lstStyle/>
          <a:p>
            <a:pPr defTabSz="914400">
              <a:lnSpc>
                <a:spcPct val="150000"/>
              </a:lnSpc>
            </a:pPr>
            <a:r>
              <a:rPr lang="zh-CN" altLang="en-US" b="1" dirty="0">
                <a:solidFill>
                  <a:srgbClr val="E61D18"/>
                </a:solidFill>
                <a:latin typeface="Arial"/>
                <a:ea typeface="Microsoft YaHei UI"/>
              </a:rPr>
              <a:t>“全国人民代表大会有权罢免下列人员”中增加一项，作为第四项“（四）国家监察委员会主任”，第四项、第五项相应改为第五项、第六项。</a:t>
            </a:r>
          </a:p>
        </p:txBody>
      </p:sp>
      <p:sp>
        <p:nvSpPr>
          <p:cNvPr id="16" name="圆角矩形 7">
            <a:extLst>
              <a:ext uri="{FF2B5EF4-FFF2-40B4-BE49-F238E27FC236}">
                <a16:creationId xmlns:a16="http://schemas.microsoft.com/office/drawing/2014/main" id="{3C951B69-8001-4A32-A5D1-19600B873F54}"/>
              </a:ext>
            </a:extLst>
          </p:cNvPr>
          <p:cNvSpPr/>
          <p:nvPr/>
        </p:nvSpPr>
        <p:spPr>
          <a:xfrm>
            <a:off x="1350626" y="1660846"/>
            <a:ext cx="4688223" cy="4288728"/>
          </a:xfrm>
          <a:prstGeom prst="roundRect">
            <a:avLst>
              <a:gd name="adj" fmla="val 1980"/>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7" name="圆角矩形 4">
            <a:extLst>
              <a:ext uri="{FF2B5EF4-FFF2-40B4-BE49-F238E27FC236}">
                <a16:creationId xmlns:a16="http://schemas.microsoft.com/office/drawing/2014/main" id="{18ED00DC-0980-4BA9-8735-BC8CCC57EBB4}"/>
              </a:ext>
            </a:extLst>
          </p:cNvPr>
          <p:cNvSpPr/>
          <p:nvPr/>
        </p:nvSpPr>
        <p:spPr>
          <a:xfrm>
            <a:off x="1638286" y="1432681"/>
            <a:ext cx="4188021" cy="404262"/>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宪法第六十三条</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18" name="圆角矩形 19">
            <a:extLst>
              <a:ext uri="{FF2B5EF4-FFF2-40B4-BE49-F238E27FC236}">
                <a16:creationId xmlns:a16="http://schemas.microsoft.com/office/drawing/2014/main" id="{C003422F-F34D-4E93-B58E-FDDE572DCCFD}"/>
              </a:ext>
            </a:extLst>
          </p:cNvPr>
          <p:cNvSpPr/>
          <p:nvPr/>
        </p:nvSpPr>
        <p:spPr>
          <a:xfrm>
            <a:off x="6704197" y="1664778"/>
            <a:ext cx="4688223" cy="4278822"/>
          </a:xfrm>
          <a:prstGeom prst="roundRect">
            <a:avLst>
              <a:gd name="adj" fmla="val 1980"/>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9" name="圆角矩形 12">
            <a:extLst>
              <a:ext uri="{FF2B5EF4-FFF2-40B4-BE49-F238E27FC236}">
                <a16:creationId xmlns:a16="http://schemas.microsoft.com/office/drawing/2014/main" id="{34AA2793-CC87-49D9-8514-EB72029E5589}"/>
              </a:ext>
            </a:extLst>
          </p:cNvPr>
          <p:cNvSpPr/>
          <p:nvPr/>
        </p:nvSpPr>
        <p:spPr>
          <a:xfrm>
            <a:off x="6954299" y="1492612"/>
            <a:ext cx="4188021" cy="34433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宪法第六十五条第四款</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20" name="文本框 19">
            <a:extLst>
              <a:ext uri="{FF2B5EF4-FFF2-40B4-BE49-F238E27FC236}">
                <a16:creationId xmlns:a16="http://schemas.microsoft.com/office/drawing/2014/main" id="{949549F3-679C-43B2-927C-50341FE3E46F}"/>
              </a:ext>
            </a:extLst>
          </p:cNvPr>
          <p:cNvSpPr txBox="1"/>
          <p:nvPr/>
        </p:nvSpPr>
        <p:spPr>
          <a:xfrm>
            <a:off x="7034280" y="2172044"/>
            <a:ext cx="4076073" cy="1338828"/>
          </a:xfrm>
          <a:prstGeom prst="rect">
            <a:avLst/>
          </a:prstGeom>
          <a:noFill/>
        </p:spPr>
        <p:txBody>
          <a:bodyPr wrap="square" rtlCol="0">
            <a:spAutoFit/>
          </a:bodyPr>
          <a:lstStyle/>
          <a:p>
            <a:pPr defTabSz="914400">
              <a:lnSpc>
                <a:spcPct val="150000"/>
              </a:lnSpc>
            </a:pPr>
            <a:r>
              <a:rPr lang="zh-CN" altLang="en-US" dirty="0">
                <a:solidFill>
                  <a:prstClr val="black">
                    <a:lumMod val="85000"/>
                    <a:lumOff val="15000"/>
                  </a:prstClr>
                </a:solidFill>
                <a:latin typeface="Arial"/>
                <a:ea typeface="Microsoft YaHei UI"/>
              </a:rPr>
              <a:t>“全国人民代表大会常务委员会的组成人员不得担任国家行政机关、审判机关和检察机关的职务。”</a:t>
            </a:r>
          </a:p>
        </p:txBody>
      </p:sp>
      <p:sp>
        <p:nvSpPr>
          <p:cNvPr id="21" name="文本框 20">
            <a:extLst>
              <a:ext uri="{FF2B5EF4-FFF2-40B4-BE49-F238E27FC236}">
                <a16:creationId xmlns:a16="http://schemas.microsoft.com/office/drawing/2014/main" id="{278ED88F-AC18-48C2-9A38-5A2B369CFB46}"/>
              </a:ext>
            </a:extLst>
          </p:cNvPr>
          <p:cNvSpPr txBox="1"/>
          <p:nvPr/>
        </p:nvSpPr>
        <p:spPr>
          <a:xfrm>
            <a:off x="7034279" y="4279728"/>
            <a:ext cx="4108041" cy="1338828"/>
          </a:xfrm>
          <a:prstGeom prst="rect">
            <a:avLst/>
          </a:prstGeom>
          <a:noFill/>
        </p:spPr>
        <p:txBody>
          <a:bodyPr wrap="square" rtlCol="0">
            <a:spAutoFit/>
          </a:bodyPr>
          <a:lstStyle/>
          <a:p>
            <a:pPr defTabSz="914400">
              <a:lnSpc>
                <a:spcPct val="150000"/>
              </a:lnSpc>
            </a:pPr>
            <a:r>
              <a:rPr lang="zh-CN" altLang="en-US" b="1" dirty="0">
                <a:solidFill>
                  <a:srgbClr val="E61D18"/>
                </a:solidFill>
                <a:latin typeface="Arial"/>
                <a:ea typeface="Microsoft YaHei UI"/>
              </a:rPr>
              <a:t>“全国人民代表大会常务委员会的组成人员不得担任国家行政机关、监察机关、审判机关和检察机关的职务。”</a:t>
            </a:r>
          </a:p>
        </p:txBody>
      </p:sp>
      <p:grpSp>
        <p:nvGrpSpPr>
          <p:cNvPr id="22" name="组合 21">
            <a:extLst>
              <a:ext uri="{FF2B5EF4-FFF2-40B4-BE49-F238E27FC236}">
                <a16:creationId xmlns:a16="http://schemas.microsoft.com/office/drawing/2014/main" id="{47972B78-C635-4241-99F0-8C74953C9D0D}"/>
              </a:ext>
            </a:extLst>
          </p:cNvPr>
          <p:cNvGrpSpPr/>
          <p:nvPr/>
        </p:nvGrpSpPr>
        <p:grpSpPr>
          <a:xfrm rot="5400000">
            <a:off x="8767728" y="3565393"/>
            <a:ext cx="561160" cy="561160"/>
            <a:chOff x="5935893" y="2524080"/>
            <a:chExt cx="751545" cy="751545"/>
          </a:xfrm>
        </p:grpSpPr>
        <p:sp>
          <p:nvSpPr>
            <p:cNvPr id="23" name="流程图: 联系 24">
              <a:extLst>
                <a:ext uri="{FF2B5EF4-FFF2-40B4-BE49-F238E27FC236}">
                  <a16:creationId xmlns:a16="http://schemas.microsoft.com/office/drawing/2014/main" id="{9DFA8235-5C8F-41BB-B55D-AFB73D49DE02}"/>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24" name="燕尾形 25">
              <a:extLst>
                <a:ext uri="{FF2B5EF4-FFF2-40B4-BE49-F238E27FC236}">
                  <a16:creationId xmlns:a16="http://schemas.microsoft.com/office/drawing/2014/main" id="{D1287DCC-C6BA-4838-BF5C-1EDF71306D14}"/>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Tree>
    <p:extLst>
      <p:ext uri="{BB962C8B-B14F-4D97-AF65-F5344CB8AC3E}">
        <p14:creationId xmlns:p14="http://schemas.microsoft.com/office/powerpoint/2010/main" val="420327357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750"/>
                                        <p:tgtEl>
                                          <p:spTgt spid="16"/>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6" presetClass="entr" presetSubtype="2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par>
                          <p:cTn id="26" fill="hold">
                            <p:stCondLst>
                              <p:cond delay="3250"/>
                            </p:stCondLst>
                            <p:childTnLst>
                              <p:par>
                                <p:cTn id="27" presetID="21"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heel(1)">
                                      <p:cBhvr>
                                        <p:cTn id="29" dur="750"/>
                                        <p:tgtEl>
                                          <p:spTgt spid="18"/>
                                        </p:tgtEl>
                                      </p:cBhvr>
                                    </p:animEffect>
                                  </p:childTnLst>
                                </p:cTn>
                              </p:par>
                            </p:childTnLst>
                          </p:cTn>
                        </p:par>
                        <p:par>
                          <p:cTn id="30" fill="hold">
                            <p:stCondLst>
                              <p:cond delay="4000"/>
                            </p:stCondLst>
                            <p:childTnLst>
                              <p:par>
                                <p:cTn id="31" presetID="47"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5"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anim calcmode="lin" valueType="num">
                                      <p:cBhvr>
                                        <p:cTn id="40" dur="750" fill="hold"/>
                                        <p:tgtEl>
                                          <p:spTgt spid="22"/>
                                        </p:tgtEl>
                                        <p:attrNameLst>
                                          <p:attrName>ppt_w</p:attrName>
                                        </p:attrNameLst>
                                      </p:cBhvr>
                                      <p:tavLst>
                                        <p:tav tm="0" fmla="#ppt_w*sin(2.5*pi*$)">
                                          <p:val>
                                            <p:fltVal val="0"/>
                                          </p:val>
                                        </p:tav>
                                        <p:tav tm="100000">
                                          <p:val>
                                            <p:fltVal val="1"/>
                                          </p:val>
                                        </p:tav>
                                      </p:tavLst>
                                    </p:anim>
                                    <p:anim calcmode="lin" valueType="num">
                                      <p:cBhvr>
                                        <p:cTn id="41" dur="750" fill="hold"/>
                                        <p:tgtEl>
                                          <p:spTgt spid="22"/>
                                        </p:tgtEl>
                                        <p:attrNameLst>
                                          <p:attrName>ppt_h</p:attrName>
                                        </p:attrNameLst>
                                      </p:cBhvr>
                                      <p:tavLst>
                                        <p:tav tm="0">
                                          <p:val>
                                            <p:strVal val="#ppt_h"/>
                                          </p:val>
                                        </p:tav>
                                        <p:tav tm="100000">
                                          <p:val>
                                            <p:strVal val="#ppt_h"/>
                                          </p:val>
                                        </p:tav>
                                      </p:tavLst>
                                    </p:anim>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animBg="1"/>
      <p:bldP spid="17" grpId="0" animBg="1"/>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国务院管理制度</a:t>
            </a:r>
          </a:p>
        </p:txBody>
      </p:sp>
      <p:pic>
        <p:nvPicPr>
          <p:cNvPr id="3" name="Picture 2">
            <a:extLst>
              <a:ext uri="{FF2B5EF4-FFF2-40B4-BE49-F238E27FC236}">
                <a16:creationId xmlns:a16="http://schemas.microsoft.com/office/drawing/2014/main" id="{26F87ADC-4019-41AA-A38D-B04CD623BA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3452" y="1439703"/>
            <a:ext cx="1132456" cy="1165402"/>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 Box 12">
            <a:extLst>
              <a:ext uri="{FF2B5EF4-FFF2-40B4-BE49-F238E27FC236}">
                <a16:creationId xmlns:a16="http://schemas.microsoft.com/office/drawing/2014/main" id="{DE1A7BCB-73A3-44C1-BB1E-087477862660}"/>
              </a:ext>
            </a:extLst>
          </p:cNvPr>
          <p:cNvSpPr txBox="1">
            <a:spLocks noChangeArrowheads="1"/>
          </p:cNvSpPr>
          <p:nvPr/>
        </p:nvSpPr>
        <p:spPr bwMode="auto">
          <a:xfrm>
            <a:off x="2369642" y="1556100"/>
            <a:ext cx="8462919"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lnSpc>
                <a:spcPct val="150000"/>
              </a:lnSpc>
              <a:spcBef>
                <a:spcPct val="0"/>
              </a:spcBef>
              <a:spcAft>
                <a:spcPct val="0"/>
              </a:spcAft>
            </a:pPr>
            <a:r>
              <a:rPr lang="zh-CN" altLang="en-US" sz="2000" b="1" spc="300" noProof="1">
                <a:solidFill>
                  <a:srgbClr val="E61D18"/>
                </a:solidFill>
                <a:latin typeface="微软雅黑" panose="020B0503020204020204" pitchFamily="34" charset="-122"/>
                <a:ea typeface="微软雅黑" panose="020B0503020204020204" pitchFamily="34" charset="-122"/>
              </a:rPr>
              <a:t>宪法第六十七条</a:t>
            </a:r>
            <a:endParaRPr lang="en-US" altLang="zh-CN" sz="2000" b="1" spc="300" noProof="1">
              <a:solidFill>
                <a:srgbClr val="E61D18"/>
              </a:solidFill>
              <a:latin typeface="微软雅黑" panose="020B0503020204020204" pitchFamily="34" charset="-122"/>
              <a:ea typeface="微软雅黑" panose="020B0503020204020204" pitchFamily="34" charset="-122"/>
            </a:endParaRPr>
          </a:p>
          <a:p>
            <a:pPr algn="ctr" defTabSz="914400">
              <a:lnSpc>
                <a:spcPct val="150000"/>
              </a:lnSpc>
              <a:spcBef>
                <a:spcPct val="0"/>
              </a:spcBef>
              <a:spcAft>
                <a:spcPct val="0"/>
              </a:spcAft>
            </a:pPr>
            <a:r>
              <a:rPr lang="zh-CN" altLang="en-US" sz="2000" b="1" spc="300" noProof="1">
                <a:solidFill>
                  <a:srgbClr val="E61D18"/>
                </a:solidFill>
                <a:latin typeface="微软雅黑" panose="020B0503020204020204" pitchFamily="34" charset="-122"/>
                <a:ea typeface="微软雅黑" panose="020B0503020204020204" pitchFamily="34" charset="-122"/>
              </a:rPr>
              <a:t>“全国人民代表大会常务委员会行使下列职权”中第六项</a:t>
            </a:r>
          </a:p>
        </p:txBody>
      </p:sp>
      <p:sp>
        <p:nvSpPr>
          <p:cNvPr id="8" name="矩形 7">
            <a:extLst>
              <a:ext uri="{FF2B5EF4-FFF2-40B4-BE49-F238E27FC236}">
                <a16:creationId xmlns:a16="http://schemas.microsoft.com/office/drawing/2014/main" id="{321614DB-7617-4F08-8F0F-3B0248B266A7}"/>
              </a:ext>
            </a:extLst>
          </p:cNvPr>
          <p:cNvSpPr/>
          <p:nvPr/>
        </p:nvSpPr>
        <p:spPr>
          <a:xfrm>
            <a:off x="884419" y="2744796"/>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9" name="TextBox 59">
            <a:extLst>
              <a:ext uri="{FF2B5EF4-FFF2-40B4-BE49-F238E27FC236}">
                <a16:creationId xmlns:a16="http://schemas.microsoft.com/office/drawing/2014/main" id="{FCA5B135-68AA-4AC1-9290-B3020908B566}"/>
              </a:ext>
            </a:extLst>
          </p:cNvPr>
          <p:cNvSpPr>
            <a:spLocks noChangeArrowheads="1"/>
          </p:cNvSpPr>
          <p:nvPr/>
        </p:nvSpPr>
        <p:spPr bwMode="auto">
          <a:xfrm flipH="1">
            <a:off x="874826" y="3007816"/>
            <a:ext cx="10259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a:spcBef>
                <a:spcPct val="0"/>
              </a:spcBef>
              <a:spcAft>
                <a:spcPct val="0"/>
              </a:spcAft>
            </a:pPr>
            <a:r>
              <a:rPr lang="zh-CN" altLang="en-US"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rPr>
              <a:t>修改内容</a:t>
            </a:r>
            <a:endParaRPr lang="en-US" altLang="zh-CN"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endParaRPr>
          </a:p>
        </p:txBody>
      </p:sp>
      <p:sp>
        <p:nvSpPr>
          <p:cNvPr id="10" name="矩形 9">
            <a:extLst>
              <a:ext uri="{FF2B5EF4-FFF2-40B4-BE49-F238E27FC236}">
                <a16:creationId xmlns:a16="http://schemas.microsoft.com/office/drawing/2014/main" id="{5B3524D1-1811-4C5E-805E-49E3AD0F9120}"/>
              </a:ext>
            </a:extLst>
          </p:cNvPr>
          <p:cNvSpPr/>
          <p:nvPr/>
        </p:nvSpPr>
        <p:spPr>
          <a:xfrm>
            <a:off x="884419" y="3433761"/>
            <a:ext cx="10259831" cy="2890837"/>
          </a:xfrm>
          <a:prstGeom prst="rect">
            <a:avLst/>
          </a:prstGeom>
          <a:noFill/>
          <a:ln w="12700" cap="flat" cmpd="sng" algn="ctr">
            <a:solidFill>
              <a:srgbClr val="EA0000"/>
            </a:solidFill>
            <a:prstDash val="dash"/>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1" name="Picture 2" descr="C:\Users\Administrator\Desktop\5645abeecf4fb.png">
            <a:extLst>
              <a:ext uri="{FF2B5EF4-FFF2-40B4-BE49-F238E27FC236}">
                <a16:creationId xmlns:a16="http://schemas.microsoft.com/office/drawing/2014/main" id="{57A9969F-A8DA-4086-9B94-A7A4E87C0D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06" y="2852735"/>
            <a:ext cx="2000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C:\Users\Administrator\Desktop\5645abeecf4fb.png">
            <a:extLst>
              <a:ext uri="{FF2B5EF4-FFF2-40B4-BE49-F238E27FC236}">
                <a16:creationId xmlns:a16="http://schemas.microsoft.com/office/drawing/2014/main" id="{86D1E71E-4F03-4304-9972-34E06DC670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318763" y="2855368"/>
            <a:ext cx="19431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a:extLst>
              <a:ext uri="{FF2B5EF4-FFF2-40B4-BE49-F238E27FC236}">
                <a16:creationId xmlns:a16="http://schemas.microsoft.com/office/drawing/2014/main" id="{D1F270C0-1A53-4EFF-B1E6-B8F5F5BFCC27}"/>
              </a:ext>
            </a:extLst>
          </p:cNvPr>
          <p:cNvSpPr txBox="1"/>
          <p:nvPr/>
        </p:nvSpPr>
        <p:spPr>
          <a:xfrm>
            <a:off x="874826" y="4502320"/>
            <a:ext cx="4076073" cy="830997"/>
          </a:xfrm>
          <a:prstGeom prst="rect">
            <a:avLst/>
          </a:prstGeom>
          <a:noFill/>
        </p:spPr>
        <p:txBody>
          <a:bodyPr wrap="square" rtlCol="0">
            <a:spAutoFit/>
          </a:bodyPr>
          <a:lstStyle/>
          <a:p>
            <a:pPr algn="r" defTabSz="914400">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“（六）监督国务院、中央军事委员会、最高人民法院和最高人民检察院的工作”</a:t>
            </a:r>
          </a:p>
        </p:txBody>
      </p:sp>
      <p:sp>
        <p:nvSpPr>
          <p:cNvPr id="26" name="文本框 25">
            <a:extLst>
              <a:ext uri="{FF2B5EF4-FFF2-40B4-BE49-F238E27FC236}">
                <a16:creationId xmlns:a16="http://schemas.microsoft.com/office/drawing/2014/main" id="{5E2AAC2B-4FCB-47A5-9EB7-4BAEB748F0AA}"/>
              </a:ext>
            </a:extLst>
          </p:cNvPr>
          <p:cNvSpPr txBox="1"/>
          <p:nvPr/>
        </p:nvSpPr>
        <p:spPr>
          <a:xfrm>
            <a:off x="5876925" y="3490172"/>
            <a:ext cx="4797330" cy="830997"/>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rPr>
              <a:t>“（六）监督国务院、中央军事委员会、国家监察委员会、最高人民法院和最高人民检察院的工作”；</a:t>
            </a:r>
          </a:p>
        </p:txBody>
      </p:sp>
      <p:grpSp>
        <p:nvGrpSpPr>
          <p:cNvPr id="27" name="组合 26">
            <a:extLst>
              <a:ext uri="{FF2B5EF4-FFF2-40B4-BE49-F238E27FC236}">
                <a16:creationId xmlns:a16="http://schemas.microsoft.com/office/drawing/2014/main" id="{2A34C9FD-C602-4CD6-ABE1-EA57AE3540FD}"/>
              </a:ext>
            </a:extLst>
          </p:cNvPr>
          <p:cNvGrpSpPr/>
          <p:nvPr/>
        </p:nvGrpSpPr>
        <p:grpSpPr>
          <a:xfrm>
            <a:off x="5011134" y="3638164"/>
            <a:ext cx="561160" cy="561160"/>
            <a:chOff x="5935893" y="2524080"/>
            <a:chExt cx="751545" cy="751545"/>
          </a:xfrm>
        </p:grpSpPr>
        <p:sp>
          <p:nvSpPr>
            <p:cNvPr id="28" name="流程图: 联系 24">
              <a:extLst>
                <a:ext uri="{FF2B5EF4-FFF2-40B4-BE49-F238E27FC236}">
                  <a16:creationId xmlns:a16="http://schemas.microsoft.com/office/drawing/2014/main" id="{FE12F15C-64EC-41B3-ABB5-6C9A89E7C98E}"/>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29" name="燕尾形 25">
              <a:extLst>
                <a:ext uri="{FF2B5EF4-FFF2-40B4-BE49-F238E27FC236}">
                  <a16:creationId xmlns:a16="http://schemas.microsoft.com/office/drawing/2014/main" id="{CA1D2427-146D-44D2-848C-4189870F1CC1}"/>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grpSp>
        <p:nvGrpSpPr>
          <p:cNvPr id="30" name="组合 29">
            <a:extLst>
              <a:ext uri="{FF2B5EF4-FFF2-40B4-BE49-F238E27FC236}">
                <a16:creationId xmlns:a16="http://schemas.microsoft.com/office/drawing/2014/main" id="{8F80993C-3C3E-4C94-BD65-B80AD236DF80}"/>
              </a:ext>
            </a:extLst>
          </p:cNvPr>
          <p:cNvGrpSpPr/>
          <p:nvPr/>
        </p:nvGrpSpPr>
        <p:grpSpPr>
          <a:xfrm>
            <a:off x="5011134" y="4581040"/>
            <a:ext cx="561160" cy="561160"/>
            <a:chOff x="5935894" y="4216402"/>
            <a:chExt cx="561160" cy="561160"/>
          </a:xfrm>
        </p:grpSpPr>
        <p:sp>
          <p:nvSpPr>
            <p:cNvPr id="31" name="流程图: 联系 17">
              <a:extLst>
                <a:ext uri="{FF2B5EF4-FFF2-40B4-BE49-F238E27FC236}">
                  <a16:creationId xmlns:a16="http://schemas.microsoft.com/office/drawing/2014/main" id="{8BA3F7EC-582B-4F56-8646-FA47F6E484F2}"/>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32" name="加号 31">
              <a:extLst>
                <a:ext uri="{FF2B5EF4-FFF2-40B4-BE49-F238E27FC236}">
                  <a16:creationId xmlns:a16="http://schemas.microsoft.com/office/drawing/2014/main" id="{37FC16A2-9776-4C72-B525-A400928E4064}"/>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sp>
        <p:nvSpPr>
          <p:cNvPr id="33" name="文本框 32">
            <a:extLst>
              <a:ext uri="{FF2B5EF4-FFF2-40B4-BE49-F238E27FC236}">
                <a16:creationId xmlns:a16="http://schemas.microsoft.com/office/drawing/2014/main" id="{EDBD3FF0-0E38-44E6-A8BF-671A069425EB}"/>
              </a:ext>
            </a:extLst>
          </p:cNvPr>
          <p:cNvSpPr txBox="1"/>
          <p:nvPr/>
        </p:nvSpPr>
        <p:spPr>
          <a:xfrm>
            <a:off x="5876925" y="4365482"/>
            <a:ext cx="5211582" cy="830997"/>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rPr>
              <a:t>增加一项，作为第十一项“（十一）根据国家监察委员会主任的提请，任免国家监察委员会副主任、委员”</a:t>
            </a:r>
          </a:p>
        </p:txBody>
      </p:sp>
      <p:sp>
        <p:nvSpPr>
          <p:cNvPr id="34" name="文本框 33">
            <a:extLst>
              <a:ext uri="{FF2B5EF4-FFF2-40B4-BE49-F238E27FC236}">
                <a16:creationId xmlns:a16="http://schemas.microsoft.com/office/drawing/2014/main" id="{32B84348-E16C-40E6-8E44-13EF5A7EC9C5}"/>
              </a:ext>
            </a:extLst>
          </p:cNvPr>
          <p:cNvSpPr txBox="1"/>
          <p:nvPr/>
        </p:nvSpPr>
        <p:spPr>
          <a:xfrm>
            <a:off x="5850069" y="5333317"/>
            <a:ext cx="4797330" cy="830997"/>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rPr>
              <a:t>第十一项至第二十一项相应改为第十二项至第二十二项。</a:t>
            </a:r>
          </a:p>
        </p:txBody>
      </p:sp>
      <p:grpSp>
        <p:nvGrpSpPr>
          <p:cNvPr id="35" name="组合 34">
            <a:extLst>
              <a:ext uri="{FF2B5EF4-FFF2-40B4-BE49-F238E27FC236}">
                <a16:creationId xmlns:a16="http://schemas.microsoft.com/office/drawing/2014/main" id="{25BB16C9-8A3A-4A97-882A-44CA6B2532F3}"/>
              </a:ext>
            </a:extLst>
          </p:cNvPr>
          <p:cNvGrpSpPr/>
          <p:nvPr/>
        </p:nvGrpSpPr>
        <p:grpSpPr>
          <a:xfrm>
            <a:off x="5011134" y="5487517"/>
            <a:ext cx="561160" cy="561160"/>
            <a:chOff x="5935893" y="2524080"/>
            <a:chExt cx="751545" cy="751545"/>
          </a:xfrm>
        </p:grpSpPr>
        <p:sp>
          <p:nvSpPr>
            <p:cNvPr id="36" name="流程图: 联系 32">
              <a:extLst>
                <a:ext uri="{FF2B5EF4-FFF2-40B4-BE49-F238E27FC236}">
                  <a16:creationId xmlns:a16="http://schemas.microsoft.com/office/drawing/2014/main" id="{54E4C5B9-1058-4AE8-97F0-C3BFF8734CBF}"/>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37" name="燕尾形 33">
              <a:extLst>
                <a:ext uri="{FF2B5EF4-FFF2-40B4-BE49-F238E27FC236}">
                  <a16:creationId xmlns:a16="http://schemas.microsoft.com/office/drawing/2014/main" id="{22EBF827-B47F-42FB-A6AC-1D44B536CFC5}"/>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Tree>
    <p:extLst>
      <p:ext uri="{BB962C8B-B14F-4D97-AF65-F5344CB8AC3E}">
        <p14:creationId xmlns:p14="http://schemas.microsoft.com/office/powerpoint/2010/main" val="2100938743"/>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0" presetClass="entr" presetSubtype="0"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45"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750"/>
                                        <p:tgtEl>
                                          <p:spTgt spid="27"/>
                                        </p:tgtEl>
                                      </p:cBhvr>
                                    </p:animEffect>
                                    <p:anim calcmode="lin" valueType="num">
                                      <p:cBhvr>
                                        <p:cTn id="43" dur="750" fill="hold"/>
                                        <p:tgtEl>
                                          <p:spTgt spid="27"/>
                                        </p:tgtEl>
                                        <p:attrNameLst>
                                          <p:attrName>ppt_w</p:attrName>
                                        </p:attrNameLst>
                                      </p:cBhvr>
                                      <p:tavLst>
                                        <p:tav tm="0" fmla="#ppt_w*sin(2.5*pi*$)">
                                          <p:val>
                                            <p:fltVal val="0"/>
                                          </p:val>
                                        </p:tav>
                                        <p:tav tm="100000">
                                          <p:val>
                                            <p:fltVal val="1"/>
                                          </p:val>
                                        </p:tav>
                                      </p:tavLst>
                                    </p:anim>
                                    <p:anim calcmode="lin" valueType="num">
                                      <p:cBhvr>
                                        <p:cTn id="44" dur="750" fill="hold"/>
                                        <p:tgtEl>
                                          <p:spTgt spid="27"/>
                                        </p:tgtEl>
                                        <p:attrNameLst>
                                          <p:attrName>ppt_h</p:attrName>
                                        </p:attrNameLst>
                                      </p:cBhvr>
                                      <p:tavLst>
                                        <p:tav tm="0">
                                          <p:val>
                                            <p:strVal val="#ppt_h"/>
                                          </p:val>
                                        </p:tav>
                                        <p:tav tm="100000">
                                          <p:val>
                                            <p:strVal val="#ppt_h"/>
                                          </p:val>
                                        </p:tav>
                                      </p:tavLst>
                                    </p:anim>
                                  </p:childTnLst>
                                </p:cTn>
                              </p:par>
                            </p:childTnLst>
                          </p:cTn>
                        </p:par>
                        <p:par>
                          <p:cTn id="45" fill="hold">
                            <p:stCondLst>
                              <p:cond delay="5250"/>
                            </p:stCondLst>
                            <p:childTnLst>
                              <p:par>
                                <p:cTn id="46" presetID="2" presetClass="entr" presetSubtype="2"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1+#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5750"/>
                            </p:stCondLst>
                            <p:childTnLst>
                              <p:par>
                                <p:cTn id="51" presetID="45" presetClass="entr" presetSubtype="0"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750"/>
                                        <p:tgtEl>
                                          <p:spTgt spid="30"/>
                                        </p:tgtEl>
                                      </p:cBhvr>
                                    </p:animEffect>
                                    <p:anim calcmode="lin" valueType="num">
                                      <p:cBhvr>
                                        <p:cTn id="54" dur="750" fill="hold"/>
                                        <p:tgtEl>
                                          <p:spTgt spid="30"/>
                                        </p:tgtEl>
                                        <p:attrNameLst>
                                          <p:attrName>ppt_w</p:attrName>
                                        </p:attrNameLst>
                                      </p:cBhvr>
                                      <p:tavLst>
                                        <p:tav tm="0" fmla="#ppt_w*sin(2.5*pi*$)">
                                          <p:val>
                                            <p:fltVal val="0"/>
                                          </p:val>
                                        </p:tav>
                                        <p:tav tm="100000">
                                          <p:val>
                                            <p:fltVal val="1"/>
                                          </p:val>
                                        </p:tav>
                                      </p:tavLst>
                                    </p:anim>
                                    <p:anim calcmode="lin" valueType="num">
                                      <p:cBhvr>
                                        <p:cTn id="55" dur="750" fill="hold"/>
                                        <p:tgtEl>
                                          <p:spTgt spid="30"/>
                                        </p:tgtEl>
                                        <p:attrNameLst>
                                          <p:attrName>ppt_h</p:attrName>
                                        </p:attrNameLst>
                                      </p:cBhvr>
                                      <p:tavLst>
                                        <p:tav tm="0">
                                          <p:val>
                                            <p:strVal val="#ppt_h"/>
                                          </p:val>
                                        </p:tav>
                                        <p:tav tm="100000">
                                          <p:val>
                                            <p:strVal val="#ppt_h"/>
                                          </p:val>
                                        </p:tav>
                                      </p:tavLst>
                                    </p:anim>
                                  </p:childTnLst>
                                </p:cTn>
                              </p:par>
                            </p:childTnLst>
                          </p:cTn>
                        </p:par>
                        <p:par>
                          <p:cTn id="56" fill="hold">
                            <p:stCondLst>
                              <p:cond delay="6500"/>
                            </p:stCondLst>
                            <p:childTnLst>
                              <p:par>
                                <p:cTn id="57" presetID="2" presetClass="entr" presetSubtype="2"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1+#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 presetClass="entr" presetSubtype="2"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1+#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childTnLst>
                          </p:cTn>
                        </p:par>
                        <p:par>
                          <p:cTn id="66" fill="hold">
                            <p:stCondLst>
                              <p:cond delay="7500"/>
                            </p:stCondLst>
                            <p:childTnLst>
                              <p:par>
                                <p:cTn id="67" presetID="45" presetClass="entr" presetSubtype="0"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750"/>
                                        <p:tgtEl>
                                          <p:spTgt spid="35"/>
                                        </p:tgtEl>
                                      </p:cBhvr>
                                    </p:animEffect>
                                    <p:anim calcmode="lin" valueType="num">
                                      <p:cBhvr>
                                        <p:cTn id="70" dur="750" fill="hold"/>
                                        <p:tgtEl>
                                          <p:spTgt spid="35"/>
                                        </p:tgtEl>
                                        <p:attrNameLst>
                                          <p:attrName>ppt_w</p:attrName>
                                        </p:attrNameLst>
                                      </p:cBhvr>
                                      <p:tavLst>
                                        <p:tav tm="0" fmla="#ppt_w*sin(2.5*pi*$)">
                                          <p:val>
                                            <p:fltVal val="0"/>
                                          </p:val>
                                        </p:tav>
                                        <p:tav tm="100000">
                                          <p:val>
                                            <p:fltVal val="1"/>
                                          </p:val>
                                        </p:tav>
                                      </p:tavLst>
                                    </p:anim>
                                    <p:anim calcmode="lin" valueType="num">
                                      <p:cBhvr>
                                        <p:cTn id="71" dur="75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p:bldP spid="10" grpId="0" animBg="1"/>
      <p:bldP spid="25" grpId="0"/>
      <p:bldP spid="26"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81970"/>
            <a:ext cx="5945524" cy="461665"/>
          </a:xfrm>
          <a:prstGeom prst="rect">
            <a:avLst/>
          </a:prstGeom>
          <a:noFill/>
        </p:spPr>
        <p:txBody>
          <a:bodyPr wrap="square" rtlCol="0">
            <a:spAutoFit/>
          </a:bodyPr>
          <a:lstStyle/>
          <a:p>
            <a:pPr lvl="0"/>
            <a:r>
              <a:rPr lang="zh-CN" altLang="en-US" sz="2400" b="1" dirty="0">
                <a:solidFill>
                  <a:srgbClr val="E61D18"/>
                </a:solidFill>
                <a:latin typeface="华康俪金黑W8" panose="020B0809000000000000" pitchFamily="49" charset="-122"/>
                <a:ea typeface="华康俪金黑W8" panose="020B0809000000000000" pitchFamily="49" charset="-122"/>
              </a:rPr>
              <a:t>国家主席任期制度、国务院管理制度</a:t>
            </a:r>
          </a:p>
        </p:txBody>
      </p:sp>
      <p:sp>
        <p:nvSpPr>
          <p:cNvPr id="3" name="圆角矩形 7">
            <a:extLst>
              <a:ext uri="{FF2B5EF4-FFF2-40B4-BE49-F238E27FC236}">
                <a16:creationId xmlns:a16="http://schemas.microsoft.com/office/drawing/2014/main" id="{24A02F8C-F67C-4606-B1F6-D9525BE78A2F}"/>
              </a:ext>
            </a:extLst>
          </p:cNvPr>
          <p:cNvSpPr/>
          <p:nvPr/>
        </p:nvSpPr>
        <p:spPr>
          <a:xfrm>
            <a:off x="1093452" y="1504742"/>
            <a:ext cx="10344069" cy="1617099"/>
          </a:xfrm>
          <a:prstGeom prst="roundRect">
            <a:avLst>
              <a:gd name="adj" fmla="val 1980"/>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4" name="圆角矩形 4">
            <a:extLst>
              <a:ext uri="{FF2B5EF4-FFF2-40B4-BE49-F238E27FC236}">
                <a16:creationId xmlns:a16="http://schemas.microsoft.com/office/drawing/2014/main" id="{1E74CD8A-9930-41FA-8CD7-DCA68039A045}"/>
              </a:ext>
            </a:extLst>
          </p:cNvPr>
          <p:cNvSpPr/>
          <p:nvPr/>
        </p:nvSpPr>
        <p:spPr>
          <a:xfrm>
            <a:off x="3475123" y="1276578"/>
            <a:ext cx="5580727" cy="404262"/>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宪法第七十九条第三款</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5" name="文本框 4">
            <a:extLst>
              <a:ext uri="{FF2B5EF4-FFF2-40B4-BE49-F238E27FC236}">
                <a16:creationId xmlns:a16="http://schemas.microsoft.com/office/drawing/2014/main" id="{85753EFB-B58A-4834-8A7B-3BCC648220C9}"/>
              </a:ext>
            </a:extLst>
          </p:cNvPr>
          <p:cNvSpPr txBox="1"/>
          <p:nvPr/>
        </p:nvSpPr>
        <p:spPr>
          <a:xfrm>
            <a:off x="1320535" y="1783013"/>
            <a:ext cx="4073454" cy="1338828"/>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“中华人民共和国主席、副主席每届任期同全国人民代表大会每届任期相同，连续任职不得超过两届。”</a:t>
            </a:r>
          </a:p>
        </p:txBody>
      </p:sp>
      <p:sp>
        <p:nvSpPr>
          <p:cNvPr id="6" name="文本框 5">
            <a:extLst>
              <a:ext uri="{FF2B5EF4-FFF2-40B4-BE49-F238E27FC236}">
                <a16:creationId xmlns:a16="http://schemas.microsoft.com/office/drawing/2014/main" id="{A7578C64-C355-4898-AFBF-D83A43EDBCAC}"/>
              </a:ext>
            </a:extLst>
          </p:cNvPr>
          <p:cNvSpPr txBox="1"/>
          <p:nvPr/>
        </p:nvSpPr>
        <p:spPr>
          <a:xfrm>
            <a:off x="6518509" y="2013722"/>
            <a:ext cx="4654317" cy="923330"/>
          </a:xfrm>
          <a:prstGeom prst="rect">
            <a:avLst/>
          </a:prstGeom>
          <a:noFill/>
        </p:spPr>
        <p:txBody>
          <a:bodyPr wrap="square" rtlCol="0">
            <a:spAutoFit/>
          </a:bodyPr>
          <a:lstStyle/>
          <a:p>
            <a:pPr defTabSz="914400">
              <a:lnSpc>
                <a:spcPct val="150000"/>
              </a:lnSpc>
            </a:pPr>
            <a:r>
              <a:rPr lang="zh-CN" altLang="en-US" dirty="0">
                <a:solidFill>
                  <a:srgbClr val="E61D18"/>
                </a:solidFill>
                <a:latin typeface="Arial"/>
                <a:ea typeface="Microsoft YaHei UI"/>
              </a:rPr>
              <a:t>“中华人民共和国主席、副主席每届任期同全国人民代表大会每届任期相同。”</a:t>
            </a:r>
          </a:p>
        </p:txBody>
      </p:sp>
      <p:grpSp>
        <p:nvGrpSpPr>
          <p:cNvPr id="7" name="组合 6">
            <a:extLst>
              <a:ext uri="{FF2B5EF4-FFF2-40B4-BE49-F238E27FC236}">
                <a16:creationId xmlns:a16="http://schemas.microsoft.com/office/drawing/2014/main" id="{146846E8-672E-4B1C-8071-BBD408E7624D}"/>
              </a:ext>
            </a:extLst>
          </p:cNvPr>
          <p:cNvGrpSpPr/>
          <p:nvPr/>
        </p:nvGrpSpPr>
        <p:grpSpPr>
          <a:xfrm>
            <a:off x="5678720" y="2056307"/>
            <a:ext cx="561160" cy="561160"/>
            <a:chOff x="5935893" y="2524080"/>
            <a:chExt cx="751545" cy="751545"/>
          </a:xfrm>
        </p:grpSpPr>
        <p:sp>
          <p:nvSpPr>
            <p:cNvPr id="8" name="流程图: 联系 24">
              <a:extLst>
                <a:ext uri="{FF2B5EF4-FFF2-40B4-BE49-F238E27FC236}">
                  <a16:creationId xmlns:a16="http://schemas.microsoft.com/office/drawing/2014/main" id="{AE7E7281-A84A-477C-B6EE-B60DF08F6AAA}"/>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9" name="燕尾形 25">
              <a:extLst>
                <a:ext uri="{FF2B5EF4-FFF2-40B4-BE49-F238E27FC236}">
                  <a16:creationId xmlns:a16="http://schemas.microsoft.com/office/drawing/2014/main" id="{E0C6B6C1-8F1F-48E7-B9B7-41E623534B72}"/>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0" name="圆角矩形 16">
            <a:extLst>
              <a:ext uri="{FF2B5EF4-FFF2-40B4-BE49-F238E27FC236}">
                <a16:creationId xmlns:a16="http://schemas.microsoft.com/office/drawing/2014/main" id="{8370015A-B301-441D-A443-A400E581C4D7}"/>
              </a:ext>
            </a:extLst>
          </p:cNvPr>
          <p:cNvSpPr/>
          <p:nvPr/>
        </p:nvSpPr>
        <p:spPr>
          <a:xfrm>
            <a:off x="1093452" y="3578169"/>
            <a:ext cx="10344069" cy="2797861"/>
          </a:xfrm>
          <a:prstGeom prst="roundRect">
            <a:avLst>
              <a:gd name="adj" fmla="val 1980"/>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1" name="圆角矩形 17">
            <a:extLst>
              <a:ext uri="{FF2B5EF4-FFF2-40B4-BE49-F238E27FC236}">
                <a16:creationId xmlns:a16="http://schemas.microsoft.com/office/drawing/2014/main" id="{A305F520-F0A5-44EB-A451-C950245A1C06}"/>
              </a:ext>
            </a:extLst>
          </p:cNvPr>
          <p:cNvSpPr/>
          <p:nvPr/>
        </p:nvSpPr>
        <p:spPr>
          <a:xfrm>
            <a:off x="3475123" y="3350005"/>
            <a:ext cx="5580727" cy="404262"/>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宪法第八十九条</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12" name="文本框 11">
            <a:extLst>
              <a:ext uri="{FF2B5EF4-FFF2-40B4-BE49-F238E27FC236}">
                <a16:creationId xmlns:a16="http://schemas.microsoft.com/office/drawing/2014/main" id="{3E290445-858A-4369-91B9-59FBD5F572C6}"/>
              </a:ext>
            </a:extLst>
          </p:cNvPr>
          <p:cNvSpPr txBox="1"/>
          <p:nvPr/>
        </p:nvSpPr>
        <p:spPr>
          <a:xfrm>
            <a:off x="1320535" y="4017348"/>
            <a:ext cx="4073454" cy="923330"/>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“国务院行使下列职权”中第六项“</a:t>
            </a:r>
            <a:endParaRPr lang="en-US" altLang="zh-CN" dirty="0">
              <a:solidFill>
                <a:prstClr val="black">
                  <a:lumMod val="85000"/>
                  <a:lumOff val="15000"/>
                </a:prstClr>
              </a:solidFill>
              <a:latin typeface="Arial"/>
              <a:ea typeface="Microsoft YaHei UI"/>
            </a:endParaRPr>
          </a:p>
          <a:p>
            <a:pPr algn="r" defTabSz="914400">
              <a:lnSpc>
                <a:spcPct val="150000"/>
              </a:lnSpc>
            </a:pPr>
            <a:r>
              <a:rPr lang="zh-CN" altLang="en-US" dirty="0">
                <a:solidFill>
                  <a:prstClr val="black">
                    <a:lumMod val="85000"/>
                    <a:lumOff val="15000"/>
                  </a:prstClr>
                </a:solidFill>
                <a:latin typeface="Arial"/>
                <a:ea typeface="Microsoft YaHei UI"/>
              </a:rPr>
              <a:t>（六）领导和管理经济工作和城乡建设”</a:t>
            </a:r>
          </a:p>
        </p:txBody>
      </p:sp>
      <p:sp>
        <p:nvSpPr>
          <p:cNvPr id="13" name="文本框 12">
            <a:extLst>
              <a:ext uri="{FF2B5EF4-FFF2-40B4-BE49-F238E27FC236}">
                <a16:creationId xmlns:a16="http://schemas.microsoft.com/office/drawing/2014/main" id="{E0D50843-41DA-4A8A-88AD-562FA400A8C1}"/>
              </a:ext>
            </a:extLst>
          </p:cNvPr>
          <p:cNvSpPr txBox="1"/>
          <p:nvPr/>
        </p:nvSpPr>
        <p:spPr>
          <a:xfrm>
            <a:off x="6518509" y="4109557"/>
            <a:ext cx="4654317" cy="923330"/>
          </a:xfrm>
          <a:prstGeom prst="rect">
            <a:avLst/>
          </a:prstGeom>
          <a:noFill/>
        </p:spPr>
        <p:txBody>
          <a:bodyPr wrap="square" rtlCol="0">
            <a:spAutoFit/>
          </a:bodyPr>
          <a:lstStyle/>
          <a:p>
            <a:pPr defTabSz="914400">
              <a:lnSpc>
                <a:spcPct val="150000"/>
              </a:lnSpc>
            </a:pPr>
            <a:r>
              <a:rPr lang="zh-CN" altLang="en-US" dirty="0">
                <a:solidFill>
                  <a:srgbClr val="E61D18"/>
                </a:solidFill>
                <a:latin typeface="Arial"/>
                <a:ea typeface="Microsoft YaHei UI"/>
              </a:rPr>
              <a:t>“（六）领导和管理经济工作和城乡建设、生态文明建设”；</a:t>
            </a:r>
          </a:p>
        </p:txBody>
      </p:sp>
      <p:grpSp>
        <p:nvGrpSpPr>
          <p:cNvPr id="14" name="组合 13">
            <a:extLst>
              <a:ext uri="{FF2B5EF4-FFF2-40B4-BE49-F238E27FC236}">
                <a16:creationId xmlns:a16="http://schemas.microsoft.com/office/drawing/2014/main" id="{D6019ED3-0B6C-4899-9AE6-C126E82C81E0}"/>
              </a:ext>
            </a:extLst>
          </p:cNvPr>
          <p:cNvGrpSpPr/>
          <p:nvPr/>
        </p:nvGrpSpPr>
        <p:grpSpPr>
          <a:xfrm>
            <a:off x="5678720" y="4152142"/>
            <a:ext cx="561160" cy="561160"/>
            <a:chOff x="5935893" y="2524080"/>
            <a:chExt cx="751545" cy="751545"/>
          </a:xfrm>
        </p:grpSpPr>
        <p:sp>
          <p:nvSpPr>
            <p:cNvPr id="15" name="流程图: 联系 28">
              <a:extLst>
                <a:ext uri="{FF2B5EF4-FFF2-40B4-BE49-F238E27FC236}">
                  <a16:creationId xmlns:a16="http://schemas.microsoft.com/office/drawing/2014/main" id="{70407379-AD23-4C33-8185-57962E7CC616}"/>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6" name="燕尾形 29">
              <a:extLst>
                <a:ext uri="{FF2B5EF4-FFF2-40B4-BE49-F238E27FC236}">
                  <a16:creationId xmlns:a16="http://schemas.microsoft.com/office/drawing/2014/main" id="{6C9DC8A7-5474-4274-968B-581399BA3010}"/>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7" name="文本框 16">
            <a:extLst>
              <a:ext uri="{FF2B5EF4-FFF2-40B4-BE49-F238E27FC236}">
                <a16:creationId xmlns:a16="http://schemas.microsoft.com/office/drawing/2014/main" id="{1B7ADE6A-C7FB-40B8-872A-7CCDED1C4473}"/>
              </a:ext>
            </a:extLst>
          </p:cNvPr>
          <p:cNvSpPr txBox="1"/>
          <p:nvPr/>
        </p:nvSpPr>
        <p:spPr>
          <a:xfrm>
            <a:off x="1320535" y="5008747"/>
            <a:ext cx="4073454" cy="1338828"/>
          </a:xfrm>
          <a:prstGeom prst="rect">
            <a:avLst/>
          </a:prstGeom>
          <a:noFill/>
        </p:spPr>
        <p:txBody>
          <a:bodyPr wrap="square" rtlCol="0">
            <a:spAutoFit/>
          </a:bodyPr>
          <a:lstStyle/>
          <a:p>
            <a:pPr algn="r" defTabSz="914400">
              <a:lnSpc>
                <a:spcPct val="150000"/>
              </a:lnSpc>
            </a:pPr>
            <a:r>
              <a:rPr lang="zh-CN" altLang="en-US" dirty="0">
                <a:solidFill>
                  <a:prstClr val="black">
                    <a:lumMod val="85000"/>
                    <a:lumOff val="15000"/>
                  </a:prstClr>
                </a:solidFill>
                <a:latin typeface="Arial"/>
                <a:ea typeface="Microsoft YaHei UI"/>
              </a:rPr>
              <a:t>第八项</a:t>
            </a:r>
            <a:endParaRPr lang="en-US" altLang="zh-CN" dirty="0">
              <a:solidFill>
                <a:prstClr val="black">
                  <a:lumMod val="85000"/>
                  <a:lumOff val="15000"/>
                </a:prstClr>
              </a:solidFill>
              <a:latin typeface="Arial"/>
              <a:ea typeface="Microsoft YaHei UI"/>
            </a:endParaRPr>
          </a:p>
          <a:p>
            <a:pPr algn="r" defTabSz="914400">
              <a:lnSpc>
                <a:spcPct val="150000"/>
              </a:lnSpc>
            </a:pPr>
            <a:r>
              <a:rPr lang="zh-CN" altLang="en-US" dirty="0">
                <a:solidFill>
                  <a:prstClr val="black">
                    <a:lumMod val="85000"/>
                    <a:lumOff val="15000"/>
                  </a:prstClr>
                </a:solidFill>
                <a:latin typeface="Arial"/>
                <a:ea typeface="Microsoft YaHei UI"/>
              </a:rPr>
              <a:t>“（八）领导和管理民政、公安、司法行政和监察等工作”</a:t>
            </a:r>
          </a:p>
        </p:txBody>
      </p:sp>
      <p:sp>
        <p:nvSpPr>
          <p:cNvPr id="18" name="文本框 17">
            <a:extLst>
              <a:ext uri="{FF2B5EF4-FFF2-40B4-BE49-F238E27FC236}">
                <a16:creationId xmlns:a16="http://schemas.microsoft.com/office/drawing/2014/main" id="{C9F82E20-26B9-427D-B2DE-141C8AE78D52}"/>
              </a:ext>
            </a:extLst>
          </p:cNvPr>
          <p:cNvSpPr txBox="1"/>
          <p:nvPr/>
        </p:nvSpPr>
        <p:spPr>
          <a:xfrm>
            <a:off x="6518509" y="5239456"/>
            <a:ext cx="4654317" cy="923330"/>
          </a:xfrm>
          <a:prstGeom prst="rect">
            <a:avLst/>
          </a:prstGeom>
          <a:noFill/>
        </p:spPr>
        <p:txBody>
          <a:bodyPr wrap="square" rtlCol="0">
            <a:spAutoFit/>
          </a:bodyPr>
          <a:lstStyle/>
          <a:p>
            <a:pPr defTabSz="914400">
              <a:lnSpc>
                <a:spcPct val="150000"/>
              </a:lnSpc>
            </a:pPr>
            <a:r>
              <a:rPr lang="zh-CN" altLang="en-US" dirty="0">
                <a:solidFill>
                  <a:srgbClr val="E61D18"/>
                </a:solidFill>
                <a:latin typeface="Arial"/>
                <a:ea typeface="Microsoft YaHei UI"/>
              </a:rPr>
              <a:t>“（八）领导和管理民政、公安、司法行政等工作”</a:t>
            </a:r>
          </a:p>
        </p:txBody>
      </p:sp>
      <p:grpSp>
        <p:nvGrpSpPr>
          <p:cNvPr id="19" name="组合 18">
            <a:extLst>
              <a:ext uri="{FF2B5EF4-FFF2-40B4-BE49-F238E27FC236}">
                <a16:creationId xmlns:a16="http://schemas.microsoft.com/office/drawing/2014/main" id="{682913BF-6FDC-4E98-8417-D5558A7D32B8}"/>
              </a:ext>
            </a:extLst>
          </p:cNvPr>
          <p:cNvGrpSpPr/>
          <p:nvPr/>
        </p:nvGrpSpPr>
        <p:grpSpPr>
          <a:xfrm>
            <a:off x="5678720" y="5282041"/>
            <a:ext cx="561160" cy="561160"/>
            <a:chOff x="5935893" y="2524080"/>
            <a:chExt cx="751545" cy="751545"/>
          </a:xfrm>
        </p:grpSpPr>
        <p:sp>
          <p:nvSpPr>
            <p:cNvPr id="20" name="流程图: 联系 33">
              <a:extLst>
                <a:ext uri="{FF2B5EF4-FFF2-40B4-BE49-F238E27FC236}">
                  <a16:creationId xmlns:a16="http://schemas.microsoft.com/office/drawing/2014/main" id="{02BC3ED1-7B5E-4805-B445-30FEB592625C}"/>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21" name="燕尾形 34">
              <a:extLst>
                <a:ext uri="{FF2B5EF4-FFF2-40B4-BE49-F238E27FC236}">
                  <a16:creationId xmlns:a16="http://schemas.microsoft.com/office/drawing/2014/main" id="{B14CADC0-474A-4E9D-B798-06CE43B00CF2}"/>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Tree>
    <p:extLst>
      <p:ext uri="{BB962C8B-B14F-4D97-AF65-F5344CB8AC3E}">
        <p14:creationId xmlns:p14="http://schemas.microsoft.com/office/powerpoint/2010/main" val="415857132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750"/>
                                        <p:tgtEl>
                                          <p:spTgt spid="3"/>
                                        </p:tgtEl>
                                      </p:cBhvr>
                                    </p:animEffect>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5"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anim calcmode="lin" valueType="num">
                                      <p:cBhvr>
                                        <p:cTn id="25" dur="750" fill="hold"/>
                                        <p:tgtEl>
                                          <p:spTgt spid="7"/>
                                        </p:tgtEl>
                                        <p:attrNameLst>
                                          <p:attrName>ppt_w</p:attrName>
                                        </p:attrNameLst>
                                      </p:cBhvr>
                                      <p:tavLst>
                                        <p:tav tm="0" fmla="#ppt_w*sin(2.5*pi*$)">
                                          <p:val>
                                            <p:fltVal val="0"/>
                                          </p:val>
                                        </p:tav>
                                        <p:tav tm="100000">
                                          <p:val>
                                            <p:fltVal val="1"/>
                                          </p:val>
                                        </p:tav>
                                      </p:tavLst>
                                    </p:anim>
                                    <p:anim calcmode="lin" valueType="num">
                                      <p:cBhvr>
                                        <p:cTn id="26" dur="750" fill="hold"/>
                                        <p:tgtEl>
                                          <p:spTgt spid="7"/>
                                        </p:tgtEl>
                                        <p:attrNameLst>
                                          <p:attrName>ppt_h</p:attrName>
                                        </p:attrNameLst>
                                      </p:cBhvr>
                                      <p:tavLst>
                                        <p:tav tm="0">
                                          <p:val>
                                            <p:strVal val="#ppt_h"/>
                                          </p:val>
                                        </p:tav>
                                        <p:tav tm="100000">
                                          <p:val>
                                            <p:strVal val="#ppt_h"/>
                                          </p:val>
                                        </p:tav>
                                      </p:tavLst>
                                    </p:anim>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750"/>
                                        <p:tgtEl>
                                          <p:spTgt spid="10"/>
                                        </p:tgtEl>
                                      </p:cBhvr>
                                    </p:animEffect>
                                  </p:childTnLst>
                                </p:cTn>
                              </p:par>
                            </p:childTnLst>
                          </p:cTn>
                        </p:par>
                        <p:par>
                          <p:cTn id="40" fill="hold">
                            <p:stCondLst>
                              <p:cond delay="475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45"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750"/>
                                        <p:tgtEl>
                                          <p:spTgt spid="14"/>
                                        </p:tgtEl>
                                      </p:cBhvr>
                                    </p:animEffect>
                                    <p:anim calcmode="lin" valueType="num">
                                      <p:cBhvr>
                                        <p:cTn id="49" dur="750" fill="hold"/>
                                        <p:tgtEl>
                                          <p:spTgt spid="14"/>
                                        </p:tgtEl>
                                        <p:attrNameLst>
                                          <p:attrName>ppt_w</p:attrName>
                                        </p:attrNameLst>
                                      </p:cBhvr>
                                      <p:tavLst>
                                        <p:tav tm="0" fmla="#ppt_w*sin(2.5*pi*$)">
                                          <p:val>
                                            <p:fltVal val="0"/>
                                          </p:val>
                                        </p:tav>
                                        <p:tav tm="100000">
                                          <p:val>
                                            <p:fltVal val="1"/>
                                          </p:val>
                                        </p:tav>
                                      </p:tavLst>
                                    </p:anim>
                                    <p:anim calcmode="lin" valueType="num">
                                      <p:cBhvr>
                                        <p:cTn id="50" dur="750" fill="hold"/>
                                        <p:tgtEl>
                                          <p:spTgt spid="14"/>
                                        </p:tgtEl>
                                        <p:attrNameLst>
                                          <p:attrName>ppt_h</p:attrName>
                                        </p:attrNameLst>
                                      </p:cBhvr>
                                      <p:tavLst>
                                        <p:tav tm="0">
                                          <p:val>
                                            <p:strVal val="#ppt_h"/>
                                          </p:val>
                                        </p:tav>
                                        <p:tav tm="100000">
                                          <p:val>
                                            <p:strVal val="#ppt_h"/>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par>
                          <p:cTn id="56" fill="hold">
                            <p:stCondLst>
                              <p:cond delay="6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45"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750"/>
                                        <p:tgtEl>
                                          <p:spTgt spid="19"/>
                                        </p:tgtEl>
                                      </p:cBhvr>
                                    </p:animEffect>
                                    <p:anim calcmode="lin" valueType="num">
                                      <p:cBhvr>
                                        <p:cTn id="65" dur="750" fill="hold"/>
                                        <p:tgtEl>
                                          <p:spTgt spid="19"/>
                                        </p:tgtEl>
                                        <p:attrNameLst>
                                          <p:attrName>ppt_w</p:attrName>
                                        </p:attrNameLst>
                                      </p:cBhvr>
                                      <p:tavLst>
                                        <p:tav tm="0" fmla="#ppt_w*sin(2.5*pi*$)">
                                          <p:val>
                                            <p:fltVal val="0"/>
                                          </p:val>
                                        </p:tav>
                                        <p:tav tm="100000">
                                          <p:val>
                                            <p:fltVal val="1"/>
                                          </p:val>
                                        </p:tav>
                                      </p:tavLst>
                                    </p:anim>
                                    <p:anim calcmode="lin" valueType="num">
                                      <p:cBhvr>
                                        <p:cTn id="66" dur="750" fill="hold"/>
                                        <p:tgtEl>
                                          <p:spTgt spid="19"/>
                                        </p:tgtEl>
                                        <p:attrNameLst>
                                          <p:attrName>ppt_h</p:attrName>
                                        </p:attrNameLst>
                                      </p:cBhvr>
                                      <p:tavLst>
                                        <p:tav tm="0">
                                          <p:val>
                                            <p:strVal val="#ppt_h"/>
                                          </p:val>
                                        </p:tav>
                                        <p:tav tm="100000">
                                          <p:val>
                                            <p:strVal val="#ppt_h"/>
                                          </p:val>
                                        </p:tav>
                                      </p:tavLst>
                                    </p:anim>
                                  </p:childTnLst>
                                </p:cTn>
                              </p:par>
                            </p:childTnLst>
                          </p:cTn>
                        </p:par>
                        <p:par>
                          <p:cTn id="67" fill="hold">
                            <p:stCondLst>
                              <p:cond delay="7750"/>
                            </p:stCondLst>
                            <p:childTnLst>
                              <p:par>
                                <p:cTn id="68" presetID="2" presetClass="entr" presetSubtype="2"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1+#ppt_w/2"/>
                                          </p:val>
                                        </p:tav>
                                        <p:tav tm="100000">
                                          <p:val>
                                            <p:strVal val="#ppt_x"/>
                                          </p:val>
                                        </p:tav>
                                      </p:tavLst>
                                    </p:anim>
                                    <p:anim calcmode="lin" valueType="num">
                                      <p:cBhvr additive="base">
                                        <p:cTn id="7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10" grpId="0" animBg="1"/>
      <p:bldP spid="11" grpId="0" animBg="1"/>
      <p:bldP spid="12" grpId="0"/>
      <p:bldP spid="13"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地方立法制度</a:t>
            </a:r>
          </a:p>
        </p:txBody>
      </p:sp>
      <p:pic>
        <p:nvPicPr>
          <p:cNvPr id="28" name="图片 27">
            <a:extLst>
              <a:ext uri="{FF2B5EF4-FFF2-40B4-BE49-F238E27FC236}">
                <a16:creationId xmlns:a16="http://schemas.microsoft.com/office/drawing/2014/main" id="{79C61CB1-319E-47A1-B310-DA639906AC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262" y="1109984"/>
            <a:ext cx="2762741" cy="1918966"/>
          </a:xfrm>
          <a:prstGeom prst="rect">
            <a:avLst/>
          </a:prstGeom>
        </p:spPr>
      </p:pic>
      <p:sp>
        <p:nvSpPr>
          <p:cNvPr id="33" name="矩形 32">
            <a:extLst>
              <a:ext uri="{FF2B5EF4-FFF2-40B4-BE49-F238E27FC236}">
                <a16:creationId xmlns:a16="http://schemas.microsoft.com/office/drawing/2014/main" id="{A047E27A-07C9-49EF-B6E0-E4D5DCE9C5DC}"/>
              </a:ext>
            </a:extLst>
          </p:cNvPr>
          <p:cNvSpPr/>
          <p:nvPr/>
        </p:nvSpPr>
        <p:spPr>
          <a:xfrm>
            <a:off x="1314192" y="1755915"/>
            <a:ext cx="2210058" cy="87921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E61D18"/>
                </a:solidFill>
                <a:effectLst/>
                <a:uLnTx/>
                <a:uFillTx/>
                <a:latin typeface="Arial"/>
                <a:ea typeface="Microsoft YaHei UI"/>
              </a:rPr>
              <a:t>   宪法第一百条增加</a:t>
            </a:r>
            <a:endParaRPr kumimoji="0" lang="en-US" altLang="zh-CN" b="1" i="0" u="none" strike="noStrike" kern="0" cap="none" spc="0" normalizeH="0" baseline="0" noProof="0" dirty="0">
              <a:ln>
                <a:noFill/>
              </a:ln>
              <a:solidFill>
                <a:srgbClr val="E61D18"/>
              </a:solidFill>
              <a:effectLst/>
              <a:uLnTx/>
              <a:uFillTx/>
              <a:latin typeface="Arial"/>
              <a:ea typeface="Microsoft YaHei UI"/>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E61D18"/>
                </a:solidFill>
                <a:effectLst/>
                <a:uLnTx/>
                <a:uFillTx/>
                <a:latin typeface="Arial"/>
                <a:ea typeface="Microsoft YaHei UI"/>
              </a:rPr>
              <a:t>一款，作为第二款</a:t>
            </a:r>
            <a:endParaRPr kumimoji="0" lang="zh-CN" altLang="en-US" b="0" i="0" u="none" strike="noStrike" kern="0" cap="none" spc="0" normalizeH="0" baseline="0" noProof="0" dirty="0">
              <a:ln>
                <a:noFill/>
              </a:ln>
              <a:solidFill>
                <a:srgbClr val="E61D18"/>
              </a:solidFill>
              <a:effectLst/>
              <a:uLnTx/>
              <a:uFillTx/>
            </a:endParaRPr>
          </a:p>
        </p:txBody>
      </p:sp>
      <p:grpSp>
        <p:nvGrpSpPr>
          <p:cNvPr id="50" name="组合 49">
            <a:extLst>
              <a:ext uri="{FF2B5EF4-FFF2-40B4-BE49-F238E27FC236}">
                <a16:creationId xmlns:a16="http://schemas.microsoft.com/office/drawing/2014/main" id="{047EFBDD-965F-4770-BB53-D6C0DC8AA2D3}"/>
              </a:ext>
            </a:extLst>
          </p:cNvPr>
          <p:cNvGrpSpPr/>
          <p:nvPr/>
        </p:nvGrpSpPr>
        <p:grpSpPr>
          <a:xfrm>
            <a:off x="686261" y="2876550"/>
            <a:ext cx="2838940" cy="1918966"/>
            <a:chOff x="686261" y="2876550"/>
            <a:chExt cx="2838940" cy="1918966"/>
          </a:xfrm>
        </p:grpSpPr>
        <p:pic>
          <p:nvPicPr>
            <p:cNvPr id="31" name="图片 30">
              <a:extLst>
                <a:ext uri="{FF2B5EF4-FFF2-40B4-BE49-F238E27FC236}">
                  <a16:creationId xmlns:a16="http://schemas.microsoft.com/office/drawing/2014/main" id="{888D8466-5607-45FD-93F3-01446C2631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261" y="2876550"/>
              <a:ext cx="2762741" cy="1918966"/>
            </a:xfrm>
            <a:prstGeom prst="rect">
              <a:avLst/>
            </a:prstGeom>
          </p:spPr>
        </p:pic>
        <p:sp>
          <p:nvSpPr>
            <p:cNvPr id="34" name="矩形 33">
              <a:extLst>
                <a:ext uri="{FF2B5EF4-FFF2-40B4-BE49-F238E27FC236}">
                  <a16:creationId xmlns:a16="http://schemas.microsoft.com/office/drawing/2014/main" id="{D0B17C7F-BED9-4C0E-A572-1F1A73E03BC7}"/>
                </a:ext>
              </a:extLst>
            </p:cNvPr>
            <p:cNvSpPr/>
            <p:nvPr/>
          </p:nvSpPr>
          <p:spPr>
            <a:xfrm>
              <a:off x="1315143" y="3515498"/>
              <a:ext cx="2210058" cy="879215"/>
            </a:xfrm>
            <a:prstGeom prst="rect">
              <a:avLst/>
            </a:prstGeom>
          </p:spPr>
          <p:txBody>
            <a:bodyPr wrap="square">
              <a:spAutoFit/>
            </a:bodyPr>
            <a:lstStyle/>
            <a:p>
              <a:pPr lvl="0" defTabSz="914400">
                <a:lnSpc>
                  <a:spcPct val="150000"/>
                </a:lnSpc>
              </a:pPr>
              <a:r>
                <a:rPr lang="zh-CN" altLang="en-US" b="1" kern="0" dirty="0">
                  <a:solidFill>
                    <a:srgbClr val="E61D18"/>
                  </a:solidFill>
                  <a:latin typeface="Arial"/>
                  <a:ea typeface="Microsoft YaHei UI"/>
                </a:rPr>
                <a:t>   宪法第一百零一条</a:t>
              </a:r>
              <a:endParaRPr lang="en-US" altLang="zh-CN" b="1" kern="0" dirty="0">
                <a:solidFill>
                  <a:srgbClr val="E61D18"/>
                </a:solidFill>
                <a:latin typeface="Arial"/>
                <a:ea typeface="Microsoft YaHei UI"/>
              </a:endParaRPr>
            </a:p>
            <a:p>
              <a:pPr lvl="0" defTabSz="914400">
                <a:lnSpc>
                  <a:spcPct val="150000"/>
                </a:lnSpc>
              </a:pPr>
              <a:r>
                <a:rPr lang="zh-CN" altLang="en-US" b="1" kern="0" dirty="0">
                  <a:solidFill>
                    <a:srgbClr val="E61D18"/>
                  </a:solidFill>
                  <a:latin typeface="Arial"/>
                  <a:ea typeface="Microsoft YaHei UI"/>
                </a:rPr>
                <a:t>第二款中</a:t>
              </a:r>
              <a:endParaRPr kumimoji="0" lang="zh-CN" altLang="en-US" b="0" i="0" u="none" strike="noStrike" kern="0" cap="none" spc="0" normalizeH="0" baseline="0" noProof="0" dirty="0">
                <a:ln>
                  <a:noFill/>
                </a:ln>
                <a:solidFill>
                  <a:srgbClr val="E61D18"/>
                </a:solidFill>
                <a:effectLst/>
                <a:uLnTx/>
                <a:uFillTx/>
              </a:endParaRPr>
            </a:p>
          </p:txBody>
        </p:sp>
      </p:grpSp>
      <p:grpSp>
        <p:nvGrpSpPr>
          <p:cNvPr id="51" name="组合 50">
            <a:extLst>
              <a:ext uri="{FF2B5EF4-FFF2-40B4-BE49-F238E27FC236}">
                <a16:creationId xmlns:a16="http://schemas.microsoft.com/office/drawing/2014/main" id="{F21E80D5-C449-45C4-A194-436E42F2CE58}"/>
              </a:ext>
            </a:extLst>
          </p:cNvPr>
          <p:cNvGrpSpPr/>
          <p:nvPr/>
        </p:nvGrpSpPr>
        <p:grpSpPr>
          <a:xfrm>
            <a:off x="686260" y="4636133"/>
            <a:ext cx="2866565" cy="1918966"/>
            <a:chOff x="686260" y="4636133"/>
            <a:chExt cx="2866565" cy="1918966"/>
          </a:xfrm>
        </p:grpSpPr>
        <p:pic>
          <p:nvPicPr>
            <p:cNvPr id="32" name="图片 31">
              <a:extLst>
                <a:ext uri="{FF2B5EF4-FFF2-40B4-BE49-F238E27FC236}">
                  <a16:creationId xmlns:a16="http://schemas.microsoft.com/office/drawing/2014/main" id="{4DA1A588-2DA1-4EF9-A49D-025396651C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260" y="4636133"/>
              <a:ext cx="2762741" cy="1918966"/>
            </a:xfrm>
            <a:prstGeom prst="rect">
              <a:avLst/>
            </a:prstGeom>
          </p:spPr>
        </p:pic>
        <p:sp>
          <p:nvSpPr>
            <p:cNvPr id="35" name="矩形 34">
              <a:extLst>
                <a:ext uri="{FF2B5EF4-FFF2-40B4-BE49-F238E27FC236}">
                  <a16:creationId xmlns:a16="http://schemas.microsoft.com/office/drawing/2014/main" id="{2D65412F-15E6-4A62-9BB4-29C36FF6B087}"/>
                </a:ext>
              </a:extLst>
            </p:cNvPr>
            <p:cNvSpPr/>
            <p:nvPr/>
          </p:nvSpPr>
          <p:spPr>
            <a:xfrm>
              <a:off x="1342767" y="5308408"/>
              <a:ext cx="2210058" cy="879215"/>
            </a:xfrm>
            <a:prstGeom prst="rect">
              <a:avLst/>
            </a:prstGeom>
          </p:spPr>
          <p:txBody>
            <a:bodyPr wrap="square">
              <a:spAutoFit/>
            </a:bodyPr>
            <a:lstStyle/>
            <a:p>
              <a:pPr lvl="0" defTabSz="914400">
                <a:lnSpc>
                  <a:spcPct val="150000"/>
                </a:lnSpc>
              </a:pPr>
              <a:r>
                <a:rPr lang="zh-CN" altLang="en-US" b="1" kern="0" dirty="0">
                  <a:solidFill>
                    <a:srgbClr val="E61D18"/>
                  </a:solidFill>
                  <a:latin typeface="Arial"/>
                  <a:ea typeface="Microsoft YaHei UI"/>
                </a:rPr>
                <a:t>   宪法第一百零三条</a:t>
              </a:r>
              <a:endParaRPr lang="en-US" altLang="zh-CN" b="1" kern="0" dirty="0">
                <a:solidFill>
                  <a:srgbClr val="E61D18"/>
                </a:solidFill>
                <a:latin typeface="Arial"/>
                <a:ea typeface="Microsoft YaHei UI"/>
              </a:endParaRPr>
            </a:p>
            <a:p>
              <a:pPr lvl="0" defTabSz="914400">
                <a:lnSpc>
                  <a:spcPct val="150000"/>
                </a:lnSpc>
              </a:pPr>
              <a:r>
                <a:rPr lang="zh-CN" altLang="en-US" b="1" kern="0" dirty="0">
                  <a:solidFill>
                    <a:srgbClr val="E61D18"/>
                  </a:solidFill>
                  <a:latin typeface="Arial"/>
                  <a:ea typeface="Microsoft YaHei UI"/>
                </a:rPr>
                <a:t>第三款</a:t>
              </a:r>
              <a:endParaRPr kumimoji="0" lang="zh-CN" altLang="en-US" b="0" i="0" u="none" strike="noStrike" kern="0" cap="none" spc="0" normalizeH="0" baseline="0" noProof="0" dirty="0">
                <a:ln>
                  <a:noFill/>
                </a:ln>
                <a:solidFill>
                  <a:srgbClr val="E61D18"/>
                </a:solidFill>
                <a:effectLst/>
                <a:uLnTx/>
                <a:uFillTx/>
              </a:endParaRPr>
            </a:p>
          </p:txBody>
        </p:sp>
      </p:grpSp>
      <p:sp>
        <p:nvSpPr>
          <p:cNvPr id="36" name="文本框 35">
            <a:extLst>
              <a:ext uri="{FF2B5EF4-FFF2-40B4-BE49-F238E27FC236}">
                <a16:creationId xmlns:a16="http://schemas.microsoft.com/office/drawing/2014/main" id="{49953ED7-76AF-4A7D-A57D-95471C0D3ABB}"/>
              </a:ext>
            </a:extLst>
          </p:cNvPr>
          <p:cNvSpPr txBox="1"/>
          <p:nvPr/>
        </p:nvSpPr>
        <p:spPr>
          <a:xfrm>
            <a:off x="3505200" y="1631604"/>
            <a:ext cx="7677149" cy="1200329"/>
          </a:xfrm>
          <a:prstGeom prst="rect">
            <a:avLst/>
          </a:prstGeom>
          <a:noFill/>
        </p:spPr>
        <p:txBody>
          <a:bodyPr wrap="square" rtlCol="0">
            <a:spAutoFit/>
          </a:bodyPr>
          <a:lstStyle/>
          <a:p>
            <a:pPr defTabSz="914400">
              <a:lnSpc>
                <a:spcPct val="150000"/>
              </a:lnSpc>
            </a:pPr>
            <a:r>
              <a:rPr lang="zh-CN" altLang="en-US" sz="1600" b="1" dirty="0">
                <a:solidFill>
                  <a:schemeClr val="tx1">
                    <a:lumMod val="75000"/>
                    <a:lumOff val="25000"/>
                  </a:schemeClr>
                </a:solidFill>
                <a:latin typeface="Arial"/>
                <a:ea typeface="Microsoft YaHei UI"/>
              </a:rPr>
              <a:t>“设区的市的人民代表大会和它们的常务委员会，在不同宪法、法律、行政法规和本省、自治区的地方性法规相抵触的前提下，可以依照法律规定制定地方性法规，报本省、自治区人民代表大会常务委员会批准后施行。”</a:t>
            </a:r>
          </a:p>
        </p:txBody>
      </p:sp>
      <p:sp>
        <p:nvSpPr>
          <p:cNvPr id="37" name="矩形 36">
            <a:extLst>
              <a:ext uri="{FF2B5EF4-FFF2-40B4-BE49-F238E27FC236}">
                <a16:creationId xmlns:a16="http://schemas.microsoft.com/office/drawing/2014/main" id="{70F47F1E-49AC-4F55-A535-58FEEC347760}"/>
              </a:ext>
            </a:extLst>
          </p:cNvPr>
          <p:cNvSpPr/>
          <p:nvPr/>
        </p:nvSpPr>
        <p:spPr>
          <a:xfrm>
            <a:off x="3449001" y="1586988"/>
            <a:ext cx="8056737" cy="1289562"/>
          </a:xfrm>
          <a:prstGeom prst="rect">
            <a:avLst/>
          </a:prstGeom>
          <a:noFill/>
          <a:ln w="25400" cap="flat" cmpd="sng" algn="ctr">
            <a:solidFill>
              <a:srgbClr val="E61D18"/>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42" name="文本框 41">
            <a:extLst>
              <a:ext uri="{FF2B5EF4-FFF2-40B4-BE49-F238E27FC236}">
                <a16:creationId xmlns:a16="http://schemas.microsoft.com/office/drawing/2014/main" id="{EF2CA58D-05AB-48CF-B8BB-939019371CEE}"/>
              </a:ext>
            </a:extLst>
          </p:cNvPr>
          <p:cNvSpPr txBox="1"/>
          <p:nvPr/>
        </p:nvSpPr>
        <p:spPr>
          <a:xfrm>
            <a:off x="3505200" y="3366007"/>
            <a:ext cx="3295650" cy="1200329"/>
          </a:xfrm>
          <a:prstGeom prst="rect">
            <a:avLst/>
          </a:prstGeom>
          <a:noFill/>
        </p:spPr>
        <p:txBody>
          <a:bodyPr wrap="square" rtlCol="0">
            <a:spAutoFit/>
          </a:bodyPr>
          <a:lstStyle/>
          <a:p>
            <a:pPr defTabSz="914400">
              <a:lnSpc>
                <a:spcPct val="150000"/>
              </a:lnSpc>
            </a:pPr>
            <a:r>
              <a:rPr lang="zh-CN" altLang="en-US" sz="1600" b="1" dirty="0">
                <a:solidFill>
                  <a:schemeClr val="tx1">
                    <a:lumMod val="75000"/>
                    <a:lumOff val="25000"/>
                  </a:schemeClr>
                </a:solidFill>
                <a:latin typeface="Arial"/>
                <a:ea typeface="Microsoft YaHei UI"/>
              </a:rPr>
              <a:t>“县级以上的地方各级人民代表大会选举并且有权罢免本级人民法院院长和本级人民检察院检察长。”</a:t>
            </a:r>
          </a:p>
        </p:txBody>
      </p:sp>
      <p:sp>
        <p:nvSpPr>
          <p:cNvPr id="43" name="矩形 42">
            <a:extLst>
              <a:ext uri="{FF2B5EF4-FFF2-40B4-BE49-F238E27FC236}">
                <a16:creationId xmlns:a16="http://schemas.microsoft.com/office/drawing/2014/main" id="{FEF19447-FC73-4290-9C42-0E251D45DBCD}"/>
              </a:ext>
            </a:extLst>
          </p:cNvPr>
          <p:cNvSpPr/>
          <p:nvPr/>
        </p:nvSpPr>
        <p:spPr>
          <a:xfrm>
            <a:off x="3449001" y="3321391"/>
            <a:ext cx="8056737" cy="1289562"/>
          </a:xfrm>
          <a:prstGeom prst="rect">
            <a:avLst/>
          </a:prstGeom>
          <a:noFill/>
          <a:ln w="25400" cap="flat" cmpd="sng" algn="ctr">
            <a:solidFill>
              <a:srgbClr val="E61D18"/>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45" name="矩形 44">
            <a:extLst>
              <a:ext uri="{FF2B5EF4-FFF2-40B4-BE49-F238E27FC236}">
                <a16:creationId xmlns:a16="http://schemas.microsoft.com/office/drawing/2014/main" id="{9D05E59C-7846-4678-8ED7-FFAE0C3B821D}"/>
              </a:ext>
            </a:extLst>
          </p:cNvPr>
          <p:cNvSpPr/>
          <p:nvPr/>
        </p:nvSpPr>
        <p:spPr>
          <a:xfrm>
            <a:off x="3449001" y="5087957"/>
            <a:ext cx="8056737" cy="1282579"/>
          </a:xfrm>
          <a:prstGeom prst="rect">
            <a:avLst/>
          </a:prstGeom>
          <a:noFill/>
          <a:ln w="25400" cap="flat" cmpd="sng" algn="ctr">
            <a:solidFill>
              <a:srgbClr val="E61D18"/>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nvGrpSpPr>
          <p:cNvPr id="46" name="组合 45">
            <a:extLst>
              <a:ext uri="{FF2B5EF4-FFF2-40B4-BE49-F238E27FC236}">
                <a16:creationId xmlns:a16="http://schemas.microsoft.com/office/drawing/2014/main" id="{C2DC0AF3-346B-40FE-8597-DFB703B16F83}"/>
              </a:ext>
            </a:extLst>
          </p:cNvPr>
          <p:cNvGrpSpPr/>
          <p:nvPr/>
        </p:nvGrpSpPr>
        <p:grpSpPr>
          <a:xfrm>
            <a:off x="6934201" y="3674525"/>
            <a:ext cx="561160" cy="561160"/>
            <a:chOff x="5935893" y="2524080"/>
            <a:chExt cx="751545" cy="751545"/>
          </a:xfrm>
        </p:grpSpPr>
        <p:sp>
          <p:nvSpPr>
            <p:cNvPr id="47" name="流程图: 联系 32">
              <a:extLst>
                <a:ext uri="{FF2B5EF4-FFF2-40B4-BE49-F238E27FC236}">
                  <a16:creationId xmlns:a16="http://schemas.microsoft.com/office/drawing/2014/main" id="{0253BF07-B971-44FB-9EB8-A47799CCD612}"/>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48" name="燕尾形 33">
              <a:extLst>
                <a:ext uri="{FF2B5EF4-FFF2-40B4-BE49-F238E27FC236}">
                  <a16:creationId xmlns:a16="http://schemas.microsoft.com/office/drawing/2014/main" id="{C547BF1C-4EDF-4039-BF95-E75A8DE5D368}"/>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49" name="文本框 48">
            <a:extLst>
              <a:ext uri="{FF2B5EF4-FFF2-40B4-BE49-F238E27FC236}">
                <a16:creationId xmlns:a16="http://schemas.microsoft.com/office/drawing/2014/main" id="{F6B983DD-2E45-432D-8E0D-F30378F46D18}"/>
              </a:ext>
            </a:extLst>
          </p:cNvPr>
          <p:cNvSpPr txBox="1"/>
          <p:nvPr/>
        </p:nvSpPr>
        <p:spPr>
          <a:xfrm>
            <a:off x="7485835" y="3344802"/>
            <a:ext cx="4123727" cy="1200329"/>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Arial"/>
                <a:ea typeface="Microsoft YaHei UI"/>
              </a:rPr>
              <a:t>修改为“县级以上的地方各级人民代表大会选举并且有权罢免本级监察委员会主任、本级人民法院院长和本级人民检察院检察长。”</a:t>
            </a:r>
          </a:p>
        </p:txBody>
      </p:sp>
      <p:sp>
        <p:nvSpPr>
          <p:cNvPr id="52" name="文本框 51">
            <a:extLst>
              <a:ext uri="{FF2B5EF4-FFF2-40B4-BE49-F238E27FC236}">
                <a16:creationId xmlns:a16="http://schemas.microsoft.com/office/drawing/2014/main" id="{4F45C027-9D69-4EB8-A361-D9A616EA4A16}"/>
              </a:ext>
            </a:extLst>
          </p:cNvPr>
          <p:cNvSpPr txBox="1"/>
          <p:nvPr/>
        </p:nvSpPr>
        <p:spPr>
          <a:xfrm>
            <a:off x="3553776" y="5195660"/>
            <a:ext cx="3512320" cy="1131079"/>
          </a:xfrm>
          <a:prstGeom prst="rect">
            <a:avLst/>
          </a:prstGeom>
          <a:noFill/>
        </p:spPr>
        <p:txBody>
          <a:bodyPr wrap="square" rtlCol="0">
            <a:spAutoFit/>
          </a:bodyPr>
          <a:lstStyle/>
          <a:p>
            <a:pPr defTabSz="914400">
              <a:lnSpc>
                <a:spcPct val="150000"/>
              </a:lnSpc>
            </a:pPr>
            <a:r>
              <a:rPr lang="zh-CN" altLang="en-US" sz="1500" b="1" dirty="0">
                <a:solidFill>
                  <a:schemeClr val="tx1">
                    <a:lumMod val="75000"/>
                    <a:lumOff val="25000"/>
                  </a:schemeClr>
                </a:solidFill>
                <a:latin typeface="Arial"/>
                <a:ea typeface="Microsoft YaHei UI"/>
              </a:rPr>
              <a:t>“县级以上的地方各级人民代表大会常务委员会的组成人员不得担任国家行政机关、审判机关和检察机关的职务。”</a:t>
            </a:r>
          </a:p>
        </p:txBody>
      </p:sp>
      <p:grpSp>
        <p:nvGrpSpPr>
          <p:cNvPr id="53" name="组合 52">
            <a:extLst>
              <a:ext uri="{FF2B5EF4-FFF2-40B4-BE49-F238E27FC236}">
                <a16:creationId xmlns:a16="http://schemas.microsoft.com/office/drawing/2014/main" id="{201D4F13-5217-4F96-ABA6-44734F787E3C}"/>
              </a:ext>
            </a:extLst>
          </p:cNvPr>
          <p:cNvGrpSpPr/>
          <p:nvPr/>
        </p:nvGrpSpPr>
        <p:grpSpPr>
          <a:xfrm>
            <a:off x="6944677" y="5456553"/>
            <a:ext cx="561160" cy="561160"/>
            <a:chOff x="5935893" y="2524080"/>
            <a:chExt cx="751545" cy="751545"/>
          </a:xfrm>
        </p:grpSpPr>
        <p:sp>
          <p:nvSpPr>
            <p:cNvPr id="54" name="流程图: 联系 32">
              <a:extLst>
                <a:ext uri="{FF2B5EF4-FFF2-40B4-BE49-F238E27FC236}">
                  <a16:creationId xmlns:a16="http://schemas.microsoft.com/office/drawing/2014/main" id="{62DADAB0-61DD-4439-94F2-4407DA71CAF8}"/>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55" name="燕尾形 33">
              <a:extLst>
                <a:ext uri="{FF2B5EF4-FFF2-40B4-BE49-F238E27FC236}">
                  <a16:creationId xmlns:a16="http://schemas.microsoft.com/office/drawing/2014/main" id="{3C5E8A7F-8873-4886-8B6D-56ED267E4D14}"/>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56" name="文本框 55">
            <a:extLst>
              <a:ext uri="{FF2B5EF4-FFF2-40B4-BE49-F238E27FC236}">
                <a16:creationId xmlns:a16="http://schemas.microsoft.com/office/drawing/2014/main" id="{3E37BD7E-411E-4133-9BEF-7FB823731714}"/>
              </a:ext>
            </a:extLst>
          </p:cNvPr>
          <p:cNvSpPr txBox="1"/>
          <p:nvPr/>
        </p:nvSpPr>
        <p:spPr>
          <a:xfrm>
            <a:off x="7467736" y="5126830"/>
            <a:ext cx="4123727" cy="1200329"/>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Arial"/>
                <a:ea typeface="Microsoft YaHei UI"/>
              </a:rPr>
              <a:t>“县级以上的地方各级人民代表大会常务委员会的组成人员不得担任国家行政机关、监察机关、审判机关和检察机关的职务。”</a:t>
            </a:r>
          </a:p>
        </p:txBody>
      </p:sp>
    </p:spTree>
    <p:extLst>
      <p:ext uri="{BB962C8B-B14F-4D97-AF65-F5344CB8AC3E}">
        <p14:creationId xmlns:p14="http://schemas.microsoft.com/office/powerpoint/2010/main" val="197602749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2" presetClass="entr" presetSubtype="0" fill="hold" nodeType="withEffect">
                                  <p:stCondLst>
                                    <p:cond delay="5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heel(1)">
                                      <p:cBhvr>
                                        <p:cTn id="21" dur="500"/>
                                        <p:tgtEl>
                                          <p:spTgt spid="37"/>
                                        </p:tgtEl>
                                      </p:cBhvr>
                                    </p:animEffect>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1"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heel(1)">
                                      <p:cBhvr>
                                        <p:cTn id="37" dur="500"/>
                                        <p:tgtEl>
                                          <p:spTgt spid="43"/>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5"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750"/>
                                        <p:tgtEl>
                                          <p:spTgt spid="46"/>
                                        </p:tgtEl>
                                      </p:cBhvr>
                                    </p:animEffect>
                                    <p:anim calcmode="lin" valueType="num">
                                      <p:cBhvr>
                                        <p:cTn id="48" dur="750" fill="hold"/>
                                        <p:tgtEl>
                                          <p:spTgt spid="46"/>
                                        </p:tgtEl>
                                        <p:attrNameLst>
                                          <p:attrName>ppt_w</p:attrName>
                                        </p:attrNameLst>
                                      </p:cBhvr>
                                      <p:tavLst>
                                        <p:tav tm="0" fmla="#ppt_w*sin(2.5*pi*$)">
                                          <p:val>
                                            <p:fltVal val="0"/>
                                          </p:val>
                                        </p:tav>
                                        <p:tav tm="100000">
                                          <p:val>
                                            <p:fltVal val="1"/>
                                          </p:val>
                                        </p:tav>
                                      </p:tavLst>
                                    </p:anim>
                                    <p:anim calcmode="lin" valueType="num">
                                      <p:cBhvr>
                                        <p:cTn id="49" dur="750" fill="hold"/>
                                        <p:tgtEl>
                                          <p:spTgt spid="46"/>
                                        </p:tgtEl>
                                        <p:attrNameLst>
                                          <p:attrName>ppt_h</p:attrName>
                                        </p:attrNameLst>
                                      </p:cBhvr>
                                      <p:tavLst>
                                        <p:tav tm="0">
                                          <p:val>
                                            <p:strVal val="#ppt_h"/>
                                          </p:val>
                                        </p:tav>
                                        <p:tav tm="100000">
                                          <p:val>
                                            <p:strVal val="#ppt_h"/>
                                          </p:val>
                                        </p:tav>
                                      </p:tavLst>
                                    </p:anim>
                                  </p:childTnLst>
                                </p:cTn>
                              </p:par>
                            </p:childTnLst>
                          </p:cTn>
                        </p:par>
                        <p:par>
                          <p:cTn id="50" fill="hold">
                            <p:stCondLst>
                              <p:cond delay="6250"/>
                            </p:stCondLst>
                            <p:childTnLst>
                              <p:par>
                                <p:cTn id="51" presetID="47"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1000"/>
                                        <p:tgtEl>
                                          <p:spTgt spid="49"/>
                                        </p:tgtEl>
                                      </p:cBhvr>
                                    </p:animEffect>
                                    <p:anim calcmode="lin" valueType="num">
                                      <p:cBhvr>
                                        <p:cTn id="54" dur="1000" fill="hold"/>
                                        <p:tgtEl>
                                          <p:spTgt spid="49"/>
                                        </p:tgtEl>
                                        <p:attrNameLst>
                                          <p:attrName>ppt_x</p:attrName>
                                        </p:attrNameLst>
                                      </p:cBhvr>
                                      <p:tavLst>
                                        <p:tav tm="0">
                                          <p:val>
                                            <p:strVal val="#ppt_x"/>
                                          </p:val>
                                        </p:tav>
                                        <p:tav tm="100000">
                                          <p:val>
                                            <p:strVal val="#ppt_x"/>
                                          </p:val>
                                        </p:tav>
                                      </p:tavLst>
                                    </p:anim>
                                    <p:anim calcmode="lin" valueType="num">
                                      <p:cBhvr>
                                        <p:cTn id="55" dur="1000" fill="hold"/>
                                        <p:tgtEl>
                                          <p:spTgt spid="49"/>
                                        </p:tgtEl>
                                        <p:attrNameLst>
                                          <p:attrName>ppt_y</p:attrName>
                                        </p:attrNameLst>
                                      </p:cBhvr>
                                      <p:tavLst>
                                        <p:tav tm="0">
                                          <p:val>
                                            <p:strVal val="#ppt_y-.1"/>
                                          </p:val>
                                        </p:tav>
                                        <p:tav tm="100000">
                                          <p:val>
                                            <p:strVal val="#ppt_y"/>
                                          </p:val>
                                        </p:tav>
                                      </p:tavLst>
                                    </p:anim>
                                  </p:childTnLst>
                                </p:cTn>
                              </p:par>
                            </p:childTnLst>
                          </p:cTn>
                        </p:par>
                        <p:par>
                          <p:cTn id="56" fill="hold">
                            <p:stCondLst>
                              <p:cond delay="7250"/>
                            </p:stCondLst>
                            <p:childTnLst>
                              <p:par>
                                <p:cTn id="57" presetID="42"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childTnLst>
                          </p:cTn>
                        </p:par>
                        <p:par>
                          <p:cTn id="62" fill="hold">
                            <p:stCondLst>
                              <p:cond delay="8250"/>
                            </p:stCondLst>
                            <p:childTnLst>
                              <p:par>
                                <p:cTn id="63" presetID="21" presetClass="entr" presetSubtype="1"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heel(1)">
                                      <p:cBhvr>
                                        <p:cTn id="65" dur="500"/>
                                        <p:tgtEl>
                                          <p:spTgt spid="45"/>
                                        </p:tgtEl>
                                      </p:cBhvr>
                                    </p:animEffect>
                                  </p:childTnLst>
                                </p:cTn>
                              </p:par>
                            </p:childTnLst>
                          </p:cTn>
                        </p:par>
                        <p:par>
                          <p:cTn id="66" fill="hold">
                            <p:stCondLst>
                              <p:cond delay="8750"/>
                            </p:stCondLst>
                            <p:childTnLst>
                              <p:par>
                                <p:cTn id="67" presetID="47"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anim calcmode="lin" valueType="num">
                                      <p:cBhvr>
                                        <p:cTn id="70" dur="1000" fill="hold"/>
                                        <p:tgtEl>
                                          <p:spTgt spid="52"/>
                                        </p:tgtEl>
                                        <p:attrNameLst>
                                          <p:attrName>ppt_x</p:attrName>
                                        </p:attrNameLst>
                                      </p:cBhvr>
                                      <p:tavLst>
                                        <p:tav tm="0">
                                          <p:val>
                                            <p:strVal val="#ppt_x"/>
                                          </p:val>
                                        </p:tav>
                                        <p:tav tm="100000">
                                          <p:val>
                                            <p:strVal val="#ppt_x"/>
                                          </p:val>
                                        </p:tav>
                                      </p:tavLst>
                                    </p:anim>
                                    <p:anim calcmode="lin" valueType="num">
                                      <p:cBhvr>
                                        <p:cTn id="71" dur="1000" fill="hold"/>
                                        <p:tgtEl>
                                          <p:spTgt spid="52"/>
                                        </p:tgtEl>
                                        <p:attrNameLst>
                                          <p:attrName>ppt_y</p:attrName>
                                        </p:attrNameLst>
                                      </p:cBhvr>
                                      <p:tavLst>
                                        <p:tav tm="0">
                                          <p:val>
                                            <p:strVal val="#ppt_y-.1"/>
                                          </p:val>
                                        </p:tav>
                                        <p:tav tm="100000">
                                          <p:val>
                                            <p:strVal val="#ppt_y"/>
                                          </p:val>
                                        </p:tav>
                                      </p:tavLst>
                                    </p:anim>
                                  </p:childTnLst>
                                </p:cTn>
                              </p:par>
                            </p:childTnLst>
                          </p:cTn>
                        </p:par>
                        <p:par>
                          <p:cTn id="72" fill="hold">
                            <p:stCondLst>
                              <p:cond delay="9750"/>
                            </p:stCondLst>
                            <p:childTnLst>
                              <p:par>
                                <p:cTn id="73" presetID="45" presetClass="entr" presetSubtype="0" fill="hold"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750"/>
                                        <p:tgtEl>
                                          <p:spTgt spid="53"/>
                                        </p:tgtEl>
                                      </p:cBhvr>
                                    </p:animEffect>
                                    <p:anim calcmode="lin" valueType="num">
                                      <p:cBhvr>
                                        <p:cTn id="76" dur="750" fill="hold"/>
                                        <p:tgtEl>
                                          <p:spTgt spid="53"/>
                                        </p:tgtEl>
                                        <p:attrNameLst>
                                          <p:attrName>ppt_w</p:attrName>
                                        </p:attrNameLst>
                                      </p:cBhvr>
                                      <p:tavLst>
                                        <p:tav tm="0" fmla="#ppt_w*sin(2.5*pi*$)">
                                          <p:val>
                                            <p:fltVal val="0"/>
                                          </p:val>
                                        </p:tav>
                                        <p:tav tm="100000">
                                          <p:val>
                                            <p:fltVal val="1"/>
                                          </p:val>
                                        </p:tav>
                                      </p:tavLst>
                                    </p:anim>
                                    <p:anim calcmode="lin" valueType="num">
                                      <p:cBhvr>
                                        <p:cTn id="77" dur="750" fill="hold"/>
                                        <p:tgtEl>
                                          <p:spTgt spid="53"/>
                                        </p:tgtEl>
                                        <p:attrNameLst>
                                          <p:attrName>ppt_h</p:attrName>
                                        </p:attrNameLst>
                                      </p:cBhvr>
                                      <p:tavLst>
                                        <p:tav tm="0">
                                          <p:val>
                                            <p:strVal val="#ppt_h"/>
                                          </p:val>
                                        </p:tav>
                                        <p:tav tm="100000">
                                          <p:val>
                                            <p:strVal val="#ppt_h"/>
                                          </p:val>
                                        </p:tav>
                                      </p:tavLst>
                                    </p:anim>
                                  </p:childTnLst>
                                </p:cTn>
                              </p:par>
                            </p:childTnLst>
                          </p:cTn>
                        </p:par>
                        <p:par>
                          <p:cTn id="78" fill="hold">
                            <p:stCondLst>
                              <p:cond delay="10500"/>
                            </p:stCondLst>
                            <p:childTnLst>
                              <p:par>
                                <p:cTn id="79" presetID="47"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1000"/>
                                        <p:tgtEl>
                                          <p:spTgt spid="56"/>
                                        </p:tgtEl>
                                      </p:cBhvr>
                                    </p:animEffect>
                                    <p:anim calcmode="lin" valueType="num">
                                      <p:cBhvr>
                                        <p:cTn id="82" dur="1000" fill="hold"/>
                                        <p:tgtEl>
                                          <p:spTgt spid="56"/>
                                        </p:tgtEl>
                                        <p:attrNameLst>
                                          <p:attrName>ppt_x</p:attrName>
                                        </p:attrNameLst>
                                      </p:cBhvr>
                                      <p:tavLst>
                                        <p:tav tm="0">
                                          <p:val>
                                            <p:strVal val="#ppt_x"/>
                                          </p:val>
                                        </p:tav>
                                        <p:tav tm="100000">
                                          <p:val>
                                            <p:strVal val="#ppt_x"/>
                                          </p:val>
                                        </p:tav>
                                      </p:tavLst>
                                    </p:anim>
                                    <p:anim calcmode="lin" valueType="num">
                                      <p:cBhvr>
                                        <p:cTn id="8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36" grpId="0"/>
      <p:bldP spid="37" grpId="0" animBg="1"/>
      <p:bldP spid="42" grpId="0"/>
      <p:bldP spid="43" grpId="0" animBg="1"/>
      <p:bldP spid="45" grpId="0" animBg="1"/>
      <p:bldP spid="49" grpId="0"/>
      <p:bldP spid="52"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a:extLst>
              <a:ext uri="{FF2B5EF4-FFF2-40B4-BE49-F238E27FC236}">
                <a16:creationId xmlns:a16="http://schemas.microsoft.com/office/drawing/2014/main" id="{229EB163-0959-4594-A5C9-C2931E2CD9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850" y="5220528"/>
            <a:ext cx="6807364" cy="1597202"/>
          </a:xfrm>
          <a:prstGeom prst="rect">
            <a:avLst/>
          </a:prstGeom>
        </p:spPr>
      </p:pic>
      <p:cxnSp>
        <p:nvCxnSpPr>
          <p:cNvPr id="51" name="直接连接符 50">
            <a:extLst>
              <a:ext uri="{FF2B5EF4-FFF2-40B4-BE49-F238E27FC236}">
                <a16:creationId xmlns:a16="http://schemas.microsoft.com/office/drawing/2014/main" id="{D7EF12C3-C300-46FE-9410-076F99046D1D}"/>
              </a:ext>
            </a:extLst>
          </p:cNvPr>
          <p:cNvCxnSpPr>
            <a:cxnSpLocks/>
          </p:cNvCxnSpPr>
          <p:nvPr/>
        </p:nvCxnSpPr>
        <p:spPr>
          <a:xfrm>
            <a:off x="10027368" y="3711796"/>
            <a:ext cx="8401" cy="1464981"/>
          </a:xfrm>
          <a:prstGeom prst="line">
            <a:avLst/>
          </a:prstGeom>
          <a:noFill/>
          <a:ln w="9525" cap="flat" cmpd="sng" algn="ctr">
            <a:solidFill>
              <a:srgbClr val="C00000"/>
            </a:solidFill>
            <a:prstDash val="solid"/>
          </a:ln>
          <a:effectLst>
            <a:outerShdw blurRad="50800" dist="38100" dir="8100000" algn="tr" rotWithShape="0">
              <a:prstClr val="black">
                <a:alpha val="40000"/>
              </a:prstClr>
            </a:outerShdw>
          </a:effectLst>
        </p:spPr>
      </p:cxnSp>
      <p:grpSp>
        <p:nvGrpSpPr>
          <p:cNvPr id="47" name="组合 46">
            <a:extLst>
              <a:ext uri="{FF2B5EF4-FFF2-40B4-BE49-F238E27FC236}">
                <a16:creationId xmlns:a16="http://schemas.microsoft.com/office/drawing/2014/main" id="{52D35789-6ACE-4515-96AB-19E96C6360F7}"/>
              </a:ext>
            </a:extLst>
          </p:cNvPr>
          <p:cNvGrpSpPr/>
          <p:nvPr/>
        </p:nvGrpSpPr>
        <p:grpSpPr>
          <a:xfrm>
            <a:off x="2000249" y="1123951"/>
            <a:ext cx="8152091" cy="3408410"/>
            <a:chOff x="5090195" y="1273838"/>
            <a:chExt cx="6652933" cy="2547380"/>
          </a:xfrm>
          <a:effectLst>
            <a:outerShdw blurRad="50800" dist="38100" dir="8100000" algn="tr" rotWithShape="0">
              <a:prstClr val="black">
                <a:alpha val="40000"/>
              </a:prstClr>
            </a:outerShdw>
          </a:effectLst>
        </p:grpSpPr>
        <p:sp>
          <p:nvSpPr>
            <p:cNvPr id="48" name="任意多边形 5">
              <a:extLst>
                <a:ext uri="{FF2B5EF4-FFF2-40B4-BE49-F238E27FC236}">
                  <a16:creationId xmlns:a16="http://schemas.microsoft.com/office/drawing/2014/main" id="{F349B1B6-8036-4C84-810B-F8523B019901}"/>
                </a:ext>
              </a:extLst>
            </p:cNvPr>
            <p:cNvSpPr/>
            <p:nvPr/>
          </p:nvSpPr>
          <p:spPr>
            <a:xfrm>
              <a:off x="5090195" y="1273838"/>
              <a:ext cx="6550943" cy="2473249"/>
            </a:xfrm>
            <a:custGeom>
              <a:avLst/>
              <a:gdLst>
                <a:gd name="connsiteX0" fmla="*/ 189193 w 5915572"/>
                <a:gd name="connsiteY0" fmla="*/ 0 h 2354317"/>
                <a:gd name="connsiteX1" fmla="*/ 5726379 w 5915572"/>
                <a:gd name="connsiteY1" fmla="*/ 0 h 2354317"/>
                <a:gd name="connsiteX2" fmla="*/ 5915572 w 5915572"/>
                <a:gd name="connsiteY2" fmla="*/ 189193 h 2354317"/>
                <a:gd name="connsiteX3" fmla="*/ 5915572 w 5915572"/>
                <a:gd name="connsiteY3" fmla="*/ 916918 h 2354317"/>
                <a:gd name="connsiteX4" fmla="*/ 1192282 w 5915572"/>
                <a:gd name="connsiteY4" fmla="*/ 916918 h 2354317"/>
                <a:gd name="connsiteX5" fmla="*/ 1192282 w 5915572"/>
                <a:gd name="connsiteY5" fmla="*/ 2354317 h 2354317"/>
                <a:gd name="connsiteX6" fmla="*/ 189193 w 5915572"/>
                <a:gd name="connsiteY6" fmla="*/ 2354317 h 2354317"/>
                <a:gd name="connsiteX7" fmla="*/ 0 w 5915572"/>
                <a:gd name="connsiteY7" fmla="*/ 2165124 h 2354317"/>
                <a:gd name="connsiteX8" fmla="*/ 0 w 5915572"/>
                <a:gd name="connsiteY8" fmla="*/ 189193 h 2354317"/>
                <a:gd name="connsiteX9" fmla="*/ 189193 w 5915572"/>
                <a:gd name="connsiteY9" fmla="*/ 0 h 2354317"/>
                <a:gd name="connsiteX0" fmla="*/ 189193 w 5915572"/>
                <a:gd name="connsiteY0" fmla="*/ 0 h 2354317"/>
                <a:gd name="connsiteX1" fmla="*/ 5726379 w 5915572"/>
                <a:gd name="connsiteY1" fmla="*/ 0 h 2354317"/>
                <a:gd name="connsiteX2" fmla="*/ 5915572 w 5915572"/>
                <a:gd name="connsiteY2" fmla="*/ 189193 h 2354317"/>
                <a:gd name="connsiteX3" fmla="*/ 5915572 w 5915572"/>
                <a:gd name="connsiteY3" fmla="*/ 916918 h 2354317"/>
                <a:gd name="connsiteX4" fmla="*/ 1192282 w 5915572"/>
                <a:gd name="connsiteY4" fmla="*/ 2354317 h 2354317"/>
                <a:gd name="connsiteX5" fmla="*/ 189193 w 5915572"/>
                <a:gd name="connsiteY5" fmla="*/ 2354317 h 2354317"/>
                <a:gd name="connsiteX6" fmla="*/ 0 w 5915572"/>
                <a:gd name="connsiteY6" fmla="*/ 2165124 h 2354317"/>
                <a:gd name="connsiteX7" fmla="*/ 0 w 5915572"/>
                <a:gd name="connsiteY7" fmla="*/ 189193 h 2354317"/>
                <a:gd name="connsiteX8" fmla="*/ 189193 w 5915572"/>
                <a:gd name="connsiteY8" fmla="*/ 0 h 2354317"/>
                <a:gd name="connsiteX0" fmla="*/ 1192282 w 5915572"/>
                <a:gd name="connsiteY0" fmla="*/ 2354317 h 2445757"/>
                <a:gd name="connsiteX1" fmla="*/ 189193 w 5915572"/>
                <a:gd name="connsiteY1" fmla="*/ 2354317 h 2445757"/>
                <a:gd name="connsiteX2" fmla="*/ 0 w 5915572"/>
                <a:gd name="connsiteY2" fmla="*/ 2165124 h 2445757"/>
                <a:gd name="connsiteX3" fmla="*/ 0 w 5915572"/>
                <a:gd name="connsiteY3" fmla="*/ 189193 h 2445757"/>
                <a:gd name="connsiteX4" fmla="*/ 189193 w 5915572"/>
                <a:gd name="connsiteY4" fmla="*/ 0 h 2445757"/>
                <a:gd name="connsiteX5" fmla="*/ 5726379 w 5915572"/>
                <a:gd name="connsiteY5" fmla="*/ 0 h 2445757"/>
                <a:gd name="connsiteX6" fmla="*/ 5915572 w 5915572"/>
                <a:gd name="connsiteY6" fmla="*/ 189193 h 2445757"/>
                <a:gd name="connsiteX7" fmla="*/ 5915572 w 5915572"/>
                <a:gd name="connsiteY7" fmla="*/ 916918 h 2445757"/>
                <a:gd name="connsiteX8" fmla="*/ 1283722 w 5915572"/>
                <a:gd name="connsiteY8" fmla="*/ 2445757 h 2445757"/>
                <a:gd name="connsiteX0" fmla="*/ 1192282 w 5915572"/>
                <a:gd name="connsiteY0" fmla="*/ 2354317 h 2354317"/>
                <a:gd name="connsiteX1" fmla="*/ 189193 w 5915572"/>
                <a:gd name="connsiteY1" fmla="*/ 2354317 h 2354317"/>
                <a:gd name="connsiteX2" fmla="*/ 0 w 5915572"/>
                <a:gd name="connsiteY2" fmla="*/ 2165124 h 2354317"/>
                <a:gd name="connsiteX3" fmla="*/ 0 w 5915572"/>
                <a:gd name="connsiteY3" fmla="*/ 189193 h 2354317"/>
                <a:gd name="connsiteX4" fmla="*/ 189193 w 5915572"/>
                <a:gd name="connsiteY4" fmla="*/ 0 h 2354317"/>
                <a:gd name="connsiteX5" fmla="*/ 5726379 w 5915572"/>
                <a:gd name="connsiteY5" fmla="*/ 0 h 2354317"/>
                <a:gd name="connsiteX6" fmla="*/ 5915572 w 5915572"/>
                <a:gd name="connsiteY6" fmla="*/ 189193 h 2354317"/>
                <a:gd name="connsiteX7" fmla="*/ 5915572 w 5915572"/>
                <a:gd name="connsiteY7" fmla="*/ 916918 h 2354317"/>
                <a:gd name="connsiteX0" fmla="*/ 1192374 w 5915664"/>
                <a:gd name="connsiteY0" fmla="*/ 2361113 h 2361113"/>
                <a:gd name="connsiteX1" fmla="*/ 189285 w 5915664"/>
                <a:gd name="connsiteY1" fmla="*/ 2361113 h 2361113"/>
                <a:gd name="connsiteX2" fmla="*/ 92 w 5915664"/>
                <a:gd name="connsiteY2" fmla="*/ 2171920 h 2361113"/>
                <a:gd name="connsiteX3" fmla="*/ 92 w 5915664"/>
                <a:gd name="connsiteY3" fmla="*/ 195989 h 2361113"/>
                <a:gd name="connsiteX4" fmla="*/ 97706 w 5915664"/>
                <a:gd name="connsiteY4" fmla="*/ 0 h 2361113"/>
                <a:gd name="connsiteX5" fmla="*/ 5726471 w 5915664"/>
                <a:gd name="connsiteY5" fmla="*/ 6796 h 2361113"/>
                <a:gd name="connsiteX6" fmla="*/ 5915664 w 5915664"/>
                <a:gd name="connsiteY6" fmla="*/ 195989 h 2361113"/>
                <a:gd name="connsiteX7" fmla="*/ 5915664 w 5915664"/>
                <a:gd name="connsiteY7" fmla="*/ 923714 h 2361113"/>
                <a:gd name="connsiteX0" fmla="*/ 1192374 w 5915664"/>
                <a:gd name="connsiteY0" fmla="*/ 2361113 h 2361113"/>
                <a:gd name="connsiteX1" fmla="*/ 189285 w 5915664"/>
                <a:gd name="connsiteY1" fmla="*/ 2361113 h 2361113"/>
                <a:gd name="connsiteX2" fmla="*/ 92 w 5915664"/>
                <a:gd name="connsiteY2" fmla="*/ 2171920 h 2361113"/>
                <a:gd name="connsiteX3" fmla="*/ 92 w 5915664"/>
                <a:gd name="connsiteY3" fmla="*/ 195989 h 2361113"/>
                <a:gd name="connsiteX4" fmla="*/ 97706 w 5915664"/>
                <a:gd name="connsiteY4" fmla="*/ 0 h 2361113"/>
                <a:gd name="connsiteX5" fmla="*/ 5803961 w 5915664"/>
                <a:gd name="connsiteY5" fmla="*/ 6796 h 2361113"/>
                <a:gd name="connsiteX6" fmla="*/ 5915664 w 5915664"/>
                <a:gd name="connsiteY6" fmla="*/ 195989 h 2361113"/>
                <a:gd name="connsiteX7" fmla="*/ 5915664 w 5915664"/>
                <a:gd name="connsiteY7" fmla="*/ 923714 h 2361113"/>
                <a:gd name="connsiteX0" fmla="*/ 1213416 w 5936706"/>
                <a:gd name="connsiteY0" fmla="*/ 2361113 h 2361128"/>
                <a:gd name="connsiteX1" fmla="*/ 210327 w 5936706"/>
                <a:gd name="connsiteY1" fmla="*/ 2361113 h 2361128"/>
                <a:gd name="connsiteX2" fmla="*/ 0 w 5936706"/>
                <a:gd name="connsiteY2" fmla="*/ 2260269 h 2361128"/>
                <a:gd name="connsiteX3" fmla="*/ 21134 w 5936706"/>
                <a:gd name="connsiteY3" fmla="*/ 195989 h 2361128"/>
                <a:gd name="connsiteX4" fmla="*/ 118748 w 5936706"/>
                <a:gd name="connsiteY4" fmla="*/ 0 h 2361128"/>
                <a:gd name="connsiteX5" fmla="*/ 5825003 w 5936706"/>
                <a:gd name="connsiteY5" fmla="*/ 6796 h 2361128"/>
                <a:gd name="connsiteX6" fmla="*/ 5936706 w 5936706"/>
                <a:gd name="connsiteY6" fmla="*/ 195989 h 2361128"/>
                <a:gd name="connsiteX7" fmla="*/ 5936706 w 5936706"/>
                <a:gd name="connsiteY7" fmla="*/ 923714 h 2361128"/>
                <a:gd name="connsiteX0" fmla="*/ 1213416 w 5936706"/>
                <a:gd name="connsiteY0" fmla="*/ 2361113 h 2361128"/>
                <a:gd name="connsiteX1" fmla="*/ 210327 w 5936706"/>
                <a:gd name="connsiteY1" fmla="*/ 2361113 h 2361128"/>
                <a:gd name="connsiteX2" fmla="*/ 0 w 5936706"/>
                <a:gd name="connsiteY2" fmla="*/ 2260269 h 2361128"/>
                <a:gd name="connsiteX3" fmla="*/ 21134 w 5936706"/>
                <a:gd name="connsiteY3" fmla="*/ 195989 h 2361128"/>
                <a:gd name="connsiteX4" fmla="*/ 118748 w 5936706"/>
                <a:gd name="connsiteY4" fmla="*/ 0 h 2361128"/>
                <a:gd name="connsiteX5" fmla="*/ 5825003 w 5936706"/>
                <a:gd name="connsiteY5" fmla="*/ 6796 h 2361128"/>
                <a:gd name="connsiteX6" fmla="*/ 5936706 w 5936706"/>
                <a:gd name="connsiteY6" fmla="*/ 195989 h 2361128"/>
                <a:gd name="connsiteX7" fmla="*/ 5936706 w 5936706"/>
                <a:gd name="connsiteY7" fmla="*/ 923714 h 2361128"/>
                <a:gd name="connsiteX0" fmla="*/ 4158021 w 5936706"/>
                <a:gd name="connsiteY0" fmla="*/ 2361113 h 2361128"/>
                <a:gd name="connsiteX1" fmla="*/ 210327 w 5936706"/>
                <a:gd name="connsiteY1" fmla="*/ 2361113 h 2361128"/>
                <a:gd name="connsiteX2" fmla="*/ 0 w 5936706"/>
                <a:gd name="connsiteY2" fmla="*/ 2260269 h 2361128"/>
                <a:gd name="connsiteX3" fmla="*/ 21134 w 5936706"/>
                <a:gd name="connsiteY3" fmla="*/ 195989 h 2361128"/>
                <a:gd name="connsiteX4" fmla="*/ 118748 w 5936706"/>
                <a:gd name="connsiteY4" fmla="*/ 0 h 2361128"/>
                <a:gd name="connsiteX5" fmla="*/ 5825003 w 5936706"/>
                <a:gd name="connsiteY5" fmla="*/ 6796 h 2361128"/>
                <a:gd name="connsiteX6" fmla="*/ 5936706 w 5936706"/>
                <a:gd name="connsiteY6" fmla="*/ 195989 h 2361128"/>
                <a:gd name="connsiteX7" fmla="*/ 5936706 w 5936706"/>
                <a:gd name="connsiteY7" fmla="*/ 923714 h 2361128"/>
                <a:gd name="connsiteX0" fmla="*/ 4158021 w 5936706"/>
                <a:gd name="connsiteY0" fmla="*/ 2361113 h 2361128"/>
                <a:gd name="connsiteX1" fmla="*/ 210327 w 5936706"/>
                <a:gd name="connsiteY1" fmla="*/ 2361113 h 2361128"/>
                <a:gd name="connsiteX2" fmla="*/ 0 w 5936706"/>
                <a:gd name="connsiteY2" fmla="*/ 2260269 h 2361128"/>
                <a:gd name="connsiteX3" fmla="*/ 21134 w 5936706"/>
                <a:gd name="connsiteY3" fmla="*/ 195989 h 2361128"/>
                <a:gd name="connsiteX4" fmla="*/ 118748 w 5936706"/>
                <a:gd name="connsiteY4" fmla="*/ 0 h 2361128"/>
                <a:gd name="connsiteX5" fmla="*/ 5825003 w 5936706"/>
                <a:gd name="connsiteY5" fmla="*/ 6796 h 2361128"/>
                <a:gd name="connsiteX6" fmla="*/ 5936706 w 5936706"/>
                <a:gd name="connsiteY6" fmla="*/ 195989 h 2361128"/>
                <a:gd name="connsiteX7" fmla="*/ 5936706 w 5936706"/>
                <a:gd name="connsiteY7" fmla="*/ 1827593 h 2361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6706" h="2361128">
                  <a:moveTo>
                    <a:pt x="4158021" y="2361113"/>
                  </a:moveTo>
                  <a:lnTo>
                    <a:pt x="210327" y="2361113"/>
                  </a:lnTo>
                  <a:cubicBezTo>
                    <a:pt x="105839" y="2361113"/>
                    <a:pt x="0" y="2364757"/>
                    <a:pt x="0" y="2260269"/>
                  </a:cubicBezTo>
                  <a:lnTo>
                    <a:pt x="21134" y="195989"/>
                  </a:lnTo>
                  <a:cubicBezTo>
                    <a:pt x="21134" y="91501"/>
                    <a:pt x="14260" y="0"/>
                    <a:pt x="118748" y="0"/>
                  </a:cubicBezTo>
                  <a:lnTo>
                    <a:pt x="5825003" y="6796"/>
                  </a:lnTo>
                  <a:cubicBezTo>
                    <a:pt x="5929491" y="6796"/>
                    <a:pt x="5936706" y="91501"/>
                    <a:pt x="5936706" y="195989"/>
                  </a:cubicBezTo>
                  <a:lnTo>
                    <a:pt x="5936706" y="1827593"/>
                  </a:lnTo>
                </a:path>
              </a:pathLst>
            </a:custGeom>
            <a:noFill/>
            <a:ln w="381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椭圆 48">
              <a:extLst>
                <a:ext uri="{FF2B5EF4-FFF2-40B4-BE49-F238E27FC236}">
                  <a16:creationId xmlns:a16="http://schemas.microsoft.com/office/drawing/2014/main" id="{779DADC3-E871-44F5-9AA0-4F24D3B97934}"/>
                </a:ext>
              </a:extLst>
            </p:cNvPr>
            <p:cNvSpPr/>
            <p:nvPr/>
          </p:nvSpPr>
          <p:spPr>
            <a:xfrm>
              <a:off x="9643797" y="3641626"/>
              <a:ext cx="182350" cy="179592"/>
            </a:xfrm>
            <a:prstGeom prst="ellipse">
              <a:avLst/>
            </a:prstGeom>
            <a:solidFill>
              <a:srgbClr val="F8F0E8"/>
            </a:solidFill>
            <a:ln w="190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0" name="椭圆 49">
              <a:extLst>
                <a:ext uri="{FF2B5EF4-FFF2-40B4-BE49-F238E27FC236}">
                  <a16:creationId xmlns:a16="http://schemas.microsoft.com/office/drawing/2014/main" id="{68176712-8315-4B3E-B374-C68B4D2B90BE}"/>
                </a:ext>
              </a:extLst>
            </p:cNvPr>
            <p:cNvSpPr/>
            <p:nvPr/>
          </p:nvSpPr>
          <p:spPr>
            <a:xfrm>
              <a:off x="11560778" y="3022695"/>
              <a:ext cx="182350" cy="179592"/>
            </a:xfrm>
            <a:prstGeom prst="ellipse">
              <a:avLst/>
            </a:prstGeom>
            <a:solidFill>
              <a:srgbClr val="F8F0E8"/>
            </a:solidFill>
            <a:ln w="190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4" name="TextBox 4">
            <a:extLst>
              <a:ext uri="{FF2B5EF4-FFF2-40B4-BE49-F238E27FC236}">
                <a16:creationId xmlns:a16="http://schemas.microsoft.com/office/drawing/2014/main" id="{3B86DE55-5A84-4030-B30E-E5EC535077BA}"/>
              </a:ext>
            </a:extLst>
          </p:cNvPr>
          <p:cNvSpPr txBox="1"/>
          <p:nvPr/>
        </p:nvSpPr>
        <p:spPr>
          <a:xfrm>
            <a:off x="7820031" y="4035011"/>
            <a:ext cx="1749363" cy="707886"/>
          </a:xfrm>
          <a:prstGeom prst="rect">
            <a:avLst/>
          </a:prstGeom>
          <a:noFill/>
        </p:spPr>
        <p:txBody>
          <a:bodyPr vert="horz" wrap="square" rtlCol="0">
            <a:spAutoFit/>
          </a:bodyPr>
          <a:lstStyle/>
          <a:p>
            <a:pPr algn="ctr" defTabSz="914400"/>
            <a:r>
              <a:rPr lang="zh-CN" altLang="en-US" sz="4000" b="1" spc="600" dirty="0">
                <a:solidFill>
                  <a:srgbClr val="C00000"/>
                </a:solidFill>
                <a:latin typeface="华康俪金黑W8" panose="020B0809000000000000" pitchFamily="49" charset="-122"/>
                <a:ea typeface="华康俪金黑W8" panose="020B0809000000000000" pitchFamily="49" charset="-122"/>
                <a:cs typeface="+mn-ea"/>
                <a:sym typeface="+mn-lt"/>
              </a:rPr>
              <a:t>前言</a:t>
            </a:r>
          </a:p>
        </p:txBody>
      </p:sp>
      <p:sp>
        <p:nvSpPr>
          <p:cNvPr id="55" name="TextBox 7">
            <a:extLst>
              <a:ext uri="{FF2B5EF4-FFF2-40B4-BE49-F238E27FC236}">
                <a16:creationId xmlns:a16="http://schemas.microsoft.com/office/drawing/2014/main" id="{C87E4CD6-7C53-4006-9ADD-275869243569}"/>
              </a:ext>
            </a:extLst>
          </p:cNvPr>
          <p:cNvSpPr txBox="1"/>
          <p:nvPr/>
        </p:nvSpPr>
        <p:spPr>
          <a:xfrm>
            <a:off x="2193748" y="1278298"/>
            <a:ext cx="7699123" cy="3000821"/>
          </a:xfrm>
          <a:prstGeom prst="rect">
            <a:avLst/>
          </a:prstGeom>
          <a:noFill/>
        </p:spPr>
        <p:txBody>
          <a:bodyPr vert="horz" wrap="square" rtlCol="0">
            <a:spAutoFit/>
          </a:bodyPr>
          <a:lstStyle/>
          <a:p>
            <a:pPr defTabSz="914400">
              <a:lnSpc>
                <a:spcPct val="150000"/>
              </a:lnSpc>
            </a:pPr>
            <a:r>
              <a:rPr lang="zh-CN" altLang="en-US" b="1" spc="300" dirty="0">
                <a:solidFill>
                  <a:srgbClr val="C00000"/>
                </a:solidFill>
                <a:latin typeface="微软雅黑" panose="020B0503020204020204" pitchFamily="34" charset="-122"/>
                <a:ea typeface="微软雅黑" panose="020B0503020204020204" pitchFamily="34" charset="-122"/>
                <a:cs typeface="+mn-ea"/>
                <a:sym typeface="+mn-lt"/>
              </a:rPr>
              <a:t>    </a:t>
            </a: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党的十九届二中全会审议通过的</a:t>
            </a:r>
            <a:r>
              <a:rPr lang="en-US" altLang="zh-CN" b="1" spc="300"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b="1" spc="300" dirty="0">
                <a:solidFill>
                  <a:srgbClr val="C00000"/>
                </a:solidFill>
                <a:latin typeface="微软雅黑" panose="020B0503020204020204" pitchFamily="34" charset="-122"/>
                <a:ea typeface="微软雅黑" panose="020B0503020204020204" pitchFamily="34" charset="-122"/>
                <a:cs typeface="+mn-ea"/>
                <a:sym typeface="+mn-lt"/>
              </a:rPr>
              <a:t>中共中央关于修改宪法部分内容的建议</a:t>
            </a:r>
            <a:r>
              <a:rPr lang="en-US" altLang="zh-CN" b="1" spc="300"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充分发扬民主、广泛凝聚共识的基础上，提出将习近平新时代中国特色社会主义思想载入宪法。这充分反映了全党全国各族人民的共同意愿，体现了党的主张和人民意志的高度统一，对于巩固全党全国各族人民为实现中华民族伟大复兴而奋斗的共同思想基础，夺取新时代中国特色社会主义伟大胜利，具有重大的现实意义和深远的历史意义。</a:t>
            </a:r>
          </a:p>
        </p:txBody>
      </p:sp>
      <p:grpSp>
        <p:nvGrpSpPr>
          <p:cNvPr id="56" name="Group 683">
            <a:extLst>
              <a:ext uri="{FF2B5EF4-FFF2-40B4-BE49-F238E27FC236}">
                <a16:creationId xmlns:a16="http://schemas.microsoft.com/office/drawing/2014/main" id="{3FFC6201-6AB9-4EC1-9DC2-6782199E2388}"/>
              </a:ext>
            </a:extLst>
          </p:cNvPr>
          <p:cNvGrpSpPr>
            <a:grpSpLocks noChangeAspect="1"/>
          </p:cNvGrpSpPr>
          <p:nvPr/>
        </p:nvGrpSpPr>
        <p:grpSpPr bwMode="auto">
          <a:xfrm>
            <a:off x="9729353" y="4388954"/>
            <a:ext cx="629312" cy="1114534"/>
            <a:chOff x="5245" y="1091"/>
            <a:chExt cx="1510" cy="2576"/>
          </a:xfrm>
          <a:effectLst>
            <a:outerShdw blurRad="50800" dist="38100" dir="8100000" algn="tr" rotWithShape="0">
              <a:prstClr val="black">
                <a:alpha val="40000"/>
              </a:prstClr>
            </a:outerShdw>
          </a:effectLst>
        </p:grpSpPr>
        <p:sp>
          <p:nvSpPr>
            <p:cNvPr id="57" name="Freeform 684">
              <a:extLst>
                <a:ext uri="{FF2B5EF4-FFF2-40B4-BE49-F238E27FC236}">
                  <a16:creationId xmlns:a16="http://schemas.microsoft.com/office/drawing/2014/main" id="{8D8D68C6-AF0A-4381-8B2D-2675F3A410AF}"/>
                </a:ext>
              </a:extLst>
            </p:cNvPr>
            <p:cNvSpPr>
              <a:spLocks/>
            </p:cNvSpPr>
            <p:nvPr/>
          </p:nvSpPr>
          <p:spPr bwMode="auto">
            <a:xfrm>
              <a:off x="5553" y="1704"/>
              <a:ext cx="894" cy="42"/>
            </a:xfrm>
            <a:custGeom>
              <a:avLst/>
              <a:gdLst>
                <a:gd name="T0" fmla="*/ 1 w 278"/>
                <a:gd name="T1" fmla="*/ 0 h 13"/>
                <a:gd name="T2" fmla="*/ 278 w 278"/>
                <a:gd name="T3" fmla="*/ 0 h 13"/>
                <a:gd name="T4" fmla="*/ 275 w 278"/>
                <a:gd name="T5" fmla="*/ 13 h 13"/>
                <a:gd name="T6" fmla="*/ 4 w 278"/>
                <a:gd name="T7" fmla="*/ 13 h 13"/>
                <a:gd name="T8" fmla="*/ 1 w 278"/>
                <a:gd name="T9" fmla="*/ 0 h 13"/>
              </a:gdLst>
              <a:ahLst/>
              <a:cxnLst>
                <a:cxn ang="0">
                  <a:pos x="T0" y="T1"/>
                </a:cxn>
                <a:cxn ang="0">
                  <a:pos x="T2" y="T3"/>
                </a:cxn>
                <a:cxn ang="0">
                  <a:pos x="T4" y="T5"/>
                </a:cxn>
                <a:cxn ang="0">
                  <a:pos x="T6" y="T7"/>
                </a:cxn>
                <a:cxn ang="0">
                  <a:pos x="T8" y="T9"/>
                </a:cxn>
              </a:cxnLst>
              <a:rect l="0" t="0" r="r" b="b"/>
              <a:pathLst>
                <a:path w="278" h="13">
                  <a:moveTo>
                    <a:pt x="1" y="0"/>
                  </a:moveTo>
                  <a:cubicBezTo>
                    <a:pt x="93" y="0"/>
                    <a:pt x="185" y="0"/>
                    <a:pt x="278" y="0"/>
                  </a:cubicBezTo>
                  <a:cubicBezTo>
                    <a:pt x="278" y="4"/>
                    <a:pt x="277" y="8"/>
                    <a:pt x="275" y="13"/>
                  </a:cubicBezTo>
                  <a:cubicBezTo>
                    <a:pt x="184" y="13"/>
                    <a:pt x="94" y="13"/>
                    <a:pt x="4" y="13"/>
                  </a:cubicBezTo>
                  <a:cubicBezTo>
                    <a:pt x="1" y="8"/>
                    <a:pt x="0" y="4"/>
                    <a:pt x="1" y="0"/>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58" name="Freeform 685">
              <a:extLst>
                <a:ext uri="{FF2B5EF4-FFF2-40B4-BE49-F238E27FC236}">
                  <a16:creationId xmlns:a16="http://schemas.microsoft.com/office/drawing/2014/main" id="{BD1A6B88-2268-464C-8447-0C1CCBBB0EFF}"/>
                </a:ext>
              </a:extLst>
            </p:cNvPr>
            <p:cNvSpPr>
              <a:spLocks/>
            </p:cNvSpPr>
            <p:nvPr/>
          </p:nvSpPr>
          <p:spPr bwMode="auto">
            <a:xfrm>
              <a:off x="5431" y="1746"/>
              <a:ext cx="1138" cy="45"/>
            </a:xfrm>
            <a:custGeom>
              <a:avLst/>
              <a:gdLst>
                <a:gd name="T0" fmla="*/ 0 w 354"/>
                <a:gd name="T1" fmla="*/ 14 h 14"/>
                <a:gd name="T2" fmla="*/ 354 w 354"/>
                <a:gd name="T3" fmla="*/ 14 h 14"/>
                <a:gd name="T4" fmla="*/ 313 w 354"/>
                <a:gd name="T5" fmla="*/ 0 h 14"/>
                <a:gd name="T6" fmla="*/ 42 w 354"/>
                <a:gd name="T7" fmla="*/ 0 h 14"/>
                <a:gd name="T8" fmla="*/ 0 w 354"/>
                <a:gd name="T9" fmla="*/ 14 h 14"/>
              </a:gdLst>
              <a:ahLst/>
              <a:cxnLst>
                <a:cxn ang="0">
                  <a:pos x="T0" y="T1"/>
                </a:cxn>
                <a:cxn ang="0">
                  <a:pos x="T2" y="T3"/>
                </a:cxn>
                <a:cxn ang="0">
                  <a:pos x="T4" y="T5"/>
                </a:cxn>
                <a:cxn ang="0">
                  <a:pos x="T6" y="T7"/>
                </a:cxn>
                <a:cxn ang="0">
                  <a:pos x="T8" y="T9"/>
                </a:cxn>
              </a:cxnLst>
              <a:rect l="0" t="0" r="r" b="b"/>
              <a:pathLst>
                <a:path w="354" h="14">
                  <a:moveTo>
                    <a:pt x="0" y="14"/>
                  </a:moveTo>
                  <a:cubicBezTo>
                    <a:pt x="118" y="14"/>
                    <a:pt x="236" y="14"/>
                    <a:pt x="354" y="14"/>
                  </a:cubicBezTo>
                  <a:cubicBezTo>
                    <a:pt x="340" y="9"/>
                    <a:pt x="326" y="4"/>
                    <a:pt x="313" y="0"/>
                  </a:cubicBezTo>
                  <a:cubicBezTo>
                    <a:pt x="222" y="0"/>
                    <a:pt x="132" y="0"/>
                    <a:pt x="42" y="0"/>
                  </a:cubicBezTo>
                  <a:cubicBezTo>
                    <a:pt x="28" y="4"/>
                    <a:pt x="15" y="9"/>
                    <a:pt x="0" y="14"/>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59" name="Freeform 686">
              <a:extLst>
                <a:ext uri="{FF2B5EF4-FFF2-40B4-BE49-F238E27FC236}">
                  <a16:creationId xmlns:a16="http://schemas.microsoft.com/office/drawing/2014/main" id="{EDA79A7C-3FB9-43A9-88C2-A5929BAF97ED}"/>
                </a:ext>
              </a:extLst>
            </p:cNvPr>
            <p:cNvSpPr>
              <a:spLocks/>
            </p:cNvSpPr>
            <p:nvPr/>
          </p:nvSpPr>
          <p:spPr bwMode="auto">
            <a:xfrm>
              <a:off x="5431" y="1791"/>
              <a:ext cx="1138" cy="51"/>
            </a:xfrm>
            <a:custGeom>
              <a:avLst/>
              <a:gdLst>
                <a:gd name="T0" fmla="*/ 13 w 354"/>
                <a:gd name="T1" fmla="*/ 16 h 16"/>
                <a:gd name="T2" fmla="*/ 0 w 354"/>
                <a:gd name="T3" fmla="*/ 0 h 16"/>
                <a:gd name="T4" fmla="*/ 354 w 354"/>
                <a:gd name="T5" fmla="*/ 0 h 16"/>
                <a:gd name="T6" fmla="*/ 342 w 354"/>
                <a:gd name="T7" fmla="*/ 16 h 16"/>
                <a:gd name="T8" fmla="*/ 13 w 354"/>
                <a:gd name="T9" fmla="*/ 16 h 16"/>
              </a:gdLst>
              <a:ahLst/>
              <a:cxnLst>
                <a:cxn ang="0">
                  <a:pos x="T0" y="T1"/>
                </a:cxn>
                <a:cxn ang="0">
                  <a:pos x="T2" y="T3"/>
                </a:cxn>
                <a:cxn ang="0">
                  <a:pos x="T4" y="T5"/>
                </a:cxn>
                <a:cxn ang="0">
                  <a:pos x="T6" y="T7"/>
                </a:cxn>
                <a:cxn ang="0">
                  <a:pos x="T8" y="T9"/>
                </a:cxn>
              </a:cxnLst>
              <a:rect l="0" t="0" r="r" b="b"/>
              <a:pathLst>
                <a:path w="354" h="16">
                  <a:moveTo>
                    <a:pt x="13" y="16"/>
                  </a:moveTo>
                  <a:cubicBezTo>
                    <a:pt x="8" y="11"/>
                    <a:pt x="3" y="5"/>
                    <a:pt x="0" y="0"/>
                  </a:cubicBezTo>
                  <a:cubicBezTo>
                    <a:pt x="118" y="0"/>
                    <a:pt x="236" y="0"/>
                    <a:pt x="354" y="0"/>
                  </a:cubicBezTo>
                  <a:cubicBezTo>
                    <a:pt x="351" y="5"/>
                    <a:pt x="347" y="11"/>
                    <a:pt x="342" y="16"/>
                  </a:cubicBezTo>
                  <a:cubicBezTo>
                    <a:pt x="232" y="16"/>
                    <a:pt x="122" y="16"/>
                    <a:pt x="13" y="16"/>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0" name="Freeform 687">
              <a:extLst>
                <a:ext uri="{FF2B5EF4-FFF2-40B4-BE49-F238E27FC236}">
                  <a16:creationId xmlns:a16="http://schemas.microsoft.com/office/drawing/2014/main" id="{F7414C23-3C4B-4B9F-896C-C708FC908F1B}"/>
                </a:ext>
              </a:extLst>
            </p:cNvPr>
            <p:cNvSpPr>
              <a:spLocks/>
            </p:cNvSpPr>
            <p:nvPr/>
          </p:nvSpPr>
          <p:spPr bwMode="auto">
            <a:xfrm>
              <a:off x="5338" y="1842"/>
              <a:ext cx="1324" cy="58"/>
            </a:xfrm>
            <a:custGeom>
              <a:avLst/>
              <a:gdLst>
                <a:gd name="T0" fmla="*/ 0 w 412"/>
                <a:gd name="T1" fmla="*/ 18 h 18"/>
                <a:gd name="T2" fmla="*/ 412 w 412"/>
                <a:gd name="T3" fmla="*/ 18 h 18"/>
                <a:gd name="T4" fmla="*/ 371 w 412"/>
                <a:gd name="T5" fmla="*/ 0 h 18"/>
                <a:gd name="T6" fmla="*/ 42 w 412"/>
                <a:gd name="T7" fmla="*/ 0 h 18"/>
                <a:gd name="T8" fmla="*/ 0 w 412"/>
                <a:gd name="T9" fmla="*/ 18 h 18"/>
              </a:gdLst>
              <a:ahLst/>
              <a:cxnLst>
                <a:cxn ang="0">
                  <a:pos x="T0" y="T1"/>
                </a:cxn>
                <a:cxn ang="0">
                  <a:pos x="T2" y="T3"/>
                </a:cxn>
                <a:cxn ang="0">
                  <a:pos x="T4" y="T5"/>
                </a:cxn>
                <a:cxn ang="0">
                  <a:pos x="T6" y="T7"/>
                </a:cxn>
                <a:cxn ang="0">
                  <a:pos x="T8" y="T9"/>
                </a:cxn>
              </a:cxnLst>
              <a:rect l="0" t="0" r="r" b="b"/>
              <a:pathLst>
                <a:path w="412" h="18">
                  <a:moveTo>
                    <a:pt x="0" y="18"/>
                  </a:moveTo>
                  <a:cubicBezTo>
                    <a:pt x="138" y="18"/>
                    <a:pt x="275" y="18"/>
                    <a:pt x="412" y="18"/>
                  </a:cubicBezTo>
                  <a:cubicBezTo>
                    <a:pt x="398" y="12"/>
                    <a:pt x="384" y="6"/>
                    <a:pt x="371" y="0"/>
                  </a:cubicBezTo>
                  <a:cubicBezTo>
                    <a:pt x="261" y="0"/>
                    <a:pt x="151" y="0"/>
                    <a:pt x="42" y="0"/>
                  </a:cubicBezTo>
                  <a:cubicBezTo>
                    <a:pt x="28" y="6"/>
                    <a:pt x="14" y="12"/>
                    <a:pt x="0" y="18"/>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1" name="Freeform 688">
              <a:extLst>
                <a:ext uri="{FF2B5EF4-FFF2-40B4-BE49-F238E27FC236}">
                  <a16:creationId xmlns:a16="http://schemas.microsoft.com/office/drawing/2014/main" id="{8ED2FDE2-6804-4185-B2C1-13A2C42732E3}"/>
                </a:ext>
              </a:extLst>
            </p:cNvPr>
            <p:cNvSpPr>
              <a:spLocks/>
            </p:cNvSpPr>
            <p:nvPr/>
          </p:nvSpPr>
          <p:spPr bwMode="auto">
            <a:xfrm>
              <a:off x="5338" y="1900"/>
              <a:ext cx="1324" cy="61"/>
            </a:xfrm>
            <a:custGeom>
              <a:avLst/>
              <a:gdLst>
                <a:gd name="T0" fmla="*/ 21 w 412"/>
                <a:gd name="T1" fmla="*/ 19 h 19"/>
                <a:gd name="T2" fmla="*/ 0 w 412"/>
                <a:gd name="T3" fmla="*/ 0 h 19"/>
                <a:gd name="T4" fmla="*/ 412 w 412"/>
                <a:gd name="T5" fmla="*/ 0 h 19"/>
                <a:gd name="T6" fmla="*/ 391 w 412"/>
                <a:gd name="T7" fmla="*/ 19 h 19"/>
                <a:gd name="T8" fmla="*/ 21 w 412"/>
                <a:gd name="T9" fmla="*/ 19 h 19"/>
              </a:gdLst>
              <a:ahLst/>
              <a:cxnLst>
                <a:cxn ang="0">
                  <a:pos x="T0" y="T1"/>
                </a:cxn>
                <a:cxn ang="0">
                  <a:pos x="T2" y="T3"/>
                </a:cxn>
                <a:cxn ang="0">
                  <a:pos x="T4" y="T5"/>
                </a:cxn>
                <a:cxn ang="0">
                  <a:pos x="T6" y="T7"/>
                </a:cxn>
                <a:cxn ang="0">
                  <a:pos x="T8" y="T9"/>
                </a:cxn>
              </a:cxnLst>
              <a:rect l="0" t="0" r="r" b="b"/>
              <a:pathLst>
                <a:path w="412" h="19">
                  <a:moveTo>
                    <a:pt x="21" y="19"/>
                  </a:moveTo>
                  <a:cubicBezTo>
                    <a:pt x="13" y="12"/>
                    <a:pt x="6" y="6"/>
                    <a:pt x="0" y="0"/>
                  </a:cubicBezTo>
                  <a:cubicBezTo>
                    <a:pt x="138" y="0"/>
                    <a:pt x="275" y="0"/>
                    <a:pt x="412" y="0"/>
                  </a:cubicBezTo>
                  <a:cubicBezTo>
                    <a:pt x="406" y="6"/>
                    <a:pt x="399" y="12"/>
                    <a:pt x="391" y="19"/>
                  </a:cubicBezTo>
                  <a:cubicBezTo>
                    <a:pt x="268" y="19"/>
                    <a:pt x="145" y="19"/>
                    <a:pt x="21" y="19"/>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2" name="Freeform 689">
              <a:extLst>
                <a:ext uri="{FF2B5EF4-FFF2-40B4-BE49-F238E27FC236}">
                  <a16:creationId xmlns:a16="http://schemas.microsoft.com/office/drawing/2014/main" id="{FFE35232-256A-4B1B-8248-A9A79ED0FB8A}"/>
                </a:ext>
              </a:extLst>
            </p:cNvPr>
            <p:cNvSpPr>
              <a:spLocks/>
            </p:cNvSpPr>
            <p:nvPr/>
          </p:nvSpPr>
          <p:spPr bwMode="auto">
            <a:xfrm>
              <a:off x="5277" y="1961"/>
              <a:ext cx="1446" cy="60"/>
            </a:xfrm>
            <a:custGeom>
              <a:avLst/>
              <a:gdLst>
                <a:gd name="T0" fmla="*/ 0 w 450"/>
                <a:gd name="T1" fmla="*/ 19 h 19"/>
                <a:gd name="T2" fmla="*/ 450 w 450"/>
                <a:gd name="T3" fmla="*/ 19 h 19"/>
                <a:gd name="T4" fmla="*/ 410 w 450"/>
                <a:gd name="T5" fmla="*/ 0 h 19"/>
                <a:gd name="T6" fmla="*/ 40 w 450"/>
                <a:gd name="T7" fmla="*/ 0 h 19"/>
                <a:gd name="T8" fmla="*/ 0 w 450"/>
                <a:gd name="T9" fmla="*/ 19 h 19"/>
              </a:gdLst>
              <a:ahLst/>
              <a:cxnLst>
                <a:cxn ang="0">
                  <a:pos x="T0" y="T1"/>
                </a:cxn>
                <a:cxn ang="0">
                  <a:pos x="T2" y="T3"/>
                </a:cxn>
                <a:cxn ang="0">
                  <a:pos x="T4" y="T5"/>
                </a:cxn>
                <a:cxn ang="0">
                  <a:pos x="T6" y="T7"/>
                </a:cxn>
                <a:cxn ang="0">
                  <a:pos x="T8" y="T9"/>
                </a:cxn>
              </a:cxnLst>
              <a:rect l="0" t="0" r="r" b="b"/>
              <a:pathLst>
                <a:path w="450" h="19">
                  <a:moveTo>
                    <a:pt x="0" y="19"/>
                  </a:moveTo>
                  <a:cubicBezTo>
                    <a:pt x="150" y="19"/>
                    <a:pt x="300" y="19"/>
                    <a:pt x="450" y="19"/>
                  </a:cubicBezTo>
                  <a:cubicBezTo>
                    <a:pt x="437" y="13"/>
                    <a:pt x="424" y="6"/>
                    <a:pt x="410" y="0"/>
                  </a:cubicBezTo>
                  <a:cubicBezTo>
                    <a:pt x="287" y="0"/>
                    <a:pt x="164" y="0"/>
                    <a:pt x="40" y="0"/>
                  </a:cubicBezTo>
                  <a:cubicBezTo>
                    <a:pt x="27" y="6"/>
                    <a:pt x="14" y="13"/>
                    <a:pt x="0" y="19"/>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3" name="Freeform 690">
              <a:extLst>
                <a:ext uri="{FF2B5EF4-FFF2-40B4-BE49-F238E27FC236}">
                  <a16:creationId xmlns:a16="http://schemas.microsoft.com/office/drawing/2014/main" id="{F1EAEC2E-C1A9-43C9-BB49-85F3EA916373}"/>
                </a:ext>
              </a:extLst>
            </p:cNvPr>
            <p:cNvSpPr>
              <a:spLocks/>
            </p:cNvSpPr>
            <p:nvPr/>
          </p:nvSpPr>
          <p:spPr bwMode="auto">
            <a:xfrm>
              <a:off x="5277" y="2021"/>
              <a:ext cx="1446" cy="68"/>
            </a:xfrm>
            <a:custGeom>
              <a:avLst/>
              <a:gdLst>
                <a:gd name="T0" fmla="*/ 28 w 450"/>
                <a:gd name="T1" fmla="*/ 21 h 21"/>
                <a:gd name="T2" fmla="*/ 0 w 450"/>
                <a:gd name="T3" fmla="*/ 0 h 21"/>
                <a:gd name="T4" fmla="*/ 450 w 450"/>
                <a:gd name="T5" fmla="*/ 0 h 21"/>
                <a:gd name="T6" fmla="*/ 423 w 450"/>
                <a:gd name="T7" fmla="*/ 21 h 21"/>
                <a:gd name="T8" fmla="*/ 28 w 450"/>
                <a:gd name="T9" fmla="*/ 21 h 21"/>
              </a:gdLst>
              <a:ahLst/>
              <a:cxnLst>
                <a:cxn ang="0">
                  <a:pos x="T0" y="T1"/>
                </a:cxn>
                <a:cxn ang="0">
                  <a:pos x="T2" y="T3"/>
                </a:cxn>
                <a:cxn ang="0">
                  <a:pos x="T4" y="T5"/>
                </a:cxn>
                <a:cxn ang="0">
                  <a:pos x="T6" y="T7"/>
                </a:cxn>
                <a:cxn ang="0">
                  <a:pos x="T8" y="T9"/>
                </a:cxn>
              </a:cxnLst>
              <a:rect l="0" t="0" r="r" b="b"/>
              <a:pathLst>
                <a:path w="450" h="21">
                  <a:moveTo>
                    <a:pt x="28" y="21"/>
                  </a:moveTo>
                  <a:cubicBezTo>
                    <a:pt x="18" y="14"/>
                    <a:pt x="9" y="7"/>
                    <a:pt x="0" y="0"/>
                  </a:cubicBezTo>
                  <a:cubicBezTo>
                    <a:pt x="150" y="0"/>
                    <a:pt x="300" y="0"/>
                    <a:pt x="450" y="0"/>
                  </a:cubicBezTo>
                  <a:cubicBezTo>
                    <a:pt x="442" y="7"/>
                    <a:pt x="432" y="14"/>
                    <a:pt x="423" y="21"/>
                  </a:cubicBezTo>
                  <a:cubicBezTo>
                    <a:pt x="291" y="21"/>
                    <a:pt x="159" y="21"/>
                    <a:pt x="28" y="21"/>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4" name="Freeform 691">
              <a:extLst>
                <a:ext uri="{FF2B5EF4-FFF2-40B4-BE49-F238E27FC236}">
                  <a16:creationId xmlns:a16="http://schemas.microsoft.com/office/drawing/2014/main" id="{B1B5793E-BDE8-4834-9DDA-B03EBBAAC32E}"/>
                </a:ext>
              </a:extLst>
            </p:cNvPr>
            <p:cNvSpPr>
              <a:spLocks/>
            </p:cNvSpPr>
            <p:nvPr/>
          </p:nvSpPr>
          <p:spPr bwMode="auto">
            <a:xfrm>
              <a:off x="5245" y="2089"/>
              <a:ext cx="1510" cy="67"/>
            </a:xfrm>
            <a:custGeom>
              <a:avLst/>
              <a:gdLst>
                <a:gd name="T0" fmla="*/ 0 w 470"/>
                <a:gd name="T1" fmla="*/ 21 h 21"/>
                <a:gd name="T2" fmla="*/ 470 w 470"/>
                <a:gd name="T3" fmla="*/ 21 h 21"/>
                <a:gd name="T4" fmla="*/ 433 w 470"/>
                <a:gd name="T5" fmla="*/ 0 h 21"/>
                <a:gd name="T6" fmla="*/ 38 w 470"/>
                <a:gd name="T7" fmla="*/ 0 h 21"/>
                <a:gd name="T8" fmla="*/ 0 w 470"/>
                <a:gd name="T9" fmla="*/ 21 h 21"/>
              </a:gdLst>
              <a:ahLst/>
              <a:cxnLst>
                <a:cxn ang="0">
                  <a:pos x="T0" y="T1"/>
                </a:cxn>
                <a:cxn ang="0">
                  <a:pos x="T2" y="T3"/>
                </a:cxn>
                <a:cxn ang="0">
                  <a:pos x="T4" y="T5"/>
                </a:cxn>
                <a:cxn ang="0">
                  <a:pos x="T6" y="T7"/>
                </a:cxn>
                <a:cxn ang="0">
                  <a:pos x="T8" y="T9"/>
                </a:cxn>
              </a:cxnLst>
              <a:rect l="0" t="0" r="r" b="b"/>
              <a:pathLst>
                <a:path w="470" h="21">
                  <a:moveTo>
                    <a:pt x="0" y="21"/>
                  </a:moveTo>
                  <a:cubicBezTo>
                    <a:pt x="157" y="21"/>
                    <a:pt x="314" y="21"/>
                    <a:pt x="470" y="21"/>
                  </a:cubicBezTo>
                  <a:cubicBezTo>
                    <a:pt x="458" y="14"/>
                    <a:pt x="445" y="7"/>
                    <a:pt x="433" y="0"/>
                  </a:cubicBezTo>
                  <a:cubicBezTo>
                    <a:pt x="301" y="0"/>
                    <a:pt x="169" y="0"/>
                    <a:pt x="38" y="0"/>
                  </a:cubicBezTo>
                  <a:cubicBezTo>
                    <a:pt x="25" y="7"/>
                    <a:pt x="13" y="14"/>
                    <a:pt x="0" y="21"/>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5" name="Freeform 692">
              <a:extLst>
                <a:ext uri="{FF2B5EF4-FFF2-40B4-BE49-F238E27FC236}">
                  <a16:creationId xmlns:a16="http://schemas.microsoft.com/office/drawing/2014/main" id="{EA4FBD0C-356C-486E-8B52-40753C043DAE}"/>
                </a:ext>
              </a:extLst>
            </p:cNvPr>
            <p:cNvSpPr>
              <a:spLocks/>
            </p:cNvSpPr>
            <p:nvPr/>
          </p:nvSpPr>
          <p:spPr bwMode="auto">
            <a:xfrm>
              <a:off x="5245" y="2156"/>
              <a:ext cx="1510" cy="68"/>
            </a:xfrm>
            <a:custGeom>
              <a:avLst/>
              <a:gdLst>
                <a:gd name="T0" fmla="*/ 34 w 470"/>
                <a:gd name="T1" fmla="*/ 21 h 21"/>
                <a:gd name="T2" fmla="*/ 0 w 470"/>
                <a:gd name="T3" fmla="*/ 0 h 21"/>
                <a:gd name="T4" fmla="*/ 470 w 470"/>
                <a:gd name="T5" fmla="*/ 0 h 21"/>
                <a:gd name="T6" fmla="*/ 437 w 470"/>
                <a:gd name="T7" fmla="*/ 21 h 21"/>
                <a:gd name="T8" fmla="*/ 34 w 470"/>
                <a:gd name="T9" fmla="*/ 21 h 21"/>
              </a:gdLst>
              <a:ahLst/>
              <a:cxnLst>
                <a:cxn ang="0">
                  <a:pos x="T0" y="T1"/>
                </a:cxn>
                <a:cxn ang="0">
                  <a:pos x="T2" y="T3"/>
                </a:cxn>
                <a:cxn ang="0">
                  <a:pos x="T4" y="T5"/>
                </a:cxn>
                <a:cxn ang="0">
                  <a:pos x="T6" y="T7"/>
                </a:cxn>
                <a:cxn ang="0">
                  <a:pos x="T8" y="T9"/>
                </a:cxn>
              </a:cxnLst>
              <a:rect l="0" t="0" r="r" b="b"/>
              <a:pathLst>
                <a:path w="470" h="21">
                  <a:moveTo>
                    <a:pt x="34" y="21"/>
                  </a:moveTo>
                  <a:cubicBezTo>
                    <a:pt x="22" y="14"/>
                    <a:pt x="11" y="7"/>
                    <a:pt x="0" y="0"/>
                  </a:cubicBezTo>
                  <a:cubicBezTo>
                    <a:pt x="157" y="0"/>
                    <a:pt x="314" y="0"/>
                    <a:pt x="470" y="0"/>
                  </a:cubicBezTo>
                  <a:cubicBezTo>
                    <a:pt x="459" y="7"/>
                    <a:pt x="448" y="14"/>
                    <a:pt x="437" y="21"/>
                  </a:cubicBezTo>
                  <a:cubicBezTo>
                    <a:pt x="302" y="21"/>
                    <a:pt x="168" y="21"/>
                    <a:pt x="34" y="21"/>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6" name="Freeform 693">
              <a:extLst>
                <a:ext uri="{FF2B5EF4-FFF2-40B4-BE49-F238E27FC236}">
                  <a16:creationId xmlns:a16="http://schemas.microsoft.com/office/drawing/2014/main" id="{D8112A57-B8F3-49CF-BD5D-0A4428B9F92D}"/>
                </a:ext>
              </a:extLst>
            </p:cNvPr>
            <p:cNvSpPr>
              <a:spLocks/>
            </p:cNvSpPr>
            <p:nvPr/>
          </p:nvSpPr>
          <p:spPr bwMode="auto">
            <a:xfrm>
              <a:off x="5245" y="2224"/>
              <a:ext cx="1510" cy="67"/>
            </a:xfrm>
            <a:custGeom>
              <a:avLst/>
              <a:gdLst>
                <a:gd name="T0" fmla="*/ 0 w 470"/>
                <a:gd name="T1" fmla="*/ 21 h 21"/>
                <a:gd name="T2" fmla="*/ 470 w 470"/>
                <a:gd name="T3" fmla="*/ 21 h 21"/>
                <a:gd name="T4" fmla="*/ 437 w 470"/>
                <a:gd name="T5" fmla="*/ 0 h 21"/>
                <a:gd name="T6" fmla="*/ 34 w 470"/>
                <a:gd name="T7" fmla="*/ 0 h 21"/>
                <a:gd name="T8" fmla="*/ 0 w 470"/>
                <a:gd name="T9" fmla="*/ 21 h 21"/>
              </a:gdLst>
              <a:ahLst/>
              <a:cxnLst>
                <a:cxn ang="0">
                  <a:pos x="T0" y="T1"/>
                </a:cxn>
                <a:cxn ang="0">
                  <a:pos x="T2" y="T3"/>
                </a:cxn>
                <a:cxn ang="0">
                  <a:pos x="T4" y="T5"/>
                </a:cxn>
                <a:cxn ang="0">
                  <a:pos x="T6" y="T7"/>
                </a:cxn>
                <a:cxn ang="0">
                  <a:pos x="T8" y="T9"/>
                </a:cxn>
              </a:cxnLst>
              <a:rect l="0" t="0" r="r" b="b"/>
              <a:pathLst>
                <a:path w="470" h="21">
                  <a:moveTo>
                    <a:pt x="0" y="21"/>
                  </a:moveTo>
                  <a:cubicBezTo>
                    <a:pt x="157" y="21"/>
                    <a:pt x="314" y="21"/>
                    <a:pt x="470" y="21"/>
                  </a:cubicBezTo>
                  <a:cubicBezTo>
                    <a:pt x="459" y="14"/>
                    <a:pt x="448" y="7"/>
                    <a:pt x="437" y="0"/>
                  </a:cubicBezTo>
                  <a:cubicBezTo>
                    <a:pt x="302" y="0"/>
                    <a:pt x="168" y="0"/>
                    <a:pt x="34" y="0"/>
                  </a:cubicBezTo>
                  <a:cubicBezTo>
                    <a:pt x="22" y="7"/>
                    <a:pt x="11" y="14"/>
                    <a:pt x="0" y="21"/>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7" name="Freeform 694">
              <a:extLst>
                <a:ext uri="{FF2B5EF4-FFF2-40B4-BE49-F238E27FC236}">
                  <a16:creationId xmlns:a16="http://schemas.microsoft.com/office/drawing/2014/main" id="{29F38491-2B21-47E9-A30F-A65B94793F11}"/>
                </a:ext>
              </a:extLst>
            </p:cNvPr>
            <p:cNvSpPr>
              <a:spLocks/>
            </p:cNvSpPr>
            <p:nvPr/>
          </p:nvSpPr>
          <p:spPr bwMode="auto">
            <a:xfrm>
              <a:off x="5245" y="2291"/>
              <a:ext cx="1510" cy="67"/>
            </a:xfrm>
            <a:custGeom>
              <a:avLst/>
              <a:gdLst>
                <a:gd name="T0" fmla="*/ 38 w 470"/>
                <a:gd name="T1" fmla="*/ 21 h 21"/>
                <a:gd name="T2" fmla="*/ 0 w 470"/>
                <a:gd name="T3" fmla="*/ 0 h 21"/>
                <a:gd name="T4" fmla="*/ 470 w 470"/>
                <a:gd name="T5" fmla="*/ 0 h 21"/>
                <a:gd name="T6" fmla="*/ 433 w 470"/>
                <a:gd name="T7" fmla="*/ 21 h 21"/>
                <a:gd name="T8" fmla="*/ 38 w 470"/>
                <a:gd name="T9" fmla="*/ 21 h 21"/>
              </a:gdLst>
              <a:ahLst/>
              <a:cxnLst>
                <a:cxn ang="0">
                  <a:pos x="T0" y="T1"/>
                </a:cxn>
                <a:cxn ang="0">
                  <a:pos x="T2" y="T3"/>
                </a:cxn>
                <a:cxn ang="0">
                  <a:pos x="T4" y="T5"/>
                </a:cxn>
                <a:cxn ang="0">
                  <a:pos x="T6" y="T7"/>
                </a:cxn>
                <a:cxn ang="0">
                  <a:pos x="T8" y="T9"/>
                </a:cxn>
              </a:cxnLst>
              <a:rect l="0" t="0" r="r" b="b"/>
              <a:pathLst>
                <a:path w="470" h="21">
                  <a:moveTo>
                    <a:pt x="38" y="21"/>
                  </a:moveTo>
                  <a:cubicBezTo>
                    <a:pt x="25" y="14"/>
                    <a:pt x="13" y="7"/>
                    <a:pt x="0" y="0"/>
                  </a:cubicBezTo>
                  <a:cubicBezTo>
                    <a:pt x="157" y="0"/>
                    <a:pt x="314" y="0"/>
                    <a:pt x="470" y="0"/>
                  </a:cubicBezTo>
                  <a:cubicBezTo>
                    <a:pt x="458" y="7"/>
                    <a:pt x="445" y="14"/>
                    <a:pt x="433" y="21"/>
                  </a:cubicBezTo>
                  <a:cubicBezTo>
                    <a:pt x="301" y="21"/>
                    <a:pt x="169" y="21"/>
                    <a:pt x="38" y="21"/>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8" name="Freeform 695">
              <a:extLst>
                <a:ext uri="{FF2B5EF4-FFF2-40B4-BE49-F238E27FC236}">
                  <a16:creationId xmlns:a16="http://schemas.microsoft.com/office/drawing/2014/main" id="{4484E2E2-68F5-4F28-A5D1-7D1DC136D74B}"/>
                </a:ext>
              </a:extLst>
            </p:cNvPr>
            <p:cNvSpPr>
              <a:spLocks/>
            </p:cNvSpPr>
            <p:nvPr/>
          </p:nvSpPr>
          <p:spPr bwMode="auto">
            <a:xfrm>
              <a:off x="5277" y="2358"/>
              <a:ext cx="1446" cy="68"/>
            </a:xfrm>
            <a:custGeom>
              <a:avLst/>
              <a:gdLst>
                <a:gd name="T0" fmla="*/ 0 w 450"/>
                <a:gd name="T1" fmla="*/ 21 h 21"/>
                <a:gd name="T2" fmla="*/ 450 w 450"/>
                <a:gd name="T3" fmla="*/ 21 h 21"/>
                <a:gd name="T4" fmla="*/ 423 w 450"/>
                <a:gd name="T5" fmla="*/ 0 h 21"/>
                <a:gd name="T6" fmla="*/ 28 w 450"/>
                <a:gd name="T7" fmla="*/ 0 h 21"/>
                <a:gd name="T8" fmla="*/ 0 w 450"/>
                <a:gd name="T9" fmla="*/ 21 h 21"/>
              </a:gdLst>
              <a:ahLst/>
              <a:cxnLst>
                <a:cxn ang="0">
                  <a:pos x="T0" y="T1"/>
                </a:cxn>
                <a:cxn ang="0">
                  <a:pos x="T2" y="T3"/>
                </a:cxn>
                <a:cxn ang="0">
                  <a:pos x="T4" y="T5"/>
                </a:cxn>
                <a:cxn ang="0">
                  <a:pos x="T6" y="T7"/>
                </a:cxn>
                <a:cxn ang="0">
                  <a:pos x="T8" y="T9"/>
                </a:cxn>
              </a:cxnLst>
              <a:rect l="0" t="0" r="r" b="b"/>
              <a:pathLst>
                <a:path w="450" h="21">
                  <a:moveTo>
                    <a:pt x="0" y="21"/>
                  </a:moveTo>
                  <a:cubicBezTo>
                    <a:pt x="150" y="21"/>
                    <a:pt x="300" y="21"/>
                    <a:pt x="450" y="21"/>
                  </a:cubicBezTo>
                  <a:cubicBezTo>
                    <a:pt x="442" y="14"/>
                    <a:pt x="432" y="7"/>
                    <a:pt x="423" y="0"/>
                  </a:cubicBezTo>
                  <a:cubicBezTo>
                    <a:pt x="291" y="0"/>
                    <a:pt x="159" y="0"/>
                    <a:pt x="28" y="0"/>
                  </a:cubicBezTo>
                  <a:cubicBezTo>
                    <a:pt x="18" y="7"/>
                    <a:pt x="9" y="14"/>
                    <a:pt x="0" y="21"/>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69" name="Freeform 696">
              <a:extLst>
                <a:ext uri="{FF2B5EF4-FFF2-40B4-BE49-F238E27FC236}">
                  <a16:creationId xmlns:a16="http://schemas.microsoft.com/office/drawing/2014/main" id="{DA7AE48E-C251-4A57-AF14-BFA9DF7C3E3C}"/>
                </a:ext>
              </a:extLst>
            </p:cNvPr>
            <p:cNvSpPr>
              <a:spLocks/>
            </p:cNvSpPr>
            <p:nvPr/>
          </p:nvSpPr>
          <p:spPr bwMode="auto">
            <a:xfrm>
              <a:off x="5277" y="2426"/>
              <a:ext cx="1446" cy="64"/>
            </a:xfrm>
            <a:custGeom>
              <a:avLst/>
              <a:gdLst>
                <a:gd name="T0" fmla="*/ 40 w 450"/>
                <a:gd name="T1" fmla="*/ 20 h 20"/>
                <a:gd name="T2" fmla="*/ 0 w 450"/>
                <a:gd name="T3" fmla="*/ 0 h 20"/>
                <a:gd name="T4" fmla="*/ 450 w 450"/>
                <a:gd name="T5" fmla="*/ 0 h 20"/>
                <a:gd name="T6" fmla="*/ 410 w 450"/>
                <a:gd name="T7" fmla="*/ 20 h 20"/>
                <a:gd name="T8" fmla="*/ 40 w 450"/>
                <a:gd name="T9" fmla="*/ 20 h 20"/>
              </a:gdLst>
              <a:ahLst/>
              <a:cxnLst>
                <a:cxn ang="0">
                  <a:pos x="T0" y="T1"/>
                </a:cxn>
                <a:cxn ang="0">
                  <a:pos x="T2" y="T3"/>
                </a:cxn>
                <a:cxn ang="0">
                  <a:pos x="T4" y="T5"/>
                </a:cxn>
                <a:cxn ang="0">
                  <a:pos x="T6" y="T7"/>
                </a:cxn>
                <a:cxn ang="0">
                  <a:pos x="T8" y="T9"/>
                </a:cxn>
              </a:cxnLst>
              <a:rect l="0" t="0" r="r" b="b"/>
              <a:pathLst>
                <a:path w="450" h="20">
                  <a:moveTo>
                    <a:pt x="40" y="20"/>
                  </a:moveTo>
                  <a:cubicBezTo>
                    <a:pt x="27" y="13"/>
                    <a:pt x="14" y="7"/>
                    <a:pt x="0" y="0"/>
                  </a:cubicBezTo>
                  <a:cubicBezTo>
                    <a:pt x="150" y="0"/>
                    <a:pt x="300" y="0"/>
                    <a:pt x="450" y="0"/>
                  </a:cubicBezTo>
                  <a:cubicBezTo>
                    <a:pt x="437" y="7"/>
                    <a:pt x="424" y="13"/>
                    <a:pt x="410" y="20"/>
                  </a:cubicBezTo>
                  <a:cubicBezTo>
                    <a:pt x="287" y="20"/>
                    <a:pt x="164" y="20"/>
                    <a:pt x="40" y="20"/>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0" name="Freeform 697">
              <a:extLst>
                <a:ext uri="{FF2B5EF4-FFF2-40B4-BE49-F238E27FC236}">
                  <a16:creationId xmlns:a16="http://schemas.microsoft.com/office/drawing/2014/main" id="{55EAA5C5-2E5B-4A68-BFA4-5FD7BBD0E41F}"/>
                </a:ext>
              </a:extLst>
            </p:cNvPr>
            <p:cNvSpPr>
              <a:spLocks/>
            </p:cNvSpPr>
            <p:nvPr/>
          </p:nvSpPr>
          <p:spPr bwMode="auto">
            <a:xfrm>
              <a:off x="5338" y="2490"/>
              <a:ext cx="1324" cy="61"/>
            </a:xfrm>
            <a:custGeom>
              <a:avLst/>
              <a:gdLst>
                <a:gd name="T0" fmla="*/ 0 w 412"/>
                <a:gd name="T1" fmla="*/ 19 h 19"/>
                <a:gd name="T2" fmla="*/ 412 w 412"/>
                <a:gd name="T3" fmla="*/ 19 h 19"/>
                <a:gd name="T4" fmla="*/ 391 w 412"/>
                <a:gd name="T5" fmla="*/ 0 h 19"/>
                <a:gd name="T6" fmla="*/ 21 w 412"/>
                <a:gd name="T7" fmla="*/ 0 h 19"/>
                <a:gd name="T8" fmla="*/ 0 w 412"/>
                <a:gd name="T9" fmla="*/ 19 h 19"/>
              </a:gdLst>
              <a:ahLst/>
              <a:cxnLst>
                <a:cxn ang="0">
                  <a:pos x="T0" y="T1"/>
                </a:cxn>
                <a:cxn ang="0">
                  <a:pos x="T2" y="T3"/>
                </a:cxn>
                <a:cxn ang="0">
                  <a:pos x="T4" y="T5"/>
                </a:cxn>
                <a:cxn ang="0">
                  <a:pos x="T6" y="T7"/>
                </a:cxn>
                <a:cxn ang="0">
                  <a:pos x="T8" y="T9"/>
                </a:cxn>
              </a:cxnLst>
              <a:rect l="0" t="0" r="r" b="b"/>
              <a:pathLst>
                <a:path w="412" h="19">
                  <a:moveTo>
                    <a:pt x="0" y="19"/>
                  </a:moveTo>
                  <a:cubicBezTo>
                    <a:pt x="138" y="19"/>
                    <a:pt x="275" y="19"/>
                    <a:pt x="412" y="19"/>
                  </a:cubicBezTo>
                  <a:cubicBezTo>
                    <a:pt x="406" y="12"/>
                    <a:pt x="399" y="6"/>
                    <a:pt x="391" y="0"/>
                  </a:cubicBezTo>
                  <a:cubicBezTo>
                    <a:pt x="268" y="0"/>
                    <a:pt x="145" y="0"/>
                    <a:pt x="21" y="0"/>
                  </a:cubicBezTo>
                  <a:cubicBezTo>
                    <a:pt x="13" y="6"/>
                    <a:pt x="6" y="12"/>
                    <a:pt x="0" y="19"/>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1" name="Freeform 698">
              <a:extLst>
                <a:ext uri="{FF2B5EF4-FFF2-40B4-BE49-F238E27FC236}">
                  <a16:creationId xmlns:a16="http://schemas.microsoft.com/office/drawing/2014/main" id="{92A7C16D-D5F1-4EFC-AE6E-7305A3CA0BF7}"/>
                </a:ext>
              </a:extLst>
            </p:cNvPr>
            <p:cNvSpPr>
              <a:spLocks/>
            </p:cNvSpPr>
            <p:nvPr/>
          </p:nvSpPr>
          <p:spPr bwMode="auto">
            <a:xfrm>
              <a:off x="5338" y="2551"/>
              <a:ext cx="1324" cy="54"/>
            </a:xfrm>
            <a:custGeom>
              <a:avLst/>
              <a:gdLst>
                <a:gd name="T0" fmla="*/ 42 w 412"/>
                <a:gd name="T1" fmla="*/ 17 h 17"/>
                <a:gd name="T2" fmla="*/ 0 w 412"/>
                <a:gd name="T3" fmla="*/ 0 h 17"/>
                <a:gd name="T4" fmla="*/ 412 w 412"/>
                <a:gd name="T5" fmla="*/ 0 h 17"/>
                <a:gd name="T6" fmla="*/ 371 w 412"/>
                <a:gd name="T7" fmla="*/ 17 h 17"/>
                <a:gd name="T8" fmla="*/ 42 w 412"/>
                <a:gd name="T9" fmla="*/ 17 h 17"/>
              </a:gdLst>
              <a:ahLst/>
              <a:cxnLst>
                <a:cxn ang="0">
                  <a:pos x="T0" y="T1"/>
                </a:cxn>
                <a:cxn ang="0">
                  <a:pos x="T2" y="T3"/>
                </a:cxn>
                <a:cxn ang="0">
                  <a:pos x="T4" y="T5"/>
                </a:cxn>
                <a:cxn ang="0">
                  <a:pos x="T6" y="T7"/>
                </a:cxn>
                <a:cxn ang="0">
                  <a:pos x="T8" y="T9"/>
                </a:cxn>
              </a:cxnLst>
              <a:rect l="0" t="0" r="r" b="b"/>
              <a:pathLst>
                <a:path w="412" h="17">
                  <a:moveTo>
                    <a:pt x="42" y="17"/>
                  </a:moveTo>
                  <a:cubicBezTo>
                    <a:pt x="28" y="12"/>
                    <a:pt x="14" y="6"/>
                    <a:pt x="0" y="0"/>
                  </a:cubicBezTo>
                  <a:cubicBezTo>
                    <a:pt x="138" y="0"/>
                    <a:pt x="275" y="0"/>
                    <a:pt x="412" y="0"/>
                  </a:cubicBezTo>
                  <a:cubicBezTo>
                    <a:pt x="398" y="6"/>
                    <a:pt x="384" y="12"/>
                    <a:pt x="371" y="17"/>
                  </a:cubicBezTo>
                  <a:cubicBezTo>
                    <a:pt x="261" y="17"/>
                    <a:pt x="151" y="17"/>
                    <a:pt x="42" y="17"/>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2" name="Freeform 699">
              <a:extLst>
                <a:ext uri="{FF2B5EF4-FFF2-40B4-BE49-F238E27FC236}">
                  <a16:creationId xmlns:a16="http://schemas.microsoft.com/office/drawing/2014/main" id="{75E35840-F3E6-4C8B-B2CD-E22AA3B781F8}"/>
                </a:ext>
              </a:extLst>
            </p:cNvPr>
            <p:cNvSpPr>
              <a:spLocks/>
            </p:cNvSpPr>
            <p:nvPr/>
          </p:nvSpPr>
          <p:spPr bwMode="auto">
            <a:xfrm>
              <a:off x="5431" y="2605"/>
              <a:ext cx="1138" cy="52"/>
            </a:xfrm>
            <a:custGeom>
              <a:avLst/>
              <a:gdLst>
                <a:gd name="T0" fmla="*/ 0 w 354"/>
                <a:gd name="T1" fmla="*/ 16 h 16"/>
                <a:gd name="T2" fmla="*/ 354 w 354"/>
                <a:gd name="T3" fmla="*/ 16 h 16"/>
                <a:gd name="T4" fmla="*/ 342 w 354"/>
                <a:gd name="T5" fmla="*/ 0 h 16"/>
                <a:gd name="T6" fmla="*/ 13 w 354"/>
                <a:gd name="T7" fmla="*/ 0 h 16"/>
                <a:gd name="T8" fmla="*/ 0 w 354"/>
                <a:gd name="T9" fmla="*/ 16 h 16"/>
              </a:gdLst>
              <a:ahLst/>
              <a:cxnLst>
                <a:cxn ang="0">
                  <a:pos x="T0" y="T1"/>
                </a:cxn>
                <a:cxn ang="0">
                  <a:pos x="T2" y="T3"/>
                </a:cxn>
                <a:cxn ang="0">
                  <a:pos x="T4" y="T5"/>
                </a:cxn>
                <a:cxn ang="0">
                  <a:pos x="T6" y="T7"/>
                </a:cxn>
                <a:cxn ang="0">
                  <a:pos x="T8" y="T9"/>
                </a:cxn>
              </a:cxnLst>
              <a:rect l="0" t="0" r="r" b="b"/>
              <a:pathLst>
                <a:path w="354" h="16">
                  <a:moveTo>
                    <a:pt x="0" y="16"/>
                  </a:moveTo>
                  <a:cubicBezTo>
                    <a:pt x="118" y="16"/>
                    <a:pt x="236" y="16"/>
                    <a:pt x="354" y="16"/>
                  </a:cubicBezTo>
                  <a:cubicBezTo>
                    <a:pt x="351" y="11"/>
                    <a:pt x="347" y="6"/>
                    <a:pt x="342" y="0"/>
                  </a:cubicBezTo>
                  <a:cubicBezTo>
                    <a:pt x="232" y="0"/>
                    <a:pt x="122" y="0"/>
                    <a:pt x="13" y="0"/>
                  </a:cubicBezTo>
                  <a:cubicBezTo>
                    <a:pt x="8" y="6"/>
                    <a:pt x="3" y="11"/>
                    <a:pt x="0" y="16"/>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3" name="Freeform 700">
              <a:extLst>
                <a:ext uri="{FF2B5EF4-FFF2-40B4-BE49-F238E27FC236}">
                  <a16:creationId xmlns:a16="http://schemas.microsoft.com/office/drawing/2014/main" id="{C5E09DF5-8126-4BFB-9D2A-1CCE94EC288E}"/>
                </a:ext>
              </a:extLst>
            </p:cNvPr>
            <p:cNvSpPr>
              <a:spLocks/>
            </p:cNvSpPr>
            <p:nvPr/>
          </p:nvSpPr>
          <p:spPr bwMode="auto">
            <a:xfrm>
              <a:off x="5431" y="2657"/>
              <a:ext cx="1138" cy="48"/>
            </a:xfrm>
            <a:custGeom>
              <a:avLst/>
              <a:gdLst>
                <a:gd name="T0" fmla="*/ 42 w 354"/>
                <a:gd name="T1" fmla="*/ 15 h 15"/>
                <a:gd name="T2" fmla="*/ 0 w 354"/>
                <a:gd name="T3" fmla="*/ 0 h 15"/>
                <a:gd name="T4" fmla="*/ 354 w 354"/>
                <a:gd name="T5" fmla="*/ 0 h 15"/>
                <a:gd name="T6" fmla="*/ 313 w 354"/>
                <a:gd name="T7" fmla="*/ 15 h 15"/>
                <a:gd name="T8" fmla="*/ 42 w 354"/>
                <a:gd name="T9" fmla="*/ 15 h 15"/>
              </a:gdLst>
              <a:ahLst/>
              <a:cxnLst>
                <a:cxn ang="0">
                  <a:pos x="T0" y="T1"/>
                </a:cxn>
                <a:cxn ang="0">
                  <a:pos x="T2" y="T3"/>
                </a:cxn>
                <a:cxn ang="0">
                  <a:pos x="T4" y="T5"/>
                </a:cxn>
                <a:cxn ang="0">
                  <a:pos x="T6" y="T7"/>
                </a:cxn>
                <a:cxn ang="0">
                  <a:pos x="T8" y="T9"/>
                </a:cxn>
              </a:cxnLst>
              <a:rect l="0" t="0" r="r" b="b"/>
              <a:pathLst>
                <a:path w="354" h="15">
                  <a:moveTo>
                    <a:pt x="42" y="15"/>
                  </a:moveTo>
                  <a:cubicBezTo>
                    <a:pt x="28" y="10"/>
                    <a:pt x="15" y="5"/>
                    <a:pt x="0" y="0"/>
                  </a:cubicBezTo>
                  <a:cubicBezTo>
                    <a:pt x="118" y="0"/>
                    <a:pt x="236" y="0"/>
                    <a:pt x="354" y="0"/>
                  </a:cubicBezTo>
                  <a:cubicBezTo>
                    <a:pt x="340" y="5"/>
                    <a:pt x="326" y="10"/>
                    <a:pt x="313" y="15"/>
                  </a:cubicBezTo>
                  <a:cubicBezTo>
                    <a:pt x="222" y="15"/>
                    <a:pt x="132" y="15"/>
                    <a:pt x="42" y="15"/>
                  </a:cubicBezTo>
                  <a:close/>
                </a:path>
              </a:pathLst>
            </a:custGeom>
            <a:solidFill>
              <a:srgbClr val="AD1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4" name="Freeform 701">
              <a:extLst>
                <a:ext uri="{FF2B5EF4-FFF2-40B4-BE49-F238E27FC236}">
                  <a16:creationId xmlns:a16="http://schemas.microsoft.com/office/drawing/2014/main" id="{1F3069EC-6026-4FF9-BB5B-40AAF19434E4}"/>
                </a:ext>
              </a:extLst>
            </p:cNvPr>
            <p:cNvSpPr>
              <a:spLocks/>
            </p:cNvSpPr>
            <p:nvPr/>
          </p:nvSpPr>
          <p:spPr bwMode="auto">
            <a:xfrm>
              <a:off x="5553" y="2705"/>
              <a:ext cx="894" cy="38"/>
            </a:xfrm>
            <a:custGeom>
              <a:avLst/>
              <a:gdLst>
                <a:gd name="T0" fmla="*/ 1 w 278"/>
                <a:gd name="T1" fmla="*/ 12 h 12"/>
                <a:gd name="T2" fmla="*/ 278 w 278"/>
                <a:gd name="T3" fmla="*/ 12 h 12"/>
                <a:gd name="T4" fmla="*/ 275 w 278"/>
                <a:gd name="T5" fmla="*/ 0 h 12"/>
                <a:gd name="T6" fmla="*/ 4 w 278"/>
                <a:gd name="T7" fmla="*/ 0 h 12"/>
                <a:gd name="T8" fmla="*/ 1 w 278"/>
                <a:gd name="T9" fmla="*/ 12 h 12"/>
              </a:gdLst>
              <a:ahLst/>
              <a:cxnLst>
                <a:cxn ang="0">
                  <a:pos x="T0" y="T1"/>
                </a:cxn>
                <a:cxn ang="0">
                  <a:pos x="T2" y="T3"/>
                </a:cxn>
                <a:cxn ang="0">
                  <a:pos x="T4" y="T5"/>
                </a:cxn>
                <a:cxn ang="0">
                  <a:pos x="T6" y="T7"/>
                </a:cxn>
                <a:cxn ang="0">
                  <a:pos x="T8" y="T9"/>
                </a:cxn>
              </a:cxnLst>
              <a:rect l="0" t="0" r="r" b="b"/>
              <a:pathLst>
                <a:path w="278" h="12">
                  <a:moveTo>
                    <a:pt x="1" y="12"/>
                  </a:moveTo>
                  <a:cubicBezTo>
                    <a:pt x="93" y="12"/>
                    <a:pt x="185" y="12"/>
                    <a:pt x="278" y="12"/>
                  </a:cubicBezTo>
                  <a:cubicBezTo>
                    <a:pt x="278" y="8"/>
                    <a:pt x="277" y="4"/>
                    <a:pt x="275" y="0"/>
                  </a:cubicBezTo>
                  <a:cubicBezTo>
                    <a:pt x="184" y="0"/>
                    <a:pt x="94" y="0"/>
                    <a:pt x="4" y="0"/>
                  </a:cubicBezTo>
                  <a:cubicBezTo>
                    <a:pt x="1" y="4"/>
                    <a:pt x="0" y="8"/>
                    <a:pt x="1" y="12"/>
                  </a:cubicBezTo>
                  <a:close/>
                </a:path>
              </a:pathLst>
            </a:cu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5" name="Rectangle 703">
              <a:extLst>
                <a:ext uri="{FF2B5EF4-FFF2-40B4-BE49-F238E27FC236}">
                  <a16:creationId xmlns:a16="http://schemas.microsoft.com/office/drawing/2014/main" id="{5CD05F55-1A83-4C25-B62E-BA65FF0A4ADB}"/>
                </a:ext>
              </a:extLst>
            </p:cNvPr>
            <p:cNvSpPr>
              <a:spLocks noChangeArrowheads="1"/>
            </p:cNvSpPr>
            <p:nvPr/>
          </p:nvSpPr>
          <p:spPr bwMode="auto">
            <a:xfrm>
              <a:off x="5997" y="2846"/>
              <a:ext cx="9" cy="144"/>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6" name="Rectangle 704">
              <a:extLst>
                <a:ext uri="{FF2B5EF4-FFF2-40B4-BE49-F238E27FC236}">
                  <a16:creationId xmlns:a16="http://schemas.microsoft.com/office/drawing/2014/main" id="{E5EECECB-9636-4660-8507-A8AC5A093E06}"/>
                </a:ext>
              </a:extLst>
            </p:cNvPr>
            <p:cNvSpPr>
              <a:spLocks noChangeArrowheads="1"/>
            </p:cNvSpPr>
            <p:nvPr/>
          </p:nvSpPr>
          <p:spPr bwMode="auto">
            <a:xfrm>
              <a:off x="5997" y="3221"/>
              <a:ext cx="9" cy="71"/>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7" name="Rectangle 705">
              <a:extLst>
                <a:ext uri="{FF2B5EF4-FFF2-40B4-BE49-F238E27FC236}">
                  <a16:creationId xmlns:a16="http://schemas.microsoft.com/office/drawing/2014/main" id="{CF085F6C-3010-4E48-87EA-D5DF68271CDD}"/>
                </a:ext>
              </a:extLst>
            </p:cNvPr>
            <p:cNvSpPr>
              <a:spLocks noChangeArrowheads="1"/>
            </p:cNvSpPr>
            <p:nvPr/>
          </p:nvSpPr>
          <p:spPr bwMode="auto">
            <a:xfrm>
              <a:off x="5981"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8" name="Rectangle 706">
              <a:extLst>
                <a:ext uri="{FF2B5EF4-FFF2-40B4-BE49-F238E27FC236}">
                  <a16:creationId xmlns:a16="http://schemas.microsoft.com/office/drawing/2014/main" id="{7F3B9991-954D-44D0-B1FD-14608D20DDAF}"/>
                </a:ext>
              </a:extLst>
            </p:cNvPr>
            <p:cNvSpPr>
              <a:spLocks noChangeArrowheads="1"/>
            </p:cNvSpPr>
            <p:nvPr/>
          </p:nvSpPr>
          <p:spPr bwMode="auto">
            <a:xfrm>
              <a:off x="5984"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79" name="Rectangle 707">
              <a:extLst>
                <a:ext uri="{FF2B5EF4-FFF2-40B4-BE49-F238E27FC236}">
                  <a16:creationId xmlns:a16="http://schemas.microsoft.com/office/drawing/2014/main" id="{5B5E6E57-4CED-4B10-B078-C8F044C91F20}"/>
                </a:ext>
              </a:extLst>
            </p:cNvPr>
            <p:cNvSpPr>
              <a:spLocks noChangeArrowheads="1"/>
            </p:cNvSpPr>
            <p:nvPr/>
          </p:nvSpPr>
          <p:spPr bwMode="auto">
            <a:xfrm>
              <a:off x="5990" y="3337"/>
              <a:ext cx="4"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0" name="Rectangle 708">
              <a:extLst>
                <a:ext uri="{FF2B5EF4-FFF2-40B4-BE49-F238E27FC236}">
                  <a16:creationId xmlns:a16="http://schemas.microsoft.com/office/drawing/2014/main" id="{FCA49280-26BE-4544-954C-11244789FF75}"/>
                </a:ext>
              </a:extLst>
            </p:cNvPr>
            <p:cNvSpPr>
              <a:spLocks noChangeArrowheads="1"/>
            </p:cNvSpPr>
            <p:nvPr/>
          </p:nvSpPr>
          <p:spPr bwMode="auto">
            <a:xfrm>
              <a:off x="5994"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1" name="Rectangle 709">
              <a:extLst>
                <a:ext uri="{FF2B5EF4-FFF2-40B4-BE49-F238E27FC236}">
                  <a16:creationId xmlns:a16="http://schemas.microsoft.com/office/drawing/2014/main" id="{A7E24B5C-D352-4391-81F7-E92E15D4961D}"/>
                </a:ext>
              </a:extLst>
            </p:cNvPr>
            <p:cNvSpPr>
              <a:spLocks noChangeArrowheads="1"/>
            </p:cNvSpPr>
            <p:nvPr/>
          </p:nvSpPr>
          <p:spPr bwMode="auto">
            <a:xfrm>
              <a:off x="6000"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2" name="Rectangle 710">
              <a:extLst>
                <a:ext uri="{FF2B5EF4-FFF2-40B4-BE49-F238E27FC236}">
                  <a16:creationId xmlns:a16="http://schemas.microsoft.com/office/drawing/2014/main" id="{DB23F84C-954C-49E9-926B-09B9B9620966}"/>
                </a:ext>
              </a:extLst>
            </p:cNvPr>
            <p:cNvSpPr>
              <a:spLocks noChangeArrowheads="1"/>
            </p:cNvSpPr>
            <p:nvPr/>
          </p:nvSpPr>
          <p:spPr bwMode="auto">
            <a:xfrm>
              <a:off x="6003"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3" name="Rectangle 711">
              <a:extLst>
                <a:ext uri="{FF2B5EF4-FFF2-40B4-BE49-F238E27FC236}">
                  <a16:creationId xmlns:a16="http://schemas.microsoft.com/office/drawing/2014/main" id="{B9DD182B-2591-42EA-B604-585B597713BE}"/>
                </a:ext>
              </a:extLst>
            </p:cNvPr>
            <p:cNvSpPr>
              <a:spLocks noChangeArrowheads="1"/>
            </p:cNvSpPr>
            <p:nvPr/>
          </p:nvSpPr>
          <p:spPr bwMode="auto">
            <a:xfrm>
              <a:off x="6010"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4" name="Rectangle 712">
              <a:extLst>
                <a:ext uri="{FF2B5EF4-FFF2-40B4-BE49-F238E27FC236}">
                  <a16:creationId xmlns:a16="http://schemas.microsoft.com/office/drawing/2014/main" id="{7F0D80C0-6CEA-45A8-9090-0E5C27469E13}"/>
                </a:ext>
              </a:extLst>
            </p:cNvPr>
            <p:cNvSpPr>
              <a:spLocks noChangeArrowheads="1"/>
            </p:cNvSpPr>
            <p:nvPr/>
          </p:nvSpPr>
          <p:spPr bwMode="auto">
            <a:xfrm>
              <a:off x="6013"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5" name="Rectangle 713">
              <a:extLst>
                <a:ext uri="{FF2B5EF4-FFF2-40B4-BE49-F238E27FC236}">
                  <a16:creationId xmlns:a16="http://schemas.microsoft.com/office/drawing/2014/main" id="{6A318C98-238B-4C95-BD12-572EA4973127}"/>
                </a:ext>
              </a:extLst>
            </p:cNvPr>
            <p:cNvSpPr>
              <a:spLocks noChangeArrowheads="1"/>
            </p:cNvSpPr>
            <p:nvPr/>
          </p:nvSpPr>
          <p:spPr bwMode="auto">
            <a:xfrm>
              <a:off x="6019" y="3337"/>
              <a:ext cx="3" cy="330"/>
            </a:xfrm>
            <a:prstGeom prst="rect">
              <a:avLst/>
            </a:prstGeom>
            <a:solidFill>
              <a:srgbClr val="CB3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6" name="Oval 714">
              <a:extLst>
                <a:ext uri="{FF2B5EF4-FFF2-40B4-BE49-F238E27FC236}">
                  <a16:creationId xmlns:a16="http://schemas.microsoft.com/office/drawing/2014/main" id="{3552CB20-1A00-4E9D-9FCC-8AA17C2D4EEF}"/>
                </a:ext>
              </a:extLst>
            </p:cNvPr>
            <p:cNvSpPr>
              <a:spLocks noChangeArrowheads="1"/>
            </p:cNvSpPr>
            <p:nvPr/>
          </p:nvSpPr>
          <p:spPr bwMode="auto">
            <a:xfrm>
              <a:off x="5971" y="2984"/>
              <a:ext cx="58" cy="58"/>
            </a:xfrm>
            <a:prstGeom prst="ellipse">
              <a:avLst/>
            </a:prstGeom>
            <a:solidFill>
              <a:srgbClr val="CB3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7" name="Oval 715">
              <a:extLst>
                <a:ext uri="{FF2B5EF4-FFF2-40B4-BE49-F238E27FC236}">
                  <a16:creationId xmlns:a16="http://schemas.microsoft.com/office/drawing/2014/main" id="{ABD704AD-ACEB-4097-BC80-96B5BF597D36}"/>
                </a:ext>
              </a:extLst>
            </p:cNvPr>
            <p:cNvSpPr>
              <a:spLocks noChangeArrowheads="1"/>
            </p:cNvSpPr>
            <p:nvPr/>
          </p:nvSpPr>
          <p:spPr bwMode="auto">
            <a:xfrm>
              <a:off x="5971" y="3180"/>
              <a:ext cx="58" cy="57"/>
            </a:xfrm>
            <a:prstGeom prst="ellipse">
              <a:avLst/>
            </a:prstGeom>
            <a:solidFill>
              <a:srgbClr val="CB3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8" name="Freeform 716">
              <a:extLst>
                <a:ext uri="{FF2B5EF4-FFF2-40B4-BE49-F238E27FC236}">
                  <a16:creationId xmlns:a16="http://schemas.microsoft.com/office/drawing/2014/main" id="{A4B89FDF-CF91-4433-8106-96403B2B3744}"/>
                </a:ext>
              </a:extLst>
            </p:cNvPr>
            <p:cNvSpPr>
              <a:spLocks noEditPoints="1"/>
            </p:cNvSpPr>
            <p:nvPr/>
          </p:nvSpPr>
          <p:spPr bwMode="auto">
            <a:xfrm>
              <a:off x="5891" y="3029"/>
              <a:ext cx="221" cy="170"/>
            </a:xfrm>
            <a:custGeom>
              <a:avLst/>
              <a:gdLst>
                <a:gd name="T0" fmla="*/ 68 w 69"/>
                <a:gd name="T1" fmla="*/ 29 h 53"/>
                <a:gd name="T2" fmla="*/ 69 w 69"/>
                <a:gd name="T3" fmla="*/ 25 h 53"/>
                <a:gd name="T4" fmla="*/ 67 w 69"/>
                <a:gd name="T5" fmla="*/ 20 h 53"/>
                <a:gd name="T6" fmla="*/ 64 w 69"/>
                <a:gd name="T7" fmla="*/ 18 h 53"/>
                <a:gd name="T8" fmla="*/ 51 w 69"/>
                <a:gd name="T9" fmla="*/ 21 h 53"/>
                <a:gd name="T10" fmla="*/ 50 w 69"/>
                <a:gd name="T11" fmla="*/ 16 h 53"/>
                <a:gd name="T12" fmla="*/ 37 w 69"/>
                <a:gd name="T13" fmla="*/ 2 h 53"/>
                <a:gd name="T14" fmla="*/ 33 w 69"/>
                <a:gd name="T15" fmla="*/ 3 h 53"/>
                <a:gd name="T16" fmla="*/ 17 w 69"/>
                <a:gd name="T17" fmla="*/ 7 h 53"/>
                <a:gd name="T18" fmla="*/ 21 w 69"/>
                <a:gd name="T19" fmla="*/ 18 h 53"/>
                <a:gd name="T20" fmla="*/ 17 w 69"/>
                <a:gd name="T21" fmla="*/ 19 h 53"/>
                <a:gd name="T22" fmla="*/ 2 w 69"/>
                <a:gd name="T23" fmla="*/ 21 h 53"/>
                <a:gd name="T24" fmla="*/ 0 w 69"/>
                <a:gd name="T25" fmla="*/ 23 h 53"/>
                <a:gd name="T26" fmla="*/ 0 w 69"/>
                <a:gd name="T27" fmla="*/ 28 h 53"/>
                <a:gd name="T28" fmla="*/ 2 w 69"/>
                <a:gd name="T29" fmla="*/ 32 h 53"/>
                <a:gd name="T30" fmla="*/ 5 w 69"/>
                <a:gd name="T31" fmla="*/ 35 h 53"/>
                <a:gd name="T32" fmla="*/ 17 w 69"/>
                <a:gd name="T33" fmla="*/ 33 h 53"/>
                <a:gd name="T34" fmla="*/ 19 w 69"/>
                <a:gd name="T35" fmla="*/ 36 h 53"/>
                <a:gd name="T36" fmla="*/ 31 w 69"/>
                <a:gd name="T37" fmla="*/ 51 h 53"/>
                <a:gd name="T38" fmla="*/ 35 w 69"/>
                <a:gd name="T39" fmla="*/ 49 h 53"/>
                <a:gd name="T40" fmla="*/ 48 w 69"/>
                <a:gd name="T41" fmla="*/ 51 h 53"/>
                <a:gd name="T42" fmla="*/ 48 w 69"/>
                <a:gd name="T43" fmla="*/ 35 h 53"/>
                <a:gd name="T44" fmla="*/ 48 w 69"/>
                <a:gd name="T45" fmla="*/ 35 h 53"/>
                <a:gd name="T46" fmla="*/ 51 w 69"/>
                <a:gd name="T47" fmla="*/ 32 h 53"/>
                <a:gd name="T48" fmla="*/ 66 w 69"/>
                <a:gd name="T49" fmla="*/ 33 h 53"/>
                <a:gd name="T50" fmla="*/ 29 w 69"/>
                <a:gd name="T51" fmla="*/ 10 h 53"/>
                <a:gd name="T52" fmla="*/ 26 w 69"/>
                <a:gd name="T53" fmla="*/ 13 h 53"/>
                <a:gd name="T54" fmla="*/ 26 w 69"/>
                <a:gd name="T55" fmla="*/ 13 h 53"/>
                <a:gd name="T56" fmla="*/ 24 w 69"/>
                <a:gd name="T57" fmla="*/ 9 h 53"/>
                <a:gd name="T58" fmla="*/ 28 w 69"/>
                <a:gd name="T59" fmla="*/ 9 h 53"/>
                <a:gd name="T60" fmla="*/ 8 w 69"/>
                <a:gd name="T61" fmla="*/ 26 h 53"/>
                <a:gd name="T62" fmla="*/ 10 w 69"/>
                <a:gd name="T63" fmla="*/ 25 h 53"/>
                <a:gd name="T64" fmla="*/ 11 w 69"/>
                <a:gd name="T65" fmla="*/ 28 h 53"/>
                <a:gd name="T66" fmla="*/ 8 w 69"/>
                <a:gd name="T67" fmla="*/ 27 h 53"/>
                <a:gd name="T68" fmla="*/ 58 w 69"/>
                <a:gd name="T69" fmla="*/ 25 h 53"/>
                <a:gd name="T70" fmla="*/ 61 w 69"/>
                <a:gd name="T71" fmla="*/ 26 h 53"/>
                <a:gd name="T72" fmla="*/ 60 w 69"/>
                <a:gd name="T73" fmla="*/ 27 h 53"/>
                <a:gd name="T74" fmla="*/ 57 w 69"/>
                <a:gd name="T75" fmla="*/ 25 h 53"/>
                <a:gd name="T76" fmla="*/ 26 w 69"/>
                <a:gd name="T77" fmla="*/ 40 h 53"/>
                <a:gd name="T78" fmla="*/ 27 w 69"/>
                <a:gd name="T79" fmla="*/ 44 h 53"/>
                <a:gd name="T80" fmla="*/ 25 w 69"/>
                <a:gd name="T81" fmla="*/ 41 h 53"/>
                <a:gd name="T82" fmla="*/ 42 w 69"/>
                <a:gd name="T83" fmla="*/ 13 h 53"/>
                <a:gd name="T84" fmla="*/ 41 w 69"/>
                <a:gd name="T85" fmla="*/ 8 h 53"/>
                <a:gd name="T86" fmla="*/ 44 w 69"/>
                <a:gd name="T87" fmla="*/ 11 h 53"/>
                <a:gd name="T88" fmla="*/ 34 w 69"/>
                <a:gd name="T89" fmla="*/ 32 h 53"/>
                <a:gd name="T90" fmla="*/ 39 w 69"/>
                <a:gd name="T91" fmla="*/ 16 h 53"/>
                <a:gd name="T92" fmla="*/ 38 w 69"/>
                <a:gd name="T93" fmla="*/ 17 h 53"/>
                <a:gd name="T94" fmla="*/ 42 w 69"/>
                <a:gd name="T95" fmla="*/ 29 h 53"/>
                <a:gd name="T96" fmla="*/ 34 w 69"/>
                <a:gd name="T97" fmla="*/ 15 h 53"/>
                <a:gd name="T98" fmla="*/ 37 w 69"/>
                <a:gd name="T99" fmla="*/ 18 h 53"/>
                <a:gd name="T100" fmla="*/ 37 w 69"/>
                <a:gd name="T101" fmla="*/ 18 h 53"/>
                <a:gd name="T102" fmla="*/ 37 w 69"/>
                <a:gd name="T103" fmla="*/ 18 h 53"/>
                <a:gd name="T104" fmla="*/ 34 w 69"/>
                <a:gd name="T105" fmla="*/ 21 h 53"/>
                <a:gd name="T106" fmla="*/ 34 w 69"/>
                <a:gd name="T107" fmla="*/ 15 h 53"/>
                <a:gd name="T108" fmla="*/ 23 w 69"/>
                <a:gd name="T109" fmla="*/ 32 h 53"/>
                <a:gd name="T110" fmla="*/ 25 w 69"/>
                <a:gd name="T111" fmla="*/ 30 h 53"/>
                <a:gd name="T112" fmla="*/ 26 w 69"/>
                <a:gd name="T113" fmla="*/ 29 h 53"/>
                <a:gd name="T114" fmla="*/ 26 w 69"/>
                <a:gd name="T115" fmla="*/ 29 h 53"/>
                <a:gd name="T116" fmla="*/ 26 w 69"/>
                <a:gd name="T117" fmla="*/ 24 h 53"/>
                <a:gd name="T118" fmla="*/ 42 w 69"/>
                <a:gd name="T119" fmla="*/ 40 h 53"/>
                <a:gd name="T120" fmla="*/ 44 w 69"/>
                <a:gd name="T121" fmla="*/ 43 h 53"/>
                <a:gd name="T122" fmla="*/ 40 w 69"/>
                <a:gd name="T12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53">
                  <a:moveTo>
                    <a:pt x="67" y="32"/>
                  </a:moveTo>
                  <a:cubicBezTo>
                    <a:pt x="67" y="32"/>
                    <a:pt x="67" y="31"/>
                    <a:pt x="67" y="31"/>
                  </a:cubicBezTo>
                  <a:cubicBezTo>
                    <a:pt x="68" y="31"/>
                    <a:pt x="68" y="30"/>
                    <a:pt x="68" y="30"/>
                  </a:cubicBezTo>
                  <a:cubicBezTo>
                    <a:pt x="68" y="30"/>
                    <a:pt x="68" y="29"/>
                    <a:pt x="68" y="29"/>
                  </a:cubicBezTo>
                  <a:cubicBezTo>
                    <a:pt x="68" y="29"/>
                    <a:pt x="68" y="29"/>
                    <a:pt x="68" y="29"/>
                  </a:cubicBezTo>
                  <a:cubicBezTo>
                    <a:pt x="69" y="28"/>
                    <a:pt x="69" y="27"/>
                    <a:pt x="69" y="26"/>
                  </a:cubicBezTo>
                  <a:cubicBezTo>
                    <a:pt x="69" y="26"/>
                    <a:pt x="69" y="26"/>
                    <a:pt x="69" y="25"/>
                  </a:cubicBezTo>
                  <a:cubicBezTo>
                    <a:pt x="69" y="25"/>
                    <a:pt x="69" y="25"/>
                    <a:pt x="69" y="25"/>
                  </a:cubicBezTo>
                  <a:cubicBezTo>
                    <a:pt x="68" y="24"/>
                    <a:pt x="68" y="23"/>
                    <a:pt x="68" y="22"/>
                  </a:cubicBezTo>
                  <a:cubicBezTo>
                    <a:pt x="68" y="22"/>
                    <a:pt x="68" y="22"/>
                    <a:pt x="68" y="22"/>
                  </a:cubicBezTo>
                  <a:cubicBezTo>
                    <a:pt x="67" y="22"/>
                    <a:pt x="67" y="21"/>
                    <a:pt x="67" y="21"/>
                  </a:cubicBezTo>
                  <a:cubicBezTo>
                    <a:pt x="67" y="21"/>
                    <a:pt x="67" y="21"/>
                    <a:pt x="67" y="20"/>
                  </a:cubicBezTo>
                  <a:cubicBezTo>
                    <a:pt x="66" y="20"/>
                    <a:pt x="66" y="20"/>
                    <a:pt x="66" y="20"/>
                  </a:cubicBezTo>
                  <a:cubicBezTo>
                    <a:pt x="66" y="20"/>
                    <a:pt x="66" y="19"/>
                    <a:pt x="66" y="19"/>
                  </a:cubicBezTo>
                  <a:cubicBezTo>
                    <a:pt x="66" y="19"/>
                    <a:pt x="66" y="19"/>
                    <a:pt x="66" y="19"/>
                  </a:cubicBezTo>
                  <a:cubicBezTo>
                    <a:pt x="65" y="19"/>
                    <a:pt x="64" y="18"/>
                    <a:pt x="64" y="18"/>
                  </a:cubicBezTo>
                  <a:cubicBezTo>
                    <a:pt x="61" y="16"/>
                    <a:pt x="58" y="16"/>
                    <a:pt x="55" y="17"/>
                  </a:cubicBezTo>
                  <a:cubicBezTo>
                    <a:pt x="54" y="18"/>
                    <a:pt x="54" y="18"/>
                    <a:pt x="53" y="18"/>
                  </a:cubicBezTo>
                  <a:cubicBezTo>
                    <a:pt x="53" y="19"/>
                    <a:pt x="52" y="19"/>
                    <a:pt x="52" y="20"/>
                  </a:cubicBezTo>
                  <a:cubicBezTo>
                    <a:pt x="51" y="21"/>
                    <a:pt x="51" y="21"/>
                    <a:pt x="51" y="21"/>
                  </a:cubicBezTo>
                  <a:cubicBezTo>
                    <a:pt x="48" y="18"/>
                    <a:pt x="48" y="18"/>
                    <a:pt x="48" y="18"/>
                  </a:cubicBezTo>
                  <a:cubicBezTo>
                    <a:pt x="49" y="17"/>
                    <a:pt x="49" y="17"/>
                    <a:pt x="49" y="17"/>
                  </a:cubicBezTo>
                  <a:cubicBezTo>
                    <a:pt x="49" y="17"/>
                    <a:pt x="49" y="17"/>
                    <a:pt x="49" y="17"/>
                  </a:cubicBezTo>
                  <a:cubicBezTo>
                    <a:pt x="50" y="17"/>
                    <a:pt x="50" y="16"/>
                    <a:pt x="50" y="16"/>
                  </a:cubicBezTo>
                  <a:cubicBezTo>
                    <a:pt x="51" y="15"/>
                    <a:pt x="52" y="13"/>
                    <a:pt x="52" y="11"/>
                  </a:cubicBezTo>
                  <a:cubicBezTo>
                    <a:pt x="53" y="8"/>
                    <a:pt x="51" y="4"/>
                    <a:pt x="49" y="2"/>
                  </a:cubicBezTo>
                  <a:cubicBezTo>
                    <a:pt x="46" y="0"/>
                    <a:pt x="42" y="0"/>
                    <a:pt x="39" y="1"/>
                  </a:cubicBezTo>
                  <a:cubicBezTo>
                    <a:pt x="38" y="1"/>
                    <a:pt x="38" y="1"/>
                    <a:pt x="37" y="2"/>
                  </a:cubicBezTo>
                  <a:cubicBezTo>
                    <a:pt x="36" y="2"/>
                    <a:pt x="35" y="3"/>
                    <a:pt x="35" y="3"/>
                  </a:cubicBezTo>
                  <a:cubicBezTo>
                    <a:pt x="34" y="4"/>
                    <a:pt x="34" y="4"/>
                    <a:pt x="34" y="4"/>
                  </a:cubicBezTo>
                  <a:cubicBezTo>
                    <a:pt x="34" y="4"/>
                    <a:pt x="34" y="4"/>
                    <a:pt x="34" y="4"/>
                  </a:cubicBezTo>
                  <a:cubicBezTo>
                    <a:pt x="33" y="3"/>
                    <a:pt x="33" y="3"/>
                    <a:pt x="33" y="3"/>
                  </a:cubicBezTo>
                  <a:cubicBezTo>
                    <a:pt x="33" y="3"/>
                    <a:pt x="32" y="2"/>
                    <a:pt x="32" y="2"/>
                  </a:cubicBezTo>
                  <a:cubicBezTo>
                    <a:pt x="31" y="1"/>
                    <a:pt x="30" y="1"/>
                    <a:pt x="28" y="0"/>
                  </a:cubicBezTo>
                  <a:cubicBezTo>
                    <a:pt x="26" y="0"/>
                    <a:pt x="23" y="0"/>
                    <a:pt x="21" y="1"/>
                  </a:cubicBezTo>
                  <a:cubicBezTo>
                    <a:pt x="19" y="3"/>
                    <a:pt x="17" y="5"/>
                    <a:pt x="17" y="7"/>
                  </a:cubicBezTo>
                  <a:cubicBezTo>
                    <a:pt x="16" y="10"/>
                    <a:pt x="16" y="12"/>
                    <a:pt x="17" y="14"/>
                  </a:cubicBezTo>
                  <a:cubicBezTo>
                    <a:pt x="18" y="15"/>
                    <a:pt x="18" y="15"/>
                    <a:pt x="18" y="16"/>
                  </a:cubicBezTo>
                  <a:cubicBezTo>
                    <a:pt x="19" y="16"/>
                    <a:pt x="19" y="17"/>
                    <a:pt x="20" y="17"/>
                  </a:cubicBezTo>
                  <a:cubicBezTo>
                    <a:pt x="21" y="18"/>
                    <a:pt x="21" y="18"/>
                    <a:pt x="21" y="18"/>
                  </a:cubicBezTo>
                  <a:cubicBezTo>
                    <a:pt x="21" y="18"/>
                    <a:pt x="21" y="18"/>
                    <a:pt x="21" y="18"/>
                  </a:cubicBezTo>
                  <a:cubicBezTo>
                    <a:pt x="21" y="18"/>
                    <a:pt x="21" y="18"/>
                    <a:pt x="21" y="18"/>
                  </a:cubicBezTo>
                  <a:cubicBezTo>
                    <a:pt x="18" y="21"/>
                    <a:pt x="18" y="21"/>
                    <a:pt x="18" y="21"/>
                  </a:cubicBezTo>
                  <a:cubicBezTo>
                    <a:pt x="17" y="19"/>
                    <a:pt x="17" y="19"/>
                    <a:pt x="17" y="19"/>
                  </a:cubicBezTo>
                  <a:cubicBezTo>
                    <a:pt x="16" y="19"/>
                    <a:pt x="15" y="18"/>
                    <a:pt x="14" y="17"/>
                  </a:cubicBezTo>
                  <a:cubicBezTo>
                    <a:pt x="10" y="16"/>
                    <a:pt x="5" y="17"/>
                    <a:pt x="3" y="20"/>
                  </a:cubicBezTo>
                  <a:cubicBezTo>
                    <a:pt x="2" y="20"/>
                    <a:pt x="2" y="20"/>
                    <a:pt x="2" y="21"/>
                  </a:cubicBezTo>
                  <a:cubicBezTo>
                    <a:pt x="2" y="21"/>
                    <a:pt x="2" y="21"/>
                    <a:pt x="2" y="21"/>
                  </a:cubicBezTo>
                  <a:cubicBezTo>
                    <a:pt x="2" y="21"/>
                    <a:pt x="2" y="21"/>
                    <a:pt x="2" y="21"/>
                  </a:cubicBezTo>
                  <a:cubicBezTo>
                    <a:pt x="1" y="21"/>
                    <a:pt x="1" y="21"/>
                    <a:pt x="1" y="22"/>
                  </a:cubicBezTo>
                  <a:cubicBezTo>
                    <a:pt x="1" y="22"/>
                    <a:pt x="1" y="22"/>
                    <a:pt x="1" y="23"/>
                  </a:cubicBezTo>
                  <a:cubicBezTo>
                    <a:pt x="0" y="23"/>
                    <a:pt x="0" y="23"/>
                    <a:pt x="0" y="23"/>
                  </a:cubicBezTo>
                  <a:cubicBezTo>
                    <a:pt x="0" y="24"/>
                    <a:pt x="0" y="24"/>
                    <a:pt x="0" y="24"/>
                  </a:cubicBezTo>
                  <a:cubicBezTo>
                    <a:pt x="0" y="25"/>
                    <a:pt x="0" y="26"/>
                    <a:pt x="0" y="27"/>
                  </a:cubicBezTo>
                  <a:cubicBezTo>
                    <a:pt x="0" y="27"/>
                    <a:pt x="0" y="27"/>
                    <a:pt x="0" y="27"/>
                  </a:cubicBezTo>
                  <a:cubicBezTo>
                    <a:pt x="0" y="27"/>
                    <a:pt x="0" y="27"/>
                    <a:pt x="0" y="28"/>
                  </a:cubicBezTo>
                  <a:cubicBezTo>
                    <a:pt x="0" y="29"/>
                    <a:pt x="0" y="29"/>
                    <a:pt x="1" y="30"/>
                  </a:cubicBezTo>
                  <a:cubicBezTo>
                    <a:pt x="1" y="30"/>
                    <a:pt x="1" y="30"/>
                    <a:pt x="1" y="31"/>
                  </a:cubicBezTo>
                  <a:cubicBezTo>
                    <a:pt x="1" y="31"/>
                    <a:pt x="1" y="31"/>
                    <a:pt x="1" y="31"/>
                  </a:cubicBezTo>
                  <a:cubicBezTo>
                    <a:pt x="2" y="32"/>
                    <a:pt x="2" y="32"/>
                    <a:pt x="2" y="32"/>
                  </a:cubicBezTo>
                  <a:cubicBezTo>
                    <a:pt x="2" y="32"/>
                    <a:pt x="2" y="33"/>
                    <a:pt x="3" y="33"/>
                  </a:cubicBezTo>
                  <a:cubicBezTo>
                    <a:pt x="3" y="33"/>
                    <a:pt x="3" y="33"/>
                    <a:pt x="3" y="33"/>
                  </a:cubicBezTo>
                  <a:cubicBezTo>
                    <a:pt x="3" y="33"/>
                    <a:pt x="3" y="33"/>
                    <a:pt x="3" y="33"/>
                  </a:cubicBezTo>
                  <a:cubicBezTo>
                    <a:pt x="3" y="34"/>
                    <a:pt x="4" y="34"/>
                    <a:pt x="5" y="35"/>
                  </a:cubicBezTo>
                  <a:cubicBezTo>
                    <a:pt x="8" y="36"/>
                    <a:pt x="11" y="36"/>
                    <a:pt x="14" y="35"/>
                  </a:cubicBezTo>
                  <a:cubicBezTo>
                    <a:pt x="14" y="35"/>
                    <a:pt x="15" y="34"/>
                    <a:pt x="16" y="34"/>
                  </a:cubicBezTo>
                  <a:cubicBezTo>
                    <a:pt x="16" y="34"/>
                    <a:pt x="16" y="33"/>
                    <a:pt x="16" y="33"/>
                  </a:cubicBezTo>
                  <a:cubicBezTo>
                    <a:pt x="17" y="33"/>
                    <a:pt x="17" y="33"/>
                    <a:pt x="17" y="33"/>
                  </a:cubicBezTo>
                  <a:cubicBezTo>
                    <a:pt x="18" y="32"/>
                    <a:pt x="18" y="32"/>
                    <a:pt x="18" y="32"/>
                  </a:cubicBezTo>
                  <a:cubicBezTo>
                    <a:pt x="21" y="34"/>
                    <a:pt x="21" y="34"/>
                    <a:pt x="21" y="34"/>
                  </a:cubicBezTo>
                  <a:cubicBezTo>
                    <a:pt x="20" y="35"/>
                    <a:pt x="20" y="35"/>
                    <a:pt x="20" y="35"/>
                  </a:cubicBezTo>
                  <a:cubicBezTo>
                    <a:pt x="20" y="35"/>
                    <a:pt x="19" y="36"/>
                    <a:pt x="19" y="36"/>
                  </a:cubicBezTo>
                  <a:cubicBezTo>
                    <a:pt x="19" y="37"/>
                    <a:pt x="18" y="37"/>
                    <a:pt x="18" y="38"/>
                  </a:cubicBezTo>
                  <a:cubicBezTo>
                    <a:pt x="17" y="39"/>
                    <a:pt x="17" y="40"/>
                    <a:pt x="16" y="41"/>
                  </a:cubicBezTo>
                  <a:cubicBezTo>
                    <a:pt x="15" y="46"/>
                    <a:pt x="19" y="51"/>
                    <a:pt x="24" y="52"/>
                  </a:cubicBezTo>
                  <a:cubicBezTo>
                    <a:pt x="27" y="53"/>
                    <a:pt x="29" y="52"/>
                    <a:pt x="31" y="51"/>
                  </a:cubicBezTo>
                  <a:cubicBezTo>
                    <a:pt x="32" y="50"/>
                    <a:pt x="32" y="50"/>
                    <a:pt x="33" y="50"/>
                  </a:cubicBezTo>
                  <a:cubicBezTo>
                    <a:pt x="33" y="49"/>
                    <a:pt x="33" y="49"/>
                    <a:pt x="34" y="49"/>
                  </a:cubicBezTo>
                  <a:cubicBezTo>
                    <a:pt x="34" y="48"/>
                    <a:pt x="34" y="48"/>
                    <a:pt x="34" y="48"/>
                  </a:cubicBezTo>
                  <a:cubicBezTo>
                    <a:pt x="35" y="49"/>
                    <a:pt x="35" y="49"/>
                    <a:pt x="35" y="49"/>
                  </a:cubicBezTo>
                  <a:cubicBezTo>
                    <a:pt x="35" y="49"/>
                    <a:pt x="35" y="49"/>
                    <a:pt x="36" y="50"/>
                  </a:cubicBezTo>
                  <a:cubicBezTo>
                    <a:pt x="36" y="50"/>
                    <a:pt x="37" y="50"/>
                    <a:pt x="37" y="51"/>
                  </a:cubicBezTo>
                  <a:cubicBezTo>
                    <a:pt x="38" y="52"/>
                    <a:pt x="39" y="52"/>
                    <a:pt x="41" y="52"/>
                  </a:cubicBezTo>
                  <a:cubicBezTo>
                    <a:pt x="43" y="53"/>
                    <a:pt x="46" y="52"/>
                    <a:pt x="48" y="51"/>
                  </a:cubicBezTo>
                  <a:cubicBezTo>
                    <a:pt x="50" y="49"/>
                    <a:pt x="52" y="47"/>
                    <a:pt x="52" y="44"/>
                  </a:cubicBezTo>
                  <a:cubicBezTo>
                    <a:pt x="52" y="42"/>
                    <a:pt x="52" y="40"/>
                    <a:pt x="51" y="37"/>
                  </a:cubicBezTo>
                  <a:cubicBezTo>
                    <a:pt x="50" y="37"/>
                    <a:pt x="50" y="36"/>
                    <a:pt x="49" y="36"/>
                  </a:cubicBezTo>
                  <a:cubicBezTo>
                    <a:pt x="48" y="35"/>
                    <a:pt x="48" y="35"/>
                    <a:pt x="48" y="35"/>
                  </a:cubicBezTo>
                  <a:cubicBezTo>
                    <a:pt x="48" y="34"/>
                    <a:pt x="48" y="34"/>
                    <a:pt x="48" y="34"/>
                  </a:cubicBezTo>
                  <a:cubicBezTo>
                    <a:pt x="48" y="34"/>
                    <a:pt x="48" y="34"/>
                    <a:pt x="48" y="34"/>
                  </a:cubicBezTo>
                  <a:cubicBezTo>
                    <a:pt x="48" y="34"/>
                    <a:pt x="48" y="34"/>
                    <a:pt x="48" y="34"/>
                  </a:cubicBezTo>
                  <a:cubicBezTo>
                    <a:pt x="48" y="35"/>
                    <a:pt x="48" y="35"/>
                    <a:pt x="48" y="35"/>
                  </a:cubicBezTo>
                  <a:cubicBezTo>
                    <a:pt x="48" y="35"/>
                    <a:pt x="48" y="35"/>
                    <a:pt x="48" y="35"/>
                  </a:cubicBezTo>
                  <a:cubicBezTo>
                    <a:pt x="48" y="35"/>
                    <a:pt x="48" y="35"/>
                    <a:pt x="48" y="35"/>
                  </a:cubicBezTo>
                  <a:cubicBezTo>
                    <a:pt x="48" y="35"/>
                    <a:pt x="48" y="35"/>
                    <a:pt x="48" y="35"/>
                  </a:cubicBezTo>
                  <a:cubicBezTo>
                    <a:pt x="51" y="32"/>
                    <a:pt x="51" y="32"/>
                    <a:pt x="51" y="32"/>
                  </a:cubicBezTo>
                  <a:cubicBezTo>
                    <a:pt x="52" y="33"/>
                    <a:pt x="52" y="33"/>
                    <a:pt x="52" y="33"/>
                  </a:cubicBezTo>
                  <a:cubicBezTo>
                    <a:pt x="52" y="34"/>
                    <a:pt x="54" y="34"/>
                    <a:pt x="54" y="35"/>
                  </a:cubicBezTo>
                  <a:cubicBezTo>
                    <a:pt x="58" y="37"/>
                    <a:pt x="63" y="36"/>
                    <a:pt x="66" y="33"/>
                  </a:cubicBezTo>
                  <a:cubicBezTo>
                    <a:pt x="66" y="33"/>
                    <a:pt x="66" y="33"/>
                    <a:pt x="66" y="33"/>
                  </a:cubicBezTo>
                  <a:cubicBezTo>
                    <a:pt x="66" y="33"/>
                    <a:pt x="66" y="32"/>
                    <a:pt x="67" y="32"/>
                  </a:cubicBezTo>
                  <a:cubicBezTo>
                    <a:pt x="67" y="32"/>
                    <a:pt x="67" y="32"/>
                    <a:pt x="67" y="32"/>
                  </a:cubicBezTo>
                  <a:cubicBezTo>
                    <a:pt x="67" y="32"/>
                    <a:pt x="67" y="32"/>
                    <a:pt x="67" y="32"/>
                  </a:cubicBezTo>
                  <a:close/>
                  <a:moveTo>
                    <a:pt x="29" y="10"/>
                  </a:moveTo>
                  <a:cubicBezTo>
                    <a:pt x="29" y="10"/>
                    <a:pt x="29" y="10"/>
                    <a:pt x="29" y="10"/>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5" y="12"/>
                    <a:pt x="25" y="12"/>
                    <a:pt x="25" y="12"/>
                  </a:cubicBezTo>
                  <a:cubicBezTo>
                    <a:pt x="25" y="11"/>
                    <a:pt x="25" y="11"/>
                    <a:pt x="25" y="11"/>
                  </a:cubicBezTo>
                  <a:cubicBezTo>
                    <a:pt x="24" y="11"/>
                    <a:pt x="24" y="11"/>
                    <a:pt x="24" y="11"/>
                  </a:cubicBezTo>
                  <a:cubicBezTo>
                    <a:pt x="24" y="10"/>
                    <a:pt x="24" y="10"/>
                    <a:pt x="24" y="9"/>
                  </a:cubicBezTo>
                  <a:cubicBezTo>
                    <a:pt x="24" y="8"/>
                    <a:pt x="25" y="8"/>
                    <a:pt x="27" y="8"/>
                  </a:cubicBezTo>
                  <a:cubicBezTo>
                    <a:pt x="27" y="8"/>
                    <a:pt x="27" y="8"/>
                    <a:pt x="27" y="8"/>
                  </a:cubicBezTo>
                  <a:cubicBezTo>
                    <a:pt x="27" y="8"/>
                    <a:pt x="27" y="8"/>
                    <a:pt x="28" y="9"/>
                  </a:cubicBezTo>
                  <a:cubicBezTo>
                    <a:pt x="28" y="9"/>
                    <a:pt x="28" y="9"/>
                    <a:pt x="28" y="9"/>
                  </a:cubicBezTo>
                  <a:cubicBezTo>
                    <a:pt x="29" y="10"/>
                    <a:pt x="29" y="10"/>
                    <a:pt x="29" y="10"/>
                  </a:cubicBezTo>
                  <a:close/>
                  <a:moveTo>
                    <a:pt x="8" y="27"/>
                  </a:moveTo>
                  <a:cubicBezTo>
                    <a:pt x="8" y="27"/>
                    <a:pt x="8" y="27"/>
                    <a:pt x="8" y="27"/>
                  </a:cubicBezTo>
                  <a:cubicBezTo>
                    <a:pt x="8" y="27"/>
                    <a:pt x="8" y="27"/>
                    <a:pt x="8" y="26"/>
                  </a:cubicBezTo>
                  <a:cubicBezTo>
                    <a:pt x="8" y="26"/>
                    <a:pt x="8" y="26"/>
                    <a:pt x="8" y="26"/>
                  </a:cubicBezTo>
                  <a:cubicBezTo>
                    <a:pt x="8" y="26"/>
                    <a:pt x="8" y="26"/>
                    <a:pt x="8" y="26"/>
                  </a:cubicBezTo>
                  <a:cubicBezTo>
                    <a:pt x="8" y="25"/>
                    <a:pt x="8" y="25"/>
                    <a:pt x="8" y="25"/>
                  </a:cubicBezTo>
                  <a:cubicBezTo>
                    <a:pt x="9" y="24"/>
                    <a:pt x="10" y="24"/>
                    <a:pt x="10" y="25"/>
                  </a:cubicBezTo>
                  <a:cubicBezTo>
                    <a:pt x="11" y="25"/>
                    <a:pt x="11" y="25"/>
                    <a:pt x="11" y="25"/>
                  </a:cubicBezTo>
                  <a:cubicBezTo>
                    <a:pt x="12" y="26"/>
                    <a:pt x="12" y="26"/>
                    <a:pt x="12" y="26"/>
                  </a:cubicBezTo>
                  <a:cubicBezTo>
                    <a:pt x="11" y="27"/>
                    <a:pt x="11" y="27"/>
                    <a:pt x="11" y="27"/>
                  </a:cubicBezTo>
                  <a:cubicBezTo>
                    <a:pt x="11" y="27"/>
                    <a:pt x="11" y="28"/>
                    <a:pt x="11" y="28"/>
                  </a:cubicBezTo>
                  <a:cubicBezTo>
                    <a:pt x="11" y="28"/>
                    <a:pt x="11" y="28"/>
                    <a:pt x="11" y="28"/>
                  </a:cubicBezTo>
                  <a:cubicBezTo>
                    <a:pt x="11" y="28"/>
                    <a:pt x="11" y="28"/>
                    <a:pt x="10" y="28"/>
                  </a:cubicBezTo>
                  <a:cubicBezTo>
                    <a:pt x="10" y="28"/>
                    <a:pt x="9" y="28"/>
                    <a:pt x="9" y="28"/>
                  </a:cubicBezTo>
                  <a:cubicBezTo>
                    <a:pt x="8" y="28"/>
                    <a:pt x="8" y="28"/>
                    <a:pt x="8" y="27"/>
                  </a:cubicBezTo>
                  <a:cubicBezTo>
                    <a:pt x="8" y="27"/>
                    <a:pt x="8" y="27"/>
                    <a:pt x="8" y="27"/>
                  </a:cubicBezTo>
                  <a:close/>
                  <a:moveTo>
                    <a:pt x="57" y="25"/>
                  </a:moveTo>
                  <a:cubicBezTo>
                    <a:pt x="58" y="25"/>
                    <a:pt x="58" y="25"/>
                    <a:pt x="58" y="25"/>
                  </a:cubicBezTo>
                  <a:cubicBezTo>
                    <a:pt x="58" y="25"/>
                    <a:pt x="58" y="25"/>
                    <a:pt x="58" y="25"/>
                  </a:cubicBezTo>
                  <a:cubicBezTo>
                    <a:pt x="59" y="24"/>
                    <a:pt x="59" y="24"/>
                    <a:pt x="60" y="25"/>
                  </a:cubicBezTo>
                  <a:cubicBezTo>
                    <a:pt x="60" y="25"/>
                    <a:pt x="60" y="25"/>
                    <a:pt x="60" y="25"/>
                  </a:cubicBezTo>
                  <a:cubicBezTo>
                    <a:pt x="60" y="25"/>
                    <a:pt x="61" y="25"/>
                    <a:pt x="61" y="25"/>
                  </a:cubicBezTo>
                  <a:cubicBezTo>
                    <a:pt x="61" y="26"/>
                    <a:pt x="61" y="26"/>
                    <a:pt x="61" y="26"/>
                  </a:cubicBezTo>
                  <a:cubicBezTo>
                    <a:pt x="61" y="26"/>
                    <a:pt x="61" y="26"/>
                    <a:pt x="61" y="26"/>
                  </a:cubicBezTo>
                  <a:cubicBezTo>
                    <a:pt x="61" y="26"/>
                    <a:pt x="61" y="27"/>
                    <a:pt x="61" y="27"/>
                  </a:cubicBezTo>
                  <a:cubicBezTo>
                    <a:pt x="61" y="27"/>
                    <a:pt x="61" y="27"/>
                    <a:pt x="61" y="27"/>
                  </a:cubicBezTo>
                  <a:cubicBezTo>
                    <a:pt x="61" y="27"/>
                    <a:pt x="60" y="27"/>
                    <a:pt x="60" y="27"/>
                  </a:cubicBezTo>
                  <a:cubicBezTo>
                    <a:pt x="60" y="28"/>
                    <a:pt x="59" y="28"/>
                    <a:pt x="58" y="28"/>
                  </a:cubicBezTo>
                  <a:cubicBezTo>
                    <a:pt x="58" y="28"/>
                    <a:pt x="58" y="28"/>
                    <a:pt x="57" y="27"/>
                  </a:cubicBezTo>
                  <a:cubicBezTo>
                    <a:pt x="56" y="26"/>
                    <a:pt x="56" y="26"/>
                    <a:pt x="56" y="26"/>
                  </a:cubicBezTo>
                  <a:lnTo>
                    <a:pt x="57" y="25"/>
                  </a:lnTo>
                  <a:close/>
                  <a:moveTo>
                    <a:pt x="27" y="39"/>
                  </a:moveTo>
                  <a:cubicBezTo>
                    <a:pt x="26" y="40"/>
                    <a:pt x="26" y="40"/>
                    <a:pt x="26" y="40"/>
                  </a:cubicBezTo>
                  <a:cubicBezTo>
                    <a:pt x="26" y="40"/>
                    <a:pt x="26" y="40"/>
                    <a:pt x="26" y="40"/>
                  </a:cubicBezTo>
                  <a:cubicBezTo>
                    <a:pt x="26" y="40"/>
                    <a:pt x="26" y="40"/>
                    <a:pt x="26" y="40"/>
                  </a:cubicBezTo>
                  <a:cubicBezTo>
                    <a:pt x="29" y="43"/>
                    <a:pt x="29" y="43"/>
                    <a:pt x="29" y="43"/>
                  </a:cubicBezTo>
                  <a:cubicBezTo>
                    <a:pt x="28" y="43"/>
                    <a:pt x="28" y="43"/>
                    <a:pt x="28" y="43"/>
                  </a:cubicBezTo>
                  <a:cubicBezTo>
                    <a:pt x="28" y="44"/>
                    <a:pt x="28" y="44"/>
                    <a:pt x="27" y="44"/>
                  </a:cubicBezTo>
                  <a:cubicBezTo>
                    <a:pt x="27" y="44"/>
                    <a:pt x="27" y="44"/>
                    <a:pt x="27" y="44"/>
                  </a:cubicBezTo>
                  <a:cubicBezTo>
                    <a:pt x="27" y="45"/>
                    <a:pt x="26" y="45"/>
                    <a:pt x="26" y="45"/>
                  </a:cubicBezTo>
                  <a:cubicBezTo>
                    <a:pt x="25" y="44"/>
                    <a:pt x="24" y="43"/>
                    <a:pt x="24" y="42"/>
                  </a:cubicBezTo>
                  <a:cubicBezTo>
                    <a:pt x="24" y="42"/>
                    <a:pt x="24" y="42"/>
                    <a:pt x="24" y="42"/>
                  </a:cubicBezTo>
                  <a:cubicBezTo>
                    <a:pt x="24" y="42"/>
                    <a:pt x="25" y="42"/>
                    <a:pt x="25" y="41"/>
                  </a:cubicBezTo>
                  <a:cubicBezTo>
                    <a:pt x="25" y="41"/>
                    <a:pt x="25" y="41"/>
                    <a:pt x="25" y="41"/>
                  </a:cubicBezTo>
                  <a:cubicBezTo>
                    <a:pt x="28" y="38"/>
                    <a:pt x="28" y="38"/>
                    <a:pt x="28" y="38"/>
                  </a:cubicBezTo>
                  <a:cubicBezTo>
                    <a:pt x="27" y="39"/>
                    <a:pt x="27" y="39"/>
                    <a:pt x="27" y="39"/>
                  </a:cubicBezTo>
                  <a:close/>
                  <a:moveTo>
                    <a:pt x="42" y="13"/>
                  </a:moveTo>
                  <a:cubicBezTo>
                    <a:pt x="42" y="13"/>
                    <a:pt x="42" y="13"/>
                    <a:pt x="42" y="13"/>
                  </a:cubicBezTo>
                  <a:cubicBezTo>
                    <a:pt x="40" y="10"/>
                    <a:pt x="40" y="10"/>
                    <a:pt x="40" y="10"/>
                  </a:cubicBezTo>
                  <a:cubicBezTo>
                    <a:pt x="41" y="9"/>
                    <a:pt x="41" y="9"/>
                    <a:pt x="41" y="9"/>
                  </a:cubicBezTo>
                  <a:cubicBezTo>
                    <a:pt x="41" y="8"/>
                    <a:pt x="41" y="8"/>
                    <a:pt x="41" y="8"/>
                  </a:cubicBezTo>
                  <a:cubicBezTo>
                    <a:pt x="41" y="8"/>
                    <a:pt x="42" y="8"/>
                    <a:pt x="42" y="8"/>
                  </a:cubicBezTo>
                  <a:cubicBezTo>
                    <a:pt x="43" y="8"/>
                    <a:pt x="45" y="9"/>
                    <a:pt x="44" y="10"/>
                  </a:cubicBezTo>
                  <a:cubicBezTo>
                    <a:pt x="44" y="10"/>
                    <a:pt x="44" y="11"/>
                    <a:pt x="44" y="11"/>
                  </a:cubicBezTo>
                  <a:cubicBezTo>
                    <a:pt x="44" y="11"/>
                    <a:pt x="44" y="11"/>
                    <a:pt x="44" y="11"/>
                  </a:cubicBezTo>
                  <a:cubicBezTo>
                    <a:pt x="43" y="12"/>
                    <a:pt x="43" y="12"/>
                    <a:pt x="43" y="12"/>
                  </a:cubicBezTo>
                  <a:cubicBezTo>
                    <a:pt x="42" y="13"/>
                    <a:pt x="42" y="13"/>
                    <a:pt x="42" y="13"/>
                  </a:cubicBezTo>
                  <a:close/>
                  <a:moveTo>
                    <a:pt x="32" y="35"/>
                  </a:moveTo>
                  <a:cubicBezTo>
                    <a:pt x="34" y="32"/>
                    <a:pt x="34" y="32"/>
                    <a:pt x="34" y="32"/>
                  </a:cubicBezTo>
                  <a:cubicBezTo>
                    <a:pt x="37" y="34"/>
                    <a:pt x="37" y="34"/>
                    <a:pt x="37" y="34"/>
                  </a:cubicBezTo>
                  <a:cubicBezTo>
                    <a:pt x="34" y="37"/>
                    <a:pt x="34" y="37"/>
                    <a:pt x="34" y="37"/>
                  </a:cubicBezTo>
                  <a:lnTo>
                    <a:pt x="32" y="35"/>
                  </a:lnTo>
                  <a:close/>
                  <a:moveTo>
                    <a:pt x="39" y="16"/>
                  </a:moveTo>
                  <a:cubicBezTo>
                    <a:pt x="39" y="16"/>
                    <a:pt x="39" y="16"/>
                    <a:pt x="39" y="16"/>
                  </a:cubicBezTo>
                  <a:cubicBezTo>
                    <a:pt x="39" y="16"/>
                    <a:pt x="39" y="16"/>
                    <a:pt x="39" y="16"/>
                  </a:cubicBezTo>
                  <a:close/>
                  <a:moveTo>
                    <a:pt x="38" y="17"/>
                  </a:moveTo>
                  <a:cubicBezTo>
                    <a:pt x="38" y="17"/>
                    <a:pt x="38" y="17"/>
                    <a:pt x="38" y="17"/>
                  </a:cubicBezTo>
                  <a:cubicBezTo>
                    <a:pt x="38" y="17"/>
                    <a:pt x="38" y="17"/>
                    <a:pt x="38" y="17"/>
                  </a:cubicBezTo>
                  <a:close/>
                  <a:moveTo>
                    <a:pt x="42" y="24"/>
                  </a:moveTo>
                  <a:cubicBezTo>
                    <a:pt x="45" y="26"/>
                    <a:pt x="45" y="26"/>
                    <a:pt x="45" y="26"/>
                  </a:cubicBezTo>
                  <a:cubicBezTo>
                    <a:pt x="42" y="29"/>
                    <a:pt x="42" y="29"/>
                    <a:pt x="42" y="29"/>
                  </a:cubicBezTo>
                  <a:cubicBezTo>
                    <a:pt x="40" y="26"/>
                    <a:pt x="40" y="26"/>
                    <a:pt x="40" y="26"/>
                  </a:cubicBezTo>
                  <a:lnTo>
                    <a:pt x="42" y="24"/>
                  </a:lnTo>
                  <a:close/>
                  <a:moveTo>
                    <a:pt x="34" y="15"/>
                  </a:moveTo>
                  <a:cubicBezTo>
                    <a:pt x="34" y="15"/>
                    <a:pt x="34" y="15"/>
                    <a:pt x="34" y="15"/>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4" y="21"/>
                    <a:pt x="34" y="21"/>
                    <a:pt x="34" y="21"/>
                  </a:cubicBezTo>
                  <a:cubicBezTo>
                    <a:pt x="32" y="18"/>
                    <a:pt x="32" y="18"/>
                    <a:pt x="32" y="18"/>
                  </a:cubicBezTo>
                  <a:cubicBezTo>
                    <a:pt x="34" y="15"/>
                    <a:pt x="34" y="15"/>
                    <a:pt x="34" y="15"/>
                  </a:cubicBezTo>
                  <a:cubicBezTo>
                    <a:pt x="34" y="15"/>
                    <a:pt x="34" y="15"/>
                    <a:pt x="34" y="15"/>
                  </a:cubicBezTo>
                  <a:cubicBezTo>
                    <a:pt x="34" y="15"/>
                    <a:pt x="34" y="15"/>
                    <a:pt x="34" y="15"/>
                  </a:cubicBezTo>
                  <a:close/>
                  <a:moveTo>
                    <a:pt x="23" y="32"/>
                  </a:move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5" y="30"/>
                    <a:pt x="25" y="30"/>
                    <a:pt x="25" y="30"/>
                  </a:cubicBezTo>
                  <a:cubicBezTo>
                    <a:pt x="25" y="30"/>
                    <a:pt x="25" y="30"/>
                    <a:pt x="25" y="30"/>
                  </a:cubicBezTo>
                  <a:cubicBezTo>
                    <a:pt x="26" y="29"/>
                    <a:pt x="26" y="29"/>
                    <a:pt x="26" y="29"/>
                  </a:cubicBezTo>
                  <a:cubicBezTo>
                    <a:pt x="26" y="29"/>
                    <a:pt x="26" y="29"/>
                    <a:pt x="26" y="29"/>
                  </a:cubicBezTo>
                  <a:cubicBezTo>
                    <a:pt x="26" y="29"/>
                    <a:pt x="26" y="29"/>
                    <a:pt x="26" y="29"/>
                  </a:cubicBezTo>
                  <a:cubicBezTo>
                    <a:pt x="26" y="29"/>
                    <a:pt x="26" y="29"/>
                    <a:pt x="26" y="29"/>
                  </a:cubicBezTo>
                  <a:cubicBezTo>
                    <a:pt x="26" y="29"/>
                    <a:pt x="26" y="29"/>
                    <a:pt x="26" y="29"/>
                  </a:cubicBezTo>
                  <a:cubicBezTo>
                    <a:pt x="26" y="29"/>
                    <a:pt x="26" y="29"/>
                    <a:pt x="26" y="29"/>
                  </a:cubicBezTo>
                  <a:cubicBezTo>
                    <a:pt x="26" y="29"/>
                    <a:pt x="26" y="29"/>
                    <a:pt x="26" y="29"/>
                  </a:cubicBezTo>
                  <a:cubicBezTo>
                    <a:pt x="26" y="29"/>
                    <a:pt x="26" y="29"/>
                    <a:pt x="26" y="29"/>
                  </a:cubicBezTo>
                  <a:cubicBezTo>
                    <a:pt x="26" y="29"/>
                    <a:pt x="26" y="29"/>
                    <a:pt x="26" y="29"/>
                  </a:cubicBezTo>
                  <a:cubicBezTo>
                    <a:pt x="23" y="26"/>
                    <a:pt x="23" y="26"/>
                    <a:pt x="23" y="26"/>
                  </a:cubicBezTo>
                  <a:cubicBezTo>
                    <a:pt x="26" y="24"/>
                    <a:pt x="26" y="24"/>
                    <a:pt x="26" y="24"/>
                  </a:cubicBezTo>
                  <a:cubicBezTo>
                    <a:pt x="29" y="26"/>
                    <a:pt x="29" y="26"/>
                    <a:pt x="29" y="26"/>
                  </a:cubicBezTo>
                  <a:cubicBezTo>
                    <a:pt x="23" y="32"/>
                    <a:pt x="23" y="32"/>
                    <a:pt x="23" y="32"/>
                  </a:cubicBezTo>
                  <a:cubicBezTo>
                    <a:pt x="23" y="32"/>
                    <a:pt x="23" y="32"/>
                    <a:pt x="23" y="32"/>
                  </a:cubicBezTo>
                  <a:close/>
                  <a:moveTo>
                    <a:pt x="42" y="40"/>
                  </a:moveTo>
                  <a:cubicBezTo>
                    <a:pt x="43" y="40"/>
                    <a:pt x="43" y="40"/>
                    <a:pt x="43" y="40"/>
                  </a:cubicBezTo>
                  <a:cubicBezTo>
                    <a:pt x="44" y="41"/>
                    <a:pt x="44" y="41"/>
                    <a:pt x="44" y="41"/>
                  </a:cubicBezTo>
                  <a:cubicBezTo>
                    <a:pt x="44" y="41"/>
                    <a:pt x="44" y="41"/>
                    <a:pt x="44" y="42"/>
                  </a:cubicBezTo>
                  <a:cubicBezTo>
                    <a:pt x="44" y="42"/>
                    <a:pt x="44" y="43"/>
                    <a:pt x="44" y="43"/>
                  </a:cubicBezTo>
                  <a:cubicBezTo>
                    <a:pt x="44" y="44"/>
                    <a:pt x="43" y="45"/>
                    <a:pt x="42" y="45"/>
                  </a:cubicBezTo>
                  <a:cubicBezTo>
                    <a:pt x="42" y="45"/>
                    <a:pt x="42" y="44"/>
                    <a:pt x="41" y="44"/>
                  </a:cubicBezTo>
                  <a:cubicBezTo>
                    <a:pt x="41" y="44"/>
                    <a:pt x="41" y="44"/>
                    <a:pt x="41" y="44"/>
                  </a:cubicBezTo>
                  <a:cubicBezTo>
                    <a:pt x="41" y="44"/>
                    <a:pt x="41" y="44"/>
                    <a:pt x="40" y="43"/>
                  </a:cubicBezTo>
                  <a:cubicBezTo>
                    <a:pt x="40" y="43"/>
                    <a:pt x="40" y="43"/>
                    <a:pt x="40" y="43"/>
                  </a:cubicBezTo>
                  <a:lnTo>
                    <a:pt x="42" y="40"/>
                  </a:lnTo>
                  <a:close/>
                </a:path>
              </a:pathLst>
            </a:custGeom>
            <a:solidFill>
              <a:srgbClr val="CB3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89" name="Freeform 717">
              <a:extLst>
                <a:ext uri="{FF2B5EF4-FFF2-40B4-BE49-F238E27FC236}">
                  <a16:creationId xmlns:a16="http://schemas.microsoft.com/office/drawing/2014/main" id="{BE6BA930-0D4D-4F00-A9BB-64FE03F405C2}"/>
                </a:ext>
              </a:extLst>
            </p:cNvPr>
            <p:cNvSpPr>
              <a:spLocks/>
            </p:cNvSpPr>
            <p:nvPr/>
          </p:nvSpPr>
          <p:spPr bwMode="auto">
            <a:xfrm>
              <a:off x="5724" y="1329"/>
              <a:ext cx="552" cy="275"/>
            </a:xfrm>
            <a:custGeom>
              <a:avLst/>
              <a:gdLst>
                <a:gd name="T0" fmla="*/ 169 w 172"/>
                <a:gd name="T1" fmla="*/ 86 h 86"/>
                <a:gd name="T2" fmla="*/ 145 w 172"/>
                <a:gd name="T3" fmla="*/ 27 h 86"/>
                <a:gd name="T4" fmla="*/ 145 w 172"/>
                <a:gd name="T5" fmla="*/ 27 h 86"/>
                <a:gd name="T6" fmla="*/ 86 w 172"/>
                <a:gd name="T7" fmla="*/ 3 h 86"/>
                <a:gd name="T8" fmla="*/ 86 w 172"/>
                <a:gd name="T9" fmla="*/ 3 h 86"/>
                <a:gd name="T10" fmla="*/ 28 w 172"/>
                <a:gd name="T11" fmla="*/ 27 h 86"/>
                <a:gd name="T12" fmla="*/ 28 w 172"/>
                <a:gd name="T13" fmla="*/ 27 h 86"/>
                <a:gd name="T14" fmla="*/ 3 w 172"/>
                <a:gd name="T15" fmla="*/ 86 h 86"/>
                <a:gd name="T16" fmla="*/ 3 w 172"/>
                <a:gd name="T17" fmla="*/ 86 h 86"/>
                <a:gd name="T18" fmla="*/ 0 w 172"/>
                <a:gd name="T19" fmla="*/ 86 h 86"/>
                <a:gd name="T20" fmla="*/ 86 w 172"/>
                <a:gd name="T21" fmla="*/ 0 h 86"/>
                <a:gd name="T22" fmla="*/ 86 w 172"/>
                <a:gd name="T23" fmla="*/ 0 h 86"/>
                <a:gd name="T24" fmla="*/ 172 w 172"/>
                <a:gd name="T25" fmla="*/ 86 h 86"/>
                <a:gd name="T26" fmla="*/ 172 w 172"/>
                <a:gd name="T27" fmla="*/ 86 h 86"/>
                <a:gd name="T28" fmla="*/ 169 w 172"/>
                <a:gd name="T29"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86">
                  <a:moveTo>
                    <a:pt x="169" y="86"/>
                  </a:moveTo>
                  <a:cubicBezTo>
                    <a:pt x="169" y="63"/>
                    <a:pt x="160" y="42"/>
                    <a:pt x="145" y="27"/>
                  </a:cubicBezTo>
                  <a:cubicBezTo>
                    <a:pt x="145" y="27"/>
                    <a:pt x="145" y="27"/>
                    <a:pt x="145" y="27"/>
                  </a:cubicBezTo>
                  <a:cubicBezTo>
                    <a:pt x="130" y="12"/>
                    <a:pt x="109" y="3"/>
                    <a:pt x="86" y="3"/>
                  </a:cubicBezTo>
                  <a:cubicBezTo>
                    <a:pt x="86" y="3"/>
                    <a:pt x="86" y="3"/>
                    <a:pt x="86" y="3"/>
                  </a:cubicBezTo>
                  <a:cubicBezTo>
                    <a:pt x="63" y="3"/>
                    <a:pt x="43" y="12"/>
                    <a:pt x="28" y="27"/>
                  </a:cubicBezTo>
                  <a:cubicBezTo>
                    <a:pt x="28" y="27"/>
                    <a:pt x="28" y="27"/>
                    <a:pt x="28" y="27"/>
                  </a:cubicBezTo>
                  <a:cubicBezTo>
                    <a:pt x="13" y="42"/>
                    <a:pt x="3" y="63"/>
                    <a:pt x="3" y="86"/>
                  </a:cubicBezTo>
                  <a:cubicBezTo>
                    <a:pt x="3" y="86"/>
                    <a:pt x="3" y="86"/>
                    <a:pt x="3" y="86"/>
                  </a:cubicBezTo>
                  <a:cubicBezTo>
                    <a:pt x="0" y="86"/>
                    <a:pt x="0" y="86"/>
                    <a:pt x="0" y="86"/>
                  </a:cubicBezTo>
                  <a:cubicBezTo>
                    <a:pt x="0" y="38"/>
                    <a:pt x="39" y="0"/>
                    <a:pt x="86" y="0"/>
                  </a:cubicBezTo>
                  <a:cubicBezTo>
                    <a:pt x="86" y="0"/>
                    <a:pt x="86" y="0"/>
                    <a:pt x="86" y="0"/>
                  </a:cubicBezTo>
                  <a:cubicBezTo>
                    <a:pt x="134" y="0"/>
                    <a:pt x="172" y="38"/>
                    <a:pt x="172" y="86"/>
                  </a:cubicBezTo>
                  <a:cubicBezTo>
                    <a:pt x="172" y="86"/>
                    <a:pt x="172" y="86"/>
                    <a:pt x="172" y="86"/>
                  </a:cubicBezTo>
                  <a:cubicBezTo>
                    <a:pt x="169" y="86"/>
                    <a:pt x="169" y="86"/>
                    <a:pt x="169" y="86"/>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90" name="Oval 718">
              <a:extLst>
                <a:ext uri="{FF2B5EF4-FFF2-40B4-BE49-F238E27FC236}">
                  <a16:creationId xmlns:a16="http://schemas.microsoft.com/office/drawing/2014/main" id="{2BB52A41-C4C7-42E3-8D81-8161F45D3402}"/>
                </a:ext>
              </a:extLst>
            </p:cNvPr>
            <p:cNvSpPr>
              <a:spLocks noChangeArrowheads="1"/>
            </p:cNvSpPr>
            <p:nvPr/>
          </p:nvSpPr>
          <p:spPr bwMode="auto">
            <a:xfrm>
              <a:off x="5971" y="1091"/>
              <a:ext cx="58" cy="58"/>
            </a:xfrm>
            <a:prstGeom prst="ellipse">
              <a:avLst/>
            </a:pr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91" name="Oval 719">
              <a:extLst>
                <a:ext uri="{FF2B5EF4-FFF2-40B4-BE49-F238E27FC236}">
                  <a16:creationId xmlns:a16="http://schemas.microsoft.com/office/drawing/2014/main" id="{B2E37B0A-CF96-4833-971F-D489AFA816B3}"/>
                </a:ext>
              </a:extLst>
            </p:cNvPr>
            <p:cNvSpPr>
              <a:spLocks noChangeArrowheads="1"/>
            </p:cNvSpPr>
            <p:nvPr/>
          </p:nvSpPr>
          <p:spPr bwMode="auto">
            <a:xfrm>
              <a:off x="5971" y="1287"/>
              <a:ext cx="58" cy="58"/>
            </a:xfrm>
            <a:prstGeom prst="ellipse">
              <a:avLst/>
            </a:prstGeom>
            <a:solidFill>
              <a:srgbClr val="E8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92" name="Freeform 720">
              <a:extLst>
                <a:ext uri="{FF2B5EF4-FFF2-40B4-BE49-F238E27FC236}">
                  <a16:creationId xmlns:a16="http://schemas.microsoft.com/office/drawing/2014/main" id="{CA5A1459-2705-45A9-B49B-C39C8B9BE26E}"/>
                </a:ext>
              </a:extLst>
            </p:cNvPr>
            <p:cNvSpPr>
              <a:spLocks noEditPoints="1"/>
            </p:cNvSpPr>
            <p:nvPr/>
          </p:nvSpPr>
          <p:spPr bwMode="auto">
            <a:xfrm>
              <a:off x="5891" y="1133"/>
              <a:ext cx="221" cy="170"/>
            </a:xfrm>
            <a:custGeom>
              <a:avLst/>
              <a:gdLst>
                <a:gd name="T0" fmla="*/ 68 w 69"/>
                <a:gd name="T1" fmla="*/ 30 h 53"/>
                <a:gd name="T2" fmla="*/ 69 w 69"/>
                <a:gd name="T3" fmla="*/ 26 h 53"/>
                <a:gd name="T4" fmla="*/ 67 w 69"/>
                <a:gd name="T5" fmla="*/ 21 h 53"/>
                <a:gd name="T6" fmla="*/ 64 w 69"/>
                <a:gd name="T7" fmla="*/ 19 h 53"/>
                <a:gd name="T8" fmla="*/ 51 w 69"/>
                <a:gd name="T9" fmla="*/ 21 h 53"/>
                <a:gd name="T10" fmla="*/ 50 w 69"/>
                <a:gd name="T11" fmla="*/ 17 h 53"/>
                <a:gd name="T12" fmla="*/ 37 w 69"/>
                <a:gd name="T13" fmla="*/ 3 h 53"/>
                <a:gd name="T14" fmla="*/ 33 w 69"/>
                <a:gd name="T15" fmla="*/ 4 h 53"/>
                <a:gd name="T16" fmla="*/ 17 w 69"/>
                <a:gd name="T17" fmla="*/ 8 h 53"/>
                <a:gd name="T18" fmla="*/ 21 w 69"/>
                <a:gd name="T19" fmla="*/ 19 h 53"/>
                <a:gd name="T20" fmla="*/ 17 w 69"/>
                <a:gd name="T21" fmla="*/ 20 h 53"/>
                <a:gd name="T22" fmla="*/ 2 w 69"/>
                <a:gd name="T23" fmla="*/ 21 h 53"/>
                <a:gd name="T24" fmla="*/ 0 w 69"/>
                <a:gd name="T25" fmla="*/ 24 h 53"/>
                <a:gd name="T26" fmla="*/ 0 w 69"/>
                <a:gd name="T27" fmla="*/ 28 h 53"/>
                <a:gd name="T28" fmla="*/ 2 w 69"/>
                <a:gd name="T29" fmla="*/ 33 h 53"/>
                <a:gd name="T30" fmla="*/ 5 w 69"/>
                <a:gd name="T31" fmla="*/ 36 h 53"/>
                <a:gd name="T32" fmla="*/ 17 w 69"/>
                <a:gd name="T33" fmla="*/ 33 h 53"/>
                <a:gd name="T34" fmla="*/ 19 w 69"/>
                <a:gd name="T35" fmla="*/ 37 h 53"/>
                <a:gd name="T36" fmla="*/ 31 w 69"/>
                <a:gd name="T37" fmla="*/ 52 h 53"/>
                <a:gd name="T38" fmla="*/ 35 w 69"/>
                <a:gd name="T39" fmla="*/ 50 h 53"/>
                <a:gd name="T40" fmla="*/ 48 w 69"/>
                <a:gd name="T41" fmla="*/ 52 h 53"/>
                <a:gd name="T42" fmla="*/ 48 w 69"/>
                <a:gd name="T43" fmla="*/ 36 h 53"/>
                <a:gd name="T44" fmla="*/ 48 w 69"/>
                <a:gd name="T45" fmla="*/ 35 h 53"/>
                <a:gd name="T46" fmla="*/ 51 w 69"/>
                <a:gd name="T47" fmla="*/ 33 h 53"/>
                <a:gd name="T48" fmla="*/ 66 w 69"/>
                <a:gd name="T49" fmla="*/ 34 h 53"/>
                <a:gd name="T50" fmla="*/ 29 w 69"/>
                <a:gd name="T51" fmla="*/ 11 h 53"/>
                <a:gd name="T52" fmla="*/ 26 w 69"/>
                <a:gd name="T53" fmla="*/ 13 h 53"/>
                <a:gd name="T54" fmla="*/ 26 w 69"/>
                <a:gd name="T55" fmla="*/ 13 h 53"/>
                <a:gd name="T56" fmla="*/ 24 w 69"/>
                <a:gd name="T57" fmla="*/ 10 h 53"/>
                <a:gd name="T58" fmla="*/ 28 w 69"/>
                <a:gd name="T59" fmla="*/ 10 h 53"/>
                <a:gd name="T60" fmla="*/ 8 w 69"/>
                <a:gd name="T61" fmla="*/ 27 h 53"/>
                <a:gd name="T62" fmla="*/ 10 w 69"/>
                <a:gd name="T63" fmla="*/ 25 h 53"/>
                <a:gd name="T64" fmla="*/ 11 w 69"/>
                <a:gd name="T65" fmla="*/ 28 h 53"/>
                <a:gd name="T66" fmla="*/ 8 w 69"/>
                <a:gd name="T67" fmla="*/ 28 h 53"/>
                <a:gd name="T68" fmla="*/ 58 w 69"/>
                <a:gd name="T69" fmla="*/ 25 h 53"/>
                <a:gd name="T70" fmla="*/ 61 w 69"/>
                <a:gd name="T71" fmla="*/ 27 h 53"/>
                <a:gd name="T72" fmla="*/ 60 w 69"/>
                <a:gd name="T73" fmla="*/ 28 h 53"/>
                <a:gd name="T74" fmla="*/ 57 w 69"/>
                <a:gd name="T75" fmla="*/ 26 h 53"/>
                <a:gd name="T76" fmla="*/ 26 w 69"/>
                <a:gd name="T77" fmla="*/ 41 h 53"/>
                <a:gd name="T78" fmla="*/ 27 w 69"/>
                <a:gd name="T79" fmla="*/ 45 h 53"/>
                <a:gd name="T80" fmla="*/ 25 w 69"/>
                <a:gd name="T81" fmla="*/ 42 h 53"/>
                <a:gd name="T82" fmla="*/ 42 w 69"/>
                <a:gd name="T83" fmla="*/ 13 h 53"/>
                <a:gd name="T84" fmla="*/ 41 w 69"/>
                <a:gd name="T85" fmla="*/ 9 h 53"/>
                <a:gd name="T86" fmla="*/ 44 w 69"/>
                <a:gd name="T87" fmla="*/ 12 h 53"/>
                <a:gd name="T88" fmla="*/ 34 w 69"/>
                <a:gd name="T89" fmla="*/ 33 h 53"/>
                <a:gd name="T90" fmla="*/ 39 w 69"/>
                <a:gd name="T91" fmla="*/ 16 h 53"/>
                <a:gd name="T92" fmla="*/ 38 w 69"/>
                <a:gd name="T93" fmla="*/ 18 h 53"/>
                <a:gd name="T94" fmla="*/ 42 w 69"/>
                <a:gd name="T95" fmla="*/ 30 h 53"/>
                <a:gd name="T96" fmla="*/ 34 w 69"/>
                <a:gd name="T97" fmla="*/ 16 h 53"/>
                <a:gd name="T98" fmla="*/ 37 w 69"/>
                <a:gd name="T99" fmla="*/ 19 h 53"/>
                <a:gd name="T100" fmla="*/ 37 w 69"/>
                <a:gd name="T101" fmla="*/ 19 h 53"/>
                <a:gd name="T102" fmla="*/ 37 w 69"/>
                <a:gd name="T103" fmla="*/ 19 h 53"/>
                <a:gd name="T104" fmla="*/ 34 w 69"/>
                <a:gd name="T105" fmla="*/ 21 h 53"/>
                <a:gd name="T106" fmla="*/ 34 w 69"/>
                <a:gd name="T107" fmla="*/ 16 h 53"/>
                <a:gd name="T108" fmla="*/ 23 w 69"/>
                <a:gd name="T109" fmla="*/ 33 h 53"/>
                <a:gd name="T110" fmla="*/ 25 w 69"/>
                <a:gd name="T111" fmla="*/ 31 h 53"/>
                <a:gd name="T112" fmla="*/ 26 w 69"/>
                <a:gd name="T113" fmla="*/ 30 h 53"/>
                <a:gd name="T114" fmla="*/ 26 w 69"/>
                <a:gd name="T115" fmla="*/ 30 h 53"/>
                <a:gd name="T116" fmla="*/ 26 w 69"/>
                <a:gd name="T117" fmla="*/ 24 h 53"/>
                <a:gd name="T118" fmla="*/ 42 w 69"/>
                <a:gd name="T119" fmla="*/ 41 h 53"/>
                <a:gd name="T120" fmla="*/ 44 w 69"/>
                <a:gd name="T121" fmla="*/ 44 h 53"/>
                <a:gd name="T122" fmla="*/ 40 w 69"/>
                <a:gd name="T123"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53">
                  <a:moveTo>
                    <a:pt x="67" y="33"/>
                  </a:moveTo>
                  <a:cubicBezTo>
                    <a:pt x="67" y="32"/>
                    <a:pt x="67" y="32"/>
                    <a:pt x="67" y="32"/>
                  </a:cubicBezTo>
                  <a:cubicBezTo>
                    <a:pt x="68" y="31"/>
                    <a:pt x="68" y="31"/>
                    <a:pt x="68" y="31"/>
                  </a:cubicBezTo>
                  <a:cubicBezTo>
                    <a:pt x="68" y="30"/>
                    <a:pt x="68" y="30"/>
                    <a:pt x="68" y="30"/>
                  </a:cubicBezTo>
                  <a:cubicBezTo>
                    <a:pt x="68" y="30"/>
                    <a:pt x="68" y="30"/>
                    <a:pt x="68" y="29"/>
                  </a:cubicBezTo>
                  <a:cubicBezTo>
                    <a:pt x="69" y="28"/>
                    <a:pt x="69" y="27"/>
                    <a:pt x="69" y="26"/>
                  </a:cubicBezTo>
                  <a:cubicBezTo>
                    <a:pt x="69" y="26"/>
                    <a:pt x="69" y="26"/>
                    <a:pt x="69" y="26"/>
                  </a:cubicBezTo>
                  <a:cubicBezTo>
                    <a:pt x="69" y="26"/>
                    <a:pt x="69" y="26"/>
                    <a:pt x="69" y="26"/>
                  </a:cubicBezTo>
                  <a:cubicBezTo>
                    <a:pt x="68" y="25"/>
                    <a:pt x="68" y="24"/>
                    <a:pt x="68" y="23"/>
                  </a:cubicBezTo>
                  <a:cubicBezTo>
                    <a:pt x="68" y="23"/>
                    <a:pt x="68" y="23"/>
                    <a:pt x="68" y="23"/>
                  </a:cubicBezTo>
                  <a:cubicBezTo>
                    <a:pt x="67" y="22"/>
                    <a:pt x="67" y="22"/>
                    <a:pt x="67" y="22"/>
                  </a:cubicBezTo>
                  <a:cubicBezTo>
                    <a:pt x="67" y="22"/>
                    <a:pt x="67" y="21"/>
                    <a:pt x="67" y="21"/>
                  </a:cubicBezTo>
                  <a:cubicBezTo>
                    <a:pt x="66" y="21"/>
                    <a:pt x="66" y="21"/>
                    <a:pt x="66" y="20"/>
                  </a:cubicBezTo>
                  <a:cubicBezTo>
                    <a:pt x="66" y="20"/>
                    <a:pt x="66" y="20"/>
                    <a:pt x="66" y="20"/>
                  </a:cubicBezTo>
                  <a:cubicBezTo>
                    <a:pt x="66" y="20"/>
                    <a:pt x="66" y="20"/>
                    <a:pt x="66" y="20"/>
                  </a:cubicBezTo>
                  <a:cubicBezTo>
                    <a:pt x="65" y="20"/>
                    <a:pt x="64" y="19"/>
                    <a:pt x="64" y="19"/>
                  </a:cubicBezTo>
                  <a:cubicBezTo>
                    <a:pt x="61" y="17"/>
                    <a:pt x="58" y="17"/>
                    <a:pt x="55" y="18"/>
                  </a:cubicBezTo>
                  <a:cubicBezTo>
                    <a:pt x="54" y="18"/>
                    <a:pt x="54" y="19"/>
                    <a:pt x="53" y="19"/>
                  </a:cubicBezTo>
                  <a:cubicBezTo>
                    <a:pt x="53" y="20"/>
                    <a:pt x="52" y="20"/>
                    <a:pt x="52" y="20"/>
                  </a:cubicBezTo>
                  <a:cubicBezTo>
                    <a:pt x="51" y="21"/>
                    <a:pt x="51" y="21"/>
                    <a:pt x="51" y="21"/>
                  </a:cubicBezTo>
                  <a:cubicBezTo>
                    <a:pt x="48" y="19"/>
                    <a:pt x="48" y="19"/>
                    <a:pt x="48" y="19"/>
                  </a:cubicBezTo>
                  <a:cubicBezTo>
                    <a:pt x="49" y="18"/>
                    <a:pt x="49" y="18"/>
                    <a:pt x="49" y="18"/>
                  </a:cubicBezTo>
                  <a:cubicBezTo>
                    <a:pt x="49" y="18"/>
                    <a:pt x="49" y="18"/>
                    <a:pt x="49" y="18"/>
                  </a:cubicBezTo>
                  <a:cubicBezTo>
                    <a:pt x="50" y="17"/>
                    <a:pt x="50" y="17"/>
                    <a:pt x="50" y="17"/>
                  </a:cubicBezTo>
                  <a:cubicBezTo>
                    <a:pt x="51" y="15"/>
                    <a:pt x="52" y="14"/>
                    <a:pt x="52" y="12"/>
                  </a:cubicBezTo>
                  <a:cubicBezTo>
                    <a:pt x="53" y="9"/>
                    <a:pt x="51" y="5"/>
                    <a:pt x="49" y="3"/>
                  </a:cubicBezTo>
                  <a:cubicBezTo>
                    <a:pt x="46" y="1"/>
                    <a:pt x="42" y="0"/>
                    <a:pt x="39" y="1"/>
                  </a:cubicBezTo>
                  <a:cubicBezTo>
                    <a:pt x="38" y="2"/>
                    <a:pt x="38" y="2"/>
                    <a:pt x="37" y="3"/>
                  </a:cubicBezTo>
                  <a:cubicBezTo>
                    <a:pt x="36" y="3"/>
                    <a:pt x="35" y="4"/>
                    <a:pt x="35" y="4"/>
                  </a:cubicBezTo>
                  <a:cubicBezTo>
                    <a:pt x="34" y="5"/>
                    <a:pt x="34" y="5"/>
                    <a:pt x="34" y="5"/>
                  </a:cubicBezTo>
                  <a:cubicBezTo>
                    <a:pt x="34" y="5"/>
                    <a:pt x="34" y="5"/>
                    <a:pt x="34" y="5"/>
                  </a:cubicBezTo>
                  <a:cubicBezTo>
                    <a:pt x="33" y="4"/>
                    <a:pt x="33" y="4"/>
                    <a:pt x="33" y="4"/>
                  </a:cubicBezTo>
                  <a:cubicBezTo>
                    <a:pt x="33" y="4"/>
                    <a:pt x="32" y="3"/>
                    <a:pt x="32" y="3"/>
                  </a:cubicBezTo>
                  <a:cubicBezTo>
                    <a:pt x="31" y="2"/>
                    <a:pt x="30" y="1"/>
                    <a:pt x="28" y="1"/>
                  </a:cubicBezTo>
                  <a:cubicBezTo>
                    <a:pt x="26" y="1"/>
                    <a:pt x="23" y="1"/>
                    <a:pt x="21" y="2"/>
                  </a:cubicBezTo>
                  <a:cubicBezTo>
                    <a:pt x="19" y="3"/>
                    <a:pt x="17" y="6"/>
                    <a:pt x="17" y="8"/>
                  </a:cubicBezTo>
                  <a:cubicBezTo>
                    <a:pt x="16" y="10"/>
                    <a:pt x="16" y="13"/>
                    <a:pt x="17" y="15"/>
                  </a:cubicBezTo>
                  <a:cubicBezTo>
                    <a:pt x="18" y="16"/>
                    <a:pt x="18" y="16"/>
                    <a:pt x="18" y="17"/>
                  </a:cubicBezTo>
                  <a:cubicBezTo>
                    <a:pt x="19" y="17"/>
                    <a:pt x="19" y="18"/>
                    <a:pt x="20" y="18"/>
                  </a:cubicBezTo>
                  <a:cubicBezTo>
                    <a:pt x="21" y="19"/>
                    <a:pt x="21" y="19"/>
                    <a:pt x="21" y="19"/>
                  </a:cubicBezTo>
                  <a:cubicBezTo>
                    <a:pt x="21" y="19"/>
                    <a:pt x="21" y="19"/>
                    <a:pt x="21" y="19"/>
                  </a:cubicBezTo>
                  <a:cubicBezTo>
                    <a:pt x="21" y="19"/>
                    <a:pt x="21" y="19"/>
                    <a:pt x="21" y="19"/>
                  </a:cubicBezTo>
                  <a:cubicBezTo>
                    <a:pt x="18" y="21"/>
                    <a:pt x="18" y="21"/>
                    <a:pt x="18" y="21"/>
                  </a:cubicBezTo>
                  <a:cubicBezTo>
                    <a:pt x="17" y="20"/>
                    <a:pt x="17" y="20"/>
                    <a:pt x="17" y="20"/>
                  </a:cubicBezTo>
                  <a:cubicBezTo>
                    <a:pt x="16" y="19"/>
                    <a:pt x="15" y="19"/>
                    <a:pt x="14" y="18"/>
                  </a:cubicBezTo>
                  <a:cubicBezTo>
                    <a:pt x="10" y="16"/>
                    <a:pt x="5" y="17"/>
                    <a:pt x="3" y="20"/>
                  </a:cubicBezTo>
                  <a:cubicBezTo>
                    <a:pt x="2" y="21"/>
                    <a:pt x="2" y="21"/>
                    <a:pt x="2" y="21"/>
                  </a:cubicBezTo>
                  <a:cubicBezTo>
                    <a:pt x="2" y="21"/>
                    <a:pt x="2" y="21"/>
                    <a:pt x="2" y="21"/>
                  </a:cubicBezTo>
                  <a:cubicBezTo>
                    <a:pt x="2" y="21"/>
                    <a:pt x="2" y="22"/>
                    <a:pt x="2" y="22"/>
                  </a:cubicBezTo>
                  <a:cubicBezTo>
                    <a:pt x="1" y="22"/>
                    <a:pt x="1" y="22"/>
                    <a:pt x="1" y="23"/>
                  </a:cubicBezTo>
                  <a:cubicBezTo>
                    <a:pt x="1" y="23"/>
                    <a:pt x="1" y="23"/>
                    <a:pt x="1" y="23"/>
                  </a:cubicBezTo>
                  <a:cubicBezTo>
                    <a:pt x="0" y="24"/>
                    <a:pt x="0" y="24"/>
                    <a:pt x="0" y="24"/>
                  </a:cubicBezTo>
                  <a:cubicBezTo>
                    <a:pt x="0" y="24"/>
                    <a:pt x="0" y="25"/>
                    <a:pt x="0" y="25"/>
                  </a:cubicBezTo>
                  <a:cubicBezTo>
                    <a:pt x="0" y="26"/>
                    <a:pt x="0" y="27"/>
                    <a:pt x="0" y="28"/>
                  </a:cubicBezTo>
                  <a:cubicBezTo>
                    <a:pt x="0" y="28"/>
                    <a:pt x="0" y="28"/>
                    <a:pt x="0" y="28"/>
                  </a:cubicBezTo>
                  <a:cubicBezTo>
                    <a:pt x="0" y="28"/>
                    <a:pt x="0" y="28"/>
                    <a:pt x="0" y="28"/>
                  </a:cubicBezTo>
                  <a:cubicBezTo>
                    <a:pt x="0" y="29"/>
                    <a:pt x="0" y="30"/>
                    <a:pt x="1" y="31"/>
                  </a:cubicBezTo>
                  <a:cubicBezTo>
                    <a:pt x="1" y="31"/>
                    <a:pt x="1" y="31"/>
                    <a:pt x="1" y="31"/>
                  </a:cubicBezTo>
                  <a:cubicBezTo>
                    <a:pt x="1" y="32"/>
                    <a:pt x="1" y="32"/>
                    <a:pt x="1" y="32"/>
                  </a:cubicBezTo>
                  <a:cubicBezTo>
                    <a:pt x="2" y="32"/>
                    <a:pt x="2" y="33"/>
                    <a:pt x="2" y="33"/>
                  </a:cubicBezTo>
                  <a:cubicBezTo>
                    <a:pt x="2" y="33"/>
                    <a:pt x="2" y="33"/>
                    <a:pt x="3" y="34"/>
                  </a:cubicBezTo>
                  <a:cubicBezTo>
                    <a:pt x="3" y="34"/>
                    <a:pt x="3" y="34"/>
                    <a:pt x="3" y="34"/>
                  </a:cubicBezTo>
                  <a:cubicBezTo>
                    <a:pt x="3" y="34"/>
                    <a:pt x="3" y="34"/>
                    <a:pt x="3" y="34"/>
                  </a:cubicBezTo>
                  <a:cubicBezTo>
                    <a:pt x="3" y="35"/>
                    <a:pt x="4" y="35"/>
                    <a:pt x="5" y="36"/>
                  </a:cubicBezTo>
                  <a:cubicBezTo>
                    <a:pt x="8" y="37"/>
                    <a:pt x="11" y="37"/>
                    <a:pt x="14" y="36"/>
                  </a:cubicBezTo>
                  <a:cubicBezTo>
                    <a:pt x="14" y="36"/>
                    <a:pt x="15" y="35"/>
                    <a:pt x="16" y="35"/>
                  </a:cubicBezTo>
                  <a:cubicBezTo>
                    <a:pt x="16" y="34"/>
                    <a:pt x="16" y="34"/>
                    <a:pt x="16" y="34"/>
                  </a:cubicBezTo>
                  <a:cubicBezTo>
                    <a:pt x="17" y="34"/>
                    <a:pt x="17" y="34"/>
                    <a:pt x="17" y="33"/>
                  </a:cubicBezTo>
                  <a:cubicBezTo>
                    <a:pt x="18" y="33"/>
                    <a:pt x="18" y="33"/>
                    <a:pt x="18" y="33"/>
                  </a:cubicBezTo>
                  <a:cubicBezTo>
                    <a:pt x="21" y="35"/>
                    <a:pt x="21" y="35"/>
                    <a:pt x="21" y="35"/>
                  </a:cubicBezTo>
                  <a:cubicBezTo>
                    <a:pt x="20" y="36"/>
                    <a:pt x="20" y="36"/>
                    <a:pt x="20" y="36"/>
                  </a:cubicBezTo>
                  <a:cubicBezTo>
                    <a:pt x="20" y="36"/>
                    <a:pt x="19" y="36"/>
                    <a:pt x="19" y="37"/>
                  </a:cubicBezTo>
                  <a:cubicBezTo>
                    <a:pt x="19" y="37"/>
                    <a:pt x="18" y="38"/>
                    <a:pt x="18" y="38"/>
                  </a:cubicBezTo>
                  <a:cubicBezTo>
                    <a:pt x="17" y="39"/>
                    <a:pt x="17" y="41"/>
                    <a:pt x="16" y="42"/>
                  </a:cubicBezTo>
                  <a:cubicBezTo>
                    <a:pt x="15" y="47"/>
                    <a:pt x="19" y="52"/>
                    <a:pt x="24" y="53"/>
                  </a:cubicBezTo>
                  <a:cubicBezTo>
                    <a:pt x="27" y="53"/>
                    <a:pt x="29" y="53"/>
                    <a:pt x="31" y="52"/>
                  </a:cubicBezTo>
                  <a:cubicBezTo>
                    <a:pt x="32" y="51"/>
                    <a:pt x="32" y="51"/>
                    <a:pt x="33" y="50"/>
                  </a:cubicBezTo>
                  <a:cubicBezTo>
                    <a:pt x="33" y="50"/>
                    <a:pt x="33" y="50"/>
                    <a:pt x="34" y="50"/>
                  </a:cubicBezTo>
                  <a:cubicBezTo>
                    <a:pt x="34" y="49"/>
                    <a:pt x="34" y="49"/>
                    <a:pt x="34" y="49"/>
                  </a:cubicBezTo>
                  <a:cubicBezTo>
                    <a:pt x="35" y="50"/>
                    <a:pt x="35" y="50"/>
                    <a:pt x="35" y="50"/>
                  </a:cubicBezTo>
                  <a:cubicBezTo>
                    <a:pt x="35" y="50"/>
                    <a:pt x="35" y="50"/>
                    <a:pt x="36" y="50"/>
                  </a:cubicBezTo>
                  <a:cubicBezTo>
                    <a:pt x="36" y="51"/>
                    <a:pt x="37" y="51"/>
                    <a:pt x="37" y="52"/>
                  </a:cubicBezTo>
                  <a:cubicBezTo>
                    <a:pt x="38" y="52"/>
                    <a:pt x="39" y="53"/>
                    <a:pt x="41" y="53"/>
                  </a:cubicBezTo>
                  <a:cubicBezTo>
                    <a:pt x="43" y="53"/>
                    <a:pt x="46" y="53"/>
                    <a:pt x="48" y="52"/>
                  </a:cubicBezTo>
                  <a:cubicBezTo>
                    <a:pt x="50" y="50"/>
                    <a:pt x="52" y="48"/>
                    <a:pt x="52" y="45"/>
                  </a:cubicBezTo>
                  <a:cubicBezTo>
                    <a:pt x="52" y="43"/>
                    <a:pt x="52" y="40"/>
                    <a:pt x="51" y="38"/>
                  </a:cubicBezTo>
                  <a:cubicBezTo>
                    <a:pt x="50" y="38"/>
                    <a:pt x="50" y="37"/>
                    <a:pt x="49" y="37"/>
                  </a:cubicBezTo>
                  <a:cubicBezTo>
                    <a:pt x="48" y="36"/>
                    <a:pt x="48" y="36"/>
                    <a:pt x="48" y="36"/>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51" y="33"/>
                    <a:pt x="51" y="33"/>
                    <a:pt x="51" y="33"/>
                  </a:cubicBezTo>
                  <a:cubicBezTo>
                    <a:pt x="52" y="34"/>
                    <a:pt x="52" y="34"/>
                    <a:pt x="52" y="34"/>
                  </a:cubicBezTo>
                  <a:cubicBezTo>
                    <a:pt x="52" y="34"/>
                    <a:pt x="54" y="35"/>
                    <a:pt x="54" y="36"/>
                  </a:cubicBezTo>
                  <a:cubicBezTo>
                    <a:pt x="58" y="38"/>
                    <a:pt x="63" y="37"/>
                    <a:pt x="66" y="34"/>
                  </a:cubicBezTo>
                  <a:cubicBezTo>
                    <a:pt x="66" y="34"/>
                    <a:pt x="66" y="34"/>
                    <a:pt x="66" y="34"/>
                  </a:cubicBezTo>
                  <a:cubicBezTo>
                    <a:pt x="66" y="34"/>
                    <a:pt x="66" y="33"/>
                    <a:pt x="67" y="33"/>
                  </a:cubicBezTo>
                  <a:cubicBezTo>
                    <a:pt x="67" y="33"/>
                    <a:pt x="67" y="33"/>
                    <a:pt x="67" y="33"/>
                  </a:cubicBezTo>
                  <a:cubicBezTo>
                    <a:pt x="67" y="33"/>
                    <a:pt x="67" y="33"/>
                    <a:pt x="67" y="33"/>
                  </a:cubicBezTo>
                  <a:close/>
                  <a:moveTo>
                    <a:pt x="29" y="11"/>
                  </a:moveTo>
                  <a:cubicBezTo>
                    <a:pt x="29" y="11"/>
                    <a:pt x="29" y="11"/>
                    <a:pt x="29" y="11"/>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5" y="12"/>
                    <a:pt x="25" y="12"/>
                    <a:pt x="25" y="12"/>
                  </a:cubicBezTo>
                  <a:cubicBezTo>
                    <a:pt x="25" y="12"/>
                    <a:pt x="25" y="12"/>
                    <a:pt x="25" y="12"/>
                  </a:cubicBezTo>
                  <a:cubicBezTo>
                    <a:pt x="24" y="12"/>
                    <a:pt x="24" y="12"/>
                    <a:pt x="24" y="12"/>
                  </a:cubicBezTo>
                  <a:cubicBezTo>
                    <a:pt x="24" y="11"/>
                    <a:pt x="24" y="10"/>
                    <a:pt x="24" y="10"/>
                  </a:cubicBezTo>
                  <a:cubicBezTo>
                    <a:pt x="24" y="9"/>
                    <a:pt x="25" y="9"/>
                    <a:pt x="27" y="9"/>
                  </a:cubicBezTo>
                  <a:cubicBezTo>
                    <a:pt x="27" y="9"/>
                    <a:pt x="27" y="9"/>
                    <a:pt x="27" y="9"/>
                  </a:cubicBezTo>
                  <a:cubicBezTo>
                    <a:pt x="27" y="9"/>
                    <a:pt x="27" y="9"/>
                    <a:pt x="28" y="9"/>
                  </a:cubicBezTo>
                  <a:cubicBezTo>
                    <a:pt x="28" y="10"/>
                    <a:pt x="28" y="10"/>
                    <a:pt x="28" y="10"/>
                  </a:cubicBezTo>
                  <a:cubicBezTo>
                    <a:pt x="29" y="11"/>
                    <a:pt x="29" y="11"/>
                    <a:pt x="29" y="11"/>
                  </a:cubicBezTo>
                  <a:close/>
                  <a:moveTo>
                    <a:pt x="8" y="28"/>
                  </a:moveTo>
                  <a:cubicBezTo>
                    <a:pt x="8" y="28"/>
                    <a:pt x="8" y="28"/>
                    <a:pt x="8" y="27"/>
                  </a:cubicBezTo>
                  <a:cubicBezTo>
                    <a:pt x="8" y="27"/>
                    <a:pt x="8" y="27"/>
                    <a:pt x="8" y="27"/>
                  </a:cubicBezTo>
                  <a:cubicBezTo>
                    <a:pt x="8" y="27"/>
                    <a:pt x="8" y="27"/>
                    <a:pt x="8" y="26"/>
                  </a:cubicBezTo>
                  <a:cubicBezTo>
                    <a:pt x="8" y="26"/>
                    <a:pt x="8" y="26"/>
                    <a:pt x="8" y="26"/>
                  </a:cubicBezTo>
                  <a:cubicBezTo>
                    <a:pt x="8" y="26"/>
                    <a:pt x="8" y="26"/>
                    <a:pt x="8" y="26"/>
                  </a:cubicBezTo>
                  <a:cubicBezTo>
                    <a:pt x="9" y="25"/>
                    <a:pt x="10" y="25"/>
                    <a:pt x="10" y="25"/>
                  </a:cubicBezTo>
                  <a:cubicBezTo>
                    <a:pt x="11" y="25"/>
                    <a:pt x="11" y="26"/>
                    <a:pt x="11" y="26"/>
                  </a:cubicBezTo>
                  <a:cubicBezTo>
                    <a:pt x="12" y="27"/>
                    <a:pt x="12" y="27"/>
                    <a:pt x="12" y="27"/>
                  </a:cubicBezTo>
                  <a:cubicBezTo>
                    <a:pt x="11" y="28"/>
                    <a:pt x="11" y="28"/>
                    <a:pt x="11" y="28"/>
                  </a:cubicBezTo>
                  <a:cubicBezTo>
                    <a:pt x="11" y="28"/>
                    <a:pt x="11" y="28"/>
                    <a:pt x="11" y="28"/>
                  </a:cubicBezTo>
                  <a:cubicBezTo>
                    <a:pt x="11" y="28"/>
                    <a:pt x="11" y="28"/>
                    <a:pt x="11" y="29"/>
                  </a:cubicBezTo>
                  <a:cubicBezTo>
                    <a:pt x="11" y="29"/>
                    <a:pt x="11" y="29"/>
                    <a:pt x="10" y="29"/>
                  </a:cubicBezTo>
                  <a:cubicBezTo>
                    <a:pt x="10" y="29"/>
                    <a:pt x="9" y="29"/>
                    <a:pt x="9" y="29"/>
                  </a:cubicBezTo>
                  <a:cubicBezTo>
                    <a:pt x="8" y="29"/>
                    <a:pt x="8" y="28"/>
                    <a:pt x="8" y="28"/>
                  </a:cubicBezTo>
                  <a:cubicBezTo>
                    <a:pt x="8" y="28"/>
                    <a:pt x="8" y="28"/>
                    <a:pt x="8" y="28"/>
                  </a:cubicBezTo>
                  <a:close/>
                  <a:moveTo>
                    <a:pt x="57" y="26"/>
                  </a:moveTo>
                  <a:cubicBezTo>
                    <a:pt x="58" y="26"/>
                    <a:pt x="58" y="26"/>
                    <a:pt x="58" y="25"/>
                  </a:cubicBezTo>
                  <a:cubicBezTo>
                    <a:pt x="58" y="25"/>
                    <a:pt x="58" y="25"/>
                    <a:pt x="58" y="25"/>
                  </a:cubicBezTo>
                  <a:cubicBezTo>
                    <a:pt x="59" y="25"/>
                    <a:pt x="59" y="25"/>
                    <a:pt x="60" y="25"/>
                  </a:cubicBezTo>
                  <a:cubicBezTo>
                    <a:pt x="60" y="25"/>
                    <a:pt x="60" y="26"/>
                    <a:pt x="60" y="26"/>
                  </a:cubicBezTo>
                  <a:cubicBezTo>
                    <a:pt x="60" y="26"/>
                    <a:pt x="61" y="26"/>
                    <a:pt x="61" y="26"/>
                  </a:cubicBezTo>
                  <a:cubicBezTo>
                    <a:pt x="61" y="26"/>
                    <a:pt x="61" y="26"/>
                    <a:pt x="61" y="27"/>
                  </a:cubicBezTo>
                  <a:cubicBezTo>
                    <a:pt x="61" y="27"/>
                    <a:pt x="61" y="27"/>
                    <a:pt x="61" y="27"/>
                  </a:cubicBezTo>
                  <a:cubicBezTo>
                    <a:pt x="61" y="27"/>
                    <a:pt x="61" y="27"/>
                    <a:pt x="61" y="28"/>
                  </a:cubicBezTo>
                  <a:cubicBezTo>
                    <a:pt x="61" y="28"/>
                    <a:pt x="61" y="28"/>
                    <a:pt x="61" y="28"/>
                  </a:cubicBezTo>
                  <a:cubicBezTo>
                    <a:pt x="61" y="28"/>
                    <a:pt x="60" y="28"/>
                    <a:pt x="60" y="28"/>
                  </a:cubicBezTo>
                  <a:cubicBezTo>
                    <a:pt x="60" y="29"/>
                    <a:pt x="59" y="29"/>
                    <a:pt x="58" y="29"/>
                  </a:cubicBezTo>
                  <a:cubicBezTo>
                    <a:pt x="58" y="29"/>
                    <a:pt x="58" y="29"/>
                    <a:pt x="57" y="28"/>
                  </a:cubicBezTo>
                  <a:cubicBezTo>
                    <a:pt x="56" y="27"/>
                    <a:pt x="56" y="27"/>
                    <a:pt x="56" y="27"/>
                  </a:cubicBezTo>
                  <a:lnTo>
                    <a:pt x="57" y="26"/>
                  </a:lnTo>
                  <a:close/>
                  <a:moveTo>
                    <a:pt x="27" y="40"/>
                  </a:moveTo>
                  <a:cubicBezTo>
                    <a:pt x="26" y="41"/>
                    <a:pt x="26" y="41"/>
                    <a:pt x="26" y="41"/>
                  </a:cubicBezTo>
                  <a:cubicBezTo>
                    <a:pt x="26" y="41"/>
                    <a:pt x="26" y="41"/>
                    <a:pt x="26" y="41"/>
                  </a:cubicBezTo>
                  <a:cubicBezTo>
                    <a:pt x="26" y="41"/>
                    <a:pt x="26" y="41"/>
                    <a:pt x="26" y="41"/>
                  </a:cubicBezTo>
                  <a:cubicBezTo>
                    <a:pt x="29" y="43"/>
                    <a:pt x="29" y="43"/>
                    <a:pt x="29" y="43"/>
                  </a:cubicBezTo>
                  <a:cubicBezTo>
                    <a:pt x="28" y="44"/>
                    <a:pt x="28" y="44"/>
                    <a:pt x="28" y="44"/>
                  </a:cubicBezTo>
                  <a:cubicBezTo>
                    <a:pt x="28" y="44"/>
                    <a:pt x="28" y="45"/>
                    <a:pt x="27" y="45"/>
                  </a:cubicBezTo>
                  <a:cubicBezTo>
                    <a:pt x="27" y="45"/>
                    <a:pt x="27" y="45"/>
                    <a:pt x="27" y="45"/>
                  </a:cubicBezTo>
                  <a:cubicBezTo>
                    <a:pt x="27" y="45"/>
                    <a:pt x="26" y="45"/>
                    <a:pt x="26" y="45"/>
                  </a:cubicBezTo>
                  <a:cubicBezTo>
                    <a:pt x="25" y="45"/>
                    <a:pt x="24" y="44"/>
                    <a:pt x="24" y="43"/>
                  </a:cubicBezTo>
                  <a:cubicBezTo>
                    <a:pt x="24" y="43"/>
                    <a:pt x="24" y="43"/>
                    <a:pt x="24" y="42"/>
                  </a:cubicBezTo>
                  <a:cubicBezTo>
                    <a:pt x="24" y="42"/>
                    <a:pt x="25" y="42"/>
                    <a:pt x="25" y="42"/>
                  </a:cubicBezTo>
                  <a:cubicBezTo>
                    <a:pt x="25" y="42"/>
                    <a:pt x="25" y="42"/>
                    <a:pt x="25" y="41"/>
                  </a:cubicBezTo>
                  <a:cubicBezTo>
                    <a:pt x="28" y="39"/>
                    <a:pt x="28" y="39"/>
                    <a:pt x="28" y="39"/>
                  </a:cubicBezTo>
                  <a:cubicBezTo>
                    <a:pt x="27" y="40"/>
                    <a:pt x="27" y="40"/>
                    <a:pt x="27" y="40"/>
                  </a:cubicBezTo>
                  <a:close/>
                  <a:moveTo>
                    <a:pt x="42" y="13"/>
                  </a:moveTo>
                  <a:cubicBezTo>
                    <a:pt x="42" y="13"/>
                    <a:pt x="42" y="13"/>
                    <a:pt x="42" y="13"/>
                  </a:cubicBezTo>
                  <a:cubicBezTo>
                    <a:pt x="40" y="11"/>
                    <a:pt x="40" y="11"/>
                    <a:pt x="40" y="11"/>
                  </a:cubicBezTo>
                  <a:cubicBezTo>
                    <a:pt x="41" y="10"/>
                    <a:pt x="41" y="10"/>
                    <a:pt x="41" y="10"/>
                  </a:cubicBezTo>
                  <a:cubicBezTo>
                    <a:pt x="41" y="9"/>
                    <a:pt x="41" y="9"/>
                    <a:pt x="41" y="9"/>
                  </a:cubicBezTo>
                  <a:cubicBezTo>
                    <a:pt x="41" y="9"/>
                    <a:pt x="42" y="9"/>
                    <a:pt x="42" y="9"/>
                  </a:cubicBezTo>
                  <a:cubicBezTo>
                    <a:pt x="43" y="8"/>
                    <a:pt x="45" y="9"/>
                    <a:pt x="44" y="11"/>
                  </a:cubicBezTo>
                  <a:cubicBezTo>
                    <a:pt x="44" y="11"/>
                    <a:pt x="44" y="11"/>
                    <a:pt x="44" y="12"/>
                  </a:cubicBezTo>
                  <a:cubicBezTo>
                    <a:pt x="44" y="12"/>
                    <a:pt x="44" y="12"/>
                    <a:pt x="44" y="12"/>
                  </a:cubicBezTo>
                  <a:cubicBezTo>
                    <a:pt x="43" y="13"/>
                    <a:pt x="43" y="13"/>
                    <a:pt x="43" y="13"/>
                  </a:cubicBezTo>
                  <a:cubicBezTo>
                    <a:pt x="42" y="13"/>
                    <a:pt x="42" y="13"/>
                    <a:pt x="42" y="13"/>
                  </a:cubicBezTo>
                  <a:close/>
                  <a:moveTo>
                    <a:pt x="32" y="35"/>
                  </a:moveTo>
                  <a:cubicBezTo>
                    <a:pt x="34" y="33"/>
                    <a:pt x="34" y="33"/>
                    <a:pt x="34" y="33"/>
                  </a:cubicBezTo>
                  <a:cubicBezTo>
                    <a:pt x="37" y="35"/>
                    <a:pt x="37" y="35"/>
                    <a:pt x="37" y="35"/>
                  </a:cubicBezTo>
                  <a:cubicBezTo>
                    <a:pt x="34" y="38"/>
                    <a:pt x="34" y="38"/>
                    <a:pt x="34" y="38"/>
                  </a:cubicBezTo>
                  <a:lnTo>
                    <a:pt x="32" y="35"/>
                  </a:lnTo>
                  <a:close/>
                  <a:moveTo>
                    <a:pt x="39" y="16"/>
                  </a:moveTo>
                  <a:cubicBezTo>
                    <a:pt x="39" y="16"/>
                    <a:pt x="39" y="16"/>
                    <a:pt x="39" y="16"/>
                  </a:cubicBezTo>
                  <a:cubicBezTo>
                    <a:pt x="39" y="16"/>
                    <a:pt x="39" y="16"/>
                    <a:pt x="39" y="16"/>
                  </a:cubicBezTo>
                  <a:close/>
                  <a:moveTo>
                    <a:pt x="38" y="18"/>
                  </a:moveTo>
                  <a:cubicBezTo>
                    <a:pt x="38" y="18"/>
                    <a:pt x="38" y="18"/>
                    <a:pt x="38" y="18"/>
                  </a:cubicBezTo>
                  <a:cubicBezTo>
                    <a:pt x="38" y="18"/>
                    <a:pt x="38" y="18"/>
                    <a:pt x="38" y="18"/>
                  </a:cubicBezTo>
                  <a:close/>
                  <a:moveTo>
                    <a:pt x="42" y="24"/>
                  </a:moveTo>
                  <a:cubicBezTo>
                    <a:pt x="45" y="27"/>
                    <a:pt x="45" y="27"/>
                    <a:pt x="45" y="27"/>
                  </a:cubicBezTo>
                  <a:cubicBezTo>
                    <a:pt x="42" y="30"/>
                    <a:pt x="42" y="30"/>
                    <a:pt x="42" y="30"/>
                  </a:cubicBezTo>
                  <a:cubicBezTo>
                    <a:pt x="40" y="27"/>
                    <a:pt x="40" y="27"/>
                    <a:pt x="40" y="27"/>
                  </a:cubicBezTo>
                  <a:lnTo>
                    <a:pt x="42" y="24"/>
                  </a:lnTo>
                  <a:close/>
                  <a:moveTo>
                    <a:pt x="34" y="16"/>
                  </a:moveTo>
                  <a:cubicBezTo>
                    <a:pt x="34" y="16"/>
                    <a:pt x="34" y="16"/>
                    <a:pt x="34" y="16"/>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4" y="21"/>
                    <a:pt x="34" y="21"/>
                    <a:pt x="34" y="21"/>
                  </a:cubicBezTo>
                  <a:cubicBezTo>
                    <a:pt x="32" y="19"/>
                    <a:pt x="32" y="19"/>
                    <a:pt x="32" y="19"/>
                  </a:cubicBezTo>
                  <a:cubicBezTo>
                    <a:pt x="34" y="16"/>
                    <a:pt x="34" y="16"/>
                    <a:pt x="34" y="16"/>
                  </a:cubicBezTo>
                  <a:cubicBezTo>
                    <a:pt x="34" y="16"/>
                    <a:pt x="34" y="16"/>
                    <a:pt x="34" y="16"/>
                  </a:cubicBezTo>
                  <a:cubicBezTo>
                    <a:pt x="34" y="16"/>
                    <a:pt x="34" y="16"/>
                    <a:pt x="34" y="16"/>
                  </a:cubicBezTo>
                  <a:close/>
                  <a:moveTo>
                    <a:pt x="23" y="33"/>
                  </a:moveTo>
                  <a:cubicBezTo>
                    <a:pt x="23" y="33"/>
                    <a:pt x="23" y="33"/>
                    <a:pt x="23" y="33"/>
                  </a:cubicBezTo>
                  <a:cubicBezTo>
                    <a:pt x="23" y="33"/>
                    <a:pt x="23" y="33"/>
                    <a:pt x="23" y="33"/>
                  </a:cubicBezTo>
                  <a:cubicBezTo>
                    <a:pt x="23" y="33"/>
                    <a:pt x="23" y="33"/>
                    <a:pt x="23" y="33"/>
                  </a:cubicBezTo>
                  <a:cubicBezTo>
                    <a:pt x="23" y="32"/>
                    <a:pt x="23" y="32"/>
                    <a:pt x="23" y="32"/>
                  </a:cubicBezTo>
                  <a:cubicBezTo>
                    <a:pt x="23" y="32"/>
                    <a:pt x="23" y="32"/>
                    <a:pt x="23" y="32"/>
                  </a:cubicBezTo>
                  <a:cubicBezTo>
                    <a:pt x="23" y="32"/>
                    <a:pt x="23" y="32"/>
                    <a:pt x="23" y="32"/>
                  </a:cubicBezTo>
                  <a:cubicBezTo>
                    <a:pt x="25" y="31"/>
                    <a:pt x="25" y="31"/>
                    <a:pt x="25" y="31"/>
                  </a:cubicBezTo>
                  <a:cubicBezTo>
                    <a:pt x="25" y="31"/>
                    <a:pt x="25" y="31"/>
                    <a:pt x="25" y="31"/>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3" y="27"/>
                    <a:pt x="23" y="27"/>
                    <a:pt x="23" y="27"/>
                  </a:cubicBezTo>
                  <a:cubicBezTo>
                    <a:pt x="26" y="24"/>
                    <a:pt x="26" y="24"/>
                    <a:pt x="26" y="24"/>
                  </a:cubicBezTo>
                  <a:cubicBezTo>
                    <a:pt x="29" y="27"/>
                    <a:pt x="29" y="27"/>
                    <a:pt x="29" y="27"/>
                  </a:cubicBezTo>
                  <a:cubicBezTo>
                    <a:pt x="23" y="33"/>
                    <a:pt x="23" y="33"/>
                    <a:pt x="23" y="33"/>
                  </a:cubicBezTo>
                  <a:cubicBezTo>
                    <a:pt x="23" y="33"/>
                    <a:pt x="23" y="33"/>
                    <a:pt x="23" y="33"/>
                  </a:cubicBezTo>
                  <a:close/>
                  <a:moveTo>
                    <a:pt x="42" y="41"/>
                  </a:moveTo>
                  <a:cubicBezTo>
                    <a:pt x="43" y="41"/>
                    <a:pt x="43" y="41"/>
                    <a:pt x="43" y="41"/>
                  </a:cubicBezTo>
                  <a:cubicBezTo>
                    <a:pt x="44" y="42"/>
                    <a:pt x="44" y="42"/>
                    <a:pt x="44" y="42"/>
                  </a:cubicBezTo>
                  <a:cubicBezTo>
                    <a:pt x="44" y="42"/>
                    <a:pt x="44" y="42"/>
                    <a:pt x="44" y="42"/>
                  </a:cubicBezTo>
                  <a:cubicBezTo>
                    <a:pt x="44" y="43"/>
                    <a:pt x="44" y="43"/>
                    <a:pt x="44" y="44"/>
                  </a:cubicBezTo>
                  <a:cubicBezTo>
                    <a:pt x="44" y="45"/>
                    <a:pt x="43" y="45"/>
                    <a:pt x="42" y="45"/>
                  </a:cubicBezTo>
                  <a:cubicBezTo>
                    <a:pt x="42" y="45"/>
                    <a:pt x="42" y="45"/>
                    <a:pt x="41" y="45"/>
                  </a:cubicBezTo>
                  <a:cubicBezTo>
                    <a:pt x="41" y="45"/>
                    <a:pt x="41" y="45"/>
                    <a:pt x="41" y="45"/>
                  </a:cubicBezTo>
                  <a:cubicBezTo>
                    <a:pt x="41" y="45"/>
                    <a:pt x="41" y="44"/>
                    <a:pt x="40" y="44"/>
                  </a:cubicBezTo>
                  <a:cubicBezTo>
                    <a:pt x="40" y="43"/>
                    <a:pt x="40" y="43"/>
                    <a:pt x="40" y="43"/>
                  </a:cubicBezTo>
                  <a:lnTo>
                    <a:pt x="42" y="41"/>
                  </a:lnTo>
                  <a:close/>
                </a:path>
              </a:pathLst>
            </a:custGeom>
            <a:solidFill>
              <a:srgbClr val="CB3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93" name="Rectangle 721">
              <a:extLst>
                <a:ext uri="{FF2B5EF4-FFF2-40B4-BE49-F238E27FC236}">
                  <a16:creationId xmlns:a16="http://schemas.microsoft.com/office/drawing/2014/main" id="{C9303418-9E41-4342-AE0E-10DE533DD448}"/>
                </a:ext>
              </a:extLst>
            </p:cNvPr>
            <p:cNvSpPr>
              <a:spLocks noChangeArrowheads="1"/>
            </p:cNvSpPr>
            <p:nvPr/>
          </p:nvSpPr>
          <p:spPr bwMode="auto">
            <a:xfrm>
              <a:off x="5556" y="1604"/>
              <a:ext cx="891" cy="100"/>
            </a:xfrm>
            <a:prstGeom prst="rect">
              <a:avLst/>
            </a:prstGeom>
            <a:solidFill>
              <a:srgbClr val="C912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sp>
          <p:nvSpPr>
            <p:cNvPr id="94" name="Rectangle 722">
              <a:extLst>
                <a:ext uri="{FF2B5EF4-FFF2-40B4-BE49-F238E27FC236}">
                  <a16:creationId xmlns:a16="http://schemas.microsoft.com/office/drawing/2014/main" id="{22F1A848-C627-44A3-B50A-96FCF1E9BC42}"/>
                </a:ext>
              </a:extLst>
            </p:cNvPr>
            <p:cNvSpPr>
              <a:spLocks noChangeArrowheads="1"/>
            </p:cNvSpPr>
            <p:nvPr/>
          </p:nvSpPr>
          <p:spPr bwMode="auto">
            <a:xfrm>
              <a:off x="5556" y="2743"/>
              <a:ext cx="891" cy="103"/>
            </a:xfrm>
            <a:prstGeom prst="rect">
              <a:avLst/>
            </a:prstGeom>
            <a:solidFill>
              <a:srgbClr val="C912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ea typeface="宋体" panose="02010600030101010101" pitchFamily="2" charset="-122"/>
              </a:endParaRPr>
            </a:p>
          </p:txBody>
        </p:sp>
      </p:grpSp>
      <p:sp>
        <p:nvSpPr>
          <p:cNvPr id="95" name="图文框 5">
            <a:extLst>
              <a:ext uri="{FF2B5EF4-FFF2-40B4-BE49-F238E27FC236}">
                <a16:creationId xmlns:a16="http://schemas.microsoft.com/office/drawing/2014/main" id="{90854D58-44F8-4003-A278-01F015DBCD42}"/>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7239446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3)">
                                      <p:cBhvr>
                                        <p:cTn id="7" dur="1000"/>
                                        <p:tgtEl>
                                          <p:spTgt spid="47"/>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up)">
                                      <p:cBhvr>
                                        <p:cTn id="11" dur="500"/>
                                        <p:tgtEl>
                                          <p:spTgt spid="51"/>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8" presetClass="entr" presetSubtype="12"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strips(downLeft)">
                                      <p:cBhvr>
                                        <p:cTn id="2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地方立法制度</a:t>
            </a:r>
          </a:p>
        </p:txBody>
      </p:sp>
      <p:sp>
        <p:nvSpPr>
          <p:cNvPr id="3" name="文本框 2">
            <a:extLst>
              <a:ext uri="{FF2B5EF4-FFF2-40B4-BE49-F238E27FC236}">
                <a16:creationId xmlns:a16="http://schemas.microsoft.com/office/drawing/2014/main" id="{878C4C77-8E48-4228-A7C0-DA47FF6BC185}"/>
              </a:ext>
            </a:extLst>
          </p:cNvPr>
          <p:cNvSpPr txBox="1"/>
          <p:nvPr/>
        </p:nvSpPr>
        <p:spPr>
          <a:xfrm>
            <a:off x="1315255" y="3937522"/>
            <a:ext cx="9957734" cy="1569660"/>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Arial"/>
                <a:ea typeface="Microsoft YaHei UI"/>
              </a:rPr>
              <a:t>“县级以上的地方各级人民代表大会常务委员会讨论、决定本行政区域内各方面工作的重大事项；监督本级人民政府、监察委员会、人民法院和人民检察院的工作；撤销本级人民政府的不适当的决定和命令；撤销下一级人民代表大会的不适当的决议；依照法律规定的权限决定国家机关工作人员的任免；在本级人民代表大会闭会期间，罢免和补选上一级人民代表大会的个别代表。”</a:t>
            </a:r>
          </a:p>
        </p:txBody>
      </p:sp>
      <p:sp>
        <p:nvSpPr>
          <p:cNvPr id="4" name="圆角矩形 7">
            <a:extLst>
              <a:ext uri="{FF2B5EF4-FFF2-40B4-BE49-F238E27FC236}">
                <a16:creationId xmlns:a16="http://schemas.microsoft.com/office/drawing/2014/main" id="{54B3E6E7-DF5F-40CA-89B3-B828420D28EB}"/>
              </a:ext>
            </a:extLst>
          </p:cNvPr>
          <p:cNvSpPr/>
          <p:nvPr/>
        </p:nvSpPr>
        <p:spPr>
          <a:xfrm>
            <a:off x="1093452" y="3549434"/>
            <a:ext cx="10344069" cy="2473994"/>
          </a:xfrm>
          <a:prstGeom prst="roundRect">
            <a:avLst>
              <a:gd name="adj" fmla="val 1980"/>
            </a:avLst>
          </a:prstGeom>
          <a:noFill/>
          <a:ln w="12700" cap="flat" cmpd="sng" algn="ctr">
            <a:solidFill>
              <a:srgbClr val="E61D18"/>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5" name="圆角矩形 4">
            <a:extLst>
              <a:ext uri="{FF2B5EF4-FFF2-40B4-BE49-F238E27FC236}">
                <a16:creationId xmlns:a16="http://schemas.microsoft.com/office/drawing/2014/main" id="{DD712D81-5306-4BEE-B31D-105B2A320FBD}"/>
              </a:ext>
            </a:extLst>
          </p:cNvPr>
          <p:cNvSpPr/>
          <p:nvPr/>
        </p:nvSpPr>
        <p:spPr>
          <a:xfrm>
            <a:off x="3475123" y="3321269"/>
            <a:ext cx="5580727" cy="404262"/>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宪法第一百零四条修改后完整内容</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6" name="文本框 5">
            <a:extLst>
              <a:ext uri="{FF2B5EF4-FFF2-40B4-BE49-F238E27FC236}">
                <a16:creationId xmlns:a16="http://schemas.microsoft.com/office/drawing/2014/main" id="{D4D2A3BE-ED83-4789-84FD-1CAE077F2158}"/>
              </a:ext>
            </a:extLst>
          </p:cNvPr>
          <p:cNvSpPr txBox="1"/>
          <p:nvPr/>
        </p:nvSpPr>
        <p:spPr>
          <a:xfrm>
            <a:off x="1286619" y="1995638"/>
            <a:ext cx="4288530" cy="584775"/>
          </a:xfrm>
          <a:prstGeom prst="rect">
            <a:avLst/>
          </a:prstGeom>
          <a:noFill/>
        </p:spPr>
        <p:txBody>
          <a:bodyPr wrap="square" rtlCol="0">
            <a:spAutoFit/>
          </a:bodyPr>
          <a:lstStyle/>
          <a:p>
            <a:pPr algn="r" defTabSz="914400"/>
            <a:r>
              <a:rPr lang="zh-CN" altLang="en-US" sz="1600" dirty="0">
                <a:solidFill>
                  <a:prstClr val="black"/>
                </a:solidFill>
                <a:latin typeface="Arial"/>
                <a:ea typeface="Microsoft YaHei UI"/>
              </a:rPr>
              <a:t>“监督本级人民政府、人民法院和人民检察院的工作”</a:t>
            </a:r>
          </a:p>
        </p:txBody>
      </p:sp>
      <p:sp>
        <p:nvSpPr>
          <p:cNvPr id="7" name="文本框 6">
            <a:extLst>
              <a:ext uri="{FF2B5EF4-FFF2-40B4-BE49-F238E27FC236}">
                <a16:creationId xmlns:a16="http://schemas.microsoft.com/office/drawing/2014/main" id="{C8B74286-8019-4F0F-B5F8-05A624332AA0}"/>
              </a:ext>
            </a:extLst>
          </p:cNvPr>
          <p:cNvSpPr txBox="1"/>
          <p:nvPr/>
        </p:nvSpPr>
        <p:spPr>
          <a:xfrm>
            <a:off x="6404411" y="1983829"/>
            <a:ext cx="4868578" cy="584775"/>
          </a:xfrm>
          <a:prstGeom prst="rect">
            <a:avLst/>
          </a:prstGeom>
          <a:noFill/>
        </p:spPr>
        <p:txBody>
          <a:bodyPr wrap="square" rtlCol="0">
            <a:spAutoFit/>
          </a:bodyPr>
          <a:lstStyle/>
          <a:p>
            <a:pPr defTabSz="914400"/>
            <a:r>
              <a:rPr lang="zh-CN" altLang="en-US" sz="1600" dirty="0">
                <a:solidFill>
                  <a:srgbClr val="C00000"/>
                </a:solidFill>
                <a:latin typeface="Arial"/>
                <a:ea typeface="Microsoft YaHei UI"/>
              </a:rPr>
              <a:t>“监督本级人民政府、监察委员会、人民法院和人民检察院的工作”</a:t>
            </a:r>
          </a:p>
        </p:txBody>
      </p:sp>
      <p:grpSp>
        <p:nvGrpSpPr>
          <p:cNvPr id="8" name="组合 7">
            <a:extLst>
              <a:ext uri="{FF2B5EF4-FFF2-40B4-BE49-F238E27FC236}">
                <a16:creationId xmlns:a16="http://schemas.microsoft.com/office/drawing/2014/main" id="{91A87961-5A81-427C-B558-5988A79E77F9}"/>
              </a:ext>
            </a:extLst>
          </p:cNvPr>
          <p:cNvGrpSpPr/>
          <p:nvPr/>
        </p:nvGrpSpPr>
        <p:grpSpPr>
          <a:xfrm>
            <a:off x="5678720" y="1995638"/>
            <a:ext cx="561160" cy="561160"/>
            <a:chOff x="5935893" y="2524080"/>
            <a:chExt cx="751545" cy="751545"/>
          </a:xfrm>
        </p:grpSpPr>
        <p:sp>
          <p:nvSpPr>
            <p:cNvPr id="9" name="流程图: 联系 17">
              <a:extLst>
                <a:ext uri="{FF2B5EF4-FFF2-40B4-BE49-F238E27FC236}">
                  <a16:creationId xmlns:a16="http://schemas.microsoft.com/office/drawing/2014/main" id="{8C9A6D47-6A88-4276-8207-7976716BB944}"/>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0" name="燕尾形 18">
              <a:extLst>
                <a:ext uri="{FF2B5EF4-FFF2-40B4-BE49-F238E27FC236}">
                  <a16:creationId xmlns:a16="http://schemas.microsoft.com/office/drawing/2014/main" id="{79EA7375-075E-4C19-B127-82F6D07EEF2A}"/>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1" name="圆角矩形 19">
            <a:extLst>
              <a:ext uri="{FF2B5EF4-FFF2-40B4-BE49-F238E27FC236}">
                <a16:creationId xmlns:a16="http://schemas.microsoft.com/office/drawing/2014/main" id="{D493BCA6-99C9-4EFD-B881-AA9E14B02BBF}"/>
              </a:ext>
            </a:extLst>
          </p:cNvPr>
          <p:cNvSpPr/>
          <p:nvPr/>
        </p:nvSpPr>
        <p:spPr>
          <a:xfrm>
            <a:off x="1093452" y="1617489"/>
            <a:ext cx="10344069" cy="1133108"/>
          </a:xfrm>
          <a:prstGeom prst="roundRect">
            <a:avLst>
              <a:gd name="adj" fmla="val 1980"/>
            </a:avLst>
          </a:prstGeom>
          <a:noFill/>
          <a:ln w="12700" cap="flat" cmpd="sng" algn="ctr">
            <a:solidFill>
              <a:srgbClr val="E61D18"/>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2" name="圆角矩形 12">
            <a:extLst>
              <a:ext uri="{FF2B5EF4-FFF2-40B4-BE49-F238E27FC236}">
                <a16:creationId xmlns:a16="http://schemas.microsoft.com/office/drawing/2014/main" id="{E465AAC0-82BE-499B-B426-112701E8FC4F}"/>
              </a:ext>
            </a:extLst>
          </p:cNvPr>
          <p:cNvSpPr/>
          <p:nvPr/>
        </p:nvSpPr>
        <p:spPr>
          <a:xfrm>
            <a:off x="3475123" y="1435728"/>
            <a:ext cx="5580727" cy="34433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Microsoft YaHei UI"/>
                <a:cs typeface="+mn-cs"/>
              </a:rPr>
              <a:t>宪法第一百零四条中修改点</a:t>
            </a:r>
            <a:endParaRPr kumimoji="0" lang="en-US" altLang="zh-CN" sz="1800" b="1" i="0" u="none" strike="noStrike" kern="0" cap="none" spc="0" normalizeH="0" baseline="0" noProof="0" dirty="0">
              <a:ln>
                <a:noFill/>
              </a:ln>
              <a:solidFill>
                <a:prstClr val="white"/>
              </a:solidFill>
              <a:effectLst/>
              <a:uLnTx/>
              <a:uFillTx/>
              <a:latin typeface="Arial"/>
              <a:ea typeface="Microsoft YaHei UI"/>
              <a:cs typeface="+mn-cs"/>
            </a:endParaRPr>
          </a:p>
        </p:txBody>
      </p:sp>
    </p:spTree>
    <p:extLst>
      <p:ext uri="{BB962C8B-B14F-4D97-AF65-F5344CB8AC3E}">
        <p14:creationId xmlns:p14="http://schemas.microsoft.com/office/powerpoint/2010/main" val="126642933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750"/>
                                        <p:tgtEl>
                                          <p:spTgt spid="11"/>
                                        </p:tgtEl>
                                      </p:cBhvr>
                                    </p:animEffect>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anim calcmode="lin" valueType="num">
                                      <p:cBhvr>
                                        <p:cTn id="25" dur="750" fill="hold"/>
                                        <p:tgtEl>
                                          <p:spTgt spid="8"/>
                                        </p:tgtEl>
                                        <p:attrNameLst>
                                          <p:attrName>ppt_w</p:attrName>
                                        </p:attrNameLst>
                                      </p:cBhvr>
                                      <p:tavLst>
                                        <p:tav tm="0" fmla="#ppt_w*sin(2.5*pi*$)">
                                          <p:val>
                                            <p:fltVal val="0"/>
                                          </p:val>
                                        </p:tav>
                                        <p:tav tm="100000">
                                          <p:val>
                                            <p:fltVal val="1"/>
                                          </p:val>
                                        </p:tav>
                                      </p:tavLst>
                                    </p:anim>
                                    <p:anim calcmode="lin" valueType="num">
                                      <p:cBhvr>
                                        <p:cTn id="26" dur="750" fill="hold"/>
                                        <p:tgtEl>
                                          <p:spTgt spid="8"/>
                                        </p:tgtEl>
                                        <p:attrNameLst>
                                          <p:attrName>ppt_h</p:attrName>
                                        </p:attrNameLst>
                                      </p:cBhvr>
                                      <p:tavLst>
                                        <p:tav tm="0">
                                          <p:val>
                                            <p:strVal val="#ppt_h"/>
                                          </p:val>
                                        </p:tav>
                                        <p:tav tm="100000">
                                          <p:val>
                                            <p:strVal val="#ppt_h"/>
                                          </p:val>
                                        </p:tav>
                                      </p:tavLst>
                                    </p:anim>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heel(1)">
                                      <p:cBhvr>
                                        <p:cTn id="39" dur="750"/>
                                        <p:tgtEl>
                                          <p:spTgt spid="4"/>
                                        </p:tgtEl>
                                      </p:cBhvr>
                                    </p:animEffect>
                                  </p:childTnLst>
                                </p:cTn>
                              </p:par>
                            </p:childTnLst>
                          </p:cTn>
                        </p:par>
                        <p:par>
                          <p:cTn id="40" fill="hold">
                            <p:stCondLst>
                              <p:cond delay="4750"/>
                            </p:stCondLst>
                            <p:childTnLst>
                              <p:par>
                                <p:cTn id="41" presetID="42"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地方立法制度</a:t>
            </a:r>
          </a:p>
        </p:txBody>
      </p:sp>
      <p:sp>
        <p:nvSpPr>
          <p:cNvPr id="22" name="矩形 21">
            <a:extLst>
              <a:ext uri="{FF2B5EF4-FFF2-40B4-BE49-F238E27FC236}">
                <a16:creationId xmlns:a16="http://schemas.microsoft.com/office/drawing/2014/main" id="{0CF4118B-1E28-45AC-B525-8CEBADC3413C}"/>
              </a:ext>
            </a:extLst>
          </p:cNvPr>
          <p:cNvSpPr/>
          <p:nvPr/>
        </p:nvSpPr>
        <p:spPr>
          <a:xfrm>
            <a:off x="2351584" y="1546991"/>
            <a:ext cx="8448939" cy="634331"/>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grpSp>
        <p:nvGrpSpPr>
          <p:cNvPr id="23" name="组合 22">
            <a:extLst>
              <a:ext uri="{FF2B5EF4-FFF2-40B4-BE49-F238E27FC236}">
                <a16:creationId xmlns:a16="http://schemas.microsoft.com/office/drawing/2014/main" id="{31CD3062-0D85-47F2-B449-76FAF0D6AAFF}"/>
              </a:ext>
            </a:extLst>
          </p:cNvPr>
          <p:cNvGrpSpPr/>
          <p:nvPr/>
        </p:nvGrpSpPr>
        <p:grpSpPr>
          <a:xfrm>
            <a:off x="1587221" y="1316766"/>
            <a:ext cx="1052395" cy="1053229"/>
            <a:chOff x="1277938" y="2465388"/>
            <a:chExt cx="1045331" cy="1046162"/>
          </a:xfrm>
        </p:grpSpPr>
        <p:sp>
          <p:nvSpPr>
            <p:cNvPr id="24" name="椭圆 9">
              <a:extLst>
                <a:ext uri="{FF2B5EF4-FFF2-40B4-BE49-F238E27FC236}">
                  <a16:creationId xmlns:a16="http://schemas.microsoft.com/office/drawing/2014/main" id="{7E354579-E01D-4F0E-9FC3-99214E551875}"/>
                </a:ext>
              </a:extLst>
            </p:cNvPr>
            <p:cNvSpPr>
              <a:spLocks noChangeArrowheads="1"/>
            </p:cNvSpPr>
            <p:nvPr/>
          </p:nvSpPr>
          <p:spPr bwMode="auto">
            <a:xfrm>
              <a:off x="1277938" y="2465388"/>
              <a:ext cx="1045331" cy="1046162"/>
            </a:xfrm>
            <a:prstGeom prst="ellipse">
              <a:avLst/>
            </a:prstGeom>
            <a:solidFill>
              <a:srgbClr val="E61D1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dirty="0">
                <a:solidFill>
                  <a:srgbClr val="5F5F5F"/>
                </a:solidFill>
                <a:ea typeface="微软雅黑 Light" panose="020B0502040204020203" pitchFamily="34" charset="-122"/>
              </a:endParaRPr>
            </a:p>
          </p:txBody>
        </p:sp>
        <p:sp>
          <p:nvSpPr>
            <p:cNvPr id="25" name="Freeform 5">
              <a:extLst>
                <a:ext uri="{FF2B5EF4-FFF2-40B4-BE49-F238E27FC236}">
                  <a16:creationId xmlns:a16="http://schemas.microsoft.com/office/drawing/2014/main" id="{A3EC4960-6872-4B58-9A9A-DE917A117A22}"/>
                </a:ext>
              </a:extLst>
            </p:cNvPr>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5F5F5F"/>
                </a:solidFill>
                <a:latin typeface="Ping Hei"/>
                <a:ea typeface="微软雅黑 Light" panose="020B0502040204020203" pitchFamily="34" charset="-122"/>
              </a:endParaRPr>
            </a:p>
          </p:txBody>
        </p:sp>
      </p:grpSp>
      <p:sp>
        <p:nvSpPr>
          <p:cNvPr id="27" name="矩形 26">
            <a:extLst>
              <a:ext uri="{FF2B5EF4-FFF2-40B4-BE49-F238E27FC236}">
                <a16:creationId xmlns:a16="http://schemas.microsoft.com/office/drawing/2014/main" id="{6F811693-17BA-4B30-B689-FCB73CE31E0C}"/>
              </a:ext>
            </a:extLst>
          </p:cNvPr>
          <p:cNvSpPr/>
          <p:nvPr/>
        </p:nvSpPr>
        <p:spPr>
          <a:xfrm>
            <a:off x="2522617" y="1600126"/>
            <a:ext cx="8277906" cy="461665"/>
          </a:xfrm>
          <a:prstGeom prst="rect">
            <a:avLst/>
          </a:prstGeom>
          <a:noFill/>
        </p:spPr>
        <p:txBody>
          <a:bodyPr wrap="square" rtlCol="0">
            <a:spAutoFit/>
          </a:bodyPr>
          <a:lstStyle/>
          <a:p>
            <a:pPr algn="ctr" defTabSz="1219170"/>
            <a:r>
              <a:rPr lang="zh-CN" altLang="en-US" sz="2400" b="1" dirty="0">
                <a:solidFill>
                  <a:srgbClr val="FFFFFF"/>
                </a:solidFill>
                <a:latin typeface="微软雅黑 Light" panose="020B0502040204020203" pitchFamily="34" charset="-122"/>
                <a:ea typeface="微软雅黑 Light" panose="020B0502040204020203" pitchFamily="34" charset="-122"/>
              </a:rPr>
              <a:t>宪法第一百零七条第一款</a:t>
            </a:r>
            <a:endParaRPr lang="en-US" altLang="zh-CN" sz="2400" b="1" dirty="0">
              <a:solidFill>
                <a:srgbClr val="FFFFFF"/>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id="{EE584493-A210-436A-8EFC-DFD07E560C81}"/>
              </a:ext>
            </a:extLst>
          </p:cNvPr>
          <p:cNvSpPr txBox="1"/>
          <p:nvPr/>
        </p:nvSpPr>
        <p:spPr>
          <a:xfrm>
            <a:off x="1587221" y="2520753"/>
            <a:ext cx="4092786" cy="3000821"/>
          </a:xfrm>
          <a:prstGeom prst="rect">
            <a:avLst/>
          </a:prstGeom>
          <a:noFill/>
        </p:spPr>
        <p:txBody>
          <a:bodyPr wrap="square" rtlCol="0">
            <a:spAutoFit/>
          </a:bodyPr>
          <a:lstStyle/>
          <a:p>
            <a:pPr algn="r">
              <a:lnSpc>
                <a:spcPct val="150000"/>
              </a:lnSpc>
            </a:pPr>
            <a:r>
              <a:rPr lang="zh-CN" altLang="en-US" dirty="0">
                <a:latin typeface="微软雅黑" panose="020B0503020204020204" pitchFamily="34" charset="-122"/>
                <a:ea typeface="微软雅黑" panose="020B0503020204020204" pitchFamily="34" charset="-122"/>
              </a:rPr>
              <a:t>“县级以上地方各级人民政府依照法律规定的权限，管理本行政区域内的经济、教育、科学、文化、卫生、体育事业、城乡建设事业和财政、民政、公安、民族事务、司法行政、监察、计划生育等行政工作，发布决定和命令，任免、培训、考核和奖惩行政工作人员。”</a:t>
            </a:r>
          </a:p>
        </p:txBody>
      </p:sp>
      <p:sp>
        <p:nvSpPr>
          <p:cNvPr id="35" name="文本框 34">
            <a:extLst>
              <a:ext uri="{FF2B5EF4-FFF2-40B4-BE49-F238E27FC236}">
                <a16:creationId xmlns:a16="http://schemas.microsoft.com/office/drawing/2014/main" id="{4BA152E5-68FE-4E6A-A58D-F046A157DE49}"/>
              </a:ext>
            </a:extLst>
          </p:cNvPr>
          <p:cNvSpPr txBox="1"/>
          <p:nvPr/>
        </p:nvSpPr>
        <p:spPr>
          <a:xfrm>
            <a:off x="6509269" y="2508944"/>
            <a:ext cx="4288530" cy="3000821"/>
          </a:xfrm>
          <a:prstGeom prst="rect">
            <a:avLst/>
          </a:prstGeom>
          <a:noFill/>
        </p:spPr>
        <p:txBody>
          <a:bodyPr wrap="square" rtlCol="0">
            <a:spAutoFit/>
          </a:bodyPr>
          <a:lstStyle/>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rPr>
              <a:t>“县级以上地方各级人民政府依照法律规定的权限，管理本行政区域内的经济、教育、科学、文化、卫生、体育事业、城乡建设事业和财政、民政、公安、民族事务、司法行政、计划生育等行政工作，发布决定和命令，任免、培训、考核和奖惩行政工作人员。”</a:t>
            </a:r>
          </a:p>
        </p:txBody>
      </p:sp>
      <p:grpSp>
        <p:nvGrpSpPr>
          <p:cNvPr id="36" name="组合 35">
            <a:extLst>
              <a:ext uri="{FF2B5EF4-FFF2-40B4-BE49-F238E27FC236}">
                <a16:creationId xmlns:a16="http://schemas.microsoft.com/office/drawing/2014/main" id="{3BE6FE8B-5C69-4A09-9858-225AD3911FEB}"/>
              </a:ext>
            </a:extLst>
          </p:cNvPr>
          <p:cNvGrpSpPr/>
          <p:nvPr/>
        </p:nvGrpSpPr>
        <p:grpSpPr>
          <a:xfrm>
            <a:off x="5783578" y="3778439"/>
            <a:ext cx="561160" cy="561160"/>
            <a:chOff x="5935893" y="2524080"/>
            <a:chExt cx="751545" cy="751545"/>
          </a:xfrm>
        </p:grpSpPr>
        <p:sp>
          <p:nvSpPr>
            <p:cNvPr id="37" name="流程图: 联系 17">
              <a:extLst>
                <a:ext uri="{FF2B5EF4-FFF2-40B4-BE49-F238E27FC236}">
                  <a16:creationId xmlns:a16="http://schemas.microsoft.com/office/drawing/2014/main" id="{5E68C0FD-21AA-4A84-967E-EB255681F1AC}"/>
                </a:ext>
              </a:extLst>
            </p:cNvPr>
            <p:cNvSpPr/>
            <p:nvPr/>
          </p:nvSpPr>
          <p:spPr>
            <a:xfrm>
              <a:off x="5935893" y="2524080"/>
              <a:ext cx="751545" cy="751545"/>
            </a:xfrm>
            <a:prstGeom prst="flowChartConnector">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燕尾形 18">
              <a:extLst>
                <a:ext uri="{FF2B5EF4-FFF2-40B4-BE49-F238E27FC236}">
                  <a16:creationId xmlns:a16="http://schemas.microsoft.com/office/drawing/2014/main" id="{1B28A993-2451-44F0-B14B-E6CF63FC09B2}"/>
                </a:ext>
              </a:extLst>
            </p:cNvPr>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30869332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5"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750"/>
                                        <p:tgtEl>
                                          <p:spTgt spid="36"/>
                                        </p:tgtEl>
                                      </p:cBhvr>
                                    </p:animEffect>
                                    <p:anim calcmode="lin" valueType="num">
                                      <p:cBhvr>
                                        <p:cTn id="32" dur="750" fill="hold"/>
                                        <p:tgtEl>
                                          <p:spTgt spid="36"/>
                                        </p:tgtEl>
                                        <p:attrNameLst>
                                          <p:attrName>ppt_w</p:attrName>
                                        </p:attrNameLst>
                                      </p:cBhvr>
                                      <p:tavLst>
                                        <p:tav tm="0" fmla="#ppt_w*sin(2.5*pi*$)">
                                          <p:val>
                                            <p:fltVal val="0"/>
                                          </p:val>
                                        </p:tav>
                                        <p:tav tm="100000">
                                          <p:val>
                                            <p:fltVal val="1"/>
                                          </p:val>
                                        </p:tav>
                                      </p:tavLst>
                                    </p:anim>
                                    <p:anim calcmode="lin" valueType="num">
                                      <p:cBhvr>
                                        <p:cTn id="33" dur="750" fill="hold"/>
                                        <p:tgtEl>
                                          <p:spTgt spid="36"/>
                                        </p:tgtEl>
                                        <p:attrNameLst>
                                          <p:attrName>ppt_h</p:attrName>
                                        </p:attrNameLst>
                                      </p:cBhvr>
                                      <p:tavLst>
                                        <p:tav tm="0">
                                          <p:val>
                                            <p:strVal val="#ppt_h"/>
                                          </p:val>
                                        </p:tav>
                                        <p:tav tm="100000">
                                          <p:val>
                                            <p:strVal val="#ppt_h"/>
                                          </p:val>
                                        </p:tav>
                                      </p:tavLst>
                                    </p:anim>
                                  </p:childTnLst>
                                </p:cTn>
                              </p:par>
                            </p:childTnLst>
                          </p:cTn>
                        </p:par>
                        <p:par>
                          <p:cTn id="34" fill="hold">
                            <p:stCondLst>
                              <p:cond delay="3250"/>
                            </p:stCondLst>
                            <p:childTnLst>
                              <p:par>
                                <p:cTn id="35" presetID="2" presetClass="entr" presetSubtype="2"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7"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8D54E67-1327-4C81-909D-17127DE6A735}"/>
              </a:ext>
            </a:extLst>
          </p:cNvPr>
          <p:cNvPicPr>
            <a:picLocks noChangeAspect="1"/>
          </p:cNvPicPr>
          <p:nvPr/>
        </p:nvPicPr>
        <p:blipFill rotWithShape="1">
          <a:blip r:embed="rId3">
            <a:extLst>
              <a:ext uri="{28A0092B-C50C-407E-A947-70E740481C1C}">
                <a14:useLocalDpi xmlns:a14="http://schemas.microsoft.com/office/drawing/2010/main" val="0"/>
              </a:ext>
            </a:extLst>
          </a:blip>
          <a:srcRect l="431" t="-10908" r="-431" b="10908"/>
          <a:stretch/>
        </p:blipFill>
        <p:spPr>
          <a:xfrm>
            <a:off x="383229" y="3954948"/>
            <a:ext cx="11563350" cy="2713090"/>
          </a:xfrm>
          <a:prstGeom prst="rect">
            <a:avLst/>
          </a:prstGeom>
        </p:spPr>
      </p:pic>
      <p:sp>
        <p:nvSpPr>
          <p:cNvPr id="6" name="图文框 5">
            <a:extLst>
              <a:ext uri="{FF2B5EF4-FFF2-40B4-BE49-F238E27FC236}">
                <a16:creationId xmlns:a16="http://schemas.microsoft.com/office/drawing/2014/main" id="{41CF4A3D-F3BB-464D-8D30-7602B959A7A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7" name="矩形 6">
            <a:extLst>
              <a:ext uri="{FF2B5EF4-FFF2-40B4-BE49-F238E27FC236}">
                <a16:creationId xmlns:a16="http://schemas.microsoft.com/office/drawing/2014/main" id="{91CA10B1-BE2F-4DF1-AB39-26A91F00864A}"/>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1" name="图片 10">
            <a:extLst>
              <a:ext uri="{FF2B5EF4-FFF2-40B4-BE49-F238E27FC236}">
                <a16:creationId xmlns:a16="http://schemas.microsoft.com/office/drawing/2014/main" id="{17A644EE-E36A-4611-BF91-FA7A8978AF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877" y="331553"/>
            <a:ext cx="2617946" cy="2687872"/>
          </a:xfrm>
          <a:prstGeom prst="rect">
            <a:avLst/>
          </a:prstGeom>
        </p:spPr>
      </p:pic>
      <p:sp>
        <p:nvSpPr>
          <p:cNvPr id="12" name="文本框 11">
            <a:extLst>
              <a:ext uri="{FF2B5EF4-FFF2-40B4-BE49-F238E27FC236}">
                <a16:creationId xmlns:a16="http://schemas.microsoft.com/office/drawing/2014/main" id="{46030C32-E2B8-4B11-AEC5-02B0862126FD}"/>
              </a:ext>
            </a:extLst>
          </p:cNvPr>
          <p:cNvSpPr txBox="1"/>
          <p:nvPr/>
        </p:nvSpPr>
        <p:spPr>
          <a:xfrm>
            <a:off x="4351620" y="3347281"/>
            <a:ext cx="4525680" cy="584775"/>
          </a:xfrm>
          <a:prstGeom prst="rect">
            <a:avLst/>
          </a:prstGeom>
          <a:noFill/>
          <a:ln>
            <a:noFill/>
          </a:ln>
        </p:spPr>
        <p:txBody>
          <a:bodyPr wrap="square" rtlCol="0">
            <a:spAutoFit/>
          </a:bodyPr>
          <a:lstStyle/>
          <a:p>
            <a:pPr lvl="0" algn="ctr"/>
            <a:r>
              <a:rPr lang="zh-CN" altLang="en-US" sz="3200" dirty="0">
                <a:solidFill>
                  <a:srgbClr val="E61D18"/>
                </a:solidFill>
                <a:latin typeface="华康俪金黑W8" panose="020B0809000000000000" pitchFamily="49" charset="-122"/>
                <a:ea typeface="华康俪金黑W8" panose="020B0809000000000000" pitchFamily="49" charset="-122"/>
              </a:rPr>
              <a:t>监察委员会</a:t>
            </a:r>
          </a:p>
        </p:txBody>
      </p:sp>
      <p:sp>
        <p:nvSpPr>
          <p:cNvPr id="13" name="矩形 12">
            <a:extLst>
              <a:ext uri="{FF2B5EF4-FFF2-40B4-BE49-F238E27FC236}">
                <a16:creationId xmlns:a16="http://schemas.microsoft.com/office/drawing/2014/main" id="{10893BAF-917F-4F48-A639-7F1BE97AA3CB}"/>
              </a:ext>
            </a:extLst>
          </p:cNvPr>
          <p:cNvSpPr/>
          <p:nvPr/>
        </p:nvSpPr>
        <p:spPr>
          <a:xfrm>
            <a:off x="3300109" y="3231401"/>
            <a:ext cx="795406" cy="754981"/>
          </a:xfrm>
          <a:prstGeom prst="rect">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04</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cxnSp>
        <p:nvCxnSpPr>
          <p:cNvPr id="14" name="直接连接符 13">
            <a:extLst>
              <a:ext uri="{FF2B5EF4-FFF2-40B4-BE49-F238E27FC236}">
                <a16:creationId xmlns:a16="http://schemas.microsoft.com/office/drawing/2014/main" id="{00FBAFFF-98CC-423E-9481-30A2F6758D84}"/>
              </a:ext>
            </a:extLst>
          </p:cNvPr>
          <p:cNvCxnSpPr>
            <a:cxnSpLocks/>
          </p:cNvCxnSpPr>
          <p:nvPr/>
        </p:nvCxnSpPr>
        <p:spPr>
          <a:xfrm>
            <a:off x="3300109" y="3019425"/>
            <a:ext cx="5643866"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4B6794-1C66-474E-96ED-F03565F80DD9}"/>
              </a:ext>
            </a:extLst>
          </p:cNvPr>
          <p:cNvCxnSpPr>
            <a:cxnSpLocks/>
          </p:cNvCxnSpPr>
          <p:nvPr/>
        </p:nvCxnSpPr>
        <p:spPr>
          <a:xfrm>
            <a:off x="3300109" y="4158908"/>
            <a:ext cx="5577191"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15984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监察制度</a:t>
            </a:r>
          </a:p>
        </p:txBody>
      </p:sp>
      <p:sp>
        <p:nvSpPr>
          <p:cNvPr id="3" name="矩形 2">
            <a:extLst>
              <a:ext uri="{FF2B5EF4-FFF2-40B4-BE49-F238E27FC236}">
                <a16:creationId xmlns:a16="http://schemas.microsoft.com/office/drawing/2014/main" id="{FCFF8353-A1E9-475B-A120-A5E78D6028F3}"/>
              </a:ext>
            </a:extLst>
          </p:cNvPr>
          <p:cNvSpPr/>
          <p:nvPr/>
        </p:nvSpPr>
        <p:spPr>
          <a:xfrm>
            <a:off x="2351584" y="1546991"/>
            <a:ext cx="8448939" cy="634331"/>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grpSp>
        <p:nvGrpSpPr>
          <p:cNvPr id="4" name="组合 3">
            <a:extLst>
              <a:ext uri="{FF2B5EF4-FFF2-40B4-BE49-F238E27FC236}">
                <a16:creationId xmlns:a16="http://schemas.microsoft.com/office/drawing/2014/main" id="{7F0ED8C0-629D-48F3-A54A-01BF217B582F}"/>
              </a:ext>
            </a:extLst>
          </p:cNvPr>
          <p:cNvGrpSpPr/>
          <p:nvPr/>
        </p:nvGrpSpPr>
        <p:grpSpPr>
          <a:xfrm>
            <a:off x="1587221" y="1316766"/>
            <a:ext cx="1052395" cy="1053229"/>
            <a:chOff x="1277938" y="2465388"/>
            <a:chExt cx="1045331" cy="1046162"/>
          </a:xfrm>
        </p:grpSpPr>
        <p:sp>
          <p:nvSpPr>
            <p:cNvPr id="5" name="椭圆 9">
              <a:extLst>
                <a:ext uri="{FF2B5EF4-FFF2-40B4-BE49-F238E27FC236}">
                  <a16:creationId xmlns:a16="http://schemas.microsoft.com/office/drawing/2014/main" id="{E516710C-219D-4148-B7AE-1F28393EE11E}"/>
                </a:ext>
              </a:extLst>
            </p:cNvPr>
            <p:cNvSpPr>
              <a:spLocks noChangeArrowheads="1"/>
            </p:cNvSpPr>
            <p:nvPr/>
          </p:nvSpPr>
          <p:spPr bwMode="auto">
            <a:xfrm>
              <a:off x="1277938" y="2465388"/>
              <a:ext cx="1045331" cy="1046162"/>
            </a:xfrm>
            <a:prstGeom prst="ellipse">
              <a:avLst/>
            </a:prstGeom>
            <a:solidFill>
              <a:srgbClr val="E61D1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dirty="0">
                <a:solidFill>
                  <a:srgbClr val="5F5F5F"/>
                </a:solidFill>
                <a:ea typeface="微软雅黑 Light" panose="020B0502040204020203" pitchFamily="34" charset="-122"/>
              </a:endParaRPr>
            </a:p>
          </p:txBody>
        </p:sp>
        <p:sp>
          <p:nvSpPr>
            <p:cNvPr id="6" name="Freeform 5">
              <a:extLst>
                <a:ext uri="{FF2B5EF4-FFF2-40B4-BE49-F238E27FC236}">
                  <a16:creationId xmlns:a16="http://schemas.microsoft.com/office/drawing/2014/main" id="{C4043DE2-6AD5-4CBF-BDE0-3A45E1E63631}"/>
                </a:ext>
              </a:extLst>
            </p:cNvPr>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5F5F5F"/>
                </a:solidFill>
                <a:latin typeface="Ping Hei"/>
                <a:ea typeface="微软雅黑 Light" panose="020B0502040204020203" pitchFamily="34" charset="-122"/>
              </a:endParaRPr>
            </a:p>
          </p:txBody>
        </p:sp>
      </p:grpSp>
      <p:sp>
        <p:nvSpPr>
          <p:cNvPr id="7" name="矩形 6">
            <a:extLst>
              <a:ext uri="{FF2B5EF4-FFF2-40B4-BE49-F238E27FC236}">
                <a16:creationId xmlns:a16="http://schemas.microsoft.com/office/drawing/2014/main" id="{04D60FB9-5F86-4B8E-BB05-BF119108048F}"/>
              </a:ext>
            </a:extLst>
          </p:cNvPr>
          <p:cNvSpPr/>
          <p:nvPr/>
        </p:nvSpPr>
        <p:spPr>
          <a:xfrm>
            <a:off x="2522617" y="1600126"/>
            <a:ext cx="8277906" cy="461665"/>
          </a:xfrm>
          <a:prstGeom prst="rect">
            <a:avLst/>
          </a:prstGeom>
          <a:noFill/>
        </p:spPr>
        <p:txBody>
          <a:bodyPr wrap="square" rtlCol="0">
            <a:spAutoFit/>
          </a:bodyPr>
          <a:lstStyle/>
          <a:p>
            <a:pPr algn="ctr" defTabSz="1219170"/>
            <a:r>
              <a:rPr lang="zh-CN" altLang="en-US" sz="2400" b="1" dirty="0">
                <a:solidFill>
                  <a:srgbClr val="FFFFFF"/>
                </a:solidFill>
                <a:latin typeface="微软雅黑 Light" panose="020B0502040204020203" pitchFamily="34" charset="-122"/>
                <a:ea typeface="微软雅黑 Light" panose="020B0502040204020203" pitchFamily="34" charset="-122"/>
              </a:rPr>
              <a:t>宪法第三章</a:t>
            </a:r>
            <a:endParaRPr lang="en-US" altLang="zh-CN" sz="2400" b="1" dirty="0">
              <a:solidFill>
                <a:srgbClr val="FFFFFF"/>
              </a:solidFill>
              <a:latin typeface="微软雅黑 Light" panose="020B0502040204020203" pitchFamily="34" charset="-122"/>
              <a:ea typeface="微软雅黑 Light" panose="020B0502040204020203" pitchFamily="34" charset="-122"/>
            </a:endParaRPr>
          </a:p>
        </p:txBody>
      </p:sp>
      <p:sp>
        <p:nvSpPr>
          <p:cNvPr id="8" name="文本框 7">
            <a:extLst>
              <a:ext uri="{FF2B5EF4-FFF2-40B4-BE49-F238E27FC236}">
                <a16:creationId xmlns:a16="http://schemas.microsoft.com/office/drawing/2014/main" id="{220F4112-BCA8-4274-BF38-61054E9A7A7D}"/>
              </a:ext>
            </a:extLst>
          </p:cNvPr>
          <p:cNvSpPr txBox="1"/>
          <p:nvPr/>
        </p:nvSpPr>
        <p:spPr>
          <a:xfrm>
            <a:off x="1526261" y="3049998"/>
            <a:ext cx="4092786"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“国家机构”中增加一节，作为第七节“监察委员会”；增加五条，分别作为第一百二十三条至第一百二十七条。内容见右侧：</a:t>
            </a:r>
          </a:p>
        </p:txBody>
      </p:sp>
      <p:sp>
        <p:nvSpPr>
          <p:cNvPr id="9" name="文本框 8">
            <a:extLst>
              <a:ext uri="{FF2B5EF4-FFF2-40B4-BE49-F238E27FC236}">
                <a16:creationId xmlns:a16="http://schemas.microsoft.com/office/drawing/2014/main" id="{A658A171-BB9F-40FF-A68A-3DD5306BB895}"/>
              </a:ext>
            </a:extLst>
          </p:cNvPr>
          <p:cNvSpPr txBox="1"/>
          <p:nvPr/>
        </p:nvSpPr>
        <p:spPr>
          <a:xfrm>
            <a:off x="6511993" y="2842248"/>
            <a:ext cx="4288530" cy="2120902"/>
          </a:xfrm>
          <a:prstGeom prst="rect">
            <a:avLst/>
          </a:prstGeom>
          <a:noFill/>
        </p:spPr>
        <p:txBody>
          <a:bodyPr wrap="square" rtlCol="0">
            <a:spAutoFit/>
          </a:bodyPr>
          <a:lstStyle/>
          <a:p>
            <a:pPr>
              <a:lnSpc>
                <a:spcPct val="150000"/>
              </a:lnSpc>
            </a:pPr>
            <a:r>
              <a:rPr lang="zh-CN" altLang="en-US" dirty="0">
                <a:solidFill>
                  <a:srgbClr val="E61D18"/>
                </a:solidFill>
                <a:latin typeface="微软雅黑" panose="020B0503020204020204" pitchFamily="34" charset="-122"/>
                <a:ea typeface="微软雅黑" panose="020B0503020204020204" pitchFamily="34" charset="-122"/>
              </a:rPr>
              <a:t>第七节　监察委员会</a:t>
            </a:r>
          </a:p>
          <a:p>
            <a:pPr>
              <a:lnSpc>
                <a:spcPct val="150000"/>
              </a:lnSpc>
            </a:pPr>
            <a:r>
              <a:rPr lang="zh-CN" altLang="en-US" dirty="0">
                <a:solidFill>
                  <a:srgbClr val="E61D18"/>
                </a:solidFill>
                <a:latin typeface="微软雅黑" panose="020B0503020204020204" pitchFamily="34" charset="-122"/>
                <a:ea typeface="微软雅黑" panose="020B0503020204020204" pitchFamily="34" charset="-122"/>
              </a:rPr>
              <a:t>第一百二十三条　中华人民共和国各级监察委员会是国家的监察机关。</a:t>
            </a:r>
          </a:p>
          <a:p>
            <a:pPr>
              <a:lnSpc>
                <a:spcPct val="150000"/>
              </a:lnSpc>
            </a:pPr>
            <a:r>
              <a:rPr lang="zh-CN" altLang="en-US" dirty="0">
                <a:solidFill>
                  <a:srgbClr val="E61D18"/>
                </a:solidFill>
                <a:latin typeface="微软雅黑" panose="020B0503020204020204" pitchFamily="34" charset="-122"/>
                <a:ea typeface="微软雅黑" panose="020B0503020204020204" pitchFamily="34" charset="-122"/>
              </a:rPr>
              <a:t>第一百二十四条　中华人民共和国设立国家监察委员会和地方各级监察委员会。</a:t>
            </a:r>
          </a:p>
        </p:txBody>
      </p:sp>
      <p:grpSp>
        <p:nvGrpSpPr>
          <p:cNvPr id="10" name="组合 9">
            <a:extLst>
              <a:ext uri="{FF2B5EF4-FFF2-40B4-BE49-F238E27FC236}">
                <a16:creationId xmlns:a16="http://schemas.microsoft.com/office/drawing/2014/main" id="{88EC792B-62BE-46AC-86B8-96AF9BD8B065}"/>
              </a:ext>
            </a:extLst>
          </p:cNvPr>
          <p:cNvGrpSpPr/>
          <p:nvPr/>
        </p:nvGrpSpPr>
        <p:grpSpPr>
          <a:xfrm>
            <a:off x="5783578" y="3778439"/>
            <a:ext cx="561160" cy="561160"/>
            <a:chOff x="5935893" y="2524080"/>
            <a:chExt cx="751545" cy="751545"/>
          </a:xfrm>
        </p:grpSpPr>
        <p:sp>
          <p:nvSpPr>
            <p:cNvPr id="11" name="流程图: 联系 17">
              <a:extLst>
                <a:ext uri="{FF2B5EF4-FFF2-40B4-BE49-F238E27FC236}">
                  <a16:creationId xmlns:a16="http://schemas.microsoft.com/office/drawing/2014/main" id="{5888CC3A-90DD-4460-879D-CFDB5B5E83E9}"/>
                </a:ext>
              </a:extLst>
            </p:cNvPr>
            <p:cNvSpPr/>
            <p:nvPr/>
          </p:nvSpPr>
          <p:spPr>
            <a:xfrm>
              <a:off x="5935893" y="2524080"/>
              <a:ext cx="751545" cy="751545"/>
            </a:xfrm>
            <a:prstGeom prst="flowChartConnector">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燕尾形 18">
              <a:extLst>
                <a:ext uri="{FF2B5EF4-FFF2-40B4-BE49-F238E27FC236}">
                  <a16:creationId xmlns:a16="http://schemas.microsoft.com/office/drawing/2014/main" id="{D4F60F5E-896F-4B5E-92A0-E677C86F6AAD}"/>
                </a:ext>
              </a:extLst>
            </p:cNvPr>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6" name="图片 15">
            <a:extLst>
              <a:ext uri="{FF2B5EF4-FFF2-40B4-BE49-F238E27FC236}">
                <a16:creationId xmlns:a16="http://schemas.microsoft.com/office/drawing/2014/main" id="{CA0B164C-7E28-4A44-AFFE-EC1F9B430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Tree>
    <p:extLst>
      <p:ext uri="{BB962C8B-B14F-4D97-AF65-F5344CB8AC3E}">
        <p14:creationId xmlns:p14="http://schemas.microsoft.com/office/powerpoint/2010/main" val="139885105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5"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ppt_w</p:attrName>
                                        </p:attrNameLst>
                                      </p:cBhvr>
                                      <p:tavLst>
                                        <p:tav tm="0" fmla="#ppt_w*sin(2.5*pi*$)">
                                          <p:val>
                                            <p:fltVal val="0"/>
                                          </p:val>
                                        </p:tav>
                                        <p:tav tm="100000">
                                          <p:val>
                                            <p:fltVal val="1"/>
                                          </p:val>
                                        </p:tav>
                                      </p:tavLst>
                                    </p:anim>
                                    <p:anim calcmode="lin" valueType="num">
                                      <p:cBhvr>
                                        <p:cTn id="33" dur="750" fill="hold"/>
                                        <p:tgtEl>
                                          <p:spTgt spid="10"/>
                                        </p:tgtEl>
                                        <p:attrNameLst>
                                          <p:attrName>ppt_h</p:attrName>
                                        </p:attrNameLst>
                                      </p:cBhvr>
                                      <p:tavLst>
                                        <p:tav tm="0">
                                          <p:val>
                                            <p:strVal val="#ppt_h"/>
                                          </p:val>
                                        </p:tav>
                                        <p:tav tm="100000">
                                          <p:val>
                                            <p:strVal val="#ppt_h"/>
                                          </p:val>
                                        </p:tav>
                                      </p:tavLst>
                                    </p:anim>
                                  </p:childTnLst>
                                </p:cTn>
                              </p:par>
                            </p:childTnLst>
                          </p:cTn>
                        </p:par>
                        <p:par>
                          <p:cTn id="34" fill="hold">
                            <p:stCondLst>
                              <p:cond delay="325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监察制度</a:t>
            </a:r>
          </a:p>
        </p:txBody>
      </p:sp>
      <p:graphicFrame>
        <p:nvGraphicFramePr>
          <p:cNvPr id="3" name="图示 2">
            <a:extLst>
              <a:ext uri="{FF2B5EF4-FFF2-40B4-BE49-F238E27FC236}">
                <a16:creationId xmlns:a16="http://schemas.microsoft.com/office/drawing/2014/main" id="{F60ABFB7-79E5-45B1-B3DE-9B601FB27DA5}"/>
              </a:ext>
            </a:extLst>
          </p:cNvPr>
          <p:cNvGraphicFramePr/>
          <p:nvPr>
            <p:extLst>
              <p:ext uri="{D42A27DB-BD31-4B8C-83A1-F6EECF244321}">
                <p14:modId xmlns:p14="http://schemas.microsoft.com/office/powerpoint/2010/main" val="2496383842"/>
              </p:ext>
            </p:extLst>
          </p:nvPr>
        </p:nvGraphicFramePr>
        <p:xfrm>
          <a:off x="5345018" y="794096"/>
          <a:ext cx="5272567" cy="2709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a:extLst>
              <a:ext uri="{FF2B5EF4-FFF2-40B4-BE49-F238E27FC236}">
                <a16:creationId xmlns:a16="http://schemas.microsoft.com/office/drawing/2014/main" id="{277145E0-4A0C-466A-994A-25AB785846A1}"/>
              </a:ext>
            </a:extLst>
          </p:cNvPr>
          <p:cNvSpPr/>
          <p:nvPr/>
        </p:nvSpPr>
        <p:spPr>
          <a:xfrm>
            <a:off x="1792815" y="2014576"/>
            <a:ext cx="2928041" cy="461665"/>
          </a:xfrm>
          <a:prstGeom prst="rect">
            <a:avLst/>
          </a:prstGeom>
        </p:spPr>
        <p:txBody>
          <a:bodyPr wrap="square">
            <a:spAutoFit/>
          </a:bodyPr>
          <a:lstStyle/>
          <a:p>
            <a:pPr algn="ctr" defTabSz="914400">
              <a:defRPr/>
            </a:pPr>
            <a:r>
              <a:rPr lang="zh-CN" altLang="en-US" sz="2400" b="1" dirty="0">
                <a:solidFill>
                  <a:srgbClr val="E71E17"/>
                </a:solidFill>
                <a:latin typeface="微软雅黑" panose="020B0503020204020204" pitchFamily="34" charset="-122"/>
                <a:ea typeface="微软雅黑" panose="020B0503020204020204" pitchFamily="34" charset="-122"/>
                <a:cs typeface="+mn-ea"/>
                <a:sym typeface="+mn-lt"/>
              </a:rPr>
              <a:t>监察委员会人员组成</a:t>
            </a:r>
          </a:p>
        </p:txBody>
      </p:sp>
      <p:sp>
        <p:nvSpPr>
          <p:cNvPr id="5" name="圆角矩形 77">
            <a:extLst>
              <a:ext uri="{FF2B5EF4-FFF2-40B4-BE49-F238E27FC236}">
                <a16:creationId xmlns:a16="http://schemas.microsoft.com/office/drawing/2014/main" id="{2D6342AF-637E-4B37-A210-EA974A4D5722}"/>
              </a:ext>
            </a:extLst>
          </p:cNvPr>
          <p:cNvSpPr/>
          <p:nvPr/>
        </p:nvSpPr>
        <p:spPr>
          <a:xfrm>
            <a:off x="1451890" y="1837671"/>
            <a:ext cx="3481617" cy="824660"/>
          </a:xfrm>
          <a:prstGeom prst="roundRect">
            <a:avLst/>
          </a:prstGeom>
          <a:noFill/>
          <a:ln w="12700" cap="flat" cmpd="sng" algn="ctr">
            <a:solidFill>
              <a:srgbClr val="E71E1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nvGrpSpPr>
          <p:cNvPr id="6" name="组合 5">
            <a:extLst>
              <a:ext uri="{FF2B5EF4-FFF2-40B4-BE49-F238E27FC236}">
                <a16:creationId xmlns:a16="http://schemas.microsoft.com/office/drawing/2014/main" id="{7D272E5F-455B-4D63-8972-287EDD1BA6B7}"/>
              </a:ext>
            </a:extLst>
          </p:cNvPr>
          <p:cNvGrpSpPr/>
          <p:nvPr/>
        </p:nvGrpSpPr>
        <p:grpSpPr>
          <a:xfrm>
            <a:off x="1093452" y="1837922"/>
            <a:ext cx="576064" cy="861522"/>
            <a:chOff x="5620941" y="1478652"/>
            <a:chExt cx="800100" cy="1196579"/>
          </a:xfrm>
        </p:grpSpPr>
        <p:grpSp>
          <p:nvGrpSpPr>
            <p:cNvPr id="7" name="组合 6">
              <a:extLst>
                <a:ext uri="{FF2B5EF4-FFF2-40B4-BE49-F238E27FC236}">
                  <a16:creationId xmlns:a16="http://schemas.microsoft.com/office/drawing/2014/main" id="{46B97E99-FFA0-49BE-B397-507A3ACB51C7}"/>
                </a:ext>
              </a:extLst>
            </p:cNvPr>
            <p:cNvGrpSpPr/>
            <p:nvPr/>
          </p:nvGrpSpPr>
          <p:grpSpPr>
            <a:xfrm>
              <a:off x="5620941" y="1478652"/>
              <a:ext cx="800100" cy="1196579"/>
              <a:chOff x="7596188" y="3413125"/>
              <a:chExt cx="1066800" cy="1595438"/>
            </a:xfrm>
          </p:grpSpPr>
          <p:sp>
            <p:nvSpPr>
              <p:cNvPr id="9" name="圆角矩形 81">
                <a:extLst>
                  <a:ext uri="{FF2B5EF4-FFF2-40B4-BE49-F238E27FC236}">
                    <a16:creationId xmlns:a16="http://schemas.microsoft.com/office/drawing/2014/main" id="{5AFA06FF-B823-4F1A-83B7-7030B5265D17}"/>
                  </a:ext>
                </a:extLst>
              </p:cNvPr>
              <p:cNvSpPr/>
              <p:nvPr/>
            </p:nvSpPr>
            <p:spPr>
              <a:xfrm rot="18900000">
                <a:off x="7596188" y="3679825"/>
                <a:ext cx="1066800" cy="1066800"/>
              </a:xfrm>
              <a:prstGeom prst="roundRect">
                <a:avLst>
                  <a:gd name="adj" fmla="val 26191"/>
                </a:avLst>
              </a:prstGeom>
              <a:no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AgencyFB-Regular" pitchFamily="50" charset="0"/>
                  <a:ea typeface="微软雅黑 Light" panose="020B0502040204020203" pitchFamily="34" charset="-122"/>
                  <a:cs typeface="+mn-cs"/>
                </a:endParaRPr>
              </a:p>
            </p:txBody>
          </p:sp>
          <p:sp>
            <p:nvSpPr>
              <p:cNvPr id="10" name="圆角矩形 82">
                <a:extLst>
                  <a:ext uri="{FF2B5EF4-FFF2-40B4-BE49-F238E27FC236}">
                    <a16:creationId xmlns:a16="http://schemas.microsoft.com/office/drawing/2014/main" id="{4116E3C3-86C5-4783-822F-65A994E82542}"/>
                  </a:ext>
                </a:extLst>
              </p:cNvPr>
              <p:cNvSpPr/>
              <p:nvPr/>
            </p:nvSpPr>
            <p:spPr>
              <a:xfrm rot="18900000">
                <a:off x="7596188" y="3413125"/>
                <a:ext cx="1066800" cy="1066800"/>
              </a:xfrm>
              <a:prstGeom prst="roundRect">
                <a:avLst>
                  <a:gd name="adj" fmla="val 26191"/>
                </a:avLst>
              </a:prstGeom>
              <a:solidFill>
                <a:srgbClr val="E71E17"/>
              </a:solid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AgencyFB-Regular" pitchFamily="50" charset="0"/>
                  <a:ea typeface="微软雅黑 Light" panose="020B0502040204020203" pitchFamily="34" charset="-122"/>
                  <a:cs typeface="+mn-cs"/>
                </a:endParaRPr>
              </a:p>
            </p:txBody>
          </p:sp>
          <p:sp>
            <p:nvSpPr>
              <p:cNvPr id="11" name="任意多边形 83">
                <a:extLst>
                  <a:ext uri="{FF2B5EF4-FFF2-40B4-BE49-F238E27FC236}">
                    <a16:creationId xmlns:a16="http://schemas.microsoft.com/office/drawing/2014/main" id="{B6CF0ADD-013A-427D-9272-A7B54B9BDD11}"/>
                  </a:ext>
                </a:extLst>
              </p:cNvPr>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71E17"/>
              </a:solid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pic>
          <p:nvPicPr>
            <p:cNvPr id="8" name="图片 7">
              <a:extLst>
                <a:ext uri="{FF2B5EF4-FFF2-40B4-BE49-F238E27FC236}">
                  <a16:creationId xmlns:a16="http://schemas.microsoft.com/office/drawing/2014/main" id="{8DC3A369-4A76-4A41-9459-14A88DFCAFF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41614" y="1522359"/>
              <a:ext cx="556368" cy="556369"/>
            </a:xfrm>
            <a:prstGeom prst="rect">
              <a:avLst/>
            </a:prstGeom>
            <a:ln>
              <a:noFill/>
            </a:ln>
          </p:spPr>
        </p:pic>
      </p:grpSp>
      <p:sp>
        <p:nvSpPr>
          <p:cNvPr id="12" name="矩形 11">
            <a:extLst>
              <a:ext uri="{FF2B5EF4-FFF2-40B4-BE49-F238E27FC236}">
                <a16:creationId xmlns:a16="http://schemas.microsoft.com/office/drawing/2014/main" id="{B7C5270E-6DAC-4E26-996E-D925D75C4C48}"/>
              </a:ext>
            </a:extLst>
          </p:cNvPr>
          <p:cNvSpPr/>
          <p:nvPr/>
        </p:nvSpPr>
        <p:spPr>
          <a:xfrm>
            <a:off x="1792815" y="4346653"/>
            <a:ext cx="2928041" cy="461665"/>
          </a:xfrm>
          <a:prstGeom prst="rect">
            <a:avLst/>
          </a:prstGeom>
        </p:spPr>
        <p:txBody>
          <a:bodyPr wrap="square">
            <a:spAutoFit/>
          </a:bodyPr>
          <a:lstStyle/>
          <a:p>
            <a:pPr algn="ctr" defTabSz="914400">
              <a:defRPr/>
            </a:pPr>
            <a:r>
              <a:rPr lang="zh-CN" altLang="en-US" sz="2400" b="1" dirty="0">
                <a:solidFill>
                  <a:srgbClr val="E71E17"/>
                </a:solidFill>
                <a:latin typeface="微软雅黑" panose="020B0503020204020204" pitchFamily="34" charset="-122"/>
                <a:ea typeface="微软雅黑" panose="020B0503020204020204" pitchFamily="34" charset="-122"/>
                <a:cs typeface="+mn-ea"/>
                <a:sym typeface="+mn-lt"/>
              </a:rPr>
              <a:t>监察委员会职权</a:t>
            </a:r>
          </a:p>
        </p:txBody>
      </p:sp>
      <p:sp>
        <p:nvSpPr>
          <p:cNvPr id="13" name="圆角矩形 77">
            <a:extLst>
              <a:ext uri="{FF2B5EF4-FFF2-40B4-BE49-F238E27FC236}">
                <a16:creationId xmlns:a16="http://schemas.microsoft.com/office/drawing/2014/main" id="{DA3C8D1B-B106-4084-8BEE-1E5432698408}"/>
              </a:ext>
            </a:extLst>
          </p:cNvPr>
          <p:cNvSpPr/>
          <p:nvPr/>
        </p:nvSpPr>
        <p:spPr>
          <a:xfrm>
            <a:off x="1451890" y="4169748"/>
            <a:ext cx="3481617" cy="824660"/>
          </a:xfrm>
          <a:prstGeom prst="roundRect">
            <a:avLst/>
          </a:prstGeom>
          <a:noFill/>
          <a:ln w="12700" cap="flat" cmpd="sng" algn="ctr">
            <a:solidFill>
              <a:srgbClr val="E71E1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nvGrpSpPr>
          <p:cNvPr id="14" name="组合 13">
            <a:extLst>
              <a:ext uri="{FF2B5EF4-FFF2-40B4-BE49-F238E27FC236}">
                <a16:creationId xmlns:a16="http://schemas.microsoft.com/office/drawing/2014/main" id="{5AA3E2FF-C209-46F1-9E38-4DE01799350F}"/>
              </a:ext>
            </a:extLst>
          </p:cNvPr>
          <p:cNvGrpSpPr/>
          <p:nvPr/>
        </p:nvGrpSpPr>
        <p:grpSpPr>
          <a:xfrm>
            <a:off x="1093452" y="4169999"/>
            <a:ext cx="576064" cy="861522"/>
            <a:chOff x="5620941" y="1478652"/>
            <a:chExt cx="800100" cy="1196579"/>
          </a:xfrm>
        </p:grpSpPr>
        <p:grpSp>
          <p:nvGrpSpPr>
            <p:cNvPr id="15" name="组合 14">
              <a:extLst>
                <a:ext uri="{FF2B5EF4-FFF2-40B4-BE49-F238E27FC236}">
                  <a16:creationId xmlns:a16="http://schemas.microsoft.com/office/drawing/2014/main" id="{1D9FB5E9-1409-470B-8CD6-381ED2B08BFE}"/>
                </a:ext>
              </a:extLst>
            </p:cNvPr>
            <p:cNvGrpSpPr/>
            <p:nvPr/>
          </p:nvGrpSpPr>
          <p:grpSpPr>
            <a:xfrm>
              <a:off x="5620941" y="1478652"/>
              <a:ext cx="800100" cy="1196579"/>
              <a:chOff x="7596188" y="3413125"/>
              <a:chExt cx="1066800" cy="1595438"/>
            </a:xfrm>
          </p:grpSpPr>
          <p:sp>
            <p:nvSpPr>
              <p:cNvPr id="17" name="圆角矩形 81">
                <a:extLst>
                  <a:ext uri="{FF2B5EF4-FFF2-40B4-BE49-F238E27FC236}">
                    <a16:creationId xmlns:a16="http://schemas.microsoft.com/office/drawing/2014/main" id="{70D2E7D6-CB82-4197-9590-EDA4ABA96DF8}"/>
                  </a:ext>
                </a:extLst>
              </p:cNvPr>
              <p:cNvSpPr/>
              <p:nvPr/>
            </p:nvSpPr>
            <p:spPr>
              <a:xfrm rot="18900000">
                <a:off x="7596188" y="3679825"/>
                <a:ext cx="1066800" cy="1066800"/>
              </a:xfrm>
              <a:prstGeom prst="roundRect">
                <a:avLst>
                  <a:gd name="adj" fmla="val 26191"/>
                </a:avLst>
              </a:prstGeom>
              <a:no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AgencyFB-Regular" pitchFamily="50" charset="0"/>
                  <a:ea typeface="微软雅黑 Light" panose="020B0502040204020203" pitchFamily="34" charset="-122"/>
                  <a:cs typeface="+mn-cs"/>
                </a:endParaRPr>
              </a:p>
            </p:txBody>
          </p:sp>
          <p:sp>
            <p:nvSpPr>
              <p:cNvPr id="18" name="圆角矩形 82">
                <a:extLst>
                  <a:ext uri="{FF2B5EF4-FFF2-40B4-BE49-F238E27FC236}">
                    <a16:creationId xmlns:a16="http://schemas.microsoft.com/office/drawing/2014/main" id="{4EE45C66-BDD8-47F5-A51C-4D20F03D3D90}"/>
                  </a:ext>
                </a:extLst>
              </p:cNvPr>
              <p:cNvSpPr/>
              <p:nvPr/>
            </p:nvSpPr>
            <p:spPr>
              <a:xfrm rot="18900000">
                <a:off x="7596188" y="3413125"/>
                <a:ext cx="1066800" cy="1066800"/>
              </a:xfrm>
              <a:prstGeom prst="roundRect">
                <a:avLst>
                  <a:gd name="adj" fmla="val 26191"/>
                </a:avLst>
              </a:prstGeom>
              <a:solidFill>
                <a:srgbClr val="E71E17"/>
              </a:solid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AgencyFB-Regular" pitchFamily="50" charset="0"/>
                  <a:ea typeface="微软雅黑 Light" panose="020B0502040204020203" pitchFamily="34" charset="-122"/>
                  <a:cs typeface="+mn-cs"/>
                </a:endParaRPr>
              </a:p>
            </p:txBody>
          </p:sp>
          <p:sp>
            <p:nvSpPr>
              <p:cNvPr id="19" name="任意多边形 83">
                <a:extLst>
                  <a:ext uri="{FF2B5EF4-FFF2-40B4-BE49-F238E27FC236}">
                    <a16:creationId xmlns:a16="http://schemas.microsoft.com/office/drawing/2014/main" id="{91D0A02C-9E22-43E0-930B-66ADF79FFDE0}"/>
                  </a:ext>
                </a:extLst>
              </p:cNvPr>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71E17"/>
              </a:solidFill>
              <a:ln w="25400" cap="flat" cmpd="sng" algn="ctr">
                <a:solidFill>
                  <a:srgbClr val="E71E1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pic>
          <p:nvPicPr>
            <p:cNvPr id="16" name="图片 15">
              <a:extLst>
                <a:ext uri="{FF2B5EF4-FFF2-40B4-BE49-F238E27FC236}">
                  <a16:creationId xmlns:a16="http://schemas.microsoft.com/office/drawing/2014/main" id="{50B6AC6B-8DE1-4099-98AE-5ACB298831C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41614" y="1522359"/>
              <a:ext cx="556368" cy="556369"/>
            </a:xfrm>
            <a:prstGeom prst="rect">
              <a:avLst/>
            </a:prstGeom>
            <a:ln>
              <a:noFill/>
            </a:ln>
          </p:spPr>
        </p:pic>
      </p:grpSp>
      <p:sp>
        <p:nvSpPr>
          <p:cNvPr id="26" name="矩形 25">
            <a:extLst>
              <a:ext uri="{FF2B5EF4-FFF2-40B4-BE49-F238E27FC236}">
                <a16:creationId xmlns:a16="http://schemas.microsoft.com/office/drawing/2014/main" id="{FDCCFE9C-0B92-4E04-BC8C-647EEA96A93A}"/>
              </a:ext>
            </a:extLst>
          </p:cNvPr>
          <p:cNvSpPr>
            <a:spLocks noChangeArrowheads="1"/>
          </p:cNvSpPr>
          <p:nvPr/>
        </p:nvSpPr>
        <p:spPr bwMode="auto">
          <a:xfrm>
            <a:off x="5837865" y="3671277"/>
            <a:ext cx="3838353" cy="830997"/>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ct val="150000"/>
              </a:lnSpc>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mn-ea"/>
                <a:sym typeface="+mn-lt"/>
              </a:rPr>
              <a:t>监察委员会主任每届任期同本级人民代表大会每届任期相同</a:t>
            </a:r>
          </a:p>
        </p:txBody>
      </p:sp>
      <p:sp>
        <p:nvSpPr>
          <p:cNvPr id="27" name="矩形 26">
            <a:extLst>
              <a:ext uri="{FF2B5EF4-FFF2-40B4-BE49-F238E27FC236}">
                <a16:creationId xmlns:a16="http://schemas.microsoft.com/office/drawing/2014/main" id="{37B185A7-7DE2-4AFA-9A96-2059B4037C4E}"/>
              </a:ext>
            </a:extLst>
          </p:cNvPr>
          <p:cNvSpPr>
            <a:spLocks noChangeArrowheads="1"/>
          </p:cNvSpPr>
          <p:nvPr/>
        </p:nvSpPr>
        <p:spPr bwMode="auto">
          <a:xfrm>
            <a:off x="5837865" y="4681572"/>
            <a:ext cx="3838353" cy="787523"/>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ct val="150000"/>
              </a:lnSpc>
              <a:spcBef>
                <a:spcPct val="0"/>
              </a:spcBef>
              <a:spcAft>
                <a:spcPct val="0"/>
              </a:spcAft>
            </a:pPr>
            <a:r>
              <a:rPr lang="zh-CN" altLang="en-US" sz="1600" kern="0" dirty="0">
                <a:solidFill>
                  <a:srgbClr val="FFFFFF"/>
                </a:solidFill>
                <a:latin typeface="微软雅黑" panose="020B0503020204020204" pitchFamily="34" charset="-122"/>
                <a:ea typeface="微软雅黑" panose="020B0503020204020204" pitchFamily="34" charset="-122"/>
                <a:cs typeface="+mn-ea"/>
                <a:sym typeface="+mn-lt"/>
              </a:rPr>
              <a:t>监察委员会主任每届国家监察委员会主任连续任职不得超过两届</a:t>
            </a:r>
          </a:p>
        </p:txBody>
      </p:sp>
      <p:sp>
        <p:nvSpPr>
          <p:cNvPr id="28" name="左大括号 27">
            <a:extLst>
              <a:ext uri="{FF2B5EF4-FFF2-40B4-BE49-F238E27FC236}">
                <a16:creationId xmlns:a16="http://schemas.microsoft.com/office/drawing/2014/main" id="{F720390F-84D5-4BF8-853E-19380DBA2402}"/>
              </a:ext>
            </a:extLst>
          </p:cNvPr>
          <p:cNvSpPr/>
          <p:nvPr/>
        </p:nvSpPr>
        <p:spPr>
          <a:xfrm>
            <a:off x="5205062" y="3671277"/>
            <a:ext cx="139956" cy="1797817"/>
          </a:xfrm>
          <a:prstGeom prst="leftBrace">
            <a:avLst/>
          </a:prstGeom>
          <a:ln w="19050">
            <a:solidFill>
              <a:srgbClr val="E61D1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5273879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par>
                          <p:cTn id="36" fill="hold">
                            <p:stCondLst>
                              <p:cond delay="3500"/>
                            </p:stCondLst>
                            <p:childTnLst>
                              <p:par>
                                <p:cTn id="37" presetID="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12" grpId="0"/>
      <p:bldP spid="13"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监察委员会</a:t>
            </a:r>
          </a:p>
        </p:txBody>
      </p:sp>
      <p:sp>
        <p:nvSpPr>
          <p:cNvPr id="3" name="文本框 2">
            <a:extLst>
              <a:ext uri="{FF2B5EF4-FFF2-40B4-BE49-F238E27FC236}">
                <a16:creationId xmlns:a16="http://schemas.microsoft.com/office/drawing/2014/main" id="{A1F621C4-C011-4DFF-838F-7BD270479780}"/>
              </a:ext>
            </a:extLst>
          </p:cNvPr>
          <p:cNvSpPr txBox="1"/>
          <p:nvPr/>
        </p:nvSpPr>
        <p:spPr>
          <a:xfrm>
            <a:off x="1487489" y="1104429"/>
            <a:ext cx="9282761" cy="461665"/>
          </a:xfrm>
          <a:prstGeom prst="rect">
            <a:avLst/>
          </a:prstGeom>
          <a:noFill/>
        </p:spPr>
        <p:txBody>
          <a:bodyPr wrap="square" rtlCol="0">
            <a:spAutoFit/>
          </a:bodyPr>
          <a:lstStyle/>
          <a:p>
            <a:pPr algn="ctr" defTabSz="1219170"/>
            <a:r>
              <a:rPr lang="zh-CN" altLang="en-US" sz="2400" b="1" dirty="0">
                <a:solidFill>
                  <a:srgbClr val="E71E17"/>
                </a:solidFill>
                <a:latin typeface="微软雅黑" panose="020B0503020204020204" pitchFamily="34" charset="-122"/>
                <a:ea typeface="微软雅黑" panose="020B0503020204020204" pitchFamily="34" charset="-122"/>
              </a:rPr>
              <a:t>各级监察委员会职责</a:t>
            </a:r>
          </a:p>
        </p:txBody>
      </p:sp>
      <p:sp>
        <p:nvSpPr>
          <p:cNvPr id="6" name="矩形 5">
            <a:extLst>
              <a:ext uri="{FF2B5EF4-FFF2-40B4-BE49-F238E27FC236}">
                <a16:creationId xmlns:a16="http://schemas.microsoft.com/office/drawing/2014/main" id="{F04E02B6-9343-4C95-8D8E-F5172DA66384}"/>
              </a:ext>
            </a:extLst>
          </p:cNvPr>
          <p:cNvSpPr>
            <a:spLocks noChangeArrowheads="1"/>
          </p:cNvSpPr>
          <p:nvPr/>
        </p:nvSpPr>
        <p:spPr bwMode="auto">
          <a:xfrm>
            <a:off x="2367172" y="1637421"/>
            <a:ext cx="8544949" cy="1390376"/>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9" name="图片 8">
            <a:extLst>
              <a:ext uri="{FF2B5EF4-FFF2-40B4-BE49-F238E27FC236}">
                <a16:creationId xmlns:a16="http://schemas.microsoft.com/office/drawing/2014/main" id="{3CF068F2-4CCD-4DE5-9B1E-55CD920F11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5157" y="1527384"/>
            <a:ext cx="2124149" cy="1569424"/>
          </a:xfrm>
          <a:prstGeom prst="rect">
            <a:avLst/>
          </a:prstGeom>
        </p:spPr>
      </p:pic>
      <p:sp>
        <p:nvSpPr>
          <p:cNvPr id="10" name="文本框 9">
            <a:extLst>
              <a:ext uri="{FF2B5EF4-FFF2-40B4-BE49-F238E27FC236}">
                <a16:creationId xmlns:a16="http://schemas.microsoft.com/office/drawing/2014/main" id="{39B26C9E-42F9-484F-84B5-F7E1D2E13AD5}"/>
              </a:ext>
            </a:extLst>
          </p:cNvPr>
          <p:cNvSpPr txBox="1"/>
          <p:nvPr/>
        </p:nvSpPr>
        <p:spPr>
          <a:xfrm>
            <a:off x="1756277" y="2037607"/>
            <a:ext cx="1199577" cy="646331"/>
          </a:xfrm>
          <a:prstGeom prst="rect">
            <a:avLst/>
          </a:prstGeom>
          <a:noFill/>
        </p:spPr>
        <p:txBody>
          <a:bodyPr wrap="square" rtlCol="0">
            <a:spAutoFit/>
          </a:bodyPr>
          <a:lstStyle/>
          <a:p>
            <a:pPr algn="ctr" defTabSz="1219170"/>
            <a:r>
              <a:rPr lang="zh-CN" altLang="en-US" b="1" dirty="0">
                <a:solidFill>
                  <a:srgbClr val="FFFFFF"/>
                </a:solidFill>
                <a:latin typeface="微软雅黑" panose="020B0503020204020204" pitchFamily="34" charset="-122"/>
                <a:ea typeface="微软雅黑" panose="020B0503020204020204" pitchFamily="34" charset="-122"/>
              </a:rPr>
              <a:t>第一百二十五条</a:t>
            </a:r>
          </a:p>
        </p:txBody>
      </p:sp>
      <p:sp>
        <p:nvSpPr>
          <p:cNvPr id="11" name="文本框 10">
            <a:extLst>
              <a:ext uri="{FF2B5EF4-FFF2-40B4-BE49-F238E27FC236}">
                <a16:creationId xmlns:a16="http://schemas.microsoft.com/office/drawing/2014/main" id="{1ED8AB15-7B19-4566-B67C-70EBD34A3A63}"/>
              </a:ext>
            </a:extLst>
          </p:cNvPr>
          <p:cNvSpPr txBox="1"/>
          <p:nvPr/>
        </p:nvSpPr>
        <p:spPr>
          <a:xfrm>
            <a:off x="3352955" y="1695914"/>
            <a:ext cx="7194546" cy="1292470"/>
          </a:xfrm>
          <a:prstGeom prst="rect">
            <a:avLst/>
          </a:prstGeom>
          <a:noFill/>
        </p:spPr>
        <p:txBody>
          <a:bodyPr wrap="square" rtlCol="0">
            <a:spAutoFit/>
          </a:bodyPr>
          <a:lstStyle/>
          <a:p>
            <a:pPr algn="just" defTabSz="1219170">
              <a:lnSpc>
                <a:spcPct val="150000"/>
              </a:lnSpc>
            </a:pPr>
            <a:r>
              <a:rPr lang="zh-CN" altLang="en-US" sz="1733" b="1" dirty="0">
                <a:solidFill>
                  <a:srgbClr val="E71E17"/>
                </a:solidFill>
                <a:latin typeface="微软雅黑 Light" panose="020B0502040204020203" pitchFamily="34" charset="-122"/>
                <a:ea typeface="微软雅黑 Light" panose="020B0502040204020203" pitchFamily="34" charset="-122"/>
              </a:rPr>
              <a:t>中华人民共和国国家监察委员会是最高监察机关。</a:t>
            </a:r>
          </a:p>
          <a:p>
            <a:pPr algn="just" defTabSz="1219170">
              <a:lnSpc>
                <a:spcPct val="150000"/>
              </a:lnSpc>
            </a:pPr>
            <a:r>
              <a:rPr lang="zh-CN" altLang="en-US" sz="1733" b="1" dirty="0">
                <a:solidFill>
                  <a:srgbClr val="E71E17"/>
                </a:solidFill>
                <a:latin typeface="微软雅黑 Light" panose="020B0502040204020203" pitchFamily="34" charset="-122"/>
                <a:ea typeface="微软雅黑 Light" panose="020B0502040204020203" pitchFamily="34" charset="-122"/>
              </a:rPr>
              <a:t>国家监察委员会领导地方各级监察委员会的工作，上级监察委员会领导下级监察委员会的工作。</a:t>
            </a:r>
          </a:p>
        </p:txBody>
      </p:sp>
      <p:sp>
        <p:nvSpPr>
          <p:cNvPr id="16" name="矩形 15">
            <a:extLst>
              <a:ext uri="{FF2B5EF4-FFF2-40B4-BE49-F238E27FC236}">
                <a16:creationId xmlns:a16="http://schemas.microsoft.com/office/drawing/2014/main" id="{D4A0D967-F498-48DC-B019-B46603F894BE}"/>
              </a:ext>
            </a:extLst>
          </p:cNvPr>
          <p:cNvSpPr>
            <a:spLocks noChangeArrowheads="1"/>
          </p:cNvSpPr>
          <p:nvPr/>
        </p:nvSpPr>
        <p:spPr bwMode="auto">
          <a:xfrm>
            <a:off x="2365467" y="3326044"/>
            <a:ext cx="8544949" cy="1390376"/>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7" name="图片 16">
            <a:extLst>
              <a:ext uri="{FF2B5EF4-FFF2-40B4-BE49-F238E27FC236}">
                <a16:creationId xmlns:a16="http://schemas.microsoft.com/office/drawing/2014/main" id="{F37DC7AE-7260-4B40-8BF2-D4C1FE03DF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452" y="3216007"/>
            <a:ext cx="2124149" cy="1569424"/>
          </a:xfrm>
          <a:prstGeom prst="rect">
            <a:avLst/>
          </a:prstGeom>
        </p:spPr>
      </p:pic>
      <p:sp>
        <p:nvSpPr>
          <p:cNvPr id="18" name="文本框 17">
            <a:extLst>
              <a:ext uri="{FF2B5EF4-FFF2-40B4-BE49-F238E27FC236}">
                <a16:creationId xmlns:a16="http://schemas.microsoft.com/office/drawing/2014/main" id="{268CCF82-5765-4EE3-8DF8-D6A742471E14}"/>
              </a:ext>
            </a:extLst>
          </p:cNvPr>
          <p:cNvSpPr txBox="1"/>
          <p:nvPr/>
        </p:nvSpPr>
        <p:spPr>
          <a:xfrm>
            <a:off x="1754572" y="3726230"/>
            <a:ext cx="1199577" cy="646331"/>
          </a:xfrm>
          <a:prstGeom prst="rect">
            <a:avLst/>
          </a:prstGeom>
          <a:noFill/>
        </p:spPr>
        <p:txBody>
          <a:bodyPr wrap="square" rtlCol="0">
            <a:spAutoFit/>
          </a:bodyPr>
          <a:lstStyle/>
          <a:p>
            <a:pPr algn="ctr" defTabSz="1219170"/>
            <a:r>
              <a:rPr lang="zh-CN" altLang="en-US" b="1" dirty="0">
                <a:solidFill>
                  <a:srgbClr val="FFFFFF"/>
                </a:solidFill>
                <a:latin typeface="微软雅黑" panose="020B0503020204020204" pitchFamily="34" charset="-122"/>
                <a:ea typeface="微软雅黑" panose="020B0503020204020204" pitchFamily="34" charset="-122"/>
              </a:rPr>
              <a:t>第一百二十六条</a:t>
            </a:r>
          </a:p>
        </p:txBody>
      </p:sp>
      <p:sp>
        <p:nvSpPr>
          <p:cNvPr id="19" name="文本框 18">
            <a:extLst>
              <a:ext uri="{FF2B5EF4-FFF2-40B4-BE49-F238E27FC236}">
                <a16:creationId xmlns:a16="http://schemas.microsoft.com/office/drawing/2014/main" id="{93678545-CB85-4470-963F-52CCF28B1C89}"/>
              </a:ext>
            </a:extLst>
          </p:cNvPr>
          <p:cNvSpPr txBox="1"/>
          <p:nvPr/>
        </p:nvSpPr>
        <p:spPr>
          <a:xfrm>
            <a:off x="3351250" y="3384537"/>
            <a:ext cx="7194546" cy="1292470"/>
          </a:xfrm>
          <a:prstGeom prst="rect">
            <a:avLst/>
          </a:prstGeom>
          <a:noFill/>
        </p:spPr>
        <p:txBody>
          <a:bodyPr wrap="square" rtlCol="0">
            <a:spAutoFit/>
          </a:bodyPr>
          <a:lstStyle/>
          <a:p>
            <a:pPr algn="just" defTabSz="1219170">
              <a:lnSpc>
                <a:spcPct val="150000"/>
              </a:lnSpc>
            </a:pPr>
            <a:r>
              <a:rPr lang="zh-CN" altLang="en-US" sz="1733" b="1" dirty="0">
                <a:solidFill>
                  <a:srgbClr val="E71E17"/>
                </a:solidFill>
                <a:latin typeface="微软雅黑 Light" panose="020B0502040204020203" pitchFamily="34" charset="-122"/>
                <a:ea typeface="微软雅黑 Light" panose="020B0502040204020203" pitchFamily="34" charset="-122"/>
              </a:rPr>
              <a:t>国家监察委员会对全国人民代表大会和全国人民代表大会常务委员会负责。地方各级监察委员会对产生它的国家权力机关和上一级监察委员会负责。</a:t>
            </a:r>
          </a:p>
        </p:txBody>
      </p:sp>
      <p:sp>
        <p:nvSpPr>
          <p:cNvPr id="20" name="矩形 19">
            <a:extLst>
              <a:ext uri="{FF2B5EF4-FFF2-40B4-BE49-F238E27FC236}">
                <a16:creationId xmlns:a16="http://schemas.microsoft.com/office/drawing/2014/main" id="{2022E165-C75B-4789-9354-C416C724E5AD}"/>
              </a:ext>
            </a:extLst>
          </p:cNvPr>
          <p:cNvSpPr>
            <a:spLocks noChangeArrowheads="1"/>
          </p:cNvSpPr>
          <p:nvPr/>
        </p:nvSpPr>
        <p:spPr bwMode="auto">
          <a:xfrm>
            <a:off x="2365467" y="5014667"/>
            <a:ext cx="8544949" cy="1390376"/>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21" name="图片 20">
            <a:extLst>
              <a:ext uri="{FF2B5EF4-FFF2-40B4-BE49-F238E27FC236}">
                <a16:creationId xmlns:a16="http://schemas.microsoft.com/office/drawing/2014/main" id="{04DFCC48-6729-4620-8F59-BDBA8169DE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452" y="4904630"/>
            <a:ext cx="2124149" cy="1569424"/>
          </a:xfrm>
          <a:prstGeom prst="rect">
            <a:avLst/>
          </a:prstGeom>
        </p:spPr>
      </p:pic>
      <p:sp>
        <p:nvSpPr>
          <p:cNvPr id="22" name="文本框 21">
            <a:extLst>
              <a:ext uri="{FF2B5EF4-FFF2-40B4-BE49-F238E27FC236}">
                <a16:creationId xmlns:a16="http://schemas.microsoft.com/office/drawing/2014/main" id="{649DFFE5-A41B-4179-8B7B-873C0A9BE321}"/>
              </a:ext>
            </a:extLst>
          </p:cNvPr>
          <p:cNvSpPr txBox="1"/>
          <p:nvPr/>
        </p:nvSpPr>
        <p:spPr>
          <a:xfrm>
            <a:off x="1754572" y="5414853"/>
            <a:ext cx="1199577" cy="646331"/>
          </a:xfrm>
          <a:prstGeom prst="rect">
            <a:avLst/>
          </a:prstGeom>
          <a:noFill/>
        </p:spPr>
        <p:txBody>
          <a:bodyPr wrap="square" rtlCol="0">
            <a:spAutoFit/>
          </a:bodyPr>
          <a:lstStyle/>
          <a:p>
            <a:pPr algn="ctr" defTabSz="1219170"/>
            <a:r>
              <a:rPr lang="zh-CN" altLang="en-US" b="1" dirty="0">
                <a:solidFill>
                  <a:srgbClr val="FFFFFF"/>
                </a:solidFill>
                <a:latin typeface="微软雅黑" panose="020B0503020204020204" pitchFamily="34" charset="-122"/>
                <a:ea typeface="微软雅黑" panose="020B0503020204020204" pitchFamily="34" charset="-122"/>
              </a:rPr>
              <a:t>第一百二十七条</a:t>
            </a:r>
          </a:p>
        </p:txBody>
      </p:sp>
      <p:sp>
        <p:nvSpPr>
          <p:cNvPr id="23" name="文本框 22">
            <a:extLst>
              <a:ext uri="{FF2B5EF4-FFF2-40B4-BE49-F238E27FC236}">
                <a16:creationId xmlns:a16="http://schemas.microsoft.com/office/drawing/2014/main" id="{E2530306-AC63-48B9-87B0-BD3C77B5E3E5}"/>
              </a:ext>
            </a:extLst>
          </p:cNvPr>
          <p:cNvSpPr txBox="1"/>
          <p:nvPr/>
        </p:nvSpPr>
        <p:spPr>
          <a:xfrm>
            <a:off x="3351250" y="5073160"/>
            <a:ext cx="7334471" cy="1292470"/>
          </a:xfrm>
          <a:prstGeom prst="rect">
            <a:avLst/>
          </a:prstGeom>
          <a:noFill/>
        </p:spPr>
        <p:txBody>
          <a:bodyPr wrap="square" rtlCol="0">
            <a:spAutoFit/>
          </a:bodyPr>
          <a:lstStyle/>
          <a:p>
            <a:pPr algn="just" defTabSz="1219170">
              <a:lnSpc>
                <a:spcPct val="150000"/>
              </a:lnSpc>
            </a:pPr>
            <a:r>
              <a:rPr lang="zh-CN" altLang="en-US" sz="1733" b="1" dirty="0">
                <a:solidFill>
                  <a:srgbClr val="E71E17"/>
                </a:solidFill>
                <a:latin typeface="微软雅黑 Light" panose="020B0502040204020203" pitchFamily="34" charset="-122"/>
                <a:ea typeface="微软雅黑 Light" panose="020B0502040204020203" pitchFamily="34" charset="-122"/>
              </a:rPr>
              <a:t>监察委员会依照法律规定独立行使监察权，不受行政机关、社会团体和个人的干涉。监察机关办理职务违法和职务犯罪案件，应当与审判机关、检察机关、执法部门互相配合，互相制约。</a:t>
            </a:r>
          </a:p>
        </p:txBody>
      </p:sp>
    </p:spTree>
    <p:extLst>
      <p:ext uri="{BB962C8B-B14F-4D97-AF65-F5344CB8AC3E}">
        <p14:creationId xmlns:p14="http://schemas.microsoft.com/office/powerpoint/2010/main" val="82080564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gtEl>
                                      </p:cBhvr>
                                    </p:animEffect>
                                  </p:childTnLst>
                                </p:cTn>
                              </p:par>
                            </p:childTnLst>
                          </p:cTn>
                        </p:par>
                        <p:par>
                          <p:cTn id="16" fill="hold">
                            <p:stCondLst>
                              <p:cond delay="14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par>
                          <p:cTn id="20" fill="hold">
                            <p:stCondLst>
                              <p:cond delay="19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900"/>
                            </p:stCondLst>
                            <p:childTnLst>
                              <p:par>
                                <p:cTn id="36" presetID="14" presetClass="entr" presetSubtype="1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par>
                          <p:cTn id="39" fill="hold">
                            <p:stCondLst>
                              <p:cond delay="3400"/>
                            </p:stCondLst>
                            <p:childTnLst>
                              <p:par>
                                <p:cTn id="40" presetID="53" presetClass="entr" presetSubtype="16"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4400"/>
                            </p:stCondLst>
                            <p:childTnLst>
                              <p:par>
                                <p:cTn id="55" presetID="14" presetClass="entr" presetSubtype="1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par>
                          <p:cTn id="58" fill="hold">
                            <p:stCondLst>
                              <p:cond delay="4900"/>
                            </p:stCondLst>
                            <p:childTnLst>
                              <p:par>
                                <p:cTn id="59" presetID="53" presetClass="entr" presetSubtype="16"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5400"/>
                            </p:stCondLst>
                            <p:childTnLst>
                              <p:par>
                                <p:cTn id="70" presetID="22" presetClass="entr" presetSubtype="8"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childTnLst>
                          </p:cTn>
                        </p:par>
                        <p:par>
                          <p:cTn id="73" fill="hold">
                            <p:stCondLst>
                              <p:cond delay="5900"/>
                            </p:stCondLst>
                            <p:childTnLst>
                              <p:par>
                                <p:cTn id="74" presetID="14" presetClass="entr" presetSubtype="1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randombar(horizontal)">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6" grpId="0" animBg="1"/>
      <p:bldP spid="10" grpId="0"/>
      <p:bldP spid="11" grpId="0"/>
      <p:bldP spid="16" grpId="0" animBg="1"/>
      <p:bldP spid="18" grpId="0"/>
      <p:bldP spid="19" grpId="0"/>
      <p:bldP spid="20" grpId="0" animBg="1"/>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8D54E67-1327-4C81-909D-17127DE6A735}"/>
              </a:ext>
            </a:extLst>
          </p:cNvPr>
          <p:cNvPicPr>
            <a:picLocks noChangeAspect="1"/>
          </p:cNvPicPr>
          <p:nvPr/>
        </p:nvPicPr>
        <p:blipFill rotWithShape="1">
          <a:blip r:embed="rId3">
            <a:extLst>
              <a:ext uri="{28A0092B-C50C-407E-A947-70E740481C1C}">
                <a14:useLocalDpi xmlns:a14="http://schemas.microsoft.com/office/drawing/2010/main" val="0"/>
              </a:ext>
            </a:extLst>
          </a:blip>
          <a:srcRect l="431" t="-10908" r="-431" b="10908"/>
          <a:stretch/>
        </p:blipFill>
        <p:spPr>
          <a:xfrm>
            <a:off x="383229" y="3954948"/>
            <a:ext cx="11563350" cy="2713090"/>
          </a:xfrm>
          <a:prstGeom prst="rect">
            <a:avLst/>
          </a:prstGeom>
        </p:spPr>
      </p:pic>
      <p:sp>
        <p:nvSpPr>
          <p:cNvPr id="6" name="图文框 5">
            <a:extLst>
              <a:ext uri="{FF2B5EF4-FFF2-40B4-BE49-F238E27FC236}">
                <a16:creationId xmlns:a16="http://schemas.microsoft.com/office/drawing/2014/main" id="{41CF4A3D-F3BB-464D-8D30-7602B959A7A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7" name="矩形 6">
            <a:extLst>
              <a:ext uri="{FF2B5EF4-FFF2-40B4-BE49-F238E27FC236}">
                <a16:creationId xmlns:a16="http://schemas.microsoft.com/office/drawing/2014/main" id="{91CA10B1-BE2F-4DF1-AB39-26A91F00864A}"/>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1" name="图片 10">
            <a:extLst>
              <a:ext uri="{FF2B5EF4-FFF2-40B4-BE49-F238E27FC236}">
                <a16:creationId xmlns:a16="http://schemas.microsoft.com/office/drawing/2014/main" id="{17A644EE-E36A-4611-BF91-FA7A8978AF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877" y="331553"/>
            <a:ext cx="2617946" cy="2687872"/>
          </a:xfrm>
          <a:prstGeom prst="rect">
            <a:avLst/>
          </a:prstGeom>
        </p:spPr>
      </p:pic>
      <p:sp>
        <p:nvSpPr>
          <p:cNvPr id="12" name="文本框 11">
            <a:extLst>
              <a:ext uri="{FF2B5EF4-FFF2-40B4-BE49-F238E27FC236}">
                <a16:creationId xmlns:a16="http://schemas.microsoft.com/office/drawing/2014/main" id="{46030C32-E2B8-4B11-AEC5-02B0862126FD}"/>
              </a:ext>
            </a:extLst>
          </p:cNvPr>
          <p:cNvSpPr txBox="1"/>
          <p:nvPr/>
        </p:nvSpPr>
        <p:spPr>
          <a:xfrm>
            <a:off x="4351620" y="3347281"/>
            <a:ext cx="4525680" cy="584775"/>
          </a:xfrm>
          <a:prstGeom prst="rect">
            <a:avLst/>
          </a:prstGeom>
          <a:noFill/>
          <a:ln>
            <a:noFill/>
          </a:ln>
        </p:spPr>
        <p:txBody>
          <a:bodyPr wrap="square" rtlCol="0">
            <a:spAutoFit/>
          </a:bodyPr>
          <a:lstStyle/>
          <a:p>
            <a:pPr lvl="0" algn="ctr"/>
            <a:r>
              <a:rPr lang="zh-CN" altLang="en-US" sz="3200" dirty="0">
                <a:solidFill>
                  <a:srgbClr val="E61D18"/>
                </a:solidFill>
                <a:latin typeface="华康俪金黑W8" panose="020B0809000000000000" pitchFamily="49" charset="-122"/>
                <a:ea typeface="华康俪金黑W8" panose="020B0809000000000000" pitchFamily="49" charset="-122"/>
              </a:rPr>
              <a:t>宪法修改的重大意义</a:t>
            </a:r>
          </a:p>
        </p:txBody>
      </p:sp>
      <p:sp>
        <p:nvSpPr>
          <p:cNvPr id="13" name="矩形 12">
            <a:extLst>
              <a:ext uri="{FF2B5EF4-FFF2-40B4-BE49-F238E27FC236}">
                <a16:creationId xmlns:a16="http://schemas.microsoft.com/office/drawing/2014/main" id="{10893BAF-917F-4F48-A639-7F1BE97AA3CB}"/>
              </a:ext>
            </a:extLst>
          </p:cNvPr>
          <p:cNvSpPr/>
          <p:nvPr/>
        </p:nvSpPr>
        <p:spPr>
          <a:xfrm>
            <a:off x="3300109" y="3231401"/>
            <a:ext cx="795406" cy="754981"/>
          </a:xfrm>
          <a:prstGeom prst="rect">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05</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cxnSp>
        <p:nvCxnSpPr>
          <p:cNvPr id="14" name="直接连接符 13">
            <a:extLst>
              <a:ext uri="{FF2B5EF4-FFF2-40B4-BE49-F238E27FC236}">
                <a16:creationId xmlns:a16="http://schemas.microsoft.com/office/drawing/2014/main" id="{00FBAFFF-98CC-423E-9481-30A2F6758D84}"/>
              </a:ext>
            </a:extLst>
          </p:cNvPr>
          <p:cNvCxnSpPr>
            <a:cxnSpLocks/>
          </p:cNvCxnSpPr>
          <p:nvPr/>
        </p:nvCxnSpPr>
        <p:spPr>
          <a:xfrm>
            <a:off x="3300109" y="3019425"/>
            <a:ext cx="5643866"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4B6794-1C66-474E-96ED-F03565F80DD9}"/>
              </a:ext>
            </a:extLst>
          </p:cNvPr>
          <p:cNvCxnSpPr>
            <a:cxnSpLocks/>
          </p:cNvCxnSpPr>
          <p:nvPr/>
        </p:nvCxnSpPr>
        <p:spPr>
          <a:xfrm>
            <a:off x="3300109" y="4158908"/>
            <a:ext cx="5577191"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01449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重大意义</a:t>
            </a:r>
          </a:p>
        </p:txBody>
      </p:sp>
      <p:sp>
        <p:nvSpPr>
          <p:cNvPr id="3" name="矩形: 圆角 1">
            <a:extLst>
              <a:ext uri="{FF2B5EF4-FFF2-40B4-BE49-F238E27FC236}">
                <a16:creationId xmlns:a16="http://schemas.microsoft.com/office/drawing/2014/main" id="{0C5A0B8C-B8A4-45B4-8172-A0BE112EF66F}"/>
              </a:ext>
            </a:extLst>
          </p:cNvPr>
          <p:cNvSpPr/>
          <p:nvPr/>
        </p:nvSpPr>
        <p:spPr>
          <a:xfrm>
            <a:off x="1093452" y="1686955"/>
            <a:ext cx="2706108" cy="4240404"/>
          </a:xfrm>
          <a:prstGeom prst="roundRect">
            <a:avLst>
              <a:gd name="adj" fmla="val 7002"/>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Arial"/>
              <a:ea typeface="Microsoft YaHei UI"/>
              <a:cs typeface="+mn-cs"/>
            </a:endParaRPr>
          </a:p>
        </p:txBody>
      </p:sp>
      <p:sp>
        <p:nvSpPr>
          <p:cNvPr id="4" name="文本框 3">
            <a:extLst>
              <a:ext uri="{FF2B5EF4-FFF2-40B4-BE49-F238E27FC236}">
                <a16:creationId xmlns:a16="http://schemas.microsoft.com/office/drawing/2014/main" id="{BA259319-FBFF-40B3-8A27-3D884F338C83}"/>
              </a:ext>
            </a:extLst>
          </p:cNvPr>
          <p:cNvSpPr txBox="1"/>
          <p:nvPr/>
        </p:nvSpPr>
        <p:spPr>
          <a:xfrm>
            <a:off x="4352217" y="1749857"/>
            <a:ext cx="6792687" cy="874407"/>
          </a:xfrm>
          <a:prstGeom prst="rect">
            <a:avLst/>
          </a:prstGeom>
          <a:noFill/>
        </p:spPr>
        <p:txBody>
          <a:bodyPr wrap="square" rtlCol="0">
            <a:spAutoFit/>
          </a:bodyPr>
          <a:lstStyle/>
          <a:p>
            <a:pPr defTabSz="914400">
              <a:lnSpc>
                <a:spcPct val="150000"/>
              </a:lnSpc>
            </a:pPr>
            <a:r>
              <a:rPr lang="zh-CN" altLang="en-US" dirty="0">
                <a:solidFill>
                  <a:srgbClr val="E61D18"/>
                </a:solidFill>
                <a:latin typeface="Arial"/>
                <a:ea typeface="Microsoft YaHei UI"/>
              </a:rPr>
              <a:t>把党的指导思想转化为</a:t>
            </a:r>
            <a:r>
              <a:rPr lang="zh-CN" altLang="en-US" b="1" dirty="0">
                <a:solidFill>
                  <a:srgbClr val="E61D18"/>
                </a:solidFill>
                <a:latin typeface="Arial"/>
                <a:ea typeface="Microsoft YaHei UI"/>
              </a:rPr>
              <a:t>国家指导思想</a:t>
            </a:r>
            <a:r>
              <a:rPr lang="zh-CN" altLang="en-US" dirty="0">
                <a:solidFill>
                  <a:srgbClr val="E61D18"/>
                </a:solidFill>
                <a:latin typeface="Arial"/>
                <a:ea typeface="Microsoft YaHei UI"/>
              </a:rPr>
              <a:t>，是党和国家事业发展的</a:t>
            </a:r>
            <a:r>
              <a:rPr lang="zh-CN" altLang="en-US" b="1" dirty="0">
                <a:solidFill>
                  <a:srgbClr val="E61D18"/>
                </a:solidFill>
                <a:latin typeface="Arial"/>
                <a:ea typeface="Microsoft YaHei UI"/>
              </a:rPr>
              <a:t>迫切需要</a:t>
            </a:r>
            <a:r>
              <a:rPr lang="zh-CN" altLang="en-US" dirty="0">
                <a:solidFill>
                  <a:srgbClr val="E61D18"/>
                </a:solidFill>
                <a:latin typeface="Arial"/>
                <a:ea typeface="Microsoft YaHei UI"/>
              </a:rPr>
              <a:t>，也是我国宪法完善发展的</a:t>
            </a:r>
            <a:r>
              <a:rPr lang="zh-CN" altLang="en-US" b="1" dirty="0">
                <a:solidFill>
                  <a:srgbClr val="E61D18"/>
                </a:solidFill>
                <a:latin typeface="Arial"/>
                <a:ea typeface="Microsoft YaHei UI"/>
              </a:rPr>
              <a:t>内在要求</a:t>
            </a:r>
          </a:p>
        </p:txBody>
      </p:sp>
      <p:sp>
        <p:nvSpPr>
          <p:cNvPr id="5" name="文本框 4">
            <a:extLst>
              <a:ext uri="{FF2B5EF4-FFF2-40B4-BE49-F238E27FC236}">
                <a16:creationId xmlns:a16="http://schemas.microsoft.com/office/drawing/2014/main" id="{EF2DAEEA-2487-4F65-9F7F-0CFC3D384C6D}"/>
              </a:ext>
            </a:extLst>
          </p:cNvPr>
          <p:cNvSpPr txBox="1"/>
          <p:nvPr/>
        </p:nvSpPr>
        <p:spPr>
          <a:xfrm>
            <a:off x="4352217" y="3123706"/>
            <a:ext cx="6792687" cy="1338828"/>
          </a:xfrm>
          <a:prstGeom prst="rect">
            <a:avLst/>
          </a:prstGeom>
          <a:noFill/>
        </p:spPr>
        <p:txBody>
          <a:bodyPr wrap="square" rtlCol="0">
            <a:spAutoFit/>
          </a:bodyPr>
          <a:lstStyle/>
          <a:p>
            <a:pPr defTabSz="914400">
              <a:lnSpc>
                <a:spcPct val="150000"/>
              </a:lnSpc>
            </a:pPr>
            <a:r>
              <a:rPr lang="zh-CN" altLang="en-US" b="1" dirty="0">
                <a:solidFill>
                  <a:srgbClr val="E61D18"/>
                </a:solidFill>
                <a:latin typeface="Arial"/>
                <a:ea typeface="Microsoft YaHei UI"/>
              </a:rPr>
              <a:t>进一步明确</a:t>
            </a:r>
            <a:r>
              <a:rPr lang="zh-CN" altLang="en-US" dirty="0">
                <a:solidFill>
                  <a:srgbClr val="E61D18"/>
                </a:solidFill>
                <a:latin typeface="Arial"/>
                <a:ea typeface="Microsoft YaHei UI"/>
              </a:rPr>
              <a:t>新时代国家发展的根本任务、奋斗目标、战略步骤，有利于更好地团结激励全党全国各族人民为实现中华民族伟大复兴的中国梦而奋斗</a:t>
            </a:r>
          </a:p>
        </p:txBody>
      </p:sp>
      <p:sp>
        <p:nvSpPr>
          <p:cNvPr id="6" name="文本框 5">
            <a:extLst>
              <a:ext uri="{FF2B5EF4-FFF2-40B4-BE49-F238E27FC236}">
                <a16:creationId xmlns:a16="http://schemas.microsoft.com/office/drawing/2014/main" id="{2D058438-52DE-466F-ABB3-2AB2AAAF0109}"/>
              </a:ext>
            </a:extLst>
          </p:cNvPr>
          <p:cNvSpPr txBox="1"/>
          <p:nvPr/>
        </p:nvSpPr>
        <p:spPr>
          <a:xfrm>
            <a:off x="4352217" y="4663617"/>
            <a:ext cx="6792687" cy="1338828"/>
          </a:xfrm>
          <a:prstGeom prst="rect">
            <a:avLst/>
          </a:prstGeom>
          <a:noFill/>
        </p:spPr>
        <p:txBody>
          <a:bodyPr wrap="square" rtlCol="0">
            <a:spAutoFit/>
          </a:bodyPr>
          <a:lstStyle/>
          <a:p>
            <a:pPr defTabSz="914400">
              <a:lnSpc>
                <a:spcPct val="150000"/>
              </a:lnSpc>
            </a:pPr>
            <a:r>
              <a:rPr lang="zh-CN" altLang="en-US" b="1" dirty="0">
                <a:solidFill>
                  <a:srgbClr val="E61D18"/>
                </a:solidFill>
                <a:latin typeface="Arial"/>
                <a:ea typeface="Microsoft YaHei UI"/>
              </a:rPr>
              <a:t>进一步明确</a:t>
            </a:r>
            <a:r>
              <a:rPr lang="zh-CN" altLang="en-US" dirty="0">
                <a:solidFill>
                  <a:srgbClr val="E61D18"/>
                </a:solidFill>
                <a:latin typeface="Arial"/>
                <a:ea typeface="Microsoft YaHei UI"/>
              </a:rPr>
              <a:t>坚持党对一切工作的领导这一最高政治原则，有利于巩固党的执政地位和执政基础、为国家发展和民族振兴提供坚强政治保证</a:t>
            </a:r>
          </a:p>
        </p:txBody>
      </p:sp>
      <p:sp>
        <p:nvSpPr>
          <p:cNvPr id="7" name="文本框 6">
            <a:extLst>
              <a:ext uri="{FF2B5EF4-FFF2-40B4-BE49-F238E27FC236}">
                <a16:creationId xmlns:a16="http://schemas.microsoft.com/office/drawing/2014/main" id="{6B9DBCA7-5501-4EB1-90F7-66858599050D}"/>
              </a:ext>
            </a:extLst>
          </p:cNvPr>
          <p:cNvSpPr txBox="1"/>
          <p:nvPr/>
        </p:nvSpPr>
        <p:spPr>
          <a:xfrm>
            <a:off x="1271265" y="3807157"/>
            <a:ext cx="2454899" cy="1200329"/>
          </a:xfrm>
          <a:prstGeom prst="rect">
            <a:avLst/>
          </a:prstGeom>
          <a:noFill/>
        </p:spPr>
        <p:txBody>
          <a:bodyPr wrap="square" rtlCol="0">
            <a:spAutoFit/>
          </a:bodyPr>
          <a:lstStyle/>
          <a:p>
            <a:pPr defTabSz="914400"/>
            <a:r>
              <a:rPr lang="zh-CN" altLang="en-US" sz="2400" b="1" dirty="0">
                <a:solidFill>
                  <a:prstClr val="white"/>
                </a:solidFill>
                <a:latin typeface="Arial"/>
                <a:ea typeface="Microsoft YaHei UI"/>
              </a:rPr>
              <a:t>将习近平新时代中国特色社会主义思想载入宪法</a:t>
            </a:r>
            <a:endParaRPr lang="zh-CN" altLang="en-US" sz="2400" dirty="0">
              <a:solidFill>
                <a:prstClr val="white"/>
              </a:solidFill>
              <a:latin typeface="Arial"/>
              <a:ea typeface="Microsoft YaHei UI"/>
            </a:endParaRPr>
          </a:p>
        </p:txBody>
      </p:sp>
      <p:pic>
        <p:nvPicPr>
          <p:cNvPr id="8" name="图片 7">
            <a:extLst>
              <a:ext uri="{FF2B5EF4-FFF2-40B4-BE49-F238E27FC236}">
                <a16:creationId xmlns:a16="http://schemas.microsoft.com/office/drawing/2014/main" id="{B96EEC06-3A6B-45CE-8C65-6A47E35ECA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8015" y="2408479"/>
            <a:ext cx="926805" cy="969511"/>
          </a:xfrm>
          <a:prstGeom prst="rect">
            <a:avLst/>
          </a:prstGeom>
        </p:spPr>
      </p:pic>
      <p:sp>
        <p:nvSpPr>
          <p:cNvPr id="9" name="燕尾形 3">
            <a:extLst>
              <a:ext uri="{FF2B5EF4-FFF2-40B4-BE49-F238E27FC236}">
                <a16:creationId xmlns:a16="http://schemas.microsoft.com/office/drawing/2014/main" id="{7B6064E4-1C19-4092-9F86-4CC5FEA9AEFD}"/>
              </a:ext>
            </a:extLst>
          </p:cNvPr>
          <p:cNvSpPr/>
          <p:nvPr/>
        </p:nvSpPr>
        <p:spPr>
          <a:xfrm>
            <a:off x="4000528" y="1944683"/>
            <a:ext cx="291402" cy="484755"/>
          </a:xfrm>
          <a:prstGeom prst="chevron">
            <a:avLst>
              <a:gd name="adj" fmla="val 56897"/>
            </a:avLst>
          </a:prstGeom>
          <a:gradFill>
            <a:gsLst>
              <a:gs pos="100000">
                <a:srgbClr val="C00000"/>
              </a:gs>
              <a:gs pos="0">
                <a:srgbClr val="FF0000"/>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sp>
        <p:nvSpPr>
          <p:cNvPr id="10" name="燕尾形 10">
            <a:extLst>
              <a:ext uri="{FF2B5EF4-FFF2-40B4-BE49-F238E27FC236}">
                <a16:creationId xmlns:a16="http://schemas.microsoft.com/office/drawing/2014/main" id="{585DF8DA-B957-47D5-B88D-E1444A51A61A}"/>
              </a:ext>
            </a:extLst>
          </p:cNvPr>
          <p:cNvSpPr/>
          <p:nvPr/>
        </p:nvSpPr>
        <p:spPr>
          <a:xfrm>
            <a:off x="4000528" y="3526281"/>
            <a:ext cx="291402" cy="484755"/>
          </a:xfrm>
          <a:prstGeom prst="chevron">
            <a:avLst>
              <a:gd name="adj" fmla="val 56897"/>
            </a:avLst>
          </a:prstGeom>
          <a:gradFill>
            <a:gsLst>
              <a:gs pos="100000">
                <a:srgbClr val="C00000"/>
              </a:gs>
              <a:gs pos="0">
                <a:srgbClr val="FF0000"/>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sp>
        <p:nvSpPr>
          <p:cNvPr id="11" name="燕尾形 11">
            <a:extLst>
              <a:ext uri="{FF2B5EF4-FFF2-40B4-BE49-F238E27FC236}">
                <a16:creationId xmlns:a16="http://schemas.microsoft.com/office/drawing/2014/main" id="{590E498A-B1DB-40A8-939C-18E56DD4BD4E}"/>
              </a:ext>
            </a:extLst>
          </p:cNvPr>
          <p:cNvSpPr/>
          <p:nvPr/>
        </p:nvSpPr>
        <p:spPr>
          <a:xfrm>
            <a:off x="4000528" y="4882905"/>
            <a:ext cx="291402" cy="484755"/>
          </a:xfrm>
          <a:prstGeom prst="chevron">
            <a:avLst>
              <a:gd name="adj" fmla="val 56897"/>
            </a:avLst>
          </a:prstGeom>
          <a:gradFill>
            <a:gsLst>
              <a:gs pos="100000">
                <a:srgbClr val="C00000"/>
              </a:gs>
              <a:gs pos="0">
                <a:srgbClr val="FF0000"/>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spTree>
    <p:extLst>
      <p:ext uri="{BB962C8B-B14F-4D97-AF65-F5344CB8AC3E}">
        <p14:creationId xmlns:p14="http://schemas.microsoft.com/office/powerpoint/2010/main" val="100741030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八个明确</a:t>
            </a:r>
          </a:p>
        </p:txBody>
      </p:sp>
      <p:sp>
        <p:nvSpPr>
          <p:cNvPr id="3" name="空心弧 11">
            <a:extLst>
              <a:ext uri="{FF2B5EF4-FFF2-40B4-BE49-F238E27FC236}">
                <a16:creationId xmlns:a16="http://schemas.microsoft.com/office/drawing/2014/main" id="{D740416F-A265-461C-98A3-806D7FB96CA2}"/>
              </a:ext>
            </a:extLst>
          </p:cNvPr>
          <p:cNvSpPr>
            <a:spLocks noChangeArrowheads="1"/>
          </p:cNvSpPr>
          <p:nvPr/>
        </p:nvSpPr>
        <p:spPr bwMode="auto">
          <a:xfrm>
            <a:off x="4517466" y="2394776"/>
            <a:ext cx="3284469" cy="3285873"/>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rgbClr val="E61D18"/>
          </a:solidFill>
          <a:ln w="12700" algn="ctr">
            <a:solidFill>
              <a:srgbClr val="FFFFFF"/>
            </a:solidFill>
            <a:miter lim="800000"/>
            <a:headEnd/>
            <a:tailEnd/>
          </a:ln>
        </p:spPr>
        <p:txBody>
          <a:bodyPr lIns="0" tIns="45712" rIns="431920" bIns="21596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1</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4" name="空心弧 12">
            <a:extLst>
              <a:ext uri="{FF2B5EF4-FFF2-40B4-BE49-F238E27FC236}">
                <a16:creationId xmlns:a16="http://schemas.microsoft.com/office/drawing/2014/main" id="{E42AA6E8-B4F0-478F-8246-EBF37AD76EB4}"/>
              </a:ext>
            </a:extLst>
          </p:cNvPr>
          <p:cNvSpPr>
            <a:spLocks noChangeArrowheads="1"/>
          </p:cNvSpPr>
          <p:nvPr/>
        </p:nvSpPr>
        <p:spPr bwMode="auto">
          <a:xfrm flipH="1">
            <a:off x="4517466" y="2394776"/>
            <a:ext cx="3284469" cy="3285873"/>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rgbClr val="E61D18"/>
          </a:solidFill>
          <a:ln w="12700" algn="ctr">
            <a:solidFill>
              <a:srgbClr val="FFFFFF"/>
            </a:solidFill>
            <a:miter lim="800000"/>
            <a:headEnd/>
            <a:tailEnd/>
          </a:ln>
        </p:spPr>
        <p:txBody>
          <a:bodyPr lIns="431920" tIns="45712" rIns="0" bIns="21596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2</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5" name="空心弧 13">
            <a:extLst>
              <a:ext uri="{FF2B5EF4-FFF2-40B4-BE49-F238E27FC236}">
                <a16:creationId xmlns:a16="http://schemas.microsoft.com/office/drawing/2014/main" id="{5E95C066-4793-473F-AE47-D67CF407A0F4}"/>
              </a:ext>
            </a:extLst>
          </p:cNvPr>
          <p:cNvSpPr>
            <a:spLocks noChangeArrowheads="1"/>
          </p:cNvSpPr>
          <p:nvPr/>
        </p:nvSpPr>
        <p:spPr bwMode="auto">
          <a:xfrm>
            <a:off x="4517466" y="2394776"/>
            <a:ext cx="3284469" cy="3285873"/>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rgbClr val="E61D18"/>
          </a:solidFill>
          <a:ln w="12700" algn="ctr">
            <a:solidFill>
              <a:srgbClr val="FFFFFF"/>
            </a:solidFill>
            <a:miter lim="800000"/>
            <a:headEnd/>
            <a:tailEnd/>
          </a:ln>
        </p:spPr>
        <p:txBody>
          <a:bodyPr lIns="0" tIns="215960" rIns="431920" bIns="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3</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6" name="空心弧 14">
            <a:extLst>
              <a:ext uri="{FF2B5EF4-FFF2-40B4-BE49-F238E27FC236}">
                <a16:creationId xmlns:a16="http://schemas.microsoft.com/office/drawing/2014/main" id="{24B39FF3-9709-4BB0-84B7-CEE875819D40}"/>
              </a:ext>
            </a:extLst>
          </p:cNvPr>
          <p:cNvSpPr>
            <a:spLocks noChangeArrowheads="1"/>
          </p:cNvSpPr>
          <p:nvPr/>
        </p:nvSpPr>
        <p:spPr bwMode="auto">
          <a:xfrm flipH="1">
            <a:off x="4531399" y="2394776"/>
            <a:ext cx="3284469" cy="3285873"/>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rgbClr val="E61D18"/>
          </a:solidFill>
          <a:ln w="12700" algn="ctr">
            <a:solidFill>
              <a:srgbClr val="FFFFFF"/>
            </a:solidFill>
            <a:miter lim="800000"/>
            <a:headEnd/>
            <a:tailEnd/>
          </a:ln>
        </p:spPr>
        <p:txBody>
          <a:bodyPr lIns="431920" tIns="215960" rIns="0" bIns="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4</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7" name="等腰三角形 6">
            <a:extLst>
              <a:ext uri="{FF2B5EF4-FFF2-40B4-BE49-F238E27FC236}">
                <a16:creationId xmlns:a16="http://schemas.microsoft.com/office/drawing/2014/main" id="{02370246-1B07-456E-810F-D17AFF23FCE9}"/>
              </a:ext>
            </a:extLst>
          </p:cNvPr>
          <p:cNvSpPr>
            <a:spLocks noChangeArrowheads="1"/>
          </p:cNvSpPr>
          <p:nvPr/>
        </p:nvSpPr>
        <p:spPr bwMode="auto">
          <a:xfrm rot="-2700000">
            <a:off x="4738420" y="2735456"/>
            <a:ext cx="328448" cy="282221"/>
          </a:xfrm>
          <a:prstGeom prst="triangle">
            <a:avLst>
              <a:gd name="adj" fmla="val 50000"/>
            </a:avLst>
          </a:prstGeom>
          <a:solidFill>
            <a:srgbClr val="E61D18"/>
          </a:solidFill>
          <a:ln w="12700" algn="ctr">
            <a:noFill/>
            <a:miter lim="800000"/>
            <a:headEnd/>
            <a:tailEnd/>
          </a:ln>
        </p:spPr>
        <p:txBody>
          <a:bodyPr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8" name="等腰三角形 7">
            <a:extLst>
              <a:ext uri="{FF2B5EF4-FFF2-40B4-BE49-F238E27FC236}">
                <a16:creationId xmlns:a16="http://schemas.microsoft.com/office/drawing/2014/main" id="{0726CB91-E825-4084-BF09-C886C53B109D}"/>
              </a:ext>
            </a:extLst>
          </p:cNvPr>
          <p:cNvSpPr>
            <a:spLocks noChangeArrowheads="1"/>
          </p:cNvSpPr>
          <p:nvPr/>
        </p:nvSpPr>
        <p:spPr bwMode="auto">
          <a:xfrm rot="2700000" flipV="1">
            <a:off x="4736335" y="5049446"/>
            <a:ext cx="332620" cy="280673"/>
          </a:xfrm>
          <a:prstGeom prst="triangle">
            <a:avLst>
              <a:gd name="adj" fmla="val 50000"/>
            </a:avLst>
          </a:prstGeom>
          <a:solidFill>
            <a:srgbClr val="E61D18"/>
          </a:solidFill>
          <a:ln w="12700" algn="ctr">
            <a:noFill/>
            <a:miter lim="800000"/>
            <a:headEnd/>
            <a:tailEnd/>
          </a:ln>
        </p:spPr>
        <p:txBody>
          <a:bodyPr rot="10800000"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9" name="等腰三角形 8">
            <a:extLst>
              <a:ext uri="{FF2B5EF4-FFF2-40B4-BE49-F238E27FC236}">
                <a16:creationId xmlns:a16="http://schemas.microsoft.com/office/drawing/2014/main" id="{261FF942-FB5A-437A-9F83-9C00B617B07A}"/>
              </a:ext>
            </a:extLst>
          </p:cNvPr>
          <p:cNvSpPr>
            <a:spLocks noChangeArrowheads="1"/>
          </p:cNvSpPr>
          <p:nvPr/>
        </p:nvSpPr>
        <p:spPr bwMode="auto">
          <a:xfrm rot="2700000" flipH="1">
            <a:off x="7250448" y="2737228"/>
            <a:ext cx="332619" cy="278681"/>
          </a:xfrm>
          <a:prstGeom prst="triangle">
            <a:avLst>
              <a:gd name="adj" fmla="val 50000"/>
            </a:avLst>
          </a:prstGeom>
          <a:solidFill>
            <a:srgbClr val="E61D18"/>
          </a:solidFill>
          <a:ln w="12700" algn="ctr">
            <a:noFill/>
            <a:miter lim="800000"/>
            <a:headEnd/>
            <a:tailEnd/>
          </a:ln>
        </p:spPr>
        <p:txBody>
          <a:bodyPr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10" name="等腰三角形 9">
            <a:extLst>
              <a:ext uri="{FF2B5EF4-FFF2-40B4-BE49-F238E27FC236}">
                <a16:creationId xmlns:a16="http://schemas.microsoft.com/office/drawing/2014/main" id="{5778BC80-9955-4497-8516-53DC639375D9}"/>
              </a:ext>
            </a:extLst>
          </p:cNvPr>
          <p:cNvSpPr>
            <a:spLocks noChangeArrowheads="1"/>
          </p:cNvSpPr>
          <p:nvPr/>
        </p:nvSpPr>
        <p:spPr bwMode="auto">
          <a:xfrm rot="-2700000" flipH="1" flipV="1">
            <a:off x="7252534" y="5047663"/>
            <a:ext cx="328445" cy="284237"/>
          </a:xfrm>
          <a:prstGeom prst="triangle">
            <a:avLst>
              <a:gd name="adj" fmla="val 50000"/>
            </a:avLst>
          </a:prstGeom>
          <a:solidFill>
            <a:srgbClr val="E61D18"/>
          </a:solidFill>
          <a:ln w="12700" algn="ctr">
            <a:noFill/>
            <a:miter lim="800000"/>
            <a:headEnd/>
            <a:tailEnd/>
          </a:ln>
        </p:spPr>
        <p:txBody>
          <a:bodyPr rot="10800000"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11" name="椭圆 10">
            <a:extLst>
              <a:ext uri="{FF2B5EF4-FFF2-40B4-BE49-F238E27FC236}">
                <a16:creationId xmlns:a16="http://schemas.microsoft.com/office/drawing/2014/main" id="{8CEF8ADE-C950-460C-B499-0C0C407AD539}"/>
              </a:ext>
            </a:extLst>
          </p:cNvPr>
          <p:cNvSpPr>
            <a:spLocks noChangeArrowheads="1"/>
          </p:cNvSpPr>
          <p:nvPr/>
        </p:nvSpPr>
        <p:spPr bwMode="auto">
          <a:xfrm>
            <a:off x="4189019" y="2066185"/>
            <a:ext cx="3941363" cy="3943048"/>
          </a:xfrm>
          <a:prstGeom prst="ellipse">
            <a:avLst/>
          </a:prstGeom>
          <a:noFill/>
          <a:ln w="12700" algn="ctr">
            <a:solidFill>
              <a:srgbClr val="7F7F7F"/>
            </a:solidFill>
            <a:prstDash val="dash"/>
            <a:miter lim="800000"/>
            <a:headEnd/>
            <a:tailEnd/>
          </a:ln>
        </p:spPr>
        <p:txBody>
          <a:bodyPr lIns="91423" tIns="45712" rIns="91423" bIns="45712" anchor="ctr"/>
          <a:lstStyle/>
          <a:p>
            <a:pPr algn="ctr" defTabSz="913757"/>
            <a:endParaRPr lang="zh-CN" altLang="en-US" sz="1733" dirty="0">
              <a:solidFill>
                <a:srgbClr val="FFFFFF"/>
              </a:solidFill>
              <a:latin typeface="Arial"/>
              <a:cs typeface="+mn-ea"/>
              <a:sym typeface="+mn-lt"/>
            </a:endParaRPr>
          </a:p>
        </p:txBody>
      </p:sp>
      <p:sp>
        <p:nvSpPr>
          <p:cNvPr id="12" name="文本框 23">
            <a:extLst>
              <a:ext uri="{FF2B5EF4-FFF2-40B4-BE49-F238E27FC236}">
                <a16:creationId xmlns:a16="http://schemas.microsoft.com/office/drawing/2014/main" id="{14F6E70C-181E-44CB-8647-007B280F8E2B}"/>
              </a:ext>
            </a:extLst>
          </p:cNvPr>
          <p:cNvSpPr txBox="1">
            <a:spLocks noChangeArrowheads="1"/>
          </p:cNvSpPr>
          <p:nvPr/>
        </p:nvSpPr>
        <p:spPr bwMode="auto">
          <a:xfrm>
            <a:off x="5195259" y="3765943"/>
            <a:ext cx="1956747" cy="543531"/>
          </a:xfrm>
          <a:prstGeom prst="rect">
            <a:avLst/>
          </a:prstGeom>
          <a:noFill/>
          <a:ln w="9525">
            <a:noFill/>
            <a:miter lim="800000"/>
            <a:headEnd/>
            <a:tailEnd/>
          </a:ln>
        </p:spPr>
        <p:txBody>
          <a:bodyPr lIns="91423" tIns="45712" rIns="91423" bIns="45712">
            <a:spAutoFit/>
          </a:bodyPr>
          <a:lstStyle/>
          <a:p>
            <a:pPr algn="ctr" defTabSz="913757"/>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八个明确</a:t>
            </a:r>
          </a:p>
        </p:txBody>
      </p:sp>
      <p:sp>
        <p:nvSpPr>
          <p:cNvPr id="13" name="文本框 27">
            <a:extLst>
              <a:ext uri="{FF2B5EF4-FFF2-40B4-BE49-F238E27FC236}">
                <a16:creationId xmlns:a16="http://schemas.microsoft.com/office/drawing/2014/main" id="{92879822-70D6-4965-99F0-901AE140C9F2}"/>
              </a:ext>
            </a:extLst>
          </p:cNvPr>
          <p:cNvSpPr txBox="1">
            <a:spLocks noChangeArrowheads="1"/>
          </p:cNvSpPr>
          <p:nvPr/>
        </p:nvSpPr>
        <p:spPr bwMode="auto">
          <a:xfrm>
            <a:off x="902871" y="1794039"/>
            <a:ext cx="3728369" cy="1754310"/>
          </a:xfrm>
          <a:prstGeom prst="rect">
            <a:avLst/>
          </a:prstGeom>
          <a:noFill/>
          <a:ln w="9525">
            <a:noFill/>
            <a:miter lim="800000"/>
            <a:headEnd/>
            <a:tailEnd/>
          </a:ln>
        </p:spPr>
        <p:txBody>
          <a:bodyPr lIns="91423" tIns="45712" rIns="91423" bIns="45712">
            <a:spAutoFit/>
          </a:bodyPr>
          <a:lstStyle/>
          <a:p>
            <a:pPr algn="ctr" defTabSz="913757">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cs typeface="+mn-ea"/>
                <a:sym typeface="+mn-lt"/>
              </a:rPr>
              <a:t>明确</a:t>
            </a:r>
            <a:r>
              <a:rPr lang="zh-CN" altLang="en-US" sz="1400" b="1" dirty="0">
                <a:solidFill>
                  <a:srgbClr val="E61D18"/>
                </a:solidFill>
                <a:latin typeface="微软雅黑" panose="020B0503020204020204" pitchFamily="34" charset="-122"/>
                <a:ea typeface="微软雅黑" panose="020B0503020204020204" pitchFamily="34" charset="-122"/>
                <a:cs typeface="+mn-ea"/>
                <a:sym typeface="+mn-lt"/>
              </a:rPr>
              <a:t>坚持和发展中国特色社会主义，总任务是实现社会主义现代化和中华民族伟大复兴，在全面建成小康社会的基础上，分两步走在本世纪中叶建成富强民主文明和谐美丽的社会主义现代化强国；</a:t>
            </a:r>
          </a:p>
        </p:txBody>
      </p:sp>
      <p:sp>
        <p:nvSpPr>
          <p:cNvPr id="14" name="文本框 27">
            <a:extLst>
              <a:ext uri="{FF2B5EF4-FFF2-40B4-BE49-F238E27FC236}">
                <a16:creationId xmlns:a16="http://schemas.microsoft.com/office/drawing/2014/main" id="{6FB1B0F8-9256-4A36-A7E5-9B6F22FFABBD}"/>
              </a:ext>
            </a:extLst>
          </p:cNvPr>
          <p:cNvSpPr txBox="1">
            <a:spLocks noChangeArrowheads="1"/>
          </p:cNvSpPr>
          <p:nvPr/>
        </p:nvSpPr>
        <p:spPr bwMode="auto">
          <a:xfrm>
            <a:off x="754133" y="5007203"/>
            <a:ext cx="3877109" cy="1107979"/>
          </a:xfrm>
          <a:prstGeom prst="rect">
            <a:avLst/>
          </a:prstGeom>
          <a:noFill/>
          <a:ln w="9525">
            <a:noFill/>
            <a:miter lim="800000"/>
            <a:headEnd/>
            <a:tailEnd/>
          </a:ln>
        </p:spPr>
        <p:txBody>
          <a:bodyPr wrap="square"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pPr algn="ctr"/>
            <a:r>
              <a:rPr lang="zh-CN" altLang="en-US" sz="1600" dirty="0">
                <a:sym typeface="+mn-lt"/>
              </a:rPr>
              <a:t>明确</a:t>
            </a:r>
            <a:r>
              <a:rPr lang="zh-CN" altLang="en-US" dirty="0">
                <a:sym typeface="+mn-lt"/>
              </a:rPr>
              <a:t>中国特色社会主义事业总体布局是“五位一体”、战略布局是“四个全面”，强调坚定道路自信、理论自信、制度自信、文化自信；</a:t>
            </a:r>
          </a:p>
        </p:txBody>
      </p:sp>
      <p:sp>
        <p:nvSpPr>
          <p:cNvPr id="15" name="文本框 27">
            <a:extLst>
              <a:ext uri="{FF2B5EF4-FFF2-40B4-BE49-F238E27FC236}">
                <a16:creationId xmlns:a16="http://schemas.microsoft.com/office/drawing/2014/main" id="{8435470D-F72E-4559-8783-452347696371}"/>
              </a:ext>
            </a:extLst>
          </p:cNvPr>
          <p:cNvSpPr txBox="1">
            <a:spLocks noChangeArrowheads="1"/>
          </p:cNvSpPr>
          <p:nvPr/>
        </p:nvSpPr>
        <p:spPr bwMode="auto">
          <a:xfrm>
            <a:off x="7688159" y="5103633"/>
            <a:ext cx="3728371" cy="1069892"/>
          </a:xfrm>
          <a:prstGeom prst="rect">
            <a:avLst/>
          </a:prstGeom>
          <a:noFill/>
          <a:ln w="9525">
            <a:noFill/>
            <a:miter lim="800000"/>
            <a:headEnd/>
            <a:tailEnd/>
          </a:ln>
        </p:spPr>
        <p:txBody>
          <a:bodyPr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r>
              <a:rPr lang="zh-CN" altLang="en-US" sz="1600" dirty="0">
                <a:sym typeface="+mn-lt"/>
              </a:rPr>
              <a:t>明确</a:t>
            </a:r>
            <a:r>
              <a:rPr lang="zh-CN" altLang="en-US" dirty="0">
                <a:sym typeface="+mn-lt"/>
              </a:rPr>
              <a:t>全面深化改革总目标是完善和发展中国特色社会主义制度、推进国家治理体系和治理能力现代化；</a:t>
            </a:r>
          </a:p>
        </p:txBody>
      </p:sp>
      <p:sp>
        <p:nvSpPr>
          <p:cNvPr id="16" name="文本框 27">
            <a:extLst>
              <a:ext uri="{FF2B5EF4-FFF2-40B4-BE49-F238E27FC236}">
                <a16:creationId xmlns:a16="http://schemas.microsoft.com/office/drawing/2014/main" id="{2BDA603D-F318-4400-B03E-3B4CB4C4F068}"/>
              </a:ext>
            </a:extLst>
          </p:cNvPr>
          <p:cNvSpPr txBox="1">
            <a:spLocks noChangeArrowheads="1"/>
          </p:cNvSpPr>
          <p:nvPr/>
        </p:nvSpPr>
        <p:spPr bwMode="auto">
          <a:xfrm>
            <a:off x="7743087" y="1794039"/>
            <a:ext cx="3822181" cy="1431145"/>
          </a:xfrm>
          <a:prstGeom prst="rect">
            <a:avLst/>
          </a:prstGeom>
          <a:noFill/>
          <a:ln w="9525">
            <a:noFill/>
            <a:miter lim="800000"/>
            <a:headEnd/>
            <a:tailEnd/>
          </a:ln>
        </p:spPr>
        <p:txBody>
          <a:bodyPr wrap="square"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pPr algn="ctr"/>
            <a:r>
              <a:rPr lang="zh-CN" altLang="en-US" sz="1600" dirty="0">
                <a:sym typeface="+mn-lt"/>
              </a:rPr>
              <a:t>明确</a:t>
            </a:r>
            <a:r>
              <a:rPr lang="zh-CN" altLang="en-US" dirty="0">
                <a:sym typeface="+mn-lt"/>
              </a:rPr>
              <a:t>新时代我国社会主要矛盾是人民日益增长的美好生活需要和不平衡不充分的发展之间的矛盾，必须坚持以人民为中心的发展思想，不断促进人的全面发展、全体人民共同富裕；</a:t>
            </a:r>
          </a:p>
        </p:txBody>
      </p:sp>
      <p:sp>
        <p:nvSpPr>
          <p:cNvPr id="18" name="TextBox 8">
            <a:extLst>
              <a:ext uri="{FF2B5EF4-FFF2-40B4-BE49-F238E27FC236}">
                <a16:creationId xmlns:a16="http://schemas.microsoft.com/office/drawing/2014/main" id="{8E135F8E-C8E5-4990-9526-A04303DBC096}"/>
              </a:ext>
            </a:extLst>
          </p:cNvPr>
          <p:cNvSpPr txBox="1"/>
          <p:nvPr/>
        </p:nvSpPr>
        <p:spPr>
          <a:xfrm>
            <a:off x="2692687" y="1094040"/>
            <a:ext cx="7064755" cy="523220"/>
          </a:xfrm>
          <a:prstGeom prst="rect">
            <a:avLst/>
          </a:prstGeom>
          <a:noFill/>
          <a:effectLst/>
        </p:spPr>
        <p:txBody>
          <a:bodyPr wrap="none" rtlCol="0">
            <a:spAutoFit/>
          </a:bodyPr>
          <a:lstStyle/>
          <a:p>
            <a:pPr defTabSz="914400">
              <a:defRPr/>
            </a:pPr>
            <a:r>
              <a:rPr lang="zh-CN" altLang="en-US" sz="2800" b="1" kern="0" dirty="0">
                <a:solidFill>
                  <a:srgbClr val="E71E17"/>
                </a:solidFill>
                <a:latin typeface="微软雅黑" panose="020B0503020204020204" pitchFamily="34" charset="-122"/>
                <a:ea typeface="微软雅黑" panose="020B0503020204020204" pitchFamily="34" charset="-122"/>
              </a:rPr>
              <a:t>新时代中国特色社会主义思想</a:t>
            </a:r>
            <a:r>
              <a:rPr lang="en-US" altLang="zh-CN" sz="2800" b="1" kern="0" dirty="0">
                <a:solidFill>
                  <a:srgbClr val="E71E17"/>
                </a:solidFill>
                <a:latin typeface="微软雅黑" panose="020B0503020204020204" pitchFamily="34" charset="-122"/>
                <a:ea typeface="微软雅黑" panose="020B0503020204020204" pitchFamily="34" charset="-122"/>
              </a:rPr>
              <a:t>——</a:t>
            </a:r>
            <a:r>
              <a:rPr lang="zh-CN" altLang="en-US" sz="2800" b="1" kern="0" dirty="0">
                <a:solidFill>
                  <a:srgbClr val="E71E17"/>
                </a:solidFill>
                <a:latin typeface="微软雅黑" panose="020B0503020204020204" pitchFamily="34" charset="-122"/>
                <a:ea typeface="微软雅黑" panose="020B0503020204020204" pitchFamily="34" charset="-122"/>
              </a:rPr>
              <a:t>八个明确</a:t>
            </a:r>
          </a:p>
        </p:txBody>
      </p:sp>
    </p:spTree>
    <p:extLst>
      <p:ext uri="{BB962C8B-B14F-4D97-AF65-F5344CB8AC3E}">
        <p14:creationId xmlns:p14="http://schemas.microsoft.com/office/powerpoint/2010/main" val="57358224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750"/>
                                            <p:tgtEl>
                                              <p:spTgt spid="12"/>
                                            </p:tgtEl>
                                          </p:cBhvr>
                                        </p:animEffect>
                                      </p:childTnLst>
                                    </p:cTn>
                                  </p:par>
                                </p:childTnLst>
                              </p:cTn>
                            </p:par>
                            <p:par>
                              <p:cTn id="11" fill="hold">
                                <p:stCondLst>
                                  <p:cond delay="75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75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750"/>
                                            <p:tgtEl>
                                              <p:spTgt spid="6"/>
                                            </p:tgtEl>
                                          </p:cBhvr>
                                        </p:animEffect>
                                      </p:childTnLst>
                                    </p:cTn>
                                  </p:par>
                                </p:childTnLst>
                              </p:cTn>
                            </p:par>
                            <p:par>
                              <p:cTn id="23" fill="hold">
                                <p:stCondLst>
                                  <p:cond delay="300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childTnLst>
                              </p:cTn>
                            </p:par>
                            <p:par>
                              <p:cTn id="27" fill="hold">
                                <p:stCondLst>
                                  <p:cond delay="3750"/>
                                </p:stCondLst>
                                <p:childTnLst>
                                  <p:par>
                                    <p:cTn id="28" presetID="21"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1000"/>
                                            <p:tgtEl>
                                              <p:spTgt spid="11"/>
                                            </p:tgtEl>
                                          </p:cBhvr>
                                        </p:animEffect>
                                      </p:childTnLst>
                                    </p:cTn>
                                  </p:par>
                                </p:childTnLst>
                              </p:cTn>
                            </p:par>
                            <p:par>
                              <p:cTn id="31" fill="hold">
                                <p:stCondLst>
                                  <p:cond delay="475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6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childTnLst>
                                    </p:cTn>
                                  </p:par>
                                </p:childTnLst>
                              </p:cTn>
                            </p:par>
                            <p:par>
                              <p:cTn id="47" fill="hold">
                                <p:stCondLst>
                                  <p:cond delay="7250"/>
                                </p:stCondLst>
                                <p:childTnLst>
                                  <p:par>
                                    <p:cTn id="48" presetID="22" presetClass="entr" presetSubtype="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childTnLst>
                              </p:cTn>
                            </p:par>
                            <p:par>
                              <p:cTn id="51" fill="hold">
                                <p:stCondLst>
                                  <p:cond delay="775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childTnLst>
                              </p:cTn>
                            </p:par>
                            <p:par>
                              <p:cTn id="55" fill="hold">
                                <p:stCondLst>
                                  <p:cond delay="8500"/>
                                </p:stCondLst>
                                <p:childTnLst>
                                  <p:par>
                                    <p:cTn id="56" presetID="22" presetClass="entr" presetSubtype="8"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750"/>
                                            <p:tgtEl>
                                              <p:spTgt spid="15"/>
                                            </p:tgtEl>
                                          </p:cBhvr>
                                        </p:animEffect>
                                      </p:childTnLst>
                                    </p:cTn>
                                  </p:par>
                                </p:childTnLst>
                              </p:cTn>
                            </p:par>
                            <p:par>
                              <p:cTn id="63" fill="hold">
                                <p:stCondLst>
                                  <p:cond delay="9750"/>
                                </p:stCondLst>
                                <p:childTnLst>
                                  <p:par>
                                    <p:cTn id="64" presetID="2" presetClass="entr" presetSubtype="1" fill="hold" grpId="0" nodeType="afterEffect" p14:presetBounceEnd="46000">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14:bounceEnd="46000">
                                          <p:cBhvr additive="base">
                                            <p:cTn id="66" dur="500" fill="hold"/>
                                            <p:tgtEl>
                                              <p:spTgt spid="18"/>
                                            </p:tgtEl>
                                            <p:attrNameLst>
                                              <p:attrName>ppt_x</p:attrName>
                                            </p:attrNameLst>
                                          </p:cBhvr>
                                          <p:tavLst>
                                            <p:tav tm="0">
                                              <p:val>
                                                <p:strVal val="#ppt_x"/>
                                              </p:val>
                                            </p:tav>
                                            <p:tav tm="100000">
                                              <p:val>
                                                <p:strVal val="#ppt_x"/>
                                              </p:val>
                                            </p:tav>
                                          </p:tavLst>
                                        </p:anim>
                                        <p:anim calcmode="lin" valueType="num" p14:bounceEnd="46000">
                                          <p:cBhvr additive="base">
                                            <p:cTn id="67"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750"/>
                                            <p:tgtEl>
                                              <p:spTgt spid="12"/>
                                            </p:tgtEl>
                                          </p:cBhvr>
                                        </p:animEffect>
                                      </p:childTnLst>
                                    </p:cTn>
                                  </p:par>
                                </p:childTnLst>
                              </p:cTn>
                            </p:par>
                            <p:par>
                              <p:cTn id="11" fill="hold">
                                <p:stCondLst>
                                  <p:cond delay="75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75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750"/>
                                            <p:tgtEl>
                                              <p:spTgt spid="6"/>
                                            </p:tgtEl>
                                          </p:cBhvr>
                                        </p:animEffect>
                                      </p:childTnLst>
                                    </p:cTn>
                                  </p:par>
                                </p:childTnLst>
                              </p:cTn>
                            </p:par>
                            <p:par>
                              <p:cTn id="23" fill="hold">
                                <p:stCondLst>
                                  <p:cond delay="300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childTnLst>
                              </p:cTn>
                            </p:par>
                            <p:par>
                              <p:cTn id="27" fill="hold">
                                <p:stCondLst>
                                  <p:cond delay="3750"/>
                                </p:stCondLst>
                                <p:childTnLst>
                                  <p:par>
                                    <p:cTn id="28" presetID="21"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1000"/>
                                            <p:tgtEl>
                                              <p:spTgt spid="11"/>
                                            </p:tgtEl>
                                          </p:cBhvr>
                                        </p:animEffect>
                                      </p:childTnLst>
                                    </p:cTn>
                                  </p:par>
                                </p:childTnLst>
                              </p:cTn>
                            </p:par>
                            <p:par>
                              <p:cTn id="31" fill="hold">
                                <p:stCondLst>
                                  <p:cond delay="475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6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childTnLst>
                                    </p:cTn>
                                  </p:par>
                                </p:childTnLst>
                              </p:cTn>
                            </p:par>
                            <p:par>
                              <p:cTn id="47" fill="hold">
                                <p:stCondLst>
                                  <p:cond delay="7250"/>
                                </p:stCondLst>
                                <p:childTnLst>
                                  <p:par>
                                    <p:cTn id="48" presetID="22" presetClass="entr" presetSubtype="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childTnLst>
                              </p:cTn>
                            </p:par>
                            <p:par>
                              <p:cTn id="51" fill="hold">
                                <p:stCondLst>
                                  <p:cond delay="775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childTnLst>
                              </p:cTn>
                            </p:par>
                            <p:par>
                              <p:cTn id="55" fill="hold">
                                <p:stCondLst>
                                  <p:cond delay="8500"/>
                                </p:stCondLst>
                                <p:childTnLst>
                                  <p:par>
                                    <p:cTn id="56" presetID="22" presetClass="entr" presetSubtype="8"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750"/>
                                            <p:tgtEl>
                                              <p:spTgt spid="15"/>
                                            </p:tgtEl>
                                          </p:cBhvr>
                                        </p:animEffect>
                                      </p:childTnLst>
                                    </p:cTn>
                                  </p:par>
                                </p:childTnLst>
                              </p:cTn>
                            </p:par>
                            <p:par>
                              <p:cTn id="63" fill="hold">
                                <p:stCondLst>
                                  <p:cond delay="9750"/>
                                </p:stCondLst>
                                <p:childTnLst>
                                  <p:par>
                                    <p:cTn id="64" presetID="2" presetClass="entr" presetSubtype="1"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八个明确</a:t>
            </a:r>
          </a:p>
        </p:txBody>
      </p:sp>
      <p:sp>
        <p:nvSpPr>
          <p:cNvPr id="3" name="空心弧 11">
            <a:extLst>
              <a:ext uri="{FF2B5EF4-FFF2-40B4-BE49-F238E27FC236}">
                <a16:creationId xmlns:a16="http://schemas.microsoft.com/office/drawing/2014/main" id="{0EA08EE3-D8A1-492B-855B-3090314D32AC}"/>
              </a:ext>
            </a:extLst>
          </p:cNvPr>
          <p:cNvSpPr>
            <a:spLocks noChangeArrowheads="1"/>
          </p:cNvSpPr>
          <p:nvPr/>
        </p:nvSpPr>
        <p:spPr bwMode="auto">
          <a:xfrm>
            <a:off x="4517466" y="2288453"/>
            <a:ext cx="3284469" cy="3285873"/>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rgbClr val="E61D18"/>
          </a:solidFill>
          <a:ln w="12700" algn="ctr">
            <a:solidFill>
              <a:srgbClr val="FFFFFF"/>
            </a:solidFill>
            <a:miter lim="800000"/>
            <a:headEnd/>
            <a:tailEnd/>
          </a:ln>
        </p:spPr>
        <p:txBody>
          <a:bodyPr lIns="0" tIns="45712" rIns="431920" bIns="21596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1</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4" name="空心弧 12">
            <a:extLst>
              <a:ext uri="{FF2B5EF4-FFF2-40B4-BE49-F238E27FC236}">
                <a16:creationId xmlns:a16="http://schemas.microsoft.com/office/drawing/2014/main" id="{531332F2-20FE-4C8C-8EBF-A3336DB3F7C3}"/>
              </a:ext>
            </a:extLst>
          </p:cNvPr>
          <p:cNvSpPr>
            <a:spLocks noChangeArrowheads="1"/>
          </p:cNvSpPr>
          <p:nvPr/>
        </p:nvSpPr>
        <p:spPr bwMode="auto">
          <a:xfrm flipH="1">
            <a:off x="4517466" y="2288453"/>
            <a:ext cx="3284469" cy="3285873"/>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rgbClr val="E61D18"/>
          </a:solidFill>
          <a:ln w="12700" algn="ctr">
            <a:solidFill>
              <a:srgbClr val="FFFFFF"/>
            </a:solidFill>
            <a:miter lim="800000"/>
            <a:headEnd/>
            <a:tailEnd/>
          </a:ln>
        </p:spPr>
        <p:txBody>
          <a:bodyPr lIns="431920" tIns="45712" rIns="0" bIns="21596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2</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5" name="空心弧 13">
            <a:extLst>
              <a:ext uri="{FF2B5EF4-FFF2-40B4-BE49-F238E27FC236}">
                <a16:creationId xmlns:a16="http://schemas.microsoft.com/office/drawing/2014/main" id="{72A08680-54FB-48FE-8403-91D2311969CB}"/>
              </a:ext>
            </a:extLst>
          </p:cNvPr>
          <p:cNvSpPr>
            <a:spLocks noChangeArrowheads="1"/>
          </p:cNvSpPr>
          <p:nvPr/>
        </p:nvSpPr>
        <p:spPr bwMode="auto">
          <a:xfrm>
            <a:off x="4517466" y="2288453"/>
            <a:ext cx="3284469" cy="3285873"/>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rgbClr val="E61D18"/>
          </a:solidFill>
          <a:ln w="12700" algn="ctr">
            <a:solidFill>
              <a:srgbClr val="FFFFFF"/>
            </a:solidFill>
            <a:miter lim="800000"/>
            <a:headEnd/>
            <a:tailEnd/>
          </a:ln>
        </p:spPr>
        <p:txBody>
          <a:bodyPr lIns="0" tIns="215960" rIns="431920" bIns="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3</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6" name="空心弧 14">
            <a:extLst>
              <a:ext uri="{FF2B5EF4-FFF2-40B4-BE49-F238E27FC236}">
                <a16:creationId xmlns:a16="http://schemas.microsoft.com/office/drawing/2014/main" id="{EB3C7BEE-EC46-405A-9670-47B8C9555F29}"/>
              </a:ext>
            </a:extLst>
          </p:cNvPr>
          <p:cNvSpPr>
            <a:spLocks noChangeArrowheads="1"/>
          </p:cNvSpPr>
          <p:nvPr/>
        </p:nvSpPr>
        <p:spPr bwMode="auto">
          <a:xfrm flipH="1">
            <a:off x="4531399" y="2288453"/>
            <a:ext cx="3284469" cy="3285873"/>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rgbClr val="E61D18"/>
          </a:solidFill>
          <a:ln w="12700" algn="ctr">
            <a:solidFill>
              <a:srgbClr val="FFFFFF"/>
            </a:solidFill>
            <a:miter lim="800000"/>
            <a:headEnd/>
            <a:tailEnd/>
          </a:ln>
        </p:spPr>
        <p:txBody>
          <a:bodyPr lIns="431920" tIns="215960" rIns="0" bIns="0" anchor="ctr"/>
          <a:lstStyle/>
          <a:p>
            <a:pPr marL="0" marR="0" lvl="0" indent="0" algn="ctr" defTabSz="913757" eaLnBrk="1" fontAlgn="auto" latinLnBrk="0" hangingPunct="1">
              <a:lnSpc>
                <a:spcPct val="100000"/>
              </a:lnSpc>
              <a:spcBef>
                <a:spcPts val="0"/>
              </a:spcBef>
              <a:spcAft>
                <a:spcPts val="0"/>
              </a:spcAft>
              <a:buClrTx/>
              <a:buSzTx/>
              <a:buFontTx/>
              <a:buNone/>
              <a:tabLst/>
              <a:defRPr/>
            </a:pPr>
            <a:r>
              <a:rPr kumimoji="0" lang="en-US" altLang="zh-CN" sz="2665" b="0" i="0" u="none" strike="noStrike" kern="0" cap="none" spc="0" normalizeH="0" baseline="0" noProof="0" dirty="0">
                <a:ln>
                  <a:noFill/>
                </a:ln>
                <a:solidFill>
                  <a:srgbClr val="FFFFFF"/>
                </a:solidFill>
                <a:effectLst/>
                <a:uLnTx/>
                <a:uFillTx/>
                <a:latin typeface="Arial"/>
                <a:cs typeface="+mn-ea"/>
                <a:sym typeface="+mn-lt"/>
              </a:rPr>
              <a:t>4</a:t>
            </a:r>
            <a:endParaRPr kumimoji="0" lang="zh-CN" altLang="en-US" sz="2665" b="0" i="0" u="none" strike="noStrike" kern="0" cap="none" spc="0" normalizeH="0" baseline="0" noProof="0" dirty="0">
              <a:ln>
                <a:noFill/>
              </a:ln>
              <a:solidFill>
                <a:srgbClr val="FFFFFF"/>
              </a:solidFill>
              <a:effectLst/>
              <a:uLnTx/>
              <a:uFillTx/>
              <a:latin typeface="Arial"/>
              <a:cs typeface="+mn-ea"/>
              <a:sym typeface="+mn-lt"/>
            </a:endParaRPr>
          </a:p>
        </p:txBody>
      </p:sp>
      <p:sp>
        <p:nvSpPr>
          <p:cNvPr id="7" name="等腰三角形 6">
            <a:extLst>
              <a:ext uri="{FF2B5EF4-FFF2-40B4-BE49-F238E27FC236}">
                <a16:creationId xmlns:a16="http://schemas.microsoft.com/office/drawing/2014/main" id="{30BBB965-C030-4B9D-A7C6-D7B24F50CCBC}"/>
              </a:ext>
            </a:extLst>
          </p:cNvPr>
          <p:cNvSpPr>
            <a:spLocks noChangeArrowheads="1"/>
          </p:cNvSpPr>
          <p:nvPr/>
        </p:nvSpPr>
        <p:spPr bwMode="auto">
          <a:xfrm rot="-2700000">
            <a:off x="4738420" y="2629133"/>
            <a:ext cx="328448" cy="282221"/>
          </a:xfrm>
          <a:prstGeom prst="triangle">
            <a:avLst>
              <a:gd name="adj" fmla="val 50000"/>
            </a:avLst>
          </a:prstGeom>
          <a:solidFill>
            <a:srgbClr val="E61D18"/>
          </a:solidFill>
          <a:ln w="12700" algn="ctr">
            <a:noFill/>
            <a:miter lim="800000"/>
            <a:headEnd/>
            <a:tailEnd/>
          </a:ln>
        </p:spPr>
        <p:txBody>
          <a:bodyPr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8" name="等腰三角形 7">
            <a:extLst>
              <a:ext uri="{FF2B5EF4-FFF2-40B4-BE49-F238E27FC236}">
                <a16:creationId xmlns:a16="http://schemas.microsoft.com/office/drawing/2014/main" id="{4F54FE55-1A91-43EC-8EF0-59331A673447}"/>
              </a:ext>
            </a:extLst>
          </p:cNvPr>
          <p:cNvSpPr>
            <a:spLocks noChangeArrowheads="1"/>
          </p:cNvSpPr>
          <p:nvPr/>
        </p:nvSpPr>
        <p:spPr bwMode="auto">
          <a:xfrm rot="2700000" flipV="1">
            <a:off x="4736335" y="4943123"/>
            <a:ext cx="332620" cy="280673"/>
          </a:xfrm>
          <a:prstGeom prst="triangle">
            <a:avLst>
              <a:gd name="adj" fmla="val 50000"/>
            </a:avLst>
          </a:prstGeom>
          <a:solidFill>
            <a:srgbClr val="E61D18"/>
          </a:solidFill>
          <a:ln w="12700" algn="ctr">
            <a:noFill/>
            <a:miter lim="800000"/>
            <a:headEnd/>
            <a:tailEnd/>
          </a:ln>
        </p:spPr>
        <p:txBody>
          <a:bodyPr rot="10800000"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9" name="等腰三角形 8">
            <a:extLst>
              <a:ext uri="{FF2B5EF4-FFF2-40B4-BE49-F238E27FC236}">
                <a16:creationId xmlns:a16="http://schemas.microsoft.com/office/drawing/2014/main" id="{3EDC1250-EFD7-495E-AA69-69680CC736D7}"/>
              </a:ext>
            </a:extLst>
          </p:cNvPr>
          <p:cNvSpPr>
            <a:spLocks noChangeArrowheads="1"/>
          </p:cNvSpPr>
          <p:nvPr/>
        </p:nvSpPr>
        <p:spPr bwMode="auto">
          <a:xfrm rot="2700000" flipH="1">
            <a:off x="7250448" y="2630905"/>
            <a:ext cx="332619" cy="278681"/>
          </a:xfrm>
          <a:prstGeom prst="triangle">
            <a:avLst>
              <a:gd name="adj" fmla="val 50000"/>
            </a:avLst>
          </a:prstGeom>
          <a:solidFill>
            <a:srgbClr val="E61D18"/>
          </a:solidFill>
          <a:ln w="12700" algn="ctr">
            <a:noFill/>
            <a:miter lim="800000"/>
            <a:headEnd/>
            <a:tailEnd/>
          </a:ln>
        </p:spPr>
        <p:txBody>
          <a:bodyPr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10" name="等腰三角形 9">
            <a:extLst>
              <a:ext uri="{FF2B5EF4-FFF2-40B4-BE49-F238E27FC236}">
                <a16:creationId xmlns:a16="http://schemas.microsoft.com/office/drawing/2014/main" id="{63E1DFBA-BF8C-406B-931D-89617B8E616B}"/>
              </a:ext>
            </a:extLst>
          </p:cNvPr>
          <p:cNvSpPr>
            <a:spLocks noChangeArrowheads="1"/>
          </p:cNvSpPr>
          <p:nvPr/>
        </p:nvSpPr>
        <p:spPr bwMode="auto">
          <a:xfrm rot="-2700000" flipH="1" flipV="1">
            <a:off x="7252534" y="4941340"/>
            <a:ext cx="328445" cy="284237"/>
          </a:xfrm>
          <a:prstGeom prst="triangle">
            <a:avLst>
              <a:gd name="adj" fmla="val 50000"/>
            </a:avLst>
          </a:prstGeom>
          <a:solidFill>
            <a:srgbClr val="E61D18"/>
          </a:solidFill>
          <a:ln w="12700" algn="ctr">
            <a:noFill/>
            <a:miter lim="800000"/>
            <a:headEnd/>
            <a:tailEnd/>
          </a:ln>
        </p:spPr>
        <p:txBody>
          <a:bodyPr rot="10800000" lIns="91423" tIns="45712" rIns="91423" bIns="45712" anchor="ctr"/>
          <a:lstStyle/>
          <a:p>
            <a:pPr marL="0" marR="0" lvl="0" indent="0" algn="ctr" defTabSz="913757" eaLnBrk="1" fontAlgn="auto" latinLnBrk="0" hangingPunct="1">
              <a:lnSpc>
                <a:spcPct val="100000"/>
              </a:lnSpc>
              <a:spcBef>
                <a:spcPts val="0"/>
              </a:spcBef>
              <a:spcAft>
                <a:spcPts val="0"/>
              </a:spcAft>
              <a:buClrTx/>
              <a:buSzTx/>
              <a:buFontTx/>
              <a:buNone/>
              <a:tabLst/>
              <a:defRPr/>
            </a:pPr>
            <a:endParaRPr kumimoji="0" lang="zh-CN" altLang="en-US" sz="1733" b="0" i="0" u="none" strike="noStrike" kern="0" cap="none" spc="0" normalizeH="0" baseline="0" noProof="0" dirty="0">
              <a:ln>
                <a:noFill/>
              </a:ln>
              <a:solidFill>
                <a:srgbClr val="FFFFFF"/>
              </a:solidFill>
              <a:effectLst/>
              <a:uLnTx/>
              <a:uFillTx/>
              <a:latin typeface="Arial"/>
              <a:cs typeface="+mn-ea"/>
              <a:sym typeface="+mn-lt"/>
            </a:endParaRPr>
          </a:p>
        </p:txBody>
      </p:sp>
      <p:sp>
        <p:nvSpPr>
          <p:cNvPr id="11" name="椭圆 10">
            <a:extLst>
              <a:ext uri="{FF2B5EF4-FFF2-40B4-BE49-F238E27FC236}">
                <a16:creationId xmlns:a16="http://schemas.microsoft.com/office/drawing/2014/main" id="{9AEE5629-6263-4416-8186-BDB801861FEA}"/>
              </a:ext>
            </a:extLst>
          </p:cNvPr>
          <p:cNvSpPr>
            <a:spLocks noChangeArrowheads="1"/>
          </p:cNvSpPr>
          <p:nvPr/>
        </p:nvSpPr>
        <p:spPr bwMode="auto">
          <a:xfrm>
            <a:off x="4189019" y="1959862"/>
            <a:ext cx="3941363" cy="3943048"/>
          </a:xfrm>
          <a:prstGeom prst="ellipse">
            <a:avLst/>
          </a:prstGeom>
          <a:noFill/>
          <a:ln w="12700" algn="ctr">
            <a:solidFill>
              <a:srgbClr val="7F7F7F"/>
            </a:solidFill>
            <a:prstDash val="dash"/>
            <a:miter lim="800000"/>
            <a:headEnd/>
            <a:tailEnd/>
          </a:ln>
        </p:spPr>
        <p:txBody>
          <a:bodyPr lIns="91423" tIns="45712" rIns="91423" bIns="45712" anchor="ctr"/>
          <a:lstStyle/>
          <a:p>
            <a:pPr algn="ctr" defTabSz="913757"/>
            <a:endParaRPr lang="zh-CN" altLang="en-US" sz="1733" dirty="0">
              <a:solidFill>
                <a:srgbClr val="FFFFFF"/>
              </a:solidFill>
              <a:latin typeface="Arial"/>
              <a:cs typeface="+mn-ea"/>
              <a:sym typeface="+mn-lt"/>
            </a:endParaRPr>
          </a:p>
        </p:txBody>
      </p:sp>
      <p:sp>
        <p:nvSpPr>
          <p:cNvPr id="12" name="文本框 23">
            <a:extLst>
              <a:ext uri="{FF2B5EF4-FFF2-40B4-BE49-F238E27FC236}">
                <a16:creationId xmlns:a16="http://schemas.microsoft.com/office/drawing/2014/main" id="{5686B902-7AE4-438E-AB67-8B2E759173D3}"/>
              </a:ext>
            </a:extLst>
          </p:cNvPr>
          <p:cNvSpPr txBox="1">
            <a:spLocks noChangeArrowheads="1"/>
          </p:cNvSpPr>
          <p:nvPr/>
        </p:nvSpPr>
        <p:spPr bwMode="auto">
          <a:xfrm>
            <a:off x="5195259" y="3659620"/>
            <a:ext cx="1956747" cy="543531"/>
          </a:xfrm>
          <a:prstGeom prst="rect">
            <a:avLst/>
          </a:prstGeom>
          <a:noFill/>
          <a:ln w="9525">
            <a:noFill/>
            <a:miter lim="800000"/>
            <a:headEnd/>
            <a:tailEnd/>
          </a:ln>
        </p:spPr>
        <p:txBody>
          <a:bodyPr lIns="91423" tIns="45712" rIns="91423" bIns="45712">
            <a:spAutoFit/>
          </a:bodyPr>
          <a:lstStyle/>
          <a:p>
            <a:pPr algn="ctr" defTabSz="913757"/>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八个明确</a:t>
            </a:r>
          </a:p>
        </p:txBody>
      </p:sp>
      <p:sp>
        <p:nvSpPr>
          <p:cNvPr id="13" name="文本框 27">
            <a:extLst>
              <a:ext uri="{FF2B5EF4-FFF2-40B4-BE49-F238E27FC236}">
                <a16:creationId xmlns:a16="http://schemas.microsoft.com/office/drawing/2014/main" id="{32A42DA7-040D-42EB-95BA-B8065BB62BA9}"/>
              </a:ext>
            </a:extLst>
          </p:cNvPr>
          <p:cNvSpPr txBox="1">
            <a:spLocks noChangeArrowheads="1"/>
          </p:cNvSpPr>
          <p:nvPr/>
        </p:nvSpPr>
        <p:spPr bwMode="auto">
          <a:xfrm>
            <a:off x="1593978" y="1768403"/>
            <a:ext cx="3015091" cy="1107979"/>
          </a:xfrm>
          <a:prstGeom prst="rect">
            <a:avLst/>
          </a:prstGeom>
          <a:noFill/>
          <a:ln w="9525">
            <a:noFill/>
            <a:miter lim="800000"/>
            <a:headEnd/>
            <a:tailEnd/>
          </a:ln>
        </p:spPr>
        <p:txBody>
          <a:bodyPr wrap="square" lIns="91423" tIns="45712" rIns="91423" bIns="45712">
            <a:spAutoFit/>
          </a:bodyPr>
          <a:lstStyle/>
          <a:p>
            <a:pPr defTabSz="913757">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cs typeface="+mn-ea"/>
                <a:sym typeface="+mn-lt"/>
              </a:rPr>
              <a:t>明确</a:t>
            </a:r>
            <a:r>
              <a:rPr lang="zh-CN" altLang="en-US" sz="1400" b="1" dirty="0">
                <a:solidFill>
                  <a:srgbClr val="E61D18"/>
                </a:solidFill>
                <a:latin typeface="微软雅黑" panose="020B0503020204020204" pitchFamily="34" charset="-122"/>
                <a:ea typeface="微软雅黑" panose="020B0503020204020204" pitchFamily="34" charset="-122"/>
                <a:cs typeface="+mn-ea"/>
                <a:sym typeface="+mn-lt"/>
              </a:rPr>
              <a:t>全面推进依法治国总目标是建设中国特色社会主义法治体系、建设社会主义法治国家；</a:t>
            </a:r>
          </a:p>
        </p:txBody>
      </p:sp>
      <p:sp>
        <p:nvSpPr>
          <p:cNvPr id="14" name="文本框 27">
            <a:extLst>
              <a:ext uri="{FF2B5EF4-FFF2-40B4-BE49-F238E27FC236}">
                <a16:creationId xmlns:a16="http://schemas.microsoft.com/office/drawing/2014/main" id="{96DB3EB3-F572-41F6-B7E7-E95EB2B585A4}"/>
              </a:ext>
            </a:extLst>
          </p:cNvPr>
          <p:cNvSpPr txBox="1">
            <a:spLocks noChangeArrowheads="1"/>
          </p:cNvSpPr>
          <p:nvPr/>
        </p:nvSpPr>
        <p:spPr bwMode="auto">
          <a:xfrm>
            <a:off x="1774124" y="4939649"/>
            <a:ext cx="2627887" cy="1107979"/>
          </a:xfrm>
          <a:prstGeom prst="rect">
            <a:avLst/>
          </a:prstGeom>
          <a:noFill/>
          <a:ln w="9525">
            <a:noFill/>
            <a:miter lim="800000"/>
            <a:headEnd/>
            <a:tailEnd/>
          </a:ln>
        </p:spPr>
        <p:txBody>
          <a:bodyPr wrap="square"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pPr algn="ctr"/>
            <a:r>
              <a:rPr lang="zh-CN" altLang="en-US" sz="1600" dirty="0">
                <a:sym typeface="+mn-lt"/>
              </a:rPr>
              <a:t>明确</a:t>
            </a:r>
            <a:r>
              <a:rPr lang="zh-CN" altLang="en-US" dirty="0">
                <a:sym typeface="+mn-lt"/>
              </a:rPr>
              <a:t>中国特色大国外交要推动构建新型国际关系，推动构建人类命运共同体；</a:t>
            </a:r>
          </a:p>
        </p:txBody>
      </p:sp>
      <p:sp>
        <p:nvSpPr>
          <p:cNvPr id="15" name="文本框 27">
            <a:extLst>
              <a:ext uri="{FF2B5EF4-FFF2-40B4-BE49-F238E27FC236}">
                <a16:creationId xmlns:a16="http://schemas.microsoft.com/office/drawing/2014/main" id="{1FDD41A9-F881-41C7-A830-8F07CA0BD3BD}"/>
              </a:ext>
            </a:extLst>
          </p:cNvPr>
          <p:cNvSpPr txBox="1">
            <a:spLocks noChangeArrowheads="1"/>
          </p:cNvSpPr>
          <p:nvPr/>
        </p:nvSpPr>
        <p:spPr bwMode="auto">
          <a:xfrm>
            <a:off x="7675417" y="4929016"/>
            <a:ext cx="3728371" cy="1431145"/>
          </a:xfrm>
          <a:prstGeom prst="rect">
            <a:avLst/>
          </a:prstGeom>
          <a:noFill/>
          <a:ln w="9525">
            <a:noFill/>
            <a:miter lim="800000"/>
            <a:headEnd/>
            <a:tailEnd/>
          </a:ln>
        </p:spPr>
        <p:txBody>
          <a:bodyPr wrap="square"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r>
              <a:rPr lang="zh-CN" altLang="en-US" sz="1600" dirty="0">
                <a:sym typeface="+mn-lt"/>
              </a:rPr>
              <a:t>明确</a:t>
            </a:r>
            <a:r>
              <a:rPr lang="zh-CN" altLang="en-US" dirty="0">
                <a:sym typeface="+mn-lt"/>
              </a:rPr>
              <a:t>中国特色社会主义最本质的特征是中国共产党领导，中国特色社会主义制度的最大优势是中国共产党领导，党是最高政治领导力量，提出新时代党的建设总要求，突出政治建设在党的建设中的重要地位。</a:t>
            </a:r>
          </a:p>
        </p:txBody>
      </p:sp>
      <p:sp>
        <p:nvSpPr>
          <p:cNvPr id="16" name="文本框 27">
            <a:extLst>
              <a:ext uri="{FF2B5EF4-FFF2-40B4-BE49-F238E27FC236}">
                <a16:creationId xmlns:a16="http://schemas.microsoft.com/office/drawing/2014/main" id="{1E4B2A7A-0C05-486E-9792-45E1F430DD8E}"/>
              </a:ext>
            </a:extLst>
          </p:cNvPr>
          <p:cNvSpPr txBox="1">
            <a:spLocks noChangeArrowheads="1"/>
          </p:cNvSpPr>
          <p:nvPr/>
        </p:nvSpPr>
        <p:spPr bwMode="auto">
          <a:xfrm>
            <a:off x="7743087" y="1687716"/>
            <a:ext cx="3452997" cy="1107979"/>
          </a:xfrm>
          <a:prstGeom prst="rect">
            <a:avLst/>
          </a:prstGeom>
          <a:noFill/>
          <a:ln w="9525">
            <a:noFill/>
            <a:miter lim="800000"/>
            <a:headEnd/>
            <a:tailEnd/>
          </a:ln>
        </p:spPr>
        <p:txBody>
          <a:bodyPr wrap="square" lIns="91423" tIns="45712" rIns="91423" bIns="45712">
            <a:spAutoFit/>
          </a:bodyPr>
          <a:lstStyle>
            <a:defPPr>
              <a:defRPr lang="en-US"/>
            </a:defPPr>
            <a:lvl1pPr defTabSz="913757">
              <a:lnSpc>
                <a:spcPct val="150000"/>
              </a:lnSpc>
              <a:defRPr sz="1400" b="1">
                <a:solidFill>
                  <a:srgbClr val="E61D18"/>
                </a:solidFill>
                <a:latin typeface="微软雅黑" panose="020B0503020204020204" pitchFamily="34" charset="-122"/>
                <a:ea typeface="微软雅黑" panose="020B0503020204020204" pitchFamily="34" charset="-122"/>
                <a:cs typeface="+mn-ea"/>
              </a:defRPr>
            </a:lvl1pPr>
          </a:lstStyle>
          <a:p>
            <a:pPr algn="ctr"/>
            <a:r>
              <a:rPr lang="zh-CN" altLang="en-US" sz="1600" dirty="0">
                <a:sym typeface="+mn-lt"/>
              </a:rPr>
              <a:t>明确</a:t>
            </a:r>
            <a:r>
              <a:rPr lang="zh-CN" altLang="en-US" dirty="0">
                <a:sym typeface="+mn-lt"/>
              </a:rPr>
              <a:t>党在新时代的强军目标是建设一支听党指挥、能打胜仗、作风优良的人民军队，把人民军队建设成为世界一流军队；</a:t>
            </a:r>
          </a:p>
        </p:txBody>
      </p:sp>
      <p:sp>
        <p:nvSpPr>
          <p:cNvPr id="17" name="TextBox 8">
            <a:extLst>
              <a:ext uri="{FF2B5EF4-FFF2-40B4-BE49-F238E27FC236}">
                <a16:creationId xmlns:a16="http://schemas.microsoft.com/office/drawing/2014/main" id="{6F926211-F711-47D0-B2E4-7CF437100EF7}"/>
              </a:ext>
            </a:extLst>
          </p:cNvPr>
          <p:cNvSpPr txBox="1"/>
          <p:nvPr/>
        </p:nvSpPr>
        <p:spPr>
          <a:xfrm>
            <a:off x="2692687" y="1094040"/>
            <a:ext cx="7064755" cy="523220"/>
          </a:xfrm>
          <a:prstGeom prst="rect">
            <a:avLst/>
          </a:prstGeom>
          <a:noFill/>
          <a:effectLst/>
        </p:spPr>
        <p:txBody>
          <a:bodyPr wrap="none" rtlCol="0">
            <a:spAutoFit/>
          </a:bodyPr>
          <a:lstStyle/>
          <a:p>
            <a:pPr defTabSz="914400">
              <a:defRPr/>
            </a:pPr>
            <a:r>
              <a:rPr lang="zh-CN" altLang="en-US" sz="2800" b="1" kern="0" dirty="0">
                <a:solidFill>
                  <a:srgbClr val="E71E17"/>
                </a:solidFill>
                <a:latin typeface="微软雅黑" panose="020B0503020204020204" pitchFamily="34" charset="-122"/>
                <a:ea typeface="微软雅黑" panose="020B0503020204020204" pitchFamily="34" charset="-122"/>
              </a:rPr>
              <a:t>新时代中国特色社会主义思想</a:t>
            </a:r>
            <a:r>
              <a:rPr lang="en-US" altLang="zh-CN" sz="2800" b="1" kern="0" dirty="0">
                <a:solidFill>
                  <a:srgbClr val="E71E17"/>
                </a:solidFill>
                <a:latin typeface="微软雅黑" panose="020B0503020204020204" pitchFamily="34" charset="-122"/>
                <a:ea typeface="微软雅黑" panose="020B0503020204020204" pitchFamily="34" charset="-122"/>
              </a:rPr>
              <a:t>——</a:t>
            </a:r>
            <a:r>
              <a:rPr lang="zh-CN" altLang="en-US" sz="2800" b="1" kern="0" dirty="0">
                <a:solidFill>
                  <a:srgbClr val="E71E17"/>
                </a:solidFill>
                <a:latin typeface="微软雅黑" panose="020B0503020204020204" pitchFamily="34" charset="-122"/>
                <a:ea typeface="微软雅黑" panose="020B0503020204020204" pitchFamily="34" charset="-122"/>
              </a:rPr>
              <a:t>八个明确</a:t>
            </a:r>
          </a:p>
        </p:txBody>
      </p:sp>
    </p:spTree>
    <p:extLst>
      <p:ext uri="{BB962C8B-B14F-4D97-AF65-F5344CB8AC3E}">
        <p14:creationId xmlns:p14="http://schemas.microsoft.com/office/powerpoint/2010/main" val="160983357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750"/>
                                            <p:tgtEl>
                                              <p:spTgt spid="12"/>
                                            </p:tgtEl>
                                          </p:cBhvr>
                                        </p:animEffect>
                                      </p:childTnLst>
                                    </p:cTn>
                                  </p:par>
                                </p:childTnLst>
                              </p:cTn>
                            </p:par>
                            <p:par>
                              <p:cTn id="11" fill="hold">
                                <p:stCondLst>
                                  <p:cond delay="75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75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750"/>
                                            <p:tgtEl>
                                              <p:spTgt spid="6"/>
                                            </p:tgtEl>
                                          </p:cBhvr>
                                        </p:animEffect>
                                      </p:childTnLst>
                                    </p:cTn>
                                  </p:par>
                                </p:childTnLst>
                              </p:cTn>
                            </p:par>
                            <p:par>
                              <p:cTn id="23" fill="hold">
                                <p:stCondLst>
                                  <p:cond delay="300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childTnLst>
                              </p:cTn>
                            </p:par>
                            <p:par>
                              <p:cTn id="27" fill="hold">
                                <p:stCondLst>
                                  <p:cond delay="3750"/>
                                </p:stCondLst>
                                <p:childTnLst>
                                  <p:par>
                                    <p:cTn id="28" presetID="21"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1000"/>
                                            <p:tgtEl>
                                              <p:spTgt spid="11"/>
                                            </p:tgtEl>
                                          </p:cBhvr>
                                        </p:animEffect>
                                      </p:childTnLst>
                                    </p:cTn>
                                  </p:par>
                                </p:childTnLst>
                              </p:cTn>
                            </p:par>
                            <p:par>
                              <p:cTn id="31" fill="hold">
                                <p:stCondLst>
                                  <p:cond delay="475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6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childTnLst>
                                    </p:cTn>
                                  </p:par>
                                </p:childTnLst>
                              </p:cTn>
                            </p:par>
                            <p:par>
                              <p:cTn id="47" fill="hold">
                                <p:stCondLst>
                                  <p:cond delay="7250"/>
                                </p:stCondLst>
                                <p:childTnLst>
                                  <p:par>
                                    <p:cTn id="48" presetID="22" presetClass="entr" presetSubtype="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childTnLst>
                              </p:cTn>
                            </p:par>
                            <p:par>
                              <p:cTn id="51" fill="hold">
                                <p:stCondLst>
                                  <p:cond delay="775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childTnLst>
                              </p:cTn>
                            </p:par>
                            <p:par>
                              <p:cTn id="55" fill="hold">
                                <p:stCondLst>
                                  <p:cond delay="8500"/>
                                </p:stCondLst>
                                <p:childTnLst>
                                  <p:par>
                                    <p:cTn id="56" presetID="22" presetClass="entr" presetSubtype="8"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750"/>
                                            <p:tgtEl>
                                              <p:spTgt spid="15"/>
                                            </p:tgtEl>
                                          </p:cBhvr>
                                        </p:animEffect>
                                      </p:childTnLst>
                                    </p:cTn>
                                  </p:par>
                                </p:childTnLst>
                              </p:cTn>
                            </p:par>
                            <p:par>
                              <p:cTn id="63" fill="hold">
                                <p:stCondLst>
                                  <p:cond delay="9750"/>
                                </p:stCondLst>
                                <p:childTnLst>
                                  <p:par>
                                    <p:cTn id="64" presetID="2" presetClass="entr" presetSubtype="1" fill="hold" grpId="0" nodeType="afterEffect" p14:presetBounceEnd="46000">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14:bounceEnd="46000">
                                          <p:cBhvr additive="base">
                                            <p:cTn id="6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6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750"/>
                                            <p:tgtEl>
                                              <p:spTgt spid="12"/>
                                            </p:tgtEl>
                                          </p:cBhvr>
                                        </p:animEffect>
                                      </p:childTnLst>
                                    </p:cTn>
                                  </p:par>
                                </p:childTnLst>
                              </p:cTn>
                            </p:par>
                            <p:par>
                              <p:cTn id="11" fill="hold">
                                <p:stCondLst>
                                  <p:cond delay="75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75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750"/>
                                            <p:tgtEl>
                                              <p:spTgt spid="6"/>
                                            </p:tgtEl>
                                          </p:cBhvr>
                                        </p:animEffect>
                                      </p:childTnLst>
                                    </p:cTn>
                                  </p:par>
                                </p:childTnLst>
                              </p:cTn>
                            </p:par>
                            <p:par>
                              <p:cTn id="23" fill="hold">
                                <p:stCondLst>
                                  <p:cond delay="300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childTnLst>
                              </p:cTn>
                            </p:par>
                            <p:par>
                              <p:cTn id="27" fill="hold">
                                <p:stCondLst>
                                  <p:cond delay="3750"/>
                                </p:stCondLst>
                                <p:childTnLst>
                                  <p:par>
                                    <p:cTn id="28" presetID="21"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1000"/>
                                            <p:tgtEl>
                                              <p:spTgt spid="11"/>
                                            </p:tgtEl>
                                          </p:cBhvr>
                                        </p:animEffect>
                                      </p:childTnLst>
                                    </p:cTn>
                                  </p:par>
                                </p:childTnLst>
                              </p:cTn>
                            </p:par>
                            <p:par>
                              <p:cTn id="31" fill="hold">
                                <p:stCondLst>
                                  <p:cond delay="475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6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childTnLst>
                                    </p:cTn>
                                  </p:par>
                                </p:childTnLst>
                              </p:cTn>
                            </p:par>
                            <p:par>
                              <p:cTn id="47" fill="hold">
                                <p:stCondLst>
                                  <p:cond delay="7250"/>
                                </p:stCondLst>
                                <p:childTnLst>
                                  <p:par>
                                    <p:cTn id="48" presetID="22" presetClass="entr" presetSubtype="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childTnLst>
                              </p:cTn>
                            </p:par>
                            <p:par>
                              <p:cTn id="51" fill="hold">
                                <p:stCondLst>
                                  <p:cond delay="775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childTnLst>
                              </p:cTn>
                            </p:par>
                            <p:par>
                              <p:cTn id="55" fill="hold">
                                <p:stCondLst>
                                  <p:cond delay="8500"/>
                                </p:stCondLst>
                                <p:childTnLst>
                                  <p:par>
                                    <p:cTn id="56" presetID="22" presetClass="entr" presetSubtype="8"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750"/>
                                            <p:tgtEl>
                                              <p:spTgt spid="15"/>
                                            </p:tgtEl>
                                          </p:cBhvr>
                                        </p:animEffect>
                                      </p:childTnLst>
                                    </p:cTn>
                                  </p:par>
                                </p:childTnLst>
                              </p:cTn>
                            </p:par>
                            <p:par>
                              <p:cTn id="63" fill="hold">
                                <p:stCondLst>
                                  <p:cond delay="9750"/>
                                </p:stCondLst>
                                <p:childTnLst>
                                  <p:par>
                                    <p:cTn id="64" presetID="2" presetClass="entr" presetSubtype="1"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ppt_x"/>
                                              </p:val>
                                            </p:tav>
                                            <p:tav tm="100000">
                                              <p:val>
                                                <p:strVal val="#ppt_x"/>
                                              </p:val>
                                            </p:tav>
                                          </p:tavLst>
                                        </p:anim>
                                        <p:anim calcmode="lin" valueType="num">
                                          <p:cBhvr additive="base">
                                            <p:cTn id="6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24">
            <a:extLst>
              <a:ext uri="{FF2B5EF4-FFF2-40B4-BE49-F238E27FC236}">
                <a16:creationId xmlns:a16="http://schemas.microsoft.com/office/drawing/2014/main" id="{93210425-3427-4A4B-A022-CC6495BC33BD}"/>
              </a:ext>
            </a:extLst>
          </p:cNvPr>
          <p:cNvSpPr/>
          <p:nvPr/>
        </p:nvSpPr>
        <p:spPr>
          <a:xfrm>
            <a:off x="6078074" y="1416174"/>
            <a:ext cx="3866026" cy="548640"/>
          </a:xfrm>
          <a:prstGeom prst="roundRect">
            <a:avLst/>
          </a:prstGeom>
          <a:noFill/>
          <a:ln w="1270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宪法修改建议概述</a:t>
            </a:r>
          </a:p>
        </p:txBody>
      </p:sp>
      <p:sp>
        <p:nvSpPr>
          <p:cNvPr id="3" name="矩形: 圆角 25">
            <a:extLst>
              <a:ext uri="{FF2B5EF4-FFF2-40B4-BE49-F238E27FC236}">
                <a16:creationId xmlns:a16="http://schemas.microsoft.com/office/drawing/2014/main" id="{0C8EFDE7-5C5C-4AD3-A852-054B4BFE2913}"/>
              </a:ext>
            </a:extLst>
          </p:cNvPr>
          <p:cNvSpPr/>
          <p:nvPr/>
        </p:nvSpPr>
        <p:spPr>
          <a:xfrm>
            <a:off x="5174432" y="1416174"/>
            <a:ext cx="550039" cy="548640"/>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rPr>
              <a:t>1</a:t>
            </a:r>
            <a:endParaRPr kumimoji="0" lang="zh-CN" altLang="en-US"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4" name="矩形: 圆角 26">
            <a:extLst>
              <a:ext uri="{FF2B5EF4-FFF2-40B4-BE49-F238E27FC236}">
                <a16:creationId xmlns:a16="http://schemas.microsoft.com/office/drawing/2014/main" id="{C6CA2933-3747-42C2-9FA2-AA7B3C570AC1}"/>
              </a:ext>
            </a:extLst>
          </p:cNvPr>
          <p:cNvSpPr/>
          <p:nvPr/>
        </p:nvSpPr>
        <p:spPr>
          <a:xfrm>
            <a:off x="6078074" y="3258722"/>
            <a:ext cx="3866026" cy="548640"/>
          </a:xfrm>
          <a:prstGeom prst="roundRect">
            <a:avLst/>
          </a:prstGeom>
          <a:noFill/>
          <a:ln w="1270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宪法条款部分的修改</a:t>
            </a:r>
          </a:p>
        </p:txBody>
      </p:sp>
      <p:sp>
        <p:nvSpPr>
          <p:cNvPr id="5" name="矩形: 圆角 27">
            <a:extLst>
              <a:ext uri="{FF2B5EF4-FFF2-40B4-BE49-F238E27FC236}">
                <a16:creationId xmlns:a16="http://schemas.microsoft.com/office/drawing/2014/main" id="{65994350-7712-449E-9219-567F013D89F8}"/>
              </a:ext>
            </a:extLst>
          </p:cNvPr>
          <p:cNvSpPr/>
          <p:nvPr/>
        </p:nvSpPr>
        <p:spPr>
          <a:xfrm>
            <a:off x="5174432" y="2337448"/>
            <a:ext cx="550039" cy="548640"/>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rPr>
              <a:t>2</a:t>
            </a:r>
            <a:endParaRPr kumimoji="0" lang="zh-CN" altLang="en-US"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6" name="矩形: 圆角 32">
            <a:extLst>
              <a:ext uri="{FF2B5EF4-FFF2-40B4-BE49-F238E27FC236}">
                <a16:creationId xmlns:a16="http://schemas.microsoft.com/office/drawing/2014/main" id="{EF23FDA4-6A94-4878-A8F9-248D1D56BFF8}"/>
              </a:ext>
            </a:extLst>
          </p:cNvPr>
          <p:cNvSpPr/>
          <p:nvPr/>
        </p:nvSpPr>
        <p:spPr>
          <a:xfrm>
            <a:off x="6078074" y="4179996"/>
            <a:ext cx="3866026" cy="548640"/>
          </a:xfrm>
          <a:prstGeom prst="roundRect">
            <a:avLst/>
          </a:prstGeom>
          <a:noFill/>
          <a:ln w="1270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监察委员会</a:t>
            </a:r>
          </a:p>
        </p:txBody>
      </p:sp>
      <p:sp>
        <p:nvSpPr>
          <p:cNvPr id="7" name="矩形: 圆角 33">
            <a:extLst>
              <a:ext uri="{FF2B5EF4-FFF2-40B4-BE49-F238E27FC236}">
                <a16:creationId xmlns:a16="http://schemas.microsoft.com/office/drawing/2014/main" id="{36EE5FCB-3152-4899-9906-9D4BAC0562E4}"/>
              </a:ext>
            </a:extLst>
          </p:cNvPr>
          <p:cNvSpPr/>
          <p:nvPr/>
        </p:nvSpPr>
        <p:spPr>
          <a:xfrm>
            <a:off x="5174432" y="3258722"/>
            <a:ext cx="550039" cy="548640"/>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rPr>
              <a:t>3</a:t>
            </a:r>
            <a:endParaRPr kumimoji="0" lang="zh-CN" altLang="en-US"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8" name="矩形: 圆角 34">
            <a:extLst>
              <a:ext uri="{FF2B5EF4-FFF2-40B4-BE49-F238E27FC236}">
                <a16:creationId xmlns:a16="http://schemas.microsoft.com/office/drawing/2014/main" id="{056AB137-2021-4554-B33D-311A56A82EAF}"/>
              </a:ext>
            </a:extLst>
          </p:cNvPr>
          <p:cNvSpPr/>
          <p:nvPr/>
        </p:nvSpPr>
        <p:spPr>
          <a:xfrm>
            <a:off x="6078074" y="5101271"/>
            <a:ext cx="3866026" cy="548640"/>
          </a:xfrm>
          <a:prstGeom prst="roundRect">
            <a:avLst/>
          </a:prstGeom>
          <a:noFill/>
          <a:ln w="1270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宪法修改的重大意义</a:t>
            </a:r>
          </a:p>
        </p:txBody>
      </p:sp>
      <p:sp>
        <p:nvSpPr>
          <p:cNvPr id="9" name="矩形: 圆角 35">
            <a:extLst>
              <a:ext uri="{FF2B5EF4-FFF2-40B4-BE49-F238E27FC236}">
                <a16:creationId xmlns:a16="http://schemas.microsoft.com/office/drawing/2014/main" id="{2B84CBD8-AA8B-4A65-939C-07771AAE9054}"/>
              </a:ext>
            </a:extLst>
          </p:cNvPr>
          <p:cNvSpPr/>
          <p:nvPr/>
        </p:nvSpPr>
        <p:spPr>
          <a:xfrm>
            <a:off x="5174432" y="4179996"/>
            <a:ext cx="550039" cy="548640"/>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rPr>
              <a:t>4</a:t>
            </a:r>
            <a:endParaRPr kumimoji="0" lang="zh-CN" altLang="en-US"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13" name="矩形: 圆角 44">
            <a:extLst>
              <a:ext uri="{FF2B5EF4-FFF2-40B4-BE49-F238E27FC236}">
                <a16:creationId xmlns:a16="http://schemas.microsoft.com/office/drawing/2014/main" id="{0A6A5005-692A-4E20-BB94-28C040FFFC50}"/>
              </a:ext>
            </a:extLst>
          </p:cNvPr>
          <p:cNvSpPr/>
          <p:nvPr/>
        </p:nvSpPr>
        <p:spPr>
          <a:xfrm>
            <a:off x="6078074" y="2337448"/>
            <a:ext cx="3866026" cy="548640"/>
          </a:xfrm>
          <a:prstGeom prst="roundRect">
            <a:avLst/>
          </a:prstGeom>
          <a:noFill/>
          <a:ln w="1270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宪法序言部分的修改</a:t>
            </a:r>
          </a:p>
        </p:txBody>
      </p:sp>
      <p:sp>
        <p:nvSpPr>
          <p:cNvPr id="14" name="矩形: 圆角 45">
            <a:extLst>
              <a:ext uri="{FF2B5EF4-FFF2-40B4-BE49-F238E27FC236}">
                <a16:creationId xmlns:a16="http://schemas.microsoft.com/office/drawing/2014/main" id="{944C189D-16AC-4128-BA0D-41507C81272A}"/>
              </a:ext>
            </a:extLst>
          </p:cNvPr>
          <p:cNvSpPr/>
          <p:nvPr/>
        </p:nvSpPr>
        <p:spPr>
          <a:xfrm>
            <a:off x="5174432" y="5101271"/>
            <a:ext cx="550039" cy="548640"/>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rPr>
              <a:t>5</a:t>
            </a:r>
            <a:endParaRPr kumimoji="0" lang="zh-CN" altLang="en-US" sz="4000" b="1" i="0" u="none" strike="noStrike" kern="0" cap="none" spc="0" normalizeH="0" baseline="0" noProof="0" dirty="0">
              <a:ln>
                <a:noFill/>
              </a:ln>
              <a:solidFill>
                <a:srgbClr val="FFC000">
                  <a:lumMod val="20000"/>
                  <a:lumOff val="80000"/>
                </a:srgbClr>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pic>
        <p:nvPicPr>
          <p:cNvPr id="17" name="图片 16">
            <a:extLst>
              <a:ext uri="{FF2B5EF4-FFF2-40B4-BE49-F238E27FC236}">
                <a16:creationId xmlns:a16="http://schemas.microsoft.com/office/drawing/2014/main" id="{46E805D3-5C79-46C7-89CD-4514CBDC7CE3}"/>
              </a:ext>
            </a:extLst>
          </p:cNvPr>
          <p:cNvPicPr>
            <a:picLocks noChangeAspect="1"/>
          </p:cNvPicPr>
          <p:nvPr/>
        </p:nvPicPr>
        <p:blipFill rotWithShape="1">
          <a:blip r:embed="rId3">
            <a:extLst>
              <a:ext uri="{28A0092B-C50C-407E-A947-70E740481C1C}">
                <a14:useLocalDpi xmlns:a14="http://schemas.microsoft.com/office/drawing/2010/main" val="0"/>
              </a:ext>
            </a:extLst>
          </a:blip>
          <a:srcRect l="1640" t="21031" b="22860"/>
          <a:stretch/>
        </p:blipFill>
        <p:spPr>
          <a:xfrm>
            <a:off x="342900" y="4718333"/>
            <a:ext cx="4288607" cy="1926583"/>
          </a:xfrm>
          <a:prstGeom prst="rect">
            <a:avLst/>
          </a:prstGeom>
        </p:spPr>
      </p:pic>
      <p:sp>
        <p:nvSpPr>
          <p:cNvPr id="18" name="图文框 5">
            <a:extLst>
              <a:ext uri="{FF2B5EF4-FFF2-40B4-BE49-F238E27FC236}">
                <a16:creationId xmlns:a16="http://schemas.microsoft.com/office/drawing/2014/main" id="{52F856A4-4787-4E8A-896C-021B95F5C515}"/>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a:extLst>
              <a:ext uri="{FF2B5EF4-FFF2-40B4-BE49-F238E27FC236}">
                <a16:creationId xmlns:a16="http://schemas.microsoft.com/office/drawing/2014/main" id="{3E557065-85B0-4129-A9CA-DE2858A5516B}"/>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7F0753EF-8710-454B-8F15-0C3DB851B8A1}"/>
              </a:ext>
            </a:extLst>
          </p:cNvPr>
          <p:cNvGrpSpPr/>
          <p:nvPr/>
        </p:nvGrpSpPr>
        <p:grpSpPr>
          <a:xfrm>
            <a:off x="2039638" y="1416174"/>
            <a:ext cx="1991849" cy="3459761"/>
            <a:chOff x="1395586" y="1225072"/>
            <a:chExt cx="2376812" cy="4295747"/>
          </a:xfrm>
        </p:grpSpPr>
        <p:grpSp>
          <p:nvGrpSpPr>
            <p:cNvPr id="23" name="组合 22">
              <a:extLst>
                <a:ext uri="{FF2B5EF4-FFF2-40B4-BE49-F238E27FC236}">
                  <a16:creationId xmlns:a16="http://schemas.microsoft.com/office/drawing/2014/main" id="{D94AC2D5-F687-4F82-A935-2C36D9F9DE6F}"/>
                </a:ext>
              </a:extLst>
            </p:cNvPr>
            <p:cNvGrpSpPr/>
            <p:nvPr/>
          </p:nvGrpSpPr>
          <p:grpSpPr>
            <a:xfrm>
              <a:off x="1395586" y="1225072"/>
              <a:ext cx="2376812" cy="4295747"/>
              <a:chOff x="1396902" y="1414159"/>
              <a:chExt cx="2376812" cy="3308912"/>
            </a:xfrm>
          </p:grpSpPr>
          <p:sp>
            <p:nvSpPr>
              <p:cNvPr id="26" name="矩形 25">
                <a:extLst>
                  <a:ext uri="{FF2B5EF4-FFF2-40B4-BE49-F238E27FC236}">
                    <a16:creationId xmlns:a16="http://schemas.microsoft.com/office/drawing/2014/main" id="{5DC68E53-27B2-4600-BFEF-D149133501CC}"/>
                  </a:ext>
                </a:extLst>
              </p:cNvPr>
              <p:cNvSpPr/>
              <p:nvPr/>
            </p:nvSpPr>
            <p:spPr>
              <a:xfrm>
                <a:off x="1396902" y="1414159"/>
                <a:ext cx="2376812" cy="2838527"/>
              </a:xfrm>
              <a:prstGeom prst="rect">
                <a:avLst/>
              </a:prstGeom>
              <a:noFill/>
              <a:ln w="31750" cap="flat" cmpd="sng" algn="ctr">
                <a:solidFill>
                  <a:srgbClr val="E61D1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27" name="组合 26">
                <a:extLst>
                  <a:ext uri="{FF2B5EF4-FFF2-40B4-BE49-F238E27FC236}">
                    <a16:creationId xmlns:a16="http://schemas.microsoft.com/office/drawing/2014/main" id="{F91FAEAF-44FA-4768-82C0-5B9D766F84B9}"/>
                  </a:ext>
                </a:extLst>
              </p:cNvPr>
              <p:cNvGrpSpPr/>
              <p:nvPr/>
            </p:nvGrpSpPr>
            <p:grpSpPr>
              <a:xfrm>
                <a:off x="1684764" y="1617047"/>
                <a:ext cx="2008653" cy="3106024"/>
                <a:chOff x="2071256" y="1544228"/>
                <a:chExt cx="2008653" cy="3106024"/>
              </a:xfrm>
            </p:grpSpPr>
            <p:sp>
              <p:nvSpPr>
                <p:cNvPr id="28" name="Freeform 9">
                  <a:extLst>
                    <a:ext uri="{FF2B5EF4-FFF2-40B4-BE49-F238E27FC236}">
                      <a16:creationId xmlns:a16="http://schemas.microsoft.com/office/drawing/2014/main" id="{068AA375-7594-454A-BBAA-57F5DD17302E}"/>
                    </a:ext>
                  </a:extLst>
                </p:cNvPr>
                <p:cNvSpPr/>
                <p:nvPr/>
              </p:nvSpPr>
              <p:spPr bwMode="auto">
                <a:xfrm>
                  <a:off x="2071256" y="1544228"/>
                  <a:ext cx="2008653" cy="135587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E61D18"/>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微软雅黑"/>
                  </a:endParaRPr>
                </a:p>
              </p:txBody>
            </p:sp>
            <p:sp useBgFill="1">
              <p:nvSpPr>
                <p:cNvPr id="29" name="文本框 28">
                  <a:extLst>
                    <a:ext uri="{FF2B5EF4-FFF2-40B4-BE49-F238E27FC236}">
                      <a16:creationId xmlns:a16="http://schemas.microsoft.com/office/drawing/2014/main" id="{FB040858-18E2-463C-B00A-E1D1B23C3B7F}"/>
                    </a:ext>
                  </a:extLst>
                </p:cNvPr>
                <p:cNvSpPr txBox="1"/>
                <p:nvPr/>
              </p:nvSpPr>
              <p:spPr>
                <a:xfrm>
                  <a:off x="2071256" y="3826052"/>
                  <a:ext cx="1750607" cy="824200"/>
                </a:xfrm>
                <a:prstGeom prst="rect">
                  <a:avLst/>
                </a:prstGeom>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rPr>
                    <a:t>目录</a:t>
                  </a:r>
                </a:p>
              </p:txBody>
            </p:sp>
          </p:grpSp>
        </p:grpSp>
        <p:pic>
          <p:nvPicPr>
            <p:cNvPr id="24" name="Picture 73" descr="红鸟">
              <a:extLst>
                <a:ext uri="{FF2B5EF4-FFF2-40B4-BE49-F238E27FC236}">
                  <a16:creationId xmlns:a16="http://schemas.microsoft.com/office/drawing/2014/main" id="{602E6348-E20B-4E1B-85F5-C929209A1AD2}"/>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50000"/>
                      </a14:imgEffect>
                    </a14:imgLayer>
                  </a14:imgProps>
                </a:ext>
                <a:ext uri="{28A0092B-C50C-407E-A947-70E740481C1C}">
                  <a14:useLocalDpi xmlns:a14="http://schemas.microsoft.com/office/drawing/2010/main" val="0"/>
                </a:ext>
              </a:extLst>
            </a:blip>
            <a:srcRect b="-8168"/>
            <a:stretch>
              <a:fillRect/>
            </a:stretch>
          </p:blipFill>
          <p:spPr bwMode="auto">
            <a:xfrm>
              <a:off x="1666782" y="3583530"/>
              <a:ext cx="1152325" cy="69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72" descr="红鸟">
              <a:extLst>
                <a:ext uri="{FF2B5EF4-FFF2-40B4-BE49-F238E27FC236}">
                  <a16:creationId xmlns:a16="http://schemas.microsoft.com/office/drawing/2014/main" id="{3220FE28-5D8C-47AC-8600-0D918B51E545}"/>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50000"/>
                      </a14:imgEffect>
                    </a14:imgLayer>
                  </a14:imgProps>
                </a:ext>
                <a:ext uri="{28A0092B-C50C-407E-A947-70E740481C1C}">
                  <a14:useLocalDpi xmlns:a14="http://schemas.microsoft.com/office/drawing/2010/main" val="0"/>
                </a:ext>
              </a:extLst>
            </a:blip>
            <a:srcRect/>
            <a:stretch>
              <a:fillRect/>
            </a:stretch>
          </p:blipFill>
          <p:spPr bwMode="auto">
            <a:xfrm>
              <a:off x="2687775" y="3359365"/>
              <a:ext cx="877698" cy="56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8998225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decel="10000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4000"/>
                            </p:stCondLst>
                            <p:childTnLst>
                              <p:par>
                                <p:cTn id="52" presetID="2" presetClass="entr" presetSubtype="2"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fill="hold"/>
                                        <p:tgtEl>
                                          <p:spTgt spid="6"/>
                                        </p:tgtEl>
                                        <p:attrNameLst>
                                          <p:attrName>ppt_x</p:attrName>
                                        </p:attrNameLst>
                                      </p:cBhvr>
                                      <p:tavLst>
                                        <p:tav tm="0">
                                          <p:val>
                                            <p:strVal val="1+#ppt_w/2"/>
                                          </p:val>
                                        </p:tav>
                                        <p:tav tm="100000">
                                          <p:val>
                                            <p:strVal val="#ppt_x"/>
                                          </p:val>
                                        </p:tav>
                                      </p:tavLst>
                                    </p:anim>
                                    <p:anim calcmode="lin" valueType="num">
                                      <p:cBhvr additive="base">
                                        <p:cTn id="55" dur="500" fill="hold"/>
                                        <p:tgtEl>
                                          <p:spTgt spid="6"/>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5000"/>
                            </p:stCondLst>
                            <p:childTnLst>
                              <p:par>
                                <p:cTn id="63" presetID="2" presetClass="entr" presetSubtype="2"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1+#ppt_w/2"/>
                                          </p:val>
                                        </p:tav>
                                        <p:tav tm="100000">
                                          <p:val>
                                            <p:strVal val="#ppt_x"/>
                                          </p:val>
                                        </p:tav>
                                      </p:tavLst>
                                    </p:anim>
                                    <p:anim calcmode="lin" valueType="num">
                                      <p:cBhvr additive="base">
                                        <p:cTn id="6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十四条基本方略</a:t>
            </a:r>
          </a:p>
        </p:txBody>
      </p:sp>
      <p:sp>
        <p:nvSpPr>
          <p:cNvPr id="3" name="圆角矩形 29">
            <a:extLst>
              <a:ext uri="{FF2B5EF4-FFF2-40B4-BE49-F238E27FC236}">
                <a16:creationId xmlns:a16="http://schemas.microsoft.com/office/drawing/2014/main" id="{242A8A98-68BC-44F8-926E-6BF8DD62E42A}"/>
              </a:ext>
            </a:extLst>
          </p:cNvPr>
          <p:cNvSpPr/>
          <p:nvPr/>
        </p:nvSpPr>
        <p:spPr>
          <a:xfrm>
            <a:off x="4929372" y="2191902"/>
            <a:ext cx="2692353" cy="3676096"/>
          </a:xfrm>
          <a:prstGeom prst="roundRect">
            <a:avLst>
              <a:gd name="adj" fmla="val 7913"/>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61D18"/>
              </a:solidFill>
              <a:effectLst/>
              <a:uLnTx/>
              <a:uFillTx/>
              <a:latin typeface="Arial"/>
              <a:ea typeface="Microsoft YaHei UI"/>
              <a:cs typeface="+mn-cs"/>
            </a:endParaRPr>
          </a:p>
        </p:txBody>
      </p:sp>
      <p:sp>
        <p:nvSpPr>
          <p:cNvPr id="4" name="文本框 3">
            <a:extLst>
              <a:ext uri="{FF2B5EF4-FFF2-40B4-BE49-F238E27FC236}">
                <a16:creationId xmlns:a16="http://schemas.microsoft.com/office/drawing/2014/main" id="{CC14A65A-E0D1-42F3-BCEF-509DF03B22BC}"/>
              </a:ext>
            </a:extLst>
          </p:cNvPr>
          <p:cNvSpPr txBox="1"/>
          <p:nvPr/>
        </p:nvSpPr>
        <p:spPr>
          <a:xfrm>
            <a:off x="4164298" y="1400847"/>
            <a:ext cx="4217821" cy="523220"/>
          </a:xfrm>
          <a:prstGeom prst="rect">
            <a:avLst/>
          </a:prstGeom>
          <a:noFill/>
        </p:spPr>
        <p:txBody>
          <a:bodyPr wrap="none" rtlCol="0">
            <a:spAutoFit/>
          </a:bodyPr>
          <a:lstStyle/>
          <a:p>
            <a:pPr defTabSz="914400"/>
            <a:r>
              <a:rPr lang="zh-CN" altLang="en-US" sz="2800" b="1" dirty="0">
                <a:solidFill>
                  <a:srgbClr val="E61D18"/>
                </a:solidFill>
                <a:latin typeface="微软雅黑" panose="020B0503020204020204" pitchFamily="82" charset="2"/>
                <a:ea typeface="微软雅黑" panose="020B0503020204020204" pitchFamily="82" charset="2"/>
              </a:rPr>
              <a:t>新时代党的</a:t>
            </a:r>
            <a:r>
              <a:rPr lang="en-US" altLang="zh-CN" sz="2800" b="1" dirty="0">
                <a:solidFill>
                  <a:srgbClr val="E61D18"/>
                </a:solidFill>
                <a:latin typeface="微软雅黑" panose="020B0503020204020204" pitchFamily="82" charset="2"/>
                <a:ea typeface="微软雅黑" panose="020B0503020204020204" pitchFamily="82" charset="2"/>
              </a:rPr>
              <a:t>14</a:t>
            </a:r>
            <a:r>
              <a:rPr lang="zh-CN" altLang="en-US" sz="2800" b="1" dirty="0">
                <a:solidFill>
                  <a:srgbClr val="E61D18"/>
                </a:solidFill>
                <a:latin typeface="微软雅黑" panose="020B0503020204020204" pitchFamily="82" charset="2"/>
                <a:ea typeface="微软雅黑" panose="020B0503020204020204" pitchFamily="82" charset="2"/>
              </a:rPr>
              <a:t>条基本方略</a:t>
            </a:r>
          </a:p>
        </p:txBody>
      </p:sp>
      <p:sp>
        <p:nvSpPr>
          <p:cNvPr id="5" name="椭圆 4">
            <a:extLst>
              <a:ext uri="{FF2B5EF4-FFF2-40B4-BE49-F238E27FC236}">
                <a16:creationId xmlns:a16="http://schemas.microsoft.com/office/drawing/2014/main" id="{4FE44461-0FF6-4090-8C93-EB56867E28CA}"/>
              </a:ext>
            </a:extLst>
          </p:cNvPr>
          <p:cNvSpPr/>
          <p:nvPr/>
        </p:nvSpPr>
        <p:spPr>
          <a:xfrm>
            <a:off x="5430199" y="3078568"/>
            <a:ext cx="1690699" cy="1690699"/>
          </a:xfrm>
          <a:prstGeom prst="ellipse">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14</a:t>
            </a:r>
            <a:r>
              <a:rPr kumimoji="0" lang="zh-CN" altLang="en-US"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条</a:t>
            </a:r>
            <a:endParaRPr kumimoji="0" lang="en-US" altLang="zh-CN"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基本方略</a:t>
            </a:r>
          </a:p>
        </p:txBody>
      </p:sp>
      <p:grpSp>
        <p:nvGrpSpPr>
          <p:cNvPr id="6" name="组合 5">
            <a:extLst>
              <a:ext uri="{FF2B5EF4-FFF2-40B4-BE49-F238E27FC236}">
                <a16:creationId xmlns:a16="http://schemas.microsoft.com/office/drawing/2014/main" id="{8C8D05BE-A456-4ED8-9547-B8B6CFD53676}"/>
              </a:ext>
            </a:extLst>
          </p:cNvPr>
          <p:cNvGrpSpPr/>
          <p:nvPr/>
        </p:nvGrpSpPr>
        <p:grpSpPr>
          <a:xfrm>
            <a:off x="1858337" y="2499915"/>
            <a:ext cx="3324951" cy="507863"/>
            <a:chOff x="2979565" y="2330581"/>
            <a:chExt cx="3324951" cy="507863"/>
          </a:xfrm>
        </p:grpSpPr>
        <p:sp>
          <p:nvSpPr>
            <p:cNvPr id="7" name="文本框 6">
              <a:extLst>
                <a:ext uri="{FF2B5EF4-FFF2-40B4-BE49-F238E27FC236}">
                  <a16:creationId xmlns:a16="http://schemas.microsoft.com/office/drawing/2014/main" id="{D304B3EE-7075-49BB-9265-F32BC3DD1DAD}"/>
                </a:ext>
              </a:extLst>
            </p:cNvPr>
            <p:cNvSpPr txBox="1"/>
            <p:nvPr/>
          </p:nvSpPr>
          <p:spPr>
            <a:xfrm>
              <a:off x="2979565" y="2330581"/>
              <a:ext cx="2817120" cy="458908"/>
            </a:xfrm>
            <a:prstGeom prst="rect">
              <a:avLst/>
            </a:prstGeom>
            <a:solidFill>
              <a:sysClr val="window" lastClr="FFFFFF"/>
            </a:solidFill>
            <a:ln>
              <a:solidFill>
                <a:srgbClr val="C00000"/>
              </a:solidFill>
              <a:prstDash val="dash"/>
            </a:ln>
          </p:spPr>
          <p:txBody>
            <a:bodyPr wrap="square" rtlCol="0" anchor="ctr" anchorCtr="1">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坚持党对一切工作的领导</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8" name="矩形 7">
              <a:extLst>
                <a:ext uri="{FF2B5EF4-FFF2-40B4-BE49-F238E27FC236}">
                  <a16:creationId xmlns:a16="http://schemas.microsoft.com/office/drawing/2014/main" id="{E2DFC72C-503E-4FA0-8F6B-8EE70F005767}"/>
                </a:ext>
              </a:extLst>
            </p:cNvPr>
            <p:cNvSpPr/>
            <p:nvPr/>
          </p:nvSpPr>
          <p:spPr>
            <a:xfrm>
              <a:off x="5796685" y="2330613"/>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1</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9" name="组合 8">
            <a:extLst>
              <a:ext uri="{FF2B5EF4-FFF2-40B4-BE49-F238E27FC236}">
                <a16:creationId xmlns:a16="http://schemas.microsoft.com/office/drawing/2014/main" id="{6E1C63CA-8B14-43A1-8C69-DCFFB9BA8E88}"/>
              </a:ext>
            </a:extLst>
          </p:cNvPr>
          <p:cNvGrpSpPr/>
          <p:nvPr/>
        </p:nvGrpSpPr>
        <p:grpSpPr>
          <a:xfrm>
            <a:off x="1858337" y="3439701"/>
            <a:ext cx="3324951" cy="521580"/>
            <a:chOff x="2979565" y="3270367"/>
            <a:chExt cx="3324951" cy="521580"/>
          </a:xfrm>
        </p:grpSpPr>
        <p:sp>
          <p:nvSpPr>
            <p:cNvPr id="10" name="文本框 9">
              <a:extLst>
                <a:ext uri="{FF2B5EF4-FFF2-40B4-BE49-F238E27FC236}">
                  <a16:creationId xmlns:a16="http://schemas.microsoft.com/office/drawing/2014/main" id="{C909E29F-7C8E-4081-A5FD-03F3E1F305AA}"/>
                </a:ext>
              </a:extLst>
            </p:cNvPr>
            <p:cNvSpPr txBox="1"/>
            <p:nvPr/>
          </p:nvSpPr>
          <p:spPr>
            <a:xfrm>
              <a:off x="2979565" y="3270367"/>
              <a:ext cx="2817120" cy="521579"/>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坚持以人民为中心</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11" name="矩形 10">
              <a:extLst>
                <a:ext uri="{FF2B5EF4-FFF2-40B4-BE49-F238E27FC236}">
                  <a16:creationId xmlns:a16="http://schemas.microsoft.com/office/drawing/2014/main" id="{163CF914-6A1D-4FD6-A131-74886C40C647}"/>
                </a:ext>
              </a:extLst>
            </p:cNvPr>
            <p:cNvSpPr/>
            <p:nvPr/>
          </p:nvSpPr>
          <p:spPr>
            <a:xfrm>
              <a:off x="5796685" y="3284116"/>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2</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12" name="组合 11">
            <a:extLst>
              <a:ext uri="{FF2B5EF4-FFF2-40B4-BE49-F238E27FC236}">
                <a16:creationId xmlns:a16="http://schemas.microsoft.com/office/drawing/2014/main" id="{140E0F99-2C18-4DEB-A4A1-884C986E409E}"/>
              </a:ext>
            </a:extLst>
          </p:cNvPr>
          <p:cNvGrpSpPr/>
          <p:nvPr/>
        </p:nvGrpSpPr>
        <p:grpSpPr>
          <a:xfrm>
            <a:off x="1858337" y="4208312"/>
            <a:ext cx="3324951" cy="518576"/>
            <a:chOff x="2979565" y="4038978"/>
            <a:chExt cx="3324951" cy="518576"/>
          </a:xfrm>
        </p:grpSpPr>
        <p:sp>
          <p:nvSpPr>
            <p:cNvPr id="13" name="文本框 12">
              <a:extLst>
                <a:ext uri="{FF2B5EF4-FFF2-40B4-BE49-F238E27FC236}">
                  <a16:creationId xmlns:a16="http://schemas.microsoft.com/office/drawing/2014/main" id="{B14D893C-00CB-47F6-A59A-9D0C32359AD1}"/>
                </a:ext>
              </a:extLst>
            </p:cNvPr>
            <p:cNvSpPr txBox="1"/>
            <p:nvPr/>
          </p:nvSpPr>
          <p:spPr>
            <a:xfrm>
              <a:off x="2979565" y="4038978"/>
              <a:ext cx="2817120"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坚持全面深化改革</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14" name="矩形 13">
              <a:extLst>
                <a:ext uri="{FF2B5EF4-FFF2-40B4-BE49-F238E27FC236}">
                  <a16:creationId xmlns:a16="http://schemas.microsoft.com/office/drawing/2014/main" id="{8B094F59-242B-41D0-9734-3001E01FEC59}"/>
                </a:ext>
              </a:extLst>
            </p:cNvPr>
            <p:cNvSpPr/>
            <p:nvPr/>
          </p:nvSpPr>
          <p:spPr>
            <a:xfrm>
              <a:off x="5796685" y="4049723"/>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3</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15" name="组合 14">
            <a:extLst>
              <a:ext uri="{FF2B5EF4-FFF2-40B4-BE49-F238E27FC236}">
                <a16:creationId xmlns:a16="http://schemas.microsoft.com/office/drawing/2014/main" id="{6CD9E3EB-0E7C-4F35-A4C9-A861AF071ACB}"/>
              </a:ext>
            </a:extLst>
          </p:cNvPr>
          <p:cNvGrpSpPr/>
          <p:nvPr/>
        </p:nvGrpSpPr>
        <p:grpSpPr>
          <a:xfrm>
            <a:off x="1858337" y="5025908"/>
            <a:ext cx="3324951" cy="507831"/>
            <a:chOff x="2979565" y="4856574"/>
            <a:chExt cx="3324951" cy="507831"/>
          </a:xfrm>
        </p:grpSpPr>
        <p:sp>
          <p:nvSpPr>
            <p:cNvPr id="16" name="文本框 15">
              <a:extLst>
                <a:ext uri="{FF2B5EF4-FFF2-40B4-BE49-F238E27FC236}">
                  <a16:creationId xmlns:a16="http://schemas.microsoft.com/office/drawing/2014/main" id="{6F7155D1-A1CF-4802-A100-5B2886C29AB1}"/>
                </a:ext>
              </a:extLst>
            </p:cNvPr>
            <p:cNvSpPr txBox="1"/>
            <p:nvPr/>
          </p:nvSpPr>
          <p:spPr>
            <a:xfrm>
              <a:off x="2979565" y="4856574"/>
              <a:ext cx="2817120"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坚持新发展理念</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17" name="矩形 16">
              <a:extLst>
                <a:ext uri="{FF2B5EF4-FFF2-40B4-BE49-F238E27FC236}">
                  <a16:creationId xmlns:a16="http://schemas.microsoft.com/office/drawing/2014/main" id="{4B3076E9-9AB4-4452-AAA4-B6695388F536}"/>
                </a:ext>
              </a:extLst>
            </p:cNvPr>
            <p:cNvSpPr/>
            <p:nvPr/>
          </p:nvSpPr>
          <p:spPr>
            <a:xfrm>
              <a:off x="5796685" y="4856574"/>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4</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18" name="组合 17">
            <a:extLst>
              <a:ext uri="{FF2B5EF4-FFF2-40B4-BE49-F238E27FC236}">
                <a16:creationId xmlns:a16="http://schemas.microsoft.com/office/drawing/2014/main" id="{5D9C0263-58F2-4DD4-8A43-A09981B171E7}"/>
              </a:ext>
            </a:extLst>
          </p:cNvPr>
          <p:cNvGrpSpPr/>
          <p:nvPr/>
        </p:nvGrpSpPr>
        <p:grpSpPr>
          <a:xfrm>
            <a:off x="7367809" y="2475453"/>
            <a:ext cx="3960674" cy="507832"/>
            <a:chOff x="7338698" y="2306119"/>
            <a:chExt cx="3960674" cy="507832"/>
          </a:xfrm>
        </p:grpSpPr>
        <p:sp>
          <p:nvSpPr>
            <p:cNvPr id="19" name="文本框 18">
              <a:extLst>
                <a:ext uri="{FF2B5EF4-FFF2-40B4-BE49-F238E27FC236}">
                  <a16:creationId xmlns:a16="http://schemas.microsoft.com/office/drawing/2014/main" id="{66D5033B-8FEE-4330-812E-EAB16377B983}"/>
                </a:ext>
              </a:extLst>
            </p:cNvPr>
            <p:cNvSpPr txBox="1"/>
            <p:nvPr/>
          </p:nvSpPr>
          <p:spPr>
            <a:xfrm>
              <a:off x="7846529" y="2306120"/>
              <a:ext cx="3452843"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坚持人民当家作主</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20" name="矩形 19">
              <a:extLst>
                <a:ext uri="{FF2B5EF4-FFF2-40B4-BE49-F238E27FC236}">
                  <a16:creationId xmlns:a16="http://schemas.microsoft.com/office/drawing/2014/main" id="{725E21E8-DAE4-4F7A-90D6-78FC7AFCCFBA}"/>
                </a:ext>
              </a:extLst>
            </p:cNvPr>
            <p:cNvSpPr/>
            <p:nvPr/>
          </p:nvSpPr>
          <p:spPr>
            <a:xfrm>
              <a:off x="7338698" y="2306119"/>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5</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21" name="组合 20">
            <a:extLst>
              <a:ext uri="{FF2B5EF4-FFF2-40B4-BE49-F238E27FC236}">
                <a16:creationId xmlns:a16="http://schemas.microsoft.com/office/drawing/2014/main" id="{0CD26928-AD90-4880-8297-6C168EBBCD48}"/>
              </a:ext>
            </a:extLst>
          </p:cNvPr>
          <p:cNvGrpSpPr/>
          <p:nvPr/>
        </p:nvGrpSpPr>
        <p:grpSpPr>
          <a:xfrm>
            <a:off x="7367809" y="3415209"/>
            <a:ext cx="3922615" cy="508708"/>
            <a:chOff x="7376757" y="3245875"/>
            <a:chExt cx="3922615" cy="508708"/>
          </a:xfrm>
        </p:grpSpPr>
        <p:sp>
          <p:nvSpPr>
            <p:cNvPr id="22" name="文本框 21">
              <a:extLst>
                <a:ext uri="{FF2B5EF4-FFF2-40B4-BE49-F238E27FC236}">
                  <a16:creationId xmlns:a16="http://schemas.microsoft.com/office/drawing/2014/main" id="{D8D9836D-25C0-4354-B15A-3149DB143A22}"/>
                </a:ext>
              </a:extLst>
            </p:cNvPr>
            <p:cNvSpPr txBox="1"/>
            <p:nvPr/>
          </p:nvSpPr>
          <p:spPr>
            <a:xfrm>
              <a:off x="7846529" y="3245875"/>
              <a:ext cx="3452843"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坚持全面依法治国</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23" name="矩形 22">
              <a:extLst>
                <a:ext uri="{FF2B5EF4-FFF2-40B4-BE49-F238E27FC236}">
                  <a16:creationId xmlns:a16="http://schemas.microsoft.com/office/drawing/2014/main" id="{CAF48E29-458C-4B3E-8CC6-F01B44AAB271}"/>
                </a:ext>
              </a:extLst>
            </p:cNvPr>
            <p:cNvSpPr/>
            <p:nvPr/>
          </p:nvSpPr>
          <p:spPr>
            <a:xfrm>
              <a:off x="7376757" y="3246752"/>
              <a:ext cx="507831" cy="507831"/>
            </a:xfrm>
            <a:prstGeom prst="rect">
              <a:avLst/>
            </a:prstGeom>
            <a:gradFill>
              <a:gsLst>
                <a:gs pos="0">
                  <a:srgbClr val="FF0000"/>
                </a:gs>
                <a:gs pos="100000">
                  <a:srgbClr val="C00000"/>
                </a:gs>
              </a:gsLst>
              <a:lin ang="54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6</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24" name="组合 23">
            <a:extLst>
              <a:ext uri="{FF2B5EF4-FFF2-40B4-BE49-F238E27FC236}">
                <a16:creationId xmlns:a16="http://schemas.microsoft.com/office/drawing/2014/main" id="{B339D6E8-51C8-4562-B0FD-3B527E91E963}"/>
              </a:ext>
            </a:extLst>
          </p:cNvPr>
          <p:cNvGrpSpPr/>
          <p:nvPr/>
        </p:nvGrpSpPr>
        <p:grpSpPr>
          <a:xfrm>
            <a:off x="7367809" y="4208312"/>
            <a:ext cx="3960675" cy="518576"/>
            <a:chOff x="7338697" y="4038978"/>
            <a:chExt cx="3960675" cy="518576"/>
          </a:xfrm>
        </p:grpSpPr>
        <p:sp>
          <p:nvSpPr>
            <p:cNvPr id="25" name="文本框 24">
              <a:extLst>
                <a:ext uri="{FF2B5EF4-FFF2-40B4-BE49-F238E27FC236}">
                  <a16:creationId xmlns:a16="http://schemas.microsoft.com/office/drawing/2014/main" id="{0BF88307-D3DC-4478-B205-990E1B1907D5}"/>
                </a:ext>
              </a:extLst>
            </p:cNvPr>
            <p:cNvSpPr txBox="1"/>
            <p:nvPr/>
          </p:nvSpPr>
          <p:spPr>
            <a:xfrm>
              <a:off x="7846529" y="4038978"/>
              <a:ext cx="3452843"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坚持社会主义核心价值体系</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26" name="矩形 25">
              <a:extLst>
                <a:ext uri="{FF2B5EF4-FFF2-40B4-BE49-F238E27FC236}">
                  <a16:creationId xmlns:a16="http://schemas.microsoft.com/office/drawing/2014/main" id="{8BFAFE00-8E84-4AD1-B945-95BE73C1ADDD}"/>
                </a:ext>
              </a:extLst>
            </p:cNvPr>
            <p:cNvSpPr/>
            <p:nvPr/>
          </p:nvSpPr>
          <p:spPr>
            <a:xfrm>
              <a:off x="7338697" y="4049723"/>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7</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grpSp>
        <p:nvGrpSpPr>
          <p:cNvPr id="27" name="组合 26">
            <a:extLst>
              <a:ext uri="{FF2B5EF4-FFF2-40B4-BE49-F238E27FC236}">
                <a16:creationId xmlns:a16="http://schemas.microsoft.com/office/drawing/2014/main" id="{96CF3B6D-139E-4EE8-9E6D-D550F39F4E36}"/>
              </a:ext>
            </a:extLst>
          </p:cNvPr>
          <p:cNvGrpSpPr/>
          <p:nvPr/>
        </p:nvGrpSpPr>
        <p:grpSpPr>
          <a:xfrm>
            <a:off x="7367809" y="4999771"/>
            <a:ext cx="3922616" cy="509475"/>
            <a:chOff x="7376756" y="4830437"/>
            <a:chExt cx="3922616" cy="509475"/>
          </a:xfrm>
        </p:grpSpPr>
        <p:sp>
          <p:nvSpPr>
            <p:cNvPr id="28" name="文本框 27">
              <a:extLst>
                <a:ext uri="{FF2B5EF4-FFF2-40B4-BE49-F238E27FC236}">
                  <a16:creationId xmlns:a16="http://schemas.microsoft.com/office/drawing/2014/main" id="{368D50EA-BAD0-46F7-AEC2-659D16205AA6}"/>
                </a:ext>
              </a:extLst>
            </p:cNvPr>
            <p:cNvSpPr txBox="1"/>
            <p:nvPr/>
          </p:nvSpPr>
          <p:spPr>
            <a:xfrm>
              <a:off x="7846529" y="4832081"/>
              <a:ext cx="3452843" cy="507831"/>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坚持在发展中保障和改善民生</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29" name="矩形 28">
              <a:extLst>
                <a:ext uri="{FF2B5EF4-FFF2-40B4-BE49-F238E27FC236}">
                  <a16:creationId xmlns:a16="http://schemas.microsoft.com/office/drawing/2014/main" id="{6492875A-12D0-4993-9E86-FBC459130011}"/>
                </a:ext>
              </a:extLst>
            </p:cNvPr>
            <p:cNvSpPr/>
            <p:nvPr/>
          </p:nvSpPr>
          <p:spPr>
            <a:xfrm>
              <a:off x="7376756" y="4830437"/>
              <a:ext cx="507831" cy="50783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8</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p14="http://schemas.microsoft.com/office/powerpoint/2010/main" val="209036199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500"/>
                                        <p:tgtEl>
                                          <p:spTgt spid="5"/>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500"/>
                                        <p:tgtEl>
                                          <p:spTgt spid="3"/>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1+#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十四条基本方略</a:t>
            </a:r>
          </a:p>
        </p:txBody>
      </p:sp>
      <p:sp>
        <p:nvSpPr>
          <p:cNvPr id="3" name="椭圆 2">
            <a:extLst>
              <a:ext uri="{FF2B5EF4-FFF2-40B4-BE49-F238E27FC236}">
                <a16:creationId xmlns:a16="http://schemas.microsoft.com/office/drawing/2014/main" id="{F8B5682B-DE1F-4A1C-9C78-CC955FF672F6}"/>
              </a:ext>
            </a:extLst>
          </p:cNvPr>
          <p:cNvSpPr/>
          <p:nvPr/>
        </p:nvSpPr>
        <p:spPr>
          <a:xfrm>
            <a:off x="3957930" y="1957028"/>
            <a:ext cx="3715657" cy="3715657"/>
          </a:xfrm>
          <a:prstGeom prst="ellipse">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4" name="椭圆 3">
            <a:extLst>
              <a:ext uri="{FF2B5EF4-FFF2-40B4-BE49-F238E27FC236}">
                <a16:creationId xmlns:a16="http://schemas.microsoft.com/office/drawing/2014/main" id="{55C02DDA-3B61-40E6-964F-BC8B5300231B}"/>
              </a:ext>
            </a:extLst>
          </p:cNvPr>
          <p:cNvSpPr/>
          <p:nvPr/>
        </p:nvSpPr>
        <p:spPr>
          <a:xfrm>
            <a:off x="4970410" y="2943726"/>
            <a:ext cx="1690699" cy="1690699"/>
          </a:xfrm>
          <a:prstGeom prst="ellipse">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14</a:t>
            </a:r>
            <a:r>
              <a:rPr kumimoji="0" lang="zh-CN" altLang="en-US"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条</a:t>
            </a:r>
            <a:endParaRPr kumimoji="0" lang="en-US" altLang="zh-CN" sz="32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基本方略</a:t>
            </a:r>
          </a:p>
        </p:txBody>
      </p:sp>
      <p:grpSp>
        <p:nvGrpSpPr>
          <p:cNvPr id="5" name="组合 4">
            <a:extLst>
              <a:ext uri="{FF2B5EF4-FFF2-40B4-BE49-F238E27FC236}">
                <a16:creationId xmlns:a16="http://schemas.microsoft.com/office/drawing/2014/main" id="{62C8E4EE-80DE-4209-B786-E24854D2ECE8}"/>
              </a:ext>
            </a:extLst>
          </p:cNvPr>
          <p:cNvGrpSpPr/>
          <p:nvPr/>
        </p:nvGrpSpPr>
        <p:grpSpPr>
          <a:xfrm>
            <a:off x="1398548" y="2163340"/>
            <a:ext cx="3324951" cy="869506"/>
            <a:chOff x="2979565" y="2330613"/>
            <a:chExt cx="3324951" cy="773285"/>
          </a:xfrm>
        </p:grpSpPr>
        <p:sp>
          <p:nvSpPr>
            <p:cNvPr id="6" name="文本框 5">
              <a:extLst>
                <a:ext uri="{FF2B5EF4-FFF2-40B4-BE49-F238E27FC236}">
                  <a16:creationId xmlns:a16="http://schemas.microsoft.com/office/drawing/2014/main" id="{85026171-CF10-47CE-8FE3-5E6EC44B0C4A}"/>
                </a:ext>
              </a:extLst>
            </p:cNvPr>
            <p:cNvSpPr txBox="1"/>
            <p:nvPr/>
          </p:nvSpPr>
          <p:spPr>
            <a:xfrm>
              <a:off x="2979565" y="2330613"/>
              <a:ext cx="2817120" cy="773285"/>
            </a:xfrm>
            <a:prstGeom prst="rect">
              <a:avLst/>
            </a:prstGeom>
            <a:solidFill>
              <a:sysClr val="window" lastClr="FFFFFF"/>
            </a:solidFill>
            <a:ln>
              <a:solidFill>
                <a:srgbClr val="C00000"/>
              </a:solidFill>
              <a:prstDash val="dash"/>
            </a:ln>
          </p:spPr>
          <p:txBody>
            <a:bodyPr wrap="square" rtlCol="0" anchor="ctr" anchorCtr="1">
              <a:noAutofit/>
            </a:bodyPr>
            <a:lstStyle/>
            <a:p>
              <a:pPr marR="0" lvl="0" indent="0" algn="ctr" defTabSz="914400" fontAlgn="auto">
                <a:lnSpc>
                  <a:spcPct val="100000"/>
                </a:lnSpc>
                <a:spcBef>
                  <a:spcPts val="0"/>
                </a:spcBef>
                <a:spcAft>
                  <a:spcPts val="0"/>
                </a:spcAft>
                <a:buClrTx/>
                <a:buSzTx/>
                <a:buFontTx/>
                <a:buNone/>
                <a:tabLst/>
                <a:defRPr/>
              </a:pPr>
              <a:r>
                <a:rPr lang="zh-CN" altLang="en-US" b="1" kern="0" dirty="0">
                  <a:solidFill>
                    <a:srgbClr val="E61D18"/>
                  </a:solidFill>
                  <a:latin typeface="微软雅黑" panose="020B0503020204020204" pitchFamily="82" charset="2"/>
                  <a:ea typeface="微软雅黑" panose="020B0503020204020204" pitchFamily="82" charset="2"/>
                </a:rPr>
                <a:t>坚持人与自然</a:t>
              </a:r>
              <a:endParaRPr lang="en-US" altLang="zh-CN" b="1" kern="0" dirty="0">
                <a:solidFill>
                  <a:srgbClr val="E61D18"/>
                </a:solidFill>
                <a:latin typeface="微软雅黑" panose="020B0503020204020204" pitchFamily="82" charset="2"/>
                <a:ea typeface="微软雅黑" panose="020B0503020204020204" pitchFamily="82" charset="2"/>
              </a:endParaRPr>
            </a:p>
            <a:p>
              <a:pPr marR="0" lvl="0" indent="0" algn="ctr" defTabSz="914400" fontAlgn="auto">
                <a:lnSpc>
                  <a:spcPct val="100000"/>
                </a:lnSpc>
                <a:spcBef>
                  <a:spcPts val="0"/>
                </a:spcBef>
                <a:spcAft>
                  <a:spcPts val="0"/>
                </a:spcAft>
                <a:buClrTx/>
                <a:buSzTx/>
                <a:buFontTx/>
                <a:buNone/>
                <a:tabLst/>
                <a:defRPr/>
              </a:pPr>
              <a:r>
                <a:rPr lang="zh-CN" altLang="en-US" b="1" kern="0" dirty="0">
                  <a:solidFill>
                    <a:srgbClr val="E61D18"/>
                  </a:solidFill>
                  <a:latin typeface="微软雅黑" panose="020B0503020204020204" pitchFamily="82" charset="2"/>
                  <a:ea typeface="微软雅黑" panose="020B0503020204020204" pitchFamily="82" charset="2"/>
                </a:rPr>
                <a:t>和谐共生</a:t>
              </a:r>
            </a:p>
          </p:txBody>
        </p:sp>
        <p:sp>
          <p:nvSpPr>
            <p:cNvPr id="7" name="矩形 6">
              <a:extLst>
                <a:ext uri="{FF2B5EF4-FFF2-40B4-BE49-F238E27FC236}">
                  <a16:creationId xmlns:a16="http://schemas.microsoft.com/office/drawing/2014/main" id="{832D3D72-1759-4AA3-B2A1-8CEE712B556E}"/>
                </a:ext>
              </a:extLst>
            </p:cNvPr>
            <p:cNvSpPr/>
            <p:nvPr/>
          </p:nvSpPr>
          <p:spPr>
            <a:xfrm>
              <a:off x="5582083" y="2330613"/>
              <a:ext cx="722433" cy="773285"/>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9</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grpSp>
        <p:nvGrpSpPr>
          <p:cNvPr id="8" name="组合 7">
            <a:extLst>
              <a:ext uri="{FF2B5EF4-FFF2-40B4-BE49-F238E27FC236}">
                <a16:creationId xmlns:a16="http://schemas.microsoft.com/office/drawing/2014/main" id="{AF4B561E-A8BE-4C09-803B-D983E0FBF486}"/>
              </a:ext>
            </a:extLst>
          </p:cNvPr>
          <p:cNvGrpSpPr/>
          <p:nvPr/>
        </p:nvGrpSpPr>
        <p:grpSpPr>
          <a:xfrm>
            <a:off x="1398548" y="3369850"/>
            <a:ext cx="3324951" cy="817414"/>
            <a:chOff x="2979565" y="3270368"/>
            <a:chExt cx="3324951" cy="817414"/>
          </a:xfrm>
        </p:grpSpPr>
        <p:sp>
          <p:nvSpPr>
            <p:cNvPr id="9" name="文本框 8">
              <a:extLst>
                <a:ext uri="{FF2B5EF4-FFF2-40B4-BE49-F238E27FC236}">
                  <a16:creationId xmlns:a16="http://schemas.microsoft.com/office/drawing/2014/main" id="{034E514F-6C60-486F-B41E-E3111CA88C8E}"/>
                </a:ext>
              </a:extLst>
            </p:cNvPr>
            <p:cNvSpPr txBox="1"/>
            <p:nvPr/>
          </p:nvSpPr>
          <p:spPr>
            <a:xfrm>
              <a:off x="2979565" y="3270368"/>
              <a:ext cx="2817120" cy="817414"/>
            </a:xfrm>
            <a:prstGeom prst="rect">
              <a:avLst/>
            </a:prstGeom>
            <a:solidFill>
              <a:sysClr val="window" lastClr="FFFFFF"/>
            </a:solidFill>
            <a:ln>
              <a:solidFill>
                <a:srgbClr val="C00000"/>
              </a:solidFill>
              <a:prstDash val="dash"/>
            </a:ln>
          </p:spPr>
          <p:txBody>
            <a:bodyPr wrap="square" rtlCol="0" anchor="ctr" anchorCtr="1">
              <a:noAutofit/>
            </a:bodyPr>
            <a:lstStyle/>
            <a:p>
              <a:pPr algn="ctr" defTabSz="914400"/>
              <a:r>
                <a:rPr lang="zh-CN" altLang="en-US" b="1" kern="0" dirty="0">
                  <a:solidFill>
                    <a:srgbClr val="E61D18"/>
                  </a:solidFill>
                  <a:latin typeface="微软雅黑" panose="020B0503020204020204" pitchFamily="82" charset="2"/>
                  <a:ea typeface="微软雅黑" panose="020B0503020204020204" pitchFamily="82" charset="2"/>
                </a:rPr>
                <a:t>坚持总体</a:t>
              </a:r>
              <a:endParaRPr lang="en-US" altLang="zh-CN" b="1" kern="0" dirty="0">
                <a:solidFill>
                  <a:srgbClr val="E61D18"/>
                </a:solidFill>
                <a:latin typeface="微软雅黑" panose="020B0503020204020204" pitchFamily="82" charset="2"/>
                <a:ea typeface="微软雅黑" panose="020B0503020204020204" pitchFamily="82" charset="2"/>
              </a:endParaRPr>
            </a:p>
            <a:p>
              <a:pPr algn="ctr" defTabSz="914400"/>
              <a:r>
                <a:rPr lang="zh-CN" altLang="en-US" b="1" kern="0" dirty="0">
                  <a:solidFill>
                    <a:srgbClr val="E61D18"/>
                  </a:solidFill>
                  <a:latin typeface="微软雅黑" panose="020B0503020204020204" pitchFamily="82" charset="2"/>
                  <a:ea typeface="微软雅黑" panose="020B0503020204020204" pitchFamily="82" charset="2"/>
                </a:rPr>
                <a:t>国家安全观</a:t>
              </a:r>
            </a:p>
          </p:txBody>
        </p:sp>
        <p:sp>
          <p:nvSpPr>
            <p:cNvPr id="10" name="矩形 9">
              <a:extLst>
                <a:ext uri="{FF2B5EF4-FFF2-40B4-BE49-F238E27FC236}">
                  <a16:creationId xmlns:a16="http://schemas.microsoft.com/office/drawing/2014/main" id="{D0B643B9-5AF4-4ADC-B271-26B684334B68}"/>
                </a:ext>
              </a:extLst>
            </p:cNvPr>
            <p:cNvSpPr/>
            <p:nvPr/>
          </p:nvSpPr>
          <p:spPr>
            <a:xfrm>
              <a:off x="5582083" y="3284116"/>
              <a:ext cx="722433" cy="803666"/>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10</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grpSp>
        <p:nvGrpSpPr>
          <p:cNvPr id="11" name="组合 10">
            <a:extLst>
              <a:ext uri="{FF2B5EF4-FFF2-40B4-BE49-F238E27FC236}">
                <a16:creationId xmlns:a16="http://schemas.microsoft.com/office/drawing/2014/main" id="{EFDEC069-5BF1-4C58-88D2-475E3633EE46}"/>
              </a:ext>
            </a:extLst>
          </p:cNvPr>
          <p:cNvGrpSpPr/>
          <p:nvPr/>
        </p:nvGrpSpPr>
        <p:grpSpPr>
          <a:xfrm>
            <a:off x="1398548" y="4619217"/>
            <a:ext cx="3324951" cy="842381"/>
            <a:chOff x="2979565" y="4049723"/>
            <a:chExt cx="3324951" cy="842381"/>
          </a:xfrm>
        </p:grpSpPr>
        <p:sp>
          <p:nvSpPr>
            <p:cNvPr id="12" name="文本框 11">
              <a:extLst>
                <a:ext uri="{FF2B5EF4-FFF2-40B4-BE49-F238E27FC236}">
                  <a16:creationId xmlns:a16="http://schemas.microsoft.com/office/drawing/2014/main" id="{E95A4367-C188-41AE-A0D6-BDB1DFCCA5EF}"/>
                </a:ext>
              </a:extLst>
            </p:cNvPr>
            <p:cNvSpPr txBox="1"/>
            <p:nvPr/>
          </p:nvSpPr>
          <p:spPr>
            <a:xfrm>
              <a:off x="2979565" y="4063471"/>
              <a:ext cx="2817120" cy="828633"/>
            </a:xfrm>
            <a:prstGeom prst="rect">
              <a:avLst/>
            </a:prstGeom>
            <a:solidFill>
              <a:sysClr val="window" lastClr="FFFFFF"/>
            </a:solidFill>
            <a:ln>
              <a:solidFill>
                <a:srgbClr val="C00000"/>
              </a:solidFill>
              <a:prstDash val="dash"/>
            </a:ln>
          </p:spPr>
          <p:txBody>
            <a:bodyPr wrap="square" rtlCol="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坚持党对人民军队的</a:t>
              </a:r>
              <a:endParaRPr kumimoji="0" lang="en-US" altLang="zh-CN"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rPr>
                <a:t>绝对领导</a:t>
              </a:r>
              <a:endParaRPr kumimoji="0" lang="zh-CN" altLang="en-US" sz="1800" b="0" i="0" u="none" strike="noStrike" kern="0" cap="none" spc="0" normalizeH="0" baseline="0" noProof="0" dirty="0">
                <a:ln>
                  <a:noFill/>
                </a:ln>
                <a:solidFill>
                  <a:srgbClr val="E61D18"/>
                </a:solidFill>
                <a:effectLst/>
                <a:uLnTx/>
                <a:uFillTx/>
                <a:latin typeface="微软雅黑" panose="020B0503020204020204" pitchFamily="82" charset="2"/>
                <a:ea typeface="微软雅黑" panose="020B0503020204020204" pitchFamily="82" charset="2"/>
              </a:endParaRPr>
            </a:p>
          </p:txBody>
        </p:sp>
        <p:sp>
          <p:nvSpPr>
            <p:cNvPr id="13" name="矩形 12">
              <a:extLst>
                <a:ext uri="{FF2B5EF4-FFF2-40B4-BE49-F238E27FC236}">
                  <a16:creationId xmlns:a16="http://schemas.microsoft.com/office/drawing/2014/main" id="{DFD63452-F3E6-4710-9D39-60842216BC0D}"/>
                </a:ext>
              </a:extLst>
            </p:cNvPr>
            <p:cNvSpPr/>
            <p:nvPr/>
          </p:nvSpPr>
          <p:spPr>
            <a:xfrm>
              <a:off x="5582083" y="4049723"/>
              <a:ext cx="722433" cy="84238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11</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grpSp>
        <p:nvGrpSpPr>
          <p:cNvPr id="14" name="组合 13">
            <a:extLst>
              <a:ext uri="{FF2B5EF4-FFF2-40B4-BE49-F238E27FC236}">
                <a16:creationId xmlns:a16="http://schemas.microsoft.com/office/drawing/2014/main" id="{C515059B-6B84-49AE-9709-0286C0626439}"/>
              </a:ext>
            </a:extLst>
          </p:cNvPr>
          <p:cNvGrpSpPr/>
          <p:nvPr/>
        </p:nvGrpSpPr>
        <p:grpSpPr>
          <a:xfrm>
            <a:off x="6818187" y="2134010"/>
            <a:ext cx="4207584" cy="898836"/>
            <a:chOff x="7091788" y="2306119"/>
            <a:chExt cx="4207584" cy="898836"/>
          </a:xfrm>
        </p:grpSpPr>
        <p:sp>
          <p:nvSpPr>
            <p:cNvPr id="15" name="文本框 14">
              <a:extLst>
                <a:ext uri="{FF2B5EF4-FFF2-40B4-BE49-F238E27FC236}">
                  <a16:creationId xmlns:a16="http://schemas.microsoft.com/office/drawing/2014/main" id="{13FFF367-0233-4F78-BAED-A09ED04E8CE3}"/>
                </a:ext>
              </a:extLst>
            </p:cNvPr>
            <p:cNvSpPr txBox="1"/>
            <p:nvPr/>
          </p:nvSpPr>
          <p:spPr>
            <a:xfrm>
              <a:off x="7846529" y="2330613"/>
              <a:ext cx="3452843" cy="874342"/>
            </a:xfrm>
            <a:prstGeom prst="rect">
              <a:avLst/>
            </a:prstGeom>
            <a:solidFill>
              <a:sysClr val="window" lastClr="FFFFFF"/>
            </a:solidFill>
            <a:ln>
              <a:solidFill>
                <a:srgbClr val="C00000"/>
              </a:solidFill>
              <a:prstDash val="dash"/>
            </a:ln>
          </p:spPr>
          <p:txBody>
            <a:bodyPr wrap="square" rtlCol="0" anchor="ctr" anchorCtr="1">
              <a:noAutofit/>
            </a:bodyPr>
            <a:lstStyle/>
            <a:p>
              <a:pPr algn="ctr" defTabSz="914400"/>
              <a:r>
                <a:rPr lang="zh-CN" altLang="en-US" b="1" kern="0" dirty="0">
                  <a:solidFill>
                    <a:srgbClr val="E61D18"/>
                  </a:solidFill>
                  <a:latin typeface="微软雅黑" panose="020B0503020204020204" pitchFamily="82" charset="2"/>
                  <a:ea typeface="微软雅黑" panose="020B0503020204020204" pitchFamily="82" charset="2"/>
                </a:rPr>
                <a:t>坚持“一国两制”和</a:t>
              </a:r>
              <a:endParaRPr lang="en-US" altLang="zh-CN" b="1" kern="0" dirty="0">
                <a:solidFill>
                  <a:srgbClr val="E61D18"/>
                </a:solidFill>
                <a:latin typeface="微软雅黑" panose="020B0503020204020204" pitchFamily="82" charset="2"/>
                <a:ea typeface="微软雅黑" panose="020B0503020204020204" pitchFamily="82" charset="2"/>
              </a:endParaRPr>
            </a:p>
            <a:p>
              <a:pPr algn="ctr" defTabSz="914400"/>
              <a:r>
                <a:rPr lang="zh-CN" altLang="en-US" b="1" kern="0" dirty="0">
                  <a:solidFill>
                    <a:srgbClr val="E61D18"/>
                  </a:solidFill>
                  <a:latin typeface="微软雅黑" panose="020B0503020204020204" pitchFamily="82" charset="2"/>
                  <a:ea typeface="微软雅黑" panose="020B0503020204020204" pitchFamily="82" charset="2"/>
                </a:rPr>
                <a:t>推进祖国统一</a:t>
              </a:r>
            </a:p>
          </p:txBody>
        </p:sp>
        <p:sp>
          <p:nvSpPr>
            <p:cNvPr id="16" name="矩形 15">
              <a:extLst>
                <a:ext uri="{FF2B5EF4-FFF2-40B4-BE49-F238E27FC236}">
                  <a16:creationId xmlns:a16="http://schemas.microsoft.com/office/drawing/2014/main" id="{0061CCEF-F376-46CA-B1BB-C0CEB99DD33A}"/>
                </a:ext>
              </a:extLst>
            </p:cNvPr>
            <p:cNvSpPr/>
            <p:nvPr/>
          </p:nvSpPr>
          <p:spPr>
            <a:xfrm>
              <a:off x="7091788" y="2306119"/>
              <a:ext cx="754742" cy="898836"/>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12</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grpSp>
        <p:nvGrpSpPr>
          <p:cNvPr id="17" name="组合 16">
            <a:extLst>
              <a:ext uri="{FF2B5EF4-FFF2-40B4-BE49-F238E27FC236}">
                <a16:creationId xmlns:a16="http://schemas.microsoft.com/office/drawing/2014/main" id="{4EB5E963-7B70-4445-8F5A-08021F061AA7}"/>
              </a:ext>
            </a:extLst>
          </p:cNvPr>
          <p:cNvGrpSpPr/>
          <p:nvPr/>
        </p:nvGrpSpPr>
        <p:grpSpPr>
          <a:xfrm>
            <a:off x="6856246" y="3369850"/>
            <a:ext cx="4169525" cy="866401"/>
            <a:chOff x="7129847" y="3246752"/>
            <a:chExt cx="4169525" cy="866401"/>
          </a:xfrm>
        </p:grpSpPr>
        <p:sp>
          <p:nvSpPr>
            <p:cNvPr id="18" name="文本框 17">
              <a:extLst>
                <a:ext uri="{FF2B5EF4-FFF2-40B4-BE49-F238E27FC236}">
                  <a16:creationId xmlns:a16="http://schemas.microsoft.com/office/drawing/2014/main" id="{5CD6034B-B161-465E-9F6C-70E3A9B3CE92}"/>
                </a:ext>
              </a:extLst>
            </p:cNvPr>
            <p:cNvSpPr txBox="1"/>
            <p:nvPr/>
          </p:nvSpPr>
          <p:spPr>
            <a:xfrm>
              <a:off x="7846529" y="3270367"/>
              <a:ext cx="3452843" cy="842785"/>
            </a:xfrm>
            <a:prstGeom prst="rect">
              <a:avLst/>
            </a:prstGeom>
            <a:solidFill>
              <a:sysClr val="window" lastClr="FFFFFF"/>
            </a:solidFill>
            <a:ln>
              <a:solidFill>
                <a:srgbClr val="C00000"/>
              </a:solidFill>
              <a:prstDash val="dash"/>
            </a:ln>
          </p:spPr>
          <p:txBody>
            <a:bodyPr wrap="square" rtlCol="0" anchor="ctr" anchorCtr="1">
              <a:noAutofit/>
            </a:bodyPr>
            <a:lstStyle/>
            <a:p>
              <a:pPr marR="0" lvl="0" indent="0" algn="ctr" defTabSz="914400" fontAlgn="auto">
                <a:lnSpc>
                  <a:spcPct val="100000"/>
                </a:lnSpc>
                <a:spcBef>
                  <a:spcPts val="0"/>
                </a:spcBef>
                <a:spcAft>
                  <a:spcPts val="0"/>
                </a:spcAft>
                <a:buClrTx/>
                <a:buSzTx/>
                <a:buFontTx/>
                <a:buNone/>
                <a:tabLst/>
                <a:defRPr/>
              </a:pPr>
              <a:r>
                <a:rPr lang="zh-CN" altLang="en-US" b="1" kern="0" dirty="0">
                  <a:solidFill>
                    <a:srgbClr val="E61D18"/>
                  </a:solidFill>
                  <a:latin typeface="微软雅黑" panose="020B0503020204020204" pitchFamily="82" charset="2"/>
                  <a:ea typeface="微软雅黑" panose="020B0503020204020204" pitchFamily="82" charset="2"/>
                </a:rPr>
                <a:t>坚持推动构建人类命运共同体</a:t>
              </a:r>
            </a:p>
          </p:txBody>
        </p:sp>
        <p:sp>
          <p:nvSpPr>
            <p:cNvPr id="19" name="矩形 18">
              <a:extLst>
                <a:ext uri="{FF2B5EF4-FFF2-40B4-BE49-F238E27FC236}">
                  <a16:creationId xmlns:a16="http://schemas.microsoft.com/office/drawing/2014/main" id="{2B66E750-1458-42F3-80E3-FDC2B25D255B}"/>
                </a:ext>
              </a:extLst>
            </p:cNvPr>
            <p:cNvSpPr/>
            <p:nvPr/>
          </p:nvSpPr>
          <p:spPr>
            <a:xfrm>
              <a:off x="7129847" y="3246752"/>
              <a:ext cx="754742" cy="866401"/>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13</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grpSp>
        <p:nvGrpSpPr>
          <p:cNvPr id="20" name="组合 19">
            <a:extLst>
              <a:ext uri="{FF2B5EF4-FFF2-40B4-BE49-F238E27FC236}">
                <a16:creationId xmlns:a16="http://schemas.microsoft.com/office/drawing/2014/main" id="{B12BBF01-AB34-4BE3-BDF8-2AFE22943759}"/>
              </a:ext>
            </a:extLst>
          </p:cNvPr>
          <p:cNvGrpSpPr/>
          <p:nvPr/>
        </p:nvGrpSpPr>
        <p:grpSpPr>
          <a:xfrm>
            <a:off x="6818187" y="4617544"/>
            <a:ext cx="4207585" cy="879293"/>
            <a:chOff x="7091787" y="3678261"/>
            <a:chExt cx="4207585" cy="879293"/>
          </a:xfrm>
        </p:grpSpPr>
        <p:sp>
          <p:nvSpPr>
            <p:cNvPr id="21" name="文本框 20">
              <a:extLst>
                <a:ext uri="{FF2B5EF4-FFF2-40B4-BE49-F238E27FC236}">
                  <a16:creationId xmlns:a16="http://schemas.microsoft.com/office/drawing/2014/main" id="{95FD83A7-F8E5-4468-8671-5A03C3668AD5}"/>
                </a:ext>
              </a:extLst>
            </p:cNvPr>
            <p:cNvSpPr txBox="1"/>
            <p:nvPr/>
          </p:nvSpPr>
          <p:spPr>
            <a:xfrm>
              <a:off x="7846529" y="3678261"/>
              <a:ext cx="3452843" cy="844054"/>
            </a:xfrm>
            <a:prstGeom prst="rect">
              <a:avLst/>
            </a:prstGeom>
            <a:solidFill>
              <a:sysClr val="window" lastClr="FFFFFF"/>
            </a:solidFill>
            <a:ln>
              <a:solidFill>
                <a:srgbClr val="C00000"/>
              </a:solidFill>
              <a:prstDash val="dash"/>
            </a:ln>
          </p:spPr>
          <p:txBody>
            <a:bodyPr wrap="square" rtlCol="0" anchor="ctr" anchorCtr="1">
              <a:noAutofit/>
            </a:bodyPr>
            <a:lstStyle/>
            <a:p>
              <a:pPr algn="ctr" defTabSz="914400"/>
              <a:r>
                <a:rPr lang="zh-CN" altLang="en-US" b="1" kern="0" dirty="0">
                  <a:solidFill>
                    <a:srgbClr val="E61D18"/>
                  </a:solidFill>
                  <a:latin typeface="微软雅黑" panose="020B0503020204020204" pitchFamily="82" charset="2"/>
                  <a:ea typeface="微软雅黑" panose="020B0503020204020204" pitchFamily="82" charset="2"/>
                </a:rPr>
                <a:t>坚持全面从严治党</a:t>
              </a:r>
            </a:p>
          </p:txBody>
        </p:sp>
        <p:sp>
          <p:nvSpPr>
            <p:cNvPr id="22" name="矩形 21">
              <a:extLst>
                <a:ext uri="{FF2B5EF4-FFF2-40B4-BE49-F238E27FC236}">
                  <a16:creationId xmlns:a16="http://schemas.microsoft.com/office/drawing/2014/main" id="{BD9745AD-6B79-4707-8CF2-64126A42C807}"/>
                </a:ext>
              </a:extLst>
            </p:cNvPr>
            <p:cNvSpPr/>
            <p:nvPr/>
          </p:nvSpPr>
          <p:spPr>
            <a:xfrm>
              <a:off x="7091787" y="3678261"/>
              <a:ext cx="754742" cy="879293"/>
            </a:xfrm>
            <a:prstGeom prst="rect">
              <a:avLst/>
            </a:prstGeom>
            <a:solidFill>
              <a:srgbClr val="E61D1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14</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p14="http://schemas.microsoft.com/office/powerpoint/2010/main" val="100150245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750"/>
                                        <p:tgtEl>
                                          <p:spTgt spid="3"/>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 presetClass="entr" presetSubtype="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50"/>
                            </p:stCondLst>
                            <p:childTnLst>
                              <p:par>
                                <p:cTn id="42" presetID="2" presetClass="entr" presetSubtype="2"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1637D63-719E-4DEF-A804-7EE3A13929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7633"/>
          <a:stretch/>
        </p:blipFill>
        <p:spPr>
          <a:xfrm>
            <a:off x="-2" y="4666470"/>
            <a:ext cx="12192000" cy="2219546"/>
          </a:xfrm>
          <a:prstGeom prst="rect">
            <a:avLst/>
          </a:prstGeom>
        </p:spPr>
      </p:pic>
      <p:sp>
        <p:nvSpPr>
          <p:cNvPr id="6" name="图文框 5">
            <a:extLst>
              <a:ext uri="{FF2B5EF4-FFF2-40B4-BE49-F238E27FC236}">
                <a16:creationId xmlns:a16="http://schemas.microsoft.com/office/drawing/2014/main" id="{059D38EB-0A3A-456F-BCF4-EE4CF7D819FA}"/>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10600030101010101" pitchFamily="2" charset="-122"/>
              <a:cs typeface="+mn-cs"/>
            </a:endParaRPr>
          </a:p>
        </p:txBody>
      </p:sp>
      <p:pic>
        <p:nvPicPr>
          <p:cNvPr id="8" name="图片 7">
            <a:extLst>
              <a:ext uri="{FF2B5EF4-FFF2-40B4-BE49-F238E27FC236}">
                <a16:creationId xmlns:a16="http://schemas.microsoft.com/office/drawing/2014/main" id="{E93C4297-9861-4528-9E72-5D2659201A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500" t="14024" r="9375" b="59584"/>
          <a:stretch/>
        </p:blipFill>
        <p:spPr>
          <a:xfrm>
            <a:off x="5119755" y="2914937"/>
            <a:ext cx="3969594" cy="1013741"/>
          </a:xfrm>
          <a:prstGeom prst="rect">
            <a:avLst/>
          </a:prstGeom>
        </p:spPr>
      </p:pic>
      <p:sp>
        <p:nvSpPr>
          <p:cNvPr id="11" name="文本框 10">
            <a:extLst>
              <a:ext uri="{FF2B5EF4-FFF2-40B4-BE49-F238E27FC236}">
                <a16:creationId xmlns:a16="http://schemas.microsoft.com/office/drawing/2014/main" id="{BD590F52-83E4-4C5B-A341-3614709AD95D}"/>
              </a:ext>
            </a:extLst>
          </p:cNvPr>
          <p:cNvSpPr txBox="1"/>
          <p:nvPr/>
        </p:nvSpPr>
        <p:spPr>
          <a:xfrm>
            <a:off x="3666522" y="2879020"/>
            <a:ext cx="4371691" cy="707886"/>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宪法修改建议</a:t>
            </a:r>
            <a:r>
              <a:rPr kumimoji="0" lang="zh-CN" altLang="en-US" sz="4000" b="1" i="0" u="none" strike="noStrike" kern="1200" cap="none" spc="0" normalizeH="0" baseline="0" noProof="0" dirty="0">
                <a:ln>
                  <a:noFill/>
                </a:ln>
                <a:solidFill>
                  <a:prstClr val="black">
                    <a:lumMod val="75000"/>
                    <a:lumOff val="25000"/>
                  </a:prstClr>
                </a:solidFill>
                <a:effectLst/>
                <a:uLnTx/>
                <a:uFillTx/>
                <a:latin typeface="华康俪金黑W8" panose="020B0809000000000000" pitchFamily="49" charset="-122"/>
                <a:ea typeface="华康俪金黑W8" panose="020B0809000000000000" pitchFamily="49" charset="-122"/>
                <a:cs typeface="+mn-cs"/>
              </a:rPr>
              <a:t>学习</a:t>
            </a:r>
          </a:p>
        </p:txBody>
      </p:sp>
      <p:sp>
        <p:nvSpPr>
          <p:cNvPr id="12" name="文本框 11">
            <a:extLst>
              <a:ext uri="{FF2B5EF4-FFF2-40B4-BE49-F238E27FC236}">
                <a16:creationId xmlns:a16="http://schemas.microsoft.com/office/drawing/2014/main" id="{A305E281-14B4-476F-A268-08B30634D57C}"/>
              </a:ext>
            </a:extLst>
          </p:cNvPr>
          <p:cNvSpPr txBox="1"/>
          <p:nvPr/>
        </p:nvSpPr>
        <p:spPr>
          <a:xfrm>
            <a:off x="2521942" y="1679465"/>
            <a:ext cx="7148111" cy="92333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学习完毕    感谢聆听</a:t>
            </a:r>
          </a:p>
        </p:txBody>
      </p:sp>
      <p:sp>
        <p:nvSpPr>
          <p:cNvPr id="13" name="圆角矩形 10">
            <a:extLst>
              <a:ext uri="{FF2B5EF4-FFF2-40B4-BE49-F238E27FC236}">
                <a16:creationId xmlns:a16="http://schemas.microsoft.com/office/drawing/2014/main" id="{C23B01E1-8883-4066-95B1-555C92C03013}"/>
              </a:ext>
            </a:extLst>
          </p:cNvPr>
          <p:cNvSpPr/>
          <p:nvPr/>
        </p:nvSpPr>
        <p:spPr>
          <a:xfrm>
            <a:off x="4819488" y="4050439"/>
            <a:ext cx="2553024" cy="380761"/>
          </a:xfrm>
          <a:prstGeom prst="roundRect">
            <a:avLst>
              <a:gd name="adj" fmla="val 50000"/>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Arial"/>
                <a:ea typeface="Microsoft YaHei UI"/>
                <a:cs typeface="+mn-cs"/>
              </a:rPr>
              <a:t>某某单位党支部</a:t>
            </a:r>
          </a:p>
        </p:txBody>
      </p:sp>
      <p:pic>
        <p:nvPicPr>
          <p:cNvPr id="15" name="图片 14">
            <a:extLst>
              <a:ext uri="{FF2B5EF4-FFF2-40B4-BE49-F238E27FC236}">
                <a16:creationId xmlns:a16="http://schemas.microsoft.com/office/drawing/2014/main" id="{B489D8BB-85AD-40F1-A359-19DE909013AA}"/>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5397910" y="1388442"/>
            <a:ext cx="1242121" cy="1242121"/>
          </a:xfrm>
          <a:prstGeom prst="rect">
            <a:avLst/>
          </a:prstGeom>
        </p:spPr>
      </p:pic>
      <p:sp>
        <p:nvSpPr>
          <p:cNvPr id="16" name="矩形 15">
            <a:extLst>
              <a:ext uri="{FF2B5EF4-FFF2-40B4-BE49-F238E27FC236}">
                <a16:creationId xmlns:a16="http://schemas.microsoft.com/office/drawing/2014/main" id="{B185A225-B220-4151-96F6-3BD8FADC6773}"/>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Tree>
    <p:extLst>
      <p:ext uri="{BB962C8B-B14F-4D97-AF65-F5344CB8AC3E}">
        <p14:creationId xmlns:p14="http://schemas.microsoft.com/office/powerpoint/2010/main" val="28754173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fltVal val="0"/>
                                          </p:val>
                                        </p:tav>
                                        <p:tav tm="100000">
                                          <p:val>
                                            <p:strVal val="#ppt_w"/>
                                          </p:val>
                                        </p:tav>
                                      </p:tavLst>
                                    </p:anim>
                                    <p:anim calcmode="lin" valueType="num">
                                      <p:cBhvr>
                                        <p:cTn id="23" dur="1000" fill="hold"/>
                                        <p:tgtEl>
                                          <p:spTgt spid="15"/>
                                        </p:tgtEl>
                                        <p:attrNameLst>
                                          <p:attrName>ppt_h</p:attrName>
                                        </p:attrNameLst>
                                      </p:cBhvr>
                                      <p:tavLst>
                                        <p:tav tm="0">
                                          <p:val>
                                            <p:fltVal val="0"/>
                                          </p:val>
                                        </p:tav>
                                        <p:tav tm="100000">
                                          <p:val>
                                            <p:strVal val="#ppt_h"/>
                                          </p:val>
                                        </p:tav>
                                      </p:tavLst>
                                    </p:anim>
                                    <p:anim calcmode="lin" valueType="num">
                                      <p:cBhvr>
                                        <p:cTn id="24" dur="1000" fill="hold"/>
                                        <p:tgtEl>
                                          <p:spTgt spid="15"/>
                                        </p:tgtEl>
                                        <p:attrNameLst>
                                          <p:attrName>style.rotation</p:attrName>
                                        </p:attrNameLst>
                                      </p:cBhvr>
                                      <p:tavLst>
                                        <p:tav tm="0">
                                          <p:val>
                                            <p:fltVal val="90"/>
                                          </p:val>
                                        </p:tav>
                                        <p:tav tm="100000">
                                          <p:val>
                                            <p:fltVal val="0"/>
                                          </p:val>
                                        </p:tav>
                                      </p:tavLst>
                                    </p:anim>
                                    <p:animEffect transition="in" filter="fade">
                                      <p:cBhvr>
                                        <p:cTn id="2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感谢您下载觅知网平台上提供的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在觅知网出售的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不得将觅知网的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3"/>
              </a:rPr>
              <a:t>http://www.51miz.com/ppt/</a:t>
            </a:r>
            <a:endParaRPr lang="en-US" altLang="zh-CN"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8D54E67-1327-4C81-909D-17127DE6A735}"/>
              </a:ext>
            </a:extLst>
          </p:cNvPr>
          <p:cNvPicPr>
            <a:picLocks noChangeAspect="1"/>
          </p:cNvPicPr>
          <p:nvPr/>
        </p:nvPicPr>
        <p:blipFill rotWithShape="1">
          <a:blip r:embed="rId3">
            <a:extLst>
              <a:ext uri="{28A0092B-C50C-407E-A947-70E740481C1C}">
                <a14:useLocalDpi xmlns:a14="http://schemas.microsoft.com/office/drawing/2010/main" val="0"/>
              </a:ext>
            </a:extLst>
          </a:blip>
          <a:srcRect l="431" t="-10908" r="-431" b="10908"/>
          <a:stretch/>
        </p:blipFill>
        <p:spPr>
          <a:xfrm>
            <a:off x="383229" y="3954948"/>
            <a:ext cx="11563350" cy="2713090"/>
          </a:xfrm>
          <a:prstGeom prst="rect">
            <a:avLst/>
          </a:prstGeom>
        </p:spPr>
      </p:pic>
      <p:sp>
        <p:nvSpPr>
          <p:cNvPr id="6" name="图文框 5">
            <a:extLst>
              <a:ext uri="{FF2B5EF4-FFF2-40B4-BE49-F238E27FC236}">
                <a16:creationId xmlns:a16="http://schemas.microsoft.com/office/drawing/2014/main" id="{41CF4A3D-F3BB-464D-8D30-7602B959A7A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a:extLst>
              <a:ext uri="{FF2B5EF4-FFF2-40B4-BE49-F238E27FC236}">
                <a16:creationId xmlns:a16="http://schemas.microsoft.com/office/drawing/2014/main" id="{91CA10B1-BE2F-4DF1-AB39-26A91F00864A}"/>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17A644EE-E36A-4611-BF91-FA7A8978AF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877" y="331553"/>
            <a:ext cx="2617946" cy="2687872"/>
          </a:xfrm>
          <a:prstGeom prst="rect">
            <a:avLst/>
          </a:prstGeom>
        </p:spPr>
      </p:pic>
      <p:sp>
        <p:nvSpPr>
          <p:cNvPr id="12" name="文本框 11">
            <a:extLst>
              <a:ext uri="{FF2B5EF4-FFF2-40B4-BE49-F238E27FC236}">
                <a16:creationId xmlns:a16="http://schemas.microsoft.com/office/drawing/2014/main" id="{46030C32-E2B8-4B11-AEC5-02B0862126FD}"/>
              </a:ext>
            </a:extLst>
          </p:cNvPr>
          <p:cNvSpPr txBox="1"/>
          <p:nvPr/>
        </p:nvSpPr>
        <p:spPr>
          <a:xfrm>
            <a:off x="4351620" y="3347281"/>
            <a:ext cx="4525680" cy="584775"/>
          </a:xfrm>
          <a:prstGeom prst="rect">
            <a:avLst/>
          </a:prstGeom>
          <a:noFill/>
          <a:ln>
            <a:noFill/>
          </a:ln>
        </p:spPr>
        <p:txBody>
          <a:bodyPr wrap="square" rtlCol="0">
            <a:spAutoFit/>
          </a:bodyPr>
          <a:lstStyle/>
          <a:p>
            <a:pPr algn="ctr"/>
            <a:r>
              <a:rPr lang="zh-CN" altLang="en-US" sz="3200" dirty="0">
                <a:solidFill>
                  <a:srgbClr val="E61D18"/>
                </a:solidFill>
                <a:latin typeface="华康俪金黑W8" panose="020B0809000000000000" pitchFamily="49" charset="-122"/>
                <a:ea typeface="华康俪金黑W8" panose="020B0809000000000000" pitchFamily="49" charset="-122"/>
              </a:rPr>
              <a:t>宪法修改建议概述</a:t>
            </a:r>
          </a:p>
        </p:txBody>
      </p:sp>
      <p:sp>
        <p:nvSpPr>
          <p:cNvPr id="13" name="矩形 12">
            <a:extLst>
              <a:ext uri="{FF2B5EF4-FFF2-40B4-BE49-F238E27FC236}">
                <a16:creationId xmlns:a16="http://schemas.microsoft.com/office/drawing/2014/main" id="{10893BAF-917F-4F48-A639-7F1BE97AA3CB}"/>
              </a:ext>
            </a:extLst>
          </p:cNvPr>
          <p:cNvSpPr/>
          <p:nvPr/>
        </p:nvSpPr>
        <p:spPr>
          <a:xfrm>
            <a:off x="3300109" y="3231401"/>
            <a:ext cx="795406" cy="754981"/>
          </a:xfrm>
          <a:prstGeom prst="rect">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cxnSp>
        <p:nvCxnSpPr>
          <p:cNvPr id="14" name="直接连接符 13">
            <a:extLst>
              <a:ext uri="{FF2B5EF4-FFF2-40B4-BE49-F238E27FC236}">
                <a16:creationId xmlns:a16="http://schemas.microsoft.com/office/drawing/2014/main" id="{00FBAFFF-98CC-423E-9481-30A2F6758D84}"/>
              </a:ext>
            </a:extLst>
          </p:cNvPr>
          <p:cNvCxnSpPr>
            <a:cxnSpLocks/>
          </p:cNvCxnSpPr>
          <p:nvPr/>
        </p:nvCxnSpPr>
        <p:spPr>
          <a:xfrm>
            <a:off x="3300109" y="3019425"/>
            <a:ext cx="5643866"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4B6794-1C66-474E-96ED-F03565F80DD9}"/>
              </a:ext>
            </a:extLst>
          </p:cNvPr>
          <p:cNvCxnSpPr>
            <a:cxnSpLocks/>
          </p:cNvCxnSpPr>
          <p:nvPr/>
        </p:nvCxnSpPr>
        <p:spPr>
          <a:xfrm>
            <a:off x="3300109" y="4158908"/>
            <a:ext cx="5577191"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907709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3347208" cy="523220"/>
          </a:xfrm>
          <a:prstGeom prst="rect">
            <a:avLst/>
          </a:prstGeom>
          <a:noFill/>
        </p:spPr>
        <p:txBody>
          <a:bodyPr wrap="square" rtlCol="0">
            <a:spAutoFit/>
          </a:bodyPr>
          <a:lstStyle/>
          <a:p>
            <a:r>
              <a:rPr lang="zh-CN" altLang="en-US" sz="2800" b="1" dirty="0">
                <a:solidFill>
                  <a:srgbClr val="E61D18"/>
                </a:solidFill>
                <a:latin typeface="华康俪金黑W8" panose="020B0809000000000000" pitchFamily="49" charset="-122"/>
                <a:ea typeface="华康俪金黑W8" panose="020B0809000000000000" pitchFamily="49" charset="-122"/>
              </a:rPr>
              <a:t>修改建议概述</a:t>
            </a:r>
          </a:p>
        </p:txBody>
      </p:sp>
      <p:pic>
        <p:nvPicPr>
          <p:cNvPr id="3" name="Picture 2">
            <a:extLst>
              <a:ext uri="{FF2B5EF4-FFF2-40B4-BE49-F238E27FC236}">
                <a16:creationId xmlns:a16="http://schemas.microsoft.com/office/drawing/2014/main" id="{D185AE06-8739-447E-96A6-273967E269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3452" y="1439703"/>
            <a:ext cx="1132456" cy="1165402"/>
          </a:xfrm>
          <a:prstGeom prst="ellipse">
            <a:avLst/>
          </a:prstGeom>
          <a:noFill/>
          <a:extLst>
            <a:ext uri="{909E8E84-426E-40DD-AFC4-6F175D3DCCD1}">
              <a14:hiddenFill xmlns:a14="http://schemas.microsoft.com/office/drawing/2010/main">
                <a:solidFill>
                  <a:srgbClr val="FFFFFF"/>
                </a:solidFill>
              </a14:hiddenFill>
            </a:ext>
          </a:extLst>
        </p:spPr>
      </p:pic>
      <p:grpSp>
        <p:nvGrpSpPr>
          <p:cNvPr id="4" name="组合 3">
            <a:extLst>
              <a:ext uri="{FF2B5EF4-FFF2-40B4-BE49-F238E27FC236}">
                <a16:creationId xmlns:a16="http://schemas.microsoft.com/office/drawing/2014/main" id="{9F400E35-CEE0-46DB-8B46-B1185EE00AAA}"/>
              </a:ext>
            </a:extLst>
          </p:cNvPr>
          <p:cNvGrpSpPr>
            <a:grpSpLocks/>
          </p:cNvGrpSpPr>
          <p:nvPr/>
        </p:nvGrpSpPr>
        <p:grpSpPr bwMode="auto">
          <a:xfrm>
            <a:off x="1295530" y="3623680"/>
            <a:ext cx="2178050" cy="537150"/>
            <a:chOff x="387050" y="2276872"/>
            <a:chExt cx="2851266" cy="702786"/>
          </a:xfrm>
        </p:grpSpPr>
        <p:sp>
          <p:nvSpPr>
            <p:cNvPr id="5" name="圆角矩形 57">
              <a:extLst>
                <a:ext uri="{FF2B5EF4-FFF2-40B4-BE49-F238E27FC236}">
                  <a16:creationId xmlns:a16="http://schemas.microsoft.com/office/drawing/2014/main" id="{CF61B395-FD0E-4730-A0EA-74CA0DCF7254}"/>
                </a:ext>
              </a:extLst>
            </p:cNvPr>
            <p:cNvSpPr/>
            <p:nvPr/>
          </p:nvSpPr>
          <p:spPr>
            <a:xfrm>
              <a:off x="406574" y="2276872"/>
              <a:ext cx="2812220" cy="702786"/>
            </a:xfrm>
            <a:prstGeom prst="roundRect">
              <a:avLst>
                <a:gd name="adj" fmla="val 50000"/>
              </a:avLst>
            </a:prstGeom>
            <a:solidFill>
              <a:srgbClr val="E61D18"/>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6" name="Text Box 12">
              <a:extLst>
                <a:ext uri="{FF2B5EF4-FFF2-40B4-BE49-F238E27FC236}">
                  <a16:creationId xmlns:a16="http://schemas.microsoft.com/office/drawing/2014/main" id="{3607DC55-2BDF-4C53-A6B9-5AF4F179CFFB}"/>
                </a:ext>
              </a:extLst>
            </p:cNvPr>
            <p:cNvSpPr txBox="1">
              <a:spLocks noChangeArrowheads="1"/>
            </p:cNvSpPr>
            <p:nvPr/>
          </p:nvSpPr>
          <p:spPr bwMode="auto">
            <a:xfrm>
              <a:off x="387050" y="2326252"/>
              <a:ext cx="2851266" cy="60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ct val="0"/>
                </a:spcBef>
                <a:spcAft>
                  <a:spcPct val="0"/>
                </a:spcAft>
                <a:buClrTx/>
                <a:buSzTx/>
                <a:buFontTx/>
                <a:buNone/>
                <a:tabLst/>
                <a:defRPr/>
              </a:pPr>
              <a:r>
                <a:rPr lang="zh-CN" altLang="en-US" sz="2400" kern="0" noProof="1">
                  <a:solidFill>
                    <a:prstClr val="white"/>
                  </a:solidFill>
                  <a:latin typeface="微软雅黑" panose="020B0503020204020204" pitchFamily="34" charset="-122"/>
                  <a:ea typeface="微软雅黑" panose="020B0503020204020204" pitchFamily="34" charset="-122"/>
                </a:rPr>
                <a:t>修改建议</a:t>
              </a:r>
              <a:endParaRPr kumimoji="0" lang="zh-CN" altLang="en-US" sz="24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7" name="Text Box 12">
            <a:extLst>
              <a:ext uri="{FF2B5EF4-FFF2-40B4-BE49-F238E27FC236}">
                <a16:creationId xmlns:a16="http://schemas.microsoft.com/office/drawing/2014/main" id="{3F460979-C4FE-4483-9821-F770C64B8A43}"/>
              </a:ext>
            </a:extLst>
          </p:cNvPr>
          <p:cNvSpPr txBox="1">
            <a:spLocks noChangeArrowheads="1"/>
          </p:cNvSpPr>
          <p:nvPr/>
        </p:nvSpPr>
        <p:spPr bwMode="auto">
          <a:xfrm>
            <a:off x="2504303" y="1585739"/>
            <a:ext cx="8462919"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lnSpc>
                <a:spcPct val="150000"/>
              </a:lnSpc>
              <a:spcBef>
                <a:spcPct val="0"/>
              </a:spcBef>
              <a:spcAft>
                <a:spcPct val="0"/>
              </a:spcAft>
            </a:pPr>
            <a:r>
              <a:rPr lang="zh-CN" altLang="en-US"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我国宪法是治国理政的总章程，必须体现党和人民事业的历史进步，必须随着党领导人民建设中国特色社会主义实践的发展而不断完善发展。</a:t>
            </a:r>
          </a:p>
        </p:txBody>
      </p:sp>
      <p:sp>
        <p:nvSpPr>
          <p:cNvPr id="8" name="矩形 7">
            <a:extLst>
              <a:ext uri="{FF2B5EF4-FFF2-40B4-BE49-F238E27FC236}">
                <a16:creationId xmlns:a16="http://schemas.microsoft.com/office/drawing/2014/main" id="{DB20361F-D5F0-4941-836A-F78D7F89EF08}"/>
              </a:ext>
            </a:extLst>
          </p:cNvPr>
          <p:cNvSpPr/>
          <p:nvPr/>
        </p:nvSpPr>
        <p:spPr>
          <a:xfrm>
            <a:off x="884419" y="2744796"/>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9" name="TextBox 59">
            <a:extLst>
              <a:ext uri="{FF2B5EF4-FFF2-40B4-BE49-F238E27FC236}">
                <a16:creationId xmlns:a16="http://schemas.microsoft.com/office/drawing/2014/main" id="{C9EE2BC0-B936-4AAB-BFA2-ED8C6AEB6BBD}"/>
              </a:ext>
            </a:extLst>
          </p:cNvPr>
          <p:cNvSpPr>
            <a:spLocks noChangeArrowheads="1"/>
          </p:cNvSpPr>
          <p:nvPr/>
        </p:nvSpPr>
        <p:spPr bwMode="auto">
          <a:xfrm flipH="1">
            <a:off x="4586492" y="3293566"/>
            <a:ext cx="6139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a:spcBef>
                <a:spcPct val="0"/>
              </a:spcBef>
              <a:spcAft>
                <a:spcPct val="0"/>
              </a:spcAft>
            </a:pPr>
            <a:r>
              <a:rPr lang="zh-CN" altLang="en-US"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rPr>
              <a:t>修改建议的主要内容</a:t>
            </a:r>
            <a:endParaRPr lang="en-US" altLang="zh-CN"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endParaRPr>
          </a:p>
        </p:txBody>
      </p:sp>
      <p:sp>
        <p:nvSpPr>
          <p:cNvPr id="11" name="矩形 10">
            <a:extLst>
              <a:ext uri="{FF2B5EF4-FFF2-40B4-BE49-F238E27FC236}">
                <a16:creationId xmlns:a16="http://schemas.microsoft.com/office/drawing/2014/main" id="{5B0DD37C-25BF-49BF-AF3C-A1B79724D8F1}"/>
              </a:ext>
            </a:extLst>
          </p:cNvPr>
          <p:cNvSpPr/>
          <p:nvPr/>
        </p:nvSpPr>
        <p:spPr>
          <a:xfrm>
            <a:off x="4343401" y="3719512"/>
            <a:ext cx="6652455"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2" name="Picture 2" descr="C:\Users\Administrator\Desktop\5645abeecf4fb.png">
            <a:extLst>
              <a:ext uri="{FF2B5EF4-FFF2-40B4-BE49-F238E27FC236}">
                <a16:creationId xmlns:a16="http://schemas.microsoft.com/office/drawing/2014/main" id="{FF4DE153-D194-45F5-9744-6DC1745430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6835" y="3155156"/>
            <a:ext cx="2000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Administrator\Desktop\5645abeecf4fb.png">
            <a:extLst>
              <a:ext uri="{FF2B5EF4-FFF2-40B4-BE49-F238E27FC236}">
                <a16:creationId xmlns:a16="http://schemas.microsoft.com/office/drawing/2014/main" id="{2B50FBA7-A50D-420A-B74A-6E387DC9FE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041640" y="3138487"/>
            <a:ext cx="19431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组合 13">
            <a:extLst>
              <a:ext uri="{FF2B5EF4-FFF2-40B4-BE49-F238E27FC236}">
                <a16:creationId xmlns:a16="http://schemas.microsoft.com/office/drawing/2014/main" id="{4D846070-D397-4D62-BF00-D6CA25345FC9}"/>
              </a:ext>
            </a:extLst>
          </p:cNvPr>
          <p:cNvGrpSpPr>
            <a:grpSpLocks/>
          </p:cNvGrpSpPr>
          <p:nvPr/>
        </p:nvGrpSpPr>
        <p:grpSpPr bwMode="auto">
          <a:xfrm>
            <a:off x="1280617" y="4381356"/>
            <a:ext cx="2178050" cy="537150"/>
            <a:chOff x="387050" y="2276872"/>
            <a:chExt cx="2851266" cy="702786"/>
          </a:xfrm>
        </p:grpSpPr>
        <p:sp>
          <p:nvSpPr>
            <p:cNvPr id="15" name="圆角矩形 57">
              <a:extLst>
                <a:ext uri="{FF2B5EF4-FFF2-40B4-BE49-F238E27FC236}">
                  <a16:creationId xmlns:a16="http://schemas.microsoft.com/office/drawing/2014/main" id="{15271AB2-9931-4CD3-AD65-F4D972FFCA5C}"/>
                </a:ext>
              </a:extLst>
            </p:cNvPr>
            <p:cNvSpPr/>
            <p:nvPr/>
          </p:nvSpPr>
          <p:spPr>
            <a:xfrm>
              <a:off x="406574" y="2276872"/>
              <a:ext cx="2812220" cy="702786"/>
            </a:xfrm>
            <a:prstGeom prst="roundRect">
              <a:avLst>
                <a:gd name="adj" fmla="val 50000"/>
              </a:avLst>
            </a:prstGeom>
            <a:solidFill>
              <a:srgbClr val="E61D18"/>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6" name="Text Box 12">
              <a:extLst>
                <a:ext uri="{FF2B5EF4-FFF2-40B4-BE49-F238E27FC236}">
                  <a16:creationId xmlns:a16="http://schemas.microsoft.com/office/drawing/2014/main" id="{93AF61D2-070E-4D74-9157-74BD3CBCAA2A}"/>
                </a:ext>
              </a:extLst>
            </p:cNvPr>
            <p:cNvSpPr txBox="1">
              <a:spLocks noChangeArrowheads="1"/>
            </p:cNvSpPr>
            <p:nvPr/>
          </p:nvSpPr>
          <p:spPr bwMode="auto">
            <a:xfrm>
              <a:off x="387050" y="2326252"/>
              <a:ext cx="2851266" cy="60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ct val="0"/>
                </a:spcBef>
                <a:spcAft>
                  <a:spcPct val="0"/>
                </a:spcAft>
                <a:buClrTx/>
                <a:buSzTx/>
                <a:buFontTx/>
                <a:buNone/>
                <a:tabLst/>
                <a:defRPr/>
              </a:pPr>
              <a:r>
                <a:rPr lang="zh-CN" altLang="en-US" sz="2400" kern="0" noProof="1">
                  <a:solidFill>
                    <a:prstClr val="white"/>
                  </a:solidFill>
                  <a:latin typeface="微软雅黑" panose="020B0503020204020204" pitchFamily="34" charset="-122"/>
                  <a:ea typeface="微软雅黑" panose="020B0503020204020204" pitchFamily="34" charset="-122"/>
                </a:rPr>
                <a:t>共二十一条</a:t>
              </a:r>
              <a:endParaRPr kumimoji="0" lang="zh-CN" altLang="en-US" sz="24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8530141-D0A6-4059-AEE1-10BDB41DE406}"/>
              </a:ext>
            </a:extLst>
          </p:cNvPr>
          <p:cNvGrpSpPr>
            <a:grpSpLocks/>
          </p:cNvGrpSpPr>
          <p:nvPr/>
        </p:nvGrpSpPr>
        <p:grpSpPr bwMode="auto">
          <a:xfrm>
            <a:off x="1263155" y="5149461"/>
            <a:ext cx="2178050" cy="537150"/>
            <a:chOff x="387050" y="2276872"/>
            <a:chExt cx="2851266" cy="702786"/>
          </a:xfrm>
        </p:grpSpPr>
        <p:sp>
          <p:nvSpPr>
            <p:cNvPr id="18" name="圆角矩形 57">
              <a:extLst>
                <a:ext uri="{FF2B5EF4-FFF2-40B4-BE49-F238E27FC236}">
                  <a16:creationId xmlns:a16="http://schemas.microsoft.com/office/drawing/2014/main" id="{A6ED41F0-6C1F-41CA-8C47-9CA869324F1E}"/>
                </a:ext>
              </a:extLst>
            </p:cNvPr>
            <p:cNvSpPr/>
            <p:nvPr/>
          </p:nvSpPr>
          <p:spPr>
            <a:xfrm>
              <a:off x="406574" y="2276872"/>
              <a:ext cx="2812220" cy="702786"/>
            </a:xfrm>
            <a:prstGeom prst="roundRect">
              <a:avLst>
                <a:gd name="adj" fmla="val 50000"/>
              </a:avLst>
            </a:prstGeom>
            <a:solidFill>
              <a:srgbClr val="E61D18"/>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9" name="Text Box 12">
              <a:extLst>
                <a:ext uri="{FF2B5EF4-FFF2-40B4-BE49-F238E27FC236}">
                  <a16:creationId xmlns:a16="http://schemas.microsoft.com/office/drawing/2014/main" id="{9B7C5470-F68B-4239-A4A3-24C6492E612D}"/>
                </a:ext>
              </a:extLst>
            </p:cNvPr>
            <p:cNvSpPr txBox="1">
              <a:spLocks noChangeArrowheads="1"/>
            </p:cNvSpPr>
            <p:nvPr/>
          </p:nvSpPr>
          <p:spPr bwMode="auto">
            <a:xfrm>
              <a:off x="387050" y="2326252"/>
              <a:ext cx="2851266" cy="60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ct val="0"/>
                </a:spcBef>
                <a:spcAft>
                  <a:spcPct val="0"/>
                </a:spcAft>
                <a:buClrTx/>
                <a:buSzTx/>
                <a:buFontTx/>
                <a:buNone/>
                <a:tabLst/>
                <a:defRPr/>
              </a:pPr>
              <a:r>
                <a:rPr lang="en-US" altLang="zh-CN" sz="2400" kern="0" noProof="1">
                  <a:solidFill>
                    <a:prstClr val="white"/>
                  </a:solidFill>
                  <a:latin typeface="微软雅黑" panose="020B0503020204020204" pitchFamily="34" charset="-122"/>
                  <a:ea typeface="微软雅黑" panose="020B0503020204020204" pitchFamily="34" charset="-122"/>
                </a:rPr>
                <a:t>4442</a:t>
              </a:r>
              <a:r>
                <a:rPr lang="zh-CN" altLang="en-US" sz="2400" kern="0" noProof="1">
                  <a:solidFill>
                    <a:prstClr val="white"/>
                  </a:solidFill>
                  <a:latin typeface="微软雅黑" panose="020B0503020204020204" pitchFamily="34" charset="-122"/>
                  <a:ea typeface="微软雅黑" panose="020B0503020204020204" pitchFamily="34" charset="-122"/>
                </a:rPr>
                <a:t>字</a:t>
              </a:r>
              <a:endParaRPr kumimoji="0" lang="zh-CN" altLang="en-US" sz="24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0" name="文本框 19">
            <a:extLst>
              <a:ext uri="{FF2B5EF4-FFF2-40B4-BE49-F238E27FC236}">
                <a16:creationId xmlns:a16="http://schemas.microsoft.com/office/drawing/2014/main" id="{C618B6D3-AA21-419C-A266-845E10B37B05}"/>
              </a:ext>
            </a:extLst>
          </p:cNvPr>
          <p:cNvSpPr txBox="1"/>
          <p:nvPr/>
        </p:nvSpPr>
        <p:spPr>
          <a:xfrm>
            <a:off x="4747018" y="4582472"/>
            <a:ext cx="5878783" cy="400110"/>
          </a:xfrm>
          <a:prstGeom prst="rect">
            <a:avLst/>
          </a:prstGeom>
          <a:noFill/>
        </p:spPr>
        <p:txBody>
          <a:bodyPr wrap="square" rtlCol="0">
            <a:spAutoFit/>
          </a:bodyPr>
          <a:lstStyle/>
          <a:p>
            <a:pPr defTabSz="914400"/>
            <a:r>
              <a:rPr lang="zh-CN" altLang="en-US" sz="2000" b="1" dirty="0">
                <a:solidFill>
                  <a:srgbClr val="E61D18"/>
                </a:solidFill>
                <a:latin typeface="微软雅黑" panose="020B0503020204020204" pitchFamily="34" charset="-122"/>
                <a:ea typeface="微软雅黑" panose="020B0503020204020204" pitchFamily="34" charset="-122"/>
              </a:rPr>
              <a:t>设立新的国家机构中华人民共和国各级监察委员会</a:t>
            </a:r>
            <a:endParaRPr lang="en-US" altLang="zh-CN" sz="2000" b="1" dirty="0">
              <a:solidFill>
                <a:srgbClr val="E61D18"/>
              </a:solidFill>
              <a:latin typeface="微软雅黑" panose="020B0503020204020204" pitchFamily="34" charset="-122"/>
              <a:ea typeface="微软雅黑" panose="020B0503020204020204" pitchFamily="34" charset="-122"/>
            </a:endParaRPr>
          </a:p>
        </p:txBody>
      </p:sp>
      <p:sp>
        <p:nvSpPr>
          <p:cNvPr id="21" name="圆角矩形 10">
            <a:extLst>
              <a:ext uri="{FF2B5EF4-FFF2-40B4-BE49-F238E27FC236}">
                <a16:creationId xmlns:a16="http://schemas.microsoft.com/office/drawing/2014/main" id="{F05633C4-2C83-4F1D-A333-2B893B5876BF}"/>
              </a:ext>
            </a:extLst>
          </p:cNvPr>
          <p:cNvSpPr/>
          <p:nvPr/>
        </p:nvSpPr>
        <p:spPr>
          <a:xfrm>
            <a:off x="4137801" y="3917009"/>
            <a:ext cx="396168" cy="371408"/>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rPr>
              <a:t>1</a:t>
            </a:r>
          </a:p>
        </p:txBody>
      </p:sp>
      <p:sp>
        <p:nvSpPr>
          <p:cNvPr id="22" name="圆角矩形 11">
            <a:extLst>
              <a:ext uri="{FF2B5EF4-FFF2-40B4-BE49-F238E27FC236}">
                <a16:creationId xmlns:a16="http://schemas.microsoft.com/office/drawing/2014/main" id="{7B3CCDC6-5E70-4ACB-B147-1A39D881C318}"/>
              </a:ext>
            </a:extLst>
          </p:cNvPr>
          <p:cNvSpPr/>
          <p:nvPr/>
        </p:nvSpPr>
        <p:spPr>
          <a:xfrm>
            <a:off x="4137801" y="4554163"/>
            <a:ext cx="396168" cy="371408"/>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rPr>
              <a:t>2</a:t>
            </a:r>
          </a:p>
        </p:txBody>
      </p:sp>
      <p:sp>
        <p:nvSpPr>
          <p:cNvPr id="23" name="圆角矩形 12">
            <a:extLst>
              <a:ext uri="{FF2B5EF4-FFF2-40B4-BE49-F238E27FC236}">
                <a16:creationId xmlns:a16="http://schemas.microsoft.com/office/drawing/2014/main" id="{F1C22ADF-4443-47AB-9AE0-305B3E8FE5B4}"/>
              </a:ext>
            </a:extLst>
          </p:cNvPr>
          <p:cNvSpPr/>
          <p:nvPr/>
        </p:nvSpPr>
        <p:spPr>
          <a:xfrm>
            <a:off x="4137801" y="5181792"/>
            <a:ext cx="396168" cy="371408"/>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rPr>
              <a:t>3</a:t>
            </a:r>
          </a:p>
        </p:txBody>
      </p:sp>
      <p:sp>
        <p:nvSpPr>
          <p:cNvPr id="24" name="文本框 23">
            <a:extLst>
              <a:ext uri="{FF2B5EF4-FFF2-40B4-BE49-F238E27FC236}">
                <a16:creationId xmlns:a16="http://schemas.microsoft.com/office/drawing/2014/main" id="{C4D82F56-B1C4-4DE1-924A-3A0572480FF4}"/>
              </a:ext>
            </a:extLst>
          </p:cNvPr>
          <p:cNvSpPr txBox="1"/>
          <p:nvPr/>
        </p:nvSpPr>
        <p:spPr>
          <a:xfrm>
            <a:off x="4770167" y="3936146"/>
            <a:ext cx="5878783" cy="400110"/>
          </a:xfrm>
          <a:prstGeom prst="rect">
            <a:avLst/>
          </a:prstGeom>
          <a:noFill/>
        </p:spPr>
        <p:txBody>
          <a:bodyPr wrap="square" rtlCol="0">
            <a:spAutoFit/>
          </a:bodyPr>
          <a:lstStyle/>
          <a:p>
            <a:pPr defTabSz="914400"/>
            <a:r>
              <a:rPr lang="zh-CN" altLang="en-US" sz="2000" b="1" dirty="0">
                <a:solidFill>
                  <a:srgbClr val="E61D18"/>
                </a:solidFill>
                <a:latin typeface="微软雅黑" panose="020B0503020204020204" pitchFamily="34" charset="-122"/>
                <a:ea typeface="微软雅黑" panose="020B0503020204020204" pitchFamily="34" charset="-122"/>
              </a:rPr>
              <a:t>将习近平新时代中国特色社会主义思想载入宪法</a:t>
            </a:r>
          </a:p>
        </p:txBody>
      </p:sp>
      <p:sp>
        <p:nvSpPr>
          <p:cNvPr id="25" name="文本框 24">
            <a:extLst>
              <a:ext uri="{FF2B5EF4-FFF2-40B4-BE49-F238E27FC236}">
                <a16:creationId xmlns:a16="http://schemas.microsoft.com/office/drawing/2014/main" id="{AB9D2F70-0A60-42AC-8F9A-12CCD76CD0F8}"/>
              </a:ext>
            </a:extLst>
          </p:cNvPr>
          <p:cNvSpPr txBox="1"/>
          <p:nvPr/>
        </p:nvSpPr>
        <p:spPr>
          <a:xfrm>
            <a:off x="4747018" y="5219272"/>
            <a:ext cx="5878783" cy="400110"/>
          </a:xfrm>
          <a:prstGeom prst="rect">
            <a:avLst/>
          </a:prstGeom>
          <a:noFill/>
        </p:spPr>
        <p:txBody>
          <a:bodyPr wrap="square" rtlCol="0">
            <a:spAutoFit/>
          </a:bodyPr>
          <a:lstStyle/>
          <a:p>
            <a:pPr defTabSz="914400"/>
            <a:r>
              <a:rPr lang="zh-CN" altLang="en-US" sz="2000" b="1" dirty="0">
                <a:solidFill>
                  <a:srgbClr val="E61D18"/>
                </a:solidFill>
                <a:latin typeface="微软雅黑" panose="020B0503020204020204" pitchFamily="34" charset="-122"/>
                <a:ea typeface="微软雅黑" panose="020B0503020204020204" pitchFamily="34" charset="-122"/>
              </a:rPr>
              <a:t>宪法部分条款完善及修正</a:t>
            </a:r>
            <a:endParaRPr lang="en-US" altLang="zh-CN" sz="2000" b="1" dirty="0">
              <a:solidFill>
                <a:srgbClr val="E61D1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705200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350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0" presetClass="entr" presetSubtype="0" fill="hold" nodeType="withEffect">
                                  <p:stCondLst>
                                    <p:cond delay="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5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par>
                          <p:cTn id="38" fill="hold">
                            <p:stCondLst>
                              <p:cond delay="50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55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9500"/>
                            </p:stCondLst>
                            <p:childTnLst>
                              <p:par>
                                <p:cTn id="77" presetID="4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p:bldP spid="11" grpId="0" animBg="1"/>
      <p:bldP spid="20" grpId="0"/>
      <p:bldP spid="21" grpId="0" animBg="1"/>
      <p:bldP spid="22" grpId="0" animBg="1"/>
      <p:bldP spid="23" grpId="0" animBg="1"/>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2" y="424820"/>
            <a:ext cx="4907298"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修改建议的重大制度设计</a:t>
            </a:r>
          </a:p>
        </p:txBody>
      </p:sp>
      <p:sp>
        <p:nvSpPr>
          <p:cNvPr id="26" name="圆角矩形 4">
            <a:extLst>
              <a:ext uri="{FF2B5EF4-FFF2-40B4-BE49-F238E27FC236}">
                <a16:creationId xmlns:a16="http://schemas.microsoft.com/office/drawing/2014/main" id="{E876A18A-F87D-4CC6-987E-69FEE8795267}"/>
              </a:ext>
            </a:extLst>
          </p:cNvPr>
          <p:cNvSpPr/>
          <p:nvPr/>
        </p:nvSpPr>
        <p:spPr>
          <a:xfrm>
            <a:off x="1093452" y="1857279"/>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坚持党的领导</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圆角矩形 7">
            <a:extLst>
              <a:ext uri="{FF2B5EF4-FFF2-40B4-BE49-F238E27FC236}">
                <a16:creationId xmlns:a16="http://schemas.microsoft.com/office/drawing/2014/main" id="{6BC80239-C93E-4138-B14B-63EF61FAF05D}"/>
              </a:ext>
            </a:extLst>
          </p:cNvPr>
          <p:cNvSpPr/>
          <p:nvPr/>
        </p:nvSpPr>
        <p:spPr>
          <a:xfrm>
            <a:off x="1093452" y="2505866"/>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人大制度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圆角矩形 10">
            <a:extLst>
              <a:ext uri="{FF2B5EF4-FFF2-40B4-BE49-F238E27FC236}">
                <a16:creationId xmlns:a16="http://schemas.microsoft.com/office/drawing/2014/main" id="{39074829-CF34-41F7-8A23-1AC19DA963BB}"/>
              </a:ext>
            </a:extLst>
          </p:cNvPr>
          <p:cNvSpPr/>
          <p:nvPr/>
        </p:nvSpPr>
        <p:spPr>
          <a:xfrm>
            <a:off x="1093452" y="3154453"/>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统一战线制度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9" name="圆角矩形 11">
            <a:extLst>
              <a:ext uri="{FF2B5EF4-FFF2-40B4-BE49-F238E27FC236}">
                <a16:creationId xmlns:a16="http://schemas.microsoft.com/office/drawing/2014/main" id="{264F086E-305B-449C-9BBF-7B8E562B46C7}"/>
              </a:ext>
            </a:extLst>
          </p:cNvPr>
          <p:cNvSpPr/>
          <p:nvPr/>
        </p:nvSpPr>
        <p:spPr>
          <a:xfrm>
            <a:off x="1093452" y="3803041"/>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宪法宣誓制度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圆角矩形 12">
            <a:extLst>
              <a:ext uri="{FF2B5EF4-FFF2-40B4-BE49-F238E27FC236}">
                <a16:creationId xmlns:a16="http://schemas.microsoft.com/office/drawing/2014/main" id="{656E8CB7-AF1C-40F3-8140-592D14174A82}"/>
              </a:ext>
            </a:extLst>
          </p:cNvPr>
          <p:cNvSpPr/>
          <p:nvPr/>
        </p:nvSpPr>
        <p:spPr>
          <a:xfrm>
            <a:off x="6904908" y="1857279"/>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国家主席任期制度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圆角矩形 13">
            <a:extLst>
              <a:ext uri="{FF2B5EF4-FFF2-40B4-BE49-F238E27FC236}">
                <a16:creationId xmlns:a16="http://schemas.microsoft.com/office/drawing/2014/main" id="{F5BB359D-3348-4E8B-9D77-B7AA3801B453}"/>
              </a:ext>
            </a:extLst>
          </p:cNvPr>
          <p:cNvSpPr/>
          <p:nvPr/>
        </p:nvSpPr>
        <p:spPr>
          <a:xfrm>
            <a:off x="6904908" y="2505865"/>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国务院管理制度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2" name="圆角矩形 14">
            <a:extLst>
              <a:ext uri="{FF2B5EF4-FFF2-40B4-BE49-F238E27FC236}">
                <a16:creationId xmlns:a16="http://schemas.microsoft.com/office/drawing/2014/main" id="{42E0F49C-0D46-4059-8375-9BFEFFF0B6CD}"/>
              </a:ext>
            </a:extLst>
          </p:cNvPr>
          <p:cNvSpPr/>
          <p:nvPr/>
        </p:nvSpPr>
        <p:spPr>
          <a:xfrm>
            <a:off x="6904908" y="3171503"/>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地方立法制度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圆角矩形 15">
            <a:extLst>
              <a:ext uri="{FF2B5EF4-FFF2-40B4-BE49-F238E27FC236}">
                <a16:creationId xmlns:a16="http://schemas.microsoft.com/office/drawing/2014/main" id="{4D7F0A62-F3C9-4F30-A810-FD3A1577B880}"/>
              </a:ext>
            </a:extLst>
          </p:cNvPr>
          <p:cNvSpPr/>
          <p:nvPr/>
        </p:nvSpPr>
        <p:spPr>
          <a:xfrm>
            <a:off x="6904908" y="3820089"/>
            <a:ext cx="4155312"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监察制度</a:t>
            </a:r>
            <a:endPar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加号 33">
            <a:extLst>
              <a:ext uri="{FF2B5EF4-FFF2-40B4-BE49-F238E27FC236}">
                <a16:creationId xmlns:a16="http://schemas.microsoft.com/office/drawing/2014/main" id="{DD67FE3A-6D9D-4BED-8BA8-A98B36472920}"/>
              </a:ext>
            </a:extLst>
          </p:cNvPr>
          <p:cNvSpPr/>
          <p:nvPr/>
        </p:nvSpPr>
        <p:spPr>
          <a:xfrm>
            <a:off x="5391394" y="2304431"/>
            <a:ext cx="1370883" cy="1370883"/>
          </a:xfrm>
          <a:prstGeom prst="mathPlus">
            <a:avLst>
              <a:gd name="adj1" fmla="val 6845"/>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7F42350E-33CE-4499-B068-40DCF0B5C48E}"/>
              </a:ext>
            </a:extLst>
          </p:cNvPr>
          <p:cNvSpPr txBox="1"/>
          <p:nvPr/>
        </p:nvSpPr>
        <p:spPr>
          <a:xfrm>
            <a:off x="1513663" y="4379196"/>
            <a:ext cx="9585146" cy="698012"/>
          </a:xfrm>
          <a:prstGeom prst="rect">
            <a:avLst/>
          </a:prstGeom>
          <a:noFill/>
        </p:spPr>
        <p:txBody>
          <a:bodyPr wrap="square" rtlCol="0">
            <a:spAutoFit/>
          </a:bodyPr>
          <a:lstStyle/>
          <a:p>
            <a:pPr>
              <a:lnSpc>
                <a:spcPct val="200000"/>
              </a:lnSpc>
            </a:pPr>
            <a:r>
              <a:rPr lang="zh-CN" altLang="en-US" sz="2400" b="1" dirty="0">
                <a:solidFill>
                  <a:schemeClr val="tx1">
                    <a:lumMod val="75000"/>
                    <a:lumOff val="25000"/>
                  </a:schemeClr>
                </a:solidFill>
                <a:latin typeface="华康俪金黑W8" panose="020B0809000000000000" pitchFamily="49" charset="-122"/>
                <a:ea typeface="华康俪金黑W8" panose="020B0809000000000000" pitchFamily="49" charset="-122"/>
              </a:rPr>
              <a:t>这些重大修改建议，是保证党和国家长治久安的</a:t>
            </a:r>
            <a:r>
              <a:rPr lang="zh-CN" altLang="en-US" sz="2400" b="1" dirty="0">
                <a:solidFill>
                  <a:srgbClr val="E61D18"/>
                </a:solidFill>
                <a:latin typeface="华康俪金黑W8" panose="020B0809000000000000" pitchFamily="49" charset="-122"/>
                <a:ea typeface="华康俪金黑W8" panose="020B0809000000000000" pitchFamily="49" charset="-122"/>
              </a:rPr>
              <a:t>顶层设计和制度安排</a:t>
            </a:r>
          </a:p>
        </p:txBody>
      </p:sp>
      <p:pic>
        <p:nvPicPr>
          <p:cNvPr id="39" name="图片 38">
            <a:extLst>
              <a:ext uri="{FF2B5EF4-FFF2-40B4-BE49-F238E27FC236}">
                <a16:creationId xmlns:a16="http://schemas.microsoft.com/office/drawing/2014/main" id="{E036FA0E-EF32-447C-84D9-95AF3B1826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097" b="7103"/>
          <a:stretch/>
        </p:blipFill>
        <p:spPr>
          <a:xfrm>
            <a:off x="6762277" y="5400617"/>
            <a:ext cx="5676900" cy="1367659"/>
          </a:xfrm>
          <a:prstGeom prst="rect">
            <a:avLst/>
          </a:prstGeom>
        </p:spPr>
      </p:pic>
    </p:spTree>
    <p:extLst>
      <p:ext uri="{BB962C8B-B14F-4D97-AF65-F5344CB8AC3E}">
        <p14:creationId xmlns:p14="http://schemas.microsoft.com/office/powerpoint/2010/main" val="376920849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0-#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0-#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1+#ppt_w/2"/>
                                          </p:val>
                                        </p:tav>
                                        <p:tav tm="100000">
                                          <p:val>
                                            <p:strVal val="#ppt_x"/>
                                          </p:val>
                                        </p:tav>
                                      </p:tavLst>
                                    </p:anim>
                                    <p:anim calcmode="lin" valueType="num">
                                      <p:cBhvr additive="base">
                                        <p:cTn id="43" dur="500" fill="hold"/>
                                        <p:tgtEl>
                                          <p:spTgt spid="3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8D54E67-1327-4C81-909D-17127DE6A735}"/>
              </a:ext>
            </a:extLst>
          </p:cNvPr>
          <p:cNvPicPr>
            <a:picLocks noChangeAspect="1"/>
          </p:cNvPicPr>
          <p:nvPr/>
        </p:nvPicPr>
        <p:blipFill rotWithShape="1">
          <a:blip r:embed="rId3">
            <a:extLst>
              <a:ext uri="{28A0092B-C50C-407E-A947-70E740481C1C}">
                <a14:useLocalDpi xmlns:a14="http://schemas.microsoft.com/office/drawing/2010/main" val="0"/>
              </a:ext>
            </a:extLst>
          </a:blip>
          <a:srcRect l="431" t="-10908" r="-431" b="10908"/>
          <a:stretch/>
        </p:blipFill>
        <p:spPr>
          <a:xfrm>
            <a:off x="383229" y="3954948"/>
            <a:ext cx="11563350" cy="2713090"/>
          </a:xfrm>
          <a:prstGeom prst="rect">
            <a:avLst/>
          </a:prstGeom>
        </p:spPr>
      </p:pic>
      <p:sp>
        <p:nvSpPr>
          <p:cNvPr id="6" name="图文框 5">
            <a:extLst>
              <a:ext uri="{FF2B5EF4-FFF2-40B4-BE49-F238E27FC236}">
                <a16:creationId xmlns:a16="http://schemas.microsoft.com/office/drawing/2014/main" id="{41CF4A3D-F3BB-464D-8D30-7602B959A7A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334750 w 12192000"/>
              <a:gd name="connsiteY7" fmla="*/ 6000750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744053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857250 w 12192000"/>
              <a:gd name="connsiteY6" fmla="*/ 6000750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343444 w 12192000"/>
              <a:gd name="connsiteY6" fmla="*/ 6627767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73775 w 12192000"/>
              <a:gd name="connsiteY6" fmla="*/ 6697435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56358 w 12192000"/>
              <a:gd name="connsiteY6" fmla="*/ 662776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47649 w 12192000"/>
              <a:gd name="connsiteY6" fmla="*/ 6592932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831138 w 12192000"/>
              <a:gd name="connsiteY7" fmla="*/ 6540682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831139 w 12192000"/>
              <a:gd name="connsiteY8" fmla="*/ 3086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83539 w 12192000"/>
              <a:gd name="connsiteY8" fmla="*/ 232410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35914 w 12192000"/>
              <a:gd name="connsiteY8" fmla="*/ 24193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82484 w 12192000"/>
              <a:gd name="connsiteY5" fmla="*/ 2650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82484 w 12192000"/>
              <a:gd name="connsiteY9" fmla="*/ 2650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238940 w 12192000"/>
              <a:gd name="connsiteY6" fmla="*/ 656680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44384 w 12192000"/>
              <a:gd name="connsiteY5" fmla="*/ 22696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44384 w 12192000"/>
              <a:gd name="connsiteY9" fmla="*/ 22696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215809 w 12192000"/>
              <a:gd name="connsiteY5" fmla="*/ 217442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215809 w 12192000"/>
              <a:gd name="connsiteY9" fmla="*/ 217442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1964489 w 12192000"/>
              <a:gd name="connsiteY8" fmla="*/ 222885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81790 w 12192000"/>
              <a:gd name="connsiteY6" fmla="*/ 67001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62740 w 12192000"/>
              <a:gd name="connsiteY6" fmla="*/ 664300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1964488 w 12192000"/>
              <a:gd name="connsiteY7" fmla="*/ 6645457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02588 w 12192000"/>
              <a:gd name="connsiteY7" fmla="*/ 6654982 h 6858000"/>
              <a:gd name="connsiteX8" fmla="*/ 12012114 w 12192000"/>
              <a:gd name="connsiteY8" fmla="*/ 194310 h 6858000"/>
              <a:gd name="connsiteX9" fmla="*/ 187234 w 12192000"/>
              <a:gd name="connsiteY9" fmla="*/ 207917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187234 w 12192000"/>
              <a:gd name="connsiteY5" fmla="*/ 207917 h 6858000"/>
              <a:gd name="connsiteX6" fmla="*/ 191315 w 12192000"/>
              <a:gd name="connsiteY6" fmla="*/ 6662056 h 6858000"/>
              <a:gd name="connsiteX7" fmla="*/ 12031163 w 12192000"/>
              <a:gd name="connsiteY7" fmla="*/ 6654982 h 6858000"/>
              <a:gd name="connsiteX8" fmla="*/ 12012114 w 12192000"/>
              <a:gd name="connsiteY8" fmla="*/ 194310 h 6858000"/>
              <a:gd name="connsiteX9" fmla="*/ 187234 w 12192000"/>
              <a:gd name="connsiteY9" fmla="*/ 2079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187234" y="207917"/>
                </a:moveTo>
                <a:cubicBezTo>
                  <a:pt x="185419" y="2321197"/>
                  <a:pt x="193130" y="4548776"/>
                  <a:pt x="191315" y="6662056"/>
                </a:cubicBezTo>
                <a:lnTo>
                  <a:pt x="12031163" y="6654982"/>
                </a:lnTo>
                <a:cubicBezTo>
                  <a:pt x="12031163" y="4577625"/>
                  <a:pt x="12012114" y="2271667"/>
                  <a:pt x="12012114" y="194310"/>
                </a:cubicBezTo>
                <a:lnTo>
                  <a:pt x="187234" y="207917"/>
                </a:lnTo>
                <a:close/>
              </a:path>
            </a:pathLst>
          </a:cu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7" name="矩形 6">
            <a:extLst>
              <a:ext uri="{FF2B5EF4-FFF2-40B4-BE49-F238E27FC236}">
                <a16:creationId xmlns:a16="http://schemas.microsoft.com/office/drawing/2014/main" id="{91CA10B1-BE2F-4DF1-AB39-26A91F00864A}"/>
              </a:ext>
            </a:extLst>
          </p:cNvPr>
          <p:cNvSpPr/>
          <p:nvPr/>
        </p:nvSpPr>
        <p:spPr>
          <a:xfrm>
            <a:off x="314325" y="298492"/>
            <a:ext cx="11563350" cy="6283283"/>
          </a:xfrm>
          <a:prstGeom prst="rect">
            <a:avLst/>
          </a:prstGeom>
          <a:noFill/>
          <a:ln w="25400">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1" name="图片 10">
            <a:extLst>
              <a:ext uri="{FF2B5EF4-FFF2-40B4-BE49-F238E27FC236}">
                <a16:creationId xmlns:a16="http://schemas.microsoft.com/office/drawing/2014/main" id="{17A644EE-E36A-4611-BF91-FA7A8978AF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877" y="331553"/>
            <a:ext cx="2617946" cy="2687872"/>
          </a:xfrm>
          <a:prstGeom prst="rect">
            <a:avLst/>
          </a:prstGeom>
        </p:spPr>
      </p:pic>
      <p:sp>
        <p:nvSpPr>
          <p:cNvPr id="12" name="文本框 11">
            <a:extLst>
              <a:ext uri="{FF2B5EF4-FFF2-40B4-BE49-F238E27FC236}">
                <a16:creationId xmlns:a16="http://schemas.microsoft.com/office/drawing/2014/main" id="{46030C32-E2B8-4B11-AEC5-02B0862126FD}"/>
              </a:ext>
            </a:extLst>
          </p:cNvPr>
          <p:cNvSpPr txBox="1"/>
          <p:nvPr/>
        </p:nvSpPr>
        <p:spPr>
          <a:xfrm>
            <a:off x="4351620" y="3347281"/>
            <a:ext cx="4525680" cy="584775"/>
          </a:xfrm>
          <a:prstGeom prst="rect">
            <a:avLst/>
          </a:prstGeom>
          <a:noFill/>
          <a:ln>
            <a:no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E61D18"/>
                </a:solidFill>
                <a:effectLst/>
                <a:uLnTx/>
                <a:uFillTx/>
                <a:latin typeface="华康俪金黑W8" panose="020B0809000000000000" pitchFamily="49" charset="-122"/>
                <a:ea typeface="华康俪金黑W8" panose="020B0809000000000000" pitchFamily="49" charset="-122"/>
                <a:cs typeface="+mn-cs"/>
              </a:rPr>
              <a:t>宪法序言部分的修改</a:t>
            </a:r>
          </a:p>
        </p:txBody>
      </p:sp>
      <p:sp>
        <p:nvSpPr>
          <p:cNvPr id="13" name="矩形 12">
            <a:extLst>
              <a:ext uri="{FF2B5EF4-FFF2-40B4-BE49-F238E27FC236}">
                <a16:creationId xmlns:a16="http://schemas.microsoft.com/office/drawing/2014/main" id="{10893BAF-917F-4F48-A639-7F1BE97AA3CB}"/>
              </a:ext>
            </a:extLst>
          </p:cNvPr>
          <p:cNvSpPr/>
          <p:nvPr/>
        </p:nvSpPr>
        <p:spPr>
          <a:xfrm>
            <a:off x="3300109" y="3231401"/>
            <a:ext cx="795406" cy="754981"/>
          </a:xfrm>
          <a:prstGeom prst="rect">
            <a:avLst/>
          </a:prstGeom>
          <a:solidFill>
            <a:srgbClr val="E61D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02</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cxnSp>
        <p:nvCxnSpPr>
          <p:cNvPr id="14" name="直接连接符 13">
            <a:extLst>
              <a:ext uri="{FF2B5EF4-FFF2-40B4-BE49-F238E27FC236}">
                <a16:creationId xmlns:a16="http://schemas.microsoft.com/office/drawing/2014/main" id="{00FBAFFF-98CC-423E-9481-30A2F6758D84}"/>
              </a:ext>
            </a:extLst>
          </p:cNvPr>
          <p:cNvCxnSpPr>
            <a:cxnSpLocks/>
          </p:cNvCxnSpPr>
          <p:nvPr/>
        </p:nvCxnSpPr>
        <p:spPr>
          <a:xfrm>
            <a:off x="3300109" y="3019425"/>
            <a:ext cx="5643866"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4B6794-1C66-474E-96ED-F03565F80DD9}"/>
              </a:ext>
            </a:extLst>
          </p:cNvPr>
          <p:cNvCxnSpPr>
            <a:cxnSpLocks/>
          </p:cNvCxnSpPr>
          <p:nvPr/>
        </p:nvCxnSpPr>
        <p:spPr>
          <a:xfrm>
            <a:off x="3300109" y="4158908"/>
            <a:ext cx="5577191" cy="0"/>
          </a:xfrm>
          <a:prstGeom prst="line">
            <a:avLst/>
          </a:prstGeom>
          <a:ln w="25400">
            <a:solidFill>
              <a:srgbClr val="E61D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03145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1" y="424820"/>
            <a:ext cx="4775097"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宪法序言第七自然段修改点</a:t>
            </a:r>
          </a:p>
        </p:txBody>
      </p:sp>
      <p:sp>
        <p:nvSpPr>
          <p:cNvPr id="6" name="圆角矩形 4">
            <a:extLst>
              <a:ext uri="{FF2B5EF4-FFF2-40B4-BE49-F238E27FC236}">
                <a16:creationId xmlns:a16="http://schemas.microsoft.com/office/drawing/2014/main" id="{5849B9D1-CAA4-4AFB-8A05-0023A0B7B009}"/>
              </a:ext>
            </a:extLst>
          </p:cNvPr>
          <p:cNvSpPr/>
          <p:nvPr/>
        </p:nvSpPr>
        <p:spPr>
          <a:xfrm>
            <a:off x="1093452" y="1369361"/>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修改前</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7" name="圆角矩形 5">
            <a:extLst>
              <a:ext uri="{FF2B5EF4-FFF2-40B4-BE49-F238E27FC236}">
                <a16:creationId xmlns:a16="http://schemas.microsoft.com/office/drawing/2014/main" id="{6562F1CF-7920-4D73-BE8A-45A21815F71F}"/>
              </a:ext>
            </a:extLst>
          </p:cNvPr>
          <p:cNvSpPr/>
          <p:nvPr/>
        </p:nvSpPr>
        <p:spPr>
          <a:xfrm>
            <a:off x="6819480" y="1369361"/>
            <a:ext cx="4497723" cy="520861"/>
          </a:xfrm>
          <a:prstGeom prst="roundRect">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Arial"/>
                <a:ea typeface="Microsoft YaHei UI"/>
                <a:cs typeface="+mn-cs"/>
              </a:rPr>
              <a:t>修改后</a:t>
            </a:r>
            <a:endParaRPr kumimoji="0" lang="en-US" altLang="zh-CN" sz="2400" b="1" i="0" u="none" strike="noStrike" kern="0" cap="none" spc="0" normalizeH="0" baseline="0" noProof="0" dirty="0">
              <a:ln>
                <a:noFill/>
              </a:ln>
              <a:solidFill>
                <a:prstClr val="white"/>
              </a:solidFill>
              <a:effectLst/>
              <a:uLnTx/>
              <a:uFillTx/>
              <a:latin typeface="Arial"/>
              <a:ea typeface="Microsoft YaHei UI"/>
              <a:cs typeface="+mn-cs"/>
            </a:endParaRPr>
          </a:p>
        </p:txBody>
      </p:sp>
      <p:sp>
        <p:nvSpPr>
          <p:cNvPr id="8" name="文本框 7">
            <a:extLst>
              <a:ext uri="{FF2B5EF4-FFF2-40B4-BE49-F238E27FC236}">
                <a16:creationId xmlns:a16="http://schemas.microsoft.com/office/drawing/2014/main" id="{4159121A-A1A6-4EFF-939B-66AA974409C2}"/>
              </a:ext>
            </a:extLst>
          </p:cNvPr>
          <p:cNvSpPr txBox="1"/>
          <p:nvPr/>
        </p:nvSpPr>
        <p:spPr>
          <a:xfrm>
            <a:off x="933165" y="2147523"/>
            <a:ext cx="4537811" cy="646331"/>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“在马克思列宁主义、毛泽东思想、邓小平理论和‘三个代表’重要思想指引下”</a:t>
            </a:r>
          </a:p>
        </p:txBody>
      </p:sp>
      <p:sp>
        <p:nvSpPr>
          <p:cNvPr id="9" name="文本框 8">
            <a:extLst>
              <a:ext uri="{FF2B5EF4-FFF2-40B4-BE49-F238E27FC236}">
                <a16:creationId xmlns:a16="http://schemas.microsoft.com/office/drawing/2014/main" id="{46F99EA5-193D-4E48-BBEA-8D59573F1A26}"/>
              </a:ext>
            </a:extLst>
          </p:cNvPr>
          <p:cNvSpPr txBox="1"/>
          <p:nvPr/>
        </p:nvSpPr>
        <p:spPr>
          <a:xfrm>
            <a:off x="6664192" y="2147523"/>
            <a:ext cx="5169368" cy="923330"/>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“在马克思列宁主义、毛泽东思想、邓小平理论、‘三个代表’重要思想、科学发展观、习近平新时代中国特色社会主义思想指引下”；</a:t>
            </a:r>
          </a:p>
        </p:txBody>
      </p:sp>
      <p:grpSp>
        <p:nvGrpSpPr>
          <p:cNvPr id="10" name="组合 9">
            <a:extLst>
              <a:ext uri="{FF2B5EF4-FFF2-40B4-BE49-F238E27FC236}">
                <a16:creationId xmlns:a16="http://schemas.microsoft.com/office/drawing/2014/main" id="{F3F37B74-5095-499C-A754-57C3100E3A26}"/>
              </a:ext>
            </a:extLst>
          </p:cNvPr>
          <p:cNvGrpSpPr/>
          <p:nvPr/>
        </p:nvGrpSpPr>
        <p:grpSpPr>
          <a:xfrm>
            <a:off x="5787004" y="2250762"/>
            <a:ext cx="561160" cy="561160"/>
            <a:chOff x="5935893" y="2524080"/>
            <a:chExt cx="751545" cy="751545"/>
          </a:xfrm>
        </p:grpSpPr>
        <p:sp>
          <p:nvSpPr>
            <p:cNvPr id="11" name="流程图: 联系 1">
              <a:extLst>
                <a:ext uri="{FF2B5EF4-FFF2-40B4-BE49-F238E27FC236}">
                  <a16:creationId xmlns:a16="http://schemas.microsoft.com/office/drawing/2014/main" id="{0FC7090B-B27E-4C54-904B-E03D60D93341}"/>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2" name="燕尾形 9">
              <a:extLst>
                <a:ext uri="{FF2B5EF4-FFF2-40B4-BE49-F238E27FC236}">
                  <a16:creationId xmlns:a16="http://schemas.microsoft.com/office/drawing/2014/main" id="{5F10ECBA-0E7E-4310-8ABF-E0595C3537F7}"/>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3" name="文本框 12">
            <a:extLst>
              <a:ext uri="{FF2B5EF4-FFF2-40B4-BE49-F238E27FC236}">
                <a16:creationId xmlns:a16="http://schemas.microsoft.com/office/drawing/2014/main" id="{4D7F00D1-2492-48CD-A5F6-D853510DC906}"/>
              </a:ext>
            </a:extLst>
          </p:cNvPr>
          <p:cNvSpPr txBox="1"/>
          <p:nvPr/>
        </p:nvSpPr>
        <p:spPr>
          <a:xfrm>
            <a:off x="933165" y="3336812"/>
            <a:ext cx="4537811" cy="369332"/>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“健全社会主义法制”</a:t>
            </a:r>
          </a:p>
        </p:txBody>
      </p:sp>
      <p:sp>
        <p:nvSpPr>
          <p:cNvPr id="14" name="文本框 13">
            <a:extLst>
              <a:ext uri="{FF2B5EF4-FFF2-40B4-BE49-F238E27FC236}">
                <a16:creationId xmlns:a16="http://schemas.microsoft.com/office/drawing/2014/main" id="{C673779A-BFAA-4FB4-AE78-37C57D0DDE4B}"/>
              </a:ext>
            </a:extLst>
          </p:cNvPr>
          <p:cNvSpPr txBox="1"/>
          <p:nvPr/>
        </p:nvSpPr>
        <p:spPr>
          <a:xfrm>
            <a:off x="6664192" y="3336812"/>
            <a:ext cx="5169368" cy="369332"/>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“健全社会主义法治”</a:t>
            </a:r>
          </a:p>
        </p:txBody>
      </p:sp>
      <p:grpSp>
        <p:nvGrpSpPr>
          <p:cNvPr id="15" name="组合 14">
            <a:extLst>
              <a:ext uri="{FF2B5EF4-FFF2-40B4-BE49-F238E27FC236}">
                <a16:creationId xmlns:a16="http://schemas.microsoft.com/office/drawing/2014/main" id="{C54C221D-DFE4-4CD1-8A98-02498AF128FF}"/>
              </a:ext>
            </a:extLst>
          </p:cNvPr>
          <p:cNvGrpSpPr/>
          <p:nvPr/>
        </p:nvGrpSpPr>
        <p:grpSpPr>
          <a:xfrm>
            <a:off x="5787004" y="3274116"/>
            <a:ext cx="561160" cy="561160"/>
            <a:chOff x="5935893" y="2524080"/>
            <a:chExt cx="751545" cy="751545"/>
          </a:xfrm>
        </p:grpSpPr>
        <p:sp>
          <p:nvSpPr>
            <p:cNvPr id="16" name="流程图: 联系 14">
              <a:extLst>
                <a:ext uri="{FF2B5EF4-FFF2-40B4-BE49-F238E27FC236}">
                  <a16:creationId xmlns:a16="http://schemas.microsoft.com/office/drawing/2014/main" id="{1063B406-9D78-403F-8E0B-823477F30526}"/>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17" name="燕尾形 15">
              <a:extLst>
                <a:ext uri="{FF2B5EF4-FFF2-40B4-BE49-F238E27FC236}">
                  <a16:creationId xmlns:a16="http://schemas.microsoft.com/office/drawing/2014/main" id="{ED6413ED-D3B7-4312-A8FB-08BC450D440D}"/>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sp>
        <p:nvSpPr>
          <p:cNvPr id="18" name="文本框 17">
            <a:extLst>
              <a:ext uri="{FF2B5EF4-FFF2-40B4-BE49-F238E27FC236}">
                <a16:creationId xmlns:a16="http://schemas.microsoft.com/office/drawing/2014/main" id="{46CFE5BF-F812-4BA7-9074-348E8986D268}"/>
              </a:ext>
            </a:extLst>
          </p:cNvPr>
          <p:cNvSpPr txBox="1"/>
          <p:nvPr/>
        </p:nvSpPr>
        <p:spPr>
          <a:xfrm>
            <a:off x="933165" y="4160143"/>
            <a:ext cx="4537811" cy="369332"/>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在“自力更生，艰苦奋斗”前</a:t>
            </a:r>
          </a:p>
        </p:txBody>
      </p:sp>
      <p:sp>
        <p:nvSpPr>
          <p:cNvPr id="19" name="文本框 18">
            <a:extLst>
              <a:ext uri="{FF2B5EF4-FFF2-40B4-BE49-F238E27FC236}">
                <a16:creationId xmlns:a16="http://schemas.microsoft.com/office/drawing/2014/main" id="{AD714FB0-5BFD-4FE5-B15F-647DF5208191}"/>
              </a:ext>
            </a:extLst>
          </p:cNvPr>
          <p:cNvSpPr txBox="1"/>
          <p:nvPr/>
        </p:nvSpPr>
        <p:spPr>
          <a:xfrm>
            <a:off x="6664192" y="4160143"/>
            <a:ext cx="5169368" cy="369332"/>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增写“贯彻新发展理念”</a:t>
            </a:r>
          </a:p>
        </p:txBody>
      </p:sp>
      <p:sp>
        <p:nvSpPr>
          <p:cNvPr id="20" name="文本框 19">
            <a:extLst>
              <a:ext uri="{FF2B5EF4-FFF2-40B4-BE49-F238E27FC236}">
                <a16:creationId xmlns:a16="http://schemas.microsoft.com/office/drawing/2014/main" id="{6AA92428-DC13-4F50-997F-419E15D5D76E}"/>
              </a:ext>
            </a:extLst>
          </p:cNvPr>
          <p:cNvSpPr txBox="1"/>
          <p:nvPr/>
        </p:nvSpPr>
        <p:spPr>
          <a:xfrm>
            <a:off x="933165" y="5054365"/>
            <a:ext cx="4537811" cy="923330"/>
          </a:xfrm>
          <a:prstGeom prst="rect">
            <a:avLst/>
          </a:prstGeom>
          <a:noFill/>
        </p:spPr>
        <p:txBody>
          <a:bodyPr wrap="square" rtlCol="0">
            <a:spAutoFit/>
          </a:bodyPr>
          <a:lstStyle/>
          <a:p>
            <a:pPr algn="r" defTabSz="914400"/>
            <a:r>
              <a:rPr lang="zh-CN" altLang="en-US" dirty="0">
                <a:solidFill>
                  <a:prstClr val="black">
                    <a:lumMod val="85000"/>
                    <a:lumOff val="15000"/>
                  </a:prstClr>
                </a:solidFill>
                <a:latin typeface="Arial"/>
                <a:ea typeface="Microsoft YaHei UI"/>
              </a:rPr>
              <a:t>“推动物质文明、政治文明和精神文明协调发展，把我国建设成为富强、民主、文明的社会主义国家”</a:t>
            </a:r>
          </a:p>
        </p:txBody>
      </p:sp>
      <p:sp>
        <p:nvSpPr>
          <p:cNvPr id="21" name="文本框 20">
            <a:extLst>
              <a:ext uri="{FF2B5EF4-FFF2-40B4-BE49-F238E27FC236}">
                <a16:creationId xmlns:a16="http://schemas.microsoft.com/office/drawing/2014/main" id="{3EEA1DC2-684F-4ABA-9067-437FD1BABFE5}"/>
              </a:ext>
            </a:extLst>
          </p:cNvPr>
          <p:cNvSpPr txBox="1"/>
          <p:nvPr/>
        </p:nvSpPr>
        <p:spPr>
          <a:xfrm>
            <a:off x="6664192" y="5054365"/>
            <a:ext cx="5169368" cy="1200329"/>
          </a:xfrm>
          <a:prstGeom prst="rect">
            <a:avLst/>
          </a:prstGeom>
          <a:noFill/>
        </p:spPr>
        <p:txBody>
          <a:bodyPr wrap="square" rtlCol="0">
            <a:spAutoFit/>
          </a:bodyPr>
          <a:lstStyle/>
          <a:p>
            <a:pPr defTabSz="914400"/>
            <a:r>
              <a:rPr lang="zh-CN" altLang="en-US" dirty="0">
                <a:solidFill>
                  <a:srgbClr val="C00000"/>
                </a:solidFill>
                <a:latin typeface="Arial"/>
                <a:ea typeface="Microsoft YaHei UI"/>
              </a:rPr>
              <a:t>“推动物质文明、政治文明、精神文明、社会文明、生态文明协调发展，把我国建设成为富强民主文明和谐美丽的社会主义现代化强国，实现中华民族伟大复兴”。</a:t>
            </a:r>
          </a:p>
        </p:txBody>
      </p:sp>
      <p:grpSp>
        <p:nvGrpSpPr>
          <p:cNvPr id="22" name="组合 21">
            <a:extLst>
              <a:ext uri="{FF2B5EF4-FFF2-40B4-BE49-F238E27FC236}">
                <a16:creationId xmlns:a16="http://schemas.microsoft.com/office/drawing/2014/main" id="{EC3722E2-478B-4325-A8EB-3EB7469E977D}"/>
              </a:ext>
            </a:extLst>
          </p:cNvPr>
          <p:cNvGrpSpPr/>
          <p:nvPr/>
        </p:nvGrpSpPr>
        <p:grpSpPr>
          <a:xfrm>
            <a:off x="5787004" y="5320824"/>
            <a:ext cx="561160" cy="561160"/>
            <a:chOff x="5935893" y="2524080"/>
            <a:chExt cx="751545" cy="751545"/>
          </a:xfrm>
        </p:grpSpPr>
        <p:sp>
          <p:nvSpPr>
            <p:cNvPr id="23" name="流程图: 联系 24">
              <a:extLst>
                <a:ext uri="{FF2B5EF4-FFF2-40B4-BE49-F238E27FC236}">
                  <a16:creationId xmlns:a16="http://schemas.microsoft.com/office/drawing/2014/main" id="{6BA91A94-1624-4FC0-9BAB-F10EF2F00487}"/>
                </a:ext>
              </a:extLst>
            </p:cNvPr>
            <p:cNvSpPr/>
            <p:nvPr/>
          </p:nvSpPr>
          <p:spPr>
            <a:xfrm>
              <a:off x="5935893" y="2524080"/>
              <a:ext cx="751545" cy="751545"/>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24" name="燕尾形 25">
              <a:extLst>
                <a:ext uri="{FF2B5EF4-FFF2-40B4-BE49-F238E27FC236}">
                  <a16:creationId xmlns:a16="http://schemas.microsoft.com/office/drawing/2014/main" id="{F5F39DFE-05E3-4F12-9054-72E262B88165}"/>
                </a:ext>
              </a:extLst>
            </p:cNvPr>
            <p:cNvSpPr/>
            <p:nvPr/>
          </p:nvSpPr>
          <p:spPr>
            <a:xfrm>
              <a:off x="6213314" y="2690499"/>
              <a:ext cx="196702" cy="418706"/>
            </a:xfrm>
            <a:prstGeom prst="chevron">
              <a:avLst>
                <a:gd name="adj" fmla="val 7949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Microsoft YaHei UI"/>
                <a:cs typeface="+mn-cs"/>
              </a:endParaRPr>
            </a:p>
          </p:txBody>
        </p:sp>
      </p:grpSp>
      <p:grpSp>
        <p:nvGrpSpPr>
          <p:cNvPr id="25" name="组合 24">
            <a:extLst>
              <a:ext uri="{FF2B5EF4-FFF2-40B4-BE49-F238E27FC236}">
                <a16:creationId xmlns:a16="http://schemas.microsoft.com/office/drawing/2014/main" id="{9FF2A506-746D-47D7-943D-F9BEDD8FC1DD}"/>
              </a:ext>
            </a:extLst>
          </p:cNvPr>
          <p:cNvGrpSpPr/>
          <p:nvPr/>
        </p:nvGrpSpPr>
        <p:grpSpPr>
          <a:xfrm>
            <a:off x="5787004" y="4092577"/>
            <a:ext cx="561160" cy="561160"/>
            <a:chOff x="5935894" y="4216402"/>
            <a:chExt cx="561160" cy="561160"/>
          </a:xfrm>
        </p:grpSpPr>
        <p:sp>
          <p:nvSpPr>
            <p:cNvPr id="26" name="流程图: 联系 19">
              <a:extLst>
                <a:ext uri="{FF2B5EF4-FFF2-40B4-BE49-F238E27FC236}">
                  <a16:creationId xmlns:a16="http://schemas.microsoft.com/office/drawing/2014/main" id="{AC7217F1-9089-40C1-BF60-4AD3E4A247FD}"/>
                </a:ext>
              </a:extLst>
            </p:cNvPr>
            <p:cNvSpPr/>
            <p:nvPr/>
          </p:nvSpPr>
          <p:spPr>
            <a:xfrm>
              <a:off x="5935894" y="4216402"/>
              <a:ext cx="561160" cy="561160"/>
            </a:xfrm>
            <a:prstGeom prst="flowChartConnector">
              <a:avLst/>
            </a:prstGeom>
            <a:solidFill>
              <a:srgbClr val="E61D1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sp>
          <p:nvSpPr>
            <p:cNvPr id="27" name="加号 26">
              <a:extLst>
                <a:ext uri="{FF2B5EF4-FFF2-40B4-BE49-F238E27FC236}">
                  <a16:creationId xmlns:a16="http://schemas.microsoft.com/office/drawing/2014/main" id="{C4A60C54-C8EE-4F33-B322-4F7B68AFC528}"/>
                </a:ext>
              </a:extLst>
            </p:cNvPr>
            <p:cNvSpPr/>
            <p:nvPr/>
          </p:nvSpPr>
          <p:spPr>
            <a:xfrm>
              <a:off x="6017439" y="4283968"/>
              <a:ext cx="398067" cy="398067"/>
            </a:xfrm>
            <a:prstGeom prst="mathPlus">
              <a:avLst>
                <a:gd name="adj1" fmla="val 538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Microsoft YaHei UI"/>
                <a:cs typeface="+mn-cs"/>
              </a:endParaRPr>
            </a:p>
          </p:txBody>
        </p:sp>
      </p:grpSp>
    </p:spTree>
    <p:extLst>
      <p:ext uri="{BB962C8B-B14F-4D97-AF65-F5344CB8AC3E}">
        <p14:creationId xmlns:p14="http://schemas.microsoft.com/office/powerpoint/2010/main" val="280957280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anim calcmode="lin" valueType="num">
                                      <p:cBhvr>
                                        <p:cTn id="24" dur="750" fill="hold"/>
                                        <p:tgtEl>
                                          <p:spTgt spid="10"/>
                                        </p:tgtEl>
                                        <p:attrNameLst>
                                          <p:attrName>ppt_w</p:attrName>
                                        </p:attrNameLst>
                                      </p:cBhvr>
                                      <p:tavLst>
                                        <p:tav tm="0" fmla="#ppt_w*sin(2.5*pi*$)">
                                          <p:val>
                                            <p:fltVal val="0"/>
                                          </p:val>
                                        </p:tav>
                                        <p:tav tm="100000">
                                          <p:val>
                                            <p:fltVal val="1"/>
                                          </p:val>
                                        </p:tav>
                                      </p:tavLst>
                                    </p:anim>
                                    <p:anim calcmode="lin" valueType="num">
                                      <p:cBhvr>
                                        <p:cTn id="25" dur="750" fill="hold"/>
                                        <p:tgtEl>
                                          <p:spTgt spid="10"/>
                                        </p:tgtEl>
                                        <p:attrNameLst>
                                          <p:attrName>ppt_h</p:attrName>
                                        </p:attrNameLst>
                                      </p:cBhvr>
                                      <p:tavLst>
                                        <p:tav tm="0">
                                          <p:val>
                                            <p:strVal val="#ppt_h"/>
                                          </p:val>
                                        </p:tav>
                                        <p:tav tm="100000">
                                          <p:val>
                                            <p:strVal val="#ppt_h"/>
                                          </p:val>
                                        </p:tav>
                                      </p:tavLst>
                                    </p:anim>
                                  </p:childTnLst>
                                </p:cTn>
                              </p:par>
                            </p:childTnLst>
                          </p:cTn>
                        </p:par>
                        <p:par>
                          <p:cTn id="26" fill="hold">
                            <p:stCondLst>
                              <p:cond delay="2250"/>
                            </p:stCondLst>
                            <p:childTnLst>
                              <p:par>
                                <p:cTn id="27" presetID="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3250"/>
                            </p:stCondLst>
                            <p:childTnLst>
                              <p:par>
                                <p:cTn id="37" presetID="45"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ppt_w</p:attrName>
                                        </p:attrNameLst>
                                      </p:cBhvr>
                                      <p:tavLst>
                                        <p:tav tm="0" fmla="#ppt_w*sin(2.5*pi*$)">
                                          <p:val>
                                            <p:fltVal val="0"/>
                                          </p:val>
                                        </p:tav>
                                        <p:tav tm="100000">
                                          <p:val>
                                            <p:fltVal val="1"/>
                                          </p:val>
                                        </p:tav>
                                      </p:tavLst>
                                    </p:anim>
                                    <p:anim calcmode="lin" valueType="num">
                                      <p:cBhvr>
                                        <p:cTn id="41" dur="750" fill="hold"/>
                                        <p:tgtEl>
                                          <p:spTgt spid="15"/>
                                        </p:tgtEl>
                                        <p:attrNameLst>
                                          <p:attrName>ppt_h</p:attrName>
                                        </p:attrNameLst>
                                      </p:cBhvr>
                                      <p:tavLst>
                                        <p:tav tm="0">
                                          <p:val>
                                            <p:strVal val="#ppt_h"/>
                                          </p:val>
                                        </p:tav>
                                        <p:tav tm="100000">
                                          <p:val>
                                            <p:strVal val="#ppt_h"/>
                                          </p:val>
                                        </p:tav>
                                      </p:tavLst>
                                    </p:anim>
                                  </p:childTnLst>
                                </p:cTn>
                              </p:par>
                            </p:childTnLst>
                          </p:cTn>
                        </p:par>
                        <p:par>
                          <p:cTn id="42" fill="hold">
                            <p:stCondLst>
                              <p:cond delay="4000"/>
                            </p:stCondLst>
                            <p:childTnLst>
                              <p:par>
                                <p:cTn id="43" presetID="2" presetClass="entr" presetSubtype="2"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45"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ppt_w</p:attrName>
                                        </p:attrNameLst>
                                      </p:cBhvr>
                                      <p:tavLst>
                                        <p:tav tm="0" fmla="#ppt_w*sin(2.5*pi*$)">
                                          <p:val>
                                            <p:fltVal val="0"/>
                                          </p:val>
                                        </p:tav>
                                        <p:tav tm="100000">
                                          <p:val>
                                            <p:fltVal val="1"/>
                                          </p:val>
                                        </p:tav>
                                      </p:tavLst>
                                    </p:anim>
                                    <p:anim calcmode="lin" valueType="num">
                                      <p:cBhvr>
                                        <p:cTn id="57" dur="750" fill="hold"/>
                                        <p:tgtEl>
                                          <p:spTgt spid="25"/>
                                        </p:tgtEl>
                                        <p:attrNameLst>
                                          <p:attrName>ppt_h</p:attrName>
                                        </p:attrNameLst>
                                      </p:cBhvr>
                                      <p:tavLst>
                                        <p:tav tm="0">
                                          <p:val>
                                            <p:strVal val="#ppt_h"/>
                                          </p:val>
                                        </p:tav>
                                        <p:tav tm="100000">
                                          <p:val>
                                            <p:strVal val="#ppt_h"/>
                                          </p:val>
                                        </p:tav>
                                      </p:tavLst>
                                    </p:anim>
                                  </p:childTnLst>
                                </p:cTn>
                              </p:par>
                            </p:childTnLst>
                          </p:cTn>
                        </p:par>
                        <p:par>
                          <p:cTn id="58" fill="hold">
                            <p:stCondLst>
                              <p:cond delay="5750"/>
                            </p:stCondLst>
                            <p:childTnLst>
                              <p:par>
                                <p:cTn id="59" presetID="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1+#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childTnLst>
                          </p:cTn>
                        </p:par>
                        <p:par>
                          <p:cTn id="63" fill="hold">
                            <p:stCondLst>
                              <p:cond delay="6250"/>
                            </p:stCondLst>
                            <p:childTnLst>
                              <p:par>
                                <p:cTn id="64" presetID="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0-#ppt_w/2"/>
                                          </p:val>
                                        </p:tav>
                                        <p:tav tm="100000">
                                          <p:val>
                                            <p:strVal val="#ppt_x"/>
                                          </p:val>
                                        </p:tav>
                                      </p:tavLst>
                                    </p:anim>
                                    <p:anim calcmode="lin" valueType="num">
                                      <p:cBhvr additive="base">
                                        <p:cTn id="67" dur="500" fill="hold"/>
                                        <p:tgtEl>
                                          <p:spTgt spid="20"/>
                                        </p:tgtEl>
                                        <p:attrNameLst>
                                          <p:attrName>ppt_y</p:attrName>
                                        </p:attrNameLst>
                                      </p:cBhvr>
                                      <p:tavLst>
                                        <p:tav tm="0">
                                          <p:val>
                                            <p:strVal val="#ppt_y"/>
                                          </p:val>
                                        </p:tav>
                                        <p:tav tm="100000">
                                          <p:val>
                                            <p:strVal val="#ppt_y"/>
                                          </p:val>
                                        </p:tav>
                                      </p:tavLst>
                                    </p:anim>
                                  </p:childTnLst>
                                </p:cTn>
                              </p:par>
                            </p:childTnLst>
                          </p:cTn>
                        </p:par>
                        <p:par>
                          <p:cTn id="68" fill="hold">
                            <p:stCondLst>
                              <p:cond delay="6750"/>
                            </p:stCondLst>
                            <p:childTnLst>
                              <p:par>
                                <p:cTn id="69" presetID="45"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750"/>
                                        <p:tgtEl>
                                          <p:spTgt spid="22"/>
                                        </p:tgtEl>
                                      </p:cBhvr>
                                    </p:animEffect>
                                    <p:anim calcmode="lin" valueType="num">
                                      <p:cBhvr>
                                        <p:cTn id="72" dur="750" fill="hold"/>
                                        <p:tgtEl>
                                          <p:spTgt spid="22"/>
                                        </p:tgtEl>
                                        <p:attrNameLst>
                                          <p:attrName>ppt_w</p:attrName>
                                        </p:attrNameLst>
                                      </p:cBhvr>
                                      <p:tavLst>
                                        <p:tav tm="0" fmla="#ppt_w*sin(2.5*pi*$)">
                                          <p:val>
                                            <p:fltVal val="0"/>
                                          </p:val>
                                        </p:tav>
                                        <p:tav tm="100000">
                                          <p:val>
                                            <p:fltVal val="1"/>
                                          </p:val>
                                        </p:tav>
                                      </p:tavLst>
                                    </p:anim>
                                    <p:anim calcmode="lin" valueType="num">
                                      <p:cBhvr>
                                        <p:cTn id="73" dur="750" fill="hold"/>
                                        <p:tgtEl>
                                          <p:spTgt spid="22"/>
                                        </p:tgtEl>
                                        <p:attrNameLst>
                                          <p:attrName>ppt_h</p:attrName>
                                        </p:attrNameLst>
                                      </p:cBhvr>
                                      <p:tavLst>
                                        <p:tav tm="0">
                                          <p:val>
                                            <p:strVal val="#ppt_h"/>
                                          </p:val>
                                        </p:tav>
                                        <p:tav tm="100000">
                                          <p:val>
                                            <p:strVal val="#ppt_h"/>
                                          </p:val>
                                        </p:tav>
                                      </p:tavLst>
                                    </p:anim>
                                  </p:childTnLst>
                                </p:cTn>
                              </p:par>
                            </p:childTnLst>
                          </p:cTn>
                        </p:par>
                        <p:par>
                          <p:cTn id="74" fill="hold">
                            <p:stCondLst>
                              <p:cond delay="7500"/>
                            </p:stCondLst>
                            <p:childTnLst>
                              <p:par>
                                <p:cTn id="75" presetID="2" presetClass="entr" presetSubtype="2"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1+#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p:bldP spid="9" grpId="0"/>
      <p:bldP spid="13" grpId="0"/>
      <p:bldP spid="14"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C7FC862-002C-43D8-BB45-5F55D1B0E349}"/>
              </a:ext>
            </a:extLst>
          </p:cNvPr>
          <p:cNvSpPr txBox="1"/>
          <p:nvPr/>
        </p:nvSpPr>
        <p:spPr>
          <a:xfrm>
            <a:off x="1093451" y="424820"/>
            <a:ext cx="5297823" cy="523220"/>
          </a:xfrm>
          <a:prstGeom prst="rect">
            <a:avLst/>
          </a:prstGeom>
          <a:noFill/>
        </p:spPr>
        <p:txBody>
          <a:bodyPr wrap="square" rtlCol="0">
            <a:spAutoFit/>
          </a:bodyPr>
          <a:lstStyle/>
          <a:p>
            <a:pPr lvl="0"/>
            <a:r>
              <a:rPr lang="zh-CN" altLang="en-US" sz="2800" b="1" dirty="0">
                <a:solidFill>
                  <a:srgbClr val="E61D18"/>
                </a:solidFill>
                <a:latin typeface="华康俪金黑W8" panose="020B0809000000000000" pitchFamily="49" charset="-122"/>
                <a:ea typeface="华康俪金黑W8" panose="020B0809000000000000" pitchFamily="49" charset="-122"/>
              </a:rPr>
              <a:t>宪法序言：坚持党的领导</a:t>
            </a:r>
          </a:p>
        </p:txBody>
      </p:sp>
      <p:sp>
        <p:nvSpPr>
          <p:cNvPr id="3" name="TextBox 59">
            <a:extLst>
              <a:ext uri="{FF2B5EF4-FFF2-40B4-BE49-F238E27FC236}">
                <a16:creationId xmlns:a16="http://schemas.microsoft.com/office/drawing/2014/main" id="{E89B7ED0-1FCC-4200-BDEA-D4A7257E84FA}"/>
              </a:ext>
            </a:extLst>
          </p:cNvPr>
          <p:cNvSpPr>
            <a:spLocks noChangeArrowheads="1"/>
          </p:cNvSpPr>
          <p:nvPr/>
        </p:nvSpPr>
        <p:spPr bwMode="auto">
          <a:xfrm flipH="1">
            <a:off x="2986292" y="1455241"/>
            <a:ext cx="6139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a:spcBef>
                <a:spcPct val="0"/>
              </a:spcBef>
              <a:spcAft>
                <a:spcPct val="0"/>
              </a:spcAft>
            </a:pPr>
            <a:r>
              <a:rPr lang="zh-CN" altLang="en-US" sz="2400" noProof="1">
                <a:solidFill>
                  <a:srgbClr val="E61D18"/>
                </a:solidFill>
                <a:latin typeface="华康俪金黑W8" panose="020B0809000000000000" pitchFamily="49" charset="-122"/>
                <a:ea typeface="华康俪金黑W8" panose="020B0809000000000000" pitchFamily="49" charset="-122"/>
                <a:sym typeface="方正兰亭黑_GBK" panose="02000000000000000000" pitchFamily="2" charset="-122"/>
              </a:rPr>
              <a:t>宪法序言第七自然段</a:t>
            </a:r>
          </a:p>
        </p:txBody>
      </p:sp>
      <p:sp>
        <p:nvSpPr>
          <p:cNvPr id="4" name="矩形 3">
            <a:extLst>
              <a:ext uri="{FF2B5EF4-FFF2-40B4-BE49-F238E27FC236}">
                <a16:creationId xmlns:a16="http://schemas.microsoft.com/office/drawing/2014/main" id="{5FD33556-CB2C-4D86-8C7C-E3816E5C7FC0}"/>
              </a:ext>
            </a:extLst>
          </p:cNvPr>
          <p:cNvSpPr/>
          <p:nvPr/>
        </p:nvSpPr>
        <p:spPr>
          <a:xfrm>
            <a:off x="1419226" y="1881186"/>
            <a:ext cx="9277350" cy="3890963"/>
          </a:xfrm>
          <a:prstGeom prst="rect">
            <a:avLst/>
          </a:prstGeom>
          <a:noFill/>
          <a:ln w="12700" cap="flat" cmpd="sng" algn="ctr">
            <a:solidFill>
              <a:srgbClr val="EA0000"/>
            </a:solid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5" name="Picture 2" descr="C:\Users\Administrator\Desktop\5645abeecf4fb.png">
            <a:extLst>
              <a:ext uri="{FF2B5EF4-FFF2-40B4-BE49-F238E27FC236}">
                <a16:creationId xmlns:a16="http://schemas.microsoft.com/office/drawing/2014/main" id="{9064158F-B487-43D6-AAAF-88D1936E4F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635" y="1316831"/>
            <a:ext cx="2000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5645abeecf4fb.png">
            <a:extLst>
              <a:ext uri="{FF2B5EF4-FFF2-40B4-BE49-F238E27FC236}">
                <a16:creationId xmlns:a16="http://schemas.microsoft.com/office/drawing/2014/main" id="{EB5E670F-50C4-4A19-AAF0-8978FAA27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441440" y="1300162"/>
            <a:ext cx="19431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9BB7A35B-57E0-474F-97F7-697DBDA923CF}"/>
              </a:ext>
            </a:extLst>
          </p:cNvPr>
          <p:cNvSpPr txBox="1"/>
          <p:nvPr/>
        </p:nvSpPr>
        <p:spPr>
          <a:xfrm>
            <a:off x="1581150" y="1973996"/>
            <a:ext cx="8915400" cy="3785652"/>
          </a:xfrm>
          <a:prstGeom prst="rect">
            <a:avLst/>
          </a:prstGeom>
          <a:noFill/>
        </p:spPr>
        <p:txBody>
          <a:bodyPr wrap="square" rtlCol="0">
            <a:spAutoFit/>
          </a:bodyPr>
          <a:lstStyle/>
          <a:p>
            <a:pPr defTabSz="914400">
              <a:lnSpc>
                <a:spcPct val="150000"/>
              </a:lnSpc>
            </a:pPr>
            <a:r>
              <a:rPr lang="zh-CN" altLang="en-US" sz="1600" b="1" dirty="0">
                <a:solidFill>
                  <a:srgbClr val="E61D18"/>
                </a:solidFill>
                <a:latin typeface="微软雅黑" panose="020B0503020204020204" pitchFamily="34" charset="-122"/>
                <a:ea typeface="微软雅黑" panose="020B0503020204020204" pitchFamily="34" charset="-122"/>
              </a:rPr>
              <a:t>        “中国新民主主义革命的胜利和社会主义事业的成就，是中国共产党领导中国各族人民，在马克思列宁主义、毛泽东思想的指引下，坚持真理，修正错误，战胜许多艰难险阻而取得的。我国将长期处于社会主义初级阶段。国家的根本任务是，沿着中国特色社会主义道路，集中力量进行社会主义现代化建设。中国各族人民将继续在中国共产党领导下，在马克思列宁主义、毛泽东思想、邓小平理论、‘三个代表’重要思想、科学发展观、习近平新时代中国特色社会主义思想指引下，坚持人民民主专政，坚持社会主义道路，坚持改革开放，不断完善社会主义的各项制度，发展社会主义市场经济，发展社会主义民主，健全社会主义法治，贯彻新发展理念，自力更生，艰苦奋斗，逐步实现工业、农业、国防和科学技术的现代化，推动物质文明、政治文明、精神文明、社会文明、生态文明协调发展，把我国建设成为富强民主文明和谐美丽的社会主义现代化强国，实现中华民族伟大复兴。”</a:t>
            </a:r>
          </a:p>
        </p:txBody>
      </p:sp>
    </p:spTree>
    <p:extLst>
      <p:ext uri="{BB962C8B-B14F-4D97-AF65-F5344CB8AC3E}">
        <p14:creationId xmlns:p14="http://schemas.microsoft.com/office/powerpoint/2010/main" val="364405592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2" presetClass="entr" presetSubtype="4"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p:tgtEl>
                                          <p:spTgt spid="3"/>
                                        </p:tgtEl>
                                        <p:attrNameLst>
                                          <p:attrName>ppt_y</p:attrName>
                                        </p:attrNameLst>
                                      </p:cBhvr>
                                      <p:tavLst>
                                        <p:tav tm="0">
                                          <p:val>
                                            <p:strVal val="#ppt_y+#ppt_h*1.125000"/>
                                          </p:val>
                                        </p:tav>
                                        <p:tav tm="100000">
                                          <p:val>
                                            <p:strVal val="#ppt_y"/>
                                          </p:val>
                                        </p:tav>
                                      </p:tavLst>
                                    </p:anim>
                                    <p:animEffect transition="in" filter="wipe(up)">
                                      <p:cBhvr>
                                        <p:cTn id="11" dur="500"/>
                                        <p:tgtEl>
                                          <p:spTgt spid="3"/>
                                        </p:tgtEl>
                                      </p:cBhvr>
                                    </p:animEffect>
                                  </p:childTnLst>
                                </p:cTn>
                              </p:par>
                            </p:childTnLst>
                          </p:cTn>
                        </p:par>
                        <p:par>
                          <p:cTn id="12" fill="hold">
                            <p:stCondLst>
                              <p:cond delay="15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0" presetClass="entr" presetSubtype="0" fill="hold"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新宪法"/>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279</TotalTime>
  <Words>3032</Words>
  <Application>Microsoft Office PowerPoint</Application>
  <PresentationFormat>宽屏</PresentationFormat>
  <Paragraphs>281</Paragraphs>
  <Slides>33</Slides>
  <Notes>33</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AgencyFB-Regular</vt:lpstr>
      <vt:lpstr>Microsoft YaHei UI</vt:lpstr>
      <vt:lpstr>Ping Hei</vt:lpstr>
      <vt:lpstr>等线</vt:lpstr>
      <vt:lpstr>等线 Light</vt:lpstr>
      <vt:lpstr>方正兰亭黑_GBK</vt:lpstr>
      <vt:lpstr>华康俪金黑W8</vt:lpstr>
      <vt:lpstr>宋体</vt:lpstr>
      <vt:lpstr>微软雅黑</vt:lpstr>
      <vt:lpstr>微软雅黑 Light</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新宪法</dc:title>
  <dc:creator>WIN7</dc:creator>
  <cp:lastModifiedBy>kromi</cp:lastModifiedBy>
  <cp:revision>48</cp:revision>
  <dcterms:created xsi:type="dcterms:W3CDTF">2017-08-18T03:02:00Z</dcterms:created>
  <dcterms:modified xsi:type="dcterms:W3CDTF">2018-03-04T06:43:55Z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