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925" r:id="rId2"/>
    <p:sldId id="935" r:id="rId3"/>
    <p:sldId id="782" r:id="rId4"/>
    <p:sldId id="888" r:id="rId5"/>
    <p:sldId id="737" r:id="rId6"/>
    <p:sldId id="937" r:id="rId7"/>
    <p:sldId id="944" r:id="rId8"/>
    <p:sldId id="927" r:id="rId9"/>
    <p:sldId id="936" r:id="rId10"/>
    <p:sldId id="938" r:id="rId11"/>
    <p:sldId id="960" r:id="rId12"/>
    <p:sldId id="929" r:id="rId13"/>
    <p:sldId id="930" r:id="rId14"/>
    <p:sldId id="939" r:id="rId15"/>
    <p:sldId id="940" r:id="rId16"/>
    <p:sldId id="961" r:id="rId17"/>
    <p:sldId id="945" r:id="rId18"/>
    <p:sldId id="932" r:id="rId19"/>
    <p:sldId id="933" r:id="rId20"/>
    <p:sldId id="946" r:id="rId21"/>
    <p:sldId id="941" r:id="rId22"/>
    <p:sldId id="942" r:id="rId23"/>
    <p:sldId id="963" r:id="rId24"/>
    <p:sldId id="962" r:id="rId25"/>
  </p:sldIdLst>
  <p:sldSz cx="12196763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0E0"/>
    <a:srgbClr val="F1F1F1"/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3" autoAdjust="0"/>
    <p:restoredTop sz="49635" autoAdjust="0"/>
  </p:normalViewPr>
  <p:slideViewPr>
    <p:cSldViewPr snapToObjects="1">
      <p:cViewPr varScale="1">
        <p:scale>
          <a:sx n="62" d="100"/>
          <a:sy n="62" d="100"/>
        </p:scale>
        <p:origin x="1152" y="78"/>
      </p:cViewPr>
      <p:guideLst>
        <p:guide orient="horz" pos="214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2017/6/25 Sunday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210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9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10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60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8274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89430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6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auto">
          <a:xfrm>
            <a:off x="0" y="6624205"/>
            <a:ext cx="10372256" cy="233795"/>
          </a:xfrm>
          <a:custGeom>
            <a:avLst/>
            <a:gdLst>
              <a:gd name="T0" fmla="*/ 0 w 13604"/>
              <a:gd name="T1" fmla="*/ 275 h 275"/>
              <a:gd name="T2" fmla="*/ 13508 w 13604"/>
              <a:gd name="T3" fmla="*/ 275 h 275"/>
              <a:gd name="T4" fmla="*/ 13604 w 13604"/>
              <a:gd name="T5" fmla="*/ 0 h 275"/>
              <a:gd name="T6" fmla="*/ 0 w 13604"/>
              <a:gd name="T7" fmla="*/ 0 h 275"/>
              <a:gd name="T8" fmla="*/ 0 w 1360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04" h="275">
                <a:moveTo>
                  <a:pt x="0" y="275"/>
                </a:moveTo>
                <a:lnTo>
                  <a:pt x="13508" y="275"/>
                </a:lnTo>
                <a:lnTo>
                  <a:pt x="13604" y="0"/>
                </a:lnTo>
                <a:lnTo>
                  <a:pt x="0" y="0"/>
                </a:lnTo>
                <a:lnTo>
                  <a:pt x="0" y="2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auto">
          <a:xfrm>
            <a:off x="10337503" y="6482033"/>
            <a:ext cx="1859297" cy="375967"/>
          </a:xfrm>
          <a:custGeom>
            <a:avLst/>
            <a:gdLst>
              <a:gd name="T0" fmla="*/ 162 w 2439"/>
              <a:gd name="T1" fmla="*/ 0 h 443"/>
              <a:gd name="T2" fmla="*/ 0 w 2439"/>
              <a:gd name="T3" fmla="*/ 443 h 443"/>
              <a:gd name="T4" fmla="*/ 2439 w 2439"/>
              <a:gd name="T5" fmla="*/ 443 h 443"/>
              <a:gd name="T6" fmla="*/ 2439 w 2439"/>
              <a:gd name="T7" fmla="*/ 0 h 443"/>
              <a:gd name="T8" fmla="*/ 162 w 2439"/>
              <a:gd name="T9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9" h="443">
                <a:moveTo>
                  <a:pt x="162" y="0"/>
                </a:moveTo>
                <a:lnTo>
                  <a:pt x="0" y="443"/>
                </a:lnTo>
                <a:lnTo>
                  <a:pt x="2439" y="443"/>
                </a:lnTo>
                <a:lnTo>
                  <a:pt x="2439" y="0"/>
                </a:lnTo>
                <a:lnTo>
                  <a:pt x="162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10809099" y="6544615"/>
            <a:ext cx="1115532" cy="2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+mj-ea"/>
                <a:ea typeface="+mj-ea"/>
                <a:cs typeface="宋体" pitchFamily="2" charset="-122"/>
              </a:rPr>
              <a:t>第          页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  <a:cs typeface="宋体" pitchFamily="2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38277" y="6500739"/>
            <a:ext cx="457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9BCBF865-A225-49B7-8C06-A3D8CF7C3037}" type="slidenum">
              <a:rPr lang="zh-CN" altLang="en-US" sz="1600" smtClean="0">
                <a:solidFill>
                  <a:schemeClr val="accent2"/>
                </a:solidFill>
                <a:latin typeface="+mj-ea"/>
                <a:ea typeface="+mj-ea"/>
              </a:rPr>
              <a:pPr algn="ctr"/>
              <a:t>‹#›</a:t>
            </a:fld>
            <a:endParaRPr lang="zh-CN" altLang="en-US" sz="1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8854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8988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97472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04940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34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0479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89314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23000">
              <a:schemeClr val="accent1">
                <a:lumMod val="5000"/>
                <a:lumOff val="95000"/>
              </a:schemeClr>
            </a:gs>
            <a:gs pos="100000">
              <a:srgbClr val="E0E0E0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0" y="0"/>
            <a:ext cx="12196800" cy="3913816"/>
          </a:xfrm>
          <a:custGeom>
            <a:avLst/>
            <a:gdLst>
              <a:gd name="T0" fmla="*/ 16000 w 16000"/>
              <a:gd name="T1" fmla="*/ 0 h 5120"/>
              <a:gd name="T2" fmla="*/ 0 w 16000"/>
              <a:gd name="T3" fmla="*/ 0 h 5120"/>
              <a:gd name="T4" fmla="*/ 0 w 16000"/>
              <a:gd name="T5" fmla="*/ 5120 h 5120"/>
              <a:gd name="T6" fmla="*/ 4993 w 16000"/>
              <a:gd name="T7" fmla="*/ 5120 h 5120"/>
              <a:gd name="T8" fmla="*/ 5035 w 16000"/>
              <a:gd name="T9" fmla="*/ 5041 h 5120"/>
              <a:gd name="T10" fmla="*/ 16000 w 16000"/>
              <a:gd name="T11" fmla="*/ 5041 h 5120"/>
              <a:gd name="T12" fmla="*/ 16000 w 16000"/>
              <a:gd name="T13" fmla="*/ 0 h 5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5120">
                <a:moveTo>
                  <a:pt x="16000" y="0"/>
                </a:moveTo>
                <a:lnTo>
                  <a:pt x="0" y="0"/>
                </a:lnTo>
                <a:lnTo>
                  <a:pt x="0" y="5120"/>
                </a:lnTo>
                <a:lnTo>
                  <a:pt x="4993" y="5120"/>
                </a:lnTo>
                <a:lnTo>
                  <a:pt x="5035" y="5041"/>
                </a:lnTo>
                <a:lnTo>
                  <a:pt x="16000" y="5041"/>
                </a:lnTo>
                <a:lnTo>
                  <a:pt x="1600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-1" y="3844908"/>
            <a:ext cx="3866133" cy="81932"/>
          </a:xfrm>
          <a:custGeom>
            <a:avLst/>
            <a:gdLst>
              <a:gd name="T0" fmla="*/ 0 w 4924"/>
              <a:gd name="T1" fmla="*/ 107 h 107"/>
              <a:gd name="T2" fmla="*/ 4867 w 4924"/>
              <a:gd name="T3" fmla="*/ 107 h 107"/>
              <a:gd name="T4" fmla="*/ 4924 w 4924"/>
              <a:gd name="T5" fmla="*/ 0 h 107"/>
              <a:gd name="T6" fmla="*/ 0 w 4924"/>
              <a:gd name="T7" fmla="*/ 0 h 107"/>
              <a:gd name="T8" fmla="*/ 0 w 4924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4" h="107">
                <a:moveTo>
                  <a:pt x="0" y="107"/>
                </a:moveTo>
                <a:lnTo>
                  <a:pt x="4867" y="107"/>
                </a:lnTo>
                <a:lnTo>
                  <a:pt x="4924" y="0"/>
                </a:lnTo>
                <a:lnTo>
                  <a:pt x="0" y="0"/>
                </a:lnTo>
                <a:lnTo>
                  <a:pt x="0" y="1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94124" y="3780308"/>
            <a:ext cx="8402675" cy="146532"/>
          </a:xfrm>
          <a:custGeom>
            <a:avLst/>
            <a:gdLst>
              <a:gd name="T0" fmla="*/ 11046 w 11049"/>
              <a:gd name="T1" fmla="*/ 191 h 191"/>
              <a:gd name="T2" fmla="*/ 0 w 11049"/>
              <a:gd name="T3" fmla="*/ 191 h 191"/>
              <a:gd name="T4" fmla="*/ 102 w 11049"/>
              <a:gd name="T5" fmla="*/ 0 h 191"/>
              <a:gd name="T6" fmla="*/ 11049 w 11049"/>
              <a:gd name="T7" fmla="*/ 0 h 191"/>
              <a:gd name="T8" fmla="*/ 11049 w 11049"/>
              <a:gd name="T9" fmla="*/ 186 h 191"/>
              <a:gd name="T10" fmla="*/ 11046 w 11049"/>
              <a:gd name="T1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49" h="191">
                <a:moveTo>
                  <a:pt x="11046" y="191"/>
                </a:moveTo>
                <a:lnTo>
                  <a:pt x="0" y="191"/>
                </a:lnTo>
                <a:lnTo>
                  <a:pt x="102" y="0"/>
                </a:lnTo>
                <a:lnTo>
                  <a:pt x="11049" y="0"/>
                </a:lnTo>
                <a:lnTo>
                  <a:pt x="11049" y="186"/>
                </a:lnTo>
                <a:lnTo>
                  <a:pt x="11046" y="1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D:\快盘\WPS上传PPT\三严三实自我剖析\LOGO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845" y="887484"/>
            <a:ext cx="1891474" cy="195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417861" y="4356528"/>
            <a:ext cx="936104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5400" b="1" dirty="0">
                <a:solidFill>
                  <a:schemeClr val="accent3"/>
                </a:solidFill>
                <a:latin typeface="+mn-ea"/>
                <a:ea typeface="+mn-ea"/>
              </a:rPr>
              <a:t>基层</a:t>
            </a:r>
            <a:r>
              <a:rPr lang="zh-CN" altLang="en-US" sz="5400" b="1" dirty="0">
                <a:solidFill>
                  <a:schemeClr val="accent3"/>
                </a:solidFill>
                <a:latin typeface="+mn-ea"/>
              </a:rPr>
              <a:t>党建党委</a:t>
            </a:r>
            <a:r>
              <a:rPr lang="zh-CN" altLang="en-US" sz="5400" b="1" dirty="0">
                <a:solidFill>
                  <a:schemeClr val="accent3"/>
                </a:solidFill>
                <a:latin typeface="+mn-ea"/>
                <a:ea typeface="+mn-ea"/>
              </a:rPr>
              <a:t>党支部工作汇报</a:t>
            </a:r>
            <a:endParaRPr lang="zh-CN" sz="5400" b="1" dirty="0">
              <a:solidFill>
                <a:schemeClr val="accent3"/>
              </a:solidFill>
              <a:latin typeface="+mn-ea"/>
              <a:ea typeface="+mn-ea"/>
            </a:endParaRP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1418157" y="5319148"/>
            <a:ext cx="4464200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>
                <a:solidFill>
                  <a:schemeClr val="tx2"/>
                </a:solidFill>
              </a:rPr>
              <a:t>这里输入您的党支部名称</a:t>
            </a:r>
            <a:endParaRPr lang="zh-CN" sz="2800" b="0" dirty="0">
              <a:solidFill>
                <a:schemeClr val="tx2"/>
              </a:solidFill>
            </a:endParaRPr>
          </a:p>
        </p:txBody>
      </p:sp>
      <p:pic>
        <p:nvPicPr>
          <p:cNvPr id="4" name="587efc4e4bf1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45500" y="-11431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51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24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24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6" grpId="0"/>
          <p:bldP spid="17" grpId="0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 bwMode="auto">
          <a:xfrm>
            <a:off x="1774209" y="4149080"/>
            <a:ext cx="9436740" cy="2222117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1774209" y="513080"/>
            <a:ext cx="9436740" cy="3458419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244749" y="0"/>
            <a:ext cx="0" cy="6188081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 bwMode="auto">
          <a:xfrm>
            <a:off x="1008961" y="771024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3067" y="804347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8" name="等腰三角形 7"/>
          <p:cNvSpPr/>
          <p:nvPr/>
        </p:nvSpPr>
        <p:spPr bwMode="auto">
          <a:xfrm rot="5400000">
            <a:off x="1538031" y="960367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1917" y="665033"/>
            <a:ext cx="56886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名党员荣获省分公司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2013-2015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年优秀共产党员、优秀党务工作者称号，在公司树立了良好的党员模范形象。</a:t>
            </a:r>
          </a:p>
        </p:txBody>
      </p:sp>
      <p:sp>
        <p:nvSpPr>
          <p:cNvPr id="16" name="椭圆 15"/>
          <p:cNvSpPr/>
          <p:nvPr/>
        </p:nvSpPr>
        <p:spPr bwMode="auto">
          <a:xfrm>
            <a:off x="1008961" y="428818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3067" y="432150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8" name="等腰三角形 17"/>
          <p:cNvSpPr/>
          <p:nvPr/>
        </p:nvSpPr>
        <p:spPr bwMode="auto">
          <a:xfrm rot="5400000">
            <a:off x="1538031" y="447752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21917" y="4427706"/>
            <a:ext cx="56886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某某县支公司率先在几家四级机构中成立了独立党支部，积极开展各项党建工作，公司的各项经营成绩均比较突出，战斗堡垒作用突显，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7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月某某县支公司党支部被总公司党委授予“先进基层党组织”荣誉称号。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546" y="4288184"/>
            <a:ext cx="3157991" cy="1940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01" y="804347"/>
            <a:ext cx="3150836" cy="2121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961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animBg="1"/>
      <p:bldP spid="5" grpId="0" animBg="1"/>
      <p:bldP spid="6" grpId="0" animBg="1"/>
      <p:bldP spid="7" grpId="0"/>
      <p:bldP spid="8" grpId="0" animBg="1"/>
      <p:bldP spid="9" grpId="0"/>
      <p:bldP spid="16" grpId="0" animBg="1"/>
      <p:bldP spid="17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785269" y="2020454"/>
            <a:ext cx="8411531" cy="2817092"/>
          </a:xfrm>
          <a:custGeom>
            <a:avLst/>
            <a:gdLst>
              <a:gd name="T0" fmla="*/ 1136 w 11039"/>
              <a:gd name="T1" fmla="*/ 0 h 3662"/>
              <a:gd name="T2" fmla="*/ 11039 w 11039"/>
              <a:gd name="T3" fmla="*/ 0 h 3662"/>
              <a:gd name="T4" fmla="*/ 11039 w 11039"/>
              <a:gd name="T5" fmla="*/ 3662 h 3662"/>
              <a:gd name="T6" fmla="*/ 0 w 11039"/>
              <a:gd name="T7" fmla="*/ 3662 h 3662"/>
              <a:gd name="T8" fmla="*/ 1136 w 11039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39" h="3662">
                <a:moveTo>
                  <a:pt x="1136" y="0"/>
                </a:moveTo>
                <a:lnTo>
                  <a:pt x="11039" y="0"/>
                </a:lnTo>
                <a:lnTo>
                  <a:pt x="11039" y="3662"/>
                </a:lnTo>
                <a:lnTo>
                  <a:pt x="0" y="3662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0" y="2020454"/>
            <a:ext cx="4548364" cy="2817092"/>
          </a:xfrm>
          <a:custGeom>
            <a:avLst/>
            <a:gdLst>
              <a:gd name="T0" fmla="*/ 5970 w 5970"/>
              <a:gd name="T1" fmla="*/ 0 h 3662"/>
              <a:gd name="T2" fmla="*/ 4846 w 5970"/>
              <a:gd name="T3" fmla="*/ 3662 h 3662"/>
              <a:gd name="T4" fmla="*/ 0 w 5970"/>
              <a:gd name="T5" fmla="*/ 3662 h 3662"/>
              <a:gd name="T6" fmla="*/ 3 w 5970"/>
              <a:gd name="T7" fmla="*/ 0 h 3662"/>
              <a:gd name="T8" fmla="*/ 5970 w 5970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0" h="3662">
                <a:moveTo>
                  <a:pt x="5970" y="0"/>
                </a:moveTo>
                <a:lnTo>
                  <a:pt x="4846" y="3662"/>
                </a:lnTo>
                <a:lnTo>
                  <a:pt x="0" y="3662"/>
                </a:lnTo>
                <a:lnTo>
                  <a:pt x="3" y="0"/>
                </a:lnTo>
                <a:lnTo>
                  <a:pt x="59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6131" y="1943067"/>
            <a:ext cx="175881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FFFFFF"/>
                </a:solidFill>
                <a:latin typeface="微软雅黑"/>
                <a:ea typeface="微软雅黑"/>
              </a:rPr>
              <a:t>2</a:t>
            </a:r>
            <a:endParaRPr lang="zh-CN" altLang="en-US" sz="19900" b="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3739487" y="2020454"/>
            <a:ext cx="854832" cy="27972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12"/>
          <p:cNvSpPr txBox="1"/>
          <p:nvPr/>
        </p:nvSpPr>
        <p:spPr>
          <a:xfrm>
            <a:off x="4607353" y="2396811"/>
            <a:ext cx="7251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accent2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/>
              <a:t>存在的主要问题及原因</a:t>
            </a:r>
          </a:p>
        </p:txBody>
      </p:sp>
      <p:sp>
        <p:nvSpPr>
          <p:cNvPr id="16" name="Oval 39"/>
          <p:cNvSpPr>
            <a:spLocks noChangeAspect="1" noChangeArrowheads="1"/>
          </p:cNvSpPr>
          <p:nvPr/>
        </p:nvSpPr>
        <p:spPr bwMode="auto">
          <a:xfrm>
            <a:off x="4766755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7" name="Oval 40"/>
          <p:cNvSpPr>
            <a:spLocks noChangeAspect="1" noChangeArrowheads="1"/>
          </p:cNvSpPr>
          <p:nvPr/>
        </p:nvSpPr>
        <p:spPr bwMode="auto">
          <a:xfrm>
            <a:off x="4766755" y="398687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755" y="3411809"/>
            <a:ext cx="3250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对党建工作重视程度不够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82755" y="3895434"/>
            <a:ext cx="31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基层党组织还比较薄弱</a:t>
            </a:r>
          </a:p>
        </p:txBody>
      </p:sp>
      <p:sp>
        <p:nvSpPr>
          <p:cNvPr id="22" name="Oval 40"/>
          <p:cNvSpPr>
            <a:spLocks noChangeAspect="1" noChangeArrowheads="1"/>
          </p:cNvSpPr>
          <p:nvPr/>
        </p:nvSpPr>
        <p:spPr bwMode="auto">
          <a:xfrm>
            <a:off x="8260654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6654" y="3411809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党务工作者能力不强</a:t>
            </a:r>
          </a:p>
        </p:txBody>
      </p:sp>
      <p:sp>
        <p:nvSpPr>
          <p:cNvPr id="24" name="Oval 40"/>
          <p:cNvSpPr>
            <a:spLocks noChangeAspect="1" noChangeArrowheads="1"/>
          </p:cNvSpPr>
          <p:nvPr/>
        </p:nvSpPr>
        <p:spPr bwMode="auto">
          <a:xfrm>
            <a:off x="8260654" y="398599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76654" y="3894554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党建工作质量不高</a:t>
            </a:r>
          </a:p>
        </p:txBody>
      </p:sp>
    </p:spTree>
    <p:extLst>
      <p:ext uri="{BB962C8B-B14F-4D97-AF65-F5344CB8AC3E}">
        <p14:creationId xmlns:p14="http://schemas.microsoft.com/office/powerpoint/2010/main" val="21774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46448E-8 1.3876E-7 L -0.11905 0.68316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9" y="34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" grpId="0"/>
      <p:bldP spid="28" grpId="1"/>
      <p:bldP spid="13" grpId="0"/>
      <p:bldP spid="16" grpId="0" animBg="1"/>
      <p:bldP spid="17" grpId="0" animBg="1"/>
      <p:bldP spid="18" grpId="0"/>
      <p:bldP spid="21" grpId="0"/>
      <p:bldP spid="22" grpId="0" animBg="1"/>
      <p:bldP spid="23" grpId="0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7040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2.1 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对党建工作重视程度不够</a:t>
            </a:r>
          </a:p>
        </p:txBody>
      </p:sp>
      <p:sp>
        <p:nvSpPr>
          <p:cNvPr id="2" name="矩形 1"/>
          <p:cNvSpPr/>
          <p:nvPr/>
        </p:nvSpPr>
        <p:spPr>
          <a:xfrm>
            <a:off x="1057821" y="1997258"/>
            <a:ext cx="44791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委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</a: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882357" y="1772816"/>
            <a:ext cx="5655709" cy="4410273"/>
          </a:xfrm>
          <a:custGeom>
            <a:avLst/>
            <a:gdLst>
              <a:gd name="T0" fmla="*/ 3008 w 6972"/>
              <a:gd name="T1" fmla="*/ 4612 h 5436"/>
              <a:gd name="T2" fmla="*/ 2524 w 6972"/>
              <a:gd name="T3" fmla="*/ 5002 h 5436"/>
              <a:gd name="T4" fmla="*/ 2042 w 6972"/>
              <a:gd name="T5" fmla="*/ 5436 h 5436"/>
              <a:gd name="T6" fmla="*/ 5030 w 6972"/>
              <a:gd name="T7" fmla="*/ 5247 h 5436"/>
              <a:gd name="T8" fmla="*/ 4469 w 6972"/>
              <a:gd name="T9" fmla="*/ 4612 h 5436"/>
              <a:gd name="T10" fmla="*/ 3740 w 6972"/>
              <a:gd name="T11" fmla="*/ 1502 h 5436"/>
              <a:gd name="T12" fmla="*/ 4709 w 6972"/>
              <a:gd name="T13" fmla="*/ 2482 h 5436"/>
              <a:gd name="T14" fmla="*/ 4593 w 6972"/>
              <a:gd name="T15" fmla="*/ 2672 h 5436"/>
              <a:gd name="T16" fmla="*/ 6972 w 6972"/>
              <a:gd name="T17" fmla="*/ 2482 h 5436"/>
              <a:gd name="T18" fmla="*/ 6847 w 6972"/>
              <a:gd name="T19" fmla="*/ 2482 h 5436"/>
              <a:gd name="T20" fmla="*/ 6189 w 6972"/>
              <a:gd name="T21" fmla="*/ 529 h 5436"/>
              <a:gd name="T22" fmla="*/ 5844 w 6972"/>
              <a:gd name="T23" fmla="*/ 306 h 5436"/>
              <a:gd name="T24" fmla="*/ 5610 w 6972"/>
              <a:gd name="T25" fmla="*/ 362 h 5436"/>
              <a:gd name="T26" fmla="*/ 3684 w 6972"/>
              <a:gd name="T27" fmla="*/ 765 h 5436"/>
              <a:gd name="T28" fmla="*/ 3763 w 6972"/>
              <a:gd name="T29" fmla="*/ 637 h 5436"/>
              <a:gd name="T30" fmla="*/ 3648 w 6972"/>
              <a:gd name="T31" fmla="*/ 411 h 5436"/>
              <a:gd name="T32" fmla="*/ 3851 w 6972"/>
              <a:gd name="T33" fmla="*/ 320 h 5436"/>
              <a:gd name="T34" fmla="*/ 3484 w 6972"/>
              <a:gd name="T35" fmla="*/ 0 h 5436"/>
              <a:gd name="T36" fmla="*/ 3117 w 6972"/>
              <a:gd name="T37" fmla="*/ 320 h 5436"/>
              <a:gd name="T38" fmla="*/ 3328 w 6972"/>
              <a:gd name="T39" fmla="*/ 411 h 5436"/>
              <a:gd name="T40" fmla="*/ 3206 w 6972"/>
              <a:gd name="T41" fmla="*/ 637 h 5436"/>
              <a:gd name="T42" fmla="*/ 3313 w 6972"/>
              <a:gd name="T43" fmla="*/ 637 h 5436"/>
              <a:gd name="T44" fmla="*/ 3293 w 6972"/>
              <a:gd name="T45" fmla="*/ 906 h 5436"/>
              <a:gd name="T46" fmla="*/ 1243 w 6972"/>
              <a:gd name="T47" fmla="*/ 1394 h 5436"/>
              <a:gd name="T48" fmla="*/ 1009 w 6972"/>
              <a:gd name="T49" fmla="*/ 1449 h 5436"/>
              <a:gd name="T50" fmla="*/ 800 w 6972"/>
              <a:gd name="T51" fmla="*/ 1803 h 5436"/>
              <a:gd name="T52" fmla="*/ 116 w 6972"/>
              <a:gd name="T53" fmla="*/ 3564 h 5436"/>
              <a:gd name="T54" fmla="*/ 0 w 6972"/>
              <a:gd name="T55" fmla="*/ 3754 h 5436"/>
              <a:gd name="T56" fmla="*/ 2379 w 6972"/>
              <a:gd name="T57" fmla="*/ 3564 h 5436"/>
              <a:gd name="T58" fmla="*/ 2254 w 6972"/>
              <a:gd name="T59" fmla="*/ 3564 h 5436"/>
              <a:gd name="T60" fmla="*/ 3240 w 6972"/>
              <a:gd name="T61" fmla="*/ 1591 h 5436"/>
              <a:gd name="T62" fmla="*/ 5669 w 6972"/>
              <a:gd name="T63" fmla="*/ 740 h 5436"/>
              <a:gd name="T64" fmla="*/ 6754 w 6972"/>
              <a:gd name="T65" fmla="*/ 2482 h 5436"/>
              <a:gd name="T66" fmla="*/ 4871 w 6972"/>
              <a:gd name="T67" fmla="*/ 2482 h 5436"/>
              <a:gd name="T68" fmla="*/ 5669 w 6972"/>
              <a:gd name="T69" fmla="*/ 740 h 5436"/>
              <a:gd name="T70" fmla="*/ 1097 w 6972"/>
              <a:gd name="T71" fmla="*/ 1780 h 5436"/>
              <a:gd name="T72" fmla="*/ 2161 w 6972"/>
              <a:gd name="T73" fmla="*/ 3564 h 5436"/>
              <a:gd name="T74" fmla="*/ 278 w 6972"/>
              <a:gd name="T75" fmla="*/ 3564 h 5436"/>
              <a:gd name="T76" fmla="*/ 1097 w 6972"/>
              <a:gd name="T77" fmla="*/ 1780 h 5436"/>
              <a:gd name="T78" fmla="*/ 3489 w 6972"/>
              <a:gd name="T79" fmla="*/ 975 h 5436"/>
              <a:gd name="T80" fmla="*/ 3489 w 6972"/>
              <a:gd name="T81" fmla="*/ 1156 h 5436"/>
              <a:gd name="T82" fmla="*/ 3489 w 6972"/>
              <a:gd name="T83" fmla="*/ 975 h 5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972" h="5436">
                <a:moveTo>
                  <a:pt x="3240" y="1591"/>
                </a:moveTo>
                <a:cubicBezTo>
                  <a:pt x="3163" y="2598"/>
                  <a:pt x="3094" y="3606"/>
                  <a:pt x="3008" y="4612"/>
                </a:cubicBezTo>
                <a:lnTo>
                  <a:pt x="2524" y="4612"/>
                </a:lnTo>
                <a:lnTo>
                  <a:pt x="2524" y="5002"/>
                </a:lnTo>
                <a:cubicBezTo>
                  <a:pt x="2347" y="5065"/>
                  <a:pt x="2184" y="5146"/>
                  <a:pt x="2042" y="5247"/>
                </a:cubicBezTo>
                <a:cubicBezTo>
                  <a:pt x="2042" y="5310"/>
                  <a:pt x="2042" y="5373"/>
                  <a:pt x="2042" y="5436"/>
                </a:cubicBezTo>
                <a:cubicBezTo>
                  <a:pt x="3038" y="5436"/>
                  <a:pt x="4034" y="5436"/>
                  <a:pt x="5030" y="5436"/>
                </a:cubicBezTo>
                <a:cubicBezTo>
                  <a:pt x="5030" y="5373"/>
                  <a:pt x="5030" y="5310"/>
                  <a:pt x="5030" y="5247"/>
                </a:cubicBezTo>
                <a:cubicBezTo>
                  <a:pt x="4880" y="5129"/>
                  <a:pt x="4687" y="5036"/>
                  <a:pt x="4469" y="4968"/>
                </a:cubicBezTo>
                <a:lnTo>
                  <a:pt x="4469" y="4612"/>
                </a:lnTo>
                <a:lnTo>
                  <a:pt x="3979" y="4612"/>
                </a:lnTo>
                <a:lnTo>
                  <a:pt x="3740" y="1502"/>
                </a:lnTo>
                <a:cubicBezTo>
                  <a:pt x="4316" y="1275"/>
                  <a:pt x="4951" y="1027"/>
                  <a:pt x="5553" y="786"/>
                </a:cubicBezTo>
                <a:lnTo>
                  <a:pt x="4709" y="2482"/>
                </a:lnTo>
                <a:lnTo>
                  <a:pt x="4593" y="2482"/>
                </a:lnTo>
                <a:cubicBezTo>
                  <a:pt x="4593" y="2545"/>
                  <a:pt x="4593" y="2609"/>
                  <a:pt x="4593" y="2672"/>
                </a:cubicBezTo>
                <a:cubicBezTo>
                  <a:pt x="5235" y="3244"/>
                  <a:pt x="6441" y="3195"/>
                  <a:pt x="6972" y="2672"/>
                </a:cubicBezTo>
                <a:cubicBezTo>
                  <a:pt x="6972" y="2609"/>
                  <a:pt x="6972" y="2545"/>
                  <a:pt x="6972" y="2482"/>
                </a:cubicBezTo>
                <a:lnTo>
                  <a:pt x="6877" y="2482"/>
                </a:lnTo>
                <a:lnTo>
                  <a:pt x="6847" y="2482"/>
                </a:lnTo>
                <a:lnTo>
                  <a:pt x="5906" y="644"/>
                </a:lnTo>
                <a:cubicBezTo>
                  <a:pt x="6002" y="606"/>
                  <a:pt x="6097" y="567"/>
                  <a:pt x="6189" y="529"/>
                </a:cubicBezTo>
                <a:lnTo>
                  <a:pt x="6121" y="241"/>
                </a:lnTo>
                <a:lnTo>
                  <a:pt x="5844" y="306"/>
                </a:lnTo>
                <a:lnTo>
                  <a:pt x="5766" y="471"/>
                </a:lnTo>
                <a:lnTo>
                  <a:pt x="5610" y="362"/>
                </a:lnTo>
                <a:lnTo>
                  <a:pt x="3687" y="813"/>
                </a:lnTo>
                <a:lnTo>
                  <a:pt x="3684" y="765"/>
                </a:lnTo>
                <a:lnTo>
                  <a:pt x="3674" y="637"/>
                </a:lnTo>
                <a:lnTo>
                  <a:pt x="3763" y="637"/>
                </a:lnTo>
                <a:lnTo>
                  <a:pt x="3763" y="411"/>
                </a:lnTo>
                <a:lnTo>
                  <a:pt x="3648" y="411"/>
                </a:lnTo>
                <a:lnTo>
                  <a:pt x="3648" y="320"/>
                </a:lnTo>
                <a:lnTo>
                  <a:pt x="3851" y="320"/>
                </a:lnTo>
                <a:lnTo>
                  <a:pt x="3667" y="160"/>
                </a:lnTo>
                <a:lnTo>
                  <a:pt x="3484" y="0"/>
                </a:lnTo>
                <a:lnTo>
                  <a:pt x="3300" y="160"/>
                </a:lnTo>
                <a:lnTo>
                  <a:pt x="3117" y="320"/>
                </a:lnTo>
                <a:lnTo>
                  <a:pt x="3328" y="320"/>
                </a:lnTo>
                <a:lnTo>
                  <a:pt x="3328" y="411"/>
                </a:lnTo>
                <a:lnTo>
                  <a:pt x="3206" y="411"/>
                </a:lnTo>
                <a:lnTo>
                  <a:pt x="3206" y="637"/>
                </a:lnTo>
                <a:lnTo>
                  <a:pt x="3260" y="637"/>
                </a:lnTo>
                <a:lnTo>
                  <a:pt x="3313" y="637"/>
                </a:lnTo>
                <a:lnTo>
                  <a:pt x="3304" y="754"/>
                </a:lnTo>
                <a:lnTo>
                  <a:pt x="3293" y="906"/>
                </a:lnTo>
                <a:lnTo>
                  <a:pt x="3288" y="907"/>
                </a:lnTo>
                <a:lnTo>
                  <a:pt x="1243" y="1394"/>
                </a:lnTo>
                <a:lnTo>
                  <a:pt x="1153" y="1562"/>
                </a:lnTo>
                <a:lnTo>
                  <a:pt x="1009" y="1449"/>
                </a:lnTo>
                <a:lnTo>
                  <a:pt x="732" y="1515"/>
                </a:lnTo>
                <a:lnTo>
                  <a:pt x="800" y="1803"/>
                </a:lnTo>
                <a:cubicBezTo>
                  <a:pt x="867" y="1798"/>
                  <a:pt x="934" y="1793"/>
                  <a:pt x="1000" y="1788"/>
                </a:cubicBezTo>
                <a:lnTo>
                  <a:pt x="116" y="3564"/>
                </a:lnTo>
                <a:lnTo>
                  <a:pt x="0" y="3564"/>
                </a:lnTo>
                <a:cubicBezTo>
                  <a:pt x="0" y="3627"/>
                  <a:pt x="0" y="3691"/>
                  <a:pt x="0" y="3754"/>
                </a:cubicBezTo>
                <a:cubicBezTo>
                  <a:pt x="642" y="4326"/>
                  <a:pt x="1848" y="4277"/>
                  <a:pt x="2379" y="3754"/>
                </a:cubicBezTo>
                <a:cubicBezTo>
                  <a:pt x="2379" y="3691"/>
                  <a:pt x="2379" y="3627"/>
                  <a:pt x="2379" y="3564"/>
                </a:cubicBezTo>
                <a:lnTo>
                  <a:pt x="2284" y="3564"/>
                </a:lnTo>
                <a:lnTo>
                  <a:pt x="2254" y="3564"/>
                </a:lnTo>
                <a:lnTo>
                  <a:pt x="1331" y="1761"/>
                </a:lnTo>
                <a:cubicBezTo>
                  <a:pt x="1967" y="1707"/>
                  <a:pt x="2604" y="1648"/>
                  <a:pt x="3240" y="1591"/>
                </a:cubicBezTo>
                <a:close/>
                <a:moveTo>
                  <a:pt x="5669" y="740"/>
                </a:moveTo>
                <a:lnTo>
                  <a:pt x="5669" y="740"/>
                </a:lnTo>
                <a:cubicBezTo>
                  <a:pt x="5723" y="718"/>
                  <a:pt x="5776" y="697"/>
                  <a:pt x="5829" y="675"/>
                </a:cubicBezTo>
                <a:lnTo>
                  <a:pt x="6754" y="2482"/>
                </a:lnTo>
                <a:lnTo>
                  <a:pt x="6684" y="2482"/>
                </a:lnTo>
                <a:lnTo>
                  <a:pt x="4871" y="2482"/>
                </a:lnTo>
                <a:lnTo>
                  <a:pt x="4801" y="2482"/>
                </a:lnTo>
                <a:lnTo>
                  <a:pt x="5669" y="740"/>
                </a:lnTo>
                <a:close/>
                <a:moveTo>
                  <a:pt x="1097" y="1780"/>
                </a:moveTo>
                <a:lnTo>
                  <a:pt x="1097" y="1780"/>
                </a:lnTo>
                <a:cubicBezTo>
                  <a:pt x="1145" y="1776"/>
                  <a:pt x="1193" y="1772"/>
                  <a:pt x="1242" y="1768"/>
                </a:cubicBezTo>
                <a:lnTo>
                  <a:pt x="2161" y="3564"/>
                </a:lnTo>
                <a:lnTo>
                  <a:pt x="2091" y="3564"/>
                </a:lnTo>
                <a:lnTo>
                  <a:pt x="278" y="3564"/>
                </a:lnTo>
                <a:lnTo>
                  <a:pt x="208" y="3564"/>
                </a:lnTo>
                <a:lnTo>
                  <a:pt x="1097" y="1780"/>
                </a:lnTo>
                <a:close/>
                <a:moveTo>
                  <a:pt x="3489" y="975"/>
                </a:moveTo>
                <a:lnTo>
                  <a:pt x="3489" y="975"/>
                </a:lnTo>
                <a:cubicBezTo>
                  <a:pt x="3539" y="975"/>
                  <a:pt x="3579" y="1015"/>
                  <a:pt x="3579" y="1066"/>
                </a:cubicBezTo>
                <a:cubicBezTo>
                  <a:pt x="3579" y="1116"/>
                  <a:pt x="3539" y="1156"/>
                  <a:pt x="3489" y="1156"/>
                </a:cubicBezTo>
                <a:cubicBezTo>
                  <a:pt x="3438" y="1156"/>
                  <a:pt x="3398" y="1116"/>
                  <a:pt x="3398" y="1066"/>
                </a:cubicBezTo>
                <a:cubicBezTo>
                  <a:pt x="3398" y="1015"/>
                  <a:pt x="3438" y="975"/>
                  <a:pt x="3489" y="9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2397" y="41490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重发展</a:t>
            </a:r>
          </a:p>
        </p:txBody>
      </p:sp>
      <p:sp>
        <p:nvSpPr>
          <p:cNvPr id="9" name="矩形 8"/>
          <p:cNvSpPr/>
          <p:nvPr/>
        </p:nvSpPr>
        <p:spPr>
          <a:xfrm>
            <a:off x="9986813" y="32129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轻党建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41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2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2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 animBg="1"/>
      <p:bldP spid="4" grpId="0"/>
      <p:bldP spid="9" grpId="0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2.2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 基层党组织还比较薄弱</a:t>
            </a:r>
          </a:p>
        </p:txBody>
      </p:sp>
      <p:sp>
        <p:nvSpPr>
          <p:cNvPr id="2" name="矩形 1"/>
          <p:cNvSpPr/>
          <p:nvPr/>
        </p:nvSpPr>
        <p:spPr>
          <a:xfrm>
            <a:off x="6026373" y="1878676"/>
            <a:ext cx="4856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党委下设部门不健全，“三定”之后，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A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党支部仅分设了党委办公室，没有设立党委组织部、党委宣传部；</a:t>
            </a:r>
          </a:p>
        </p:txBody>
      </p:sp>
      <p:sp>
        <p:nvSpPr>
          <p:cNvPr id="7" name="矩形 6"/>
          <p:cNvSpPr/>
          <p:nvPr/>
        </p:nvSpPr>
        <p:spPr>
          <a:xfrm>
            <a:off x="6026373" y="3174270"/>
            <a:ext cx="48568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公司党员力量基本集中在某某本部，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B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机关本部劳动合同制员工数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38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人，某某公司机关本部党员总数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人；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家县支公司劳动合同制员工总数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人，县支公司党员总数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人；县区级公司领导班子成员总数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8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人，县区级公司领导班子成员中党员总数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人，党员队伍建设滞后。</a:t>
            </a:r>
          </a:p>
        </p:txBody>
      </p:sp>
      <p:sp>
        <p:nvSpPr>
          <p:cNvPr id="4" name="椭圆 3"/>
          <p:cNvSpPr/>
          <p:nvPr/>
        </p:nvSpPr>
        <p:spPr bwMode="auto">
          <a:xfrm>
            <a:off x="5714928" y="2100858"/>
            <a:ext cx="263522" cy="263522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5714928" y="3290828"/>
            <a:ext cx="263522" cy="263522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" name="Picture 2" descr="F:\快盘\商务图片\png\903642_153949082_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3" t="11567" r="13959" b="7668"/>
          <a:stretch/>
        </p:blipFill>
        <p:spPr bwMode="auto">
          <a:xfrm>
            <a:off x="721007" y="1735470"/>
            <a:ext cx="3811667" cy="465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13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8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80"/>
                            </p:stCondLst>
                            <p:childTnLst>
                              <p:par>
                                <p:cTn id="2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8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/>
      <p:bldP spid="4" grpId="0" animBg="1"/>
      <p:bldP spid="10" grpId="0" animBg="1"/>
      <p:bldP spid="12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7112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2.3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党务工作者能力不强</a:t>
            </a:r>
          </a:p>
        </p:txBody>
      </p:sp>
      <p:sp>
        <p:nvSpPr>
          <p:cNvPr id="2" name="矩形 1"/>
          <p:cNvSpPr/>
          <p:nvPr/>
        </p:nvSpPr>
        <p:spPr>
          <a:xfrm>
            <a:off x="1488283" y="3789040"/>
            <a:ext cx="88585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公司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  <p:sp>
        <p:nvSpPr>
          <p:cNvPr id="7" name="椭圆 6"/>
          <p:cNvSpPr/>
          <p:nvPr/>
        </p:nvSpPr>
        <p:spPr bwMode="auto">
          <a:xfrm>
            <a:off x="1641986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8372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人员配置不足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3921163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7549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技术能力弱</a:t>
            </a:r>
          </a:p>
        </p:txBody>
      </p:sp>
      <p:sp>
        <p:nvSpPr>
          <p:cNvPr id="11" name="椭圆 10"/>
          <p:cNvSpPr/>
          <p:nvPr/>
        </p:nvSpPr>
        <p:spPr bwMode="auto">
          <a:xfrm>
            <a:off x="6336816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83202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工作水平不高</a:t>
            </a:r>
          </a:p>
        </p:txBody>
      </p:sp>
      <p:sp>
        <p:nvSpPr>
          <p:cNvPr id="13" name="椭圆 12"/>
          <p:cNvSpPr/>
          <p:nvPr/>
        </p:nvSpPr>
        <p:spPr bwMode="auto">
          <a:xfrm>
            <a:off x="8639780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86166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工作办法不多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212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4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4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4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2.4 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党建工作质量不高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2417511" y="3402334"/>
            <a:ext cx="1350962" cy="946150"/>
          </a:xfrm>
          <a:custGeom>
            <a:avLst/>
            <a:gdLst>
              <a:gd name="T0" fmla="*/ 0 w 1432"/>
              <a:gd name="T1" fmla="*/ 290 h 1002"/>
              <a:gd name="T2" fmla="*/ 1432 w 1432"/>
              <a:gd name="T3" fmla="*/ 0 h 1002"/>
              <a:gd name="T4" fmla="*/ 1245 w 1432"/>
              <a:gd name="T5" fmla="*/ 793 h 1002"/>
              <a:gd name="T6" fmla="*/ 275 w 1432"/>
              <a:gd name="T7" fmla="*/ 1002 h 1002"/>
              <a:gd name="T8" fmla="*/ 0 w 1432"/>
              <a:gd name="T9" fmla="*/ 290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2" h="1002">
                <a:moveTo>
                  <a:pt x="0" y="290"/>
                </a:moveTo>
                <a:lnTo>
                  <a:pt x="1432" y="0"/>
                </a:lnTo>
                <a:lnTo>
                  <a:pt x="1245" y="793"/>
                </a:lnTo>
                <a:lnTo>
                  <a:pt x="275" y="1002"/>
                </a:lnTo>
                <a:lnTo>
                  <a:pt x="0" y="29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1193549" y="2213296"/>
            <a:ext cx="2206625" cy="220662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8874" y="3402334"/>
            <a:ext cx="3149600" cy="717550"/>
          </a:xfrm>
          <a:custGeom>
            <a:avLst/>
            <a:gdLst>
              <a:gd name="T0" fmla="*/ 0 w 3337"/>
              <a:gd name="T1" fmla="*/ 0 h 760"/>
              <a:gd name="T2" fmla="*/ 3337 w 3337"/>
              <a:gd name="T3" fmla="*/ 0 h 760"/>
              <a:gd name="T4" fmla="*/ 3150 w 3337"/>
              <a:gd name="T5" fmla="*/ 760 h 760"/>
              <a:gd name="T6" fmla="*/ 275 w 3337"/>
              <a:gd name="T7" fmla="*/ 760 h 760"/>
              <a:gd name="T8" fmla="*/ 0 w 3337"/>
              <a:gd name="T9" fmla="*/ 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37" h="760">
                <a:moveTo>
                  <a:pt x="0" y="0"/>
                </a:moveTo>
                <a:lnTo>
                  <a:pt x="3337" y="0"/>
                </a:lnTo>
                <a:lnTo>
                  <a:pt x="3150" y="760"/>
                </a:lnTo>
                <a:lnTo>
                  <a:pt x="275" y="76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726740" y="1328032"/>
            <a:ext cx="2455862" cy="592138"/>
          </a:xfrm>
          <a:custGeom>
            <a:avLst/>
            <a:gdLst>
              <a:gd name="T0" fmla="*/ 0 w 2601"/>
              <a:gd name="T1" fmla="*/ 118 h 627"/>
              <a:gd name="T2" fmla="*/ 2601 w 2601"/>
              <a:gd name="T3" fmla="*/ 0 h 627"/>
              <a:gd name="T4" fmla="*/ 2601 w 2601"/>
              <a:gd name="T5" fmla="*/ 517 h 627"/>
              <a:gd name="T6" fmla="*/ 189 w 2601"/>
              <a:gd name="T7" fmla="*/ 627 h 627"/>
              <a:gd name="T8" fmla="*/ 0 w 2601"/>
              <a:gd name="T9" fmla="*/ 118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534652" y="1328032"/>
            <a:ext cx="2647950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726740" y="3058407"/>
            <a:ext cx="2455862" cy="590550"/>
          </a:xfrm>
          <a:custGeom>
            <a:avLst/>
            <a:gdLst>
              <a:gd name="T0" fmla="*/ 0 w 2601"/>
              <a:gd name="T1" fmla="*/ 118 h 626"/>
              <a:gd name="T2" fmla="*/ 2601 w 2601"/>
              <a:gd name="T3" fmla="*/ 0 h 626"/>
              <a:gd name="T4" fmla="*/ 2601 w 2601"/>
              <a:gd name="T5" fmla="*/ 517 h 626"/>
              <a:gd name="T6" fmla="*/ 189 w 2601"/>
              <a:gd name="T7" fmla="*/ 626 h 626"/>
              <a:gd name="T8" fmla="*/ 0 w 2601"/>
              <a:gd name="T9" fmla="*/ 11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6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6"/>
                </a:lnTo>
                <a:lnTo>
                  <a:pt x="0" y="11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534652" y="3058407"/>
            <a:ext cx="2647950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4726740" y="4694238"/>
            <a:ext cx="2455862" cy="592138"/>
          </a:xfrm>
          <a:custGeom>
            <a:avLst/>
            <a:gdLst>
              <a:gd name="T0" fmla="*/ 0 w 2601"/>
              <a:gd name="T1" fmla="*/ 119 h 627"/>
              <a:gd name="T2" fmla="*/ 2601 w 2601"/>
              <a:gd name="T3" fmla="*/ 0 h 627"/>
              <a:gd name="T4" fmla="*/ 2601 w 2601"/>
              <a:gd name="T5" fmla="*/ 517 h 627"/>
              <a:gd name="T6" fmla="*/ 189 w 2601"/>
              <a:gd name="T7" fmla="*/ 627 h 627"/>
              <a:gd name="T8" fmla="*/ 0 w 2601"/>
              <a:gd name="T9" fmla="*/ 119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7">
                <a:moveTo>
                  <a:pt x="0" y="119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534652" y="4694238"/>
            <a:ext cx="2647950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551109" y="2263366"/>
            <a:ext cx="8178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8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56888" y="2877491"/>
            <a:ext cx="139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n-ea"/>
                <a:ea typeface="+mn-ea"/>
              </a:rPr>
              <a:t>个表现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5301" y="3483172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chemeClr val="accent2"/>
                </a:solidFill>
                <a:latin typeface="+mn-ea"/>
                <a:ea typeface="+mn-ea"/>
              </a:rPr>
              <a:t>党建工作质量不高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94692" y="1378756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chemeClr val="accent2"/>
                </a:solidFill>
                <a:latin typeface="+mn-ea"/>
                <a:ea typeface="+mn-ea"/>
              </a:rPr>
              <a:t>表现一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94692" y="3057431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chemeClr val="accent2"/>
                </a:solidFill>
                <a:latin typeface="+mn-ea"/>
                <a:ea typeface="+mn-ea"/>
              </a:rPr>
              <a:t>表现二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94692" y="4727879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chemeClr val="accent2"/>
                </a:solidFill>
                <a:latin typeface="+mn-ea"/>
                <a:ea typeface="+mn-ea"/>
              </a:rPr>
              <a:t>表现三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14205" y="192017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dirty="0"/>
              <a:t>公司党建工作基本为完成省分公司下达的规定动作，自选动作不多</a:t>
            </a:r>
            <a:r>
              <a:rPr lang="en-US" altLang="zh-CN" sz="2000" dirty="0"/>
              <a:t>;</a:t>
            </a:r>
            <a:endParaRPr lang="zh-CN" alt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4514205" y="3748970"/>
            <a:ext cx="669674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学习方式仅限于文件传达，管理制度仅限于照搬照套；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14205" y="5351179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组织生活会与行政会、业务会一起开，党组织活动与工会活动一起开展，党建工作形式单一，缺乏创新。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22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8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3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6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1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4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6" grpId="0"/>
      <p:bldP spid="27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785269" y="2020454"/>
            <a:ext cx="8411531" cy="2817092"/>
          </a:xfrm>
          <a:custGeom>
            <a:avLst/>
            <a:gdLst>
              <a:gd name="T0" fmla="*/ 1136 w 11039"/>
              <a:gd name="T1" fmla="*/ 0 h 3662"/>
              <a:gd name="T2" fmla="*/ 11039 w 11039"/>
              <a:gd name="T3" fmla="*/ 0 h 3662"/>
              <a:gd name="T4" fmla="*/ 11039 w 11039"/>
              <a:gd name="T5" fmla="*/ 3662 h 3662"/>
              <a:gd name="T6" fmla="*/ 0 w 11039"/>
              <a:gd name="T7" fmla="*/ 3662 h 3662"/>
              <a:gd name="T8" fmla="*/ 1136 w 11039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39" h="3662">
                <a:moveTo>
                  <a:pt x="1136" y="0"/>
                </a:moveTo>
                <a:lnTo>
                  <a:pt x="11039" y="0"/>
                </a:lnTo>
                <a:lnTo>
                  <a:pt x="11039" y="3662"/>
                </a:lnTo>
                <a:lnTo>
                  <a:pt x="0" y="3662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0" y="2020454"/>
            <a:ext cx="4548364" cy="2817092"/>
          </a:xfrm>
          <a:custGeom>
            <a:avLst/>
            <a:gdLst>
              <a:gd name="T0" fmla="*/ 5970 w 5970"/>
              <a:gd name="T1" fmla="*/ 0 h 3662"/>
              <a:gd name="T2" fmla="*/ 4846 w 5970"/>
              <a:gd name="T3" fmla="*/ 3662 h 3662"/>
              <a:gd name="T4" fmla="*/ 0 w 5970"/>
              <a:gd name="T5" fmla="*/ 3662 h 3662"/>
              <a:gd name="T6" fmla="*/ 3 w 5970"/>
              <a:gd name="T7" fmla="*/ 0 h 3662"/>
              <a:gd name="T8" fmla="*/ 5970 w 5970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0" h="3662">
                <a:moveTo>
                  <a:pt x="5970" y="0"/>
                </a:moveTo>
                <a:lnTo>
                  <a:pt x="4846" y="3662"/>
                </a:lnTo>
                <a:lnTo>
                  <a:pt x="0" y="3662"/>
                </a:lnTo>
                <a:lnTo>
                  <a:pt x="3" y="0"/>
                </a:lnTo>
                <a:lnTo>
                  <a:pt x="59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6131" y="1943067"/>
            <a:ext cx="175881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FFFFFF"/>
                </a:solidFill>
                <a:latin typeface="微软雅黑"/>
                <a:ea typeface="微软雅黑"/>
              </a:rPr>
              <a:t>3</a:t>
            </a:r>
            <a:endParaRPr lang="zh-CN" altLang="en-US" sz="19900" b="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3739487" y="2020454"/>
            <a:ext cx="854832" cy="27972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4"/>
          <p:cNvSpPr txBox="1"/>
          <p:nvPr/>
        </p:nvSpPr>
        <p:spPr>
          <a:xfrm>
            <a:off x="4607353" y="2396811"/>
            <a:ext cx="7251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accent2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/>
              <a:t>下一步工作思路和措施</a:t>
            </a:r>
          </a:p>
        </p:txBody>
      </p:sp>
      <p:sp>
        <p:nvSpPr>
          <p:cNvPr id="19" name="Oval 39"/>
          <p:cNvSpPr>
            <a:spLocks noChangeAspect="1" noChangeArrowheads="1"/>
          </p:cNvSpPr>
          <p:nvPr/>
        </p:nvSpPr>
        <p:spPr bwMode="auto">
          <a:xfrm>
            <a:off x="4766755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0" name="Oval 40"/>
          <p:cNvSpPr>
            <a:spLocks noChangeAspect="1" noChangeArrowheads="1"/>
          </p:cNvSpPr>
          <p:nvPr/>
        </p:nvSpPr>
        <p:spPr bwMode="auto">
          <a:xfrm>
            <a:off x="4766755" y="398687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82755" y="3411809"/>
            <a:ext cx="3250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加大党建工作力度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82755" y="3895434"/>
            <a:ext cx="31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注重党组织基础建设</a:t>
            </a:r>
          </a:p>
        </p:txBody>
      </p:sp>
      <p:sp>
        <p:nvSpPr>
          <p:cNvPr id="29" name="Oval 40"/>
          <p:cNvSpPr>
            <a:spLocks noChangeAspect="1" noChangeArrowheads="1"/>
          </p:cNvSpPr>
          <p:nvPr/>
        </p:nvSpPr>
        <p:spPr bwMode="auto">
          <a:xfrm>
            <a:off x="8260654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76654" y="3411809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加强党建能力建设</a:t>
            </a:r>
          </a:p>
        </p:txBody>
      </p:sp>
      <p:sp>
        <p:nvSpPr>
          <p:cNvPr id="31" name="Oval 40"/>
          <p:cNvSpPr>
            <a:spLocks noChangeAspect="1" noChangeArrowheads="1"/>
          </p:cNvSpPr>
          <p:nvPr/>
        </p:nvSpPr>
        <p:spPr bwMode="auto">
          <a:xfrm>
            <a:off x="8260654" y="398599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76654" y="3894554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创新基层党建工作模式</a:t>
            </a:r>
          </a:p>
        </p:txBody>
      </p:sp>
    </p:spTree>
    <p:extLst>
      <p:ext uri="{BB962C8B-B14F-4D97-AF65-F5344CB8AC3E}">
        <p14:creationId xmlns:p14="http://schemas.microsoft.com/office/powerpoint/2010/main" val="247036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46448E-8 1.3876E-7 L -0.11905 0.68316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9" y="34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" grpId="0"/>
      <p:bldP spid="28" grpId="1"/>
      <p:bldP spid="15" grpId="0"/>
      <p:bldP spid="19" grpId="0" animBg="1"/>
      <p:bldP spid="20" grpId="0" animBg="1"/>
      <p:bldP spid="26" grpId="0"/>
      <p:bldP spid="27" grpId="0"/>
      <p:bldP spid="29" grpId="0" animBg="1"/>
      <p:bldP spid="30" grpId="0"/>
      <p:bldP spid="31" grpId="0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3.1 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加大党建工作力度</a:t>
            </a:r>
          </a:p>
        </p:txBody>
      </p:sp>
      <p:sp>
        <p:nvSpPr>
          <p:cNvPr id="6" name="矩形 5"/>
          <p:cNvSpPr/>
          <p:nvPr/>
        </p:nvSpPr>
        <p:spPr>
          <a:xfrm>
            <a:off x="1272259" y="853343"/>
            <a:ext cx="96506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建工作是我们抓好各项工作的根本，我们的工作不仅仅是经营管理，作为央企，应该充分认识到加强公司党建工作的重要性、必要性，增强责任感和紧迫感，党建工作抓好了，基层党组织的核心作用就能更好的发挥，队伍的凝聚力和向心力就更加明显，什么工作都好开展。</a:t>
            </a: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3472388" y="2977607"/>
            <a:ext cx="1536700" cy="0"/>
          </a:xfrm>
          <a:prstGeom prst="line">
            <a:avLst/>
          </a:prstGeom>
          <a:noFill/>
          <a:ln w="11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302758" y="3862316"/>
            <a:ext cx="982639" cy="341194"/>
          </a:xfrm>
          <a:prstGeom prst="line">
            <a:avLst/>
          </a:prstGeom>
          <a:noFill/>
          <a:ln w="11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475437" y="4277998"/>
            <a:ext cx="0" cy="1237906"/>
          </a:xfrm>
          <a:prstGeom prst="line">
            <a:avLst/>
          </a:prstGeom>
          <a:noFill/>
          <a:ln w="11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009393" y="2485482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4269142" y="3850484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969025" y="5194826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1476900" y="2280923"/>
            <a:ext cx="1995488" cy="1997075"/>
          </a:xfrm>
          <a:prstGeom prst="ellipse">
            <a:avLst/>
          </a:prstGeom>
          <a:solidFill>
            <a:schemeClr val="tx1"/>
          </a:solidFill>
          <a:ln w="11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32403" y="2960526"/>
            <a:ext cx="1484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n-ea"/>
                <a:ea typeface="+mn-ea"/>
              </a:rPr>
              <a:t>营销渠道建设情况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91648" y="5377279"/>
            <a:ext cx="956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ea typeface="+mn-ea"/>
              </a:rPr>
              <a:t>融入到工作中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04220" y="4055541"/>
            <a:ext cx="741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ea typeface="+mn-ea"/>
              </a:rPr>
              <a:t>一岗双责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62290" y="2675754"/>
            <a:ext cx="868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ea typeface="+mn-ea"/>
              </a:rPr>
              <a:t>思想认识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97588" y="2571574"/>
            <a:ext cx="51133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dirty="0"/>
              <a:t>克服和纠正重业务、轻党建的错误思想，树立党建工作必须服务于公司经营管理的理念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78301" y="3881288"/>
            <a:ext cx="5832648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必须从我做起，带领党员领导干部认真学习党中央、各级党委相关文件精神，主动承担党建工作党委主体责任，落实“一岗双责”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80263" y="5346502"/>
            <a:ext cx="8230685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以围绕发展抓党建，抓好党建促发展为目标，切实把党建工作摆上重要议程日程，把党的建设放在经营管理中去思考，放到日常工作中去安排。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87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6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1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60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1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" grpId="0"/>
      <p:bldP spid="8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3" grpId="0"/>
      <p:bldP spid="24" grpId="0"/>
      <p:bldP spid="26" grpId="0"/>
      <p:bldP spid="27" grpId="0" animBg="1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3.1 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加大党建工作力度</a:t>
            </a:r>
          </a:p>
        </p:txBody>
      </p:sp>
      <p:sp>
        <p:nvSpPr>
          <p:cNvPr id="2" name="矩形 1"/>
          <p:cNvSpPr/>
          <p:nvPr/>
        </p:nvSpPr>
        <p:spPr>
          <a:xfrm>
            <a:off x="1036145" y="5093401"/>
            <a:ext cx="101531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广泛调动公司党员干部参与党建工作的积极性，促进党建工作走上规范化轨道，做到党建工作与经营管理同布置、同落实、同检查，形成党建与经营管理工作相互渗透、相互促进、齐抓共管的工作机制。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530765" y="2296016"/>
            <a:ext cx="1200439" cy="138458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041272" y="2296016"/>
            <a:ext cx="1199055" cy="138458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662954" y="1214652"/>
            <a:ext cx="1199055" cy="13859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10468" y="1214652"/>
            <a:ext cx="1199055" cy="13859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662954" y="3370458"/>
            <a:ext cx="1199055" cy="1385974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10468" y="3370458"/>
            <a:ext cx="1199055" cy="1385974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70284" y="1616399"/>
            <a:ext cx="2528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“三会一课”制度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42396" y="1616399"/>
            <a:ext cx="2672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月度集中学习制度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47414" y="2840185"/>
            <a:ext cx="2931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党建工作责任制制度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14896" y="4008969"/>
            <a:ext cx="2411878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党员考核管理办法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70284" y="4022720"/>
            <a:ext cx="2638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制定年度工作计划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6311" y="2840186"/>
            <a:ext cx="3188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党支部书记年度述职规定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8097" y="1546740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42641" y="1546740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67534" y="2613631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2641" y="3711004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92855" y="3711004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5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3204" y="2613631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6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55294" y="2651363"/>
            <a:ext cx="1211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+mj-ea"/>
                <a:ea typeface="+mj-ea"/>
              </a:rPr>
              <a:t>完善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86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6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7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10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10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1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2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20" grpId="0"/>
          <p:bldP spid="23" grpId="0"/>
          <p:bldP spid="26" grpId="0"/>
          <p:bldP spid="28" grpId="0"/>
          <p:bldP spid="30" grpId="0"/>
          <p:bldP spid="32" grpId="0"/>
          <p:bldP spid="5" grpId="0"/>
          <p:bldP spid="33" grpId="0"/>
          <p:bldP spid="34" grpId="0"/>
          <p:bldP spid="35" grpId="0"/>
          <p:bldP spid="36" grpId="0"/>
          <p:bldP spid="37" grpId="0"/>
          <p:bldP spid="39" grpId="0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6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7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10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10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1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2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20" grpId="0"/>
          <p:bldP spid="23" grpId="0"/>
          <p:bldP spid="26" grpId="0"/>
          <p:bldP spid="28" grpId="0"/>
          <p:bldP spid="30" grpId="0"/>
          <p:bldP spid="32" grpId="0"/>
          <p:bldP spid="5" grpId="0"/>
          <p:bldP spid="33" grpId="0"/>
          <p:bldP spid="34" grpId="0"/>
          <p:bldP spid="35" grpId="0"/>
          <p:bldP spid="36" grpId="0"/>
          <p:bldP spid="37" grpId="0"/>
          <p:bldP spid="39" grpId="0"/>
          <p:bldP spid="27" grpId="0" animBg="1"/>
          <p:bldP spid="2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3.2 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注重党组织基础建设</a:t>
            </a:r>
          </a:p>
        </p:txBody>
      </p:sp>
      <p:sp>
        <p:nvSpPr>
          <p:cNvPr id="2" name="矩形 1"/>
          <p:cNvSpPr/>
          <p:nvPr/>
        </p:nvSpPr>
        <p:spPr>
          <a:xfrm>
            <a:off x="1793673" y="1683958"/>
            <a:ext cx="9221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加强基层党组织建设，继续吸收新鲜血液，认真对现有的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名入党积极分子、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名入党申请人进行考察，尽快把现有非党员四级机构班子、业务骨干吸收培养为党员，保证党员队伍纯洁性、先进性。</a:t>
            </a:r>
          </a:p>
        </p:txBody>
      </p:sp>
      <p:sp>
        <p:nvSpPr>
          <p:cNvPr id="7" name="矩形 6"/>
          <p:cNvSpPr/>
          <p:nvPr/>
        </p:nvSpPr>
        <p:spPr>
          <a:xfrm>
            <a:off x="1793673" y="3217884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进一步完善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党员年度考核管理办法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努力提高党员的综合素质和能力水平，发挥先锋模范带头作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1793673" y="5052632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将党建工作纳入领导干部评价体系，与经营管理指标同步考核，权重不低于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30%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考核指标包括但不限于集中学习出勤率、心得体会或读书笔记的数量及质量、党风廉政责任制考核结果、民主评议结果、主动组织党建活动、为党建工作出谋划策等。连续两次考核不合格的，将不再续聘，并作出相应的处罚。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244749" y="1434623"/>
            <a:ext cx="0" cy="5423377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 bwMode="auto">
          <a:xfrm>
            <a:off x="1008961" y="127315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3067" y="130647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1008961" y="2768523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067" y="281963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6" name="等腰三角形 15"/>
          <p:cNvSpPr/>
          <p:nvPr/>
        </p:nvSpPr>
        <p:spPr bwMode="auto">
          <a:xfrm rot="5400000">
            <a:off x="1538031" y="146249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等腰三角形 16"/>
          <p:cNvSpPr/>
          <p:nvPr/>
        </p:nvSpPr>
        <p:spPr bwMode="auto">
          <a:xfrm rot="5400000">
            <a:off x="1538031" y="2952976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1008961" y="4626071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3067" y="4677186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21" name="等腰三角形 20"/>
          <p:cNvSpPr/>
          <p:nvPr/>
        </p:nvSpPr>
        <p:spPr bwMode="auto">
          <a:xfrm rot="5400000">
            <a:off x="1538031" y="4810524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3673" y="1306478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加强基层党组织建设</a:t>
            </a:r>
          </a:p>
        </p:txBody>
      </p:sp>
      <p:sp>
        <p:nvSpPr>
          <p:cNvPr id="23" name="矩形 22"/>
          <p:cNvSpPr/>
          <p:nvPr/>
        </p:nvSpPr>
        <p:spPr>
          <a:xfrm>
            <a:off x="1793673" y="2835027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强化考核作用、树立典型</a:t>
            </a:r>
          </a:p>
        </p:txBody>
      </p:sp>
      <p:sp>
        <p:nvSpPr>
          <p:cNvPr id="24" name="矩形 23"/>
          <p:cNvSpPr/>
          <p:nvPr/>
        </p:nvSpPr>
        <p:spPr>
          <a:xfrm>
            <a:off x="1793673" y="4677186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将党建工作纳入领导评价体系</a:t>
            </a: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0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4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4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4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4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4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4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4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4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4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4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4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4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4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/>
      <p:bldP spid="8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19" grpId="0" animBg="1"/>
      <p:bldP spid="20" grpId="0"/>
      <p:bldP spid="21" grpId="0" animBg="1"/>
      <p:bldP spid="4" grpId="0" animBg="1"/>
      <p:bldP spid="23" grpId="0" animBg="1"/>
      <p:bldP spid="24" grpId="0" animBg="1"/>
      <p:bldP spid="26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44135"/>
            <a:ext cx="12196763" cy="12138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3885" y="394053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  <a:ea typeface="+mn-ea"/>
              </a:rPr>
              <a:t>前   言</a:t>
            </a:r>
          </a:p>
        </p:txBody>
      </p: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1082085" y="460403"/>
            <a:ext cx="449832" cy="452080"/>
          </a:xfrm>
          <a:custGeom>
            <a:avLst/>
            <a:gdLst>
              <a:gd name="T0" fmla="*/ 221 w 442"/>
              <a:gd name="T1" fmla="*/ 0 h 442"/>
              <a:gd name="T2" fmla="*/ 442 w 442"/>
              <a:gd name="T3" fmla="*/ 221 h 442"/>
              <a:gd name="T4" fmla="*/ 221 w 442"/>
              <a:gd name="T5" fmla="*/ 442 h 442"/>
              <a:gd name="T6" fmla="*/ 0 w 442"/>
              <a:gd name="T7" fmla="*/ 221 h 442"/>
              <a:gd name="T8" fmla="*/ 221 w 442"/>
              <a:gd name="T9" fmla="*/ 0 h 442"/>
              <a:gd name="T10" fmla="*/ 221 w 442"/>
              <a:gd name="T11" fmla="*/ 45 h 442"/>
              <a:gd name="T12" fmla="*/ 398 w 442"/>
              <a:gd name="T13" fmla="*/ 221 h 442"/>
              <a:gd name="T14" fmla="*/ 221 w 442"/>
              <a:gd name="T15" fmla="*/ 398 h 442"/>
              <a:gd name="T16" fmla="*/ 44 w 442"/>
              <a:gd name="T17" fmla="*/ 221 h 442"/>
              <a:gd name="T18" fmla="*/ 221 w 442"/>
              <a:gd name="T19" fmla="*/ 45 h 442"/>
              <a:gd name="T20" fmla="*/ 366 w 442"/>
              <a:gd name="T21" fmla="*/ 230 h 442"/>
              <a:gd name="T22" fmla="*/ 257 w 442"/>
              <a:gd name="T23" fmla="*/ 293 h 442"/>
              <a:gd name="T24" fmla="*/ 147 w 442"/>
              <a:gd name="T25" fmla="*/ 356 h 442"/>
              <a:gd name="T26" fmla="*/ 147 w 442"/>
              <a:gd name="T27" fmla="*/ 230 h 442"/>
              <a:gd name="T28" fmla="*/ 147 w 442"/>
              <a:gd name="T29" fmla="*/ 104 h 442"/>
              <a:gd name="T30" fmla="*/ 257 w 442"/>
              <a:gd name="T31" fmla="*/ 167 h 442"/>
              <a:gd name="T32" fmla="*/ 366 w 442"/>
              <a:gd name="T33" fmla="*/ 23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2" h="442">
                <a:moveTo>
                  <a:pt x="221" y="0"/>
                </a:moveTo>
                <a:cubicBezTo>
                  <a:pt x="343" y="0"/>
                  <a:pt x="442" y="99"/>
                  <a:pt x="442" y="221"/>
                </a:cubicBezTo>
                <a:cubicBezTo>
                  <a:pt x="442" y="343"/>
                  <a:pt x="343" y="442"/>
                  <a:pt x="221" y="442"/>
                </a:cubicBezTo>
                <a:cubicBezTo>
                  <a:pt x="99" y="442"/>
                  <a:pt x="0" y="343"/>
                  <a:pt x="0" y="221"/>
                </a:cubicBezTo>
                <a:cubicBezTo>
                  <a:pt x="0" y="99"/>
                  <a:pt x="99" y="0"/>
                  <a:pt x="221" y="0"/>
                </a:cubicBezTo>
                <a:close/>
                <a:moveTo>
                  <a:pt x="221" y="45"/>
                </a:moveTo>
                <a:cubicBezTo>
                  <a:pt x="319" y="45"/>
                  <a:pt x="398" y="124"/>
                  <a:pt x="398" y="221"/>
                </a:cubicBezTo>
                <a:cubicBezTo>
                  <a:pt x="398" y="319"/>
                  <a:pt x="319" y="398"/>
                  <a:pt x="221" y="398"/>
                </a:cubicBezTo>
                <a:cubicBezTo>
                  <a:pt x="124" y="398"/>
                  <a:pt x="44" y="319"/>
                  <a:pt x="44" y="221"/>
                </a:cubicBezTo>
                <a:cubicBezTo>
                  <a:pt x="44" y="124"/>
                  <a:pt x="124" y="45"/>
                  <a:pt x="221" y="45"/>
                </a:cubicBezTo>
                <a:close/>
                <a:moveTo>
                  <a:pt x="366" y="230"/>
                </a:moveTo>
                <a:lnTo>
                  <a:pt x="257" y="293"/>
                </a:lnTo>
                <a:lnTo>
                  <a:pt x="147" y="356"/>
                </a:lnTo>
                <a:lnTo>
                  <a:pt x="147" y="230"/>
                </a:lnTo>
                <a:lnTo>
                  <a:pt x="147" y="104"/>
                </a:lnTo>
                <a:lnTo>
                  <a:pt x="257" y="167"/>
                </a:lnTo>
                <a:lnTo>
                  <a:pt x="366" y="2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082086" y="1567376"/>
            <a:ext cx="10200872" cy="4227784"/>
          </a:xfrm>
          <a:custGeom>
            <a:avLst/>
            <a:gdLst>
              <a:gd name="T0" fmla="*/ 0 w 12629"/>
              <a:gd name="T1" fmla="*/ 0 h 4426"/>
              <a:gd name="T2" fmla="*/ 12629 w 12629"/>
              <a:gd name="T3" fmla="*/ 0 h 4426"/>
              <a:gd name="T4" fmla="*/ 12508 w 12629"/>
              <a:gd name="T5" fmla="*/ 4426 h 4426"/>
              <a:gd name="T6" fmla="*/ 299 w 12629"/>
              <a:gd name="T7" fmla="*/ 4426 h 4426"/>
              <a:gd name="T8" fmla="*/ 0 w 12629"/>
              <a:gd name="T9" fmla="*/ 0 h 4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29" h="4426">
                <a:moveTo>
                  <a:pt x="0" y="0"/>
                </a:moveTo>
                <a:lnTo>
                  <a:pt x="12629" y="0"/>
                </a:lnTo>
                <a:lnTo>
                  <a:pt x="12508" y="4426"/>
                </a:lnTo>
                <a:lnTo>
                  <a:pt x="299" y="4426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33228" y="1341913"/>
            <a:ext cx="9797060" cy="445324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921917" y="2252791"/>
            <a:ext cx="828092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200">
                <a:solidFill>
                  <a:srgbClr val="F8F8F8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2018</a:t>
            </a:r>
            <a:r>
              <a:rPr lang="zh-CN" altLang="en-US" dirty="0"/>
              <a:t>年是深入学习党的十八大精神和十八届三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10202837" y="1045325"/>
            <a:ext cx="1256392" cy="125639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3842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curtains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6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6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7" grpId="0" animBg="1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6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6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7" grpId="0" animBg="1"/>
          <p:bldP spid="8" grpId="0"/>
          <p:bldP spid="9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02851" y="1353873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加强基层党组织日常工作，基层党组织书记每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年至少讲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次党课；党支部每月至少组织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次集中学习；基层党组织定期向上级党委做工作汇报；每年年底组织基层党组织书记抓党建述职评议及工作总结；每年开展基层党建调研不低于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次；每年七一组织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次专题党建活动。</a:t>
            </a:r>
          </a:p>
        </p:txBody>
      </p:sp>
      <p:sp>
        <p:nvSpPr>
          <p:cNvPr id="7" name="矩形 6"/>
          <p:cNvSpPr/>
          <p:nvPr/>
        </p:nvSpPr>
        <p:spPr>
          <a:xfrm>
            <a:off x="1702851" y="3675758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重点关注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A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县支、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B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县支基层党组织建设工作，指导帮助他们尽快成立县支党支部，力争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年内使全市四级机构独立党支部覆盖率提高到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80%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，实行党员发展指标向基层、业务一线倾斜，确保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年内实现四级机构主要负责人党员覆盖率达到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80%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，完善基层党组织建设，使党支部的战斗堡垒作用得到充分发挥。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244749" y="1"/>
            <a:ext cx="0" cy="5013175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 bwMode="auto">
          <a:xfrm>
            <a:off x="1008961" y="87073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3067" y="90405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1008961" y="3268894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067" y="3320009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5</a:t>
            </a:r>
          </a:p>
        </p:txBody>
      </p:sp>
      <p:sp>
        <p:nvSpPr>
          <p:cNvPr id="16" name="等腰三角形 15"/>
          <p:cNvSpPr/>
          <p:nvPr/>
        </p:nvSpPr>
        <p:spPr bwMode="auto">
          <a:xfrm rot="5400000">
            <a:off x="1538031" y="106007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等腰三角形 16"/>
          <p:cNvSpPr/>
          <p:nvPr/>
        </p:nvSpPr>
        <p:spPr bwMode="auto">
          <a:xfrm rot="5400000">
            <a:off x="1538031" y="3453347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93673" y="877077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加强基层党组织活动</a:t>
            </a:r>
          </a:p>
        </p:txBody>
      </p:sp>
      <p:sp>
        <p:nvSpPr>
          <p:cNvPr id="24" name="矩形 23"/>
          <p:cNvSpPr/>
          <p:nvPr/>
        </p:nvSpPr>
        <p:spPr>
          <a:xfrm>
            <a:off x="1793673" y="3313701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关注重点</a:t>
            </a:r>
          </a:p>
        </p:txBody>
      </p:sp>
    </p:spTree>
    <p:extLst>
      <p:ext uri="{BB962C8B-B14F-4D97-AF65-F5344CB8AC3E}">
        <p14:creationId xmlns:p14="http://schemas.microsoft.com/office/powerpoint/2010/main" val="83089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3.3 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加强党建能力建设</a:t>
            </a: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1057821" y="1294905"/>
            <a:ext cx="1157988" cy="1157232"/>
          </a:xfrm>
          <a:custGeom>
            <a:avLst/>
            <a:gdLst>
              <a:gd name="T0" fmla="*/ 3227 w 3227"/>
              <a:gd name="T1" fmla="*/ 1634 h 3227"/>
              <a:gd name="T2" fmla="*/ 1614 w 3227"/>
              <a:gd name="T3" fmla="*/ 3227 h 3227"/>
              <a:gd name="T4" fmla="*/ 0 w 3227"/>
              <a:gd name="T5" fmla="*/ 1613 h 3227"/>
              <a:gd name="T6" fmla="*/ 1593 w 3227"/>
              <a:gd name="T7" fmla="*/ 0 h 3227"/>
              <a:gd name="T8" fmla="*/ 1593 w 3227"/>
              <a:gd name="T9" fmla="*/ 0 h 3227"/>
              <a:gd name="T10" fmla="*/ 1614 w 3227"/>
              <a:gd name="T11" fmla="*/ 0 h 3227"/>
              <a:gd name="T12" fmla="*/ 3227 w 3227"/>
              <a:gd name="T13" fmla="*/ 0 h 3227"/>
              <a:gd name="T14" fmla="*/ 3227 w 3227"/>
              <a:gd name="T15" fmla="*/ 1613 h 3227"/>
              <a:gd name="T16" fmla="*/ 3227 w 3227"/>
              <a:gd name="T17" fmla="*/ 163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4526" y="1424631"/>
            <a:ext cx="564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4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5642" y="1018437"/>
            <a:ext cx="3536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+mn-ea"/>
                <a:ea typeface="+mn-ea"/>
              </a:rPr>
              <a:t>加党务工作者编制配置</a:t>
            </a:r>
            <a:endParaRPr lang="en-US" altLang="zh-CN" sz="24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5640" y="1424935"/>
            <a:ext cx="56329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</a:rPr>
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</a: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057821" y="4168135"/>
            <a:ext cx="1157988" cy="1157232"/>
          </a:xfrm>
          <a:custGeom>
            <a:avLst/>
            <a:gdLst>
              <a:gd name="T0" fmla="*/ 3227 w 3227"/>
              <a:gd name="T1" fmla="*/ 1634 h 3227"/>
              <a:gd name="T2" fmla="*/ 1614 w 3227"/>
              <a:gd name="T3" fmla="*/ 3227 h 3227"/>
              <a:gd name="T4" fmla="*/ 0 w 3227"/>
              <a:gd name="T5" fmla="*/ 1613 h 3227"/>
              <a:gd name="T6" fmla="*/ 1593 w 3227"/>
              <a:gd name="T7" fmla="*/ 0 h 3227"/>
              <a:gd name="T8" fmla="*/ 1593 w 3227"/>
              <a:gd name="T9" fmla="*/ 0 h 3227"/>
              <a:gd name="T10" fmla="*/ 1614 w 3227"/>
              <a:gd name="T11" fmla="*/ 0 h 3227"/>
              <a:gd name="T12" fmla="*/ 3227 w 3227"/>
              <a:gd name="T13" fmla="*/ 0 h 3227"/>
              <a:gd name="T14" fmla="*/ 3227 w 3227"/>
              <a:gd name="T15" fmla="*/ 1613 h 3227"/>
              <a:gd name="T16" fmla="*/ 3227 w 3227"/>
              <a:gd name="T17" fmla="*/ 163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4526" y="4297861"/>
            <a:ext cx="564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4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5641" y="3891667"/>
            <a:ext cx="5992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+mn-ea"/>
                <a:ea typeface="+mn-ea"/>
              </a:rPr>
              <a:t>加强党务工作者专业知识和工作能力</a:t>
            </a:r>
            <a:endParaRPr lang="en-US" altLang="zh-CN" sz="24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65640" y="4298165"/>
            <a:ext cx="56329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</a:rPr>
              <a:t>主动参加某某市委党校组织的各类培训，每年不少于</a:t>
            </a:r>
            <a:r>
              <a:rPr lang="en-US" altLang="zh-CN" dirty="0">
                <a:solidFill>
                  <a:schemeClr val="tx2"/>
                </a:solidFill>
                <a:latin typeface="+mj-ea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+mj-ea"/>
              </a:rPr>
              <a:t>次；邀请党校老师到公司上党课，每年至少</a:t>
            </a:r>
            <a:r>
              <a:rPr lang="en-US" altLang="zh-CN" dirty="0">
                <a:solidFill>
                  <a:schemeClr val="tx2"/>
                </a:solidFill>
                <a:latin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</a:rPr>
              <a:t>次；与业务合作单位、政府部门等相关党组织加强沟通联系，共同组织联谊、公益等活动，促进党务工作者交流学习，增强党务工作能力；寻找党员中专业人才充实到支委会中，改善公司党建工作质量。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42597" y="1304244"/>
            <a:ext cx="3257750" cy="49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077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1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1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11" grpId="0" animBg="1"/>
          <p:bldP spid="12" grpId="0"/>
          <p:bldP spid="13" grpId="0"/>
          <p:bldP spid="14" grpId="0"/>
          <p:bldP spid="15" grpId="0" animBg="1"/>
          <p:bldP spid="16" grpId="0"/>
          <p:bldP spid="17" grpId="0"/>
          <p:bldP spid="18" grpId="0"/>
          <p:bldP spid="19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11" grpId="0" animBg="1"/>
          <p:bldP spid="12" grpId="0"/>
          <p:bldP spid="13" grpId="0"/>
          <p:bldP spid="14" grpId="0"/>
          <p:bldP spid="15" grpId="0" animBg="1"/>
          <p:bldP spid="16" grpId="0"/>
          <p:bldP spid="17" grpId="0"/>
          <p:bldP spid="18" grpId="0"/>
          <p:bldP spid="19" grpId="0" animBg="1"/>
          <p:bldP spid="2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3.4 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创新基层党建工作模式</a:t>
            </a:r>
          </a:p>
        </p:txBody>
      </p:sp>
      <p:sp>
        <p:nvSpPr>
          <p:cNvPr id="7" name="矩形 6"/>
          <p:cNvSpPr/>
          <p:nvPr/>
        </p:nvSpPr>
        <p:spPr>
          <a:xfrm>
            <a:off x="7989889" y="1012586"/>
            <a:ext cx="35319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每年建党节组织重温入党誓词、新党员入党宣誓、上党课、开展警示教育、开展社会公益活动、走访慰问老党员等形式多样的党建活动，加强党、团、工会的组织建设，发挥好党组织的核心领导作用、共青团的后备军作用、工会的桥梁纽带作用。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530725" y="1436380"/>
            <a:ext cx="1516063" cy="2322513"/>
          </a:xfrm>
          <a:custGeom>
            <a:avLst/>
            <a:gdLst>
              <a:gd name="T0" fmla="*/ 207 w 1797"/>
              <a:gd name="T1" fmla="*/ 2754 h 2754"/>
              <a:gd name="T2" fmla="*/ 0 w 1797"/>
              <a:gd name="T3" fmla="*/ 1892 h 2754"/>
              <a:gd name="T4" fmla="*/ 1797 w 1797"/>
              <a:gd name="T5" fmla="*/ 0 h 2754"/>
              <a:gd name="T6" fmla="*/ 1797 w 1797"/>
              <a:gd name="T7" fmla="*/ 592 h 2754"/>
              <a:gd name="T8" fmla="*/ 591 w 1797"/>
              <a:gd name="T9" fmla="*/ 1892 h 2754"/>
              <a:gd name="T10" fmla="*/ 720 w 1797"/>
              <a:gd name="T11" fmla="*/ 2458 h 2754"/>
              <a:gd name="T12" fmla="*/ 207 w 1797"/>
              <a:gd name="T13" fmla="*/ 2754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7" h="2754">
                <a:moveTo>
                  <a:pt x="207" y="2754"/>
                </a:moveTo>
                <a:cubicBezTo>
                  <a:pt x="75" y="2495"/>
                  <a:pt x="0" y="2202"/>
                  <a:pt x="0" y="1892"/>
                </a:cubicBezTo>
                <a:cubicBezTo>
                  <a:pt x="0" y="878"/>
                  <a:pt x="796" y="50"/>
                  <a:pt x="1797" y="0"/>
                </a:cubicBezTo>
                <a:lnTo>
                  <a:pt x="1797" y="592"/>
                </a:lnTo>
                <a:cubicBezTo>
                  <a:pt x="1123" y="642"/>
                  <a:pt x="591" y="1205"/>
                  <a:pt x="591" y="1892"/>
                </a:cubicBezTo>
                <a:cubicBezTo>
                  <a:pt x="591" y="2094"/>
                  <a:pt x="637" y="2286"/>
                  <a:pt x="720" y="2458"/>
                </a:cubicBezTo>
                <a:lnTo>
                  <a:pt x="207" y="27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786313" y="3650943"/>
            <a:ext cx="2682875" cy="977900"/>
          </a:xfrm>
          <a:custGeom>
            <a:avLst/>
            <a:gdLst>
              <a:gd name="T0" fmla="*/ 3180 w 3180"/>
              <a:gd name="T1" fmla="*/ 296 h 1160"/>
              <a:gd name="T2" fmla="*/ 1590 w 3180"/>
              <a:gd name="T3" fmla="*/ 1160 h 1160"/>
              <a:gd name="T4" fmla="*/ 0 w 3180"/>
              <a:gd name="T5" fmla="*/ 296 h 1160"/>
              <a:gd name="T6" fmla="*/ 513 w 3180"/>
              <a:gd name="T7" fmla="*/ 0 h 1160"/>
              <a:gd name="T8" fmla="*/ 1590 w 3180"/>
              <a:gd name="T9" fmla="*/ 570 h 1160"/>
              <a:gd name="T10" fmla="*/ 2667 w 3180"/>
              <a:gd name="T11" fmla="*/ 0 h 1160"/>
              <a:gd name="T12" fmla="*/ 3180 w 3180"/>
              <a:gd name="T13" fmla="*/ 29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80" h="1160">
                <a:moveTo>
                  <a:pt x="3180" y="296"/>
                </a:moveTo>
                <a:cubicBezTo>
                  <a:pt x="2842" y="816"/>
                  <a:pt x="2256" y="1160"/>
                  <a:pt x="1590" y="1160"/>
                </a:cubicBezTo>
                <a:cubicBezTo>
                  <a:pt x="924" y="1160"/>
                  <a:pt x="338" y="816"/>
                  <a:pt x="0" y="296"/>
                </a:cubicBezTo>
                <a:lnTo>
                  <a:pt x="513" y="0"/>
                </a:lnTo>
                <a:cubicBezTo>
                  <a:pt x="748" y="344"/>
                  <a:pt x="1143" y="570"/>
                  <a:pt x="1590" y="570"/>
                </a:cubicBezTo>
                <a:cubicBezTo>
                  <a:pt x="2038" y="570"/>
                  <a:pt x="2432" y="344"/>
                  <a:pt x="2667" y="0"/>
                </a:cubicBezTo>
                <a:lnTo>
                  <a:pt x="3180" y="2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6210300" y="1436380"/>
            <a:ext cx="1514475" cy="2322513"/>
          </a:xfrm>
          <a:custGeom>
            <a:avLst/>
            <a:gdLst>
              <a:gd name="T0" fmla="*/ 0 w 1797"/>
              <a:gd name="T1" fmla="*/ 0 h 2754"/>
              <a:gd name="T2" fmla="*/ 1797 w 1797"/>
              <a:gd name="T3" fmla="*/ 1892 h 2754"/>
              <a:gd name="T4" fmla="*/ 1590 w 1797"/>
              <a:gd name="T5" fmla="*/ 2754 h 2754"/>
              <a:gd name="T6" fmla="*/ 1077 w 1797"/>
              <a:gd name="T7" fmla="*/ 2458 h 2754"/>
              <a:gd name="T8" fmla="*/ 1206 w 1797"/>
              <a:gd name="T9" fmla="*/ 1892 h 2754"/>
              <a:gd name="T10" fmla="*/ 0 w 1797"/>
              <a:gd name="T11" fmla="*/ 592 h 2754"/>
              <a:gd name="T12" fmla="*/ 0 w 1797"/>
              <a:gd name="T13" fmla="*/ 0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7" h="2754">
                <a:moveTo>
                  <a:pt x="0" y="0"/>
                </a:moveTo>
                <a:cubicBezTo>
                  <a:pt x="1001" y="50"/>
                  <a:pt x="1797" y="878"/>
                  <a:pt x="1797" y="1892"/>
                </a:cubicBezTo>
                <a:cubicBezTo>
                  <a:pt x="1797" y="2202"/>
                  <a:pt x="1722" y="2495"/>
                  <a:pt x="1590" y="2754"/>
                </a:cubicBezTo>
                <a:lnTo>
                  <a:pt x="1077" y="2458"/>
                </a:lnTo>
                <a:cubicBezTo>
                  <a:pt x="1160" y="2286"/>
                  <a:pt x="1206" y="2094"/>
                  <a:pt x="1206" y="1892"/>
                </a:cubicBezTo>
                <a:cubicBezTo>
                  <a:pt x="1206" y="1205"/>
                  <a:pt x="674" y="642"/>
                  <a:pt x="0" y="59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5972175" y="4695518"/>
            <a:ext cx="311150" cy="268288"/>
          </a:xfrm>
          <a:custGeom>
            <a:avLst/>
            <a:gdLst>
              <a:gd name="T0" fmla="*/ 216 w 368"/>
              <a:gd name="T1" fmla="*/ 280 h 318"/>
              <a:gd name="T2" fmla="*/ 281 w 368"/>
              <a:gd name="T3" fmla="*/ 168 h 318"/>
              <a:gd name="T4" fmla="*/ 347 w 368"/>
              <a:gd name="T5" fmla="*/ 55 h 318"/>
              <a:gd name="T6" fmla="*/ 314 w 368"/>
              <a:gd name="T7" fmla="*/ 0 h 318"/>
              <a:gd name="T8" fmla="*/ 184 w 368"/>
              <a:gd name="T9" fmla="*/ 0 h 318"/>
              <a:gd name="T10" fmla="*/ 53 w 368"/>
              <a:gd name="T11" fmla="*/ 0 h 318"/>
              <a:gd name="T12" fmla="*/ 22 w 368"/>
              <a:gd name="T13" fmla="*/ 55 h 318"/>
              <a:gd name="T14" fmla="*/ 87 w 368"/>
              <a:gd name="T15" fmla="*/ 168 h 318"/>
              <a:gd name="T16" fmla="*/ 153 w 368"/>
              <a:gd name="T17" fmla="*/ 281 h 318"/>
              <a:gd name="T18" fmla="*/ 216 w 368"/>
              <a:gd name="T19" fmla="*/ 28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18">
                <a:moveTo>
                  <a:pt x="216" y="280"/>
                </a:moveTo>
                <a:lnTo>
                  <a:pt x="281" y="168"/>
                </a:lnTo>
                <a:cubicBezTo>
                  <a:pt x="303" y="130"/>
                  <a:pt x="325" y="92"/>
                  <a:pt x="347" y="55"/>
                </a:cubicBezTo>
                <a:cubicBezTo>
                  <a:pt x="368" y="18"/>
                  <a:pt x="357" y="0"/>
                  <a:pt x="314" y="0"/>
                </a:cubicBezTo>
                <a:lnTo>
                  <a:pt x="184" y="0"/>
                </a:lnTo>
                <a:cubicBezTo>
                  <a:pt x="140" y="0"/>
                  <a:pt x="97" y="0"/>
                  <a:pt x="53" y="0"/>
                </a:cubicBezTo>
                <a:cubicBezTo>
                  <a:pt x="11" y="0"/>
                  <a:pt x="0" y="18"/>
                  <a:pt x="22" y="55"/>
                </a:cubicBezTo>
                <a:lnTo>
                  <a:pt x="87" y="168"/>
                </a:lnTo>
                <a:cubicBezTo>
                  <a:pt x="109" y="206"/>
                  <a:pt x="131" y="244"/>
                  <a:pt x="153" y="281"/>
                </a:cubicBezTo>
                <a:cubicBezTo>
                  <a:pt x="174" y="318"/>
                  <a:pt x="195" y="318"/>
                  <a:pt x="216" y="2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4257675" y="2373005"/>
            <a:ext cx="300038" cy="298450"/>
          </a:xfrm>
          <a:custGeom>
            <a:avLst/>
            <a:gdLst>
              <a:gd name="T0" fmla="*/ 31 w 355"/>
              <a:gd name="T1" fmla="*/ 140 h 355"/>
              <a:gd name="T2" fmla="*/ 122 w 355"/>
              <a:gd name="T3" fmla="*/ 232 h 355"/>
              <a:gd name="T4" fmla="*/ 215 w 355"/>
              <a:gd name="T5" fmla="*/ 325 h 355"/>
              <a:gd name="T6" fmla="*/ 276 w 355"/>
              <a:gd name="T7" fmla="*/ 307 h 355"/>
              <a:gd name="T8" fmla="*/ 310 w 355"/>
              <a:gd name="T9" fmla="*/ 182 h 355"/>
              <a:gd name="T10" fmla="*/ 344 w 355"/>
              <a:gd name="T11" fmla="*/ 55 h 355"/>
              <a:gd name="T12" fmla="*/ 298 w 355"/>
              <a:gd name="T13" fmla="*/ 11 h 355"/>
              <a:gd name="T14" fmla="*/ 173 w 355"/>
              <a:gd name="T15" fmla="*/ 45 h 355"/>
              <a:gd name="T16" fmla="*/ 46 w 355"/>
              <a:gd name="T17" fmla="*/ 79 h 355"/>
              <a:gd name="T18" fmla="*/ 31 w 355"/>
              <a:gd name="T19" fmla="*/ 14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5" h="355">
                <a:moveTo>
                  <a:pt x="31" y="140"/>
                </a:moveTo>
                <a:lnTo>
                  <a:pt x="122" y="232"/>
                </a:lnTo>
                <a:cubicBezTo>
                  <a:pt x="153" y="263"/>
                  <a:pt x="184" y="294"/>
                  <a:pt x="215" y="325"/>
                </a:cubicBezTo>
                <a:cubicBezTo>
                  <a:pt x="245" y="355"/>
                  <a:pt x="265" y="349"/>
                  <a:pt x="276" y="307"/>
                </a:cubicBezTo>
                <a:lnTo>
                  <a:pt x="310" y="182"/>
                </a:lnTo>
                <a:cubicBezTo>
                  <a:pt x="321" y="140"/>
                  <a:pt x="332" y="97"/>
                  <a:pt x="344" y="55"/>
                </a:cubicBezTo>
                <a:cubicBezTo>
                  <a:pt x="355" y="14"/>
                  <a:pt x="340" y="0"/>
                  <a:pt x="298" y="11"/>
                </a:cubicBezTo>
                <a:lnTo>
                  <a:pt x="173" y="45"/>
                </a:lnTo>
                <a:cubicBezTo>
                  <a:pt x="130" y="56"/>
                  <a:pt x="88" y="67"/>
                  <a:pt x="46" y="79"/>
                </a:cubicBezTo>
                <a:cubicBezTo>
                  <a:pt x="5" y="89"/>
                  <a:pt x="0" y="110"/>
                  <a:pt x="31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7686675" y="2373005"/>
            <a:ext cx="298450" cy="298450"/>
          </a:xfrm>
          <a:custGeom>
            <a:avLst/>
            <a:gdLst>
              <a:gd name="T0" fmla="*/ 324 w 355"/>
              <a:gd name="T1" fmla="*/ 140 h 355"/>
              <a:gd name="T2" fmla="*/ 233 w 355"/>
              <a:gd name="T3" fmla="*/ 232 h 355"/>
              <a:gd name="T4" fmla="*/ 140 w 355"/>
              <a:gd name="T5" fmla="*/ 325 h 355"/>
              <a:gd name="T6" fmla="*/ 79 w 355"/>
              <a:gd name="T7" fmla="*/ 307 h 355"/>
              <a:gd name="T8" fmla="*/ 45 w 355"/>
              <a:gd name="T9" fmla="*/ 182 h 355"/>
              <a:gd name="T10" fmla="*/ 11 w 355"/>
              <a:gd name="T11" fmla="*/ 55 h 355"/>
              <a:gd name="T12" fmla="*/ 57 w 355"/>
              <a:gd name="T13" fmla="*/ 11 h 355"/>
              <a:gd name="T14" fmla="*/ 182 w 355"/>
              <a:gd name="T15" fmla="*/ 45 h 355"/>
              <a:gd name="T16" fmla="*/ 309 w 355"/>
              <a:gd name="T17" fmla="*/ 79 h 355"/>
              <a:gd name="T18" fmla="*/ 324 w 355"/>
              <a:gd name="T19" fmla="*/ 14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5" h="355">
                <a:moveTo>
                  <a:pt x="324" y="140"/>
                </a:moveTo>
                <a:lnTo>
                  <a:pt x="233" y="232"/>
                </a:lnTo>
                <a:cubicBezTo>
                  <a:pt x="202" y="263"/>
                  <a:pt x="171" y="294"/>
                  <a:pt x="140" y="325"/>
                </a:cubicBezTo>
                <a:cubicBezTo>
                  <a:pt x="110" y="355"/>
                  <a:pt x="90" y="349"/>
                  <a:pt x="79" y="307"/>
                </a:cubicBezTo>
                <a:lnTo>
                  <a:pt x="45" y="182"/>
                </a:lnTo>
                <a:cubicBezTo>
                  <a:pt x="34" y="140"/>
                  <a:pt x="23" y="97"/>
                  <a:pt x="11" y="55"/>
                </a:cubicBezTo>
                <a:cubicBezTo>
                  <a:pt x="0" y="14"/>
                  <a:pt x="15" y="0"/>
                  <a:pt x="57" y="11"/>
                </a:cubicBezTo>
                <a:lnTo>
                  <a:pt x="182" y="45"/>
                </a:lnTo>
                <a:cubicBezTo>
                  <a:pt x="224" y="56"/>
                  <a:pt x="267" y="67"/>
                  <a:pt x="309" y="79"/>
                </a:cubicBezTo>
                <a:cubicBezTo>
                  <a:pt x="350" y="89"/>
                  <a:pt x="355" y="110"/>
                  <a:pt x="324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21536" y="3070737"/>
            <a:ext cx="161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创新党建工作模式</a:t>
            </a:r>
          </a:p>
        </p:txBody>
      </p:sp>
      <p:sp>
        <p:nvSpPr>
          <p:cNvPr id="16" name="矩形 15"/>
          <p:cNvSpPr/>
          <p:nvPr/>
        </p:nvSpPr>
        <p:spPr>
          <a:xfrm>
            <a:off x="769789" y="1069742"/>
            <a:ext cx="328423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在坚持原有的学习方式的基础上，增加观看视频、举办读书会，撰写读书笔记、心得体会，开展特色组织生活，等拓宽学习渠道，创新学习方式，严把思想关口，认真践行“三严三实”，把专题教育融入经常性学习教育之中，努力适应新的形势，新的变化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69789" y="5115733"/>
            <a:ext cx="10752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结合党委班子“一对一”挂钩帮扶策略，将业务督导与党建指导相结合，党委班子每人至少确定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家四级机构挂钩联系点，每年至少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6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次到联系点调研指导，带领四级机构将党建工作落到实处，切实了解基层的难处，帮助四级机构研究解决实际困难。</a:t>
            </a: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5591969" y="2111067"/>
            <a:ext cx="909637" cy="973138"/>
          </a:xfrm>
          <a:custGeom>
            <a:avLst/>
            <a:gdLst>
              <a:gd name="T0" fmla="*/ 456 w 1204"/>
              <a:gd name="T1" fmla="*/ 800 h 1286"/>
              <a:gd name="T2" fmla="*/ 434 w 1204"/>
              <a:gd name="T3" fmla="*/ 726 h 1286"/>
              <a:gd name="T4" fmla="*/ 526 w 1204"/>
              <a:gd name="T5" fmla="*/ 351 h 1286"/>
              <a:gd name="T6" fmla="*/ 624 w 1204"/>
              <a:gd name="T7" fmla="*/ 656 h 1286"/>
              <a:gd name="T8" fmla="*/ 746 w 1204"/>
              <a:gd name="T9" fmla="*/ 302 h 1286"/>
              <a:gd name="T10" fmla="*/ 476 w 1204"/>
              <a:gd name="T11" fmla="*/ 600 h 1286"/>
              <a:gd name="T12" fmla="*/ 453 w 1204"/>
              <a:gd name="T13" fmla="*/ 640 h 1286"/>
              <a:gd name="T14" fmla="*/ 619 w 1204"/>
              <a:gd name="T15" fmla="*/ 737 h 1286"/>
              <a:gd name="T16" fmla="*/ 794 w 1204"/>
              <a:gd name="T17" fmla="*/ 257 h 1286"/>
              <a:gd name="T18" fmla="*/ 802 w 1204"/>
              <a:gd name="T19" fmla="*/ 164 h 1286"/>
              <a:gd name="T20" fmla="*/ 794 w 1204"/>
              <a:gd name="T21" fmla="*/ 257 h 1286"/>
              <a:gd name="T22" fmla="*/ 940 w 1204"/>
              <a:gd name="T23" fmla="*/ 303 h 1286"/>
              <a:gd name="T24" fmla="*/ 847 w 1204"/>
              <a:gd name="T25" fmla="*/ 311 h 1286"/>
              <a:gd name="T26" fmla="*/ 687 w 1204"/>
              <a:gd name="T27" fmla="*/ 216 h 1286"/>
              <a:gd name="T28" fmla="*/ 648 w 1204"/>
              <a:gd name="T29" fmla="*/ 131 h 1286"/>
              <a:gd name="T30" fmla="*/ 687 w 1204"/>
              <a:gd name="T31" fmla="*/ 216 h 1286"/>
              <a:gd name="T32" fmla="*/ 531 w 1204"/>
              <a:gd name="T33" fmla="*/ 161 h 1286"/>
              <a:gd name="T34" fmla="*/ 540 w 1204"/>
              <a:gd name="T35" fmla="*/ 254 h 1286"/>
              <a:gd name="T36" fmla="*/ 885 w 1204"/>
              <a:gd name="T37" fmla="*/ 459 h 1286"/>
              <a:gd name="T38" fmla="*/ 970 w 1204"/>
              <a:gd name="T39" fmla="*/ 419 h 1286"/>
              <a:gd name="T40" fmla="*/ 885 w 1204"/>
              <a:gd name="T41" fmla="*/ 459 h 1286"/>
              <a:gd name="T42" fmla="*/ 443 w 1204"/>
              <a:gd name="T43" fmla="*/ 658 h 1286"/>
              <a:gd name="T44" fmla="*/ 420 w 1204"/>
              <a:gd name="T45" fmla="*/ 698 h 1286"/>
              <a:gd name="T46" fmla="*/ 585 w 1204"/>
              <a:gd name="T47" fmla="*/ 795 h 1286"/>
              <a:gd name="T48" fmla="*/ 439 w 1204"/>
              <a:gd name="T49" fmla="*/ 1286 h 1286"/>
              <a:gd name="T50" fmla="*/ 470 w 1204"/>
              <a:gd name="T51" fmla="*/ 75 h 1286"/>
              <a:gd name="T52" fmla="*/ 1146 w 1204"/>
              <a:gd name="T53" fmla="*/ 365 h 1286"/>
              <a:gd name="T54" fmla="*/ 1157 w 1204"/>
              <a:gd name="T55" fmla="*/ 559 h 1286"/>
              <a:gd name="T56" fmla="*/ 1190 w 1204"/>
              <a:gd name="T57" fmla="*/ 804 h 1286"/>
              <a:gd name="T58" fmla="*/ 1149 w 1204"/>
              <a:gd name="T59" fmla="*/ 1011 h 1286"/>
              <a:gd name="T60" fmla="*/ 899 w 1204"/>
              <a:gd name="T61" fmla="*/ 1067 h 1286"/>
              <a:gd name="T62" fmla="*/ 439 w 1204"/>
              <a:gd name="T63" fmla="*/ 1286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4" h="1286">
                <a:moveTo>
                  <a:pt x="434" y="726"/>
                </a:moveTo>
                <a:cubicBezTo>
                  <a:pt x="421" y="753"/>
                  <a:pt x="430" y="785"/>
                  <a:pt x="456" y="800"/>
                </a:cubicBezTo>
                <a:cubicBezTo>
                  <a:pt x="478" y="812"/>
                  <a:pt x="504" y="809"/>
                  <a:pt x="522" y="793"/>
                </a:cubicBezTo>
                <a:lnTo>
                  <a:pt x="434" y="726"/>
                </a:lnTo>
                <a:close/>
                <a:moveTo>
                  <a:pt x="746" y="302"/>
                </a:moveTo>
                <a:cubicBezTo>
                  <a:pt x="667" y="256"/>
                  <a:pt x="568" y="278"/>
                  <a:pt x="526" y="351"/>
                </a:cubicBezTo>
                <a:cubicBezTo>
                  <a:pt x="483" y="425"/>
                  <a:pt x="539" y="507"/>
                  <a:pt x="500" y="584"/>
                </a:cubicBezTo>
                <a:lnTo>
                  <a:pt x="624" y="656"/>
                </a:lnTo>
                <a:cubicBezTo>
                  <a:pt x="672" y="584"/>
                  <a:pt x="771" y="591"/>
                  <a:pt x="814" y="517"/>
                </a:cubicBezTo>
                <a:cubicBezTo>
                  <a:pt x="856" y="444"/>
                  <a:pt x="826" y="348"/>
                  <a:pt x="746" y="302"/>
                </a:cubicBezTo>
                <a:close/>
                <a:moveTo>
                  <a:pt x="612" y="702"/>
                </a:moveTo>
                <a:lnTo>
                  <a:pt x="476" y="600"/>
                </a:lnTo>
                <a:cubicBezTo>
                  <a:pt x="466" y="592"/>
                  <a:pt x="452" y="595"/>
                  <a:pt x="446" y="606"/>
                </a:cubicBezTo>
                <a:cubicBezTo>
                  <a:pt x="440" y="617"/>
                  <a:pt x="443" y="632"/>
                  <a:pt x="453" y="640"/>
                </a:cubicBezTo>
                <a:lnTo>
                  <a:pt x="588" y="743"/>
                </a:lnTo>
                <a:cubicBezTo>
                  <a:pt x="599" y="750"/>
                  <a:pt x="612" y="748"/>
                  <a:pt x="619" y="737"/>
                </a:cubicBezTo>
                <a:cubicBezTo>
                  <a:pt x="625" y="726"/>
                  <a:pt x="622" y="710"/>
                  <a:pt x="612" y="702"/>
                </a:cubicBezTo>
                <a:close/>
                <a:moveTo>
                  <a:pt x="794" y="257"/>
                </a:moveTo>
                <a:lnTo>
                  <a:pt x="837" y="183"/>
                </a:lnTo>
                <a:lnTo>
                  <a:pt x="802" y="164"/>
                </a:lnTo>
                <a:lnTo>
                  <a:pt x="760" y="237"/>
                </a:lnTo>
                <a:lnTo>
                  <a:pt x="794" y="257"/>
                </a:lnTo>
                <a:close/>
                <a:moveTo>
                  <a:pt x="867" y="345"/>
                </a:moveTo>
                <a:lnTo>
                  <a:pt x="940" y="303"/>
                </a:lnTo>
                <a:lnTo>
                  <a:pt x="920" y="269"/>
                </a:lnTo>
                <a:lnTo>
                  <a:pt x="847" y="311"/>
                </a:lnTo>
                <a:lnTo>
                  <a:pt x="867" y="345"/>
                </a:lnTo>
                <a:close/>
                <a:moveTo>
                  <a:pt x="687" y="216"/>
                </a:moveTo>
                <a:lnTo>
                  <a:pt x="687" y="131"/>
                </a:lnTo>
                <a:lnTo>
                  <a:pt x="648" y="131"/>
                </a:lnTo>
                <a:lnTo>
                  <a:pt x="648" y="216"/>
                </a:lnTo>
                <a:lnTo>
                  <a:pt x="687" y="216"/>
                </a:lnTo>
                <a:close/>
                <a:moveTo>
                  <a:pt x="574" y="234"/>
                </a:moveTo>
                <a:lnTo>
                  <a:pt x="531" y="161"/>
                </a:lnTo>
                <a:lnTo>
                  <a:pt x="497" y="181"/>
                </a:lnTo>
                <a:lnTo>
                  <a:pt x="540" y="254"/>
                </a:lnTo>
                <a:lnTo>
                  <a:pt x="574" y="234"/>
                </a:lnTo>
                <a:close/>
                <a:moveTo>
                  <a:pt x="885" y="459"/>
                </a:moveTo>
                <a:lnTo>
                  <a:pt x="970" y="459"/>
                </a:lnTo>
                <a:lnTo>
                  <a:pt x="970" y="419"/>
                </a:lnTo>
                <a:lnTo>
                  <a:pt x="885" y="419"/>
                </a:lnTo>
                <a:lnTo>
                  <a:pt x="885" y="459"/>
                </a:lnTo>
                <a:close/>
                <a:moveTo>
                  <a:pt x="578" y="760"/>
                </a:moveTo>
                <a:lnTo>
                  <a:pt x="443" y="658"/>
                </a:lnTo>
                <a:cubicBezTo>
                  <a:pt x="433" y="650"/>
                  <a:pt x="419" y="653"/>
                  <a:pt x="412" y="664"/>
                </a:cubicBezTo>
                <a:cubicBezTo>
                  <a:pt x="406" y="675"/>
                  <a:pt x="409" y="690"/>
                  <a:pt x="420" y="698"/>
                </a:cubicBezTo>
                <a:lnTo>
                  <a:pt x="555" y="801"/>
                </a:lnTo>
                <a:cubicBezTo>
                  <a:pt x="565" y="808"/>
                  <a:pt x="579" y="806"/>
                  <a:pt x="585" y="795"/>
                </a:cubicBezTo>
                <a:cubicBezTo>
                  <a:pt x="591" y="784"/>
                  <a:pt x="588" y="768"/>
                  <a:pt x="578" y="760"/>
                </a:cubicBezTo>
                <a:close/>
                <a:moveTo>
                  <a:pt x="439" y="1286"/>
                </a:moveTo>
                <a:cubicBezTo>
                  <a:pt x="454" y="1184"/>
                  <a:pt x="453" y="1077"/>
                  <a:pt x="426" y="982"/>
                </a:cubicBezTo>
                <a:cubicBezTo>
                  <a:pt x="0" y="742"/>
                  <a:pt x="111" y="187"/>
                  <a:pt x="470" y="75"/>
                </a:cubicBezTo>
                <a:cubicBezTo>
                  <a:pt x="658" y="0"/>
                  <a:pt x="915" y="45"/>
                  <a:pt x="1083" y="212"/>
                </a:cubicBezTo>
                <a:cubicBezTo>
                  <a:pt x="1204" y="334"/>
                  <a:pt x="1146" y="365"/>
                  <a:pt x="1146" y="365"/>
                </a:cubicBezTo>
                <a:lnTo>
                  <a:pt x="1119" y="380"/>
                </a:lnTo>
                <a:cubicBezTo>
                  <a:pt x="1134" y="438"/>
                  <a:pt x="1160" y="545"/>
                  <a:pt x="1157" y="559"/>
                </a:cubicBezTo>
                <a:cubicBezTo>
                  <a:pt x="1152" y="579"/>
                  <a:pt x="1130" y="600"/>
                  <a:pt x="1130" y="600"/>
                </a:cubicBezTo>
                <a:lnTo>
                  <a:pt x="1190" y="804"/>
                </a:lnTo>
                <a:lnTo>
                  <a:pt x="1136" y="826"/>
                </a:lnTo>
                <a:cubicBezTo>
                  <a:pt x="1148" y="892"/>
                  <a:pt x="1155" y="946"/>
                  <a:pt x="1149" y="1011"/>
                </a:cubicBezTo>
                <a:cubicBezTo>
                  <a:pt x="1148" y="1022"/>
                  <a:pt x="1111" y="1054"/>
                  <a:pt x="1082" y="1056"/>
                </a:cubicBezTo>
                <a:lnTo>
                  <a:pt x="899" y="1067"/>
                </a:lnTo>
                <a:lnTo>
                  <a:pt x="911" y="1286"/>
                </a:lnTo>
                <a:lnTo>
                  <a:pt x="439" y="12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49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8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80"/>
                                </p:stCondLst>
                                <p:childTnLst>
                                  <p:par>
                                    <p:cTn id="4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1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1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9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9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69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90"/>
                                </p:stCondLst>
                                <p:childTnLst>
                                  <p:par>
                                    <p:cTn id="6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9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9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7" grpId="0"/>
          <p:bldP spid="18" grpId="0" animBg="1"/>
          <p:bldP spid="19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8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80"/>
                                </p:stCondLst>
                                <p:childTnLst>
                                  <p:par>
                                    <p:cTn id="4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1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1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9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9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69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90"/>
                                </p:stCondLst>
                                <p:childTnLst>
                                  <p:par>
                                    <p:cTn id="6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9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9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7" grpId="0"/>
          <p:bldP spid="18" grpId="0" animBg="1"/>
          <p:bldP spid="19" grpId="0" animBg="1"/>
          <p:bldP spid="2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800" cy="685706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 bwMode="auto">
          <a:xfrm>
            <a:off x="4082157" y="692695"/>
            <a:ext cx="8114643" cy="2459937"/>
          </a:xfrm>
          <a:prstGeom prst="rect">
            <a:avLst/>
          </a:prstGeom>
          <a:solidFill>
            <a:srgbClr val="F8F8F8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42197" y="989449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在今后的党建工作中，我将严格按照上级党委的要求，一如既往地凝心聚力抓党建，抓好党建促发展，推动党建工作创新争优，提升党建工作水平，切实发挥党的基层组织战斗堡垒作用，为公司发展提供坚强的组织保障。</a:t>
            </a:r>
          </a:p>
        </p:txBody>
      </p:sp>
    </p:spTree>
    <p:extLst>
      <p:ext uri="{BB962C8B-B14F-4D97-AF65-F5344CB8AC3E}">
        <p14:creationId xmlns:p14="http://schemas.microsoft.com/office/powerpoint/2010/main" val="24737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0" y="0"/>
            <a:ext cx="12196800" cy="3913816"/>
          </a:xfrm>
          <a:custGeom>
            <a:avLst/>
            <a:gdLst>
              <a:gd name="T0" fmla="*/ 16000 w 16000"/>
              <a:gd name="T1" fmla="*/ 0 h 5120"/>
              <a:gd name="T2" fmla="*/ 0 w 16000"/>
              <a:gd name="T3" fmla="*/ 0 h 5120"/>
              <a:gd name="T4" fmla="*/ 0 w 16000"/>
              <a:gd name="T5" fmla="*/ 5120 h 5120"/>
              <a:gd name="T6" fmla="*/ 4993 w 16000"/>
              <a:gd name="T7" fmla="*/ 5120 h 5120"/>
              <a:gd name="T8" fmla="*/ 5035 w 16000"/>
              <a:gd name="T9" fmla="*/ 5041 h 5120"/>
              <a:gd name="T10" fmla="*/ 16000 w 16000"/>
              <a:gd name="T11" fmla="*/ 5041 h 5120"/>
              <a:gd name="T12" fmla="*/ 16000 w 16000"/>
              <a:gd name="T13" fmla="*/ 0 h 5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5120">
                <a:moveTo>
                  <a:pt x="16000" y="0"/>
                </a:moveTo>
                <a:lnTo>
                  <a:pt x="0" y="0"/>
                </a:lnTo>
                <a:lnTo>
                  <a:pt x="0" y="5120"/>
                </a:lnTo>
                <a:lnTo>
                  <a:pt x="4993" y="5120"/>
                </a:lnTo>
                <a:lnTo>
                  <a:pt x="5035" y="5041"/>
                </a:lnTo>
                <a:lnTo>
                  <a:pt x="16000" y="5041"/>
                </a:lnTo>
                <a:lnTo>
                  <a:pt x="16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-1" y="3844908"/>
            <a:ext cx="3866133" cy="81932"/>
          </a:xfrm>
          <a:custGeom>
            <a:avLst/>
            <a:gdLst>
              <a:gd name="T0" fmla="*/ 0 w 4924"/>
              <a:gd name="T1" fmla="*/ 107 h 107"/>
              <a:gd name="T2" fmla="*/ 4867 w 4924"/>
              <a:gd name="T3" fmla="*/ 107 h 107"/>
              <a:gd name="T4" fmla="*/ 4924 w 4924"/>
              <a:gd name="T5" fmla="*/ 0 h 107"/>
              <a:gd name="T6" fmla="*/ 0 w 4924"/>
              <a:gd name="T7" fmla="*/ 0 h 107"/>
              <a:gd name="T8" fmla="*/ 0 w 4924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4" h="107">
                <a:moveTo>
                  <a:pt x="0" y="107"/>
                </a:moveTo>
                <a:lnTo>
                  <a:pt x="4867" y="107"/>
                </a:lnTo>
                <a:lnTo>
                  <a:pt x="4924" y="0"/>
                </a:lnTo>
                <a:lnTo>
                  <a:pt x="0" y="0"/>
                </a:lnTo>
                <a:lnTo>
                  <a:pt x="0" y="1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794124" y="3780308"/>
            <a:ext cx="8402675" cy="146532"/>
          </a:xfrm>
          <a:custGeom>
            <a:avLst/>
            <a:gdLst>
              <a:gd name="T0" fmla="*/ 11046 w 11049"/>
              <a:gd name="T1" fmla="*/ 191 h 191"/>
              <a:gd name="T2" fmla="*/ 0 w 11049"/>
              <a:gd name="T3" fmla="*/ 191 h 191"/>
              <a:gd name="T4" fmla="*/ 102 w 11049"/>
              <a:gd name="T5" fmla="*/ 0 h 191"/>
              <a:gd name="T6" fmla="*/ 11049 w 11049"/>
              <a:gd name="T7" fmla="*/ 0 h 191"/>
              <a:gd name="T8" fmla="*/ 11049 w 11049"/>
              <a:gd name="T9" fmla="*/ 186 h 191"/>
              <a:gd name="T10" fmla="*/ 11046 w 11049"/>
              <a:gd name="T1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49" h="191">
                <a:moveTo>
                  <a:pt x="11046" y="191"/>
                </a:moveTo>
                <a:lnTo>
                  <a:pt x="0" y="191"/>
                </a:lnTo>
                <a:lnTo>
                  <a:pt x="102" y="0"/>
                </a:lnTo>
                <a:lnTo>
                  <a:pt x="11049" y="0"/>
                </a:lnTo>
                <a:lnTo>
                  <a:pt x="11049" y="186"/>
                </a:lnTo>
                <a:lnTo>
                  <a:pt x="11046" y="1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" name="Picture 2" descr="D:\快盘\WPS上传PPT\三严三实自我剖析\LOGO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845" y="887484"/>
            <a:ext cx="1891474" cy="195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417861" y="4356528"/>
            <a:ext cx="62646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5400" b="1" dirty="0">
                <a:solidFill>
                  <a:srgbClr val="C4261D"/>
                </a:solidFill>
                <a:latin typeface="微软雅黑"/>
              </a:rPr>
              <a:t>汇报完毕 感谢聆听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418157" y="5319148"/>
            <a:ext cx="4464200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>
                <a:solidFill>
                  <a:schemeClr val="tx2"/>
                </a:solidFill>
              </a:rPr>
              <a:t>这里输入您的党支部名称</a:t>
            </a:r>
            <a:endParaRPr lang="zh-CN" sz="2800" b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126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4" grpId="0"/>
          <p:bldP spid="15" grpId="0"/>
        </p:bldLst>
      </p:timing>
    </mc:Fallback>
  </mc:AlternateContent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588" y="6614576"/>
            <a:ext cx="12196800" cy="243424"/>
            <a:chOff x="1" y="-503"/>
            <a:chExt cx="7616" cy="15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" y="-503"/>
              <a:ext cx="1201" cy="152"/>
            </a:xfrm>
            <a:custGeom>
              <a:avLst/>
              <a:gdLst>
                <a:gd name="T0" fmla="*/ 2524 w 2524"/>
                <a:gd name="T1" fmla="*/ 0 h 275"/>
                <a:gd name="T2" fmla="*/ 2439 w 2524"/>
                <a:gd name="T3" fmla="*/ 275 h 275"/>
                <a:gd name="T4" fmla="*/ 0 w 2524"/>
                <a:gd name="T5" fmla="*/ 275 h 275"/>
                <a:gd name="T6" fmla="*/ 0 w 2524"/>
                <a:gd name="T7" fmla="*/ 0 h 275"/>
                <a:gd name="T8" fmla="*/ 2524 w 2524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4" h="275">
                  <a:moveTo>
                    <a:pt x="2524" y="0"/>
                  </a:moveTo>
                  <a:lnTo>
                    <a:pt x="2439" y="275"/>
                  </a:lnTo>
                  <a:lnTo>
                    <a:pt x="0" y="275"/>
                  </a:lnTo>
                  <a:lnTo>
                    <a:pt x="0" y="0"/>
                  </a:lnTo>
                  <a:lnTo>
                    <a:pt x="252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187" y="-503"/>
              <a:ext cx="6430" cy="152"/>
            </a:xfrm>
            <a:custGeom>
              <a:avLst/>
              <a:gdLst>
                <a:gd name="T0" fmla="*/ 13509 w 13509"/>
                <a:gd name="T1" fmla="*/ 0 h 275"/>
                <a:gd name="T2" fmla="*/ 13509 w 13509"/>
                <a:gd name="T3" fmla="*/ 275 h 275"/>
                <a:gd name="T4" fmla="*/ 0 w 13509"/>
                <a:gd name="T5" fmla="*/ 275 h 275"/>
                <a:gd name="T6" fmla="*/ 86 w 13509"/>
                <a:gd name="T7" fmla="*/ 0 h 275"/>
                <a:gd name="T8" fmla="*/ 13509 w 13509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9" h="275">
                  <a:moveTo>
                    <a:pt x="13509" y="0"/>
                  </a:moveTo>
                  <a:lnTo>
                    <a:pt x="13509" y="275"/>
                  </a:lnTo>
                  <a:lnTo>
                    <a:pt x="0" y="275"/>
                  </a:lnTo>
                  <a:lnTo>
                    <a:pt x="86" y="0"/>
                  </a:lnTo>
                  <a:lnTo>
                    <a:pt x="1350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7591" y="1920526"/>
            <a:ext cx="3306848" cy="3298934"/>
            <a:chOff x="567625" y="1876138"/>
            <a:chExt cx="3317875" cy="3309938"/>
          </a:xfrm>
        </p:grpSpPr>
        <p:sp>
          <p:nvSpPr>
            <p:cNvPr id="29" name="Oval 19"/>
            <p:cNvSpPr>
              <a:spLocks noChangeArrowheads="1"/>
            </p:cNvSpPr>
            <p:nvPr/>
          </p:nvSpPr>
          <p:spPr bwMode="auto">
            <a:xfrm>
              <a:off x="828378" y="2121010"/>
              <a:ext cx="2790825" cy="278288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 rot="20826965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865519" y="2032000"/>
                <a:ext cx="1376363" cy="885825"/>
              </a:xfrm>
              <a:custGeom>
                <a:avLst/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625806" y="2032000"/>
                <a:ext cx="3317875" cy="3309938"/>
              </a:xfrm>
              <a:custGeom>
                <a:avLst/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3" name="椭圆 32"/>
          <p:cNvSpPr/>
          <p:nvPr/>
        </p:nvSpPr>
        <p:spPr bwMode="auto">
          <a:xfrm>
            <a:off x="2607923" y="4358058"/>
            <a:ext cx="1060695" cy="106069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86865" y="4520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+mn-ea"/>
                <a:ea typeface="+mn-ea"/>
              </a:rPr>
              <a:t>目录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687666" y="4956784"/>
            <a:ext cx="9012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/>
                </a:solidFill>
                <a:latin typeface="+mj-lt"/>
                <a:ea typeface="+mn-ea"/>
              </a:rPr>
              <a:t>Contents</a:t>
            </a:r>
            <a:endParaRPr lang="zh-CN" altLang="en-US" sz="1400" dirty="0">
              <a:solidFill>
                <a:schemeClr val="accent2"/>
              </a:solidFill>
              <a:latin typeface="+mj-lt"/>
              <a:ea typeface="+mn-ea"/>
            </a:endParaRPr>
          </a:p>
        </p:txBody>
      </p:sp>
      <p:sp>
        <p:nvSpPr>
          <p:cNvPr id="35" name="Freeform 23"/>
          <p:cNvSpPr>
            <a:spLocks/>
          </p:cNvSpPr>
          <p:nvPr/>
        </p:nvSpPr>
        <p:spPr bwMode="auto">
          <a:xfrm>
            <a:off x="4694073" y="1695068"/>
            <a:ext cx="709613" cy="714375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4"/>
          <p:cNvSpPr>
            <a:spLocks/>
          </p:cNvSpPr>
          <p:nvPr/>
        </p:nvSpPr>
        <p:spPr bwMode="auto">
          <a:xfrm>
            <a:off x="5473536" y="1695068"/>
            <a:ext cx="5720609" cy="714375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>
            <a:off x="4694073" y="3092602"/>
            <a:ext cx="709613" cy="714375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5473536" y="3092602"/>
            <a:ext cx="5720609" cy="714375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7"/>
          <p:cNvSpPr>
            <a:spLocks/>
          </p:cNvSpPr>
          <p:nvPr/>
        </p:nvSpPr>
        <p:spPr bwMode="auto">
          <a:xfrm>
            <a:off x="4694073" y="4498780"/>
            <a:ext cx="709613" cy="714375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8"/>
          <p:cNvSpPr>
            <a:spLocks/>
          </p:cNvSpPr>
          <p:nvPr/>
        </p:nvSpPr>
        <p:spPr bwMode="auto">
          <a:xfrm>
            <a:off x="5473536" y="4498780"/>
            <a:ext cx="5720609" cy="714375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5639344" y="1759867"/>
            <a:ext cx="4464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2"/>
                </a:solidFill>
                <a:latin typeface="微软雅黑"/>
                <a:ea typeface="微软雅黑"/>
              </a:rPr>
              <a:t>履职工作特色和亮点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639344" y="3166263"/>
            <a:ext cx="4464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存在的主要问题及原因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639344" y="4557823"/>
            <a:ext cx="542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下一步工作思路和主要措施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813879" y="1729088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813879" y="3096127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13879" y="4510538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91708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6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6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8" grpId="0"/>
      <p:bldP spid="49" grpId="0"/>
      <p:bldP spid="56" grpId="0"/>
      <p:bldP spid="59" grpId="0"/>
      <p:bldP spid="60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785269" y="2020454"/>
            <a:ext cx="8411531" cy="2817092"/>
          </a:xfrm>
          <a:custGeom>
            <a:avLst/>
            <a:gdLst>
              <a:gd name="T0" fmla="*/ 1136 w 11039"/>
              <a:gd name="T1" fmla="*/ 0 h 3662"/>
              <a:gd name="T2" fmla="*/ 11039 w 11039"/>
              <a:gd name="T3" fmla="*/ 0 h 3662"/>
              <a:gd name="T4" fmla="*/ 11039 w 11039"/>
              <a:gd name="T5" fmla="*/ 3662 h 3662"/>
              <a:gd name="T6" fmla="*/ 0 w 11039"/>
              <a:gd name="T7" fmla="*/ 3662 h 3662"/>
              <a:gd name="T8" fmla="*/ 1136 w 11039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39" h="3662">
                <a:moveTo>
                  <a:pt x="1136" y="0"/>
                </a:moveTo>
                <a:lnTo>
                  <a:pt x="11039" y="0"/>
                </a:lnTo>
                <a:lnTo>
                  <a:pt x="11039" y="3662"/>
                </a:lnTo>
                <a:lnTo>
                  <a:pt x="0" y="3662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0" y="2020454"/>
            <a:ext cx="4548364" cy="2817092"/>
          </a:xfrm>
          <a:custGeom>
            <a:avLst/>
            <a:gdLst>
              <a:gd name="T0" fmla="*/ 5970 w 5970"/>
              <a:gd name="T1" fmla="*/ 0 h 3662"/>
              <a:gd name="T2" fmla="*/ 4846 w 5970"/>
              <a:gd name="T3" fmla="*/ 3662 h 3662"/>
              <a:gd name="T4" fmla="*/ 0 w 5970"/>
              <a:gd name="T5" fmla="*/ 3662 h 3662"/>
              <a:gd name="T6" fmla="*/ 3 w 5970"/>
              <a:gd name="T7" fmla="*/ 0 h 3662"/>
              <a:gd name="T8" fmla="*/ 5970 w 5970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0" h="3662">
                <a:moveTo>
                  <a:pt x="5970" y="0"/>
                </a:moveTo>
                <a:lnTo>
                  <a:pt x="4846" y="3662"/>
                </a:lnTo>
                <a:lnTo>
                  <a:pt x="0" y="3662"/>
                </a:lnTo>
                <a:lnTo>
                  <a:pt x="3" y="0"/>
                </a:lnTo>
                <a:lnTo>
                  <a:pt x="59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607353" y="2396811"/>
            <a:ext cx="6767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accent2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/>
              <a:t>履职工作特色和亮点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36131" y="1943067"/>
            <a:ext cx="175881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199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1" name="Oval 39"/>
          <p:cNvSpPr>
            <a:spLocks noChangeAspect="1" noChangeArrowheads="1"/>
          </p:cNvSpPr>
          <p:nvPr/>
        </p:nvSpPr>
        <p:spPr bwMode="auto">
          <a:xfrm>
            <a:off x="4766755" y="3411809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2" name="Oval 40"/>
          <p:cNvSpPr>
            <a:spLocks noChangeAspect="1" noChangeArrowheads="1"/>
          </p:cNvSpPr>
          <p:nvPr/>
        </p:nvSpPr>
        <p:spPr bwMode="auto">
          <a:xfrm>
            <a:off x="4766755" y="3808474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82755" y="3320367"/>
            <a:ext cx="6084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抓责任落实，建立党建工作联动机制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82755" y="3717032"/>
            <a:ext cx="4860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抓学习教育，营造树党风扬正气的氛围</a:t>
            </a:r>
          </a:p>
        </p:txBody>
      </p:sp>
      <p:sp>
        <p:nvSpPr>
          <p:cNvPr id="19" name="Oval 40"/>
          <p:cNvSpPr>
            <a:spLocks noChangeAspect="1" noChangeArrowheads="1"/>
          </p:cNvSpPr>
          <p:nvPr/>
        </p:nvSpPr>
        <p:spPr bwMode="auto">
          <a:xfrm>
            <a:off x="4766755" y="4231554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2755" y="4140112"/>
            <a:ext cx="5148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抓组织建设，凝聚党员领导干部战斗力</a:t>
            </a: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3739487" y="2020454"/>
            <a:ext cx="854832" cy="27972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9207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46448E-8 1.3876E-7 L -0.11905 0.68316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9" y="34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/>
      <p:bldP spid="28" grpId="0"/>
      <p:bldP spid="28" grpId="1"/>
      <p:bldP spid="11" grpId="0" animBg="1"/>
      <p:bldP spid="12" grpId="0" animBg="1"/>
      <p:bldP spid="14" grpId="0"/>
      <p:bldP spid="15" grpId="0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8552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1.1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抓责任落实，建立党建工作联动机制</a:t>
            </a: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21917" y="1192171"/>
            <a:ext cx="9289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年，在省分公司党委总经理室的关心支持下，某某某某党委班子得以充实健全，为充分发挥班子整体功能，班子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人细化职责，明确分工，分别负责党委、纪委、工会工作，坚持党委统一领导，纪委协同监督，工会保障权益，打造党政齐抓共管的格局。</a:t>
            </a:r>
          </a:p>
        </p:txBody>
      </p:sp>
      <p:sp>
        <p:nvSpPr>
          <p:cNvPr id="6" name="椭圆 5"/>
          <p:cNvSpPr/>
          <p:nvPr/>
        </p:nvSpPr>
        <p:spPr bwMode="auto">
          <a:xfrm>
            <a:off x="2071856" y="2951355"/>
            <a:ext cx="792088" cy="792088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9086" y="314734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党委</a:t>
            </a:r>
          </a:p>
        </p:txBody>
      </p:sp>
      <p:sp>
        <p:nvSpPr>
          <p:cNvPr id="9" name="右箭头 8"/>
          <p:cNvSpPr/>
          <p:nvPr/>
        </p:nvSpPr>
        <p:spPr bwMode="auto">
          <a:xfrm>
            <a:off x="3007960" y="3222626"/>
            <a:ext cx="247828" cy="249546"/>
          </a:xfrm>
          <a:prstGeom prst="rightArrow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20089" y="3132089"/>
            <a:ext cx="1415772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统一领导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2071856" y="4055576"/>
            <a:ext cx="792088" cy="792088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19086" y="425156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纪委</a:t>
            </a:r>
          </a:p>
        </p:txBody>
      </p:sp>
      <p:sp>
        <p:nvSpPr>
          <p:cNvPr id="16" name="右箭头 15"/>
          <p:cNvSpPr/>
          <p:nvPr/>
        </p:nvSpPr>
        <p:spPr bwMode="auto">
          <a:xfrm>
            <a:off x="3007960" y="4326847"/>
            <a:ext cx="247828" cy="249546"/>
          </a:xfrm>
          <a:prstGeom prst="rightArrow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20089" y="4236310"/>
            <a:ext cx="1415772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协同监督</a:t>
            </a:r>
          </a:p>
        </p:txBody>
      </p:sp>
      <p:sp>
        <p:nvSpPr>
          <p:cNvPr id="18" name="椭圆 17"/>
          <p:cNvSpPr/>
          <p:nvPr/>
        </p:nvSpPr>
        <p:spPr bwMode="auto">
          <a:xfrm>
            <a:off x="2071856" y="5111810"/>
            <a:ext cx="792088" cy="792088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9086" y="5307799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工会</a:t>
            </a:r>
          </a:p>
        </p:txBody>
      </p:sp>
      <p:sp>
        <p:nvSpPr>
          <p:cNvPr id="20" name="右箭头 19"/>
          <p:cNvSpPr/>
          <p:nvPr/>
        </p:nvSpPr>
        <p:spPr bwMode="auto">
          <a:xfrm>
            <a:off x="3007960" y="5383081"/>
            <a:ext cx="247828" cy="249546"/>
          </a:xfrm>
          <a:prstGeom prst="rightArrow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0089" y="5292544"/>
            <a:ext cx="1415772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保障权益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277" y="2601246"/>
            <a:ext cx="5880431" cy="3420042"/>
          </a:xfrm>
          <a:prstGeom prst="rect">
            <a:avLst/>
          </a:prstGeom>
          <a:noFill/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圆角矩形 9"/>
          <p:cNvSpPr/>
          <p:nvPr/>
        </p:nvSpPr>
        <p:spPr bwMode="auto">
          <a:xfrm>
            <a:off x="1218255" y="1311536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2271" y="133795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86268" y="6026104"/>
            <a:ext cx="40324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+mj-ea"/>
                <a:ea typeface="+mj-ea"/>
              </a:rPr>
              <a:t>某某党支部领导班子在讨论新年工作计划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85109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2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2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2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20"/>
                            </p:stCondLst>
                            <p:childTnLst>
                              <p:par>
                                <p:cTn id="4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2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2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2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2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2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2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2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42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92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320"/>
                            </p:stCondLst>
                            <p:childTnLst>
                              <p:par>
                                <p:cTn id="1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82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2" grpId="0" animBg="1"/>
      <p:bldP spid="25" grpId="0"/>
      <p:bldP spid="2" grpId="0"/>
      <p:bldP spid="6" grpId="0" animBg="1"/>
      <p:bldP spid="8" grpId="0"/>
      <p:bldP spid="9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10" grpId="0" animBg="1"/>
      <p:bldP spid="10" grpId="1" animBg="1"/>
      <p:bldP spid="5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8768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1.1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抓责任落实，建立党建工作联动机制</a:t>
            </a:r>
          </a:p>
        </p:txBody>
      </p:sp>
      <p:sp>
        <p:nvSpPr>
          <p:cNvPr id="5" name="矩形 4"/>
          <p:cNvSpPr/>
          <p:nvPr/>
        </p:nvSpPr>
        <p:spPr>
          <a:xfrm>
            <a:off x="1921917" y="1420247"/>
            <a:ext cx="32403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完善公司党建工作机制，出台了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党委中心组学习制度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某某党支部学习制度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某某县支党支部学习制度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某某党支部年度工作计划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党员考核管理办法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等，制定学习规划、明确年度任务、严格党员考核，实现党建工作规范化、制度化。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477" y="1412776"/>
            <a:ext cx="5675825" cy="406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1218255" y="1412776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2271" y="143919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235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2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2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2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2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" grpId="0"/>
      <p:bldP spid="9" grpId="0" animBg="1"/>
      <p:bldP spid="10" grpId="0"/>
      <p:bldP spid="11" grpId="0" animBg="1"/>
      <p:bldP spid="11" grpId="1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auto">
          <a:xfrm>
            <a:off x="1795527" y="3356992"/>
            <a:ext cx="5832648" cy="2736304"/>
          </a:xfrm>
          <a:prstGeom prst="roundRect">
            <a:avLst>
              <a:gd name="adj" fmla="val 5694"/>
            </a:avLst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7950667" y="3356992"/>
            <a:ext cx="3137479" cy="2736304"/>
          </a:xfrm>
          <a:prstGeom prst="roundRect">
            <a:avLst>
              <a:gd name="adj" fmla="val 5694"/>
            </a:avLst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62271" y="154085"/>
            <a:ext cx="7328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1.2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抓学习教育，营造树党风扬正气的氛围</a:t>
            </a:r>
          </a:p>
        </p:txBody>
      </p:sp>
      <p:sp>
        <p:nvSpPr>
          <p:cNvPr id="2" name="矩形 1"/>
          <p:cNvSpPr/>
          <p:nvPr/>
        </p:nvSpPr>
        <p:spPr>
          <a:xfrm>
            <a:off x="1921917" y="1124744"/>
            <a:ext cx="9269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由公司党委班子带头，通过每月组织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次集中学习、统一发放了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党章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习近平总书记系列重要讲话读本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习近平关于党风廉政建设和反腐败斗争论述摘编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十八大报告学习辅导读本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等进行自主学习、订购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半月谈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求是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党支部工作指导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等党刊轮流传阅、在职场安置党务宣传栏、建立某某某某党员微信群讨论学习等多种方式，不断强化党员干部政治理论学习，提高政治素养。</a:t>
            </a: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2002868" y="3712795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340" y="37161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党章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78859" y="4788471"/>
            <a:ext cx="5495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习近平关于党风廉政建设和反腐败斗争论述摘编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2002868" y="4217762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340" y="4221088"/>
            <a:ext cx="38779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习近平总书记系列重要讲话读本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2002868" y="4777320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78860" y="5334381"/>
            <a:ext cx="3703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十八大报告学习辅导读本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2002868" y="5323230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8351960" y="3712795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28432" y="3716121"/>
            <a:ext cx="1338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半月谈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27952" y="4788471"/>
            <a:ext cx="2560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党支部工作指导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8351960" y="4217762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628432" y="4221088"/>
            <a:ext cx="2459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求是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8351960" y="4777320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1151" y="3172326"/>
            <a:ext cx="2236510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订购轮流传阅刊物</a:t>
            </a:r>
          </a:p>
        </p:txBody>
      </p:sp>
      <p:sp>
        <p:nvSpPr>
          <p:cNvPr id="30" name="矩形 29"/>
          <p:cNvSpPr/>
          <p:nvPr/>
        </p:nvSpPr>
        <p:spPr>
          <a:xfrm>
            <a:off x="3593596" y="3172326"/>
            <a:ext cx="2236510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统一发放学习刊物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1218255" y="1311536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62271" y="133795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8189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6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6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6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6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6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6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6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6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6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6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26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 animBg="1"/>
      <p:bldP spid="55" grpId="0"/>
      <p:bldP spid="2" grpId="0"/>
      <p:bldP spid="8" grpId="0" animBg="1"/>
      <p:bldP spid="3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 animBg="1"/>
      <p:bldP spid="20" grpId="0"/>
      <p:bldP spid="21" grpId="0"/>
      <p:bldP spid="23" grpId="0" animBg="1"/>
      <p:bldP spid="24" grpId="0"/>
      <p:bldP spid="26" grpId="0" animBg="1"/>
      <p:bldP spid="5" grpId="0" animBg="1"/>
      <p:bldP spid="30" grpId="0" animBg="1"/>
      <p:bldP spid="27" grpId="0" animBg="1"/>
      <p:bldP spid="28" grpId="0"/>
      <p:bldP spid="31" grpId="0" animBg="1"/>
      <p:bldP spid="31" grpId="1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7328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1.2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抓学习教育，营造树党风扬正气的氛围</a:t>
            </a:r>
          </a:p>
        </p:txBody>
      </p:sp>
      <p:sp>
        <p:nvSpPr>
          <p:cNvPr id="2" name="矩形 1"/>
          <p:cNvSpPr/>
          <p:nvPr/>
        </p:nvSpPr>
        <p:spPr>
          <a:xfrm>
            <a:off x="1567340" y="913944"/>
            <a:ext cx="93626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公司积极开展“三严三实”专题教育，共召开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次党委班子扩大会议，由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位班子成员分别上了主题为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严以修身，加强党性修养，坚定理想信念，打牢思想和行动的“总开关”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第二专题“严以律己”研讨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牢牢把握严以用权，用谋事创业的实绩践行“三严三实”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的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次党课。通过向公司员工发放征求意见表、开展交心谈心活动等方式，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位班子虚心听取了广大群众的意见建议，认真查摆问题，撰写对照检查材料，严肃开展批评和自我批评，摆正心态，加强党性修养。 </a:t>
            </a: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 flipH="1">
            <a:off x="3601424" y="3247459"/>
            <a:ext cx="752038" cy="753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 flipH="1">
            <a:off x="4047663" y="4387066"/>
            <a:ext cx="753016" cy="7520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 flipH="1">
            <a:off x="3602461" y="5593729"/>
            <a:ext cx="753016" cy="7520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3689467" y="3361229"/>
            <a:ext cx="575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+mn-ea"/>
                <a:ea typeface="+mn-ea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 flipH="1">
            <a:off x="4154935" y="4508939"/>
            <a:ext cx="575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3200" b="1" dirty="0"/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 flipH="1">
            <a:off x="3682190" y="5715373"/>
            <a:ext cx="575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3200" b="1" dirty="0"/>
              <a:t>3</a:t>
            </a:r>
          </a:p>
        </p:txBody>
      </p:sp>
      <p:sp>
        <p:nvSpPr>
          <p:cNvPr id="9" name="矩形 8"/>
          <p:cNvSpPr/>
          <p:nvPr/>
        </p:nvSpPr>
        <p:spPr>
          <a:xfrm>
            <a:off x="4476489" y="317086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严以修身，加强党性修养，坚定理想信念，打牢思想和行动的“总开关”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67808" y="4335631"/>
            <a:ext cx="5604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《“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三严三实”专题教育第二专题“严以律己”研讨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86212" y="5572867"/>
            <a:ext cx="59862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牢牢把握严以用权，用谋事创业的实绩践行“三严三实”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975123" y="968584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19139" y="99500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1589340" y="3953809"/>
            <a:ext cx="1800200" cy="1800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38818" y="4253744"/>
            <a:ext cx="150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位班子成员分别讲党课</a:t>
            </a:r>
          </a:p>
        </p:txBody>
      </p:sp>
    </p:spTree>
    <p:extLst>
      <p:ext uri="{BB962C8B-B14F-4D97-AF65-F5344CB8AC3E}">
        <p14:creationId xmlns:p14="http://schemas.microsoft.com/office/powerpoint/2010/main" val="241587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6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6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6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6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6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6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4785E-6 -3.34875E-6 L -0.12478 0.18571 " pathEditMode="relative" rAng="0" ptsTypes="AA">
                                      <p:cBhvr>
                                        <p:cTn id="56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45" y="927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66198E-6 -2.03515E-6 L -0.16355 0.02799 " pathEditMode="relative" rAng="0" ptsTypes="AA">
                                      <p:cBhvr>
                                        <p:cTn id="60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84" y="138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64117E-6 4.78261E-6 L -0.12477 -0.15172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45" y="-7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6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6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86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6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6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16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/>
      <p:bldP spid="21" grpId="0"/>
      <p:bldP spid="23" grpId="0"/>
      <p:bldP spid="9" grpId="0"/>
      <p:bldP spid="26" grpId="0"/>
      <p:bldP spid="27" grpId="0"/>
      <p:bldP spid="19" grpId="0" animBg="1"/>
      <p:bldP spid="24" grpId="0"/>
      <p:bldP spid="28" grpId="0" animBg="1"/>
      <p:bldP spid="28" grpId="1" animBg="1"/>
      <p:bldP spid="29" grpId="0"/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 bwMode="auto">
          <a:xfrm>
            <a:off x="1708056" y="3447204"/>
            <a:ext cx="9502893" cy="2934124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708056" y="908721"/>
            <a:ext cx="9502893" cy="2304256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62271" y="154085"/>
            <a:ext cx="7112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tx2"/>
                </a:solidFill>
                <a:latin typeface="微软雅黑"/>
                <a:ea typeface="微软雅黑"/>
              </a:rPr>
              <a:t>1.3 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抓组织建设，凝聚党员领导干部战斗力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244749" y="1434623"/>
            <a:ext cx="0" cy="5423377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 bwMode="auto">
          <a:xfrm>
            <a:off x="1008961" y="127315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3067" y="130647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10" name="椭圆 9"/>
          <p:cNvSpPr/>
          <p:nvPr/>
        </p:nvSpPr>
        <p:spPr bwMode="auto">
          <a:xfrm>
            <a:off x="1008961" y="3765918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3067" y="3817033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2" name="等腰三角形 11"/>
          <p:cNvSpPr/>
          <p:nvPr/>
        </p:nvSpPr>
        <p:spPr bwMode="auto">
          <a:xfrm rot="5400000">
            <a:off x="1538031" y="146249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等腰三角形 12"/>
          <p:cNvSpPr/>
          <p:nvPr/>
        </p:nvSpPr>
        <p:spPr bwMode="auto">
          <a:xfrm rot="5400000">
            <a:off x="1538031" y="3950371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5975" y="1273155"/>
            <a:ext cx="40283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截止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年底，公司在某某本部和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个县支公司基础上共建立了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个联合党支部、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个县支党支部，基层党组织建设比较完善。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925974" y="3717032"/>
            <a:ext cx="40283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通过不断吸收优秀员工加入党组织，公司党员队伍得到了不断充实，现共有党员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16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名，入党积极分子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名，其中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党员领导干部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10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人，占比为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62.5%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3"/>
          <a:stretch/>
        </p:blipFill>
        <p:spPr bwMode="auto">
          <a:xfrm>
            <a:off x="6236357" y="3590667"/>
            <a:ext cx="4852052" cy="267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6189259" y="1065269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9162708" y="1065269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36356" y="1273156"/>
            <a:ext cx="1452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新增</a:t>
            </a:r>
            <a:endParaRPr lang="en-US" altLang="zh-CN" sz="24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个联合党支部</a:t>
            </a:r>
          </a:p>
        </p:txBody>
      </p:sp>
      <p:sp>
        <p:nvSpPr>
          <p:cNvPr id="21" name="矩形 20"/>
          <p:cNvSpPr/>
          <p:nvPr/>
        </p:nvSpPr>
        <p:spPr>
          <a:xfrm>
            <a:off x="9244592" y="1292056"/>
            <a:ext cx="1452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新增</a:t>
            </a:r>
            <a:endParaRPr lang="en-US" altLang="zh-CN" sz="24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个县支党支部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1146" y="1273155"/>
            <a:ext cx="8691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tx2"/>
                </a:solidFill>
                <a:latin typeface="+mj-ea"/>
                <a:ea typeface="+mj-ea"/>
              </a:rPr>
              <a:t>+</a:t>
            </a:r>
            <a:endParaRPr lang="zh-CN" altLang="en-US" sz="72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2580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6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6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6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6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6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60"/>
                            </p:stCondLst>
                            <p:childTnLst>
                              <p:par>
                                <p:cTn id="5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6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6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6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6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6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86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360"/>
                            </p:stCondLst>
                            <p:childTnLst>
                              <p:par>
                                <p:cTn id="10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" grpId="0" animBg="1"/>
      <p:bldP spid="55" grpId="0"/>
      <p:bldP spid="7" grpId="0" animBg="1"/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5" grpId="0"/>
      <p:bldP spid="17" grpId="0"/>
      <p:bldP spid="23" grpId="0" animBg="1"/>
      <p:bldP spid="24" grpId="0"/>
      <p:bldP spid="4" grpId="0" animBg="1"/>
      <p:bldP spid="19" grpId="0" animBg="1"/>
      <p:bldP spid="20" grpId="0"/>
      <p:bldP spid="21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jicengdangzudangweidangzhibugongzuozongjiehuibaoganbushuzhiPPT.pptx"/>
  <p:tag name="ISPRING_ULTRA_SCORM_COURSE_ID" val="66423AEC-52B2-4A93-BCE0-658C0DCAF98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OdaeEoNwDEewAEAANoDAAAPAAAAAAAAAAEAAAAAAAAAAABub25lL3BsYXllci54bWxQSwUGAAAAAAEAAQA9AAAA7QEAAAAA"/>
</p:tagLst>
</file>

<file path=ppt/theme/theme1.xml><?xml version="1.0" encoding="utf-8"?>
<a:theme xmlns:a="http://schemas.openxmlformats.org/drawingml/2006/main" name="1_默认设计模板">
  <a:themeElements>
    <a:clrScheme name="自定义 1">
      <a:dk1>
        <a:srgbClr val="C4261D"/>
      </a:dk1>
      <a:lt1>
        <a:srgbClr val="FF9900"/>
      </a:lt1>
      <a:dk2>
        <a:srgbClr val="4D4D4D"/>
      </a:dk2>
      <a:lt2>
        <a:srgbClr val="929090"/>
      </a:lt2>
      <a:accent1>
        <a:srgbClr val="F1F1F1"/>
      </a:accent1>
      <a:accent2>
        <a:srgbClr val="FFFFFF"/>
      </a:accent2>
      <a:accent3>
        <a:srgbClr val="C4261D"/>
      </a:accent3>
      <a:accent4>
        <a:srgbClr val="FF9900"/>
      </a:accent4>
      <a:accent5>
        <a:srgbClr val="4D4D4D"/>
      </a:accent5>
      <a:accent6>
        <a:srgbClr val="999999"/>
      </a:accent6>
      <a:hlink>
        <a:srgbClr val="F1F1F1"/>
      </a:hlink>
      <a:folHlink>
        <a:srgbClr val="DEDEDD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2513</Words>
  <Characters>0</Characters>
  <Application>Microsoft Office PowerPoint</Application>
  <DocSecurity>0</DocSecurity>
  <PresentationFormat>自定义</PresentationFormat>
  <Lines>0</Lines>
  <Paragraphs>194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仿宋_GB2312</vt:lpstr>
      <vt:lpstr>宋体</vt:lpstr>
      <vt:lpstr>微软雅黑</vt:lpstr>
      <vt:lpstr>Arial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jicengdangzudangweidangzhibugongzuozongjiehuibaoganbushuzhiPPT.pptx</dc:title>
  <dc:creator/>
  <cp:lastModifiedBy/>
  <cp:revision>1</cp:revision>
  <dcterms:created xsi:type="dcterms:W3CDTF">2017-01-15T15:15:38Z</dcterms:created>
  <dcterms:modified xsi:type="dcterms:W3CDTF">2017-06-25T14:14:39Z</dcterms:modified>
</cp:coreProperties>
</file>