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tags/tag16.xml" ContentType="application/vnd.openxmlformats-officedocument.presentationml.tags+xml"/>
  <Override PartName="/ppt/tags/tag18.xml" ContentType="application/vnd.openxmlformats-officedocument.presentationml.tags+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slides/slide8.xml" ContentType="application/vnd.openxmlformats-officedocument.presentationml.slide+xml"/>
  <Override PartName="/ppt/notesSlides/notesSlide4.xml" ContentType="application/vnd.openxmlformats-officedocument.presentationml.notes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301" r:id="rId2"/>
    <p:sldId id="257" r:id="rId3"/>
    <p:sldId id="258" r:id="rId4"/>
    <p:sldId id="259" r:id="rId5"/>
    <p:sldId id="260" r:id="rId6"/>
    <p:sldId id="262" r:id="rId7"/>
    <p:sldId id="263" r:id="rId8"/>
    <p:sldId id="265" r:id="rId9"/>
    <p:sldId id="266" r:id="rId10"/>
    <p:sldId id="267" r:id="rId11"/>
    <p:sldId id="268" r:id="rId12"/>
    <p:sldId id="269" r:id="rId13"/>
    <p:sldId id="270" r:id="rId14"/>
    <p:sldId id="271" r:id="rId15"/>
    <p:sldId id="272" r:id="rId16"/>
    <p:sldId id="273" r:id="rId17"/>
    <p:sldId id="297" r:id="rId18"/>
    <p:sldId id="276" r:id="rId19"/>
    <p:sldId id="277" r:id="rId20"/>
    <p:sldId id="278" r:id="rId21"/>
    <p:sldId id="279" r:id="rId22"/>
    <p:sldId id="280" r:id="rId23"/>
    <p:sldId id="281" r:id="rId24"/>
    <p:sldId id="282" r:id="rId25"/>
    <p:sldId id="283" r:id="rId26"/>
    <p:sldId id="298" r:id="rId27"/>
    <p:sldId id="285" r:id="rId28"/>
    <p:sldId id="286" r:id="rId29"/>
    <p:sldId id="287" r:id="rId30"/>
    <p:sldId id="288" r:id="rId31"/>
    <p:sldId id="299" r:id="rId32"/>
    <p:sldId id="302"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45" autoAdjust="0"/>
    <p:restoredTop sz="94660"/>
  </p:normalViewPr>
  <p:slideViewPr>
    <p:cSldViewPr snapToGrid="0" showGuides="1">
      <p:cViewPr>
        <p:scale>
          <a:sx n="50" d="100"/>
          <a:sy n="50" d="100"/>
        </p:scale>
        <p:origin x="-1278" y="-4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4D4B4B-7934-4DD4-B8A2-5A0409AF0AB1}" type="datetimeFigureOut">
              <a:rPr lang="zh-CN" altLang="en-US" smtClean="0"/>
              <a:pPr/>
              <a:t>2018/1/29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8F407A-3299-4C50-BF88-04B601494C8E}" type="slidenum">
              <a:rPr lang="zh-CN" altLang="en-US" smtClean="0"/>
              <a:pPr/>
              <a:t>‹#›</a:t>
            </a:fld>
            <a:endParaRPr lang="zh-CN" altLang="en-US"/>
          </a:p>
        </p:txBody>
      </p:sp>
    </p:spTree>
    <p:extLst>
      <p:ext uri="{BB962C8B-B14F-4D97-AF65-F5344CB8AC3E}">
        <p14:creationId xmlns="" xmlns:p14="http://schemas.microsoft.com/office/powerpoint/2010/main" val="3319958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8F407A-3299-4C50-BF88-04B601494C8E}" type="slidenum">
              <a:rPr lang="zh-CN" altLang="en-US" smtClean="0"/>
              <a:pPr/>
              <a:t>1</a:t>
            </a:fld>
            <a:endParaRPr lang="zh-CN" altLang="en-US"/>
          </a:p>
        </p:txBody>
      </p:sp>
    </p:spTree>
    <p:extLst>
      <p:ext uri="{BB962C8B-B14F-4D97-AF65-F5344CB8AC3E}">
        <p14:creationId xmlns="" xmlns:p14="http://schemas.microsoft.com/office/powerpoint/2010/main" val="32071733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13144977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33575216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1989622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4017008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2950236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27357253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36366534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30117412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996203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4212773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31593384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3496181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14691501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21435116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22575662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20543441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17975632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264420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39701186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41114806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1066064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10704458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27572493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23899507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8F407A-3299-4C50-BF88-04B601494C8E}" type="slidenum">
              <a:rPr lang="zh-CN" altLang="en-US" smtClean="0"/>
              <a:pPr/>
              <a:t>32</a:t>
            </a:fld>
            <a:endParaRPr lang="zh-CN" altLang="en-US"/>
          </a:p>
        </p:txBody>
      </p:sp>
    </p:spTree>
    <p:extLst>
      <p:ext uri="{BB962C8B-B14F-4D97-AF65-F5344CB8AC3E}">
        <p14:creationId xmlns="" xmlns:p14="http://schemas.microsoft.com/office/powerpoint/2010/main" val="1261966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3947459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1538564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24241023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11221598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1648120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4599469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涂豆思 正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F221B674-7126-455B-B516-E34EA9DEB6AE}"/>
              </a:ext>
            </a:extLst>
          </p:cNvPr>
          <p:cNvPicPr>
            <a:picLocks noChangeAspect="1"/>
          </p:cNvPicPr>
          <p:nvPr userDrawn="1"/>
        </p:nvPicPr>
        <p:blipFill rotWithShape="1">
          <a:blip r:embed="rId3" cstate="print">
            <a:extLst>
              <a:ext uri="{28A0092B-C50C-407E-A947-70E740481C1C}">
                <a14:useLocalDpi xmlns="" xmlns:a14="http://schemas.microsoft.com/office/drawing/2010/main" val="0"/>
              </a:ext>
            </a:extLst>
          </a:blip>
          <a:srcRect l="3876"/>
          <a:stretch/>
        </p:blipFill>
        <p:spPr>
          <a:xfrm>
            <a:off x="0" y="9002"/>
            <a:ext cx="12192000" cy="1096610"/>
          </a:xfrm>
          <a:prstGeom prst="rect">
            <a:avLst/>
          </a:prstGeom>
        </p:spPr>
      </p:pic>
      <p:sp>
        <p:nvSpPr>
          <p:cNvPr id="4" name="矩形 3">
            <a:extLst>
              <a:ext uri="{FF2B5EF4-FFF2-40B4-BE49-F238E27FC236}">
                <a16:creationId xmlns="" xmlns:a16="http://schemas.microsoft.com/office/drawing/2014/main" id="{12063756-B687-4248-9171-52B76C9C7C22}"/>
              </a:ext>
            </a:extLst>
          </p:cNvPr>
          <p:cNvSpPr/>
          <p:nvPr userDrawn="1"/>
        </p:nvSpPr>
        <p:spPr>
          <a:xfrm>
            <a:off x="0" y="6611257"/>
            <a:ext cx="12192000" cy="2467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F5B22C24-8A5A-42E6-B8B8-AB916A1F8683}"/>
              </a:ext>
            </a:extLst>
          </p:cNvPr>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362419" y="218616"/>
            <a:ext cx="867571" cy="867571"/>
          </a:xfrm>
          <a:prstGeom prst="rect">
            <a:avLst/>
          </a:prstGeom>
        </p:spPr>
      </p:pic>
    </p:spTree>
    <p:extLst>
      <p:ext uri="{BB962C8B-B14F-4D97-AF65-F5344CB8AC3E}">
        <p14:creationId xmlns="" xmlns:p14="http://schemas.microsoft.com/office/powerpoint/2010/main" val="1257093740"/>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涂豆思 过渡页">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438EEF4-EA7A-411A-A675-BFFC19E312C9}"/>
              </a:ext>
            </a:extLst>
          </p:cNvPr>
          <p:cNvPicPr>
            <a:picLocks noChangeAspect="1"/>
          </p:cNvPicPr>
          <p:nvPr userDrawn="1"/>
        </p:nvPicPr>
        <p:blipFill rotWithShape="1">
          <a:blip r:embed="rId3" cstate="print">
            <a:extLst>
              <a:ext uri="{28A0092B-C50C-407E-A947-70E740481C1C}">
                <a14:useLocalDpi xmlns="" xmlns:a14="http://schemas.microsoft.com/office/drawing/2010/main" val="0"/>
              </a:ext>
            </a:extLst>
          </a:blip>
          <a:srcRect l="559" b="559"/>
          <a:stretch/>
        </p:blipFill>
        <p:spPr>
          <a:xfrm>
            <a:off x="0" y="0"/>
            <a:ext cx="12192000" cy="6292850"/>
          </a:xfrm>
          <a:prstGeom prst="rect">
            <a:avLst/>
          </a:prstGeom>
        </p:spPr>
      </p:pic>
      <p:grpSp>
        <p:nvGrpSpPr>
          <p:cNvPr id="5" name="组合 4">
            <a:extLst>
              <a:ext uri="{FF2B5EF4-FFF2-40B4-BE49-F238E27FC236}">
                <a16:creationId xmlns="" xmlns:a16="http://schemas.microsoft.com/office/drawing/2014/main" id="{A2281284-015C-46CD-A4AD-816BE2097B07}"/>
              </a:ext>
            </a:extLst>
          </p:cNvPr>
          <p:cNvGrpSpPr/>
          <p:nvPr userDrawn="1"/>
        </p:nvGrpSpPr>
        <p:grpSpPr>
          <a:xfrm>
            <a:off x="5964167" y="947865"/>
            <a:ext cx="2814015" cy="1544942"/>
            <a:chOff x="6205199" y="-1470443"/>
            <a:chExt cx="2475118" cy="1323336"/>
          </a:xfrm>
        </p:grpSpPr>
        <p:sp>
          <p:nvSpPr>
            <p:cNvPr id="6" name="Freeform 7">
              <a:extLst>
                <a:ext uri="{FF2B5EF4-FFF2-40B4-BE49-F238E27FC236}">
                  <a16:creationId xmlns="" xmlns:a16="http://schemas.microsoft.com/office/drawing/2014/main" id="{A0F8B6C4-21C0-4FC8-9E5A-0CD5505CD1B1}"/>
                </a:ext>
              </a:extLst>
            </p:cNvPr>
            <p:cNvSpPr>
              <a:spLocks/>
            </p:cNvSpPr>
            <p:nvPr/>
          </p:nvSpPr>
          <p:spPr bwMode="auto">
            <a:xfrm>
              <a:off x="6684737" y="-1470443"/>
              <a:ext cx="1995580" cy="1117732"/>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alpha val="50000"/>
              </a:srgb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ndParaRPr>
            </a:p>
          </p:txBody>
        </p:sp>
        <p:sp>
          <p:nvSpPr>
            <p:cNvPr id="7" name="Freeform 7">
              <a:extLst>
                <a:ext uri="{FF2B5EF4-FFF2-40B4-BE49-F238E27FC236}">
                  <a16:creationId xmlns="" xmlns:a16="http://schemas.microsoft.com/office/drawing/2014/main" id="{7D5AA150-EE6D-4C82-98C0-DFF372C2FE36}"/>
                </a:ext>
              </a:extLst>
            </p:cNvPr>
            <p:cNvSpPr>
              <a:spLocks/>
            </p:cNvSpPr>
            <p:nvPr/>
          </p:nvSpPr>
          <p:spPr bwMode="auto">
            <a:xfrm>
              <a:off x="6205199" y="-1343505"/>
              <a:ext cx="2232248" cy="1196398"/>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Freeform 5">
              <a:extLst>
                <a:ext uri="{FF2B5EF4-FFF2-40B4-BE49-F238E27FC236}">
                  <a16:creationId xmlns="" xmlns:a16="http://schemas.microsoft.com/office/drawing/2014/main" id="{58F62FB3-E420-4D5D-8474-5A2F3088A4C0}"/>
                </a:ext>
              </a:extLst>
            </p:cNvPr>
            <p:cNvSpPr>
              <a:spLocks/>
            </p:cNvSpPr>
            <p:nvPr/>
          </p:nvSpPr>
          <p:spPr bwMode="auto">
            <a:xfrm>
              <a:off x="7070380" y="-962472"/>
              <a:ext cx="560539" cy="551881"/>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8F0DC"/>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pic>
        <p:nvPicPr>
          <p:cNvPr id="9" name="图片 8">
            <a:extLst>
              <a:ext uri="{FF2B5EF4-FFF2-40B4-BE49-F238E27FC236}">
                <a16:creationId xmlns="" xmlns:a16="http://schemas.microsoft.com/office/drawing/2014/main" id="{2EFFF563-8103-4D19-9FC5-CC2398D63BC2}"/>
              </a:ext>
            </a:extLst>
          </p:cNvPr>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0" y="685800"/>
            <a:ext cx="12192000" cy="6172200"/>
          </a:xfrm>
          <a:prstGeom prst="rect">
            <a:avLst/>
          </a:prstGeom>
        </p:spPr>
      </p:pic>
    </p:spTree>
    <p:extLst>
      <p:ext uri="{BB962C8B-B14F-4D97-AF65-F5344CB8AC3E}">
        <p14:creationId xmlns="" xmlns:p14="http://schemas.microsoft.com/office/powerpoint/2010/main" val="2138466853"/>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577139434"/>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 xmlns:a16="http://schemas.microsoft.com/office/drawing/2014/main" id="{F0978B04-4031-4327-A320-4EA0F568DAFB}"/>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8" name="图片 7">
            <a:extLst>
              <a:ext uri="{FF2B5EF4-FFF2-40B4-BE49-F238E27FC236}">
                <a16:creationId xmlns="" xmlns:a16="http://schemas.microsoft.com/office/drawing/2014/main" id="{437D72D4-6477-4E45-BE2D-0F8E3B7A6338}"/>
              </a:ext>
            </a:extLst>
          </p:cNvPr>
          <p:cNvPicPr>
            <a:picLocks noChangeAspect="1"/>
          </p:cNvPicPr>
          <p:nvPr userDrawn="1"/>
        </p:nvPicPr>
        <p:blipFill rotWithShape="1">
          <a:blip r:embed="rId6" cstate="print">
            <a:extLst>
              <a:ext uri="{28A0092B-C50C-407E-A947-70E740481C1C}">
                <a14:useLocalDpi xmlns="" xmlns:a14="http://schemas.microsoft.com/office/drawing/2010/main" val="0"/>
              </a:ext>
            </a:extLst>
          </a:blip>
          <a:srcRect b="618"/>
          <a:stretch/>
        </p:blipFill>
        <p:spPr>
          <a:xfrm>
            <a:off x="0" y="0"/>
            <a:ext cx="12192000" cy="6858000"/>
          </a:xfrm>
          <a:prstGeom prst="rect">
            <a:avLst/>
          </a:prstGeom>
        </p:spPr>
      </p:pic>
    </p:spTree>
    <p:extLst>
      <p:ext uri="{BB962C8B-B14F-4D97-AF65-F5344CB8AC3E}">
        <p14:creationId xmlns="" xmlns:p14="http://schemas.microsoft.com/office/powerpoint/2010/main" val="171123910"/>
      </p:ext>
    </p:extLst>
  </p:cSld>
  <p:clrMap bg1="lt1" tx1="dk1" bg2="lt2" tx2="dk2" accent1="accent1" accent2="accent2" accent3="accent3" accent4="accent4" accent5="accent5" accent6="accent6" hlink="hlink" folHlink="folHlink"/>
  <p:sldLayoutIdLst>
    <p:sldLayoutId id="2147483664" r:id="rId1"/>
    <p:sldLayoutId id="2147483663" r:id="rId2"/>
    <p:sldLayoutId id="2147483662" r:id="rId3"/>
  </p:sldLayoutIdLst>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media1.mp3"/><Relationship Id="rId3" Type="http://schemas.openxmlformats.org/officeDocument/2006/relationships/notesSlide" Target="../notesSlides/notesSlide1.xml"/><Relationship Id="rId7" Type="http://schemas.openxmlformats.org/officeDocument/2006/relationships/image" Target="../media/image10.png"/><Relationship Id="rId2" Type="http://schemas.openxmlformats.org/officeDocument/2006/relationships/slideLayout" Target="../slideLayouts/slideLayout3.xml"/><Relationship Id="rId1" Type="http://schemas.openxmlformats.org/officeDocument/2006/relationships/video" Target="NULL" TargetMode="Externa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18.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microsoft.com/office/2007/relationships/hdphoto" Target="../media/hdphoto6.wdp"/><Relationship Id="rId5" Type="http://schemas.openxmlformats.org/officeDocument/2006/relationships/image" Target="../media/image21.png"/><Relationship Id="rId4" Type="http://schemas.microsoft.com/office/2007/relationships/hdphoto" Target="../media/hdphoto5.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microsoft.com/office/2007/relationships/hdphoto" Target="../media/hdphoto9.wdp"/><Relationship Id="rId5" Type="http://schemas.openxmlformats.org/officeDocument/2006/relationships/image" Target="../media/image24.png"/><Relationship Id="rId4" Type="http://schemas.microsoft.com/office/2007/relationships/hdphoto" Target="../media/hdphoto8.wdp"/></Relationships>
</file>

<file path=ppt/slides/_rels/slide15.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microsoft.com/office/2007/relationships/hdphoto" Target="../media/hdphoto11.wdp"/><Relationship Id="rId5" Type="http://schemas.openxmlformats.org/officeDocument/2006/relationships/image" Target="../media/image26.png"/><Relationship Id="rId4" Type="http://schemas.microsoft.com/office/2007/relationships/hdphoto" Target="../media/hdphoto10.wdp"/></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3" Type="http://schemas.openxmlformats.org/officeDocument/2006/relationships/tags" Target="../tags/tag12.xml"/><Relationship Id="rId7"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21.xml"/><Relationship Id="rId5" Type="http://schemas.openxmlformats.org/officeDocument/2006/relationships/slideLayout" Target="../slideLayouts/slideLayout1.xml"/><Relationship Id="rId4" Type="http://schemas.openxmlformats.org/officeDocument/2006/relationships/tags" Target="../tags/tag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microsoft.com/office/2007/relationships/hdphoto" Target="../media/hdphoto13.wdp"/></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microsoft.com/office/2007/relationships/hdphoto" Target="../media/hdphoto14.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microsoft.com/office/2007/relationships/hdphoto" Target="../media/hdphoto15.wdp"/></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34.emf"/></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3" Type="http://schemas.openxmlformats.org/officeDocument/2006/relationships/tags" Target="../tags/tag5.xml"/><Relationship Id="rId7"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sp useBgFill="1">
        <p:nvSpPr>
          <p:cNvPr id="4" name="矩形 3">
            <a:extLst>
              <a:ext uri="{FF2B5EF4-FFF2-40B4-BE49-F238E27FC236}">
                <a16:creationId xmlns="" xmlns:a16="http://schemas.microsoft.com/office/drawing/2014/main" id="{63FD3703-6B08-4C59-B4C5-75BE6EDBBFD5}"/>
              </a:ext>
            </a:extLst>
          </p:cNvPr>
          <p:cNvSpPr/>
          <p:nvPr/>
        </p:nvSpPr>
        <p:spPr>
          <a:xfrm>
            <a:off x="2772229" y="2056237"/>
            <a:ext cx="7416800" cy="2268922"/>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TextBox 1">
            <a:extLst>
              <a:ext uri="{FF2B5EF4-FFF2-40B4-BE49-F238E27FC236}">
                <a16:creationId xmlns="" xmlns:a16="http://schemas.microsoft.com/office/drawing/2014/main" id="{696B10C6-AD0C-4C78-8E63-06A20CB72083}"/>
              </a:ext>
            </a:extLst>
          </p:cNvPr>
          <p:cNvSpPr txBox="1">
            <a:spLocks noChangeArrowheads="1"/>
          </p:cNvSpPr>
          <p:nvPr/>
        </p:nvSpPr>
        <p:spPr bwMode="auto">
          <a:xfrm>
            <a:off x="2313445" y="2406028"/>
            <a:ext cx="2646254" cy="1569340"/>
          </a:xfrm>
          <a:prstGeom prst="rect">
            <a:avLst/>
          </a:prstGeom>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dist" defTabSz="914217" eaLnBrk="1" fontAlgn="auto" latinLnBrk="0" hangingPunct="1">
              <a:lnSpc>
                <a:spcPct val="100000"/>
              </a:lnSpc>
              <a:spcBef>
                <a:spcPts val="0"/>
              </a:spcBef>
              <a:spcAft>
                <a:spcPts val="0"/>
              </a:spcAft>
              <a:buClrTx/>
              <a:buSzTx/>
              <a:buFontTx/>
              <a:buNone/>
              <a:tabLst/>
              <a:defRPr/>
            </a:pPr>
            <a:r>
              <a:rPr kumimoji="0" lang="zh-CN" altLang="en-US" sz="9598" i="0" u="none" strike="noStrike" kern="0" cap="none" spc="0" normalizeH="0" baseline="0" noProof="0" dirty="0">
                <a:ln>
                  <a:noFill/>
                </a:ln>
                <a:solidFill>
                  <a:srgbClr val="44546A">
                    <a:lumMod val="50000"/>
                  </a:srgbClr>
                </a:solidFill>
                <a:effectLst/>
                <a:uLnTx/>
                <a:uFillTx/>
                <a:latin typeface="方正特雅宋简体" panose="02000000000000000000" pitchFamily="2" charset="-122"/>
                <a:ea typeface="方正特雅宋简体" panose="02000000000000000000" pitchFamily="2" charset="-122"/>
              </a:rPr>
              <a:t>党员</a:t>
            </a:r>
          </a:p>
        </p:txBody>
      </p:sp>
      <p:sp useBgFill="1">
        <p:nvSpPr>
          <p:cNvPr id="6" name="TextBox 1">
            <a:extLst>
              <a:ext uri="{FF2B5EF4-FFF2-40B4-BE49-F238E27FC236}">
                <a16:creationId xmlns="" xmlns:a16="http://schemas.microsoft.com/office/drawing/2014/main" id="{A9D8E8A9-88A7-4071-8DEF-70E4F2F93CC8}"/>
              </a:ext>
            </a:extLst>
          </p:cNvPr>
          <p:cNvSpPr txBox="1">
            <a:spLocks noChangeArrowheads="1"/>
          </p:cNvSpPr>
          <p:nvPr/>
        </p:nvSpPr>
        <p:spPr bwMode="auto">
          <a:xfrm>
            <a:off x="4864417" y="2854972"/>
            <a:ext cx="1415772" cy="1220564"/>
          </a:xfrm>
          <a:prstGeom prst="rect">
            <a:avLst/>
          </a:prstGeom>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zh-CN" altLang="en-US" sz="8000" i="0" u="none" strike="noStrike" kern="0" cap="none" spc="0" normalizeH="0" baseline="0" noProof="0" dirty="0">
                <a:ln>
                  <a:noFill/>
                </a:ln>
                <a:solidFill>
                  <a:srgbClr val="44546A">
                    <a:lumMod val="50000"/>
                  </a:srgbClr>
                </a:solidFill>
                <a:effectLst/>
                <a:uLnTx/>
                <a:uFillTx/>
                <a:latin typeface="方正特雅宋简体" panose="02000000000000000000" pitchFamily="2" charset="-122"/>
                <a:ea typeface="方正特雅宋简体" panose="02000000000000000000" pitchFamily="2" charset="-122"/>
              </a:rPr>
              <a:t>干</a:t>
            </a:r>
          </a:p>
        </p:txBody>
      </p:sp>
      <p:pic>
        <p:nvPicPr>
          <p:cNvPr id="7" name="图片 5">
            <a:extLst>
              <a:ext uri="{FF2B5EF4-FFF2-40B4-BE49-F238E27FC236}">
                <a16:creationId xmlns="" xmlns:a16="http://schemas.microsoft.com/office/drawing/2014/main" id="{015ED293-7729-4406-B964-B35DAA3D5474}"/>
              </a:ext>
            </a:extLst>
          </p:cNvPr>
          <p:cNvPicPr>
            <a:picLocks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272485" y="1663528"/>
            <a:ext cx="1754050" cy="1313508"/>
          </a:xfrm>
          <a:prstGeom prst="rect">
            <a:avLst/>
          </a:prstGeom>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图片 7">
            <a:extLst>
              <a:ext uri="{FF2B5EF4-FFF2-40B4-BE49-F238E27FC236}">
                <a16:creationId xmlns="" xmlns:a16="http://schemas.microsoft.com/office/drawing/2014/main" id="{B145F7AE-F5B1-4377-A0BE-61DEE5393CD5}"/>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9016524" y="2786684"/>
            <a:ext cx="572495" cy="566329"/>
          </a:xfrm>
          <a:prstGeom prst="rect">
            <a:avLst/>
          </a:prstGeom>
        </p:spPr>
      </p:pic>
      <p:sp>
        <p:nvSpPr>
          <p:cNvPr id="9" name="TextBox 1">
            <a:extLst>
              <a:ext uri="{FF2B5EF4-FFF2-40B4-BE49-F238E27FC236}">
                <a16:creationId xmlns="" xmlns:a16="http://schemas.microsoft.com/office/drawing/2014/main" id="{2789023C-20B5-4A7D-B2BE-54215F0FFE12}"/>
              </a:ext>
            </a:extLst>
          </p:cNvPr>
          <p:cNvSpPr txBox="1">
            <a:spLocks noChangeArrowheads="1"/>
          </p:cNvSpPr>
          <p:nvPr/>
        </p:nvSpPr>
        <p:spPr bwMode="auto">
          <a:xfrm>
            <a:off x="7258887" y="2936515"/>
            <a:ext cx="1538883" cy="1512853"/>
          </a:xfrm>
          <a:prstGeom prst="rect">
            <a:avLst/>
          </a:prstGeom>
          <a:noFill/>
          <a:ln>
            <a:noFill/>
          </a:ln>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zh-CN" altLang="en-US" sz="8800" i="0" u="none" strike="noStrike" kern="0" cap="none" spc="0" normalizeH="0" baseline="0" noProof="0" dirty="0">
                <a:ln>
                  <a:noFill/>
                </a:ln>
                <a:solidFill>
                  <a:srgbClr val="44546A">
                    <a:lumMod val="50000"/>
                  </a:srgbClr>
                </a:solidFill>
                <a:effectLst/>
                <a:uLnTx/>
                <a:uFillTx/>
                <a:latin typeface="方正特雅宋简体" panose="02000000000000000000" pitchFamily="2" charset="-122"/>
                <a:ea typeface="方正特雅宋简体" panose="02000000000000000000" pitchFamily="2" charset="-122"/>
              </a:rPr>
              <a:t>总</a:t>
            </a:r>
          </a:p>
        </p:txBody>
      </p:sp>
      <p:sp useBgFill="1">
        <p:nvSpPr>
          <p:cNvPr id="10" name="TextBox 1">
            <a:extLst>
              <a:ext uri="{FF2B5EF4-FFF2-40B4-BE49-F238E27FC236}">
                <a16:creationId xmlns="" xmlns:a16="http://schemas.microsoft.com/office/drawing/2014/main" id="{E38D416D-79E6-454C-9101-03D14DA0EE98}"/>
              </a:ext>
            </a:extLst>
          </p:cNvPr>
          <p:cNvSpPr txBox="1">
            <a:spLocks noChangeArrowheads="1"/>
          </p:cNvSpPr>
          <p:nvPr/>
        </p:nvSpPr>
        <p:spPr bwMode="auto">
          <a:xfrm>
            <a:off x="8620725" y="3353013"/>
            <a:ext cx="1292533" cy="1220564"/>
          </a:xfrm>
          <a:prstGeom prst="rect">
            <a:avLst/>
          </a:prstGeom>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zh-CN" altLang="en-US" sz="7199" i="0" u="none" strike="noStrike" kern="0" cap="none" spc="0" normalizeH="0" baseline="0" noProof="0" dirty="0">
                <a:ln>
                  <a:noFill/>
                </a:ln>
                <a:solidFill>
                  <a:srgbClr val="44546A">
                    <a:lumMod val="50000"/>
                  </a:srgbClr>
                </a:solidFill>
                <a:effectLst/>
                <a:uLnTx/>
                <a:uFillTx/>
                <a:latin typeface="方正特雅宋简体" panose="02000000000000000000" pitchFamily="2" charset="-122"/>
                <a:ea typeface="方正特雅宋简体" panose="02000000000000000000" pitchFamily="2" charset="-122"/>
              </a:rPr>
              <a:t>结</a:t>
            </a:r>
          </a:p>
        </p:txBody>
      </p:sp>
      <p:sp useBgFill="1">
        <p:nvSpPr>
          <p:cNvPr id="11" name="TextBox 1">
            <a:extLst>
              <a:ext uri="{FF2B5EF4-FFF2-40B4-BE49-F238E27FC236}">
                <a16:creationId xmlns="" xmlns:a16="http://schemas.microsoft.com/office/drawing/2014/main" id="{A845E3DA-C317-48EA-9C18-341979EED864}"/>
              </a:ext>
            </a:extLst>
          </p:cNvPr>
          <p:cNvSpPr txBox="1">
            <a:spLocks noChangeArrowheads="1"/>
          </p:cNvSpPr>
          <p:nvPr/>
        </p:nvSpPr>
        <p:spPr bwMode="auto">
          <a:xfrm>
            <a:off x="6092283" y="3417175"/>
            <a:ext cx="1292533" cy="1220564"/>
          </a:xfrm>
          <a:prstGeom prst="rect">
            <a:avLst/>
          </a:prstGeom>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zh-CN" altLang="en-US" sz="7199" i="0" u="none" strike="noStrike" kern="0" cap="none" spc="0" normalizeH="0" baseline="0" noProof="0" dirty="0">
                <a:ln>
                  <a:noFill/>
                </a:ln>
                <a:solidFill>
                  <a:srgbClr val="44546A">
                    <a:lumMod val="50000"/>
                  </a:srgbClr>
                </a:solidFill>
                <a:effectLst/>
                <a:uLnTx/>
                <a:uFillTx/>
                <a:latin typeface="方正特雅宋简体" panose="02000000000000000000" pitchFamily="2" charset="-122"/>
                <a:ea typeface="方正特雅宋简体" panose="02000000000000000000" pitchFamily="2" charset="-122"/>
              </a:rPr>
              <a:t>部</a:t>
            </a:r>
          </a:p>
        </p:txBody>
      </p:sp>
      <p:sp>
        <p:nvSpPr>
          <p:cNvPr id="12" name="文本框 11">
            <a:extLst>
              <a:ext uri="{FF2B5EF4-FFF2-40B4-BE49-F238E27FC236}">
                <a16:creationId xmlns="" xmlns:a16="http://schemas.microsoft.com/office/drawing/2014/main" id="{0C2A93E3-068B-40A4-8DC7-5B79EF79928A}"/>
              </a:ext>
            </a:extLst>
          </p:cNvPr>
          <p:cNvSpPr txBox="1"/>
          <p:nvPr/>
        </p:nvSpPr>
        <p:spPr>
          <a:xfrm>
            <a:off x="2723739" y="4455548"/>
            <a:ext cx="4160113" cy="369332"/>
          </a:xfrm>
          <a:prstGeom prst="rect">
            <a:avLst/>
          </a:prstGeom>
          <a:noFill/>
        </p:spPr>
        <p:txBody>
          <a:bodyPr wrap="none" rtlCol="0">
            <a:spAutoFit/>
          </a:bodyPr>
          <a:lstStyle/>
          <a:p>
            <a:pPr defTabSz="914217"/>
            <a:r>
              <a:rPr lang="zh-CN" altLang="en-US" dirty="0">
                <a:solidFill>
                  <a:srgbClr val="000000"/>
                </a:solidFill>
                <a:latin typeface="微软雅黑" panose="020B0503020204020204" pitchFamily="34" charset="-122"/>
              </a:rPr>
              <a:t>汇报人</a:t>
            </a:r>
            <a:r>
              <a:rPr lang="zh-CN" altLang="en-US" dirty="0" smtClean="0">
                <a:solidFill>
                  <a:srgbClr val="000000"/>
                </a:solidFill>
                <a:latin typeface="微软雅黑" panose="020B0503020204020204" pitchFamily="34" charset="-122"/>
              </a:rPr>
              <a:t>：</a:t>
            </a:r>
            <a:r>
              <a:rPr lang="en-US" altLang="zh-CN" dirty="0" smtClean="0">
                <a:solidFill>
                  <a:srgbClr val="000000"/>
                </a:solidFill>
                <a:latin typeface="微软雅黑" panose="020B0503020204020204" pitchFamily="34" charset="-122"/>
              </a:rPr>
              <a:t>XXX  </a:t>
            </a:r>
            <a:r>
              <a:rPr lang="zh-CN" altLang="en-US" dirty="0" smtClean="0">
                <a:solidFill>
                  <a:srgbClr val="000000"/>
                </a:solidFill>
                <a:latin typeface="微软雅黑" panose="020B0503020204020204" pitchFamily="34" charset="-122"/>
              </a:rPr>
              <a:t>汇报</a:t>
            </a:r>
            <a:r>
              <a:rPr lang="zh-CN" altLang="en-US" dirty="0">
                <a:solidFill>
                  <a:srgbClr val="000000"/>
                </a:solidFill>
                <a:latin typeface="微软雅黑" panose="020B0503020204020204" pitchFamily="34" charset="-122"/>
              </a:rPr>
              <a:t>时间：</a:t>
            </a:r>
            <a:r>
              <a:rPr lang="en-US" altLang="zh-CN" dirty="0">
                <a:solidFill>
                  <a:srgbClr val="000000"/>
                </a:solidFill>
                <a:latin typeface="微软雅黑" panose="020B0503020204020204" pitchFamily="34" charset="-122"/>
              </a:rPr>
              <a:t>201X</a:t>
            </a:r>
            <a:r>
              <a:rPr lang="zh-CN" altLang="en-US" dirty="0">
                <a:solidFill>
                  <a:srgbClr val="000000"/>
                </a:solidFill>
                <a:latin typeface="微软雅黑" panose="020B0503020204020204" pitchFamily="34" charset="-122"/>
              </a:rPr>
              <a:t>年</a:t>
            </a:r>
            <a:r>
              <a:rPr lang="en-US" altLang="zh-CN" dirty="0">
                <a:solidFill>
                  <a:srgbClr val="000000"/>
                </a:solidFill>
                <a:latin typeface="微软雅黑" panose="020B0503020204020204" pitchFamily="34" charset="-122"/>
              </a:rPr>
              <a:t>XX</a:t>
            </a:r>
            <a:r>
              <a:rPr lang="zh-CN" altLang="en-US" dirty="0">
                <a:solidFill>
                  <a:srgbClr val="000000"/>
                </a:solidFill>
                <a:latin typeface="微软雅黑" panose="020B0503020204020204" pitchFamily="34" charset="-122"/>
              </a:rPr>
              <a:t>月</a:t>
            </a:r>
          </a:p>
        </p:txBody>
      </p:sp>
      <p:pic>
        <p:nvPicPr>
          <p:cNvPr id="13" name="图片 12" descr="图片包含 树&#10;&#10;已生成极高可信度的说明">
            <a:extLst>
              <a:ext uri="{FF2B5EF4-FFF2-40B4-BE49-F238E27FC236}">
                <a16:creationId xmlns="" xmlns:a16="http://schemas.microsoft.com/office/drawing/2014/main" id="{083F2489-741E-46B2-A04C-88FCE0407305}"/>
              </a:ext>
            </a:extLst>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7838788" y="0"/>
            <a:ext cx="4353212" cy="2326201"/>
          </a:xfrm>
          <a:prstGeom prst="rect">
            <a:avLst/>
          </a:prstGeom>
        </p:spPr>
      </p:pic>
      <p:pic>
        <p:nvPicPr>
          <p:cNvPr id="14" name="王宏伟 - 把一切献给党 (伴奏)">
            <a:hlinkClick r:id="" action="ppaction://media"/>
            <a:extLst>
              <a:ext uri="{FF2B5EF4-FFF2-40B4-BE49-F238E27FC236}">
                <a16:creationId xmlns="" xmlns:a16="http://schemas.microsoft.com/office/drawing/2014/main" id="{09264B5F-6B50-4BAE-9645-16B68C4C9FAD}"/>
              </a:ext>
            </a:extLst>
          </p:cNvPr>
          <p:cNvPicPr>
            <a:picLocks noChangeAspect="1"/>
          </p:cNvPicPr>
          <p:nvPr>
            <a:videoFile r:link="rId1"/>
            <p:extLst>
              <p:ext uri="{DAA4B4D4-6D71-4841-9C94-3DE7FCFB9230}">
                <p14:media xmlns="" xmlns:p14="http://schemas.microsoft.com/office/powerpoint/2010/main" r:embed="rId8"/>
              </p:ext>
            </p:extLst>
          </p:nvPr>
        </p:nvPicPr>
        <p:blipFill>
          <a:blip r:embed="rId9" cstate="print"/>
          <a:stretch>
            <a:fillRect/>
          </a:stretch>
        </p:blipFill>
        <p:spPr>
          <a:xfrm>
            <a:off x="-609600" y="0"/>
            <a:ext cx="609600" cy="609600"/>
          </a:xfrm>
          <a:prstGeom prst="rect">
            <a:avLst/>
          </a:prstGeom>
        </p:spPr>
      </p:pic>
      <p:sp>
        <p:nvSpPr>
          <p:cNvPr id="15" name="TextBox 12">
            <a:extLst>
              <a:ext uri="{FF2B5EF4-FFF2-40B4-BE49-F238E27FC236}">
                <a16:creationId xmlns="" xmlns:a16="http://schemas.microsoft.com/office/drawing/2014/main" id="{E699D51E-607C-42A0-B2CF-8CBFCEBC9537}"/>
              </a:ext>
            </a:extLst>
          </p:cNvPr>
          <p:cNvSpPr txBox="1"/>
          <p:nvPr/>
        </p:nvSpPr>
        <p:spPr>
          <a:xfrm>
            <a:off x="2837585" y="1298852"/>
            <a:ext cx="546943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w="6350">
                  <a:noFill/>
                </a:ln>
                <a:solidFill>
                  <a:srgbClr val="C00000"/>
                </a:solidFill>
                <a:effectLst/>
                <a:uLnTx/>
                <a:uFillTx/>
                <a:latin typeface="微软雅黑"/>
                <a:ea typeface="微软雅黑"/>
                <a:cs typeface="+mn-ea"/>
                <a:sym typeface="+mn-lt"/>
              </a:rPr>
              <a:t>201X</a:t>
            </a:r>
            <a:r>
              <a:rPr kumimoji="0" lang="zh-CN" altLang="en-US" sz="3600" b="0" i="0" u="none" strike="noStrike" kern="1200" cap="none" spc="0" normalizeH="0" baseline="0" noProof="0" dirty="0">
                <a:ln w="6350">
                  <a:noFill/>
                </a:ln>
                <a:solidFill>
                  <a:srgbClr val="C00000"/>
                </a:solidFill>
                <a:effectLst/>
                <a:uLnTx/>
                <a:uFillTx/>
                <a:latin typeface="微软雅黑"/>
                <a:ea typeface="微软雅黑"/>
                <a:cs typeface="+mn-ea"/>
                <a:sym typeface="+mn-lt"/>
              </a:rPr>
              <a:t>基层党委党支部</a:t>
            </a:r>
          </a:p>
        </p:txBody>
      </p:sp>
      <p:pic>
        <p:nvPicPr>
          <p:cNvPr id="16" name="图片 15">
            <a:extLst>
              <a:ext uri="{FF2B5EF4-FFF2-40B4-BE49-F238E27FC236}">
                <a16:creationId xmlns="" xmlns:a16="http://schemas.microsoft.com/office/drawing/2014/main" id="{52F1D5A8-FF95-40B9-A582-C9CFBAB1F830}"/>
              </a:ext>
            </a:extLst>
          </p:cNvPr>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10249875" y="2786684"/>
            <a:ext cx="1755613" cy="1755613"/>
          </a:xfrm>
          <a:prstGeom prst="rect">
            <a:avLst/>
          </a:prstGeom>
        </p:spPr>
      </p:pic>
    </p:spTree>
    <p:extLst>
      <p:ext uri="{BB962C8B-B14F-4D97-AF65-F5344CB8AC3E}">
        <p14:creationId xmlns="" xmlns:p14="http://schemas.microsoft.com/office/powerpoint/2010/main" val="4207178283"/>
      </p:ext>
    </p:extLst>
  </p:cSld>
  <p:clrMapOvr>
    <a:masterClrMapping/>
  </p:clrMapOvr>
  <mc:AlternateContent xmlns:mc="http://schemas.openxmlformats.org/markup-compatibility/2006">
    <mc:Choice xmlns="" xmlns:p14="http://schemas.microsoft.com/office/powerpoint/2010/main" Requires="p14">
      <p:transition spd="slow" p14:dur="1400" advClick="0" advTm="3000">
        <p14:ripp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 presetClass="entr" presetSubtype="3"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1+#ppt_w/2"/>
                                          </p:val>
                                        </p:tav>
                                        <p:tav tm="100000">
                                          <p:val>
                                            <p:strVal val="#ppt_x"/>
                                          </p:val>
                                        </p:tav>
                                      </p:tavLst>
                                    </p:anim>
                                    <p:anim calcmode="lin" valueType="num">
                                      <p:cBhvr additive="base">
                                        <p:cTn id="11" dur="500" fill="hold"/>
                                        <p:tgtEl>
                                          <p:spTgt spid="7"/>
                                        </p:tgtEl>
                                        <p:attrNameLst>
                                          <p:attrName>ppt_y</p:attrName>
                                        </p:attrNameLst>
                                      </p:cBhvr>
                                      <p:tavLst>
                                        <p:tav tm="0">
                                          <p:val>
                                            <p:strVal val="0-#ppt_h/2"/>
                                          </p:val>
                                        </p:tav>
                                        <p:tav tm="100000">
                                          <p:val>
                                            <p:strVal val="#ppt_y"/>
                                          </p:val>
                                        </p:tav>
                                      </p:tavLst>
                                    </p:anim>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22" presetClass="entr" presetSubtype="2"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right)">
                                      <p:cBhvr>
                                        <p:cTn id="18" dur="500"/>
                                        <p:tgtEl>
                                          <p:spTgt spid="13"/>
                                        </p:tgtEl>
                                      </p:cBhvr>
                                    </p:animEffect>
                                  </p:childTnLst>
                                </p:cTn>
                              </p:par>
                              <p:par>
                                <p:cTn id="19" presetID="2" presetClass="entr" presetSubtype="1" decel="46600" fill="hold" grpId="0" nodeType="withEffect">
                                  <p:stCondLst>
                                    <p:cond delay="2800"/>
                                  </p:stCondLst>
                                  <p:iterate type="lt">
                                    <p:tmPct val="5556"/>
                                  </p:iterate>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1000" fill="hold"/>
                                        <p:tgtEl>
                                          <p:spTgt spid="15"/>
                                        </p:tgtEl>
                                        <p:attrNameLst>
                                          <p:attrName>ppt_x</p:attrName>
                                        </p:attrNameLst>
                                      </p:cBhvr>
                                      <p:tavLst>
                                        <p:tav tm="0">
                                          <p:val>
                                            <p:strVal val="#ppt_x"/>
                                          </p:val>
                                        </p:tav>
                                        <p:tav tm="100000">
                                          <p:val>
                                            <p:strVal val="#ppt_x"/>
                                          </p:val>
                                        </p:tav>
                                      </p:tavLst>
                                    </p:anim>
                                    <p:anim calcmode="lin" valueType="num">
                                      <p:cBhvr additive="base">
                                        <p:cTn id="22" dur="1000" fill="hold"/>
                                        <p:tgtEl>
                                          <p:spTgt spid="15"/>
                                        </p:tgtEl>
                                        <p:attrNameLst>
                                          <p:attrName>ppt_y</p:attrName>
                                        </p:attrNameLst>
                                      </p:cBhvr>
                                      <p:tavLst>
                                        <p:tav tm="0">
                                          <p:val>
                                            <p:strVal val="0-#ppt_h/2"/>
                                          </p:val>
                                        </p:tav>
                                        <p:tav tm="100000">
                                          <p:val>
                                            <p:strVal val="#ppt_y"/>
                                          </p:val>
                                        </p:tav>
                                      </p:tavLst>
                                    </p:anim>
                                  </p:childTnLst>
                                </p:cTn>
                              </p:par>
                              <p:par>
                                <p:cTn id="23" presetID="42" presetClass="entr" presetSubtype="0" fill="hold" nodeType="withEffect">
                                  <p:stCondLst>
                                    <p:cond delay="5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8" repeatCount="indefinite" fill="hold" display="0">
                  <p:stCondLst>
                    <p:cond delay="indefinite"/>
                  </p:stCondLst>
                  <p:endCondLst>
                    <p:cond evt="onStopAudio" delay="0">
                      <p:tgtEl>
                        <p:sldTgt/>
                      </p:tgtEl>
                    </p:cond>
                  </p:endCondLst>
                </p:cTn>
                <p:tgtEl>
                  <p:spTgt spid="14"/>
                </p:tgtEl>
              </p:cMediaNode>
            </p:video>
          </p:childTnLst>
        </p:cTn>
      </p:par>
    </p:tnLst>
    <p:bldLst>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圆角 62"/>
          <p:cNvSpPr/>
          <p:nvPr/>
        </p:nvSpPr>
        <p:spPr>
          <a:xfrm>
            <a:off x="8535677" y="3171302"/>
            <a:ext cx="1903562" cy="721304"/>
          </a:xfrm>
          <a:prstGeom prst="roundRect">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FDF8"/>
                </a:solidFill>
                <a:effectLst/>
                <a:uLnTx/>
                <a:uFillTx/>
                <a:latin typeface="Arial" panose="020F0502020204030204"/>
                <a:ea typeface="微软雅黑"/>
                <a:cs typeface="+mn-ea"/>
                <a:sym typeface="+mn-lt"/>
              </a:rPr>
              <a:t>专题辅导</a:t>
            </a:r>
            <a:endParaRPr kumimoji="0" lang="zh-CN" altLang="en-US" sz="20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2" name="TextBox 12"/>
          <p:cNvSpPr txBox="1"/>
          <p:nvPr/>
        </p:nvSpPr>
        <p:spPr>
          <a:xfrm>
            <a:off x="1294295" y="290889"/>
            <a:ext cx="7981920"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zh-CN" dirty="0">
                <a:sym typeface="+mn-lt"/>
              </a:rPr>
              <a:t>强化思想建设</a:t>
            </a:r>
            <a:r>
              <a:rPr lang="zh-CN" altLang="en-US" dirty="0">
                <a:sym typeface="+mn-lt"/>
              </a:rPr>
              <a:t>，</a:t>
            </a:r>
            <a:r>
              <a:rPr lang="zh-CN" altLang="zh-CN" dirty="0">
                <a:sym typeface="+mn-lt"/>
              </a:rPr>
              <a:t>两学一做学习教育常态化</a:t>
            </a:r>
          </a:p>
        </p:txBody>
      </p:sp>
      <p:sp>
        <p:nvSpPr>
          <p:cNvPr id="4" name="矩形 3"/>
          <p:cNvSpPr/>
          <p:nvPr/>
        </p:nvSpPr>
        <p:spPr>
          <a:xfrm>
            <a:off x="2294780" y="5436013"/>
            <a:ext cx="4049493" cy="52322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采取集中学习和个人自学相结合，专题辅导和讨论学习相结合的方式</a:t>
            </a:r>
            <a:r>
              <a:rPr kumimoji="0" lang="zh-CN" altLang="en-US"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a:t>
            </a:r>
          </a:p>
        </p:txBody>
      </p:sp>
      <p:sp>
        <p:nvSpPr>
          <p:cNvPr id="5" name="矩形 4"/>
          <p:cNvSpPr/>
          <p:nvPr/>
        </p:nvSpPr>
        <p:spPr>
          <a:xfrm>
            <a:off x="2248216" y="4396139"/>
            <a:ext cx="4096058" cy="52322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每月都制定相应的学习计划，确定学习篇目，提出学习要求</a:t>
            </a:r>
            <a:r>
              <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a:t>
            </a:r>
            <a:endParaRPr kumimoji="0" lang="zh-CN" altLang="en-US"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6" name="矩形 5"/>
          <p:cNvSpPr/>
          <p:nvPr/>
        </p:nvSpPr>
        <p:spPr>
          <a:xfrm>
            <a:off x="2237703" y="3360875"/>
            <a:ext cx="4106569" cy="52322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把理论学习作为提高政策理论水平和领导科学发展能力的有效途径</a:t>
            </a:r>
            <a:r>
              <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a:t>
            </a:r>
            <a:endParaRPr kumimoji="0" lang="zh-CN" altLang="en-US"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16" name="文本框 15"/>
          <p:cNvSpPr txBox="1"/>
          <p:nvPr/>
        </p:nvSpPr>
        <p:spPr>
          <a:xfrm>
            <a:off x="7127430" y="1291161"/>
            <a:ext cx="1441420" cy="144655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rgbClr val="C00000"/>
                </a:solidFill>
                <a:effectLst>
                  <a:reflection blurRad="6350" stA="50000" endPos="20000" dist="12700" dir="5400000" sy="-100000" algn="bl" rotWithShape="0"/>
                </a:effectLst>
                <a:uLnTx/>
                <a:uFillTx/>
                <a:latin typeface="Arial" panose="020F0502020204030204"/>
                <a:ea typeface="微软雅黑"/>
                <a:cs typeface="+mn-ea"/>
                <a:sym typeface="+mn-lt"/>
              </a:rPr>
              <a:t>18</a:t>
            </a:r>
            <a:endParaRPr kumimoji="0" lang="zh-CN" altLang="en-US" sz="8800" b="0" i="0" u="none" strike="noStrike" kern="1200" cap="none" spc="0" normalizeH="0" baseline="0" noProof="0" dirty="0">
              <a:ln>
                <a:noFill/>
              </a:ln>
              <a:solidFill>
                <a:srgbClr val="C00000"/>
              </a:solidFill>
              <a:effectLst>
                <a:reflection blurRad="6350" stA="50000" endPos="20000" dist="12700" dir="5400000" sy="-100000" algn="bl" rotWithShape="0"/>
              </a:effectLst>
              <a:uLnTx/>
              <a:uFillTx/>
              <a:latin typeface="Arial" panose="020F0502020204030204"/>
              <a:ea typeface="微软雅黑"/>
              <a:cs typeface="+mn-ea"/>
              <a:sym typeface="+mn-lt"/>
            </a:endParaRPr>
          </a:p>
        </p:txBody>
      </p:sp>
      <p:sp>
        <p:nvSpPr>
          <p:cNvPr id="17" name="文本框 16"/>
          <p:cNvSpPr txBox="1"/>
          <p:nvPr/>
        </p:nvSpPr>
        <p:spPr>
          <a:xfrm>
            <a:off x="8568850" y="2246443"/>
            <a:ext cx="187038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次专题学习</a:t>
            </a:r>
          </a:p>
        </p:txBody>
      </p:sp>
      <p:sp>
        <p:nvSpPr>
          <p:cNvPr id="32" name="椭圆 31"/>
          <p:cNvSpPr>
            <a:spLocks noChangeAspect="1"/>
          </p:cNvSpPr>
          <p:nvPr/>
        </p:nvSpPr>
        <p:spPr>
          <a:xfrm>
            <a:off x="1312060" y="1487805"/>
            <a:ext cx="1080000" cy="1080000"/>
          </a:xfrm>
          <a:prstGeom prst="ellipse">
            <a:avLst/>
          </a:prstGeom>
          <a:solidFill>
            <a:srgbClr val="C0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01</a:t>
            </a:r>
            <a:endParaRPr kumimoji="0" lang="zh-CN" altLang="en-US" sz="32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38" name="任意多边形: 形状 37"/>
          <p:cNvSpPr/>
          <p:nvPr/>
        </p:nvSpPr>
        <p:spPr>
          <a:xfrm>
            <a:off x="2294780" y="1667805"/>
            <a:ext cx="4049493" cy="720000"/>
          </a:xfrm>
          <a:custGeom>
            <a:avLst/>
            <a:gdLst>
              <a:gd name="connsiteX0" fmla="*/ 0 w 4049493"/>
              <a:gd name="connsiteY0" fmla="*/ 0 h 720000"/>
              <a:gd name="connsiteX1" fmla="*/ 3929491 w 4049493"/>
              <a:gd name="connsiteY1" fmla="*/ 0 h 720000"/>
              <a:gd name="connsiteX2" fmla="*/ 4049493 w 4049493"/>
              <a:gd name="connsiteY2" fmla="*/ 120002 h 720000"/>
              <a:gd name="connsiteX3" fmla="*/ 4049493 w 4049493"/>
              <a:gd name="connsiteY3" fmla="*/ 599998 h 720000"/>
              <a:gd name="connsiteX4" fmla="*/ 3929491 w 4049493"/>
              <a:gd name="connsiteY4" fmla="*/ 720000 h 720000"/>
              <a:gd name="connsiteX5" fmla="*/ 0 w 4049493"/>
              <a:gd name="connsiteY5" fmla="*/ 720000 h 720000"/>
              <a:gd name="connsiteX6" fmla="*/ 47921 w 4049493"/>
              <a:gd name="connsiteY6" fmla="*/ 661919 h 720000"/>
              <a:gd name="connsiteX7" fmla="*/ 140144 w 4049493"/>
              <a:gd name="connsiteY7" fmla="*/ 360000 h 720000"/>
              <a:gd name="connsiteX8" fmla="*/ 47921 w 4049493"/>
              <a:gd name="connsiteY8" fmla="*/ 58081 h 720000"/>
              <a:gd name="connsiteX9" fmla="*/ 0 w 4049493"/>
              <a:gd name="connsiteY9"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49493" h="720000">
                <a:moveTo>
                  <a:pt x="0" y="0"/>
                </a:moveTo>
                <a:lnTo>
                  <a:pt x="3929491" y="0"/>
                </a:lnTo>
                <a:cubicBezTo>
                  <a:pt x="3995766" y="0"/>
                  <a:pt x="4049493" y="53727"/>
                  <a:pt x="4049493" y="120002"/>
                </a:cubicBezTo>
                <a:lnTo>
                  <a:pt x="4049493" y="599998"/>
                </a:lnTo>
                <a:cubicBezTo>
                  <a:pt x="4049493" y="666273"/>
                  <a:pt x="3995766" y="720000"/>
                  <a:pt x="3929491" y="720000"/>
                </a:cubicBezTo>
                <a:lnTo>
                  <a:pt x="0" y="720000"/>
                </a:lnTo>
                <a:lnTo>
                  <a:pt x="47921" y="661919"/>
                </a:lnTo>
                <a:cubicBezTo>
                  <a:pt x="106146" y="575735"/>
                  <a:pt x="140144" y="471838"/>
                  <a:pt x="140144" y="360000"/>
                </a:cubicBezTo>
                <a:cubicBezTo>
                  <a:pt x="140144" y="248162"/>
                  <a:pt x="106146" y="144266"/>
                  <a:pt x="47921" y="58081"/>
                </a:cubicBezTo>
                <a:lnTo>
                  <a:pt x="0" y="0"/>
                </a:lnTo>
                <a:close/>
              </a:path>
            </a:pathLst>
          </a:cu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4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rPr>
              <a:t>高度重视理论武装工作</a:t>
            </a:r>
            <a:endParaRPr kumimoji="0" lang="zh-CN" altLang="en-US" sz="24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cxnSp>
        <p:nvCxnSpPr>
          <p:cNvPr id="42" name="直接连接符 41"/>
          <p:cNvCxnSpPr>
            <a:stCxn id="32" idx="4"/>
          </p:cNvCxnSpPr>
          <p:nvPr/>
        </p:nvCxnSpPr>
        <p:spPr>
          <a:xfrm>
            <a:off x="1852060" y="2567805"/>
            <a:ext cx="0" cy="3635843"/>
          </a:xfrm>
          <a:prstGeom prst="line">
            <a:avLst/>
          </a:prstGeom>
          <a:ln>
            <a:solidFill>
              <a:srgbClr val="FF9500"/>
            </a:solidFill>
            <a:tailEnd type="ova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582060" y="2897968"/>
            <a:ext cx="540000" cy="540000"/>
            <a:chOff x="2139794" y="3350279"/>
            <a:chExt cx="540000" cy="540000"/>
          </a:xfrm>
        </p:grpSpPr>
        <p:sp>
          <p:nvSpPr>
            <p:cNvPr id="45" name="椭圆 44"/>
            <p:cNvSpPr>
              <a:spLocks noChangeAspect="1"/>
            </p:cNvSpPr>
            <p:nvPr/>
          </p:nvSpPr>
          <p:spPr>
            <a:xfrm>
              <a:off x="2139794" y="3350279"/>
              <a:ext cx="540000" cy="540000"/>
            </a:xfrm>
            <a:prstGeom prst="ellipse">
              <a:avLst/>
            </a:prstGeom>
            <a:solidFill>
              <a:srgbClr val="C00000"/>
            </a:solidFill>
            <a:ln w="381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47" name="Freeform 5"/>
            <p:cNvSpPr/>
            <p:nvPr/>
          </p:nvSpPr>
          <p:spPr bwMode="auto">
            <a:xfrm>
              <a:off x="2265949" y="3476434"/>
              <a:ext cx="287691" cy="287691"/>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49" name="组合 48"/>
          <p:cNvGrpSpPr/>
          <p:nvPr/>
        </p:nvGrpSpPr>
        <p:grpSpPr>
          <a:xfrm>
            <a:off x="1582060" y="3943258"/>
            <a:ext cx="540000" cy="540000"/>
            <a:chOff x="2139794" y="3350279"/>
            <a:chExt cx="540000" cy="540000"/>
          </a:xfrm>
        </p:grpSpPr>
        <p:sp>
          <p:nvSpPr>
            <p:cNvPr id="50" name="椭圆 49"/>
            <p:cNvSpPr>
              <a:spLocks noChangeAspect="1"/>
            </p:cNvSpPr>
            <p:nvPr/>
          </p:nvSpPr>
          <p:spPr>
            <a:xfrm>
              <a:off x="2139794" y="3350279"/>
              <a:ext cx="540000" cy="540000"/>
            </a:xfrm>
            <a:prstGeom prst="ellipse">
              <a:avLst/>
            </a:prstGeom>
            <a:solidFill>
              <a:srgbClr val="C00000"/>
            </a:solidFill>
            <a:ln w="381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51" name="Freeform 5"/>
            <p:cNvSpPr/>
            <p:nvPr/>
          </p:nvSpPr>
          <p:spPr bwMode="auto">
            <a:xfrm>
              <a:off x="2265949" y="3476434"/>
              <a:ext cx="287691" cy="287691"/>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52" name="组合 51"/>
          <p:cNvGrpSpPr/>
          <p:nvPr/>
        </p:nvGrpSpPr>
        <p:grpSpPr>
          <a:xfrm>
            <a:off x="1582060" y="4988548"/>
            <a:ext cx="540000" cy="540000"/>
            <a:chOff x="2139794" y="3350279"/>
            <a:chExt cx="540000" cy="540000"/>
          </a:xfrm>
        </p:grpSpPr>
        <p:sp>
          <p:nvSpPr>
            <p:cNvPr id="53" name="椭圆 52"/>
            <p:cNvSpPr>
              <a:spLocks noChangeAspect="1"/>
            </p:cNvSpPr>
            <p:nvPr/>
          </p:nvSpPr>
          <p:spPr>
            <a:xfrm>
              <a:off x="2139794" y="3350279"/>
              <a:ext cx="540000" cy="540000"/>
            </a:xfrm>
            <a:prstGeom prst="ellipse">
              <a:avLst/>
            </a:prstGeom>
            <a:solidFill>
              <a:srgbClr val="C00000"/>
            </a:solidFill>
            <a:ln w="381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54" name="Freeform 5"/>
            <p:cNvSpPr/>
            <p:nvPr/>
          </p:nvSpPr>
          <p:spPr bwMode="auto">
            <a:xfrm>
              <a:off x="2265949" y="3476434"/>
              <a:ext cx="287691" cy="287691"/>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55" name="矩形 54"/>
          <p:cNvSpPr/>
          <p:nvPr/>
        </p:nvSpPr>
        <p:spPr>
          <a:xfrm>
            <a:off x="2248215" y="2983302"/>
            <a:ext cx="1569660"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思想高度重视</a:t>
            </a:r>
          </a:p>
        </p:txBody>
      </p:sp>
      <p:sp>
        <p:nvSpPr>
          <p:cNvPr id="56" name="矩形 55"/>
          <p:cNvSpPr/>
          <p:nvPr/>
        </p:nvSpPr>
        <p:spPr>
          <a:xfrm>
            <a:off x="2248215" y="4028592"/>
            <a:ext cx="1569660"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学习目标明确</a:t>
            </a:r>
          </a:p>
        </p:txBody>
      </p:sp>
      <p:sp>
        <p:nvSpPr>
          <p:cNvPr id="57" name="矩形 56"/>
          <p:cNvSpPr/>
          <p:nvPr/>
        </p:nvSpPr>
        <p:spPr>
          <a:xfrm>
            <a:off x="2248215" y="5073882"/>
            <a:ext cx="1569660"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学习方法科学</a:t>
            </a:r>
          </a:p>
        </p:txBody>
      </p:sp>
      <p:sp>
        <p:nvSpPr>
          <p:cNvPr id="59" name="矩形: 圆角 58"/>
          <p:cNvSpPr/>
          <p:nvPr/>
        </p:nvSpPr>
        <p:spPr>
          <a:xfrm>
            <a:off x="8568850" y="1667805"/>
            <a:ext cx="1870389" cy="540000"/>
          </a:xfrm>
          <a:prstGeom prst="roundRect">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2017</a:t>
            </a:r>
            <a:r>
              <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年共开展</a:t>
            </a:r>
          </a:p>
        </p:txBody>
      </p:sp>
      <p:sp>
        <p:nvSpPr>
          <p:cNvPr id="64" name="矩形: 圆角 63"/>
          <p:cNvSpPr/>
          <p:nvPr/>
        </p:nvSpPr>
        <p:spPr>
          <a:xfrm>
            <a:off x="8535677" y="4147590"/>
            <a:ext cx="1903562" cy="721304"/>
          </a:xfrm>
          <a:prstGeom prst="roundRect">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FDF8"/>
                </a:solidFill>
                <a:effectLst/>
                <a:uLnTx/>
                <a:uFillTx/>
                <a:latin typeface="Arial" panose="020F0502020204030204"/>
                <a:ea typeface="微软雅黑"/>
                <a:cs typeface="+mn-ea"/>
                <a:sym typeface="+mn-lt"/>
              </a:rPr>
              <a:t>领导班子授课</a:t>
            </a:r>
            <a:endParaRPr kumimoji="0" lang="zh-CN" altLang="en-US" sz="20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66" name="矩形: 圆角 65"/>
          <p:cNvSpPr/>
          <p:nvPr/>
        </p:nvSpPr>
        <p:spPr>
          <a:xfrm>
            <a:off x="8535677" y="5131294"/>
            <a:ext cx="1903562" cy="721304"/>
          </a:xfrm>
          <a:prstGeom prst="roundRect">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FDF8"/>
                </a:solidFill>
                <a:effectLst/>
                <a:uLnTx/>
                <a:uFillTx/>
                <a:latin typeface="Arial" panose="020F0502020204030204"/>
                <a:ea typeface="微软雅黑"/>
                <a:cs typeface="+mn-ea"/>
                <a:sym typeface="+mn-lt"/>
              </a:rPr>
              <a:t>集中讨论</a:t>
            </a:r>
            <a:endParaRPr kumimoji="0" lang="zh-CN" altLang="en-US" sz="20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grpSp>
        <p:nvGrpSpPr>
          <p:cNvPr id="70" name="组合 69"/>
          <p:cNvGrpSpPr/>
          <p:nvPr/>
        </p:nvGrpSpPr>
        <p:grpSpPr>
          <a:xfrm>
            <a:off x="7719193" y="3024123"/>
            <a:ext cx="816484" cy="1015663"/>
            <a:chOff x="8249354" y="3119675"/>
            <a:chExt cx="816484" cy="1015663"/>
          </a:xfrm>
        </p:grpSpPr>
        <p:sp>
          <p:nvSpPr>
            <p:cNvPr id="60" name="文本框 59"/>
            <p:cNvSpPr txBox="1"/>
            <p:nvPr/>
          </p:nvSpPr>
          <p:spPr>
            <a:xfrm>
              <a:off x="8249354" y="3119675"/>
              <a:ext cx="612668"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7</a:t>
              </a:r>
              <a:endParaRPr kumimoji="0" lang="zh-CN" altLang="en-US" sz="60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endParaRPr>
            </a:p>
          </p:txBody>
        </p:sp>
        <p:sp>
          <p:nvSpPr>
            <p:cNvPr id="67" name="矩形 66"/>
            <p:cNvSpPr/>
            <p:nvPr/>
          </p:nvSpPr>
          <p:spPr>
            <a:xfrm>
              <a:off x="8650340" y="3669478"/>
              <a:ext cx="41549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次</a:t>
              </a:r>
              <a:endParaRPr kumimoji="0" lang="zh-CN" altLang="en-US" sz="18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grpSp>
        <p:nvGrpSpPr>
          <p:cNvPr id="71" name="组合 70"/>
          <p:cNvGrpSpPr/>
          <p:nvPr/>
        </p:nvGrpSpPr>
        <p:grpSpPr>
          <a:xfrm>
            <a:off x="7719193" y="4006335"/>
            <a:ext cx="816484" cy="1015663"/>
            <a:chOff x="8249354" y="4101887"/>
            <a:chExt cx="816484" cy="1015663"/>
          </a:xfrm>
        </p:grpSpPr>
        <p:sp>
          <p:nvSpPr>
            <p:cNvPr id="61" name="文本框 60"/>
            <p:cNvSpPr txBox="1"/>
            <p:nvPr/>
          </p:nvSpPr>
          <p:spPr>
            <a:xfrm>
              <a:off x="8249354" y="4101887"/>
              <a:ext cx="612668"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6</a:t>
              </a:r>
              <a:endParaRPr kumimoji="0" lang="zh-CN" altLang="en-US" sz="60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endParaRPr>
            </a:p>
          </p:txBody>
        </p:sp>
        <p:sp>
          <p:nvSpPr>
            <p:cNvPr id="68" name="矩形 67"/>
            <p:cNvSpPr/>
            <p:nvPr/>
          </p:nvSpPr>
          <p:spPr>
            <a:xfrm>
              <a:off x="8650340" y="4631634"/>
              <a:ext cx="41549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次</a:t>
              </a:r>
              <a:endParaRPr kumimoji="0" lang="zh-CN" altLang="en-US" sz="18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grpSp>
        <p:nvGrpSpPr>
          <p:cNvPr id="72" name="组合 71"/>
          <p:cNvGrpSpPr/>
          <p:nvPr/>
        </p:nvGrpSpPr>
        <p:grpSpPr>
          <a:xfrm>
            <a:off x="7719193" y="4988548"/>
            <a:ext cx="816484" cy="1015663"/>
            <a:chOff x="8249354" y="5084100"/>
            <a:chExt cx="816484" cy="1015663"/>
          </a:xfrm>
        </p:grpSpPr>
        <p:sp>
          <p:nvSpPr>
            <p:cNvPr id="62" name="文本框 61"/>
            <p:cNvSpPr txBox="1"/>
            <p:nvPr/>
          </p:nvSpPr>
          <p:spPr>
            <a:xfrm>
              <a:off x="8249354" y="5084100"/>
              <a:ext cx="612668"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5</a:t>
              </a:r>
              <a:endParaRPr kumimoji="0" lang="zh-CN" altLang="en-US" sz="60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endParaRPr>
            </a:p>
          </p:txBody>
        </p:sp>
        <p:sp>
          <p:nvSpPr>
            <p:cNvPr id="69" name="矩形 68"/>
            <p:cNvSpPr/>
            <p:nvPr/>
          </p:nvSpPr>
          <p:spPr>
            <a:xfrm>
              <a:off x="8650340" y="5593790"/>
              <a:ext cx="41549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次</a:t>
              </a:r>
              <a:endParaRPr kumimoji="0" lang="zh-CN" altLang="en-US" sz="18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spTree>
    <p:extLst>
      <p:ext uri="{BB962C8B-B14F-4D97-AF65-F5344CB8AC3E}">
        <p14:creationId xmlns="" xmlns:p14="http://schemas.microsoft.com/office/powerpoint/2010/main" val="3703888321"/>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1000" fill="hold"/>
                                        <p:tgtEl>
                                          <p:spTgt spid="32"/>
                                        </p:tgtEl>
                                        <p:attrNameLst>
                                          <p:attrName>ppt_w</p:attrName>
                                        </p:attrNameLst>
                                      </p:cBhvr>
                                      <p:tavLst>
                                        <p:tav tm="0">
                                          <p:val>
                                            <p:fltVal val="0"/>
                                          </p:val>
                                        </p:tav>
                                        <p:tav tm="100000">
                                          <p:val>
                                            <p:strVal val="#ppt_w"/>
                                          </p:val>
                                        </p:tav>
                                      </p:tavLst>
                                    </p:anim>
                                    <p:anim calcmode="lin" valueType="num">
                                      <p:cBhvr>
                                        <p:cTn id="12" dur="1000" fill="hold"/>
                                        <p:tgtEl>
                                          <p:spTgt spid="32"/>
                                        </p:tgtEl>
                                        <p:attrNameLst>
                                          <p:attrName>ppt_h</p:attrName>
                                        </p:attrNameLst>
                                      </p:cBhvr>
                                      <p:tavLst>
                                        <p:tav tm="0">
                                          <p:val>
                                            <p:fltVal val="0"/>
                                          </p:val>
                                        </p:tav>
                                        <p:tav tm="100000">
                                          <p:val>
                                            <p:strVal val="#ppt_h"/>
                                          </p:val>
                                        </p:tav>
                                      </p:tavLst>
                                    </p:anim>
                                    <p:anim calcmode="lin" valueType="num">
                                      <p:cBhvr>
                                        <p:cTn id="13" dur="1000" fill="hold"/>
                                        <p:tgtEl>
                                          <p:spTgt spid="32"/>
                                        </p:tgtEl>
                                        <p:attrNameLst>
                                          <p:attrName>style.rotation</p:attrName>
                                        </p:attrNameLst>
                                      </p:cBhvr>
                                      <p:tavLst>
                                        <p:tav tm="0">
                                          <p:val>
                                            <p:fltVal val="360"/>
                                          </p:val>
                                        </p:tav>
                                        <p:tav tm="100000">
                                          <p:val>
                                            <p:fltVal val="0"/>
                                          </p:val>
                                        </p:tav>
                                      </p:tavLst>
                                    </p:anim>
                                    <p:animEffect transition="in" filter="fade">
                                      <p:cBhvr>
                                        <p:cTn id="14" dur="1000"/>
                                        <p:tgtEl>
                                          <p:spTgt spid="32"/>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left)">
                                      <p:cBhvr>
                                        <p:cTn id="17" dur="1000"/>
                                        <p:tgtEl>
                                          <p:spTgt spid="38"/>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up)">
                                      <p:cBhvr>
                                        <p:cTn id="21" dur="1000"/>
                                        <p:tgtEl>
                                          <p:spTgt spid="42"/>
                                        </p:tgtEl>
                                      </p:cBhvr>
                                    </p:animEffect>
                                  </p:childTnLst>
                                </p:cTn>
                              </p:par>
                              <p:par>
                                <p:cTn id="22" presetID="49" presetClass="entr" presetSubtype="0" decel="100000" fill="hold" nodeType="with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1000" fill="hold"/>
                                        <p:tgtEl>
                                          <p:spTgt spid="48"/>
                                        </p:tgtEl>
                                        <p:attrNameLst>
                                          <p:attrName>ppt_w</p:attrName>
                                        </p:attrNameLst>
                                      </p:cBhvr>
                                      <p:tavLst>
                                        <p:tav tm="0">
                                          <p:val>
                                            <p:fltVal val="0"/>
                                          </p:val>
                                        </p:tav>
                                        <p:tav tm="100000">
                                          <p:val>
                                            <p:strVal val="#ppt_w"/>
                                          </p:val>
                                        </p:tav>
                                      </p:tavLst>
                                    </p:anim>
                                    <p:anim calcmode="lin" valueType="num">
                                      <p:cBhvr>
                                        <p:cTn id="25" dur="1000" fill="hold"/>
                                        <p:tgtEl>
                                          <p:spTgt spid="48"/>
                                        </p:tgtEl>
                                        <p:attrNameLst>
                                          <p:attrName>ppt_h</p:attrName>
                                        </p:attrNameLst>
                                      </p:cBhvr>
                                      <p:tavLst>
                                        <p:tav tm="0">
                                          <p:val>
                                            <p:fltVal val="0"/>
                                          </p:val>
                                        </p:tav>
                                        <p:tav tm="100000">
                                          <p:val>
                                            <p:strVal val="#ppt_h"/>
                                          </p:val>
                                        </p:tav>
                                      </p:tavLst>
                                    </p:anim>
                                    <p:anim calcmode="lin" valueType="num">
                                      <p:cBhvr>
                                        <p:cTn id="26" dur="1000" fill="hold"/>
                                        <p:tgtEl>
                                          <p:spTgt spid="48"/>
                                        </p:tgtEl>
                                        <p:attrNameLst>
                                          <p:attrName>style.rotation</p:attrName>
                                        </p:attrNameLst>
                                      </p:cBhvr>
                                      <p:tavLst>
                                        <p:tav tm="0">
                                          <p:val>
                                            <p:fltVal val="360"/>
                                          </p:val>
                                        </p:tav>
                                        <p:tav tm="100000">
                                          <p:val>
                                            <p:fltVal val="0"/>
                                          </p:val>
                                        </p:tav>
                                      </p:tavLst>
                                    </p:anim>
                                    <p:animEffect transition="in" filter="fade">
                                      <p:cBhvr>
                                        <p:cTn id="27" dur="1000"/>
                                        <p:tgtEl>
                                          <p:spTgt spid="48"/>
                                        </p:tgtEl>
                                      </p:cBhvr>
                                    </p:animEffect>
                                  </p:childTnLst>
                                </p:cTn>
                              </p:par>
                              <p:par>
                                <p:cTn id="28" presetID="49" presetClass="entr" presetSubtype="0" decel="100000"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p:cTn id="30" dur="1000" fill="hold"/>
                                        <p:tgtEl>
                                          <p:spTgt spid="49"/>
                                        </p:tgtEl>
                                        <p:attrNameLst>
                                          <p:attrName>ppt_w</p:attrName>
                                        </p:attrNameLst>
                                      </p:cBhvr>
                                      <p:tavLst>
                                        <p:tav tm="0">
                                          <p:val>
                                            <p:fltVal val="0"/>
                                          </p:val>
                                        </p:tav>
                                        <p:tav tm="100000">
                                          <p:val>
                                            <p:strVal val="#ppt_w"/>
                                          </p:val>
                                        </p:tav>
                                      </p:tavLst>
                                    </p:anim>
                                    <p:anim calcmode="lin" valueType="num">
                                      <p:cBhvr>
                                        <p:cTn id="31" dur="1000" fill="hold"/>
                                        <p:tgtEl>
                                          <p:spTgt spid="49"/>
                                        </p:tgtEl>
                                        <p:attrNameLst>
                                          <p:attrName>ppt_h</p:attrName>
                                        </p:attrNameLst>
                                      </p:cBhvr>
                                      <p:tavLst>
                                        <p:tav tm="0">
                                          <p:val>
                                            <p:fltVal val="0"/>
                                          </p:val>
                                        </p:tav>
                                        <p:tav tm="100000">
                                          <p:val>
                                            <p:strVal val="#ppt_h"/>
                                          </p:val>
                                        </p:tav>
                                      </p:tavLst>
                                    </p:anim>
                                    <p:anim calcmode="lin" valueType="num">
                                      <p:cBhvr>
                                        <p:cTn id="32" dur="1000" fill="hold"/>
                                        <p:tgtEl>
                                          <p:spTgt spid="49"/>
                                        </p:tgtEl>
                                        <p:attrNameLst>
                                          <p:attrName>style.rotation</p:attrName>
                                        </p:attrNameLst>
                                      </p:cBhvr>
                                      <p:tavLst>
                                        <p:tav tm="0">
                                          <p:val>
                                            <p:fltVal val="360"/>
                                          </p:val>
                                        </p:tav>
                                        <p:tav tm="100000">
                                          <p:val>
                                            <p:fltVal val="0"/>
                                          </p:val>
                                        </p:tav>
                                      </p:tavLst>
                                    </p:anim>
                                    <p:animEffect transition="in" filter="fade">
                                      <p:cBhvr>
                                        <p:cTn id="33" dur="1000"/>
                                        <p:tgtEl>
                                          <p:spTgt spid="49"/>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1000" fill="hold"/>
                                        <p:tgtEl>
                                          <p:spTgt spid="52"/>
                                        </p:tgtEl>
                                        <p:attrNameLst>
                                          <p:attrName>ppt_w</p:attrName>
                                        </p:attrNameLst>
                                      </p:cBhvr>
                                      <p:tavLst>
                                        <p:tav tm="0">
                                          <p:val>
                                            <p:fltVal val="0"/>
                                          </p:val>
                                        </p:tav>
                                        <p:tav tm="100000">
                                          <p:val>
                                            <p:strVal val="#ppt_w"/>
                                          </p:val>
                                        </p:tav>
                                      </p:tavLst>
                                    </p:anim>
                                    <p:anim calcmode="lin" valueType="num">
                                      <p:cBhvr>
                                        <p:cTn id="37" dur="1000" fill="hold"/>
                                        <p:tgtEl>
                                          <p:spTgt spid="52"/>
                                        </p:tgtEl>
                                        <p:attrNameLst>
                                          <p:attrName>ppt_h</p:attrName>
                                        </p:attrNameLst>
                                      </p:cBhvr>
                                      <p:tavLst>
                                        <p:tav tm="0">
                                          <p:val>
                                            <p:fltVal val="0"/>
                                          </p:val>
                                        </p:tav>
                                        <p:tav tm="100000">
                                          <p:val>
                                            <p:strVal val="#ppt_h"/>
                                          </p:val>
                                        </p:tav>
                                      </p:tavLst>
                                    </p:anim>
                                    <p:anim calcmode="lin" valueType="num">
                                      <p:cBhvr>
                                        <p:cTn id="38" dur="1000" fill="hold"/>
                                        <p:tgtEl>
                                          <p:spTgt spid="52"/>
                                        </p:tgtEl>
                                        <p:attrNameLst>
                                          <p:attrName>style.rotation</p:attrName>
                                        </p:attrNameLst>
                                      </p:cBhvr>
                                      <p:tavLst>
                                        <p:tav tm="0">
                                          <p:val>
                                            <p:fltVal val="360"/>
                                          </p:val>
                                        </p:tav>
                                        <p:tav tm="100000">
                                          <p:val>
                                            <p:fltVal val="0"/>
                                          </p:val>
                                        </p:tav>
                                      </p:tavLst>
                                    </p:anim>
                                    <p:animEffect transition="in" filter="fade">
                                      <p:cBhvr>
                                        <p:cTn id="39" dur="1000"/>
                                        <p:tgtEl>
                                          <p:spTgt spid="5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wipe(left)">
                                      <p:cBhvr>
                                        <p:cTn id="42" dur="1000"/>
                                        <p:tgtEl>
                                          <p:spTgt spid="5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wipe(left)">
                                      <p:cBhvr>
                                        <p:cTn id="45" dur="1000"/>
                                        <p:tgtEl>
                                          <p:spTgt spid="5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wipe(left)">
                                      <p:cBhvr>
                                        <p:cTn id="48" dur="1000"/>
                                        <p:tgtEl>
                                          <p:spTgt spid="57"/>
                                        </p:tgtEl>
                                      </p:cBhvr>
                                    </p:animEffect>
                                  </p:childTnLst>
                                </p:cTn>
                              </p:par>
                              <p:par>
                                <p:cTn id="49" presetID="31" presetClass="entr" presetSubtype="0" fill="hold" grpId="0" nodeType="withEffect">
                                  <p:stCondLst>
                                    <p:cond delay="0"/>
                                  </p:stCondLst>
                                  <p:iterate type="lt">
                                    <p:tmPct val="1190"/>
                                  </p:iterate>
                                  <p:childTnLst>
                                    <p:set>
                                      <p:cBhvr>
                                        <p:cTn id="50" dur="1" fill="hold">
                                          <p:stCondLst>
                                            <p:cond delay="0"/>
                                          </p:stCondLst>
                                        </p:cTn>
                                        <p:tgtEl>
                                          <p:spTgt spid="6"/>
                                        </p:tgtEl>
                                        <p:attrNameLst>
                                          <p:attrName>style.visibility</p:attrName>
                                        </p:attrNameLst>
                                      </p:cBhvr>
                                      <p:to>
                                        <p:strVal val="visible"/>
                                      </p:to>
                                    </p:set>
                                    <p:anim calcmode="lin" valueType="num">
                                      <p:cBhvr>
                                        <p:cTn id="51" dur="750" fill="hold"/>
                                        <p:tgtEl>
                                          <p:spTgt spid="6"/>
                                        </p:tgtEl>
                                        <p:attrNameLst>
                                          <p:attrName>ppt_w</p:attrName>
                                        </p:attrNameLst>
                                      </p:cBhvr>
                                      <p:tavLst>
                                        <p:tav tm="0">
                                          <p:val>
                                            <p:fltVal val="0"/>
                                          </p:val>
                                        </p:tav>
                                        <p:tav tm="100000">
                                          <p:val>
                                            <p:strVal val="#ppt_w"/>
                                          </p:val>
                                        </p:tav>
                                      </p:tavLst>
                                    </p:anim>
                                    <p:anim calcmode="lin" valueType="num">
                                      <p:cBhvr>
                                        <p:cTn id="52" dur="750" fill="hold"/>
                                        <p:tgtEl>
                                          <p:spTgt spid="6"/>
                                        </p:tgtEl>
                                        <p:attrNameLst>
                                          <p:attrName>ppt_h</p:attrName>
                                        </p:attrNameLst>
                                      </p:cBhvr>
                                      <p:tavLst>
                                        <p:tav tm="0">
                                          <p:val>
                                            <p:fltVal val="0"/>
                                          </p:val>
                                        </p:tav>
                                        <p:tav tm="100000">
                                          <p:val>
                                            <p:strVal val="#ppt_h"/>
                                          </p:val>
                                        </p:tav>
                                      </p:tavLst>
                                    </p:anim>
                                    <p:anim calcmode="lin" valueType="num">
                                      <p:cBhvr>
                                        <p:cTn id="53" dur="750" fill="hold"/>
                                        <p:tgtEl>
                                          <p:spTgt spid="6"/>
                                        </p:tgtEl>
                                        <p:attrNameLst>
                                          <p:attrName>style.rotation</p:attrName>
                                        </p:attrNameLst>
                                      </p:cBhvr>
                                      <p:tavLst>
                                        <p:tav tm="0">
                                          <p:val>
                                            <p:fltVal val="90"/>
                                          </p:val>
                                        </p:tav>
                                        <p:tav tm="100000">
                                          <p:val>
                                            <p:fltVal val="0"/>
                                          </p:val>
                                        </p:tav>
                                      </p:tavLst>
                                    </p:anim>
                                    <p:animEffect transition="in" filter="fade">
                                      <p:cBhvr>
                                        <p:cTn id="54" dur="750"/>
                                        <p:tgtEl>
                                          <p:spTgt spid="6"/>
                                        </p:tgtEl>
                                      </p:cBhvr>
                                    </p:animEffect>
                                  </p:childTnLst>
                                </p:cTn>
                              </p:par>
                              <p:par>
                                <p:cTn id="55" presetID="31" presetClass="entr" presetSubtype="0" fill="hold" grpId="0" nodeType="withEffect">
                                  <p:stCondLst>
                                    <p:cond delay="0"/>
                                  </p:stCondLst>
                                  <p:iterate type="lt">
                                    <p:tmPct val="1190"/>
                                  </p:iterate>
                                  <p:childTnLst>
                                    <p:set>
                                      <p:cBhvr>
                                        <p:cTn id="56" dur="1" fill="hold">
                                          <p:stCondLst>
                                            <p:cond delay="0"/>
                                          </p:stCondLst>
                                        </p:cTn>
                                        <p:tgtEl>
                                          <p:spTgt spid="5"/>
                                        </p:tgtEl>
                                        <p:attrNameLst>
                                          <p:attrName>style.visibility</p:attrName>
                                        </p:attrNameLst>
                                      </p:cBhvr>
                                      <p:to>
                                        <p:strVal val="visible"/>
                                      </p:to>
                                    </p:set>
                                    <p:anim calcmode="lin" valueType="num">
                                      <p:cBhvr>
                                        <p:cTn id="57" dur="750" fill="hold"/>
                                        <p:tgtEl>
                                          <p:spTgt spid="5"/>
                                        </p:tgtEl>
                                        <p:attrNameLst>
                                          <p:attrName>ppt_w</p:attrName>
                                        </p:attrNameLst>
                                      </p:cBhvr>
                                      <p:tavLst>
                                        <p:tav tm="0">
                                          <p:val>
                                            <p:fltVal val="0"/>
                                          </p:val>
                                        </p:tav>
                                        <p:tav tm="100000">
                                          <p:val>
                                            <p:strVal val="#ppt_w"/>
                                          </p:val>
                                        </p:tav>
                                      </p:tavLst>
                                    </p:anim>
                                    <p:anim calcmode="lin" valueType="num">
                                      <p:cBhvr>
                                        <p:cTn id="58" dur="750" fill="hold"/>
                                        <p:tgtEl>
                                          <p:spTgt spid="5"/>
                                        </p:tgtEl>
                                        <p:attrNameLst>
                                          <p:attrName>ppt_h</p:attrName>
                                        </p:attrNameLst>
                                      </p:cBhvr>
                                      <p:tavLst>
                                        <p:tav tm="0">
                                          <p:val>
                                            <p:fltVal val="0"/>
                                          </p:val>
                                        </p:tav>
                                        <p:tav tm="100000">
                                          <p:val>
                                            <p:strVal val="#ppt_h"/>
                                          </p:val>
                                        </p:tav>
                                      </p:tavLst>
                                    </p:anim>
                                    <p:anim calcmode="lin" valueType="num">
                                      <p:cBhvr>
                                        <p:cTn id="59" dur="750" fill="hold"/>
                                        <p:tgtEl>
                                          <p:spTgt spid="5"/>
                                        </p:tgtEl>
                                        <p:attrNameLst>
                                          <p:attrName>style.rotation</p:attrName>
                                        </p:attrNameLst>
                                      </p:cBhvr>
                                      <p:tavLst>
                                        <p:tav tm="0">
                                          <p:val>
                                            <p:fltVal val="90"/>
                                          </p:val>
                                        </p:tav>
                                        <p:tav tm="100000">
                                          <p:val>
                                            <p:fltVal val="0"/>
                                          </p:val>
                                        </p:tav>
                                      </p:tavLst>
                                    </p:anim>
                                    <p:animEffect transition="in" filter="fade">
                                      <p:cBhvr>
                                        <p:cTn id="60" dur="750"/>
                                        <p:tgtEl>
                                          <p:spTgt spid="5"/>
                                        </p:tgtEl>
                                      </p:cBhvr>
                                    </p:animEffect>
                                  </p:childTnLst>
                                </p:cTn>
                              </p:par>
                              <p:par>
                                <p:cTn id="61" presetID="31" presetClass="entr" presetSubtype="0" fill="hold" grpId="0" nodeType="withEffect">
                                  <p:stCondLst>
                                    <p:cond delay="0"/>
                                  </p:stCondLst>
                                  <p:iterate type="lt">
                                    <p:tmPct val="1190"/>
                                  </p:iterate>
                                  <p:childTnLst>
                                    <p:set>
                                      <p:cBhvr>
                                        <p:cTn id="62" dur="1" fill="hold">
                                          <p:stCondLst>
                                            <p:cond delay="0"/>
                                          </p:stCondLst>
                                        </p:cTn>
                                        <p:tgtEl>
                                          <p:spTgt spid="4"/>
                                        </p:tgtEl>
                                        <p:attrNameLst>
                                          <p:attrName>style.visibility</p:attrName>
                                        </p:attrNameLst>
                                      </p:cBhvr>
                                      <p:to>
                                        <p:strVal val="visible"/>
                                      </p:to>
                                    </p:set>
                                    <p:anim calcmode="lin" valueType="num">
                                      <p:cBhvr>
                                        <p:cTn id="63" dur="750" fill="hold"/>
                                        <p:tgtEl>
                                          <p:spTgt spid="4"/>
                                        </p:tgtEl>
                                        <p:attrNameLst>
                                          <p:attrName>ppt_w</p:attrName>
                                        </p:attrNameLst>
                                      </p:cBhvr>
                                      <p:tavLst>
                                        <p:tav tm="0">
                                          <p:val>
                                            <p:fltVal val="0"/>
                                          </p:val>
                                        </p:tav>
                                        <p:tav tm="100000">
                                          <p:val>
                                            <p:strVal val="#ppt_w"/>
                                          </p:val>
                                        </p:tav>
                                      </p:tavLst>
                                    </p:anim>
                                    <p:anim calcmode="lin" valueType="num">
                                      <p:cBhvr>
                                        <p:cTn id="64" dur="750" fill="hold"/>
                                        <p:tgtEl>
                                          <p:spTgt spid="4"/>
                                        </p:tgtEl>
                                        <p:attrNameLst>
                                          <p:attrName>ppt_h</p:attrName>
                                        </p:attrNameLst>
                                      </p:cBhvr>
                                      <p:tavLst>
                                        <p:tav tm="0">
                                          <p:val>
                                            <p:fltVal val="0"/>
                                          </p:val>
                                        </p:tav>
                                        <p:tav tm="100000">
                                          <p:val>
                                            <p:strVal val="#ppt_h"/>
                                          </p:val>
                                        </p:tav>
                                      </p:tavLst>
                                    </p:anim>
                                    <p:anim calcmode="lin" valueType="num">
                                      <p:cBhvr>
                                        <p:cTn id="65" dur="750" fill="hold"/>
                                        <p:tgtEl>
                                          <p:spTgt spid="4"/>
                                        </p:tgtEl>
                                        <p:attrNameLst>
                                          <p:attrName>style.rotation</p:attrName>
                                        </p:attrNameLst>
                                      </p:cBhvr>
                                      <p:tavLst>
                                        <p:tav tm="0">
                                          <p:val>
                                            <p:fltVal val="90"/>
                                          </p:val>
                                        </p:tav>
                                        <p:tav tm="100000">
                                          <p:val>
                                            <p:fltVal val="0"/>
                                          </p:val>
                                        </p:tav>
                                      </p:tavLst>
                                    </p:anim>
                                    <p:animEffect transition="in" filter="fade">
                                      <p:cBhvr>
                                        <p:cTn id="66" dur="750"/>
                                        <p:tgtEl>
                                          <p:spTgt spid="4"/>
                                        </p:tgtEl>
                                      </p:cBhvr>
                                    </p:animEffect>
                                  </p:childTnLst>
                                </p:cTn>
                              </p:par>
                            </p:childTnLst>
                          </p:cTn>
                        </p:par>
                        <p:par>
                          <p:cTn id="67" fill="hold">
                            <p:stCondLst>
                              <p:cond delay="2017"/>
                            </p:stCondLst>
                            <p:childTnLst>
                              <p:par>
                                <p:cTn id="68" presetID="53" presetClass="entr" presetSubtype="16"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p:cTn id="70" dur="1000" fill="hold"/>
                                        <p:tgtEl>
                                          <p:spTgt spid="16"/>
                                        </p:tgtEl>
                                        <p:attrNameLst>
                                          <p:attrName>ppt_w</p:attrName>
                                        </p:attrNameLst>
                                      </p:cBhvr>
                                      <p:tavLst>
                                        <p:tav tm="0">
                                          <p:val>
                                            <p:fltVal val="0"/>
                                          </p:val>
                                        </p:tav>
                                        <p:tav tm="100000">
                                          <p:val>
                                            <p:strVal val="#ppt_w"/>
                                          </p:val>
                                        </p:tav>
                                      </p:tavLst>
                                    </p:anim>
                                    <p:anim calcmode="lin" valueType="num">
                                      <p:cBhvr>
                                        <p:cTn id="71" dur="1000" fill="hold"/>
                                        <p:tgtEl>
                                          <p:spTgt spid="16"/>
                                        </p:tgtEl>
                                        <p:attrNameLst>
                                          <p:attrName>ppt_h</p:attrName>
                                        </p:attrNameLst>
                                      </p:cBhvr>
                                      <p:tavLst>
                                        <p:tav tm="0">
                                          <p:val>
                                            <p:fltVal val="0"/>
                                          </p:val>
                                        </p:tav>
                                        <p:tav tm="100000">
                                          <p:val>
                                            <p:strVal val="#ppt_h"/>
                                          </p:val>
                                        </p:tav>
                                      </p:tavLst>
                                    </p:anim>
                                    <p:animEffect transition="in" filter="fade">
                                      <p:cBhvr>
                                        <p:cTn id="72" dur="1000"/>
                                        <p:tgtEl>
                                          <p:spTgt spid="16"/>
                                        </p:tgtEl>
                                      </p:cBhvr>
                                    </p:animEffect>
                                  </p:childTnLst>
                                </p:cTn>
                              </p:par>
                              <p:par>
                                <p:cTn id="73" presetID="42"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1000"/>
                                        <p:tgtEl>
                                          <p:spTgt spid="17"/>
                                        </p:tgtEl>
                                      </p:cBhvr>
                                    </p:animEffect>
                                    <p:anim calcmode="lin" valueType="num">
                                      <p:cBhvr>
                                        <p:cTn id="76" dur="1000" fill="hold"/>
                                        <p:tgtEl>
                                          <p:spTgt spid="17"/>
                                        </p:tgtEl>
                                        <p:attrNameLst>
                                          <p:attrName>ppt_x</p:attrName>
                                        </p:attrNameLst>
                                      </p:cBhvr>
                                      <p:tavLst>
                                        <p:tav tm="0">
                                          <p:val>
                                            <p:strVal val="#ppt_x"/>
                                          </p:val>
                                        </p:tav>
                                        <p:tav tm="100000">
                                          <p:val>
                                            <p:strVal val="#ppt_x"/>
                                          </p:val>
                                        </p:tav>
                                      </p:tavLst>
                                    </p:anim>
                                    <p:anim calcmode="lin" valueType="num">
                                      <p:cBhvr>
                                        <p:cTn id="77" dur="1000" fill="hold"/>
                                        <p:tgtEl>
                                          <p:spTgt spid="17"/>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9"/>
                                        </p:tgtEl>
                                        <p:attrNameLst>
                                          <p:attrName>style.visibility</p:attrName>
                                        </p:attrNameLst>
                                      </p:cBhvr>
                                      <p:to>
                                        <p:strVal val="visible"/>
                                      </p:to>
                                    </p:set>
                                    <p:animEffect transition="in" filter="fade">
                                      <p:cBhvr>
                                        <p:cTn id="80" dur="1000"/>
                                        <p:tgtEl>
                                          <p:spTgt spid="59"/>
                                        </p:tgtEl>
                                      </p:cBhvr>
                                    </p:animEffect>
                                    <p:anim calcmode="lin" valueType="num">
                                      <p:cBhvr>
                                        <p:cTn id="81" dur="1000" fill="hold"/>
                                        <p:tgtEl>
                                          <p:spTgt spid="59"/>
                                        </p:tgtEl>
                                        <p:attrNameLst>
                                          <p:attrName>ppt_x</p:attrName>
                                        </p:attrNameLst>
                                      </p:cBhvr>
                                      <p:tavLst>
                                        <p:tav tm="0">
                                          <p:val>
                                            <p:strVal val="#ppt_x"/>
                                          </p:val>
                                        </p:tav>
                                        <p:tav tm="100000">
                                          <p:val>
                                            <p:strVal val="#ppt_x"/>
                                          </p:val>
                                        </p:tav>
                                      </p:tavLst>
                                    </p:anim>
                                    <p:anim calcmode="lin" valueType="num">
                                      <p:cBhvr>
                                        <p:cTn id="82" dur="1000" fill="hold"/>
                                        <p:tgtEl>
                                          <p:spTgt spid="59"/>
                                        </p:tgtEl>
                                        <p:attrNameLst>
                                          <p:attrName>ppt_y</p:attrName>
                                        </p:attrNameLst>
                                      </p:cBhvr>
                                      <p:tavLst>
                                        <p:tav tm="0">
                                          <p:val>
                                            <p:strVal val="#ppt_y-.1"/>
                                          </p:val>
                                        </p:tav>
                                        <p:tav tm="100000">
                                          <p:val>
                                            <p:strVal val="#ppt_y"/>
                                          </p:val>
                                        </p:tav>
                                      </p:tavLst>
                                    </p:anim>
                                  </p:childTnLst>
                                </p:cTn>
                              </p:par>
                              <p:par>
                                <p:cTn id="83" presetID="10" presetClass="entr" presetSubtype="0" fill="hold" nodeType="withEffect">
                                  <p:stCondLst>
                                    <p:cond delay="0"/>
                                  </p:stCondLst>
                                  <p:childTnLst>
                                    <p:set>
                                      <p:cBhvr>
                                        <p:cTn id="84" dur="1" fill="hold">
                                          <p:stCondLst>
                                            <p:cond delay="0"/>
                                          </p:stCondLst>
                                        </p:cTn>
                                        <p:tgtEl>
                                          <p:spTgt spid="70"/>
                                        </p:tgtEl>
                                        <p:attrNameLst>
                                          <p:attrName>style.visibility</p:attrName>
                                        </p:attrNameLst>
                                      </p:cBhvr>
                                      <p:to>
                                        <p:strVal val="visible"/>
                                      </p:to>
                                    </p:set>
                                    <p:animEffect transition="in" filter="fade">
                                      <p:cBhvr>
                                        <p:cTn id="85" dur="500"/>
                                        <p:tgtEl>
                                          <p:spTgt spid="70"/>
                                        </p:tgtEl>
                                      </p:cBhvr>
                                    </p:animEffect>
                                  </p:childTnLst>
                                </p:cTn>
                              </p:par>
                              <p:par>
                                <p:cTn id="86" presetID="35" presetClass="path" presetSubtype="0" decel="32500" fill="hold" nodeType="withEffect">
                                  <p:stCondLst>
                                    <p:cond delay="0"/>
                                  </p:stCondLst>
                                  <p:childTnLst>
                                    <p:animMotion origin="layout" path="M -4.58333E-6 4.81481E-6 L -4.58333E-6 -0.07408 " pathEditMode="relative" rAng="0" ptsTypes="AA">
                                      <p:cBhvr>
                                        <p:cTn id="87" dur="1000" spd="-100000" fill="hold"/>
                                        <p:tgtEl>
                                          <p:spTgt spid="70"/>
                                        </p:tgtEl>
                                        <p:attrNameLst>
                                          <p:attrName>ppt_x</p:attrName>
                                          <p:attrName>ppt_y</p:attrName>
                                        </p:attrNameLst>
                                      </p:cBhvr>
                                      <p:rCtr x="0" y="-3704"/>
                                    </p:animMotion>
                                  </p:childTnLst>
                                </p:cTn>
                              </p:par>
                              <p:par>
                                <p:cTn id="88" presetID="10" presetClass="entr" presetSubtype="0" fill="hold" nodeType="withEffect">
                                  <p:stCondLst>
                                    <p:cond delay="0"/>
                                  </p:stCondLst>
                                  <p:childTnLst>
                                    <p:set>
                                      <p:cBhvr>
                                        <p:cTn id="89" dur="1" fill="hold">
                                          <p:stCondLst>
                                            <p:cond delay="0"/>
                                          </p:stCondLst>
                                        </p:cTn>
                                        <p:tgtEl>
                                          <p:spTgt spid="71"/>
                                        </p:tgtEl>
                                        <p:attrNameLst>
                                          <p:attrName>style.visibility</p:attrName>
                                        </p:attrNameLst>
                                      </p:cBhvr>
                                      <p:to>
                                        <p:strVal val="visible"/>
                                      </p:to>
                                    </p:set>
                                    <p:animEffect transition="in" filter="fade">
                                      <p:cBhvr>
                                        <p:cTn id="90" dur="500"/>
                                        <p:tgtEl>
                                          <p:spTgt spid="71"/>
                                        </p:tgtEl>
                                      </p:cBhvr>
                                    </p:animEffect>
                                  </p:childTnLst>
                                </p:cTn>
                              </p:par>
                              <p:par>
                                <p:cTn id="91" presetID="35" presetClass="path" presetSubtype="0" decel="32500" fill="hold" nodeType="withEffect">
                                  <p:stCondLst>
                                    <p:cond delay="0"/>
                                  </p:stCondLst>
                                  <p:childTnLst>
                                    <p:animMotion origin="layout" path="M -4.58333E-6 -2.22222E-6 L -4.58333E-6 -0.21736 " pathEditMode="relative" rAng="0" ptsTypes="AA">
                                      <p:cBhvr>
                                        <p:cTn id="92" dur="1000" spd="-100000" fill="hold"/>
                                        <p:tgtEl>
                                          <p:spTgt spid="71"/>
                                        </p:tgtEl>
                                        <p:attrNameLst>
                                          <p:attrName>ppt_x</p:attrName>
                                          <p:attrName>ppt_y</p:attrName>
                                        </p:attrNameLst>
                                      </p:cBhvr>
                                      <p:rCtr x="0" y="-10880"/>
                                    </p:animMotion>
                                  </p:childTnLst>
                                </p:cTn>
                              </p:par>
                              <p:par>
                                <p:cTn id="93" presetID="10" presetClass="entr" presetSubtype="0" fill="hold" nodeType="withEffect">
                                  <p:stCondLst>
                                    <p:cond delay="0"/>
                                  </p:stCondLst>
                                  <p:childTnLst>
                                    <p:set>
                                      <p:cBhvr>
                                        <p:cTn id="94" dur="1" fill="hold">
                                          <p:stCondLst>
                                            <p:cond delay="0"/>
                                          </p:stCondLst>
                                        </p:cTn>
                                        <p:tgtEl>
                                          <p:spTgt spid="72"/>
                                        </p:tgtEl>
                                        <p:attrNameLst>
                                          <p:attrName>style.visibility</p:attrName>
                                        </p:attrNameLst>
                                      </p:cBhvr>
                                      <p:to>
                                        <p:strVal val="visible"/>
                                      </p:to>
                                    </p:set>
                                    <p:animEffect transition="in" filter="fade">
                                      <p:cBhvr>
                                        <p:cTn id="95" dur="500"/>
                                        <p:tgtEl>
                                          <p:spTgt spid="72"/>
                                        </p:tgtEl>
                                      </p:cBhvr>
                                    </p:animEffect>
                                  </p:childTnLst>
                                </p:cTn>
                              </p:par>
                              <p:par>
                                <p:cTn id="96" presetID="35" presetClass="path" presetSubtype="0" decel="32500" fill="hold" nodeType="withEffect">
                                  <p:stCondLst>
                                    <p:cond delay="0"/>
                                  </p:stCondLst>
                                  <p:childTnLst>
                                    <p:animMotion origin="layout" path="M -4.58333E-6 2.22222E-6 L -4.58333E-6 -0.36042 " pathEditMode="relative" rAng="0" ptsTypes="AA">
                                      <p:cBhvr>
                                        <p:cTn id="97" dur="1000" spd="-100000" fill="hold"/>
                                        <p:tgtEl>
                                          <p:spTgt spid="72"/>
                                        </p:tgtEl>
                                        <p:attrNameLst>
                                          <p:attrName>ppt_x</p:attrName>
                                          <p:attrName>ppt_y</p:attrName>
                                        </p:attrNameLst>
                                      </p:cBhvr>
                                      <p:rCtr x="0" y="-18032"/>
                                    </p:animMotion>
                                  </p:childTnLst>
                                </p:cTn>
                              </p:par>
                              <p:par>
                                <p:cTn id="98" presetID="22" presetClass="entr" presetSubtype="8" fill="hold" grpId="0" nodeType="withEffect">
                                  <p:stCondLst>
                                    <p:cond delay="0"/>
                                  </p:stCondLst>
                                  <p:childTnLst>
                                    <p:set>
                                      <p:cBhvr>
                                        <p:cTn id="99" dur="1" fill="hold">
                                          <p:stCondLst>
                                            <p:cond delay="0"/>
                                          </p:stCondLst>
                                        </p:cTn>
                                        <p:tgtEl>
                                          <p:spTgt spid="63"/>
                                        </p:tgtEl>
                                        <p:attrNameLst>
                                          <p:attrName>style.visibility</p:attrName>
                                        </p:attrNameLst>
                                      </p:cBhvr>
                                      <p:to>
                                        <p:strVal val="visible"/>
                                      </p:to>
                                    </p:set>
                                    <p:animEffect transition="in" filter="wipe(left)">
                                      <p:cBhvr>
                                        <p:cTn id="100" dur="1000"/>
                                        <p:tgtEl>
                                          <p:spTgt spid="63"/>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64"/>
                                        </p:tgtEl>
                                        <p:attrNameLst>
                                          <p:attrName>style.visibility</p:attrName>
                                        </p:attrNameLst>
                                      </p:cBhvr>
                                      <p:to>
                                        <p:strVal val="visible"/>
                                      </p:to>
                                    </p:set>
                                    <p:animEffect transition="in" filter="wipe(left)">
                                      <p:cBhvr>
                                        <p:cTn id="103" dur="1000"/>
                                        <p:tgtEl>
                                          <p:spTgt spid="64"/>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66"/>
                                        </p:tgtEl>
                                        <p:attrNameLst>
                                          <p:attrName>style.visibility</p:attrName>
                                        </p:attrNameLst>
                                      </p:cBhvr>
                                      <p:to>
                                        <p:strVal val="visible"/>
                                      </p:to>
                                    </p:set>
                                    <p:animEffect transition="in" filter="wipe(left)">
                                      <p:cBhvr>
                                        <p:cTn id="106"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2" grpId="0"/>
      <p:bldP spid="4" grpId="0"/>
      <p:bldP spid="5" grpId="0"/>
      <p:bldP spid="6" grpId="0"/>
      <p:bldP spid="16" grpId="0"/>
      <p:bldP spid="17" grpId="0"/>
      <p:bldP spid="32" grpId="0" animBg="1"/>
      <p:bldP spid="38" grpId="0" animBg="1"/>
      <p:bldP spid="55" grpId="0"/>
      <p:bldP spid="56" grpId="0"/>
      <p:bldP spid="57" grpId="0"/>
      <p:bldP spid="59" grpId="0" animBg="1"/>
      <p:bldP spid="64" grpId="0" animBg="1"/>
      <p:bldP spid="6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p:nvPr/>
        </p:nvSpPr>
        <p:spPr>
          <a:xfrm>
            <a:off x="1371328" y="329817"/>
            <a:ext cx="7981920"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zh-CN" dirty="0">
                <a:sym typeface="+mn-lt"/>
              </a:rPr>
              <a:t>强化思想建设</a:t>
            </a:r>
            <a:r>
              <a:rPr lang="zh-CN" altLang="en-US" dirty="0">
                <a:sym typeface="+mn-lt"/>
              </a:rPr>
              <a:t>，</a:t>
            </a:r>
            <a:r>
              <a:rPr lang="zh-CN" altLang="zh-CN" dirty="0">
                <a:sym typeface="+mn-lt"/>
              </a:rPr>
              <a:t>两学一做学习教育常态化</a:t>
            </a:r>
          </a:p>
        </p:txBody>
      </p:sp>
      <p:sp>
        <p:nvSpPr>
          <p:cNvPr id="3" name="矩形 2"/>
          <p:cNvSpPr/>
          <p:nvPr/>
        </p:nvSpPr>
        <p:spPr>
          <a:xfrm>
            <a:off x="2519584" y="2881085"/>
            <a:ext cx="5039029" cy="738664"/>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把“两学一做”学习教育常态化制度化作为一项重要工作抓严抓实，采取“理论讲学、上门送学、结对帮学、互动促学”等学习教育模式，确保学习教育全覆盖；</a:t>
            </a:r>
            <a:endPar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5" name="矩形 4"/>
          <p:cNvSpPr/>
          <p:nvPr/>
        </p:nvSpPr>
        <p:spPr>
          <a:xfrm>
            <a:off x="2519584" y="4144937"/>
            <a:ext cx="5039027" cy="52322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给党员统一配发学习笔记，设立了学习专栏</a:t>
            </a:r>
            <a:r>
              <a:rPr kumimoji="0" lang="zh-CN" altLang="en-US"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a:t>
            </a: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以扎实开展“三会一课”为抓手，促进“两学一做”学习教育向纵深推进；</a:t>
            </a:r>
            <a:endPar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6" name="矩形 5"/>
          <p:cNvSpPr/>
          <p:nvPr/>
        </p:nvSpPr>
        <p:spPr>
          <a:xfrm>
            <a:off x="2519584" y="5263743"/>
            <a:ext cx="5039026" cy="738664"/>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对民主生活会、专题组织生活会期间查找的班子和个人存在的</a:t>
            </a:r>
            <a:r>
              <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47</a:t>
            </a: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个问题建立了整改台帐，制定了整改方案，使整改工作稳步推进。</a:t>
            </a:r>
            <a:endPar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19" name="椭圆 18"/>
          <p:cNvSpPr>
            <a:spLocks noChangeAspect="1"/>
          </p:cNvSpPr>
          <p:nvPr/>
        </p:nvSpPr>
        <p:spPr>
          <a:xfrm>
            <a:off x="1497120" y="1278557"/>
            <a:ext cx="1080000" cy="1080000"/>
          </a:xfrm>
          <a:prstGeom prst="ellipse">
            <a:avLst/>
          </a:prstGeom>
          <a:solidFill>
            <a:srgbClr val="C0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02</a:t>
            </a:r>
            <a:endParaRPr kumimoji="0" lang="zh-CN" altLang="en-US" sz="32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20" name="任意多边形: 形状 19"/>
          <p:cNvSpPr/>
          <p:nvPr/>
        </p:nvSpPr>
        <p:spPr>
          <a:xfrm>
            <a:off x="2479840" y="1458557"/>
            <a:ext cx="4049493" cy="720000"/>
          </a:xfrm>
          <a:custGeom>
            <a:avLst/>
            <a:gdLst>
              <a:gd name="connsiteX0" fmla="*/ 0 w 4049493"/>
              <a:gd name="connsiteY0" fmla="*/ 0 h 720000"/>
              <a:gd name="connsiteX1" fmla="*/ 3929491 w 4049493"/>
              <a:gd name="connsiteY1" fmla="*/ 0 h 720000"/>
              <a:gd name="connsiteX2" fmla="*/ 4049493 w 4049493"/>
              <a:gd name="connsiteY2" fmla="*/ 120002 h 720000"/>
              <a:gd name="connsiteX3" fmla="*/ 4049493 w 4049493"/>
              <a:gd name="connsiteY3" fmla="*/ 599998 h 720000"/>
              <a:gd name="connsiteX4" fmla="*/ 3929491 w 4049493"/>
              <a:gd name="connsiteY4" fmla="*/ 720000 h 720000"/>
              <a:gd name="connsiteX5" fmla="*/ 0 w 4049493"/>
              <a:gd name="connsiteY5" fmla="*/ 720000 h 720000"/>
              <a:gd name="connsiteX6" fmla="*/ 47921 w 4049493"/>
              <a:gd name="connsiteY6" fmla="*/ 661919 h 720000"/>
              <a:gd name="connsiteX7" fmla="*/ 140144 w 4049493"/>
              <a:gd name="connsiteY7" fmla="*/ 360000 h 720000"/>
              <a:gd name="connsiteX8" fmla="*/ 47921 w 4049493"/>
              <a:gd name="connsiteY8" fmla="*/ 58081 h 720000"/>
              <a:gd name="connsiteX9" fmla="*/ 0 w 4049493"/>
              <a:gd name="connsiteY9"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49493" h="720000">
                <a:moveTo>
                  <a:pt x="0" y="0"/>
                </a:moveTo>
                <a:lnTo>
                  <a:pt x="3929491" y="0"/>
                </a:lnTo>
                <a:cubicBezTo>
                  <a:pt x="3995766" y="0"/>
                  <a:pt x="4049493" y="53727"/>
                  <a:pt x="4049493" y="120002"/>
                </a:cubicBezTo>
                <a:lnTo>
                  <a:pt x="4049493" y="599998"/>
                </a:lnTo>
                <a:cubicBezTo>
                  <a:pt x="4049493" y="666273"/>
                  <a:pt x="3995766" y="720000"/>
                  <a:pt x="3929491" y="720000"/>
                </a:cubicBezTo>
                <a:lnTo>
                  <a:pt x="0" y="720000"/>
                </a:lnTo>
                <a:lnTo>
                  <a:pt x="47921" y="661919"/>
                </a:lnTo>
                <a:cubicBezTo>
                  <a:pt x="106146" y="575735"/>
                  <a:pt x="140144" y="471838"/>
                  <a:pt x="140144" y="360000"/>
                </a:cubicBezTo>
                <a:cubicBezTo>
                  <a:pt x="140144" y="248162"/>
                  <a:pt x="106146" y="144266"/>
                  <a:pt x="47921" y="58081"/>
                </a:cubicBezTo>
                <a:lnTo>
                  <a:pt x="0" y="0"/>
                </a:lnTo>
                <a:close/>
              </a:path>
            </a:pathLst>
          </a:cu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深入开展“两学一做</a:t>
            </a:r>
            <a:r>
              <a:rPr kumimoji="0" lang="zh-CN" altLang="en-US"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常态化</a:t>
            </a:r>
            <a:r>
              <a:rPr kumimoji="0" lang="zh-CN" altLang="zh-CN"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a:t>
            </a:r>
            <a:r>
              <a:rPr kumimoji="0" lang="zh-CN" altLang="en-US"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学习</a:t>
            </a:r>
          </a:p>
        </p:txBody>
      </p:sp>
      <p:cxnSp>
        <p:nvCxnSpPr>
          <p:cNvPr id="21" name="直接连接符 20"/>
          <p:cNvCxnSpPr/>
          <p:nvPr/>
        </p:nvCxnSpPr>
        <p:spPr>
          <a:xfrm>
            <a:off x="2037120" y="2358557"/>
            <a:ext cx="0" cy="3635843"/>
          </a:xfrm>
          <a:prstGeom prst="line">
            <a:avLst/>
          </a:prstGeom>
          <a:ln>
            <a:solidFill>
              <a:srgbClr val="FF9500"/>
            </a:solidFill>
            <a:tailEnd type="ova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767120" y="2688720"/>
            <a:ext cx="540000" cy="540000"/>
            <a:chOff x="2139794" y="3350279"/>
            <a:chExt cx="540000" cy="540000"/>
          </a:xfrm>
        </p:grpSpPr>
        <p:sp>
          <p:nvSpPr>
            <p:cNvPr id="23" name="椭圆 22"/>
            <p:cNvSpPr>
              <a:spLocks noChangeAspect="1"/>
            </p:cNvSpPr>
            <p:nvPr/>
          </p:nvSpPr>
          <p:spPr>
            <a:xfrm>
              <a:off x="2139794" y="3350279"/>
              <a:ext cx="540000" cy="540000"/>
            </a:xfrm>
            <a:prstGeom prst="ellipse">
              <a:avLst/>
            </a:prstGeom>
            <a:solidFill>
              <a:srgbClr val="C00000"/>
            </a:solidFill>
            <a:ln w="381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24" name="Freeform 5"/>
            <p:cNvSpPr/>
            <p:nvPr/>
          </p:nvSpPr>
          <p:spPr bwMode="auto">
            <a:xfrm>
              <a:off x="2265949" y="3476434"/>
              <a:ext cx="287691" cy="287691"/>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25" name="矩形 24"/>
          <p:cNvSpPr/>
          <p:nvPr/>
        </p:nvSpPr>
        <p:spPr>
          <a:xfrm>
            <a:off x="2519583" y="249755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真抓实学</a:t>
            </a:r>
          </a:p>
        </p:txBody>
      </p:sp>
      <p:sp>
        <p:nvSpPr>
          <p:cNvPr id="26" name="矩形 25"/>
          <p:cNvSpPr/>
          <p:nvPr/>
        </p:nvSpPr>
        <p:spPr>
          <a:xfrm>
            <a:off x="2520829" y="3762905"/>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创造氛围</a:t>
            </a:r>
          </a:p>
        </p:txBody>
      </p:sp>
      <p:sp>
        <p:nvSpPr>
          <p:cNvPr id="27" name="矩形 26"/>
          <p:cNvSpPr/>
          <p:nvPr/>
        </p:nvSpPr>
        <p:spPr>
          <a:xfrm>
            <a:off x="2519584" y="487900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整改问题</a:t>
            </a:r>
          </a:p>
        </p:txBody>
      </p:sp>
      <p:grpSp>
        <p:nvGrpSpPr>
          <p:cNvPr id="28" name="组合 27"/>
          <p:cNvGrpSpPr/>
          <p:nvPr/>
        </p:nvGrpSpPr>
        <p:grpSpPr>
          <a:xfrm>
            <a:off x="1767120" y="3822631"/>
            <a:ext cx="540000" cy="540000"/>
            <a:chOff x="2139794" y="3350279"/>
            <a:chExt cx="540000" cy="540000"/>
          </a:xfrm>
        </p:grpSpPr>
        <p:sp>
          <p:nvSpPr>
            <p:cNvPr id="29" name="椭圆 28"/>
            <p:cNvSpPr>
              <a:spLocks noChangeAspect="1"/>
            </p:cNvSpPr>
            <p:nvPr/>
          </p:nvSpPr>
          <p:spPr>
            <a:xfrm>
              <a:off x="2139794" y="3350279"/>
              <a:ext cx="540000" cy="540000"/>
            </a:xfrm>
            <a:prstGeom prst="ellipse">
              <a:avLst/>
            </a:prstGeom>
            <a:solidFill>
              <a:srgbClr val="C00000"/>
            </a:solidFill>
            <a:ln w="381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30" name="Freeform 5"/>
            <p:cNvSpPr/>
            <p:nvPr/>
          </p:nvSpPr>
          <p:spPr bwMode="auto">
            <a:xfrm>
              <a:off x="2265949" y="3476434"/>
              <a:ext cx="287691" cy="287691"/>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31" name="组合 30"/>
          <p:cNvGrpSpPr/>
          <p:nvPr/>
        </p:nvGrpSpPr>
        <p:grpSpPr>
          <a:xfrm>
            <a:off x="1767120" y="4956543"/>
            <a:ext cx="540000" cy="540000"/>
            <a:chOff x="2139794" y="3350279"/>
            <a:chExt cx="540000" cy="540000"/>
          </a:xfrm>
        </p:grpSpPr>
        <p:sp>
          <p:nvSpPr>
            <p:cNvPr id="32" name="椭圆 31"/>
            <p:cNvSpPr>
              <a:spLocks noChangeAspect="1"/>
            </p:cNvSpPr>
            <p:nvPr/>
          </p:nvSpPr>
          <p:spPr>
            <a:xfrm>
              <a:off x="2139794" y="3350279"/>
              <a:ext cx="540000" cy="540000"/>
            </a:xfrm>
            <a:prstGeom prst="ellipse">
              <a:avLst/>
            </a:prstGeom>
            <a:solidFill>
              <a:srgbClr val="C00000"/>
            </a:solidFill>
            <a:ln w="381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33" name="Freeform 5"/>
            <p:cNvSpPr/>
            <p:nvPr/>
          </p:nvSpPr>
          <p:spPr bwMode="auto">
            <a:xfrm>
              <a:off x="2265949" y="3476434"/>
              <a:ext cx="287691" cy="287691"/>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pic>
        <p:nvPicPr>
          <p:cNvPr id="35" name="图片 34"/>
          <p:cNvPicPr>
            <a:picLocks noChangeAspect="1"/>
          </p:cNvPicPr>
          <p:nvPr/>
        </p:nvPicPr>
        <p:blipFill rotWithShape="1">
          <a:blip r:embed="rId3" cstate="print">
            <a:extLst>
              <a:ext uri="{BEBA8EAE-BF5A-486C-A8C5-ECC9F3942E4B}">
                <a14:imgProps xmlns="" xmlns:a14="http://schemas.microsoft.com/office/drawing/2010/main">
                  <a14:imgLayer r:embed="rId4">
                    <a14:imgEffect>
                      <a14:brightnessContrast bright="20000" contrast="20000"/>
                    </a14:imgEffect>
                    <a14:imgEffect>
                      <a14:colorTemperature colorTemp="11500"/>
                    </a14:imgEffect>
                    <a14:imgEffect>
                      <a14:saturation sat="110000"/>
                    </a14:imgEffect>
                  </a14:imgLayer>
                </a14:imgProps>
              </a:ext>
              <a:ext uri="{28A0092B-C50C-407E-A947-70E740481C1C}">
                <a14:useLocalDpi xmlns="" xmlns:a14="http://schemas.microsoft.com/office/drawing/2010/main" val="0"/>
              </a:ext>
            </a:extLst>
          </a:blip>
          <a:srcRect/>
          <a:stretch>
            <a:fillRect/>
          </a:stretch>
        </p:blipFill>
        <p:spPr>
          <a:xfrm>
            <a:off x="7963282" y="1458557"/>
            <a:ext cx="2941642" cy="1375014"/>
          </a:xfrm>
          <a:prstGeom prst="rect">
            <a:avLst/>
          </a:prstGeom>
          <a:ln>
            <a:solidFill>
              <a:srgbClr val="C00000">
                <a:alpha val="25000"/>
              </a:srgbClr>
            </a:solidFill>
          </a:ln>
        </p:spPr>
      </p:pic>
      <p:pic>
        <p:nvPicPr>
          <p:cNvPr id="37" name="图片 36"/>
          <p:cNvPicPr>
            <a:picLocks noChangeAspect="1"/>
          </p:cNvPicPr>
          <p:nvPr/>
        </p:nvPicPr>
        <p:blipFill rotWithShape="1">
          <a:blip r:embed="rId5" cstate="print">
            <a:extLst>
              <a:ext uri="{BEBA8EAE-BF5A-486C-A8C5-ECC9F3942E4B}">
                <a14:imgProps xmlns="" xmlns:a14="http://schemas.microsoft.com/office/drawing/2010/main">
                  <a14:imgLayer r:embed="rId6">
                    <a14:imgEffect>
                      <a14:brightnessContrast bright="20000" contrast="20000"/>
                    </a14:imgEffect>
                    <a14:imgEffect>
                      <a14:colorTemperature colorTemp="11500"/>
                    </a14:imgEffect>
                  </a14:imgLayer>
                </a14:imgProps>
              </a:ext>
              <a:ext uri="{28A0092B-C50C-407E-A947-70E740481C1C}">
                <a14:useLocalDpi xmlns="" xmlns:a14="http://schemas.microsoft.com/office/drawing/2010/main" val="0"/>
              </a:ext>
            </a:extLst>
          </a:blip>
          <a:srcRect/>
          <a:stretch>
            <a:fillRect/>
          </a:stretch>
        </p:blipFill>
        <p:spPr>
          <a:xfrm>
            <a:off x="7963290" y="4668157"/>
            <a:ext cx="2941634" cy="1375014"/>
          </a:xfrm>
          <a:prstGeom prst="rect">
            <a:avLst/>
          </a:prstGeom>
          <a:ln>
            <a:solidFill>
              <a:srgbClr val="C00000">
                <a:alpha val="25000"/>
              </a:srgbClr>
            </a:solidFill>
          </a:ln>
        </p:spPr>
      </p:pic>
      <p:pic>
        <p:nvPicPr>
          <p:cNvPr id="39" name="图片 38"/>
          <p:cNvPicPr>
            <a:picLocks noChangeAspect="1"/>
          </p:cNvPicPr>
          <p:nvPr/>
        </p:nvPicPr>
        <p:blipFill rotWithShape="1">
          <a:blip r:embed="rId7" cstate="print">
            <a:extLst>
              <a:ext uri="{BEBA8EAE-BF5A-486C-A8C5-ECC9F3942E4B}">
                <a14:imgProps xmlns="" xmlns:a14="http://schemas.microsoft.com/office/drawing/2010/main">
                  <a14:imgLayer r:embed="rId8">
                    <a14:imgEffect>
                      <a14:brightnessContrast bright="10000" contrast="20000"/>
                    </a14:imgEffect>
                    <a14:imgEffect>
                      <a14:colorTemperature colorTemp="11500"/>
                    </a14:imgEffect>
                    <a14:imgEffect>
                      <a14:saturation sat="110000"/>
                    </a14:imgEffect>
                  </a14:imgLayer>
                </a14:imgProps>
              </a:ext>
              <a:ext uri="{28A0092B-C50C-407E-A947-70E740481C1C}">
                <a14:useLocalDpi xmlns="" xmlns:a14="http://schemas.microsoft.com/office/drawing/2010/main" val="0"/>
              </a:ext>
            </a:extLst>
          </a:blip>
          <a:srcRect t="10846" b="18976"/>
          <a:stretch>
            <a:fillRect/>
          </a:stretch>
        </p:blipFill>
        <p:spPr>
          <a:xfrm>
            <a:off x="7963286" y="3063357"/>
            <a:ext cx="2941638" cy="1375014"/>
          </a:xfrm>
          <a:prstGeom prst="rect">
            <a:avLst/>
          </a:prstGeom>
          <a:ln>
            <a:solidFill>
              <a:srgbClr val="C00000">
                <a:alpha val="25000"/>
              </a:srgbClr>
            </a:solidFill>
          </a:ln>
        </p:spPr>
      </p:pic>
    </p:spTree>
    <p:extLst>
      <p:ext uri="{BB962C8B-B14F-4D97-AF65-F5344CB8AC3E}">
        <p14:creationId xmlns="" xmlns:p14="http://schemas.microsoft.com/office/powerpoint/2010/main" val="3592151761"/>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0" fill="hold"/>
                                        <p:tgtEl>
                                          <p:spTgt spid="19"/>
                                        </p:tgtEl>
                                        <p:attrNameLst>
                                          <p:attrName>ppt_w</p:attrName>
                                        </p:attrNameLst>
                                      </p:cBhvr>
                                      <p:tavLst>
                                        <p:tav tm="0">
                                          <p:val>
                                            <p:fltVal val="0"/>
                                          </p:val>
                                        </p:tav>
                                        <p:tav tm="100000">
                                          <p:val>
                                            <p:strVal val="#ppt_w"/>
                                          </p:val>
                                        </p:tav>
                                      </p:tavLst>
                                    </p:anim>
                                    <p:anim calcmode="lin" valueType="num">
                                      <p:cBhvr>
                                        <p:cTn id="12" dur="1000" fill="hold"/>
                                        <p:tgtEl>
                                          <p:spTgt spid="19"/>
                                        </p:tgtEl>
                                        <p:attrNameLst>
                                          <p:attrName>ppt_h</p:attrName>
                                        </p:attrNameLst>
                                      </p:cBhvr>
                                      <p:tavLst>
                                        <p:tav tm="0">
                                          <p:val>
                                            <p:fltVal val="0"/>
                                          </p:val>
                                        </p:tav>
                                        <p:tav tm="100000">
                                          <p:val>
                                            <p:strVal val="#ppt_h"/>
                                          </p:val>
                                        </p:tav>
                                      </p:tavLst>
                                    </p:anim>
                                    <p:anim calcmode="lin" valueType="num">
                                      <p:cBhvr>
                                        <p:cTn id="13" dur="1000" fill="hold"/>
                                        <p:tgtEl>
                                          <p:spTgt spid="19"/>
                                        </p:tgtEl>
                                        <p:attrNameLst>
                                          <p:attrName>style.rotation</p:attrName>
                                        </p:attrNameLst>
                                      </p:cBhvr>
                                      <p:tavLst>
                                        <p:tav tm="0">
                                          <p:val>
                                            <p:fltVal val="360"/>
                                          </p:val>
                                        </p:tav>
                                        <p:tav tm="100000">
                                          <p:val>
                                            <p:fltVal val="0"/>
                                          </p:val>
                                        </p:tav>
                                      </p:tavLst>
                                    </p:anim>
                                    <p:animEffect transition="in" filter="fade">
                                      <p:cBhvr>
                                        <p:cTn id="14" dur="1000"/>
                                        <p:tgtEl>
                                          <p:spTgt spid="1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1000"/>
                                        <p:tgtEl>
                                          <p:spTgt spid="20"/>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1000"/>
                                        <p:tgtEl>
                                          <p:spTgt spid="21"/>
                                        </p:tgtEl>
                                      </p:cBhvr>
                                    </p:animEffect>
                                  </p:childTnLst>
                                </p:cTn>
                              </p:par>
                              <p:par>
                                <p:cTn id="22" presetID="49" presetClass="entr" presetSubtype="0" decel="10000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1000" fill="hold"/>
                                        <p:tgtEl>
                                          <p:spTgt spid="22"/>
                                        </p:tgtEl>
                                        <p:attrNameLst>
                                          <p:attrName>ppt_w</p:attrName>
                                        </p:attrNameLst>
                                      </p:cBhvr>
                                      <p:tavLst>
                                        <p:tav tm="0">
                                          <p:val>
                                            <p:fltVal val="0"/>
                                          </p:val>
                                        </p:tav>
                                        <p:tav tm="100000">
                                          <p:val>
                                            <p:strVal val="#ppt_w"/>
                                          </p:val>
                                        </p:tav>
                                      </p:tavLst>
                                    </p:anim>
                                    <p:anim calcmode="lin" valueType="num">
                                      <p:cBhvr>
                                        <p:cTn id="25" dur="1000" fill="hold"/>
                                        <p:tgtEl>
                                          <p:spTgt spid="22"/>
                                        </p:tgtEl>
                                        <p:attrNameLst>
                                          <p:attrName>ppt_h</p:attrName>
                                        </p:attrNameLst>
                                      </p:cBhvr>
                                      <p:tavLst>
                                        <p:tav tm="0">
                                          <p:val>
                                            <p:fltVal val="0"/>
                                          </p:val>
                                        </p:tav>
                                        <p:tav tm="100000">
                                          <p:val>
                                            <p:strVal val="#ppt_h"/>
                                          </p:val>
                                        </p:tav>
                                      </p:tavLst>
                                    </p:anim>
                                    <p:anim calcmode="lin" valueType="num">
                                      <p:cBhvr>
                                        <p:cTn id="26" dur="1000" fill="hold"/>
                                        <p:tgtEl>
                                          <p:spTgt spid="22"/>
                                        </p:tgtEl>
                                        <p:attrNameLst>
                                          <p:attrName>style.rotation</p:attrName>
                                        </p:attrNameLst>
                                      </p:cBhvr>
                                      <p:tavLst>
                                        <p:tav tm="0">
                                          <p:val>
                                            <p:fltVal val="360"/>
                                          </p:val>
                                        </p:tav>
                                        <p:tav tm="100000">
                                          <p:val>
                                            <p:fltVal val="0"/>
                                          </p:val>
                                        </p:tav>
                                      </p:tavLst>
                                    </p:anim>
                                    <p:animEffect transition="in" filter="fade">
                                      <p:cBhvr>
                                        <p:cTn id="27" dur="1000"/>
                                        <p:tgtEl>
                                          <p:spTgt spid="22"/>
                                        </p:tgtEl>
                                      </p:cBhvr>
                                    </p:animEffect>
                                  </p:childTnLst>
                                </p:cTn>
                              </p:par>
                              <p:par>
                                <p:cTn id="28" presetID="49" presetClass="entr" presetSubtype="0" decel="100000"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1000" fill="hold"/>
                                        <p:tgtEl>
                                          <p:spTgt spid="28"/>
                                        </p:tgtEl>
                                        <p:attrNameLst>
                                          <p:attrName>ppt_w</p:attrName>
                                        </p:attrNameLst>
                                      </p:cBhvr>
                                      <p:tavLst>
                                        <p:tav tm="0">
                                          <p:val>
                                            <p:fltVal val="0"/>
                                          </p:val>
                                        </p:tav>
                                        <p:tav tm="100000">
                                          <p:val>
                                            <p:strVal val="#ppt_w"/>
                                          </p:val>
                                        </p:tav>
                                      </p:tavLst>
                                    </p:anim>
                                    <p:anim calcmode="lin" valueType="num">
                                      <p:cBhvr>
                                        <p:cTn id="31" dur="1000" fill="hold"/>
                                        <p:tgtEl>
                                          <p:spTgt spid="28"/>
                                        </p:tgtEl>
                                        <p:attrNameLst>
                                          <p:attrName>ppt_h</p:attrName>
                                        </p:attrNameLst>
                                      </p:cBhvr>
                                      <p:tavLst>
                                        <p:tav tm="0">
                                          <p:val>
                                            <p:fltVal val="0"/>
                                          </p:val>
                                        </p:tav>
                                        <p:tav tm="100000">
                                          <p:val>
                                            <p:strVal val="#ppt_h"/>
                                          </p:val>
                                        </p:tav>
                                      </p:tavLst>
                                    </p:anim>
                                    <p:anim calcmode="lin" valueType="num">
                                      <p:cBhvr>
                                        <p:cTn id="32" dur="1000" fill="hold"/>
                                        <p:tgtEl>
                                          <p:spTgt spid="28"/>
                                        </p:tgtEl>
                                        <p:attrNameLst>
                                          <p:attrName>style.rotation</p:attrName>
                                        </p:attrNameLst>
                                      </p:cBhvr>
                                      <p:tavLst>
                                        <p:tav tm="0">
                                          <p:val>
                                            <p:fltVal val="360"/>
                                          </p:val>
                                        </p:tav>
                                        <p:tav tm="100000">
                                          <p:val>
                                            <p:fltVal val="0"/>
                                          </p:val>
                                        </p:tav>
                                      </p:tavLst>
                                    </p:anim>
                                    <p:animEffect transition="in" filter="fade">
                                      <p:cBhvr>
                                        <p:cTn id="33" dur="1000"/>
                                        <p:tgtEl>
                                          <p:spTgt spid="28"/>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1000" fill="hold"/>
                                        <p:tgtEl>
                                          <p:spTgt spid="31"/>
                                        </p:tgtEl>
                                        <p:attrNameLst>
                                          <p:attrName>ppt_w</p:attrName>
                                        </p:attrNameLst>
                                      </p:cBhvr>
                                      <p:tavLst>
                                        <p:tav tm="0">
                                          <p:val>
                                            <p:fltVal val="0"/>
                                          </p:val>
                                        </p:tav>
                                        <p:tav tm="100000">
                                          <p:val>
                                            <p:strVal val="#ppt_w"/>
                                          </p:val>
                                        </p:tav>
                                      </p:tavLst>
                                    </p:anim>
                                    <p:anim calcmode="lin" valueType="num">
                                      <p:cBhvr>
                                        <p:cTn id="37" dur="1000" fill="hold"/>
                                        <p:tgtEl>
                                          <p:spTgt spid="31"/>
                                        </p:tgtEl>
                                        <p:attrNameLst>
                                          <p:attrName>ppt_h</p:attrName>
                                        </p:attrNameLst>
                                      </p:cBhvr>
                                      <p:tavLst>
                                        <p:tav tm="0">
                                          <p:val>
                                            <p:fltVal val="0"/>
                                          </p:val>
                                        </p:tav>
                                        <p:tav tm="100000">
                                          <p:val>
                                            <p:strVal val="#ppt_h"/>
                                          </p:val>
                                        </p:tav>
                                      </p:tavLst>
                                    </p:anim>
                                    <p:anim calcmode="lin" valueType="num">
                                      <p:cBhvr>
                                        <p:cTn id="38" dur="1000" fill="hold"/>
                                        <p:tgtEl>
                                          <p:spTgt spid="31"/>
                                        </p:tgtEl>
                                        <p:attrNameLst>
                                          <p:attrName>style.rotation</p:attrName>
                                        </p:attrNameLst>
                                      </p:cBhvr>
                                      <p:tavLst>
                                        <p:tav tm="0">
                                          <p:val>
                                            <p:fltVal val="360"/>
                                          </p:val>
                                        </p:tav>
                                        <p:tav tm="100000">
                                          <p:val>
                                            <p:fltVal val="0"/>
                                          </p:val>
                                        </p:tav>
                                      </p:tavLst>
                                    </p:anim>
                                    <p:animEffect transition="in" filter="fade">
                                      <p:cBhvr>
                                        <p:cTn id="39" dur="1000"/>
                                        <p:tgtEl>
                                          <p:spTgt spid="3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1000"/>
                                        <p:tgtEl>
                                          <p:spTgt spid="2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1000"/>
                                        <p:tgtEl>
                                          <p:spTgt spid="2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1000"/>
                                        <p:tgtEl>
                                          <p:spTgt spid="27"/>
                                        </p:tgtEl>
                                      </p:cBhvr>
                                    </p:animEffect>
                                  </p:childTnLst>
                                </p:cTn>
                              </p:par>
                              <p:par>
                                <p:cTn id="49" presetID="31" presetClass="entr" presetSubtype="0" fill="hold" grpId="0" nodeType="withEffect">
                                  <p:stCondLst>
                                    <p:cond delay="0"/>
                                  </p:stCondLst>
                                  <p:iterate type="lt">
                                    <p:tmPct val="476"/>
                                  </p:iterate>
                                  <p:childTnLst>
                                    <p:set>
                                      <p:cBhvr>
                                        <p:cTn id="50" dur="1" fill="hold">
                                          <p:stCondLst>
                                            <p:cond delay="0"/>
                                          </p:stCondLst>
                                        </p:cTn>
                                        <p:tgtEl>
                                          <p:spTgt spid="3"/>
                                        </p:tgtEl>
                                        <p:attrNameLst>
                                          <p:attrName>style.visibility</p:attrName>
                                        </p:attrNameLst>
                                      </p:cBhvr>
                                      <p:to>
                                        <p:strVal val="visible"/>
                                      </p:to>
                                    </p:set>
                                    <p:anim calcmode="lin" valueType="num">
                                      <p:cBhvr>
                                        <p:cTn id="51" dur="750" fill="hold"/>
                                        <p:tgtEl>
                                          <p:spTgt spid="3"/>
                                        </p:tgtEl>
                                        <p:attrNameLst>
                                          <p:attrName>ppt_w</p:attrName>
                                        </p:attrNameLst>
                                      </p:cBhvr>
                                      <p:tavLst>
                                        <p:tav tm="0">
                                          <p:val>
                                            <p:fltVal val="0"/>
                                          </p:val>
                                        </p:tav>
                                        <p:tav tm="100000">
                                          <p:val>
                                            <p:strVal val="#ppt_w"/>
                                          </p:val>
                                        </p:tav>
                                      </p:tavLst>
                                    </p:anim>
                                    <p:anim calcmode="lin" valueType="num">
                                      <p:cBhvr>
                                        <p:cTn id="52" dur="750" fill="hold"/>
                                        <p:tgtEl>
                                          <p:spTgt spid="3"/>
                                        </p:tgtEl>
                                        <p:attrNameLst>
                                          <p:attrName>ppt_h</p:attrName>
                                        </p:attrNameLst>
                                      </p:cBhvr>
                                      <p:tavLst>
                                        <p:tav tm="0">
                                          <p:val>
                                            <p:fltVal val="0"/>
                                          </p:val>
                                        </p:tav>
                                        <p:tav tm="100000">
                                          <p:val>
                                            <p:strVal val="#ppt_h"/>
                                          </p:val>
                                        </p:tav>
                                      </p:tavLst>
                                    </p:anim>
                                    <p:anim calcmode="lin" valueType="num">
                                      <p:cBhvr>
                                        <p:cTn id="53" dur="750" fill="hold"/>
                                        <p:tgtEl>
                                          <p:spTgt spid="3"/>
                                        </p:tgtEl>
                                        <p:attrNameLst>
                                          <p:attrName>style.rotation</p:attrName>
                                        </p:attrNameLst>
                                      </p:cBhvr>
                                      <p:tavLst>
                                        <p:tav tm="0">
                                          <p:val>
                                            <p:fltVal val="90"/>
                                          </p:val>
                                        </p:tav>
                                        <p:tav tm="100000">
                                          <p:val>
                                            <p:fltVal val="0"/>
                                          </p:val>
                                        </p:tav>
                                      </p:tavLst>
                                    </p:anim>
                                    <p:animEffect transition="in" filter="fade">
                                      <p:cBhvr>
                                        <p:cTn id="54" dur="750"/>
                                        <p:tgtEl>
                                          <p:spTgt spid="3"/>
                                        </p:tgtEl>
                                      </p:cBhvr>
                                    </p:animEffect>
                                  </p:childTnLst>
                                </p:cTn>
                              </p:par>
                              <p:par>
                                <p:cTn id="55" presetID="31" presetClass="entr" presetSubtype="0" fill="hold" grpId="0" nodeType="withEffect">
                                  <p:stCondLst>
                                    <p:cond delay="0"/>
                                  </p:stCondLst>
                                  <p:iterate type="lt">
                                    <p:tmPct val="641"/>
                                  </p:iterate>
                                  <p:childTnLst>
                                    <p:set>
                                      <p:cBhvr>
                                        <p:cTn id="56" dur="1" fill="hold">
                                          <p:stCondLst>
                                            <p:cond delay="0"/>
                                          </p:stCondLst>
                                        </p:cTn>
                                        <p:tgtEl>
                                          <p:spTgt spid="5"/>
                                        </p:tgtEl>
                                        <p:attrNameLst>
                                          <p:attrName>style.visibility</p:attrName>
                                        </p:attrNameLst>
                                      </p:cBhvr>
                                      <p:to>
                                        <p:strVal val="visible"/>
                                      </p:to>
                                    </p:set>
                                    <p:anim calcmode="lin" valueType="num">
                                      <p:cBhvr>
                                        <p:cTn id="57" dur="750" fill="hold"/>
                                        <p:tgtEl>
                                          <p:spTgt spid="5"/>
                                        </p:tgtEl>
                                        <p:attrNameLst>
                                          <p:attrName>ppt_w</p:attrName>
                                        </p:attrNameLst>
                                      </p:cBhvr>
                                      <p:tavLst>
                                        <p:tav tm="0">
                                          <p:val>
                                            <p:fltVal val="0"/>
                                          </p:val>
                                        </p:tav>
                                        <p:tav tm="100000">
                                          <p:val>
                                            <p:strVal val="#ppt_w"/>
                                          </p:val>
                                        </p:tav>
                                      </p:tavLst>
                                    </p:anim>
                                    <p:anim calcmode="lin" valueType="num">
                                      <p:cBhvr>
                                        <p:cTn id="58" dur="750" fill="hold"/>
                                        <p:tgtEl>
                                          <p:spTgt spid="5"/>
                                        </p:tgtEl>
                                        <p:attrNameLst>
                                          <p:attrName>ppt_h</p:attrName>
                                        </p:attrNameLst>
                                      </p:cBhvr>
                                      <p:tavLst>
                                        <p:tav tm="0">
                                          <p:val>
                                            <p:fltVal val="0"/>
                                          </p:val>
                                        </p:tav>
                                        <p:tav tm="100000">
                                          <p:val>
                                            <p:strVal val="#ppt_h"/>
                                          </p:val>
                                        </p:tav>
                                      </p:tavLst>
                                    </p:anim>
                                    <p:anim calcmode="lin" valueType="num">
                                      <p:cBhvr>
                                        <p:cTn id="59" dur="750" fill="hold"/>
                                        <p:tgtEl>
                                          <p:spTgt spid="5"/>
                                        </p:tgtEl>
                                        <p:attrNameLst>
                                          <p:attrName>style.rotation</p:attrName>
                                        </p:attrNameLst>
                                      </p:cBhvr>
                                      <p:tavLst>
                                        <p:tav tm="0">
                                          <p:val>
                                            <p:fltVal val="90"/>
                                          </p:val>
                                        </p:tav>
                                        <p:tav tm="100000">
                                          <p:val>
                                            <p:fltVal val="0"/>
                                          </p:val>
                                        </p:tav>
                                      </p:tavLst>
                                    </p:anim>
                                    <p:animEffect transition="in" filter="fade">
                                      <p:cBhvr>
                                        <p:cTn id="60" dur="750"/>
                                        <p:tgtEl>
                                          <p:spTgt spid="5"/>
                                        </p:tgtEl>
                                      </p:cBhvr>
                                    </p:animEffect>
                                  </p:childTnLst>
                                </p:cTn>
                              </p:par>
                              <p:par>
                                <p:cTn id="61" presetID="31" presetClass="entr" presetSubtype="0" fill="hold" grpId="0" nodeType="withEffect">
                                  <p:stCondLst>
                                    <p:cond delay="0"/>
                                  </p:stCondLst>
                                  <p:iterate type="lt">
                                    <p:tmPct val="585"/>
                                  </p:iterate>
                                  <p:childTnLst>
                                    <p:set>
                                      <p:cBhvr>
                                        <p:cTn id="62" dur="1" fill="hold">
                                          <p:stCondLst>
                                            <p:cond delay="0"/>
                                          </p:stCondLst>
                                        </p:cTn>
                                        <p:tgtEl>
                                          <p:spTgt spid="6"/>
                                        </p:tgtEl>
                                        <p:attrNameLst>
                                          <p:attrName>style.visibility</p:attrName>
                                        </p:attrNameLst>
                                      </p:cBhvr>
                                      <p:to>
                                        <p:strVal val="visible"/>
                                      </p:to>
                                    </p:set>
                                    <p:anim calcmode="lin" valueType="num">
                                      <p:cBhvr>
                                        <p:cTn id="63" dur="750" fill="hold"/>
                                        <p:tgtEl>
                                          <p:spTgt spid="6"/>
                                        </p:tgtEl>
                                        <p:attrNameLst>
                                          <p:attrName>ppt_w</p:attrName>
                                        </p:attrNameLst>
                                      </p:cBhvr>
                                      <p:tavLst>
                                        <p:tav tm="0">
                                          <p:val>
                                            <p:fltVal val="0"/>
                                          </p:val>
                                        </p:tav>
                                        <p:tav tm="100000">
                                          <p:val>
                                            <p:strVal val="#ppt_w"/>
                                          </p:val>
                                        </p:tav>
                                      </p:tavLst>
                                    </p:anim>
                                    <p:anim calcmode="lin" valueType="num">
                                      <p:cBhvr>
                                        <p:cTn id="64" dur="750" fill="hold"/>
                                        <p:tgtEl>
                                          <p:spTgt spid="6"/>
                                        </p:tgtEl>
                                        <p:attrNameLst>
                                          <p:attrName>ppt_h</p:attrName>
                                        </p:attrNameLst>
                                      </p:cBhvr>
                                      <p:tavLst>
                                        <p:tav tm="0">
                                          <p:val>
                                            <p:fltVal val="0"/>
                                          </p:val>
                                        </p:tav>
                                        <p:tav tm="100000">
                                          <p:val>
                                            <p:strVal val="#ppt_h"/>
                                          </p:val>
                                        </p:tav>
                                      </p:tavLst>
                                    </p:anim>
                                    <p:anim calcmode="lin" valueType="num">
                                      <p:cBhvr>
                                        <p:cTn id="65" dur="750" fill="hold"/>
                                        <p:tgtEl>
                                          <p:spTgt spid="6"/>
                                        </p:tgtEl>
                                        <p:attrNameLst>
                                          <p:attrName>style.rotation</p:attrName>
                                        </p:attrNameLst>
                                      </p:cBhvr>
                                      <p:tavLst>
                                        <p:tav tm="0">
                                          <p:val>
                                            <p:fltVal val="90"/>
                                          </p:val>
                                        </p:tav>
                                        <p:tav tm="100000">
                                          <p:val>
                                            <p:fltVal val="0"/>
                                          </p:val>
                                        </p:tav>
                                      </p:tavLst>
                                    </p:anim>
                                    <p:animEffect transition="in" filter="fade">
                                      <p:cBhvr>
                                        <p:cTn id="66" dur="750"/>
                                        <p:tgtEl>
                                          <p:spTgt spid="6"/>
                                        </p:tgtEl>
                                      </p:cBhvr>
                                    </p:animEffect>
                                  </p:childTnLst>
                                </p:cTn>
                              </p:par>
                              <p:par>
                                <p:cTn id="67" presetID="2" presetClass="entr" presetSubtype="2" decel="45000" fill="hold" nodeType="withEffect">
                                  <p:stCondLst>
                                    <p:cond delay="0"/>
                                  </p:stCondLst>
                                  <p:childTnLst>
                                    <p:set>
                                      <p:cBhvr>
                                        <p:cTn id="68" dur="1" fill="hold">
                                          <p:stCondLst>
                                            <p:cond delay="0"/>
                                          </p:stCondLst>
                                        </p:cTn>
                                        <p:tgtEl>
                                          <p:spTgt spid="35"/>
                                        </p:tgtEl>
                                        <p:attrNameLst>
                                          <p:attrName>style.visibility</p:attrName>
                                        </p:attrNameLst>
                                      </p:cBhvr>
                                      <p:to>
                                        <p:strVal val="visible"/>
                                      </p:to>
                                    </p:set>
                                    <p:anim calcmode="lin" valueType="num">
                                      <p:cBhvr additive="base">
                                        <p:cTn id="69" dur="1000" fill="hold"/>
                                        <p:tgtEl>
                                          <p:spTgt spid="35"/>
                                        </p:tgtEl>
                                        <p:attrNameLst>
                                          <p:attrName>ppt_x</p:attrName>
                                        </p:attrNameLst>
                                      </p:cBhvr>
                                      <p:tavLst>
                                        <p:tav tm="0">
                                          <p:val>
                                            <p:strVal val="1+#ppt_w/2"/>
                                          </p:val>
                                        </p:tav>
                                        <p:tav tm="100000">
                                          <p:val>
                                            <p:strVal val="#ppt_x"/>
                                          </p:val>
                                        </p:tav>
                                      </p:tavLst>
                                    </p:anim>
                                    <p:anim calcmode="lin" valueType="num">
                                      <p:cBhvr additive="base">
                                        <p:cTn id="70" dur="1000" fill="hold"/>
                                        <p:tgtEl>
                                          <p:spTgt spid="35"/>
                                        </p:tgtEl>
                                        <p:attrNameLst>
                                          <p:attrName>ppt_y</p:attrName>
                                        </p:attrNameLst>
                                      </p:cBhvr>
                                      <p:tavLst>
                                        <p:tav tm="0">
                                          <p:val>
                                            <p:strVal val="#ppt_y"/>
                                          </p:val>
                                        </p:tav>
                                        <p:tav tm="100000">
                                          <p:val>
                                            <p:strVal val="#ppt_y"/>
                                          </p:val>
                                        </p:tav>
                                      </p:tavLst>
                                    </p:anim>
                                  </p:childTnLst>
                                </p:cTn>
                              </p:par>
                              <p:par>
                                <p:cTn id="71" presetID="2" presetClass="entr" presetSubtype="2" decel="45000" fill="hold" nodeType="withEffect">
                                  <p:stCondLst>
                                    <p:cond delay="15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1000" fill="hold"/>
                                        <p:tgtEl>
                                          <p:spTgt spid="39"/>
                                        </p:tgtEl>
                                        <p:attrNameLst>
                                          <p:attrName>ppt_x</p:attrName>
                                        </p:attrNameLst>
                                      </p:cBhvr>
                                      <p:tavLst>
                                        <p:tav tm="0">
                                          <p:val>
                                            <p:strVal val="1+#ppt_w/2"/>
                                          </p:val>
                                        </p:tav>
                                        <p:tav tm="100000">
                                          <p:val>
                                            <p:strVal val="#ppt_x"/>
                                          </p:val>
                                        </p:tav>
                                      </p:tavLst>
                                    </p:anim>
                                    <p:anim calcmode="lin" valueType="num">
                                      <p:cBhvr additive="base">
                                        <p:cTn id="74" dur="1000" fill="hold"/>
                                        <p:tgtEl>
                                          <p:spTgt spid="39"/>
                                        </p:tgtEl>
                                        <p:attrNameLst>
                                          <p:attrName>ppt_y</p:attrName>
                                        </p:attrNameLst>
                                      </p:cBhvr>
                                      <p:tavLst>
                                        <p:tav tm="0">
                                          <p:val>
                                            <p:strVal val="#ppt_y"/>
                                          </p:val>
                                        </p:tav>
                                        <p:tav tm="100000">
                                          <p:val>
                                            <p:strVal val="#ppt_y"/>
                                          </p:val>
                                        </p:tav>
                                      </p:tavLst>
                                    </p:anim>
                                  </p:childTnLst>
                                </p:cTn>
                              </p:par>
                              <p:par>
                                <p:cTn id="75" presetID="2" presetClass="entr" presetSubtype="2" decel="45000" fill="hold" nodeType="withEffect">
                                  <p:stCondLst>
                                    <p:cond delay="300"/>
                                  </p:stCondLst>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1000" fill="hold"/>
                                        <p:tgtEl>
                                          <p:spTgt spid="37"/>
                                        </p:tgtEl>
                                        <p:attrNameLst>
                                          <p:attrName>ppt_x</p:attrName>
                                        </p:attrNameLst>
                                      </p:cBhvr>
                                      <p:tavLst>
                                        <p:tav tm="0">
                                          <p:val>
                                            <p:strVal val="1+#ppt_w/2"/>
                                          </p:val>
                                        </p:tav>
                                        <p:tav tm="100000">
                                          <p:val>
                                            <p:strVal val="#ppt_x"/>
                                          </p:val>
                                        </p:tav>
                                      </p:tavLst>
                                    </p:anim>
                                    <p:anim calcmode="lin" valueType="num">
                                      <p:cBhvr additive="base">
                                        <p:cTn id="78" dur="1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19" grpId="0" animBg="1"/>
      <p:bldP spid="20" grpId="0" animBg="1"/>
      <p:bldP spid="25" grpId="0"/>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1618240" y="3282249"/>
            <a:ext cx="2648305" cy="540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rgbClr val="FFFDF8"/>
                </a:solidFill>
                <a:effectLst/>
                <a:uLnTx/>
                <a:uFillTx/>
                <a:latin typeface="Arial" panose="020F0502020204030204"/>
                <a:ea typeface="微软雅黑"/>
                <a:cs typeface="+mn-ea"/>
                <a:sym typeface="+mn-lt"/>
              </a:rPr>
              <a:t>参与</a:t>
            </a:r>
            <a:r>
              <a:rPr kumimoji="0" lang="zh-CN" altLang="zh-CN" sz="1800" b="0" i="0" u="none" strike="noStrike" kern="1200" cap="none" spc="0" normalizeH="0" baseline="0" noProof="0">
                <a:ln>
                  <a:noFill/>
                </a:ln>
                <a:solidFill>
                  <a:srgbClr val="FFFDF8"/>
                </a:solidFill>
                <a:effectLst/>
                <a:uLnTx/>
                <a:uFillTx/>
                <a:latin typeface="Arial" panose="020F0502020204030204"/>
                <a:ea typeface="微软雅黑"/>
                <a:cs typeface="+mn-ea"/>
                <a:sym typeface="+mn-lt"/>
              </a:rPr>
              <a:t>卫生</a:t>
            </a:r>
            <a:r>
              <a:rPr kumimoji="0" lang="zh-CN" altLang="en-US" sz="1800" b="0" i="0" u="none" strike="noStrike" kern="1200" cap="none" spc="0" normalizeH="0" baseline="0" noProof="0">
                <a:ln>
                  <a:noFill/>
                </a:ln>
                <a:solidFill>
                  <a:srgbClr val="FFFDF8"/>
                </a:solidFill>
                <a:effectLst/>
                <a:uLnTx/>
                <a:uFillTx/>
                <a:latin typeface="Arial" panose="020F0502020204030204"/>
                <a:ea typeface="微软雅黑"/>
                <a:cs typeface="+mn-ea"/>
                <a:sym typeface="+mn-lt"/>
              </a:rPr>
              <a:t>整治行动</a:t>
            </a:r>
            <a:endParaRPr kumimoji="0" lang="zh-CN" altLang="en-US"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22" name="TextBox 10"/>
          <p:cNvSpPr txBox="1"/>
          <p:nvPr/>
        </p:nvSpPr>
        <p:spPr>
          <a:xfrm>
            <a:off x="1671703" y="4727416"/>
            <a:ext cx="2541380" cy="1600438"/>
          </a:xfrm>
          <a:prstGeom prst="rect">
            <a:avLst/>
          </a:prstGeom>
        </p:spPr>
        <p:txBody>
          <a:bodyPr wrap="square">
            <a:spAutoFit/>
          </a:bodyPr>
          <a:lstStyle>
            <a:defPPr>
              <a:defRPr lang="zh-CN"/>
            </a:defPPr>
            <a:lvl1pPr algn="just">
              <a:spcAft>
                <a:spcPts val="0"/>
              </a:spcAft>
              <a:defRPr sz="1400" kern="100">
                <a:solidFill>
                  <a:srgbClr val="502800"/>
                </a:solidFill>
                <a:latin typeface="+mn-ea"/>
                <a:cs typeface="Times New Roman" panose="02020603050405020304" pitchFamily="18" charset="0"/>
              </a:defRPr>
            </a:lvl1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深入</a:t>
            </a:r>
            <a:r>
              <a:rPr kumimoji="0" lang="zh-CN" altLang="en-US"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各村各区</a:t>
            </a: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共查找环境卫生问题</a:t>
            </a:r>
            <a:r>
              <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14</a:t>
            </a: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起，组织</a:t>
            </a:r>
            <a:r>
              <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30</a:t>
            </a: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人以上集中清理活动</a:t>
            </a:r>
            <a:r>
              <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8</a:t>
            </a: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场次，问题全部得到彻底整改</a:t>
            </a:r>
            <a:r>
              <a:rPr kumimoji="0" lang="zh-CN" altLang="en-US"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a:t>
            </a: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积极参加全县重点区域的卫生集中整治行动，全面完成了环境卫整治工作的各项任务。</a:t>
            </a:r>
          </a:p>
        </p:txBody>
      </p:sp>
      <p:sp>
        <p:nvSpPr>
          <p:cNvPr id="23" name="TextBox 10"/>
          <p:cNvSpPr txBox="1"/>
          <p:nvPr/>
        </p:nvSpPr>
        <p:spPr>
          <a:xfrm>
            <a:off x="4833972" y="4727416"/>
            <a:ext cx="2541379" cy="1708160"/>
          </a:xfrm>
          <a:prstGeom prst="rect">
            <a:avLst/>
          </a:prstGeom>
        </p:spPr>
        <p:txBody>
          <a:bodyPr wrap="square">
            <a:spAutoFit/>
          </a:bodyPr>
          <a:lstStyle>
            <a:defPPr>
              <a:defRPr lang="zh-CN"/>
            </a:defPPr>
            <a:lvl1pPr algn="just">
              <a:spcAft>
                <a:spcPts val="0"/>
              </a:spcAft>
              <a:defRPr sz="1400" kern="100">
                <a:solidFill>
                  <a:srgbClr val="502800"/>
                </a:solidFill>
                <a:latin typeface="+mn-ea"/>
                <a:cs typeface="Times New Roman" panose="02020603050405020304" pitchFamily="18" charset="0"/>
              </a:defRPr>
            </a:lvl1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清明期间，组织党员干部到警示教育基地祭奠革命先贤，开展廉洁文化和革命传统教育，进一步增强了严格遵守党纪党规的自觉性。</a:t>
            </a:r>
            <a:endPar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24" name="TextBox 10"/>
          <p:cNvSpPr txBox="1"/>
          <p:nvPr/>
        </p:nvSpPr>
        <p:spPr>
          <a:xfrm>
            <a:off x="7996240" y="4727416"/>
            <a:ext cx="2541378" cy="1708160"/>
          </a:xfrm>
          <a:prstGeom prst="rect">
            <a:avLst/>
          </a:prstGeom>
        </p:spPr>
        <p:txBody>
          <a:bodyPr wrap="square">
            <a:spAutoFit/>
          </a:bodyPr>
          <a:lstStyle>
            <a:defPPr>
              <a:defRPr lang="zh-CN"/>
            </a:defPPr>
            <a:lvl1pPr algn="just">
              <a:spcAft>
                <a:spcPts val="0"/>
              </a:spcAft>
              <a:defRPr sz="1400" kern="100">
                <a:solidFill>
                  <a:srgbClr val="502800"/>
                </a:solidFill>
                <a:latin typeface="+mn-ea"/>
                <a:cs typeface="Times New Roman" panose="02020603050405020304" pitchFamily="18" charset="0"/>
              </a:defRPr>
            </a:lvl1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积极响应全县义务植树活动，组织党员干部在县残疾人托养服务中心周边开展平整土地和植树绿化活动，至目前已经栽种杨树等苗木</a:t>
            </a:r>
            <a:r>
              <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1200</a:t>
            </a: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多棵。</a:t>
            </a:r>
          </a:p>
        </p:txBody>
      </p:sp>
      <p:cxnSp>
        <p:nvCxnSpPr>
          <p:cNvPr id="28" name="直接连接符 27"/>
          <p:cNvCxnSpPr/>
          <p:nvPr/>
        </p:nvCxnSpPr>
        <p:spPr>
          <a:xfrm>
            <a:off x="1603643" y="4250453"/>
            <a:ext cx="9000000" cy="1"/>
          </a:xfrm>
          <a:prstGeom prst="line">
            <a:avLst/>
          </a:prstGeom>
          <a:ln w="9525" cap="rnd">
            <a:solidFill>
              <a:srgbClr val="FF9500"/>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9" name="1"/>
          <p:cNvSpPr/>
          <p:nvPr/>
        </p:nvSpPr>
        <p:spPr>
          <a:xfrm>
            <a:off x="2604893" y="3912953"/>
            <a:ext cx="675000" cy="675005"/>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1</a:t>
            </a:r>
            <a:endParaRPr kumimoji="0" lang="zh-CN" altLang="en-US" sz="20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30" name="3"/>
          <p:cNvSpPr/>
          <p:nvPr/>
        </p:nvSpPr>
        <p:spPr>
          <a:xfrm>
            <a:off x="8927393" y="3912953"/>
            <a:ext cx="675000" cy="675005"/>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3</a:t>
            </a:r>
            <a:endParaRPr kumimoji="0" lang="zh-CN" altLang="en-US" sz="20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31" name="2"/>
          <p:cNvSpPr/>
          <p:nvPr/>
        </p:nvSpPr>
        <p:spPr>
          <a:xfrm>
            <a:off x="5766143" y="3912953"/>
            <a:ext cx="675000" cy="675005"/>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2</a:t>
            </a:r>
            <a:endParaRPr kumimoji="0" lang="zh-CN" altLang="en-US" sz="20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cxnSp>
        <p:nvCxnSpPr>
          <p:cNvPr id="33" name="直接连接符 32"/>
          <p:cNvCxnSpPr/>
          <p:nvPr/>
        </p:nvCxnSpPr>
        <p:spPr>
          <a:xfrm>
            <a:off x="4494406" y="4778967"/>
            <a:ext cx="0" cy="1620000"/>
          </a:xfrm>
          <a:prstGeom prst="line">
            <a:avLst/>
          </a:prstGeom>
          <a:ln w="3175" cap="rnd">
            <a:solidFill>
              <a:srgbClr val="FF9500"/>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699086" y="4778967"/>
            <a:ext cx="0" cy="1620000"/>
          </a:xfrm>
          <a:prstGeom prst="line">
            <a:avLst/>
          </a:prstGeom>
          <a:ln w="3175" cap="rnd">
            <a:solidFill>
              <a:srgbClr val="FF9500"/>
            </a:solidFill>
            <a:round/>
            <a:headEnd type="none"/>
            <a:tailEnd type="none" w="med" len="med"/>
          </a:ln>
        </p:spPr>
        <p:style>
          <a:lnRef idx="1">
            <a:schemeClr val="accent1"/>
          </a:lnRef>
          <a:fillRef idx="0">
            <a:schemeClr val="accent1"/>
          </a:fillRef>
          <a:effectRef idx="0">
            <a:schemeClr val="accent1"/>
          </a:effectRef>
          <a:fontRef idx="minor">
            <a:schemeClr val="tx1"/>
          </a:fontRef>
        </p:style>
      </p:cxnSp>
      <p:pic>
        <p:nvPicPr>
          <p:cNvPr id="37" name="图片 36"/>
          <p:cNvPicPr>
            <a:picLocks noChangeAspect="1"/>
          </p:cNvPicPr>
          <p:nvPr/>
        </p:nvPicPr>
        <p:blipFill>
          <a:blip r:embed="rId3" cstate="print">
            <a:extLst>
              <a:ext uri="{BEBA8EAE-BF5A-486C-A8C5-ECC9F3942E4B}">
                <a14:imgProps xmlns="" xmlns:a14="http://schemas.microsoft.com/office/drawing/2010/main">
                  <a14:imgLayer r:embed="rId4">
                    <a14:imgEffect>
                      <a14:brightnessContrast bright="10000" contrast="20000"/>
                    </a14:imgEffect>
                    <a14:imgEffect>
                      <a14:colorTemperature colorTemp="7500"/>
                    </a14:imgEffect>
                    <a14:imgEffect>
                      <a14:saturation sat="150000"/>
                    </a14:imgEffect>
                  </a14:imgLayer>
                </a14:imgProps>
              </a:ext>
              <a:ext uri="{28A0092B-C50C-407E-A947-70E740481C1C}">
                <a14:useLocalDpi xmlns="" xmlns:a14="http://schemas.microsoft.com/office/drawing/2010/main" val="0"/>
              </a:ext>
            </a:extLst>
          </a:blip>
          <a:srcRect/>
          <a:stretch>
            <a:fillRect/>
          </a:stretch>
        </p:blipFill>
        <p:spPr>
          <a:xfrm>
            <a:off x="1618240" y="1634146"/>
            <a:ext cx="2648305" cy="1563015"/>
          </a:xfrm>
          <a:prstGeom prst="rect">
            <a:avLst/>
          </a:prstGeom>
          <a:ln>
            <a:solidFill>
              <a:srgbClr val="FF9500">
                <a:alpha val="25000"/>
              </a:srgbClr>
            </a:solidFill>
          </a:ln>
        </p:spPr>
      </p:pic>
      <p:pic>
        <p:nvPicPr>
          <p:cNvPr id="39" name="图片 38"/>
          <p:cNvPicPr>
            <a:picLocks noChangeAspect="1"/>
          </p:cNvPicPr>
          <p:nvPr/>
        </p:nvPicPr>
        <p:blipFill>
          <a:blip r:embed="rId5" cstate="print">
            <a:extLst>
              <a:ext uri="{BEBA8EAE-BF5A-486C-A8C5-ECC9F3942E4B}">
                <a14:imgProps xmlns="" xmlns:a14="http://schemas.microsoft.com/office/drawing/2010/main">
                  <a14:imgLayer r:embed="rId6">
                    <a14:imgEffect>
                      <a14:brightnessContrast bright="10000" contrast="20000"/>
                    </a14:imgEffect>
                    <a14:imgEffect>
                      <a14:colorTemperature colorTemp="7500"/>
                    </a14:imgEffect>
                    <a14:imgEffect>
                      <a14:saturation sat="150000"/>
                    </a14:imgEffect>
                  </a14:imgLayer>
                </a14:imgProps>
              </a:ext>
              <a:ext uri="{28A0092B-C50C-407E-A947-70E740481C1C}">
                <a14:useLocalDpi xmlns="" xmlns:a14="http://schemas.microsoft.com/office/drawing/2010/main" val="0"/>
              </a:ext>
            </a:extLst>
          </a:blip>
          <a:srcRect/>
          <a:stretch>
            <a:fillRect/>
          </a:stretch>
        </p:blipFill>
        <p:spPr>
          <a:xfrm>
            <a:off x="4771847" y="1634146"/>
            <a:ext cx="2648305" cy="1563015"/>
          </a:xfrm>
          <a:prstGeom prst="rect">
            <a:avLst/>
          </a:prstGeom>
          <a:ln>
            <a:solidFill>
              <a:srgbClr val="FF9500">
                <a:alpha val="25000"/>
              </a:srgbClr>
            </a:solidFill>
          </a:ln>
        </p:spPr>
      </p:pic>
      <p:pic>
        <p:nvPicPr>
          <p:cNvPr id="41" name="图片 40"/>
          <p:cNvPicPr>
            <a:picLocks noChangeAspect="1"/>
          </p:cNvPicPr>
          <p:nvPr/>
        </p:nvPicPr>
        <p:blipFill>
          <a:blip r:embed="rId7" cstate="print">
            <a:extLst>
              <a:ext uri="{BEBA8EAE-BF5A-486C-A8C5-ECC9F3942E4B}">
                <a14:imgProps xmlns="" xmlns:a14="http://schemas.microsoft.com/office/drawing/2010/main">
                  <a14:imgLayer r:embed="rId8">
                    <a14:imgEffect>
                      <a14:brightnessContrast bright="10000" contrast="20000"/>
                    </a14:imgEffect>
                    <a14:imgEffect>
                      <a14:colorTemperature colorTemp="7500"/>
                    </a14:imgEffect>
                    <a14:imgEffect>
                      <a14:saturation sat="150000"/>
                    </a14:imgEffect>
                  </a14:imgLayer>
                </a14:imgProps>
              </a:ext>
              <a:ext uri="{28A0092B-C50C-407E-A947-70E740481C1C}">
                <a14:useLocalDpi xmlns="" xmlns:a14="http://schemas.microsoft.com/office/drawing/2010/main" val="0"/>
              </a:ext>
            </a:extLst>
          </a:blip>
          <a:srcRect/>
          <a:stretch>
            <a:fillRect/>
          </a:stretch>
        </p:blipFill>
        <p:spPr>
          <a:xfrm>
            <a:off x="7925454" y="1634146"/>
            <a:ext cx="2648297" cy="1563010"/>
          </a:xfrm>
          <a:prstGeom prst="rect">
            <a:avLst/>
          </a:prstGeom>
          <a:ln>
            <a:solidFill>
              <a:srgbClr val="FF9500">
                <a:alpha val="25000"/>
              </a:srgbClr>
            </a:solidFill>
          </a:ln>
        </p:spPr>
      </p:pic>
      <p:sp>
        <p:nvSpPr>
          <p:cNvPr id="43" name="矩形 42"/>
          <p:cNvSpPr/>
          <p:nvPr/>
        </p:nvSpPr>
        <p:spPr>
          <a:xfrm>
            <a:off x="4771846" y="3282249"/>
            <a:ext cx="2648305" cy="540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rPr>
              <a:t>开展警示教育活动</a:t>
            </a:r>
          </a:p>
        </p:txBody>
      </p:sp>
      <p:sp>
        <p:nvSpPr>
          <p:cNvPr id="44" name="矩形 43"/>
          <p:cNvSpPr/>
          <p:nvPr/>
        </p:nvSpPr>
        <p:spPr>
          <a:xfrm>
            <a:off x="7925446" y="3282249"/>
            <a:ext cx="2648305" cy="540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rgbClr val="FFFDF8"/>
                </a:solidFill>
                <a:effectLst/>
                <a:uLnTx/>
                <a:uFillTx/>
                <a:latin typeface="Arial" panose="020F0502020204030204"/>
                <a:ea typeface="微软雅黑"/>
                <a:cs typeface="+mn-ea"/>
                <a:sym typeface="+mn-lt"/>
              </a:rPr>
              <a:t>响应义务植树活动</a:t>
            </a:r>
            <a:endParaRPr kumimoji="0" lang="zh-CN" altLang="en-US"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25" name="TextBox 12">
            <a:extLst>
              <a:ext uri="{FF2B5EF4-FFF2-40B4-BE49-F238E27FC236}">
                <a16:creationId xmlns="" xmlns:a16="http://schemas.microsoft.com/office/drawing/2014/main" id="{24EF5118-4781-41F7-B554-9DF558915CE3}"/>
              </a:ext>
            </a:extLst>
          </p:cNvPr>
          <p:cNvSpPr txBox="1"/>
          <p:nvPr/>
        </p:nvSpPr>
        <p:spPr>
          <a:xfrm>
            <a:off x="1277063" y="237758"/>
            <a:ext cx="6719177" cy="584775"/>
          </a:xfrm>
          <a:prstGeom prst="rect">
            <a:avLst/>
          </a:prstGeom>
          <a:noFill/>
        </p:spPr>
        <p:txBody>
          <a:bodyPr wrap="square" rtlCol="0">
            <a:spAutoFit/>
          </a:bodyPr>
          <a:lstStyle>
            <a:defPPr>
              <a:defRPr lang="zh-CN"/>
            </a:defPPr>
            <a:lvl1pPr>
              <a:spcAft>
                <a:spcPts val="0"/>
              </a:spcAft>
              <a:defRPr sz="3200" kern="100">
                <a:solidFill>
                  <a:srgbClr val="C00000"/>
                </a:solidFill>
                <a:latin typeface="+mj-ea"/>
                <a:ea typeface="+mj-ea"/>
                <a:cs typeface="Times New Roman" panose="02020603050405020304" pitchFamily="18"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3200" b="1" i="0" u="none" strike="noStrike" kern="100" cap="none" spc="0" normalizeH="0" baseline="0" noProof="0" dirty="0">
                <a:ln>
                  <a:noFill/>
                </a:ln>
                <a:solidFill>
                  <a:srgbClr val="FFC000"/>
                </a:solidFill>
                <a:effectLst/>
                <a:uLnTx/>
                <a:uFillTx/>
                <a:latin typeface="Arial" panose="020F0502020204030204"/>
                <a:ea typeface="微软雅黑"/>
                <a:cs typeface="+mn-ea"/>
                <a:sym typeface="+mn-lt"/>
              </a:rPr>
              <a:t>开展党性实践活动，提高党性修养</a:t>
            </a:r>
          </a:p>
        </p:txBody>
      </p:sp>
    </p:spTree>
    <p:extLst>
      <p:ext uri="{BB962C8B-B14F-4D97-AF65-F5344CB8AC3E}">
        <p14:creationId xmlns="" xmlns:p14="http://schemas.microsoft.com/office/powerpoint/2010/main" val="2336200421"/>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35" presetClass="path" presetSubtype="0" decel="32500" fill="hold" nodeType="withEffect">
                                  <p:stCondLst>
                                    <p:cond delay="0"/>
                                  </p:stCondLst>
                                  <p:childTnLst>
                                    <p:animMotion origin="layout" path="M 3.95833E-6 -3.33333E-6 L 3.95833E-6 0.06459 " pathEditMode="relative" rAng="0" ptsTypes="AA">
                                      <p:cBhvr>
                                        <p:cTn id="9" dur="1000" spd="-100000" fill="hold"/>
                                        <p:tgtEl>
                                          <p:spTgt spid="37"/>
                                        </p:tgtEl>
                                        <p:attrNameLst>
                                          <p:attrName>ppt_x</p:attrName>
                                          <p:attrName>ppt_y</p:attrName>
                                        </p:attrNameLst>
                                      </p:cBhvr>
                                      <p:rCtr x="0" y="3218"/>
                                    </p:animMotion>
                                  </p:childTnLst>
                                </p:cTn>
                              </p:par>
                              <p:par>
                                <p:cTn id="10" presetID="10" presetClass="entr" presetSubtype="0"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par>
                                <p:cTn id="13" presetID="35" presetClass="path" presetSubtype="0" decel="32500" fill="hold" nodeType="withEffect">
                                  <p:stCondLst>
                                    <p:cond delay="0"/>
                                  </p:stCondLst>
                                  <p:childTnLst>
                                    <p:animMotion origin="layout" path="M 3.95833E-6 -3.33333E-6 L 3.95833E-6 0.06459 " pathEditMode="relative" rAng="0" ptsTypes="AA">
                                      <p:cBhvr>
                                        <p:cTn id="14" dur="1000" spd="-100000" fill="hold"/>
                                        <p:tgtEl>
                                          <p:spTgt spid="39"/>
                                        </p:tgtEl>
                                        <p:attrNameLst>
                                          <p:attrName>ppt_x</p:attrName>
                                          <p:attrName>ppt_y</p:attrName>
                                        </p:attrNameLst>
                                      </p:cBhvr>
                                      <p:rCtr x="0" y="3218"/>
                                    </p:animMotion>
                                  </p:childTnLst>
                                </p:cTn>
                              </p:par>
                              <p:par>
                                <p:cTn id="15" presetID="10" presetClass="entr" presetSubtype="0"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par>
                                <p:cTn id="18" presetID="35" presetClass="path" presetSubtype="0" decel="32500" fill="hold" nodeType="withEffect">
                                  <p:stCondLst>
                                    <p:cond delay="0"/>
                                  </p:stCondLst>
                                  <p:childTnLst>
                                    <p:animMotion origin="layout" path="M 3.95833E-6 -3.33333E-6 L 3.95833E-6 0.06459 " pathEditMode="relative" rAng="0" ptsTypes="AA">
                                      <p:cBhvr>
                                        <p:cTn id="19" dur="1000" spd="-100000" fill="hold"/>
                                        <p:tgtEl>
                                          <p:spTgt spid="41"/>
                                        </p:tgtEl>
                                        <p:attrNameLst>
                                          <p:attrName>ppt_x</p:attrName>
                                          <p:attrName>ppt_y</p:attrName>
                                        </p:attrNameLst>
                                      </p:cBhvr>
                                      <p:rCtr x="0" y="3218"/>
                                    </p:animMotion>
                                  </p:childTnLst>
                                </p:cTn>
                              </p:par>
                              <p:par>
                                <p:cTn id="20" presetID="16" presetClass="entr" presetSubtype="37"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arn(outVertical)">
                                      <p:cBhvr>
                                        <p:cTn id="22" dur="1000"/>
                                        <p:tgtEl>
                                          <p:spTgt spid="42"/>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barn(outVertical)">
                                      <p:cBhvr>
                                        <p:cTn id="25" dur="1000"/>
                                        <p:tgtEl>
                                          <p:spTgt spid="43"/>
                                        </p:tgtEl>
                                      </p:cBhvr>
                                    </p:animEffect>
                                  </p:childTnLst>
                                </p:cTn>
                              </p:par>
                              <p:par>
                                <p:cTn id="26" presetID="16" presetClass="entr" presetSubtype="37" fill="hold" grpId="0"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barn(outVertical)">
                                      <p:cBhvr>
                                        <p:cTn id="28" dur="1000"/>
                                        <p:tgtEl>
                                          <p:spTgt spid="44"/>
                                        </p:tgtEl>
                                      </p:cBhvr>
                                    </p:animEffect>
                                  </p:childTnLst>
                                </p:cTn>
                              </p:par>
                              <p:par>
                                <p:cTn id="29" presetID="16" presetClass="entr" presetSubtype="37"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barn(outVertical)">
                                      <p:cBhvr>
                                        <p:cTn id="31" dur="1000"/>
                                        <p:tgtEl>
                                          <p:spTgt spid="28"/>
                                        </p:tgtEl>
                                      </p:cBhvr>
                                    </p:animEffect>
                                  </p:childTnLst>
                                </p:cTn>
                              </p:par>
                              <p:par>
                                <p:cTn id="32" presetID="16" presetClass="entr" presetSubtype="42"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barn(outHorizontal)">
                                      <p:cBhvr>
                                        <p:cTn id="34" dur="1000"/>
                                        <p:tgtEl>
                                          <p:spTgt spid="33"/>
                                        </p:tgtEl>
                                      </p:cBhvr>
                                    </p:animEffect>
                                  </p:childTnLst>
                                </p:cTn>
                              </p:par>
                              <p:par>
                                <p:cTn id="35" presetID="16" presetClass="entr" presetSubtype="42" fill="hold"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barn(outHorizontal)">
                                      <p:cBhvr>
                                        <p:cTn id="37" dur="1000"/>
                                        <p:tgtEl>
                                          <p:spTgt spid="34"/>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1000" fill="hold"/>
                                        <p:tgtEl>
                                          <p:spTgt spid="29"/>
                                        </p:tgtEl>
                                        <p:attrNameLst>
                                          <p:attrName>ppt_w</p:attrName>
                                        </p:attrNameLst>
                                      </p:cBhvr>
                                      <p:tavLst>
                                        <p:tav tm="0">
                                          <p:val>
                                            <p:fltVal val="0"/>
                                          </p:val>
                                        </p:tav>
                                        <p:tav tm="100000">
                                          <p:val>
                                            <p:strVal val="#ppt_w"/>
                                          </p:val>
                                        </p:tav>
                                      </p:tavLst>
                                    </p:anim>
                                    <p:anim calcmode="lin" valueType="num">
                                      <p:cBhvr>
                                        <p:cTn id="41" dur="1000" fill="hold"/>
                                        <p:tgtEl>
                                          <p:spTgt spid="29"/>
                                        </p:tgtEl>
                                        <p:attrNameLst>
                                          <p:attrName>ppt_h</p:attrName>
                                        </p:attrNameLst>
                                      </p:cBhvr>
                                      <p:tavLst>
                                        <p:tav tm="0">
                                          <p:val>
                                            <p:fltVal val="0"/>
                                          </p:val>
                                        </p:tav>
                                        <p:tav tm="100000">
                                          <p:val>
                                            <p:strVal val="#ppt_h"/>
                                          </p:val>
                                        </p:tav>
                                      </p:tavLst>
                                    </p:anim>
                                    <p:anim calcmode="lin" valueType="num">
                                      <p:cBhvr>
                                        <p:cTn id="42" dur="1000" fill="hold"/>
                                        <p:tgtEl>
                                          <p:spTgt spid="29"/>
                                        </p:tgtEl>
                                        <p:attrNameLst>
                                          <p:attrName>style.rotation</p:attrName>
                                        </p:attrNameLst>
                                      </p:cBhvr>
                                      <p:tavLst>
                                        <p:tav tm="0">
                                          <p:val>
                                            <p:fltVal val="360"/>
                                          </p:val>
                                        </p:tav>
                                        <p:tav tm="100000">
                                          <p:val>
                                            <p:fltVal val="0"/>
                                          </p:val>
                                        </p:tav>
                                      </p:tavLst>
                                    </p:anim>
                                    <p:animEffect transition="in" filter="fade">
                                      <p:cBhvr>
                                        <p:cTn id="43" dur="1000"/>
                                        <p:tgtEl>
                                          <p:spTgt spid="29"/>
                                        </p:tgtEl>
                                      </p:cBhvr>
                                    </p:animEffect>
                                  </p:childTnLst>
                                </p:cTn>
                              </p:par>
                              <p:par>
                                <p:cTn id="44" presetID="49" presetClass="entr" presetSubtype="0" decel="100000" fill="hold" grpId="0" nodeType="withEffect">
                                  <p:stCondLst>
                                    <p:cond delay="150"/>
                                  </p:stCondLst>
                                  <p:childTnLst>
                                    <p:set>
                                      <p:cBhvr>
                                        <p:cTn id="45" dur="1" fill="hold">
                                          <p:stCondLst>
                                            <p:cond delay="0"/>
                                          </p:stCondLst>
                                        </p:cTn>
                                        <p:tgtEl>
                                          <p:spTgt spid="31"/>
                                        </p:tgtEl>
                                        <p:attrNameLst>
                                          <p:attrName>style.visibility</p:attrName>
                                        </p:attrNameLst>
                                      </p:cBhvr>
                                      <p:to>
                                        <p:strVal val="visible"/>
                                      </p:to>
                                    </p:set>
                                    <p:anim calcmode="lin" valueType="num">
                                      <p:cBhvr>
                                        <p:cTn id="46" dur="1000" fill="hold"/>
                                        <p:tgtEl>
                                          <p:spTgt spid="31"/>
                                        </p:tgtEl>
                                        <p:attrNameLst>
                                          <p:attrName>ppt_w</p:attrName>
                                        </p:attrNameLst>
                                      </p:cBhvr>
                                      <p:tavLst>
                                        <p:tav tm="0">
                                          <p:val>
                                            <p:fltVal val="0"/>
                                          </p:val>
                                        </p:tav>
                                        <p:tav tm="100000">
                                          <p:val>
                                            <p:strVal val="#ppt_w"/>
                                          </p:val>
                                        </p:tav>
                                      </p:tavLst>
                                    </p:anim>
                                    <p:anim calcmode="lin" valueType="num">
                                      <p:cBhvr>
                                        <p:cTn id="47" dur="1000" fill="hold"/>
                                        <p:tgtEl>
                                          <p:spTgt spid="31"/>
                                        </p:tgtEl>
                                        <p:attrNameLst>
                                          <p:attrName>ppt_h</p:attrName>
                                        </p:attrNameLst>
                                      </p:cBhvr>
                                      <p:tavLst>
                                        <p:tav tm="0">
                                          <p:val>
                                            <p:fltVal val="0"/>
                                          </p:val>
                                        </p:tav>
                                        <p:tav tm="100000">
                                          <p:val>
                                            <p:strVal val="#ppt_h"/>
                                          </p:val>
                                        </p:tav>
                                      </p:tavLst>
                                    </p:anim>
                                    <p:anim calcmode="lin" valueType="num">
                                      <p:cBhvr>
                                        <p:cTn id="48" dur="1000" fill="hold"/>
                                        <p:tgtEl>
                                          <p:spTgt spid="31"/>
                                        </p:tgtEl>
                                        <p:attrNameLst>
                                          <p:attrName>style.rotation</p:attrName>
                                        </p:attrNameLst>
                                      </p:cBhvr>
                                      <p:tavLst>
                                        <p:tav tm="0">
                                          <p:val>
                                            <p:fltVal val="360"/>
                                          </p:val>
                                        </p:tav>
                                        <p:tav tm="100000">
                                          <p:val>
                                            <p:fltVal val="0"/>
                                          </p:val>
                                        </p:tav>
                                      </p:tavLst>
                                    </p:anim>
                                    <p:animEffect transition="in" filter="fade">
                                      <p:cBhvr>
                                        <p:cTn id="49" dur="1000"/>
                                        <p:tgtEl>
                                          <p:spTgt spid="31"/>
                                        </p:tgtEl>
                                      </p:cBhvr>
                                    </p:animEffect>
                                  </p:childTnLst>
                                </p:cTn>
                              </p:par>
                              <p:par>
                                <p:cTn id="50" presetID="49" presetClass="entr" presetSubtype="0" decel="100000" fill="hold" grpId="0" nodeType="withEffect">
                                  <p:stCondLst>
                                    <p:cond delay="300"/>
                                  </p:stCondLst>
                                  <p:childTnLst>
                                    <p:set>
                                      <p:cBhvr>
                                        <p:cTn id="51" dur="1" fill="hold">
                                          <p:stCondLst>
                                            <p:cond delay="0"/>
                                          </p:stCondLst>
                                        </p:cTn>
                                        <p:tgtEl>
                                          <p:spTgt spid="30"/>
                                        </p:tgtEl>
                                        <p:attrNameLst>
                                          <p:attrName>style.visibility</p:attrName>
                                        </p:attrNameLst>
                                      </p:cBhvr>
                                      <p:to>
                                        <p:strVal val="visible"/>
                                      </p:to>
                                    </p:set>
                                    <p:anim calcmode="lin" valueType="num">
                                      <p:cBhvr>
                                        <p:cTn id="52" dur="1000" fill="hold"/>
                                        <p:tgtEl>
                                          <p:spTgt spid="30"/>
                                        </p:tgtEl>
                                        <p:attrNameLst>
                                          <p:attrName>ppt_w</p:attrName>
                                        </p:attrNameLst>
                                      </p:cBhvr>
                                      <p:tavLst>
                                        <p:tav tm="0">
                                          <p:val>
                                            <p:fltVal val="0"/>
                                          </p:val>
                                        </p:tav>
                                        <p:tav tm="100000">
                                          <p:val>
                                            <p:strVal val="#ppt_w"/>
                                          </p:val>
                                        </p:tav>
                                      </p:tavLst>
                                    </p:anim>
                                    <p:anim calcmode="lin" valueType="num">
                                      <p:cBhvr>
                                        <p:cTn id="53" dur="1000" fill="hold"/>
                                        <p:tgtEl>
                                          <p:spTgt spid="30"/>
                                        </p:tgtEl>
                                        <p:attrNameLst>
                                          <p:attrName>ppt_h</p:attrName>
                                        </p:attrNameLst>
                                      </p:cBhvr>
                                      <p:tavLst>
                                        <p:tav tm="0">
                                          <p:val>
                                            <p:fltVal val="0"/>
                                          </p:val>
                                        </p:tav>
                                        <p:tav tm="100000">
                                          <p:val>
                                            <p:strVal val="#ppt_h"/>
                                          </p:val>
                                        </p:tav>
                                      </p:tavLst>
                                    </p:anim>
                                    <p:anim calcmode="lin" valueType="num">
                                      <p:cBhvr>
                                        <p:cTn id="54" dur="1000" fill="hold"/>
                                        <p:tgtEl>
                                          <p:spTgt spid="30"/>
                                        </p:tgtEl>
                                        <p:attrNameLst>
                                          <p:attrName>style.rotation</p:attrName>
                                        </p:attrNameLst>
                                      </p:cBhvr>
                                      <p:tavLst>
                                        <p:tav tm="0">
                                          <p:val>
                                            <p:fltVal val="360"/>
                                          </p:val>
                                        </p:tav>
                                        <p:tav tm="100000">
                                          <p:val>
                                            <p:fltVal val="0"/>
                                          </p:val>
                                        </p:tav>
                                      </p:tavLst>
                                    </p:anim>
                                    <p:animEffect transition="in" filter="fade">
                                      <p:cBhvr>
                                        <p:cTn id="55" dur="1000"/>
                                        <p:tgtEl>
                                          <p:spTgt spid="30"/>
                                        </p:tgtEl>
                                      </p:cBhvr>
                                    </p:animEffect>
                                  </p:childTnLst>
                                </p:cTn>
                              </p:par>
                              <p:par>
                                <p:cTn id="56" presetID="31" presetClass="entr" presetSubtype="0" fill="hold" grpId="0" nodeType="withEffect">
                                  <p:stCondLst>
                                    <p:cond delay="0"/>
                                  </p:stCondLst>
                                  <p:iterate type="lt">
                                    <p:tmPct val="1190"/>
                                  </p:iterate>
                                  <p:childTnLst>
                                    <p:set>
                                      <p:cBhvr>
                                        <p:cTn id="57" dur="1" fill="hold">
                                          <p:stCondLst>
                                            <p:cond delay="0"/>
                                          </p:stCondLst>
                                        </p:cTn>
                                        <p:tgtEl>
                                          <p:spTgt spid="22"/>
                                        </p:tgtEl>
                                        <p:attrNameLst>
                                          <p:attrName>style.visibility</p:attrName>
                                        </p:attrNameLst>
                                      </p:cBhvr>
                                      <p:to>
                                        <p:strVal val="visible"/>
                                      </p:to>
                                    </p:set>
                                    <p:anim calcmode="lin" valueType="num">
                                      <p:cBhvr>
                                        <p:cTn id="58" dur="750" fill="hold"/>
                                        <p:tgtEl>
                                          <p:spTgt spid="22"/>
                                        </p:tgtEl>
                                        <p:attrNameLst>
                                          <p:attrName>ppt_w</p:attrName>
                                        </p:attrNameLst>
                                      </p:cBhvr>
                                      <p:tavLst>
                                        <p:tav tm="0">
                                          <p:val>
                                            <p:fltVal val="0"/>
                                          </p:val>
                                        </p:tav>
                                        <p:tav tm="100000">
                                          <p:val>
                                            <p:strVal val="#ppt_w"/>
                                          </p:val>
                                        </p:tav>
                                      </p:tavLst>
                                    </p:anim>
                                    <p:anim calcmode="lin" valueType="num">
                                      <p:cBhvr>
                                        <p:cTn id="59" dur="750" fill="hold"/>
                                        <p:tgtEl>
                                          <p:spTgt spid="22"/>
                                        </p:tgtEl>
                                        <p:attrNameLst>
                                          <p:attrName>ppt_h</p:attrName>
                                        </p:attrNameLst>
                                      </p:cBhvr>
                                      <p:tavLst>
                                        <p:tav tm="0">
                                          <p:val>
                                            <p:fltVal val="0"/>
                                          </p:val>
                                        </p:tav>
                                        <p:tav tm="100000">
                                          <p:val>
                                            <p:strVal val="#ppt_h"/>
                                          </p:val>
                                        </p:tav>
                                      </p:tavLst>
                                    </p:anim>
                                    <p:anim calcmode="lin" valueType="num">
                                      <p:cBhvr>
                                        <p:cTn id="60" dur="750" fill="hold"/>
                                        <p:tgtEl>
                                          <p:spTgt spid="22"/>
                                        </p:tgtEl>
                                        <p:attrNameLst>
                                          <p:attrName>style.rotation</p:attrName>
                                        </p:attrNameLst>
                                      </p:cBhvr>
                                      <p:tavLst>
                                        <p:tav tm="0">
                                          <p:val>
                                            <p:fltVal val="90"/>
                                          </p:val>
                                        </p:tav>
                                        <p:tav tm="100000">
                                          <p:val>
                                            <p:fltVal val="0"/>
                                          </p:val>
                                        </p:tav>
                                      </p:tavLst>
                                    </p:anim>
                                    <p:animEffect transition="in" filter="fade">
                                      <p:cBhvr>
                                        <p:cTn id="61" dur="750"/>
                                        <p:tgtEl>
                                          <p:spTgt spid="22"/>
                                        </p:tgtEl>
                                      </p:cBhvr>
                                    </p:animEffect>
                                  </p:childTnLst>
                                </p:cTn>
                              </p:par>
                              <p:par>
                                <p:cTn id="62" presetID="31" presetClass="entr" presetSubtype="0" fill="hold" grpId="0" nodeType="withEffect">
                                  <p:stCondLst>
                                    <p:cond delay="0"/>
                                  </p:stCondLst>
                                  <p:iterate type="lt">
                                    <p:tmPct val="1754"/>
                                  </p:iterate>
                                  <p:childTnLst>
                                    <p:set>
                                      <p:cBhvr>
                                        <p:cTn id="63" dur="1" fill="hold">
                                          <p:stCondLst>
                                            <p:cond delay="0"/>
                                          </p:stCondLst>
                                        </p:cTn>
                                        <p:tgtEl>
                                          <p:spTgt spid="23"/>
                                        </p:tgtEl>
                                        <p:attrNameLst>
                                          <p:attrName>style.visibility</p:attrName>
                                        </p:attrNameLst>
                                      </p:cBhvr>
                                      <p:to>
                                        <p:strVal val="visible"/>
                                      </p:to>
                                    </p:set>
                                    <p:anim calcmode="lin" valueType="num">
                                      <p:cBhvr>
                                        <p:cTn id="64" dur="750" fill="hold"/>
                                        <p:tgtEl>
                                          <p:spTgt spid="23"/>
                                        </p:tgtEl>
                                        <p:attrNameLst>
                                          <p:attrName>ppt_w</p:attrName>
                                        </p:attrNameLst>
                                      </p:cBhvr>
                                      <p:tavLst>
                                        <p:tav tm="0">
                                          <p:val>
                                            <p:fltVal val="0"/>
                                          </p:val>
                                        </p:tav>
                                        <p:tav tm="100000">
                                          <p:val>
                                            <p:strVal val="#ppt_w"/>
                                          </p:val>
                                        </p:tav>
                                      </p:tavLst>
                                    </p:anim>
                                    <p:anim calcmode="lin" valueType="num">
                                      <p:cBhvr>
                                        <p:cTn id="65" dur="750" fill="hold"/>
                                        <p:tgtEl>
                                          <p:spTgt spid="23"/>
                                        </p:tgtEl>
                                        <p:attrNameLst>
                                          <p:attrName>ppt_h</p:attrName>
                                        </p:attrNameLst>
                                      </p:cBhvr>
                                      <p:tavLst>
                                        <p:tav tm="0">
                                          <p:val>
                                            <p:fltVal val="0"/>
                                          </p:val>
                                        </p:tav>
                                        <p:tav tm="100000">
                                          <p:val>
                                            <p:strVal val="#ppt_h"/>
                                          </p:val>
                                        </p:tav>
                                      </p:tavLst>
                                    </p:anim>
                                    <p:anim calcmode="lin" valueType="num">
                                      <p:cBhvr>
                                        <p:cTn id="66" dur="750" fill="hold"/>
                                        <p:tgtEl>
                                          <p:spTgt spid="23"/>
                                        </p:tgtEl>
                                        <p:attrNameLst>
                                          <p:attrName>style.rotation</p:attrName>
                                        </p:attrNameLst>
                                      </p:cBhvr>
                                      <p:tavLst>
                                        <p:tav tm="0">
                                          <p:val>
                                            <p:fltVal val="90"/>
                                          </p:val>
                                        </p:tav>
                                        <p:tav tm="100000">
                                          <p:val>
                                            <p:fltVal val="0"/>
                                          </p:val>
                                        </p:tav>
                                      </p:tavLst>
                                    </p:anim>
                                    <p:animEffect transition="in" filter="fade">
                                      <p:cBhvr>
                                        <p:cTn id="67" dur="750"/>
                                        <p:tgtEl>
                                          <p:spTgt spid="23"/>
                                        </p:tgtEl>
                                      </p:cBhvr>
                                    </p:animEffect>
                                  </p:childTnLst>
                                </p:cTn>
                              </p:par>
                              <p:par>
                                <p:cTn id="68" presetID="31" presetClass="entr" presetSubtype="0" fill="hold" grpId="0" nodeType="withEffect">
                                  <p:stCondLst>
                                    <p:cond delay="0"/>
                                  </p:stCondLst>
                                  <p:iterate type="lt">
                                    <p:tmPct val="1563"/>
                                  </p:iterate>
                                  <p:childTnLst>
                                    <p:set>
                                      <p:cBhvr>
                                        <p:cTn id="69" dur="1" fill="hold">
                                          <p:stCondLst>
                                            <p:cond delay="0"/>
                                          </p:stCondLst>
                                        </p:cTn>
                                        <p:tgtEl>
                                          <p:spTgt spid="24"/>
                                        </p:tgtEl>
                                        <p:attrNameLst>
                                          <p:attrName>style.visibility</p:attrName>
                                        </p:attrNameLst>
                                      </p:cBhvr>
                                      <p:to>
                                        <p:strVal val="visible"/>
                                      </p:to>
                                    </p:set>
                                    <p:anim calcmode="lin" valueType="num">
                                      <p:cBhvr>
                                        <p:cTn id="70" dur="750" fill="hold"/>
                                        <p:tgtEl>
                                          <p:spTgt spid="24"/>
                                        </p:tgtEl>
                                        <p:attrNameLst>
                                          <p:attrName>ppt_w</p:attrName>
                                        </p:attrNameLst>
                                      </p:cBhvr>
                                      <p:tavLst>
                                        <p:tav tm="0">
                                          <p:val>
                                            <p:fltVal val="0"/>
                                          </p:val>
                                        </p:tav>
                                        <p:tav tm="100000">
                                          <p:val>
                                            <p:strVal val="#ppt_w"/>
                                          </p:val>
                                        </p:tav>
                                      </p:tavLst>
                                    </p:anim>
                                    <p:anim calcmode="lin" valueType="num">
                                      <p:cBhvr>
                                        <p:cTn id="71" dur="750" fill="hold"/>
                                        <p:tgtEl>
                                          <p:spTgt spid="24"/>
                                        </p:tgtEl>
                                        <p:attrNameLst>
                                          <p:attrName>ppt_h</p:attrName>
                                        </p:attrNameLst>
                                      </p:cBhvr>
                                      <p:tavLst>
                                        <p:tav tm="0">
                                          <p:val>
                                            <p:fltVal val="0"/>
                                          </p:val>
                                        </p:tav>
                                        <p:tav tm="100000">
                                          <p:val>
                                            <p:strVal val="#ppt_h"/>
                                          </p:val>
                                        </p:tav>
                                      </p:tavLst>
                                    </p:anim>
                                    <p:anim calcmode="lin" valueType="num">
                                      <p:cBhvr>
                                        <p:cTn id="72" dur="750" fill="hold"/>
                                        <p:tgtEl>
                                          <p:spTgt spid="24"/>
                                        </p:tgtEl>
                                        <p:attrNameLst>
                                          <p:attrName>style.rotation</p:attrName>
                                        </p:attrNameLst>
                                      </p:cBhvr>
                                      <p:tavLst>
                                        <p:tav tm="0">
                                          <p:val>
                                            <p:fltVal val="90"/>
                                          </p:val>
                                        </p:tav>
                                        <p:tav tm="100000">
                                          <p:val>
                                            <p:fltVal val="0"/>
                                          </p:val>
                                        </p:tav>
                                      </p:tavLst>
                                    </p:anim>
                                    <p:animEffect transition="in" filter="fade">
                                      <p:cBhvr>
                                        <p:cTn id="73" dur="750"/>
                                        <p:tgtEl>
                                          <p:spTgt spid="24"/>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left)">
                                      <p:cBhvr>
                                        <p:cTn id="76"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22" grpId="0"/>
      <p:bldP spid="23" grpId="0"/>
      <p:bldP spid="24" grpId="0"/>
      <p:bldP spid="29" grpId="0" animBg="1"/>
      <p:bldP spid="30" grpId="0" animBg="1"/>
      <p:bldP spid="31" grpId="0" animBg="1"/>
      <p:bldP spid="43" grpId="0" animBg="1"/>
      <p:bldP spid="44" grpId="0" animBg="1"/>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p:nvPr/>
        </p:nvSpPr>
        <p:spPr>
          <a:xfrm>
            <a:off x="1295128" y="268164"/>
            <a:ext cx="7981920"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zh-CN" dirty="0">
                <a:sym typeface="+mn-lt"/>
              </a:rPr>
              <a:t>坚持求真务实，认真开展党建专项工作</a:t>
            </a:r>
          </a:p>
        </p:txBody>
      </p:sp>
      <p:sp>
        <p:nvSpPr>
          <p:cNvPr id="12" name="矩形 11"/>
          <p:cNvSpPr/>
          <p:nvPr/>
        </p:nvSpPr>
        <p:spPr>
          <a:xfrm>
            <a:off x="5587283" y="2429052"/>
            <a:ext cx="4876814" cy="738664"/>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组织党员干部学习了《党章》《条例》和必要的业务培训，确保排查工作标准不走样。通过地毯式排查，全面掌握了党员的基本去向和联系方式等信息资料。</a:t>
            </a:r>
          </a:p>
        </p:txBody>
      </p:sp>
      <p:sp>
        <p:nvSpPr>
          <p:cNvPr id="14" name="矩形 13"/>
          <p:cNvSpPr/>
          <p:nvPr/>
        </p:nvSpPr>
        <p:spPr>
          <a:xfrm>
            <a:off x="5587283" y="3900297"/>
            <a:ext cx="4876814" cy="52322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3</a:t>
            </a: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月</a:t>
            </a:r>
            <a:r>
              <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31</a:t>
            </a: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日，根据党章规定和县直机关工委安排部署，召开了党员大会，选举产生了新一届支部委员会和党支部书记。</a:t>
            </a:r>
            <a:endPar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15" name="矩形 14"/>
          <p:cNvSpPr/>
          <p:nvPr/>
        </p:nvSpPr>
        <p:spPr>
          <a:xfrm>
            <a:off x="5587280" y="5416869"/>
            <a:ext cx="4876814" cy="52322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进一步完善了《党费收缴制度》，指定专人负责党费核定和收缴工作，使党费收缴工作进一步规范化。</a:t>
            </a:r>
          </a:p>
        </p:txBody>
      </p:sp>
      <p:grpSp>
        <p:nvGrpSpPr>
          <p:cNvPr id="18" name="组合 17"/>
          <p:cNvGrpSpPr/>
          <p:nvPr/>
        </p:nvGrpSpPr>
        <p:grpSpPr>
          <a:xfrm>
            <a:off x="1174078" y="2161992"/>
            <a:ext cx="2880682" cy="2880682"/>
            <a:chOff x="1517679" y="2439393"/>
            <a:chExt cx="2880682" cy="2880682"/>
          </a:xfrm>
        </p:grpSpPr>
        <p:sp>
          <p:nvSpPr>
            <p:cNvPr id="16" name="椭圆 15"/>
            <p:cNvSpPr>
              <a:spLocks noChangeAspect="1"/>
            </p:cNvSpPr>
            <p:nvPr/>
          </p:nvSpPr>
          <p:spPr>
            <a:xfrm>
              <a:off x="1517679" y="2439393"/>
              <a:ext cx="2880682" cy="2880682"/>
            </a:xfrm>
            <a:prstGeom prst="ellipse">
              <a:avLst/>
            </a:prstGeom>
            <a:solidFill>
              <a:srgbClr val="C00000"/>
            </a:solidFill>
            <a:ln w="1270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13" name="TextBox 42"/>
            <p:cNvSpPr txBox="1"/>
            <p:nvPr/>
          </p:nvSpPr>
          <p:spPr>
            <a:xfrm>
              <a:off x="1708947" y="3825394"/>
              <a:ext cx="2498146" cy="861774"/>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800" b="1" i="0" u="none" strike="noStrike" kern="1200" cap="none" spc="0" normalizeH="0" baseline="0" noProof="0" dirty="0">
                  <a:ln>
                    <a:noFill/>
                  </a:ln>
                  <a:solidFill>
                    <a:srgbClr val="FFFDF8"/>
                  </a:solidFill>
                  <a:effectLst/>
                  <a:uLnTx/>
                  <a:uFillTx/>
                  <a:latin typeface="Arial" panose="020F0502020204030204"/>
                  <a:ea typeface="微软雅黑"/>
                  <a:cs typeface="+mn-ea"/>
                  <a:sym typeface="+mn-lt"/>
                </a:rPr>
                <a:t>认真开展</a:t>
              </a:r>
              <a:endParaRPr kumimoji="0" lang="en-US" altLang="zh-CN" sz="2800" b="1"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800" b="1" i="0" u="none" strike="noStrike" kern="1200" cap="none" spc="0" normalizeH="0" baseline="0" noProof="0" dirty="0">
                  <a:ln>
                    <a:noFill/>
                  </a:ln>
                  <a:solidFill>
                    <a:srgbClr val="FFFDF8"/>
                  </a:solidFill>
                  <a:effectLst/>
                  <a:uLnTx/>
                  <a:uFillTx/>
                  <a:latin typeface="Arial" panose="020F0502020204030204"/>
                  <a:ea typeface="微软雅黑"/>
                  <a:cs typeface="+mn-ea"/>
                  <a:sym typeface="+mn-lt"/>
                </a:rPr>
                <a:t>党建专项工作</a:t>
              </a:r>
              <a:endParaRPr kumimoji="0" lang="zh-CN" altLang="en-US" sz="2800" b="1"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17" name="Freeform 7"/>
            <p:cNvSpPr>
              <a:spLocks noEditPoints="1"/>
            </p:cNvSpPr>
            <p:nvPr/>
          </p:nvSpPr>
          <p:spPr bwMode="auto">
            <a:xfrm>
              <a:off x="2620580" y="2886623"/>
              <a:ext cx="674880" cy="859739"/>
            </a:xfrm>
            <a:custGeom>
              <a:avLst/>
              <a:gdLst>
                <a:gd name="T0" fmla="*/ 115 w 595"/>
                <a:gd name="T1" fmla="*/ 517 h 756"/>
                <a:gd name="T2" fmla="*/ 140 w 595"/>
                <a:gd name="T3" fmla="*/ 491 h 756"/>
                <a:gd name="T4" fmla="*/ 338 w 595"/>
                <a:gd name="T5" fmla="*/ 529 h 756"/>
                <a:gd name="T6" fmla="*/ 220 w 595"/>
                <a:gd name="T7" fmla="*/ 410 h 756"/>
                <a:gd name="T8" fmla="*/ 188 w 595"/>
                <a:gd name="T9" fmla="*/ 443 h 756"/>
                <a:gd name="T10" fmla="*/ 138 w 595"/>
                <a:gd name="T11" fmla="*/ 393 h 756"/>
                <a:gd name="T12" fmla="*/ 226 w 595"/>
                <a:gd name="T13" fmla="*/ 304 h 756"/>
                <a:gd name="T14" fmla="*/ 283 w 595"/>
                <a:gd name="T15" fmla="*/ 293 h 756"/>
                <a:gd name="T16" fmla="*/ 309 w 595"/>
                <a:gd name="T17" fmla="*/ 319 h 756"/>
                <a:gd name="T18" fmla="*/ 265 w 595"/>
                <a:gd name="T19" fmla="*/ 365 h 756"/>
                <a:gd name="T20" fmla="*/ 384 w 595"/>
                <a:gd name="T21" fmla="*/ 485 h 756"/>
                <a:gd name="T22" fmla="*/ 289 w 595"/>
                <a:gd name="T23" fmla="*/ 247 h 756"/>
                <a:gd name="T24" fmla="*/ 429 w 595"/>
                <a:gd name="T25" fmla="*/ 529 h 756"/>
                <a:gd name="T26" fmla="*/ 461 w 595"/>
                <a:gd name="T27" fmla="*/ 563 h 756"/>
                <a:gd name="T28" fmla="*/ 418 w 595"/>
                <a:gd name="T29" fmla="*/ 604 h 756"/>
                <a:gd name="T30" fmla="*/ 385 w 595"/>
                <a:gd name="T31" fmla="*/ 573 h 756"/>
                <a:gd name="T32" fmla="*/ 160 w 595"/>
                <a:gd name="T33" fmla="*/ 565 h 756"/>
                <a:gd name="T34" fmla="*/ 145 w 595"/>
                <a:gd name="T35" fmla="*/ 597 h 756"/>
                <a:gd name="T36" fmla="*/ 109 w 595"/>
                <a:gd name="T37" fmla="*/ 591 h 756"/>
                <a:gd name="T38" fmla="*/ 141 w 595"/>
                <a:gd name="T39" fmla="*/ 548 h 756"/>
                <a:gd name="T40" fmla="*/ 115 w 595"/>
                <a:gd name="T41" fmla="*/ 517 h 756"/>
                <a:gd name="T42" fmla="*/ 595 w 595"/>
                <a:gd name="T43" fmla="*/ 682 h 756"/>
                <a:gd name="T44" fmla="*/ 519 w 595"/>
                <a:gd name="T45" fmla="*/ 756 h 756"/>
                <a:gd name="T46" fmla="*/ 74 w 595"/>
                <a:gd name="T47" fmla="*/ 756 h 756"/>
                <a:gd name="T48" fmla="*/ 0 w 595"/>
                <a:gd name="T49" fmla="*/ 682 h 756"/>
                <a:gd name="T50" fmla="*/ 0 w 595"/>
                <a:gd name="T51" fmla="*/ 72 h 756"/>
                <a:gd name="T52" fmla="*/ 87 w 595"/>
                <a:gd name="T53" fmla="*/ 0 h 756"/>
                <a:gd name="T54" fmla="*/ 563 w 595"/>
                <a:gd name="T55" fmla="*/ 0 h 756"/>
                <a:gd name="T56" fmla="*/ 585 w 595"/>
                <a:gd name="T57" fmla="*/ 20 h 756"/>
                <a:gd name="T58" fmla="*/ 563 w 595"/>
                <a:gd name="T59" fmla="*/ 39 h 756"/>
                <a:gd name="T60" fmla="*/ 83 w 595"/>
                <a:gd name="T61" fmla="*/ 39 h 756"/>
                <a:gd name="T62" fmla="*/ 38 w 595"/>
                <a:gd name="T63" fmla="*/ 80 h 756"/>
                <a:gd name="T64" fmla="*/ 79 w 595"/>
                <a:gd name="T65" fmla="*/ 125 h 756"/>
                <a:gd name="T66" fmla="*/ 561 w 595"/>
                <a:gd name="T67" fmla="*/ 125 h 756"/>
                <a:gd name="T68" fmla="*/ 595 w 595"/>
                <a:gd name="T69" fmla="*/ 158 h 756"/>
                <a:gd name="T70" fmla="*/ 595 w 595"/>
                <a:gd name="T71" fmla="*/ 68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5" h="756">
                  <a:moveTo>
                    <a:pt x="115" y="517"/>
                  </a:moveTo>
                  <a:lnTo>
                    <a:pt x="140" y="491"/>
                  </a:lnTo>
                  <a:cubicBezTo>
                    <a:pt x="195" y="538"/>
                    <a:pt x="257" y="568"/>
                    <a:pt x="338" y="529"/>
                  </a:cubicBezTo>
                  <a:lnTo>
                    <a:pt x="220" y="410"/>
                  </a:lnTo>
                  <a:lnTo>
                    <a:pt x="188" y="443"/>
                  </a:lnTo>
                  <a:lnTo>
                    <a:pt x="138" y="393"/>
                  </a:lnTo>
                  <a:lnTo>
                    <a:pt x="226" y="304"/>
                  </a:lnTo>
                  <a:cubicBezTo>
                    <a:pt x="239" y="310"/>
                    <a:pt x="259" y="310"/>
                    <a:pt x="283" y="293"/>
                  </a:cubicBezTo>
                  <a:lnTo>
                    <a:pt x="309" y="319"/>
                  </a:lnTo>
                  <a:lnTo>
                    <a:pt x="265" y="365"/>
                  </a:lnTo>
                  <a:lnTo>
                    <a:pt x="384" y="485"/>
                  </a:lnTo>
                  <a:cubicBezTo>
                    <a:pt x="428" y="410"/>
                    <a:pt x="392" y="298"/>
                    <a:pt x="289" y="247"/>
                  </a:cubicBezTo>
                  <a:cubicBezTo>
                    <a:pt x="390" y="252"/>
                    <a:pt x="521" y="368"/>
                    <a:pt x="429" y="529"/>
                  </a:cubicBezTo>
                  <a:lnTo>
                    <a:pt x="461" y="563"/>
                  </a:lnTo>
                  <a:lnTo>
                    <a:pt x="418" y="604"/>
                  </a:lnTo>
                  <a:lnTo>
                    <a:pt x="385" y="573"/>
                  </a:lnTo>
                  <a:cubicBezTo>
                    <a:pt x="299" y="619"/>
                    <a:pt x="221" y="614"/>
                    <a:pt x="160" y="565"/>
                  </a:cubicBezTo>
                  <a:cubicBezTo>
                    <a:pt x="163" y="577"/>
                    <a:pt x="156" y="590"/>
                    <a:pt x="145" y="597"/>
                  </a:cubicBezTo>
                  <a:cubicBezTo>
                    <a:pt x="132" y="606"/>
                    <a:pt x="117" y="603"/>
                    <a:pt x="109" y="591"/>
                  </a:cubicBezTo>
                  <a:cubicBezTo>
                    <a:pt x="95" y="569"/>
                    <a:pt x="118" y="543"/>
                    <a:pt x="141" y="548"/>
                  </a:cubicBezTo>
                  <a:cubicBezTo>
                    <a:pt x="132" y="539"/>
                    <a:pt x="123" y="529"/>
                    <a:pt x="115" y="517"/>
                  </a:cubicBezTo>
                  <a:close/>
                  <a:moveTo>
                    <a:pt x="595" y="682"/>
                  </a:moveTo>
                  <a:cubicBezTo>
                    <a:pt x="595" y="723"/>
                    <a:pt x="559" y="756"/>
                    <a:pt x="519" y="756"/>
                  </a:cubicBezTo>
                  <a:lnTo>
                    <a:pt x="74" y="756"/>
                  </a:lnTo>
                  <a:cubicBezTo>
                    <a:pt x="33" y="756"/>
                    <a:pt x="0" y="723"/>
                    <a:pt x="0" y="682"/>
                  </a:cubicBezTo>
                  <a:lnTo>
                    <a:pt x="0" y="72"/>
                  </a:lnTo>
                  <a:cubicBezTo>
                    <a:pt x="0" y="31"/>
                    <a:pt x="33" y="0"/>
                    <a:pt x="87" y="0"/>
                  </a:cubicBezTo>
                  <a:lnTo>
                    <a:pt x="563" y="0"/>
                  </a:lnTo>
                  <a:cubicBezTo>
                    <a:pt x="574" y="0"/>
                    <a:pt x="585" y="9"/>
                    <a:pt x="585" y="20"/>
                  </a:cubicBezTo>
                  <a:cubicBezTo>
                    <a:pt x="585" y="31"/>
                    <a:pt x="574" y="39"/>
                    <a:pt x="563" y="39"/>
                  </a:cubicBezTo>
                  <a:cubicBezTo>
                    <a:pt x="563" y="39"/>
                    <a:pt x="83" y="39"/>
                    <a:pt x="83" y="39"/>
                  </a:cubicBezTo>
                  <a:cubicBezTo>
                    <a:pt x="54" y="39"/>
                    <a:pt x="38" y="59"/>
                    <a:pt x="38" y="80"/>
                  </a:cubicBezTo>
                  <a:cubicBezTo>
                    <a:pt x="38" y="100"/>
                    <a:pt x="54" y="125"/>
                    <a:pt x="79" y="125"/>
                  </a:cubicBezTo>
                  <a:cubicBezTo>
                    <a:pt x="79" y="125"/>
                    <a:pt x="561" y="124"/>
                    <a:pt x="561" y="125"/>
                  </a:cubicBezTo>
                  <a:cubicBezTo>
                    <a:pt x="579" y="125"/>
                    <a:pt x="595" y="140"/>
                    <a:pt x="595" y="158"/>
                  </a:cubicBezTo>
                  <a:cubicBezTo>
                    <a:pt x="595" y="159"/>
                    <a:pt x="595" y="682"/>
                    <a:pt x="595" y="682"/>
                  </a:cubicBezTo>
                  <a:close/>
                </a:path>
              </a:pathLst>
            </a:custGeom>
            <a:solidFill>
              <a:srgbClr val="FFFDF8"/>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cxnSp>
        <p:nvCxnSpPr>
          <p:cNvPr id="20" name="直接连接符 19"/>
          <p:cNvCxnSpPr/>
          <p:nvPr/>
        </p:nvCxnSpPr>
        <p:spPr>
          <a:xfrm>
            <a:off x="4813102" y="1320630"/>
            <a:ext cx="0" cy="4872736"/>
          </a:xfrm>
          <a:prstGeom prst="line">
            <a:avLst/>
          </a:prstGeom>
          <a:ln>
            <a:solidFill>
              <a:srgbClr val="FF9500"/>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4553649" y="1784652"/>
            <a:ext cx="560832" cy="560832"/>
          </a:xfrm>
          <a:prstGeom prst="ellipse">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1</a:t>
            </a: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22" name="椭圆 21"/>
          <p:cNvSpPr/>
          <p:nvPr/>
        </p:nvSpPr>
        <p:spPr>
          <a:xfrm>
            <a:off x="4553649" y="3282054"/>
            <a:ext cx="560832" cy="560832"/>
          </a:xfrm>
          <a:prstGeom prst="ellipse">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2</a:t>
            </a: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23" name="椭圆 22"/>
          <p:cNvSpPr/>
          <p:nvPr/>
        </p:nvSpPr>
        <p:spPr>
          <a:xfrm>
            <a:off x="4553649" y="4779456"/>
            <a:ext cx="560832" cy="560832"/>
          </a:xfrm>
          <a:prstGeom prst="ellipse">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3</a:t>
            </a: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cxnSp>
        <p:nvCxnSpPr>
          <p:cNvPr id="25" name="直接箭头连接符 24"/>
          <p:cNvCxnSpPr>
            <a:stCxn id="21" idx="6"/>
          </p:cNvCxnSpPr>
          <p:nvPr/>
        </p:nvCxnSpPr>
        <p:spPr>
          <a:xfrm>
            <a:off x="5114481" y="2065068"/>
            <a:ext cx="457200"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a:off x="5114481" y="3562470"/>
            <a:ext cx="457200"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a:off x="5114481" y="5069409"/>
            <a:ext cx="457200"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5587285" y="1784652"/>
            <a:ext cx="4876814" cy="56082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一是集中开展党组织关系排查工作</a:t>
            </a:r>
            <a:endParaRPr kumimoji="0" lang="zh-CN" altLang="en-US"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30" name="矩形 29"/>
          <p:cNvSpPr/>
          <p:nvPr/>
        </p:nvSpPr>
        <p:spPr>
          <a:xfrm>
            <a:off x="5587285" y="3282057"/>
            <a:ext cx="4876814" cy="56082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二是</a:t>
            </a:r>
            <a:r>
              <a:rPr kumimoji="0" lang="zh-CN" altLang="en-US"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顺</a:t>
            </a:r>
            <a:r>
              <a:rPr kumimoji="0" lang="zh-CN" altLang="zh-CN"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利完成党支部换届工作</a:t>
            </a:r>
            <a:endParaRPr kumimoji="0" lang="zh-CN" altLang="en-US"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31" name="矩形 30"/>
          <p:cNvSpPr/>
          <p:nvPr/>
        </p:nvSpPr>
        <p:spPr>
          <a:xfrm>
            <a:off x="5587285" y="4779459"/>
            <a:ext cx="4876814" cy="56082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三是进一步规范党费收缴工作</a:t>
            </a:r>
            <a:endParaRPr kumimoji="0" lang="zh-CN" altLang="en-US"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Tree>
    <p:extLst>
      <p:ext uri="{BB962C8B-B14F-4D97-AF65-F5344CB8AC3E}">
        <p14:creationId xmlns="" xmlns:p14="http://schemas.microsoft.com/office/powerpoint/2010/main" val="1445146192"/>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9" presetClass="entr" presetSubtype="0" decel="10000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1000" fill="hold"/>
                                        <p:tgtEl>
                                          <p:spTgt spid="18"/>
                                        </p:tgtEl>
                                        <p:attrNameLst>
                                          <p:attrName>ppt_w</p:attrName>
                                        </p:attrNameLst>
                                      </p:cBhvr>
                                      <p:tavLst>
                                        <p:tav tm="0">
                                          <p:val>
                                            <p:fltVal val="0"/>
                                          </p:val>
                                        </p:tav>
                                        <p:tav tm="100000">
                                          <p:val>
                                            <p:strVal val="#ppt_w"/>
                                          </p:val>
                                        </p:tav>
                                      </p:tavLst>
                                    </p:anim>
                                    <p:anim calcmode="lin" valueType="num">
                                      <p:cBhvr>
                                        <p:cTn id="12" dur="1000" fill="hold"/>
                                        <p:tgtEl>
                                          <p:spTgt spid="18"/>
                                        </p:tgtEl>
                                        <p:attrNameLst>
                                          <p:attrName>ppt_h</p:attrName>
                                        </p:attrNameLst>
                                      </p:cBhvr>
                                      <p:tavLst>
                                        <p:tav tm="0">
                                          <p:val>
                                            <p:fltVal val="0"/>
                                          </p:val>
                                        </p:tav>
                                        <p:tav tm="100000">
                                          <p:val>
                                            <p:strVal val="#ppt_h"/>
                                          </p:val>
                                        </p:tav>
                                      </p:tavLst>
                                    </p:anim>
                                    <p:anim calcmode="lin" valueType="num">
                                      <p:cBhvr>
                                        <p:cTn id="13" dur="1000" fill="hold"/>
                                        <p:tgtEl>
                                          <p:spTgt spid="18"/>
                                        </p:tgtEl>
                                        <p:attrNameLst>
                                          <p:attrName>style.rotation</p:attrName>
                                        </p:attrNameLst>
                                      </p:cBhvr>
                                      <p:tavLst>
                                        <p:tav tm="0">
                                          <p:val>
                                            <p:fltVal val="360"/>
                                          </p:val>
                                        </p:tav>
                                        <p:tav tm="100000">
                                          <p:val>
                                            <p:fltVal val="0"/>
                                          </p:val>
                                        </p:tav>
                                      </p:tavLst>
                                    </p:anim>
                                    <p:animEffect transition="in" filter="fade">
                                      <p:cBhvr>
                                        <p:cTn id="14" dur="1000"/>
                                        <p:tgtEl>
                                          <p:spTgt spid="18"/>
                                        </p:tgtEl>
                                      </p:cBhvr>
                                    </p:animEffect>
                                  </p:childTnLst>
                                </p:cTn>
                              </p:par>
                              <p:par>
                                <p:cTn id="15" presetID="22" presetClass="entr" presetSubtype="1"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1000"/>
                                        <p:tgtEl>
                                          <p:spTgt spid="20"/>
                                        </p:tgtEl>
                                      </p:cBhvr>
                                    </p:animEffect>
                                  </p:childTnLst>
                                </p:cTn>
                              </p:par>
                              <p:par>
                                <p:cTn id="18" presetID="49" presetClass="entr" presetSubtype="0" decel="10000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1000" fill="hold"/>
                                        <p:tgtEl>
                                          <p:spTgt spid="21"/>
                                        </p:tgtEl>
                                        <p:attrNameLst>
                                          <p:attrName>ppt_w</p:attrName>
                                        </p:attrNameLst>
                                      </p:cBhvr>
                                      <p:tavLst>
                                        <p:tav tm="0">
                                          <p:val>
                                            <p:fltVal val="0"/>
                                          </p:val>
                                        </p:tav>
                                        <p:tav tm="100000">
                                          <p:val>
                                            <p:strVal val="#ppt_w"/>
                                          </p:val>
                                        </p:tav>
                                      </p:tavLst>
                                    </p:anim>
                                    <p:anim calcmode="lin" valueType="num">
                                      <p:cBhvr>
                                        <p:cTn id="21" dur="1000" fill="hold"/>
                                        <p:tgtEl>
                                          <p:spTgt spid="21"/>
                                        </p:tgtEl>
                                        <p:attrNameLst>
                                          <p:attrName>ppt_h</p:attrName>
                                        </p:attrNameLst>
                                      </p:cBhvr>
                                      <p:tavLst>
                                        <p:tav tm="0">
                                          <p:val>
                                            <p:fltVal val="0"/>
                                          </p:val>
                                        </p:tav>
                                        <p:tav tm="100000">
                                          <p:val>
                                            <p:strVal val="#ppt_h"/>
                                          </p:val>
                                        </p:tav>
                                      </p:tavLst>
                                    </p:anim>
                                    <p:anim calcmode="lin" valueType="num">
                                      <p:cBhvr>
                                        <p:cTn id="22" dur="1000" fill="hold"/>
                                        <p:tgtEl>
                                          <p:spTgt spid="21"/>
                                        </p:tgtEl>
                                        <p:attrNameLst>
                                          <p:attrName>style.rotation</p:attrName>
                                        </p:attrNameLst>
                                      </p:cBhvr>
                                      <p:tavLst>
                                        <p:tav tm="0">
                                          <p:val>
                                            <p:fltVal val="360"/>
                                          </p:val>
                                        </p:tav>
                                        <p:tav tm="100000">
                                          <p:val>
                                            <p:fltVal val="0"/>
                                          </p:val>
                                        </p:tav>
                                      </p:tavLst>
                                    </p:anim>
                                    <p:animEffect transition="in" filter="fade">
                                      <p:cBhvr>
                                        <p:cTn id="23" dur="1000"/>
                                        <p:tgtEl>
                                          <p:spTgt spid="21"/>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ppt_w</p:attrName>
                                        </p:attrNameLst>
                                      </p:cBhvr>
                                      <p:tavLst>
                                        <p:tav tm="0">
                                          <p:val>
                                            <p:fltVal val="0"/>
                                          </p:val>
                                        </p:tav>
                                        <p:tav tm="100000">
                                          <p:val>
                                            <p:strVal val="#ppt_w"/>
                                          </p:val>
                                        </p:tav>
                                      </p:tavLst>
                                    </p:anim>
                                    <p:anim calcmode="lin" valueType="num">
                                      <p:cBhvr>
                                        <p:cTn id="27" dur="1000" fill="hold"/>
                                        <p:tgtEl>
                                          <p:spTgt spid="22"/>
                                        </p:tgtEl>
                                        <p:attrNameLst>
                                          <p:attrName>ppt_h</p:attrName>
                                        </p:attrNameLst>
                                      </p:cBhvr>
                                      <p:tavLst>
                                        <p:tav tm="0">
                                          <p:val>
                                            <p:fltVal val="0"/>
                                          </p:val>
                                        </p:tav>
                                        <p:tav tm="100000">
                                          <p:val>
                                            <p:strVal val="#ppt_h"/>
                                          </p:val>
                                        </p:tav>
                                      </p:tavLst>
                                    </p:anim>
                                    <p:anim calcmode="lin" valueType="num">
                                      <p:cBhvr>
                                        <p:cTn id="28" dur="1000" fill="hold"/>
                                        <p:tgtEl>
                                          <p:spTgt spid="22"/>
                                        </p:tgtEl>
                                        <p:attrNameLst>
                                          <p:attrName>style.rotation</p:attrName>
                                        </p:attrNameLst>
                                      </p:cBhvr>
                                      <p:tavLst>
                                        <p:tav tm="0">
                                          <p:val>
                                            <p:fltVal val="360"/>
                                          </p:val>
                                        </p:tav>
                                        <p:tav tm="100000">
                                          <p:val>
                                            <p:fltVal val="0"/>
                                          </p:val>
                                        </p:tav>
                                      </p:tavLst>
                                    </p:anim>
                                    <p:animEffect transition="in" filter="fade">
                                      <p:cBhvr>
                                        <p:cTn id="29" dur="1000"/>
                                        <p:tgtEl>
                                          <p:spTgt spid="22"/>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1000" fill="hold"/>
                                        <p:tgtEl>
                                          <p:spTgt spid="23"/>
                                        </p:tgtEl>
                                        <p:attrNameLst>
                                          <p:attrName>ppt_w</p:attrName>
                                        </p:attrNameLst>
                                      </p:cBhvr>
                                      <p:tavLst>
                                        <p:tav tm="0">
                                          <p:val>
                                            <p:fltVal val="0"/>
                                          </p:val>
                                        </p:tav>
                                        <p:tav tm="100000">
                                          <p:val>
                                            <p:strVal val="#ppt_w"/>
                                          </p:val>
                                        </p:tav>
                                      </p:tavLst>
                                    </p:anim>
                                    <p:anim calcmode="lin" valueType="num">
                                      <p:cBhvr>
                                        <p:cTn id="33" dur="1000" fill="hold"/>
                                        <p:tgtEl>
                                          <p:spTgt spid="23"/>
                                        </p:tgtEl>
                                        <p:attrNameLst>
                                          <p:attrName>ppt_h</p:attrName>
                                        </p:attrNameLst>
                                      </p:cBhvr>
                                      <p:tavLst>
                                        <p:tav tm="0">
                                          <p:val>
                                            <p:fltVal val="0"/>
                                          </p:val>
                                        </p:tav>
                                        <p:tav tm="100000">
                                          <p:val>
                                            <p:strVal val="#ppt_h"/>
                                          </p:val>
                                        </p:tav>
                                      </p:tavLst>
                                    </p:anim>
                                    <p:anim calcmode="lin" valueType="num">
                                      <p:cBhvr>
                                        <p:cTn id="34" dur="1000" fill="hold"/>
                                        <p:tgtEl>
                                          <p:spTgt spid="23"/>
                                        </p:tgtEl>
                                        <p:attrNameLst>
                                          <p:attrName>style.rotation</p:attrName>
                                        </p:attrNameLst>
                                      </p:cBhvr>
                                      <p:tavLst>
                                        <p:tav tm="0">
                                          <p:val>
                                            <p:fltVal val="360"/>
                                          </p:val>
                                        </p:tav>
                                        <p:tav tm="100000">
                                          <p:val>
                                            <p:fltVal val="0"/>
                                          </p:val>
                                        </p:tav>
                                      </p:tavLst>
                                    </p:anim>
                                    <p:animEffect transition="in" filter="fade">
                                      <p:cBhvr>
                                        <p:cTn id="35" dur="1000"/>
                                        <p:tgtEl>
                                          <p:spTgt spid="23"/>
                                        </p:tgtEl>
                                      </p:cBhvr>
                                    </p:animEffect>
                                  </p:childTnLst>
                                </p:cTn>
                              </p:par>
                              <p:par>
                                <p:cTn id="36" presetID="22" presetClass="entr" presetSubtype="8" fill="hold" nodeType="withEffect">
                                  <p:stCondLst>
                                    <p:cond delay="25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750"/>
                                        <p:tgtEl>
                                          <p:spTgt spid="25"/>
                                        </p:tgtEl>
                                      </p:cBhvr>
                                    </p:animEffect>
                                  </p:childTnLst>
                                </p:cTn>
                              </p:par>
                              <p:par>
                                <p:cTn id="39" presetID="22" presetClass="entr" presetSubtype="8" fill="hold" nodeType="withEffect">
                                  <p:stCondLst>
                                    <p:cond delay="250"/>
                                  </p:stCondLst>
                                  <p:childTnLst>
                                    <p:set>
                                      <p:cBhvr>
                                        <p:cTn id="40" dur="1" fill="hold">
                                          <p:stCondLst>
                                            <p:cond delay="0"/>
                                          </p:stCondLst>
                                        </p:cTn>
                                        <p:tgtEl>
                                          <p:spTgt spid="27"/>
                                        </p:tgtEl>
                                        <p:attrNameLst>
                                          <p:attrName>style.visibility</p:attrName>
                                        </p:attrNameLst>
                                      </p:cBhvr>
                                      <p:to>
                                        <p:strVal val="visible"/>
                                      </p:to>
                                    </p:set>
                                    <p:animEffect transition="in" filter="wipe(left)">
                                      <p:cBhvr>
                                        <p:cTn id="41" dur="750"/>
                                        <p:tgtEl>
                                          <p:spTgt spid="27"/>
                                        </p:tgtEl>
                                      </p:cBhvr>
                                    </p:animEffect>
                                  </p:childTnLst>
                                </p:cTn>
                              </p:par>
                              <p:par>
                                <p:cTn id="42" presetID="22" presetClass="entr" presetSubtype="8" fill="hold" nodeType="withEffect">
                                  <p:stCondLst>
                                    <p:cond delay="25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750"/>
                                        <p:tgtEl>
                                          <p:spTgt spid="28"/>
                                        </p:tgtEl>
                                      </p:cBhvr>
                                    </p:animEffect>
                                  </p:childTnLst>
                                </p:cTn>
                              </p:par>
                              <p:par>
                                <p:cTn id="45" presetID="22" presetClass="entr" presetSubtype="8" fill="hold" grpId="0" nodeType="withEffect">
                                  <p:stCondLst>
                                    <p:cond delay="25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1000"/>
                                        <p:tgtEl>
                                          <p:spTgt spid="29"/>
                                        </p:tgtEl>
                                      </p:cBhvr>
                                    </p:animEffect>
                                  </p:childTnLst>
                                </p:cTn>
                              </p:par>
                              <p:par>
                                <p:cTn id="48" presetID="22" presetClass="entr" presetSubtype="8" fill="hold" grpId="0" nodeType="withEffect">
                                  <p:stCondLst>
                                    <p:cond delay="250"/>
                                  </p:stCondLst>
                                  <p:childTnLst>
                                    <p:set>
                                      <p:cBhvr>
                                        <p:cTn id="49" dur="1" fill="hold">
                                          <p:stCondLst>
                                            <p:cond delay="0"/>
                                          </p:stCondLst>
                                        </p:cTn>
                                        <p:tgtEl>
                                          <p:spTgt spid="30"/>
                                        </p:tgtEl>
                                        <p:attrNameLst>
                                          <p:attrName>style.visibility</p:attrName>
                                        </p:attrNameLst>
                                      </p:cBhvr>
                                      <p:to>
                                        <p:strVal val="visible"/>
                                      </p:to>
                                    </p:set>
                                    <p:animEffect transition="in" filter="wipe(left)">
                                      <p:cBhvr>
                                        <p:cTn id="50" dur="1000"/>
                                        <p:tgtEl>
                                          <p:spTgt spid="30"/>
                                        </p:tgtEl>
                                      </p:cBhvr>
                                    </p:animEffect>
                                  </p:childTnLst>
                                </p:cTn>
                              </p:par>
                              <p:par>
                                <p:cTn id="51" presetID="22" presetClass="entr" presetSubtype="8" fill="hold" grpId="0" nodeType="withEffect">
                                  <p:stCondLst>
                                    <p:cond delay="25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1000"/>
                                        <p:tgtEl>
                                          <p:spTgt spid="31"/>
                                        </p:tgtEl>
                                      </p:cBhvr>
                                    </p:animEffect>
                                  </p:childTnLst>
                                </p:cTn>
                              </p:par>
                              <p:par>
                                <p:cTn id="54" presetID="31" presetClass="entr" presetSubtype="0" fill="hold" grpId="0" nodeType="withEffect">
                                  <p:stCondLst>
                                    <p:cond delay="500"/>
                                  </p:stCondLst>
                                  <p:iterate type="lt">
                                    <p:tmPct val="490"/>
                                  </p:iterate>
                                  <p:childTnLst>
                                    <p:set>
                                      <p:cBhvr>
                                        <p:cTn id="55" dur="1" fill="hold">
                                          <p:stCondLst>
                                            <p:cond delay="0"/>
                                          </p:stCondLst>
                                        </p:cTn>
                                        <p:tgtEl>
                                          <p:spTgt spid="12"/>
                                        </p:tgtEl>
                                        <p:attrNameLst>
                                          <p:attrName>style.visibility</p:attrName>
                                        </p:attrNameLst>
                                      </p:cBhvr>
                                      <p:to>
                                        <p:strVal val="visible"/>
                                      </p:to>
                                    </p:set>
                                    <p:anim calcmode="lin" valueType="num">
                                      <p:cBhvr>
                                        <p:cTn id="56" dur="750" fill="hold"/>
                                        <p:tgtEl>
                                          <p:spTgt spid="12"/>
                                        </p:tgtEl>
                                        <p:attrNameLst>
                                          <p:attrName>ppt_w</p:attrName>
                                        </p:attrNameLst>
                                      </p:cBhvr>
                                      <p:tavLst>
                                        <p:tav tm="0">
                                          <p:val>
                                            <p:fltVal val="0"/>
                                          </p:val>
                                        </p:tav>
                                        <p:tav tm="100000">
                                          <p:val>
                                            <p:strVal val="#ppt_w"/>
                                          </p:val>
                                        </p:tav>
                                      </p:tavLst>
                                    </p:anim>
                                    <p:anim calcmode="lin" valueType="num">
                                      <p:cBhvr>
                                        <p:cTn id="57" dur="750" fill="hold"/>
                                        <p:tgtEl>
                                          <p:spTgt spid="12"/>
                                        </p:tgtEl>
                                        <p:attrNameLst>
                                          <p:attrName>ppt_h</p:attrName>
                                        </p:attrNameLst>
                                      </p:cBhvr>
                                      <p:tavLst>
                                        <p:tav tm="0">
                                          <p:val>
                                            <p:fltVal val="0"/>
                                          </p:val>
                                        </p:tav>
                                        <p:tav tm="100000">
                                          <p:val>
                                            <p:strVal val="#ppt_h"/>
                                          </p:val>
                                        </p:tav>
                                      </p:tavLst>
                                    </p:anim>
                                    <p:anim calcmode="lin" valueType="num">
                                      <p:cBhvr>
                                        <p:cTn id="58" dur="750" fill="hold"/>
                                        <p:tgtEl>
                                          <p:spTgt spid="12"/>
                                        </p:tgtEl>
                                        <p:attrNameLst>
                                          <p:attrName>style.rotation</p:attrName>
                                        </p:attrNameLst>
                                      </p:cBhvr>
                                      <p:tavLst>
                                        <p:tav tm="0">
                                          <p:val>
                                            <p:fltVal val="90"/>
                                          </p:val>
                                        </p:tav>
                                        <p:tav tm="100000">
                                          <p:val>
                                            <p:fltVal val="0"/>
                                          </p:val>
                                        </p:tav>
                                      </p:tavLst>
                                    </p:anim>
                                    <p:animEffect transition="in" filter="fade">
                                      <p:cBhvr>
                                        <p:cTn id="59" dur="750"/>
                                        <p:tgtEl>
                                          <p:spTgt spid="12"/>
                                        </p:tgtEl>
                                      </p:cBhvr>
                                    </p:animEffect>
                                  </p:childTnLst>
                                </p:cTn>
                              </p:par>
                              <p:par>
                                <p:cTn id="60" presetID="31" presetClass="entr" presetSubtype="0" fill="hold" grpId="0" nodeType="withEffect">
                                  <p:stCondLst>
                                    <p:cond delay="500"/>
                                  </p:stCondLst>
                                  <p:iterate type="lt">
                                    <p:tmPct val="654"/>
                                  </p:iterate>
                                  <p:childTnLst>
                                    <p:set>
                                      <p:cBhvr>
                                        <p:cTn id="61" dur="1" fill="hold">
                                          <p:stCondLst>
                                            <p:cond delay="0"/>
                                          </p:stCondLst>
                                        </p:cTn>
                                        <p:tgtEl>
                                          <p:spTgt spid="14"/>
                                        </p:tgtEl>
                                        <p:attrNameLst>
                                          <p:attrName>style.visibility</p:attrName>
                                        </p:attrNameLst>
                                      </p:cBhvr>
                                      <p:to>
                                        <p:strVal val="visible"/>
                                      </p:to>
                                    </p:set>
                                    <p:anim calcmode="lin" valueType="num">
                                      <p:cBhvr>
                                        <p:cTn id="62" dur="750" fill="hold"/>
                                        <p:tgtEl>
                                          <p:spTgt spid="14"/>
                                        </p:tgtEl>
                                        <p:attrNameLst>
                                          <p:attrName>ppt_w</p:attrName>
                                        </p:attrNameLst>
                                      </p:cBhvr>
                                      <p:tavLst>
                                        <p:tav tm="0">
                                          <p:val>
                                            <p:fltVal val="0"/>
                                          </p:val>
                                        </p:tav>
                                        <p:tav tm="100000">
                                          <p:val>
                                            <p:strVal val="#ppt_w"/>
                                          </p:val>
                                        </p:tav>
                                      </p:tavLst>
                                    </p:anim>
                                    <p:anim calcmode="lin" valueType="num">
                                      <p:cBhvr>
                                        <p:cTn id="63" dur="750" fill="hold"/>
                                        <p:tgtEl>
                                          <p:spTgt spid="14"/>
                                        </p:tgtEl>
                                        <p:attrNameLst>
                                          <p:attrName>ppt_h</p:attrName>
                                        </p:attrNameLst>
                                      </p:cBhvr>
                                      <p:tavLst>
                                        <p:tav tm="0">
                                          <p:val>
                                            <p:fltVal val="0"/>
                                          </p:val>
                                        </p:tav>
                                        <p:tav tm="100000">
                                          <p:val>
                                            <p:strVal val="#ppt_h"/>
                                          </p:val>
                                        </p:tav>
                                      </p:tavLst>
                                    </p:anim>
                                    <p:anim calcmode="lin" valueType="num">
                                      <p:cBhvr>
                                        <p:cTn id="64" dur="750" fill="hold"/>
                                        <p:tgtEl>
                                          <p:spTgt spid="14"/>
                                        </p:tgtEl>
                                        <p:attrNameLst>
                                          <p:attrName>style.rotation</p:attrName>
                                        </p:attrNameLst>
                                      </p:cBhvr>
                                      <p:tavLst>
                                        <p:tav tm="0">
                                          <p:val>
                                            <p:fltVal val="90"/>
                                          </p:val>
                                        </p:tav>
                                        <p:tav tm="100000">
                                          <p:val>
                                            <p:fltVal val="0"/>
                                          </p:val>
                                        </p:tav>
                                      </p:tavLst>
                                    </p:anim>
                                    <p:animEffect transition="in" filter="fade">
                                      <p:cBhvr>
                                        <p:cTn id="65" dur="750"/>
                                        <p:tgtEl>
                                          <p:spTgt spid="14"/>
                                        </p:tgtEl>
                                      </p:cBhvr>
                                    </p:animEffect>
                                  </p:childTnLst>
                                </p:cTn>
                              </p:par>
                              <p:par>
                                <p:cTn id="66" presetID="31" presetClass="entr" presetSubtype="0" fill="hold" grpId="0" nodeType="withEffect">
                                  <p:stCondLst>
                                    <p:cond delay="500"/>
                                  </p:stCondLst>
                                  <p:iterate type="lt">
                                    <p:tmPct val="758"/>
                                  </p:iterate>
                                  <p:childTnLst>
                                    <p:set>
                                      <p:cBhvr>
                                        <p:cTn id="67" dur="1" fill="hold">
                                          <p:stCondLst>
                                            <p:cond delay="0"/>
                                          </p:stCondLst>
                                        </p:cTn>
                                        <p:tgtEl>
                                          <p:spTgt spid="15"/>
                                        </p:tgtEl>
                                        <p:attrNameLst>
                                          <p:attrName>style.visibility</p:attrName>
                                        </p:attrNameLst>
                                      </p:cBhvr>
                                      <p:to>
                                        <p:strVal val="visible"/>
                                      </p:to>
                                    </p:set>
                                    <p:anim calcmode="lin" valueType="num">
                                      <p:cBhvr>
                                        <p:cTn id="68" dur="750" fill="hold"/>
                                        <p:tgtEl>
                                          <p:spTgt spid="15"/>
                                        </p:tgtEl>
                                        <p:attrNameLst>
                                          <p:attrName>ppt_w</p:attrName>
                                        </p:attrNameLst>
                                      </p:cBhvr>
                                      <p:tavLst>
                                        <p:tav tm="0">
                                          <p:val>
                                            <p:fltVal val="0"/>
                                          </p:val>
                                        </p:tav>
                                        <p:tav tm="100000">
                                          <p:val>
                                            <p:strVal val="#ppt_w"/>
                                          </p:val>
                                        </p:tav>
                                      </p:tavLst>
                                    </p:anim>
                                    <p:anim calcmode="lin" valueType="num">
                                      <p:cBhvr>
                                        <p:cTn id="69" dur="750" fill="hold"/>
                                        <p:tgtEl>
                                          <p:spTgt spid="15"/>
                                        </p:tgtEl>
                                        <p:attrNameLst>
                                          <p:attrName>ppt_h</p:attrName>
                                        </p:attrNameLst>
                                      </p:cBhvr>
                                      <p:tavLst>
                                        <p:tav tm="0">
                                          <p:val>
                                            <p:fltVal val="0"/>
                                          </p:val>
                                        </p:tav>
                                        <p:tav tm="100000">
                                          <p:val>
                                            <p:strVal val="#ppt_h"/>
                                          </p:val>
                                        </p:tav>
                                      </p:tavLst>
                                    </p:anim>
                                    <p:anim calcmode="lin" valueType="num">
                                      <p:cBhvr>
                                        <p:cTn id="70" dur="750" fill="hold"/>
                                        <p:tgtEl>
                                          <p:spTgt spid="15"/>
                                        </p:tgtEl>
                                        <p:attrNameLst>
                                          <p:attrName>style.rotation</p:attrName>
                                        </p:attrNameLst>
                                      </p:cBhvr>
                                      <p:tavLst>
                                        <p:tav tm="0">
                                          <p:val>
                                            <p:fltVal val="90"/>
                                          </p:val>
                                        </p:tav>
                                        <p:tav tm="100000">
                                          <p:val>
                                            <p:fltVal val="0"/>
                                          </p:val>
                                        </p:tav>
                                      </p:tavLst>
                                    </p:anim>
                                    <p:animEffect transition="in" filter="fade">
                                      <p:cBhvr>
                                        <p:cTn id="71"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4" grpId="0"/>
      <p:bldP spid="15" grpId="0"/>
      <p:bldP spid="21" grpId="0" animBg="1"/>
      <p:bldP spid="22" grpId="0" animBg="1"/>
      <p:bldP spid="23" grpId="0" animBg="1"/>
      <p:bldP spid="29" grpId="0" animBg="1"/>
      <p:bldP spid="30" grpId="0" animBg="1"/>
      <p:bldP spid="3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箭头: 五边形 17"/>
          <p:cNvSpPr/>
          <p:nvPr/>
        </p:nvSpPr>
        <p:spPr>
          <a:xfrm>
            <a:off x="2370628" y="1937799"/>
            <a:ext cx="5032018" cy="575999"/>
          </a:xfrm>
          <a:prstGeom prst="homePlate">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00" cap="none" spc="0" normalizeH="0" baseline="0" noProof="0">
                <a:ln>
                  <a:noFill/>
                </a:ln>
                <a:solidFill>
                  <a:srgbClr val="FFFDF8"/>
                </a:solidFill>
                <a:effectLst/>
                <a:uLnTx/>
                <a:uFillTx/>
                <a:latin typeface="Arial" panose="020F0502020204030204"/>
                <a:ea typeface="微软雅黑"/>
                <a:cs typeface="+mn-ea"/>
                <a:sym typeface="+mn-lt"/>
              </a:rPr>
              <a:t>一是切实推进项目建设方面</a:t>
            </a:r>
            <a:endParaRPr kumimoji="0" lang="zh-CN" altLang="en-US" sz="1800" b="0" i="0" u="none" strike="noStrike" kern="1200" cap="none" spc="0" normalizeH="0" baseline="0" noProof="0">
              <a:ln>
                <a:noFill/>
              </a:ln>
              <a:solidFill>
                <a:srgbClr val="FFFDF8"/>
              </a:solidFill>
              <a:effectLst/>
              <a:uLnTx/>
              <a:uFillTx/>
              <a:latin typeface="Arial" panose="020F0502020204030204"/>
              <a:ea typeface="微软雅黑"/>
              <a:cs typeface="+mn-ea"/>
              <a:sym typeface="+mn-lt"/>
            </a:endParaRPr>
          </a:p>
        </p:txBody>
      </p:sp>
      <p:sp>
        <p:nvSpPr>
          <p:cNvPr id="2" name="TextBox 12"/>
          <p:cNvSpPr txBox="1"/>
          <p:nvPr/>
        </p:nvSpPr>
        <p:spPr>
          <a:xfrm>
            <a:off x="1312060" y="339958"/>
            <a:ext cx="7981920"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zh-CN" dirty="0">
                <a:sym typeface="+mn-lt"/>
              </a:rPr>
              <a:t>党建业务融合发展，稳步推进重点工作</a:t>
            </a:r>
          </a:p>
        </p:txBody>
      </p:sp>
      <p:sp>
        <p:nvSpPr>
          <p:cNvPr id="3" name="矩形 2"/>
          <p:cNvSpPr/>
          <p:nvPr/>
        </p:nvSpPr>
        <p:spPr>
          <a:xfrm>
            <a:off x="2370629" y="2621043"/>
            <a:ext cx="5032029" cy="1323439"/>
          </a:xfrm>
          <a:prstGeom prst="rect">
            <a:avLst/>
          </a:prstGeom>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紧盯同步小康的“弱项”和“短板”，积极争取项目建设，至目前</a:t>
            </a:r>
            <a:r>
              <a:rPr kumimoji="0" lang="en-US"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20</a:t>
            </a:r>
            <a:r>
              <a:rPr kumimoji="0" lang="zh-CN"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万件“集善工程一爱心救助”</a:t>
            </a:r>
            <a:r>
              <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 </a:t>
            </a:r>
            <a:r>
              <a:rPr kumimoji="0" lang="zh-CN"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项目已经全部到位。</a:t>
            </a:r>
            <a:endParaRPr kumimoji="0" lang="en-US"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以</a:t>
            </a:r>
            <a:r>
              <a:rPr kumimoji="0" lang="en-US"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PPP</a:t>
            </a:r>
            <a:r>
              <a:rPr kumimoji="0" lang="zh-CN"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模式融资新建的托养服务中心被确定为全县</a:t>
            </a:r>
            <a:r>
              <a:rPr kumimoji="0" lang="en-US"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11</a:t>
            </a:r>
            <a:r>
              <a:rPr kumimoji="0" lang="zh-CN"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个</a:t>
            </a:r>
            <a:r>
              <a:rPr kumimoji="0" lang="en-US"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PPP</a:t>
            </a:r>
            <a:r>
              <a:rPr kumimoji="0" lang="zh-CN"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示范项目之一，目前已完成主体工程建设。</a:t>
            </a:r>
          </a:p>
        </p:txBody>
      </p:sp>
      <p:sp>
        <p:nvSpPr>
          <p:cNvPr id="4" name="TextBox 42"/>
          <p:cNvSpPr txBox="1"/>
          <p:nvPr/>
        </p:nvSpPr>
        <p:spPr>
          <a:xfrm>
            <a:off x="2129343" y="1270743"/>
            <a:ext cx="6098310" cy="369332"/>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4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党建业务融合发展，</a:t>
            </a:r>
            <a:r>
              <a:rPr kumimoji="0" lang="zh-CN" altLang="en-US" sz="24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主要体现在五个方面</a:t>
            </a:r>
          </a:p>
        </p:txBody>
      </p:sp>
      <p:sp>
        <p:nvSpPr>
          <p:cNvPr id="5" name="矩形 4"/>
          <p:cNvSpPr/>
          <p:nvPr/>
        </p:nvSpPr>
        <p:spPr>
          <a:xfrm>
            <a:off x="2370629" y="4922627"/>
            <a:ext cx="5032027" cy="83099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组织召开了一次专题会议，研究党建档案工作中的问题，加强了档案室的安全与设备管理，</a:t>
            </a:r>
            <a:r>
              <a:rPr kumimoji="0" lang="zh-CN"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确保档案完整收集、规范整理、安全保管、有效利用和依法移交</a:t>
            </a:r>
            <a:r>
              <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a:t>
            </a:r>
            <a:endParaRPr kumimoji="0" lang="zh-CN"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11" name="矩形: 圆角 10"/>
          <p:cNvSpPr>
            <a:spLocks noChangeAspect="1"/>
          </p:cNvSpPr>
          <p:nvPr/>
        </p:nvSpPr>
        <p:spPr>
          <a:xfrm>
            <a:off x="1312060" y="1937800"/>
            <a:ext cx="576000" cy="576000"/>
          </a:xfrm>
          <a:prstGeom prst="roundRect">
            <a:avLst>
              <a:gd name="adj" fmla="val 50000"/>
            </a:avLst>
          </a:prstGeom>
          <a:solidFill>
            <a:srgbClr val="C00000"/>
          </a:solidFill>
          <a:ln w="762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01</a:t>
            </a:r>
            <a:endParaRPr kumimoji="0" lang="zh-CN" altLang="en-US" sz="16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12" name="矩形: 圆角 11"/>
          <p:cNvSpPr>
            <a:spLocks noChangeAspect="1"/>
          </p:cNvSpPr>
          <p:nvPr/>
        </p:nvSpPr>
        <p:spPr>
          <a:xfrm>
            <a:off x="1312060" y="4172068"/>
            <a:ext cx="576000" cy="576000"/>
          </a:xfrm>
          <a:prstGeom prst="roundRect">
            <a:avLst>
              <a:gd name="adj" fmla="val 50000"/>
            </a:avLst>
          </a:prstGeom>
          <a:solidFill>
            <a:srgbClr val="C00000"/>
          </a:solidFill>
          <a:ln w="762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02</a:t>
            </a:r>
            <a:endParaRPr kumimoji="0" lang="zh-CN" altLang="en-US" sz="16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cxnSp>
        <p:nvCxnSpPr>
          <p:cNvPr id="14" name="直接连接符 13"/>
          <p:cNvCxnSpPr>
            <a:stCxn id="11" idx="2"/>
          </p:cNvCxnSpPr>
          <p:nvPr/>
        </p:nvCxnSpPr>
        <p:spPr>
          <a:xfrm>
            <a:off x="1600060" y="2513800"/>
            <a:ext cx="0" cy="1658268"/>
          </a:xfrm>
          <a:prstGeom prst="line">
            <a:avLst/>
          </a:prstGeom>
          <a:ln>
            <a:solidFill>
              <a:srgbClr val="FF95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2" idx="2"/>
          </p:cNvCxnSpPr>
          <p:nvPr/>
        </p:nvCxnSpPr>
        <p:spPr>
          <a:xfrm>
            <a:off x="1600060" y="4748068"/>
            <a:ext cx="0" cy="1635799"/>
          </a:xfrm>
          <a:prstGeom prst="line">
            <a:avLst/>
          </a:prstGeom>
          <a:ln>
            <a:solidFill>
              <a:srgbClr val="FF9500"/>
            </a:solidFill>
          </a:ln>
        </p:spPr>
        <p:style>
          <a:lnRef idx="1">
            <a:schemeClr val="accent1"/>
          </a:lnRef>
          <a:fillRef idx="0">
            <a:schemeClr val="accent1"/>
          </a:fillRef>
          <a:effectRef idx="0">
            <a:schemeClr val="accent1"/>
          </a:effectRef>
          <a:fontRef idx="minor">
            <a:schemeClr val="tx1"/>
          </a:fontRef>
        </p:style>
      </p:cxnSp>
      <p:sp>
        <p:nvSpPr>
          <p:cNvPr id="19" name="箭头: V 形 18"/>
          <p:cNvSpPr/>
          <p:nvPr/>
        </p:nvSpPr>
        <p:spPr>
          <a:xfrm>
            <a:off x="2006639" y="2103093"/>
            <a:ext cx="245409" cy="245409"/>
          </a:xfrm>
          <a:prstGeom prst="chevron">
            <a:avLst>
              <a:gd name="adj" fmla="val 39326"/>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20" name="箭头: V 形 19"/>
          <p:cNvSpPr/>
          <p:nvPr/>
        </p:nvSpPr>
        <p:spPr>
          <a:xfrm>
            <a:off x="2006639" y="4337363"/>
            <a:ext cx="245409" cy="245409"/>
          </a:xfrm>
          <a:prstGeom prst="chevron">
            <a:avLst>
              <a:gd name="adj" fmla="val 39326"/>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21" name="箭头: 五边形 20"/>
          <p:cNvSpPr/>
          <p:nvPr/>
        </p:nvSpPr>
        <p:spPr>
          <a:xfrm>
            <a:off x="2370627" y="4170599"/>
            <a:ext cx="5032019" cy="575999"/>
          </a:xfrm>
          <a:prstGeom prst="homePlate">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二</a:t>
            </a:r>
            <a:r>
              <a:rPr kumimoji="0" lang="zh-CN" altLang="zh-CN"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是健全完善了</a:t>
            </a:r>
            <a:r>
              <a:rPr kumimoji="0" lang="zh-CN" altLang="en-US"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党建资料</a:t>
            </a:r>
          </a:p>
        </p:txBody>
      </p:sp>
      <p:pic>
        <p:nvPicPr>
          <p:cNvPr id="23" name="图片 22"/>
          <p:cNvPicPr>
            <a:picLocks noChangeAspect="1"/>
          </p:cNvPicPr>
          <p:nvPr/>
        </p:nvPicPr>
        <p:blipFill>
          <a:blip r:embed="rId3" cstate="print">
            <a:extLst>
              <a:ext uri="{BEBA8EAE-BF5A-486C-A8C5-ECC9F3942E4B}">
                <a14:imgProps xmlns="" xmlns:a14="http://schemas.microsoft.com/office/drawing/2010/main">
                  <a14:imgLayer r:embed="rId4">
                    <a14:imgEffect>
                      <a14:brightnessContrast contrast="20000"/>
                    </a14:imgEffect>
                    <a14:imgEffect>
                      <a14:colorTemperature colorTemp="7500"/>
                    </a14:imgEffect>
                  </a14:imgLayer>
                </a14:imgProps>
              </a:ext>
              <a:ext uri="{28A0092B-C50C-407E-A947-70E740481C1C}">
                <a14:useLocalDpi xmlns="" xmlns:a14="http://schemas.microsoft.com/office/drawing/2010/main" val="0"/>
              </a:ext>
            </a:extLst>
          </a:blip>
          <a:srcRect/>
          <a:stretch>
            <a:fillRect/>
          </a:stretch>
        </p:blipFill>
        <p:spPr>
          <a:xfrm>
            <a:off x="8057322" y="1937799"/>
            <a:ext cx="2766308" cy="1660332"/>
          </a:xfrm>
          <a:prstGeom prst="rect">
            <a:avLst/>
          </a:prstGeom>
          <a:ln>
            <a:solidFill>
              <a:srgbClr val="C00000">
                <a:alpha val="25000"/>
              </a:srgbClr>
            </a:solidFill>
          </a:ln>
        </p:spPr>
      </p:pic>
      <p:pic>
        <p:nvPicPr>
          <p:cNvPr id="25" name="图片 24"/>
          <p:cNvPicPr>
            <a:picLocks noChangeAspect="1"/>
          </p:cNvPicPr>
          <p:nvPr/>
        </p:nvPicPr>
        <p:blipFill rotWithShape="1">
          <a:blip r:embed="rId5" cstate="print">
            <a:extLst>
              <a:ext uri="{BEBA8EAE-BF5A-486C-A8C5-ECC9F3942E4B}">
                <a14:imgProps xmlns="" xmlns:a14="http://schemas.microsoft.com/office/drawing/2010/main">
                  <a14:imgLayer r:embed="rId6">
                    <a14:imgEffect>
                      <a14:brightnessContrast bright="30000" contrast="20000"/>
                    </a14:imgEffect>
                    <a14:imgEffect>
                      <a14:colorTemperature colorTemp="7500"/>
                    </a14:imgEffect>
                  </a14:imgLayer>
                </a14:imgProps>
              </a:ext>
              <a:ext uri="{28A0092B-C50C-407E-A947-70E740481C1C}">
                <a14:useLocalDpi xmlns="" xmlns:a14="http://schemas.microsoft.com/office/drawing/2010/main" val="0"/>
              </a:ext>
            </a:extLst>
          </a:blip>
          <a:srcRect/>
          <a:stretch>
            <a:fillRect/>
          </a:stretch>
        </p:blipFill>
        <p:spPr>
          <a:xfrm>
            <a:off x="8057321" y="3991602"/>
            <a:ext cx="2766301" cy="1660332"/>
          </a:xfrm>
          <a:prstGeom prst="rect">
            <a:avLst/>
          </a:prstGeom>
          <a:ln>
            <a:solidFill>
              <a:srgbClr val="C00000">
                <a:alpha val="25000"/>
              </a:srgbClr>
            </a:solidFill>
          </a:ln>
        </p:spPr>
      </p:pic>
    </p:spTree>
    <p:extLst>
      <p:ext uri="{BB962C8B-B14F-4D97-AF65-F5344CB8AC3E}">
        <p14:creationId xmlns="" xmlns:p14="http://schemas.microsoft.com/office/powerpoint/2010/main" val="2012362085"/>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p:tgtEl>
                                          <p:spTgt spid="4"/>
                                        </p:tgtEl>
                                        <p:attrNameLst>
                                          <p:attrName>ppt_y</p:attrName>
                                        </p:attrNameLst>
                                      </p:cBhvr>
                                      <p:tavLst>
                                        <p:tav tm="0">
                                          <p:val>
                                            <p:strVal val="#ppt_y+#ppt_h*1.125000"/>
                                          </p:val>
                                        </p:tav>
                                        <p:tav tm="100000">
                                          <p:val>
                                            <p:strVal val="#ppt_y"/>
                                          </p:val>
                                        </p:tav>
                                      </p:tavLst>
                                    </p:anim>
                                    <p:animEffect transition="in" filter="wipe(up)">
                                      <p:cBhvr>
                                        <p:cTn id="12" dur="1000"/>
                                        <p:tgtEl>
                                          <p:spTgt spid="4"/>
                                        </p:tgtEl>
                                      </p:cBhvr>
                                    </p:animEffect>
                                  </p:childTnLst>
                                </p:cTn>
                              </p:par>
                            </p:childTnLst>
                          </p:cTn>
                        </p:par>
                        <p:par>
                          <p:cTn id="13" fill="hold">
                            <p:stCondLst>
                              <p:cond delay="2000"/>
                            </p:stCondLst>
                            <p:childTnLst>
                              <p:par>
                                <p:cTn id="14" presetID="2" presetClass="entr" presetSubtype="8" decel="45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1000" fill="hold"/>
                                        <p:tgtEl>
                                          <p:spTgt spid="11"/>
                                        </p:tgtEl>
                                        <p:attrNameLst>
                                          <p:attrName>ppt_x</p:attrName>
                                        </p:attrNameLst>
                                      </p:cBhvr>
                                      <p:tavLst>
                                        <p:tav tm="0">
                                          <p:val>
                                            <p:strVal val="0-#ppt_w/2"/>
                                          </p:val>
                                        </p:tav>
                                        <p:tav tm="100000">
                                          <p:val>
                                            <p:strVal val="#ppt_x"/>
                                          </p:val>
                                        </p:tav>
                                      </p:tavLst>
                                    </p:anim>
                                    <p:anim calcmode="lin" valueType="num">
                                      <p:cBhvr additive="base">
                                        <p:cTn id="17" dur="1000" fill="hold"/>
                                        <p:tgtEl>
                                          <p:spTgt spid="11"/>
                                        </p:tgtEl>
                                        <p:attrNameLst>
                                          <p:attrName>ppt_y</p:attrName>
                                        </p:attrNameLst>
                                      </p:cBhvr>
                                      <p:tavLst>
                                        <p:tav tm="0">
                                          <p:val>
                                            <p:strVal val="#ppt_y"/>
                                          </p:val>
                                        </p:tav>
                                        <p:tav tm="100000">
                                          <p:val>
                                            <p:strVal val="#ppt_y"/>
                                          </p:val>
                                        </p:tav>
                                      </p:tavLst>
                                    </p:anim>
                                  </p:childTnLst>
                                </p:cTn>
                              </p:par>
                              <p:par>
                                <p:cTn id="18" presetID="8" presetClass="emph" presetSubtype="0" fill="hold" grpId="1" nodeType="withEffect">
                                  <p:stCondLst>
                                    <p:cond delay="0"/>
                                  </p:stCondLst>
                                  <p:childTnLst>
                                    <p:animRot by="21600000">
                                      <p:cBhvr>
                                        <p:cTn id="19" dur="1000" fill="hold"/>
                                        <p:tgtEl>
                                          <p:spTgt spid="11"/>
                                        </p:tgtEl>
                                        <p:attrNameLst>
                                          <p:attrName>r</p:attrName>
                                        </p:attrNameLst>
                                      </p:cBhvr>
                                    </p:animRot>
                                  </p:childTnLst>
                                </p:cTn>
                              </p:par>
                              <p:par>
                                <p:cTn id="20" presetID="22" presetClass="entr" presetSubtype="8" fill="hold" grpId="0" nodeType="withEffect">
                                  <p:stCondLst>
                                    <p:cond delay="50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par>
                                <p:cTn id="23" presetID="22" presetClass="entr" presetSubtype="8" fill="hold" grpId="0" nodeType="withEffect">
                                  <p:stCondLst>
                                    <p:cond delay="50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1000"/>
                                        <p:tgtEl>
                                          <p:spTgt spid="18"/>
                                        </p:tgtEl>
                                      </p:cBhvr>
                                    </p:animEffect>
                                  </p:childTnLst>
                                </p:cTn>
                              </p:par>
                              <p:par>
                                <p:cTn id="26" presetID="31" presetClass="entr" presetSubtype="0" fill="hold" grpId="0" nodeType="withEffect">
                                  <p:stCondLst>
                                    <p:cond delay="500"/>
                                  </p:stCondLst>
                                  <p:iterate type="lt">
                                    <p:tmPct val="333"/>
                                  </p:iterate>
                                  <p:childTnLst>
                                    <p:set>
                                      <p:cBhvr>
                                        <p:cTn id="27" dur="1" fill="hold">
                                          <p:stCondLst>
                                            <p:cond delay="0"/>
                                          </p:stCondLst>
                                        </p:cTn>
                                        <p:tgtEl>
                                          <p:spTgt spid="3"/>
                                        </p:tgtEl>
                                        <p:attrNameLst>
                                          <p:attrName>style.visibility</p:attrName>
                                        </p:attrNameLst>
                                      </p:cBhvr>
                                      <p:to>
                                        <p:strVal val="visible"/>
                                      </p:to>
                                    </p:set>
                                    <p:anim calcmode="lin" valueType="num">
                                      <p:cBhvr>
                                        <p:cTn id="28" dur="750" fill="hold"/>
                                        <p:tgtEl>
                                          <p:spTgt spid="3"/>
                                        </p:tgtEl>
                                        <p:attrNameLst>
                                          <p:attrName>ppt_w</p:attrName>
                                        </p:attrNameLst>
                                      </p:cBhvr>
                                      <p:tavLst>
                                        <p:tav tm="0">
                                          <p:val>
                                            <p:fltVal val="0"/>
                                          </p:val>
                                        </p:tav>
                                        <p:tav tm="100000">
                                          <p:val>
                                            <p:strVal val="#ppt_w"/>
                                          </p:val>
                                        </p:tav>
                                      </p:tavLst>
                                    </p:anim>
                                    <p:anim calcmode="lin" valueType="num">
                                      <p:cBhvr>
                                        <p:cTn id="29" dur="750" fill="hold"/>
                                        <p:tgtEl>
                                          <p:spTgt spid="3"/>
                                        </p:tgtEl>
                                        <p:attrNameLst>
                                          <p:attrName>ppt_h</p:attrName>
                                        </p:attrNameLst>
                                      </p:cBhvr>
                                      <p:tavLst>
                                        <p:tav tm="0">
                                          <p:val>
                                            <p:fltVal val="0"/>
                                          </p:val>
                                        </p:tav>
                                        <p:tav tm="100000">
                                          <p:val>
                                            <p:strVal val="#ppt_h"/>
                                          </p:val>
                                        </p:tav>
                                      </p:tavLst>
                                    </p:anim>
                                    <p:anim calcmode="lin" valueType="num">
                                      <p:cBhvr>
                                        <p:cTn id="30" dur="750" fill="hold"/>
                                        <p:tgtEl>
                                          <p:spTgt spid="3"/>
                                        </p:tgtEl>
                                        <p:attrNameLst>
                                          <p:attrName>style.rotation</p:attrName>
                                        </p:attrNameLst>
                                      </p:cBhvr>
                                      <p:tavLst>
                                        <p:tav tm="0">
                                          <p:val>
                                            <p:fltVal val="90"/>
                                          </p:val>
                                        </p:tav>
                                        <p:tav tm="100000">
                                          <p:val>
                                            <p:fltVal val="0"/>
                                          </p:val>
                                        </p:tav>
                                      </p:tavLst>
                                    </p:anim>
                                    <p:animEffect transition="in" filter="fade">
                                      <p:cBhvr>
                                        <p:cTn id="31" dur="750"/>
                                        <p:tgtEl>
                                          <p:spTgt spid="3"/>
                                        </p:tgtEl>
                                      </p:cBhvr>
                                    </p:animEffect>
                                  </p:childTnLst>
                                </p:cTn>
                              </p:par>
                              <p:par>
                                <p:cTn id="32" presetID="2" presetClass="entr" presetSubtype="2" decel="45000" fill="hold" nodeType="withEffect">
                                  <p:stCondLst>
                                    <p:cond delay="50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1000" fill="hold"/>
                                        <p:tgtEl>
                                          <p:spTgt spid="23"/>
                                        </p:tgtEl>
                                        <p:attrNameLst>
                                          <p:attrName>ppt_x</p:attrName>
                                        </p:attrNameLst>
                                      </p:cBhvr>
                                      <p:tavLst>
                                        <p:tav tm="0">
                                          <p:val>
                                            <p:strVal val="1+#ppt_w/2"/>
                                          </p:val>
                                        </p:tav>
                                        <p:tav tm="100000">
                                          <p:val>
                                            <p:strVal val="#ppt_x"/>
                                          </p:val>
                                        </p:tav>
                                      </p:tavLst>
                                    </p:anim>
                                    <p:anim calcmode="lin" valueType="num">
                                      <p:cBhvr additive="base">
                                        <p:cTn id="35" dur="1000" fill="hold"/>
                                        <p:tgtEl>
                                          <p:spTgt spid="23"/>
                                        </p:tgtEl>
                                        <p:attrNameLst>
                                          <p:attrName>ppt_y</p:attrName>
                                        </p:attrNameLst>
                                      </p:cBhvr>
                                      <p:tavLst>
                                        <p:tav tm="0">
                                          <p:val>
                                            <p:strVal val="#ppt_y"/>
                                          </p:val>
                                        </p:tav>
                                        <p:tav tm="100000">
                                          <p:val>
                                            <p:strVal val="#ppt_y"/>
                                          </p:val>
                                        </p:tav>
                                      </p:tavLst>
                                    </p:anim>
                                  </p:childTnLst>
                                </p:cTn>
                              </p:par>
                            </p:childTnLst>
                          </p:cTn>
                        </p:par>
                        <p:par>
                          <p:cTn id="36" fill="hold">
                            <p:stCondLst>
                              <p:cond delay="2502"/>
                            </p:stCondLst>
                            <p:childTnLst>
                              <p:par>
                                <p:cTn id="37" presetID="22" presetClass="entr" presetSubtype="1"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3002"/>
                            </p:stCondLst>
                            <p:childTnLst>
                              <p:par>
                                <p:cTn id="41" presetID="2" presetClass="entr" presetSubtype="8" decel="4500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1000" fill="hold"/>
                                        <p:tgtEl>
                                          <p:spTgt spid="12"/>
                                        </p:tgtEl>
                                        <p:attrNameLst>
                                          <p:attrName>ppt_x</p:attrName>
                                        </p:attrNameLst>
                                      </p:cBhvr>
                                      <p:tavLst>
                                        <p:tav tm="0">
                                          <p:val>
                                            <p:strVal val="0-#ppt_w/2"/>
                                          </p:val>
                                        </p:tav>
                                        <p:tav tm="100000">
                                          <p:val>
                                            <p:strVal val="#ppt_x"/>
                                          </p:val>
                                        </p:tav>
                                      </p:tavLst>
                                    </p:anim>
                                    <p:anim calcmode="lin" valueType="num">
                                      <p:cBhvr additive="base">
                                        <p:cTn id="44" dur="1000" fill="hold"/>
                                        <p:tgtEl>
                                          <p:spTgt spid="12"/>
                                        </p:tgtEl>
                                        <p:attrNameLst>
                                          <p:attrName>ppt_y</p:attrName>
                                        </p:attrNameLst>
                                      </p:cBhvr>
                                      <p:tavLst>
                                        <p:tav tm="0">
                                          <p:val>
                                            <p:strVal val="#ppt_y"/>
                                          </p:val>
                                        </p:tav>
                                        <p:tav tm="100000">
                                          <p:val>
                                            <p:strVal val="#ppt_y"/>
                                          </p:val>
                                        </p:tav>
                                      </p:tavLst>
                                    </p:anim>
                                  </p:childTnLst>
                                </p:cTn>
                              </p:par>
                              <p:par>
                                <p:cTn id="45" presetID="8" presetClass="emph" presetSubtype="0" fill="hold" grpId="1" nodeType="withEffect">
                                  <p:stCondLst>
                                    <p:cond delay="0"/>
                                  </p:stCondLst>
                                  <p:childTnLst>
                                    <p:animRot by="21600000">
                                      <p:cBhvr>
                                        <p:cTn id="46" dur="1000" fill="hold"/>
                                        <p:tgtEl>
                                          <p:spTgt spid="12"/>
                                        </p:tgtEl>
                                        <p:attrNameLst>
                                          <p:attrName>r</p:attrName>
                                        </p:attrNameLst>
                                      </p:cBhvr>
                                    </p:animRot>
                                  </p:childTnLst>
                                </p:cTn>
                              </p:par>
                              <p:par>
                                <p:cTn id="47" presetID="22" presetClass="entr" presetSubtype="8" fill="hold" grpId="0" nodeType="withEffect">
                                  <p:stCondLst>
                                    <p:cond delay="50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par>
                                <p:cTn id="50" presetID="22" presetClass="entr" presetSubtype="8" fill="hold" grpId="0" nodeType="withEffect">
                                  <p:stCondLst>
                                    <p:cond delay="50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1000"/>
                                        <p:tgtEl>
                                          <p:spTgt spid="21"/>
                                        </p:tgtEl>
                                      </p:cBhvr>
                                    </p:animEffect>
                                  </p:childTnLst>
                                </p:cTn>
                              </p:par>
                              <p:par>
                                <p:cTn id="53" presetID="31" presetClass="entr" presetSubtype="0" fill="hold" grpId="0" nodeType="withEffect">
                                  <p:stCondLst>
                                    <p:cond delay="500"/>
                                  </p:stCondLst>
                                  <p:iterate type="lt">
                                    <p:tmPct val="490"/>
                                  </p:iterate>
                                  <p:childTnLst>
                                    <p:set>
                                      <p:cBhvr>
                                        <p:cTn id="54" dur="1" fill="hold">
                                          <p:stCondLst>
                                            <p:cond delay="0"/>
                                          </p:stCondLst>
                                        </p:cTn>
                                        <p:tgtEl>
                                          <p:spTgt spid="5"/>
                                        </p:tgtEl>
                                        <p:attrNameLst>
                                          <p:attrName>style.visibility</p:attrName>
                                        </p:attrNameLst>
                                      </p:cBhvr>
                                      <p:to>
                                        <p:strVal val="visible"/>
                                      </p:to>
                                    </p:set>
                                    <p:anim calcmode="lin" valueType="num">
                                      <p:cBhvr>
                                        <p:cTn id="55" dur="750" fill="hold"/>
                                        <p:tgtEl>
                                          <p:spTgt spid="5"/>
                                        </p:tgtEl>
                                        <p:attrNameLst>
                                          <p:attrName>ppt_w</p:attrName>
                                        </p:attrNameLst>
                                      </p:cBhvr>
                                      <p:tavLst>
                                        <p:tav tm="0">
                                          <p:val>
                                            <p:fltVal val="0"/>
                                          </p:val>
                                        </p:tav>
                                        <p:tav tm="100000">
                                          <p:val>
                                            <p:strVal val="#ppt_w"/>
                                          </p:val>
                                        </p:tav>
                                      </p:tavLst>
                                    </p:anim>
                                    <p:anim calcmode="lin" valueType="num">
                                      <p:cBhvr>
                                        <p:cTn id="56" dur="750" fill="hold"/>
                                        <p:tgtEl>
                                          <p:spTgt spid="5"/>
                                        </p:tgtEl>
                                        <p:attrNameLst>
                                          <p:attrName>ppt_h</p:attrName>
                                        </p:attrNameLst>
                                      </p:cBhvr>
                                      <p:tavLst>
                                        <p:tav tm="0">
                                          <p:val>
                                            <p:fltVal val="0"/>
                                          </p:val>
                                        </p:tav>
                                        <p:tav tm="100000">
                                          <p:val>
                                            <p:strVal val="#ppt_h"/>
                                          </p:val>
                                        </p:tav>
                                      </p:tavLst>
                                    </p:anim>
                                    <p:anim calcmode="lin" valueType="num">
                                      <p:cBhvr>
                                        <p:cTn id="57" dur="750" fill="hold"/>
                                        <p:tgtEl>
                                          <p:spTgt spid="5"/>
                                        </p:tgtEl>
                                        <p:attrNameLst>
                                          <p:attrName>style.rotation</p:attrName>
                                        </p:attrNameLst>
                                      </p:cBhvr>
                                      <p:tavLst>
                                        <p:tav tm="0">
                                          <p:val>
                                            <p:fltVal val="90"/>
                                          </p:val>
                                        </p:tav>
                                        <p:tav tm="100000">
                                          <p:val>
                                            <p:fltVal val="0"/>
                                          </p:val>
                                        </p:tav>
                                      </p:tavLst>
                                    </p:anim>
                                    <p:animEffect transition="in" filter="fade">
                                      <p:cBhvr>
                                        <p:cTn id="58" dur="750"/>
                                        <p:tgtEl>
                                          <p:spTgt spid="5"/>
                                        </p:tgtEl>
                                      </p:cBhvr>
                                    </p:animEffect>
                                  </p:childTnLst>
                                </p:cTn>
                              </p:par>
                              <p:par>
                                <p:cTn id="59" presetID="2" presetClass="entr" presetSubtype="2" decel="45000" fill="hold" nodeType="withEffect">
                                  <p:stCondLst>
                                    <p:cond delay="50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1000" fill="hold"/>
                                        <p:tgtEl>
                                          <p:spTgt spid="25"/>
                                        </p:tgtEl>
                                        <p:attrNameLst>
                                          <p:attrName>ppt_x</p:attrName>
                                        </p:attrNameLst>
                                      </p:cBhvr>
                                      <p:tavLst>
                                        <p:tav tm="0">
                                          <p:val>
                                            <p:strVal val="1+#ppt_w/2"/>
                                          </p:val>
                                        </p:tav>
                                        <p:tav tm="100000">
                                          <p:val>
                                            <p:strVal val="#ppt_x"/>
                                          </p:val>
                                        </p:tav>
                                      </p:tavLst>
                                    </p:anim>
                                    <p:anim calcmode="lin" valueType="num">
                                      <p:cBhvr additive="base">
                                        <p:cTn id="62" dur="1000" fill="hold"/>
                                        <p:tgtEl>
                                          <p:spTgt spid="25"/>
                                        </p:tgtEl>
                                        <p:attrNameLst>
                                          <p:attrName>ppt_y</p:attrName>
                                        </p:attrNameLst>
                                      </p:cBhvr>
                                      <p:tavLst>
                                        <p:tav tm="0">
                                          <p:val>
                                            <p:strVal val="#ppt_y"/>
                                          </p:val>
                                        </p:tav>
                                        <p:tav tm="100000">
                                          <p:val>
                                            <p:strVal val="#ppt_y"/>
                                          </p:val>
                                        </p:tav>
                                      </p:tavLst>
                                    </p:anim>
                                  </p:childTnLst>
                                </p:cTn>
                              </p:par>
                            </p:childTnLst>
                          </p:cTn>
                        </p:par>
                        <p:par>
                          <p:cTn id="63" fill="hold">
                            <p:stCondLst>
                              <p:cond delay="4502"/>
                            </p:stCondLst>
                            <p:childTnLst>
                              <p:par>
                                <p:cTn id="64" presetID="22" presetClass="entr" presetSubtype="1"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up)">
                                      <p:cBhvr>
                                        <p:cTn id="6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p:bldP spid="3" grpId="0"/>
      <p:bldP spid="4" grpId="0"/>
      <p:bldP spid="5" grpId="0"/>
      <p:bldP spid="11" grpId="0" animBg="1"/>
      <p:bldP spid="11" grpId="1" animBg="1"/>
      <p:bldP spid="12" grpId="0" animBg="1"/>
      <p:bldP spid="12" grpId="1" animBg="1"/>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46360" y="1688816"/>
            <a:ext cx="5032013" cy="83099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强抓书记带头人作用，主动落实基层党建责任，把党建融入项目建设、扶贫攻坚、民生工程等各个方面，在提升党建工作整体水平中推动各项工作有序开展。</a:t>
            </a:r>
            <a:endParaRPr kumimoji="0" lang="en-US"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4" name="矩形 3"/>
          <p:cNvSpPr/>
          <p:nvPr/>
        </p:nvSpPr>
        <p:spPr>
          <a:xfrm>
            <a:off x="2946359" y="3574216"/>
            <a:ext cx="5032009" cy="58477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在“两节”期间，走访慰问残疾人家庭</a:t>
            </a:r>
            <a:r>
              <a:rPr kumimoji="0" lang="en-US"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26</a:t>
            </a:r>
            <a:r>
              <a:rPr kumimoji="0" lang="zh-CN"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户，送去慰问金</a:t>
            </a:r>
            <a:r>
              <a:rPr kumimoji="0" lang="en-US"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1.3</a:t>
            </a:r>
            <a:r>
              <a:rPr kumimoji="0" lang="zh-CN"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万元。</a:t>
            </a:r>
            <a:endPar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15" name="矩形 14"/>
          <p:cNvSpPr/>
          <p:nvPr/>
        </p:nvSpPr>
        <p:spPr>
          <a:xfrm>
            <a:off x="2946360" y="5362243"/>
            <a:ext cx="5032008" cy="738664"/>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结合全县产业发展实际，主动为</a:t>
            </a:r>
            <a:r>
              <a:rPr kumimoji="0" lang="zh-CN" altLang="en-US"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群众</a:t>
            </a: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构造“能业”的“发动机”、铺设“有业”的“黄金道”，开展残疾人职业技能培训班</a:t>
            </a:r>
            <a:r>
              <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3</a:t>
            </a: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期，培训残疾人</a:t>
            </a:r>
            <a:r>
              <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56</a:t>
            </a: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人，有效提高了</a:t>
            </a:r>
            <a:r>
              <a:rPr kumimoji="0" lang="zh-CN" altLang="en-US"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服务对象的</a:t>
            </a:r>
            <a:r>
              <a:rPr kumimoji="0" lang="zh-CN"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就业技能。</a:t>
            </a:r>
            <a:endParaRPr kumimoji="0" lang="zh-CN" altLang="en-US"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25" name="箭头: 五边形 24"/>
          <p:cNvSpPr/>
          <p:nvPr/>
        </p:nvSpPr>
        <p:spPr>
          <a:xfrm>
            <a:off x="2946361" y="964956"/>
            <a:ext cx="5032018" cy="575999"/>
          </a:xfrm>
          <a:prstGeom prst="homePlate">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三</a:t>
            </a:r>
            <a:r>
              <a:rPr kumimoji="0" lang="zh-CN" altLang="zh-CN"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是</a:t>
            </a:r>
            <a:r>
              <a:rPr kumimoji="0" lang="zh-CN" altLang="en-US"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各项工作</a:t>
            </a:r>
            <a:r>
              <a:rPr kumimoji="0" lang="zh-CN" altLang="zh-CN"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有序开展</a:t>
            </a:r>
            <a:endParaRPr kumimoji="0" lang="zh-CN" altLang="en-US"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26" name="矩形: 圆角 25"/>
          <p:cNvSpPr>
            <a:spLocks noChangeAspect="1"/>
          </p:cNvSpPr>
          <p:nvPr/>
        </p:nvSpPr>
        <p:spPr>
          <a:xfrm>
            <a:off x="1887792" y="964957"/>
            <a:ext cx="576000" cy="576000"/>
          </a:xfrm>
          <a:prstGeom prst="roundRect">
            <a:avLst>
              <a:gd name="adj" fmla="val 50000"/>
            </a:avLst>
          </a:prstGeom>
          <a:solidFill>
            <a:srgbClr val="C00000"/>
          </a:solidFill>
          <a:ln w="762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03</a:t>
            </a:r>
            <a:endParaRPr kumimoji="0" lang="zh-CN" altLang="en-US" sz="16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27" name="矩形: 圆角 26"/>
          <p:cNvSpPr>
            <a:spLocks noChangeAspect="1"/>
          </p:cNvSpPr>
          <p:nvPr/>
        </p:nvSpPr>
        <p:spPr>
          <a:xfrm>
            <a:off x="1887792" y="2814789"/>
            <a:ext cx="576000" cy="576000"/>
          </a:xfrm>
          <a:prstGeom prst="roundRect">
            <a:avLst>
              <a:gd name="adj" fmla="val 50000"/>
            </a:avLst>
          </a:prstGeom>
          <a:solidFill>
            <a:srgbClr val="C00000"/>
          </a:solidFill>
          <a:ln w="762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04</a:t>
            </a:r>
            <a:endParaRPr kumimoji="0" lang="zh-CN" altLang="en-US" sz="16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cxnSp>
        <p:nvCxnSpPr>
          <p:cNvPr id="28" name="直接连接符 27"/>
          <p:cNvCxnSpPr>
            <a:stCxn id="26" idx="2"/>
            <a:endCxn id="27" idx="0"/>
          </p:cNvCxnSpPr>
          <p:nvPr/>
        </p:nvCxnSpPr>
        <p:spPr>
          <a:xfrm>
            <a:off x="2175792" y="1540957"/>
            <a:ext cx="0" cy="1273832"/>
          </a:xfrm>
          <a:prstGeom prst="line">
            <a:avLst/>
          </a:prstGeom>
          <a:ln>
            <a:solidFill>
              <a:srgbClr val="FF95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7" idx="2"/>
            <a:endCxn id="38" idx="0"/>
          </p:cNvCxnSpPr>
          <p:nvPr/>
        </p:nvCxnSpPr>
        <p:spPr>
          <a:xfrm>
            <a:off x="2175792" y="3390789"/>
            <a:ext cx="0" cy="1207645"/>
          </a:xfrm>
          <a:prstGeom prst="line">
            <a:avLst/>
          </a:prstGeom>
          <a:ln>
            <a:solidFill>
              <a:srgbClr val="FF9500"/>
            </a:solidFill>
          </a:ln>
        </p:spPr>
        <p:style>
          <a:lnRef idx="1">
            <a:schemeClr val="accent1"/>
          </a:lnRef>
          <a:fillRef idx="0">
            <a:schemeClr val="accent1"/>
          </a:fillRef>
          <a:effectRef idx="0">
            <a:schemeClr val="accent1"/>
          </a:effectRef>
          <a:fontRef idx="minor">
            <a:schemeClr val="tx1"/>
          </a:fontRef>
        </p:style>
      </p:cxnSp>
      <p:sp>
        <p:nvSpPr>
          <p:cNvPr id="30" name="箭头: V 形 29"/>
          <p:cNvSpPr/>
          <p:nvPr/>
        </p:nvSpPr>
        <p:spPr>
          <a:xfrm>
            <a:off x="2582371" y="1130250"/>
            <a:ext cx="245409" cy="245409"/>
          </a:xfrm>
          <a:prstGeom prst="chevron">
            <a:avLst>
              <a:gd name="adj" fmla="val 39326"/>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31" name="箭头: V 形 30"/>
          <p:cNvSpPr/>
          <p:nvPr/>
        </p:nvSpPr>
        <p:spPr>
          <a:xfrm>
            <a:off x="2582371" y="2980084"/>
            <a:ext cx="245409" cy="245409"/>
          </a:xfrm>
          <a:prstGeom prst="chevron">
            <a:avLst>
              <a:gd name="adj" fmla="val 39326"/>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32" name="箭头: 五边形 31"/>
          <p:cNvSpPr/>
          <p:nvPr/>
        </p:nvSpPr>
        <p:spPr>
          <a:xfrm>
            <a:off x="2946360" y="2813320"/>
            <a:ext cx="5032012" cy="575999"/>
          </a:xfrm>
          <a:prstGeom prst="homePlate">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四</a:t>
            </a:r>
            <a:r>
              <a:rPr kumimoji="0" lang="zh-CN" altLang="zh-CN"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是在“两节”期间，走访慰问残疾人家庭</a:t>
            </a:r>
            <a:endParaRPr kumimoji="0" lang="zh-CN" altLang="en-US"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endParaRPr>
          </a:p>
        </p:txBody>
      </p:sp>
      <p:cxnSp>
        <p:nvCxnSpPr>
          <p:cNvPr id="33" name="直接连接符 32"/>
          <p:cNvCxnSpPr>
            <a:endCxn id="26" idx="0"/>
          </p:cNvCxnSpPr>
          <p:nvPr/>
        </p:nvCxnSpPr>
        <p:spPr>
          <a:xfrm>
            <a:off x="2175792" y="0"/>
            <a:ext cx="0" cy="964957"/>
          </a:xfrm>
          <a:prstGeom prst="line">
            <a:avLst/>
          </a:prstGeom>
          <a:ln>
            <a:solidFill>
              <a:srgbClr val="FF9500"/>
            </a:solidFill>
          </a:ln>
        </p:spPr>
        <p:style>
          <a:lnRef idx="1">
            <a:schemeClr val="accent1"/>
          </a:lnRef>
          <a:fillRef idx="0">
            <a:schemeClr val="accent1"/>
          </a:fillRef>
          <a:effectRef idx="0">
            <a:schemeClr val="accent1"/>
          </a:effectRef>
          <a:fontRef idx="minor">
            <a:schemeClr val="tx1"/>
          </a:fontRef>
        </p:style>
      </p:cxnSp>
      <p:sp>
        <p:nvSpPr>
          <p:cNvPr id="38" name="矩形: 圆角 37"/>
          <p:cNvSpPr>
            <a:spLocks noChangeAspect="1"/>
          </p:cNvSpPr>
          <p:nvPr/>
        </p:nvSpPr>
        <p:spPr>
          <a:xfrm>
            <a:off x="1887792" y="4598434"/>
            <a:ext cx="576000" cy="576000"/>
          </a:xfrm>
          <a:prstGeom prst="roundRect">
            <a:avLst>
              <a:gd name="adj" fmla="val 50000"/>
            </a:avLst>
          </a:prstGeom>
          <a:solidFill>
            <a:srgbClr val="C00000"/>
          </a:solidFill>
          <a:ln w="762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05</a:t>
            </a:r>
            <a:endParaRPr kumimoji="0" lang="zh-CN" altLang="en-US" sz="16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42" name="箭头: V 形 41"/>
          <p:cNvSpPr/>
          <p:nvPr/>
        </p:nvSpPr>
        <p:spPr>
          <a:xfrm>
            <a:off x="2582371" y="4763731"/>
            <a:ext cx="245409" cy="245409"/>
          </a:xfrm>
          <a:prstGeom prst="chevron">
            <a:avLst>
              <a:gd name="adj" fmla="val 39326"/>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43" name="箭头: 五边形 42"/>
          <p:cNvSpPr/>
          <p:nvPr/>
        </p:nvSpPr>
        <p:spPr>
          <a:xfrm>
            <a:off x="2946359" y="4598435"/>
            <a:ext cx="5032009" cy="575999"/>
          </a:xfrm>
          <a:prstGeom prst="homePlate">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五</a:t>
            </a:r>
            <a:r>
              <a:rPr kumimoji="0" lang="zh-CN" altLang="zh-CN"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是结合产业发展实际</a:t>
            </a:r>
            <a:r>
              <a:rPr kumimoji="0" lang="zh-CN" altLang="en-US"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，为群众创造发展机会</a:t>
            </a:r>
          </a:p>
        </p:txBody>
      </p:sp>
      <p:cxnSp>
        <p:nvCxnSpPr>
          <p:cNvPr id="47" name="直接连接符 46"/>
          <p:cNvCxnSpPr>
            <a:stCxn id="38" idx="2"/>
          </p:cNvCxnSpPr>
          <p:nvPr/>
        </p:nvCxnSpPr>
        <p:spPr>
          <a:xfrm>
            <a:off x="2175792" y="5174434"/>
            <a:ext cx="0" cy="965109"/>
          </a:xfrm>
          <a:prstGeom prst="line">
            <a:avLst/>
          </a:prstGeom>
          <a:ln>
            <a:solidFill>
              <a:srgbClr val="FF9500"/>
            </a:solidFill>
            <a:tailEnd type="oval"/>
          </a:ln>
        </p:spPr>
        <p:style>
          <a:lnRef idx="1">
            <a:schemeClr val="accent1"/>
          </a:lnRef>
          <a:fillRef idx="0">
            <a:schemeClr val="accent1"/>
          </a:fillRef>
          <a:effectRef idx="0">
            <a:schemeClr val="accent1"/>
          </a:effectRef>
          <a:fontRef idx="minor">
            <a:schemeClr val="tx1"/>
          </a:fontRef>
        </p:style>
      </p:cxnSp>
      <p:pic>
        <p:nvPicPr>
          <p:cNvPr id="60" name="图片 59"/>
          <p:cNvPicPr>
            <a:picLocks noChangeAspect="1"/>
          </p:cNvPicPr>
          <p:nvPr/>
        </p:nvPicPr>
        <p:blipFill rotWithShape="1">
          <a:blip r:embed="rId3" cstate="print">
            <a:extLst>
              <a:ext uri="{BEBA8EAE-BF5A-486C-A8C5-ECC9F3942E4B}">
                <a14:imgProps xmlns="" xmlns:a14="http://schemas.microsoft.com/office/drawing/2010/main">
                  <a14:imgLayer r:embed="rId4">
                    <a14:imgEffect>
                      <a14:brightnessContrast bright="20000" contrast="20000"/>
                    </a14:imgEffect>
                    <a14:imgEffect>
                      <a14:colorTemperature colorTemp="7500"/>
                    </a14:imgEffect>
                  </a14:imgLayer>
                </a14:imgProps>
              </a:ext>
              <a:ext uri="{28A0092B-C50C-407E-A947-70E740481C1C}">
                <a14:useLocalDpi xmlns="" xmlns:a14="http://schemas.microsoft.com/office/drawing/2010/main" val="0"/>
              </a:ext>
            </a:extLst>
          </a:blip>
          <a:srcRect/>
          <a:stretch>
            <a:fillRect/>
          </a:stretch>
        </p:blipFill>
        <p:spPr>
          <a:xfrm>
            <a:off x="8633049" y="4598434"/>
            <a:ext cx="2766310" cy="1502473"/>
          </a:xfrm>
          <a:prstGeom prst="rect">
            <a:avLst/>
          </a:prstGeom>
          <a:ln>
            <a:solidFill>
              <a:srgbClr val="C00000">
                <a:alpha val="25000"/>
              </a:srgbClr>
            </a:solidFill>
          </a:ln>
        </p:spPr>
      </p:pic>
      <p:pic>
        <p:nvPicPr>
          <p:cNvPr id="62" name="图片 61"/>
          <p:cNvPicPr>
            <a:picLocks noChangeAspect="1"/>
          </p:cNvPicPr>
          <p:nvPr/>
        </p:nvPicPr>
        <p:blipFill rotWithShape="1">
          <a:blip r:embed="rId5" cstate="print">
            <a:extLst>
              <a:ext uri="{BEBA8EAE-BF5A-486C-A8C5-ECC9F3942E4B}">
                <a14:imgProps xmlns="" xmlns:a14="http://schemas.microsoft.com/office/drawing/2010/main">
                  <a14:imgLayer r:embed="rId6">
                    <a14:imgEffect>
                      <a14:brightnessContrast bright="20000" contrast="20000"/>
                    </a14:imgEffect>
                    <a14:imgEffect>
                      <a14:colorTemperature colorTemp="7500"/>
                    </a14:imgEffect>
                  </a14:imgLayer>
                </a14:imgProps>
              </a:ext>
              <a:ext uri="{28A0092B-C50C-407E-A947-70E740481C1C}">
                <a14:useLocalDpi xmlns="" xmlns:a14="http://schemas.microsoft.com/office/drawing/2010/main" val="0"/>
              </a:ext>
            </a:extLst>
          </a:blip>
          <a:srcRect/>
          <a:stretch>
            <a:fillRect/>
          </a:stretch>
        </p:blipFill>
        <p:spPr>
          <a:xfrm>
            <a:off x="8633051" y="2807054"/>
            <a:ext cx="2766309" cy="1502473"/>
          </a:xfrm>
          <a:prstGeom prst="rect">
            <a:avLst/>
          </a:prstGeom>
          <a:ln>
            <a:solidFill>
              <a:srgbClr val="C00000">
                <a:alpha val="25000"/>
              </a:srgbClr>
            </a:solidFill>
          </a:ln>
        </p:spPr>
      </p:pic>
      <p:pic>
        <p:nvPicPr>
          <p:cNvPr id="5" name="图片 4"/>
          <p:cNvPicPr>
            <a:picLocks noChangeAspect="1"/>
          </p:cNvPicPr>
          <p:nvPr/>
        </p:nvPicPr>
        <p:blipFill rotWithShape="1">
          <a:blip r:embed="rId7" cstate="print">
            <a:extLst>
              <a:ext uri="{BEBA8EAE-BF5A-486C-A8C5-ECC9F3942E4B}">
                <a14:imgProps xmlns="" xmlns:a14="http://schemas.microsoft.com/office/drawing/2010/main">
                  <a14:imgLayer r:embed="rId8">
                    <a14:imgEffect>
                      <a14:brightnessContrast bright="20000" contrast="20000"/>
                    </a14:imgEffect>
                    <a14:imgEffect>
                      <a14:colorTemperature colorTemp="7500"/>
                    </a14:imgEffect>
                  </a14:imgLayer>
                </a14:imgProps>
              </a:ext>
              <a:ext uri="{28A0092B-C50C-407E-A947-70E740481C1C}">
                <a14:useLocalDpi xmlns="" xmlns:a14="http://schemas.microsoft.com/office/drawing/2010/main" val="0"/>
              </a:ext>
            </a:extLst>
          </a:blip>
          <a:srcRect/>
          <a:stretch>
            <a:fillRect/>
          </a:stretch>
        </p:blipFill>
        <p:spPr>
          <a:xfrm>
            <a:off x="8633051" y="1015673"/>
            <a:ext cx="2766309" cy="1502474"/>
          </a:xfrm>
          <a:prstGeom prst="rect">
            <a:avLst/>
          </a:prstGeom>
          <a:ln>
            <a:solidFill>
              <a:srgbClr val="C00000">
                <a:alpha val="25000"/>
              </a:srgbClr>
            </a:solidFill>
          </a:ln>
        </p:spPr>
      </p:pic>
      <p:sp>
        <p:nvSpPr>
          <p:cNvPr id="23" name="矩形 22">
            <a:extLst>
              <a:ext uri="{FF2B5EF4-FFF2-40B4-BE49-F238E27FC236}">
                <a16:creationId xmlns="" xmlns:a16="http://schemas.microsoft.com/office/drawing/2014/main" id="{D6E07772-AB77-456D-BDF2-1EA665F7EC89}"/>
              </a:ext>
            </a:extLst>
          </p:cNvPr>
          <p:cNvSpPr/>
          <p:nvPr/>
        </p:nvSpPr>
        <p:spPr>
          <a:xfrm>
            <a:off x="0" y="6611257"/>
            <a:ext cx="12192000" cy="2467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312613790"/>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par>
                          <p:cTn id="8" fill="hold">
                            <p:stCondLst>
                              <p:cond delay="500"/>
                            </p:stCondLst>
                            <p:childTnLst>
                              <p:par>
                                <p:cTn id="9" presetID="2" presetClass="entr" presetSubtype="8" decel="4500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0-#ppt_w/2"/>
                                          </p:val>
                                        </p:tav>
                                        <p:tav tm="100000">
                                          <p:val>
                                            <p:strVal val="#ppt_x"/>
                                          </p:val>
                                        </p:tav>
                                      </p:tavLst>
                                    </p:anim>
                                    <p:anim calcmode="lin" valueType="num">
                                      <p:cBhvr additive="base">
                                        <p:cTn id="12" dur="1000" fill="hold"/>
                                        <p:tgtEl>
                                          <p:spTgt spid="26"/>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1000" fill="hold"/>
                                        <p:tgtEl>
                                          <p:spTgt spid="26"/>
                                        </p:tgtEl>
                                        <p:attrNameLst>
                                          <p:attrName>r</p:attrName>
                                        </p:attrNameLst>
                                      </p:cBhvr>
                                    </p:animRot>
                                  </p:childTnLst>
                                </p:cTn>
                              </p:par>
                              <p:par>
                                <p:cTn id="15" presetID="22" presetClass="entr" presetSubtype="8" fill="hold" grpId="0" nodeType="withEffect">
                                  <p:stCondLst>
                                    <p:cond delay="50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par>
                                <p:cTn id="18" presetID="22" presetClass="entr" presetSubtype="8" fill="hold" grpId="0" nodeType="withEffect">
                                  <p:stCondLst>
                                    <p:cond delay="50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1000"/>
                                        <p:tgtEl>
                                          <p:spTgt spid="25"/>
                                        </p:tgtEl>
                                      </p:cBhvr>
                                    </p:animEffect>
                                  </p:childTnLst>
                                </p:cTn>
                              </p:par>
                              <p:par>
                                <p:cTn id="21" presetID="31" presetClass="entr" presetSubtype="0" fill="hold" grpId="0" nodeType="withEffect">
                                  <p:stCondLst>
                                    <p:cond delay="500"/>
                                  </p:stCondLst>
                                  <p:iterate type="lt">
                                    <p:tmPct val="490"/>
                                  </p:iterate>
                                  <p:childTnLst>
                                    <p:set>
                                      <p:cBhvr>
                                        <p:cTn id="22" dur="1" fill="hold">
                                          <p:stCondLst>
                                            <p:cond delay="0"/>
                                          </p:stCondLst>
                                        </p:cTn>
                                        <p:tgtEl>
                                          <p:spTgt spid="2"/>
                                        </p:tgtEl>
                                        <p:attrNameLst>
                                          <p:attrName>style.visibility</p:attrName>
                                        </p:attrNameLst>
                                      </p:cBhvr>
                                      <p:to>
                                        <p:strVal val="visible"/>
                                      </p:to>
                                    </p:set>
                                    <p:anim calcmode="lin" valueType="num">
                                      <p:cBhvr>
                                        <p:cTn id="23" dur="750" fill="hold"/>
                                        <p:tgtEl>
                                          <p:spTgt spid="2"/>
                                        </p:tgtEl>
                                        <p:attrNameLst>
                                          <p:attrName>ppt_w</p:attrName>
                                        </p:attrNameLst>
                                      </p:cBhvr>
                                      <p:tavLst>
                                        <p:tav tm="0">
                                          <p:val>
                                            <p:fltVal val="0"/>
                                          </p:val>
                                        </p:tav>
                                        <p:tav tm="100000">
                                          <p:val>
                                            <p:strVal val="#ppt_w"/>
                                          </p:val>
                                        </p:tav>
                                      </p:tavLst>
                                    </p:anim>
                                    <p:anim calcmode="lin" valueType="num">
                                      <p:cBhvr>
                                        <p:cTn id="24" dur="750" fill="hold"/>
                                        <p:tgtEl>
                                          <p:spTgt spid="2"/>
                                        </p:tgtEl>
                                        <p:attrNameLst>
                                          <p:attrName>ppt_h</p:attrName>
                                        </p:attrNameLst>
                                      </p:cBhvr>
                                      <p:tavLst>
                                        <p:tav tm="0">
                                          <p:val>
                                            <p:fltVal val="0"/>
                                          </p:val>
                                        </p:tav>
                                        <p:tav tm="100000">
                                          <p:val>
                                            <p:strVal val="#ppt_h"/>
                                          </p:val>
                                        </p:tav>
                                      </p:tavLst>
                                    </p:anim>
                                    <p:anim calcmode="lin" valueType="num">
                                      <p:cBhvr>
                                        <p:cTn id="25" dur="750" fill="hold"/>
                                        <p:tgtEl>
                                          <p:spTgt spid="2"/>
                                        </p:tgtEl>
                                        <p:attrNameLst>
                                          <p:attrName>style.rotation</p:attrName>
                                        </p:attrNameLst>
                                      </p:cBhvr>
                                      <p:tavLst>
                                        <p:tav tm="0">
                                          <p:val>
                                            <p:fltVal val="90"/>
                                          </p:val>
                                        </p:tav>
                                        <p:tav tm="100000">
                                          <p:val>
                                            <p:fltVal val="0"/>
                                          </p:val>
                                        </p:tav>
                                      </p:tavLst>
                                    </p:anim>
                                    <p:animEffect transition="in" filter="fade">
                                      <p:cBhvr>
                                        <p:cTn id="26" dur="750"/>
                                        <p:tgtEl>
                                          <p:spTgt spid="2"/>
                                        </p:tgtEl>
                                      </p:cBhvr>
                                    </p:animEffect>
                                  </p:childTnLst>
                                </p:cTn>
                              </p:par>
                              <p:par>
                                <p:cTn id="27" presetID="2" presetClass="entr" presetSubtype="2" decel="45000" fill="hold" nodeType="withEffect">
                                  <p:stCondLst>
                                    <p:cond delay="5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1000" fill="hold"/>
                                        <p:tgtEl>
                                          <p:spTgt spid="5"/>
                                        </p:tgtEl>
                                        <p:attrNameLst>
                                          <p:attrName>ppt_x</p:attrName>
                                        </p:attrNameLst>
                                      </p:cBhvr>
                                      <p:tavLst>
                                        <p:tav tm="0">
                                          <p:val>
                                            <p:strVal val="1+#ppt_w/2"/>
                                          </p:val>
                                        </p:tav>
                                        <p:tav tm="100000">
                                          <p:val>
                                            <p:strVal val="#ppt_x"/>
                                          </p:val>
                                        </p:tav>
                                      </p:tavLst>
                                    </p:anim>
                                    <p:anim calcmode="lin" valueType="num">
                                      <p:cBhvr additive="base">
                                        <p:cTn id="30" dur="1000" fill="hold"/>
                                        <p:tgtEl>
                                          <p:spTgt spid="5"/>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2" presetClass="entr" presetSubtype="1" fill="hold"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up)">
                                      <p:cBhvr>
                                        <p:cTn id="34" dur="500"/>
                                        <p:tgtEl>
                                          <p:spTgt spid="28"/>
                                        </p:tgtEl>
                                      </p:cBhvr>
                                    </p:animEffect>
                                  </p:childTnLst>
                                </p:cTn>
                              </p:par>
                            </p:childTnLst>
                          </p:cTn>
                        </p:par>
                        <p:par>
                          <p:cTn id="35" fill="hold">
                            <p:stCondLst>
                              <p:cond delay="2000"/>
                            </p:stCondLst>
                            <p:childTnLst>
                              <p:par>
                                <p:cTn id="36" presetID="2" presetClass="entr" presetSubtype="8" decel="4500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1000" fill="hold"/>
                                        <p:tgtEl>
                                          <p:spTgt spid="27"/>
                                        </p:tgtEl>
                                        <p:attrNameLst>
                                          <p:attrName>ppt_x</p:attrName>
                                        </p:attrNameLst>
                                      </p:cBhvr>
                                      <p:tavLst>
                                        <p:tav tm="0">
                                          <p:val>
                                            <p:strVal val="0-#ppt_w/2"/>
                                          </p:val>
                                        </p:tav>
                                        <p:tav tm="100000">
                                          <p:val>
                                            <p:strVal val="#ppt_x"/>
                                          </p:val>
                                        </p:tav>
                                      </p:tavLst>
                                    </p:anim>
                                    <p:anim calcmode="lin" valueType="num">
                                      <p:cBhvr additive="base">
                                        <p:cTn id="39" dur="1000" fill="hold"/>
                                        <p:tgtEl>
                                          <p:spTgt spid="27"/>
                                        </p:tgtEl>
                                        <p:attrNameLst>
                                          <p:attrName>ppt_y</p:attrName>
                                        </p:attrNameLst>
                                      </p:cBhvr>
                                      <p:tavLst>
                                        <p:tav tm="0">
                                          <p:val>
                                            <p:strVal val="#ppt_y"/>
                                          </p:val>
                                        </p:tav>
                                        <p:tav tm="100000">
                                          <p:val>
                                            <p:strVal val="#ppt_y"/>
                                          </p:val>
                                        </p:tav>
                                      </p:tavLst>
                                    </p:anim>
                                  </p:childTnLst>
                                </p:cTn>
                              </p:par>
                              <p:par>
                                <p:cTn id="40" presetID="8" presetClass="emph" presetSubtype="0" fill="hold" grpId="1" nodeType="withEffect">
                                  <p:stCondLst>
                                    <p:cond delay="0"/>
                                  </p:stCondLst>
                                  <p:childTnLst>
                                    <p:animRot by="21600000">
                                      <p:cBhvr>
                                        <p:cTn id="41" dur="1000" fill="hold"/>
                                        <p:tgtEl>
                                          <p:spTgt spid="27"/>
                                        </p:tgtEl>
                                        <p:attrNameLst>
                                          <p:attrName>r</p:attrName>
                                        </p:attrNameLst>
                                      </p:cBhvr>
                                    </p:animRot>
                                  </p:childTnLst>
                                </p:cTn>
                              </p:par>
                              <p:par>
                                <p:cTn id="42" presetID="22" presetClass="entr" presetSubtype="8" fill="hold" grpId="0" nodeType="withEffect">
                                  <p:stCondLst>
                                    <p:cond delay="500"/>
                                  </p:stCondLst>
                                  <p:childTnLst>
                                    <p:set>
                                      <p:cBhvr>
                                        <p:cTn id="43" dur="1" fill="hold">
                                          <p:stCondLst>
                                            <p:cond delay="0"/>
                                          </p:stCondLst>
                                        </p:cTn>
                                        <p:tgtEl>
                                          <p:spTgt spid="31"/>
                                        </p:tgtEl>
                                        <p:attrNameLst>
                                          <p:attrName>style.visibility</p:attrName>
                                        </p:attrNameLst>
                                      </p:cBhvr>
                                      <p:to>
                                        <p:strVal val="visible"/>
                                      </p:to>
                                    </p:set>
                                    <p:animEffect transition="in" filter="wipe(left)">
                                      <p:cBhvr>
                                        <p:cTn id="44" dur="500"/>
                                        <p:tgtEl>
                                          <p:spTgt spid="31"/>
                                        </p:tgtEl>
                                      </p:cBhvr>
                                    </p:animEffect>
                                  </p:childTnLst>
                                </p:cTn>
                              </p:par>
                              <p:par>
                                <p:cTn id="45" presetID="22" presetClass="entr" presetSubtype="8" fill="hold" grpId="0" nodeType="withEffect">
                                  <p:stCondLst>
                                    <p:cond delay="50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1000"/>
                                        <p:tgtEl>
                                          <p:spTgt spid="32"/>
                                        </p:tgtEl>
                                      </p:cBhvr>
                                    </p:animEffect>
                                  </p:childTnLst>
                                </p:cTn>
                              </p:par>
                              <p:par>
                                <p:cTn id="48" presetID="31" presetClass="entr" presetSubtype="0" fill="hold" grpId="0" nodeType="withEffect">
                                  <p:stCondLst>
                                    <p:cond delay="500"/>
                                  </p:stCondLst>
                                  <p:iterate type="lt">
                                    <p:tmPct val="1075"/>
                                  </p:iterate>
                                  <p:childTnLst>
                                    <p:set>
                                      <p:cBhvr>
                                        <p:cTn id="49" dur="1" fill="hold">
                                          <p:stCondLst>
                                            <p:cond delay="0"/>
                                          </p:stCondLst>
                                        </p:cTn>
                                        <p:tgtEl>
                                          <p:spTgt spid="4"/>
                                        </p:tgtEl>
                                        <p:attrNameLst>
                                          <p:attrName>style.visibility</p:attrName>
                                        </p:attrNameLst>
                                      </p:cBhvr>
                                      <p:to>
                                        <p:strVal val="visible"/>
                                      </p:to>
                                    </p:set>
                                    <p:anim calcmode="lin" valueType="num">
                                      <p:cBhvr>
                                        <p:cTn id="50" dur="750" fill="hold"/>
                                        <p:tgtEl>
                                          <p:spTgt spid="4"/>
                                        </p:tgtEl>
                                        <p:attrNameLst>
                                          <p:attrName>ppt_w</p:attrName>
                                        </p:attrNameLst>
                                      </p:cBhvr>
                                      <p:tavLst>
                                        <p:tav tm="0">
                                          <p:val>
                                            <p:fltVal val="0"/>
                                          </p:val>
                                        </p:tav>
                                        <p:tav tm="100000">
                                          <p:val>
                                            <p:strVal val="#ppt_w"/>
                                          </p:val>
                                        </p:tav>
                                      </p:tavLst>
                                    </p:anim>
                                    <p:anim calcmode="lin" valueType="num">
                                      <p:cBhvr>
                                        <p:cTn id="51" dur="750" fill="hold"/>
                                        <p:tgtEl>
                                          <p:spTgt spid="4"/>
                                        </p:tgtEl>
                                        <p:attrNameLst>
                                          <p:attrName>ppt_h</p:attrName>
                                        </p:attrNameLst>
                                      </p:cBhvr>
                                      <p:tavLst>
                                        <p:tav tm="0">
                                          <p:val>
                                            <p:fltVal val="0"/>
                                          </p:val>
                                        </p:tav>
                                        <p:tav tm="100000">
                                          <p:val>
                                            <p:strVal val="#ppt_h"/>
                                          </p:val>
                                        </p:tav>
                                      </p:tavLst>
                                    </p:anim>
                                    <p:anim calcmode="lin" valueType="num">
                                      <p:cBhvr>
                                        <p:cTn id="52" dur="750" fill="hold"/>
                                        <p:tgtEl>
                                          <p:spTgt spid="4"/>
                                        </p:tgtEl>
                                        <p:attrNameLst>
                                          <p:attrName>style.rotation</p:attrName>
                                        </p:attrNameLst>
                                      </p:cBhvr>
                                      <p:tavLst>
                                        <p:tav tm="0">
                                          <p:val>
                                            <p:fltVal val="90"/>
                                          </p:val>
                                        </p:tav>
                                        <p:tav tm="100000">
                                          <p:val>
                                            <p:fltVal val="0"/>
                                          </p:val>
                                        </p:tav>
                                      </p:tavLst>
                                    </p:anim>
                                    <p:animEffect transition="in" filter="fade">
                                      <p:cBhvr>
                                        <p:cTn id="53" dur="750"/>
                                        <p:tgtEl>
                                          <p:spTgt spid="4"/>
                                        </p:tgtEl>
                                      </p:cBhvr>
                                    </p:animEffect>
                                  </p:childTnLst>
                                </p:cTn>
                              </p:par>
                              <p:par>
                                <p:cTn id="54" presetID="2" presetClass="entr" presetSubtype="2" decel="45000" fill="hold" nodeType="withEffect">
                                  <p:stCondLst>
                                    <p:cond delay="500"/>
                                  </p:stCondLst>
                                  <p:childTnLst>
                                    <p:set>
                                      <p:cBhvr>
                                        <p:cTn id="55" dur="1" fill="hold">
                                          <p:stCondLst>
                                            <p:cond delay="0"/>
                                          </p:stCondLst>
                                        </p:cTn>
                                        <p:tgtEl>
                                          <p:spTgt spid="62"/>
                                        </p:tgtEl>
                                        <p:attrNameLst>
                                          <p:attrName>style.visibility</p:attrName>
                                        </p:attrNameLst>
                                      </p:cBhvr>
                                      <p:to>
                                        <p:strVal val="visible"/>
                                      </p:to>
                                    </p:set>
                                    <p:anim calcmode="lin" valueType="num">
                                      <p:cBhvr additive="base">
                                        <p:cTn id="56" dur="1000" fill="hold"/>
                                        <p:tgtEl>
                                          <p:spTgt spid="62"/>
                                        </p:tgtEl>
                                        <p:attrNameLst>
                                          <p:attrName>ppt_x</p:attrName>
                                        </p:attrNameLst>
                                      </p:cBhvr>
                                      <p:tavLst>
                                        <p:tav tm="0">
                                          <p:val>
                                            <p:strVal val="1+#ppt_w/2"/>
                                          </p:val>
                                        </p:tav>
                                        <p:tav tm="100000">
                                          <p:val>
                                            <p:strVal val="#ppt_x"/>
                                          </p:val>
                                        </p:tav>
                                      </p:tavLst>
                                    </p:anim>
                                    <p:anim calcmode="lin" valueType="num">
                                      <p:cBhvr additive="base">
                                        <p:cTn id="57" dur="1000" fill="hold"/>
                                        <p:tgtEl>
                                          <p:spTgt spid="62"/>
                                        </p:tgtEl>
                                        <p:attrNameLst>
                                          <p:attrName>ppt_y</p:attrName>
                                        </p:attrNameLst>
                                      </p:cBhvr>
                                      <p:tavLst>
                                        <p:tav tm="0">
                                          <p:val>
                                            <p:strVal val="#ppt_y"/>
                                          </p:val>
                                        </p:tav>
                                        <p:tav tm="100000">
                                          <p:val>
                                            <p:strVal val="#ppt_y"/>
                                          </p:val>
                                        </p:tav>
                                      </p:tavLst>
                                    </p:anim>
                                  </p:childTnLst>
                                </p:cTn>
                              </p:par>
                            </p:childTnLst>
                          </p:cTn>
                        </p:par>
                        <p:par>
                          <p:cTn id="58" fill="hold">
                            <p:stCondLst>
                              <p:cond delay="3500"/>
                            </p:stCondLst>
                            <p:childTnLst>
                              <p:par>
                                <p:cTn id="59" presetID="22" presetClass="entr" presetSubtype="1" fill="hold"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up)">
                                      <p:cBhvr>
                                        <p:cTn id="61" dur="500"/>
                                        <p:tgtEl>
                                          <p:spTgt spid="29"/>
                                        </p:tgtEl>
                                      </p:cBhvr>
                                    </p:animEffect>
                                  </p:childTnLst>
                                </p:cTn>
                              </p:par>
                            </p:childTnLst>
                          </p:cTn>
                        </p:par>
                        <p:par>
                          <p:cTn id="62" fill="hold">
                            <p:stCondLst>
                              <p:cond delay="4000"/>
                            </p:stCondLst>
                            <p:childTnLst>
                              <p:par>
                                <p:cTn id="63" presetID="2" presetClass="entr" presetSubtype="8" decel="4500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1000" fill="hold"/>
                                        <p:tgtEl>
                                          <p:spTgt spid="38"/>
                                        </p:tgtEl>
                                        <p:attrNameLst>
                                          <p:attrName>ppt_x</p:attrName>
                                        </p:attrNameLst>
                                      </p:cBhvr>
                                      <p:tavLst>
                                        <p:tav tm="0">
                                          <p:val>
                                            <p:strVal val="0-#ppt_w/2"/>
                                          </p:val>
                                        </p:tav>
                                        <p:tav tm="100000">
                                          <p:val>
                                            <p:strVal val="#ppt_x"/>
                                          </p:val>
                                        </p:tav>
                                      </p:tavLst>
                                    </p:anim>
                                    <p:anim calcmode="lin" valueType="num">
                                      <p:cBhvr additive="base">
                                        <p:cTn id="66" dur="1000" fill="hold"/>
                                        <p:tgtEl>
                                          <p:spTgt spid="38"/>
                                        </p:tgtEl>
                                        <p:attrNameLst>
                                          <p:attrName>ppt_y</p:attrName>
                                        </p:attrNameLst>
                                      </p:cBhvr>
                                      <p:tavLst>
                                        <p:tav tm="0">
                                          <p:val>
                                            <p:strVal val="#ppt_y"/>
                                          </p:val>
                                        </p:tav>
                                        <p:tav tm="100000">
                                          <p:val>
                                            <p:strVal val="#ppt_y"/>
                                          </p:val>
                                        </p:tav>
                                      </p:tavLst>
                                    </p:anim>
                                  </p:childTnLst>
                                </p:cTn>
                              </p:par>
                              <p:par>
                                <p:cTn id="67" presetID="8" presetClass="emph" presetSubtype="0" fill="hold" grpId="1" nodeType="withEffect">
                                  <p:stCondLst>
                                    <p:cond delay="0"/>
                                  </p:stCondLst>
                                  <p:childTnLst>
                                    <p:animRot by="21600000">
                                      <p:cBhvr>
                                        <p:cTn id="68" dur="1000" fill="hold"/>
                                        <p:tgtEl>
                                          <p:spTgt spid="38"/>
                                        </p:tgtEl>
                                        <p:attrNameLst>
                                          <p:attrName>r</p:attrName>
                                        </p:attrNameLst>
                                      </p:cBhvr>
                                    </p:animRot>
                                  </p:childTnLst>
                                </p:cTn>
                              </p:par>
                              <p:par>
                                <p:cTn id="69" presetID="22" presetClass="entr" presetSubtype="8" fill="hold" grpId="0" nodeType="withEffect">
                                  <p:stCondLst>
                                    <p:cond delay="500"/>
                                  </p:stCondLst>
                                  <p:childTnLst>
                                    <p:set>
                                      <p:cBhvr>
                                        <p:cTn id="70" dur="1" fill="hold">
                                          <p:stCondLst>
                                            <p:cond delay="0"/>
                                          </p:stCondLst>
                                        </p:cTn>
                                        <p:tgtEl>
                                          <p:spTgt spid="42"/>
                                        </p:tgtEl>
                                        <p:attrNameLst>
                                          <p:attrName>style.visibility</p:attrName>
                                        </p:attrNameLst>
                                      </p:cBhvr>
                                      <p:to>
                                        <p:strVal val="visible"/>
                                      </p:to>
                                    </p:set>
                                    <p:animEffect transition="in" filter="wipe(left)">
                                      <p:cBhvr>
                                        <p:cTn id="71" dur="500"/>
                                        <p:tgtEl>
                                          <p:spTgt spid="42"/>
                                        </p:tgtEl>
                                      </p:cBhvr>
                                    </p:animEffect>
                                  </p:childTnLst>
                                </p:cTn>
                              </p:par>
                              <p:par>
                                <p:cTn id="72" presetID="22" presetClass="entr" presetSubtype="8" fill="hold" grpId="0" nodeType="withEffect">
                                  <p:stCondLst>
                                    <p:cond delay="500"/>
                                  </p:stCondLst>
                                  <p:childTnLst>
                                    <p:set>
                                      <p:cBhvr>
                                        <p:cTn id="73" dur="1" fill="hold">
                                          <p:stCondLst>
                                            <p:cond delay="0"/>
                                          </p:stCondLst>
                                        </p:cTn>
                                        <p:tgtEl>
                                          <p:spTgt spid="43"/>
                                        </p:tgtEl>
                                        <p:attrNameLst>
                                          <p:attrName>style.visibility</p:attrName>
                                        </p:attrNameLst>
                                      </p:cBhvr>
                                      <p:to>
                                        <p:strVal val="visible"/>
                                      </p:to>
                                    </p:set>
                                    <p:animEffect transition="in" filter="wipe(left)">
                                      <p:cBhvr>
                                        <p:cTn id="74" dur="1000"/>
                                        <p:tgtEl>
                                          <p:spTgt spid="43"/>
                                        </p:tgtEl>
                                      </p:cBhvr>
                                    </p:animEffect>
                                  </p:childTnLst>
                                </p:cTn>
                              </p:par>
                              <p:par>
                                <p:cTn id="75" presetID="31" presetClass="entr" presetSubtype="0" fill="hold" grpId="0" nodeType="withEffect">
                                  <p:stCondLst>
                                    <p:cond delay="500"/>
                                  </p:stCondLst>
                                  <p:iterate type="lt">
                                    <p:tmPct val="417"/>
                                  </p:iterate>
                                  <p:childTnLst>
                                    <p:set>
                                      <p:cBhvr>
                                        <p:cTn id="76" dur="1" fill="hold">
                                          <p:stCondLst>
                                            <p:cond delay="0"/>
                                          </p:stCondLst>
                                        </p:cTn>
                                        <p:tgtEl>
                                          <p:spTgt spid="15"/>
                                        </p:tgtEl>
                                        <p:attrNameLst>
                                          <p:attrName>style.visibility</p:attrName>
                                        </p:attrNameLst>
                                      </p:cBhvr>
                                      <p:to>
                                        <p:strVal val="visible"/>
                                      </p:to>
                                    </p:set>
                                    <p:anim calcmode="lin" valueType="num">
                                      <p:cBhvr>
                                        <p:cTn id="77" dur="750" fill="hold"/>
                                        <p:tgtEl>
                                          <p:spTgt spid="15"/>
                                        </p:tgtEl>
                                        <p:attrNameLst>
                                          <p:attrName>ppt_w</p:attrName>
                                        </p:attrNameLst>
                                      </p:cBhvr>
                                      <p:tavLst>
                                        <p:tav tm="0">
                                          <p:val>
                                            <p:fltVal val="0"/>
                                          </p:val>
                                        </p:tav>
                                        <p:tav tm="100000">
                                          <p:val>
                                            <p:strVal val="#ppt_w"/>
                                          </p:val>
                                        </p:tav>
                                      </p:tavLst>
                                    </p:anim>
                                    <p:anim calcmode="lin" valueType="num">
                                      <p:cBhvr>
                                        <p:cTn id="78" dur="750" fill="hold"/>
                                        <p:tgtEl>
                                          <p:spTgt spid="15"/>
                                        </p:tgtEl>
                                        <p:attrNameLst>
                                          <p:attrName>ppt_h</p:attrName>
                                        </p:attrNameLst>
                                      </p:cBhvr>
                                      <p:tavLst>
                                        <p:tav tm="0">
                                          <p:val>
                                            <p:fltVal val="0"/>
                                          </p:val>
                                        </p:tav>
                                        <p:tav tm="100000">
                                          <p:val>
                                            <p:strVal val="#ppt_h"/>
                                          </p:val>
                                        </p:tav>
                                      </p:tavLst>
                                    </p:anim>
                                    <p:anim calcmode="lin" valueType="num">
                                      <p:cBhvr>
                                        <p:cTn id="79" dur="750" fill="hold"/>
                                        <p:tgtEl>
                                          <p:spTgt spid="15"/>
                                        </p:tgtEl>
                                        <p:attrNameLst>
                                          <p:attrName>style.rotation</p:attrName>
                                        </p:attrNameLst>
                                      </p:cBhvr>
                                      <p:tavLst>
                                        <p:tav tm="0">
                                          <p:val>
                                            <p:fltVal val="90"/>
                                          </p:val>
                                        </p:tav>
                                        <p:tav tm="100000">
                                          <p:val>
                                            <p:fltVal val="0"/>
                                          </p:val>
                                        </p:tav>
                                      </p:tavLst>
                                    </p:anim>
                                    <p:animEffect transition="in" filter="fade">
                                      <p:cBhvr>
                                        <p:cTn id="80" dur="750"/>
                                        <p:tgtEl>
                                          <p:spTgt spid="15"/>
                                        </p:tgtEl>
                                      </p:cBhvr>
                                    </p:animEffect>
                                  </p:childTnLst>
                                </p:cTn>
                              </p:par>
                              <p:par>
                                <p:cTn id="81" presetID="2" presetClass="entr" presetSubtype="2" decel="45000" fill="hold" nodeType="withEffect">
                                  <p:stCondLst>
                                    <p:cond delay="500"/>
                                  </p:stCondLst>
                                  <p:childTnLst>
                                    <p:set>
                                      <p:cBhvr>
                                        <p:cTn id="82" dur="1" fill="hold">
                                          <p:stCondLst>
                                            <p:cond delay="0"/>
                                          </p:stCondLst>
                                        </p:cTn>
                                        <p:tgtEl>
                                          <p:spTgt spid="60"/>
                                        </p:tgtEl>
                                        <p:attrNameLst>
                                          <p:attrName>style.visibility</p:attrName>
                                        </p:attrNameLst>
                                      </p:cBhvr>
                                      <p:to>
                                        <p:strVal val="visible"/>
                                      </p:to>
                                    </p:set>
                                    <p:anim calcmode="lin" valueType="num">
                                      <p:cBhvr additive="base">
                                        <p:cTn id="83" dur="1000" fill="hold"/>
                                        <p:tgtEl>
                                          <p:spTgt spid="60"/>
                                        </p:tgtEl>
                                        <p:attrNameLst>
                                          <p:attrName>ppt_x</p:attrName>
                                        </p:attrNameLst>
                                      </p:cBhvr>
                                      <p:tavLst>
                                        <p:tav tm="0">
                                          <p:val>
                                            <p:strVal val="1+#ppt_w/2"/>
                                          </p:val>
                                        </p:tav>
                                        <p:tav tm="100000">
                                          <p:val>
                                            <p:strVal val="#ppt_x"/>
                                          </p:val>
                                        </p:tav>
                                      </p:tavLst>
                                    </p:anim>
                                    <p:anim calcmode="lin" valueType="num">
                                      <p:cBhvr additive="base">
                                        <p:cTn id="84" dur="1000" fill="hold"/>
                                        <p:tgtEl>
                                          <p:spTgt spid="60"/>
                                        </p:tgtEl>
                                        <p:attrNameLst>
                                          <p:attrName>ppt_y</p:attrName>
                                        </p:attrNameLst>
                                      </p:cBhvr>
                                      <p:tavLst>
                                        <p:tav tm="0">
                                          <p:val>
                                            <p:strVal val="#ppt_y"/>
                                          </p:val>
                                        </p:tav>
                                        <p:tav tm="100000">
                                          <p:val>
                                            <p:strVal val="#ppt_y"/>
                                          </p:val>
                                        </p:tav>
                                      </p:tavLst>
                                    </p:anim>
                                  </p:childTnLst>
                                </p:cTn>
                              </p:par>
                            </p:childTnLst>
                          </p:cTn>
                        </p:par>
                        <p:par>
                          <p:cTn id="85" fill="hold">
                            <p:stCondLst>
                              <p:cond delay="5500"/>
                            </p:stCondLst>
                            <p:childTnLst>
                              <p:par>
                                <p:cTn id="86" presetID="22" presetClass="entr" presetSubtype="1" fill="hold"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wipe(up)">
                                      <p:cBhvr>
                                        <p:cTn id="8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5" grpId="0"/>
      <p:bldP spid="25" grpId="0" animBg="1"/>
      <p:bldP spid="26" grpId="0" animBg="1"/>
      <p:bldP spid="26" grpId="1" animBg="1"/>
      <p:bldP spid="27" grpId="0" animBg="1"/>
      <p:bldP spid="27" grpId="1" animBg="1"/>
      <p:bldP spid="30" grpId="0" animBg="1"/>
      <p:bldP spid="31" grpId="0" animBg="1"/>
      <p:bldP spid="32" grpId="0" animBg="1"/>
      <p:bldP spid="38" grpId="0" animBg="1"/>
      <p:bldP spid="38" grpId="1" animBg="1"/>
      <p:bldP spid="42" grpId="0" animBg="1"/>
      <p:bldP spid="4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03966" y="2026029"/>
            <a:ext cx="4185761" cy="4105030"/>
          </a:xfrm>
          <a:custGeom>
            <a:avLst/>
            <a:gdLst>
              <a:gd name="connsiteX0" fmla="*/ 1909536 w 3819072"/>
              <a:gd name="connsiteY0" fmla="*/ 0 h 3819072"/>
              <a:gd name="connsiteX1" fmla="*/ 3819072 w 3819072"/>
              <a:gd name="connsiteY1" fmla="*/ 1909536 h 3819072"/>
              <a:gd name="connsiteX2" fmla="*/ 1909536 w 3819072"/>
              <a:gd name="connsiteY2" fmla="*/ 3819072 h 3819072"/>
              <a:gd name="connsiteX3" fmla="*/ 0 w 3819072"/>
              <a:gd name="connsiteY3" fmla="*/ 1909536 h 3819072"/>
              <a:gd name="connsiteX4" fmla="*/ 1909536 w 3819072"/>
              <a:gd name="connsiteY4" fmla="*/ 0 h 3819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9072" h="3819072">
                <a:moveTo>
                  <a:pt x="1909536" y="0"/>
                </a:moveTo>
                <a:cubicBezTo>
                  <a:pt x="2964144" y="0"/>
                  <a:pt x="3819072" y="854928"/>
                  <a:pt x="3819072" y="1909536"/>
                </a:cubicBezTo>
                <a:cubicBezTo>
                  <a:pt x="3819072" y="2964144"/>
                  <a:pt x="2964144" y="3819072"/>
                  <a:pt x="1909536" y="3819072"/>
                </a:cubicBezTo>
                <a:cubicBezTo>
                  <a:pt x="854928" y="3819072"/>
                  <a:pt x="0" y="2964144"/>
                  <a:pt x="0" y="1909536"/>
                </a:cubicBezTo>
                <a:cubicBezTo>
                  <a:pt x="0" y="854928"/>
                  <a:pt x="854928" y="0"/>
                  <a:pt x="1909536" y="0"/>
                </a:cubicBezTo>
                <a:close/>
              </a:path>
            </a:pathLst>
          </a:custGeom>
          <a:ln>
            <a:solidFill>
              <a:srgbClr val="C00000">
                <a:alpha val="25000"/>
              </a:srgbClr>
            </a:solidFill>
          </a:ln>
        </p:spPr>
      </p:pic>
      <p:sp>
        <p:nvSpPr>
          <p:cNvPr id="2" name="TextBox 12"/>
          <p:cNvSpPr txBox="1"/>
          <p:nvPr/>
        </p:nvSpPr>
        <p:spPr>
          <a:xfrm>
            <a:off x="1405194" y="284643"/>
            <a:ext cx="8460892"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en-US" dirty="0">
                <a:sym typeface="+mn-lt"/>
              </a:rPr>
              <a:t>学习宣传十九大精神，落实新时代党建总要求</a:t>
            </a:r>
            <a:endParaRPr lang="zh-CN" altLang="zh-CN" dirty="0">
              <a:sym typeface="+mn-lt"/>
            </a:endParaRPr>
          </a:p>
        </p:txBody>
      </p:sp>
      <p:sp>
        <p:nvSpPr>
          <p:cNvPr id="3" name="矩形 2"/>
          <p:cNvSpPr/>
          <p:nvPr/>
        </p:nvSpPr>
        <p:spPr>
          <a:xfrm>
            <a:off x="5839073" y="1591599"/>
            <a:ext cx="5081464" cy="1077218"/>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00" cap="none" spc="0" normalizeH="0" baseline="0" noProof="0" dirty="0">
                <a:ln>
                  <a:noFill/>
                </a:ln>
                <a:solidFill>
                  <a:srgbClr val="C00000"/>
                </a:solidFill>
                <a:effectLst/>
                <a:uLnTx/>
                <a:uFillTx/>
                <a:latin typeface="Arial" panose="020F0502020204030204"/>
                <a:ea typeface="微软雅黑"/>
                <a:cs typeface="+mn-ea"/>
                <a:sym typeface="+mn-lt"/>
              </a:rPr>
              <a:t>一是把党的政治建设摆在首位。</a:t>
            </a:r>
            <a:r>
              <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坚定执行党的政治路线，严格遵守政治纪律和政治规矩，在政治立场、政治方向、政治原则、政治道路上同以习近平同志为核心的党中央保持高度一致，自觉维护党的团结统一。</a:t>
            </a:r>
          </a:p>
        </p:txBody>
      </p:sp>
      <p:sp>
        <p:nvSpPr>
          <p:cNvPr id="4" name="矩形 3"/>
          <p:cNvSpPr/>
          <p:nvPr/>
        </p:nvSpPr>
        <p:spPr>
          <a:xfrm>
            <a:off x="5839072" y="3084139"/>
            <a:ext cx="5081464" cy="83099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00" cap="none" spc="0" normalizeH="0" baseline="0" noProof="0" dirty="0">
                <a:ln>
                  <a:noFill/>
                </a:ln>
                <a:solidFill>
                  <a:srgbClr val="C00000"/>
                </a:solidFill>
                <a:effectLst/>
                <a:uLnTx/>
                <a:uFillTx/>
                <a:latin typeface="Arial" panose="020F0502020204030204"/>
                <a:ea typeface="微软雅黑"/>
                <a:cs typeface="+mn-ea"/>
                <a:sym typeface="+mn-lt"/>
              </a:rPr>
              <a:t>二是用习近平新时代中国特色社会主义思想武装全党，进一步坚定理想信念。</a:t>
            </a:r>
            <a:r>
              <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推动党员干部更加自觉地为实现新时代党的历史使命不懈奋斗。</a:t>
            </a:r>
          </a:p>
        </p:txBody>
      </p:sp>
      <p:sp>
        <p:nvSpPr>
          <p:cNvPr id="5" name="矩形 4"/>
          <p:cNvSpPr/>
          <p:nvPr/>
        </p:nvSpPr>
        <p:spPr>
          <a:xfrm>
            <a:off x="5839072" y="4271164"/>
            <a:ext cx="5081464" cy="83099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00" cap="none" spc="0" normalizeH="0" baseline="0" noProof="0" dirty="0">
                <a:ln>
                  <a:noFill/>
                </a:ln>
                <a:solidFill>
                  <a:srgbClr val="C00000"/>
                </a:solidFill>
                <a:effectLst/>
                <a:uLnTx/>
                <a:uFillTx/>
                <a:latin typeface="Arial" panose="020F0502020204030204"/>
                <a:ea typeface="微软雅黑"/>
                <a:cs typeface="+mn-ea"/>
                <a:sym typeface="+mn-lt"/>
              </a:rPr>
              <a:t>三是持之以恒正风肃纪。</a:t>
            </a:r>
            <a:r>
              <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以坚如磐石的决心夺取反腐败斗争压倒性胜利，不断增强党自我净化、自我完善、自我革新、自我提高的能力。</a:t>
            </a:r>
          </a:p>
        </p:txBody>
      </p:sp>
      <p:sp>
        <p:nvSpPr>
          <p:cNvPr id="6" name="矩形 5"/>
          <p:cNvSpPr/>
          <p:nvPr/>
        </p:nvSpPr>
        <p:spPr>
          <a:xfrm>
            <a:off x="5839072" y="5467884"/>
            <a:ext cx="5081464" cy="83099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00" cap="none" spc="0" normalizeH="0" baseline="0" noProof="0" dirty="0">
                <a:ln>
                  <a:noFill/>
                </a:ln>
                <a:solidFill>
                  <a:srgbClr val="C00000"/>
                </a:solidFill>
                <a:effectLst/>
                <a:uLnTx/>
                <a:uFillTx/>
                <a:latin typeface="Arial" panose="020F0502020204030204"/>
                <a:ea typeface="微软雅黑"/>
                <a:cs typeface="+mn-ea"/>
                <a:sym typeface="+mn-lt"/>
              </a:rPr>
              <a:t>四是加强干部队伍建设。</a:t>
            </a:r>
            <a:r>
              <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全面增强执政本领。坚持党管干部原则、党管人才原则，坚持正确选人用人导向，不断提高党的执政能力和领导水平。</a:t>
            </a:r>
          </a:p>
        </p:txBody>
      </p:sp>
      <p:cxnSp>
        <p:nvCxnSpPr>
          <p:cNvPr id="9" name="直接连接符 8"/>
          <p:cNvCxnSpPr/>
          <p:nvPr/>
        </p:nvCxnSpPr>
        <p:spPr>
          <a:xfrm>
            <a:off x="5747136" y="2827330"/>
            <a:ext cx="5148000" cy="0"/>
          </a:xfrm>
          <a:prstGeom prst="line">
            <a:avLst/>
          </a:prstGeom>
          <a:ln w="3175" cap="rnd">
            <a:solidFill>
              <a:srgbClr val="FF9500"/>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747136" y="4084630"/>
            <a:ext cx="5148000" cy="0"/>
          </a:xfrm>
          <a:prstGeom prst="line">
            <a:avLst/>
          </a:prstGeom>
          <a:ln w="3175" cap="rnd">
            <a:solidFill>
              <a:srgbClr val="FF9500"/>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747136" y="5341930"/>
            <a:ext cx="5148000" cy="0"/>
          </a:xfrm>
          <a:prstGeom prst="line">
            <a:avLst/>
          </a:prstGeom>
          <a:ln w="3175" cap="rnd">
            <a:solidFill>
              <a:srgbClr val="FF9500"/>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 name="11"/>
          <p:cNvSpPr/>
          <p:nvPr/>
        </p:nvSpPr>
        <p:spPr>
          <a:xfrm>
            <a:off x="3541632" y="1806799"/>
            <a:ext cx="646818" cy="646818"/>
          </a:xfrm>
          <a:prstGeom prst="ellipse">
            <a:avLst/>
          </a:prstGeom>
          <a:solidFill>
            <a:srgbClr val="C00000"/>
          </a:solidFill>
          <a:ln w="38100">
            <a:solidFill>
              <a:srgbClr val="FFFDF8"/>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1</a:t>
            </a:r>
          </a:p>
        </p:txBody>
      </p:sp>
      <p:sp>
        <p:nvSpPr>
          <p:cNvPr id="14" name="11"/>
          <p:cNvSpPr/>
          <p:nvPr/>
        </p:nvSpPr>
        <p:spPr>
          <a:xfrm>
            <a:off x="4666318" y="3105591"/>
            <a:ext cx="646818" cy="646818"/>
          </a:xfrm>
          <a:prstGeom prst="ellipse">
            <a:avLst/>
          </a:prstGeom>
          <a:solidFill>
            <a:srgbClr val="C00000"/>
          </a:solidFill>
          <a:ln w="38100">
            <a:solidFill>
              <a:srgbClr val="FFFDF8"/>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2</a:t>
            </a:r>
          </a:p>
        </p:txBody>
      </p:sp>
      <p:sp>
        <p:nvSpPr>
          <p:cNvPr id="15" name="11"/>
          <p:cNvSpPr/>
          <p:nvPr/>
        </p:nvSpPr>
        <p:spPr>
          <a:xfrm>
            <a:off x="4666318" y="4363253"/>
            <a:ext cx="646818" cy="646818"/>
          </a:xfrm>
          <a:prstGeom prst="ellipse">
            <a:avLst/>
          </a:prstGeom>
          <a:solidFill>
            <a:srgbClr val="C00000"/>
          </a:solidFill>
          <a:ln w="38100">
            <a:solidFill>
              <a:srgbClr val="FFFDF8"/>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3</a:t>
            </a:r>
          </a:p>
        </p:txBody>
      </p:sp>
      <p:sp>
        <p:nvSpPr>
          <p:cNvPr id="16" name="11"/>
          <p:cNvSpPr/>
          <p:nvPr/>
        </p:nvSpPr>
        <p:spPr>
          <a:xfrm>
            <a:off x="3541632" y="5559973"/>
            <a:ext cx="646818" cy="646818"/>
          </a:xfrm>
          <a:prstGeom prst="ellipse">
            <a:avLst/>
          </a:prstGeom>
          <a:solidFill>
            <a:srgbClr val="C00000"/>
          </a:solidFill>
          <a:ln w="38100">
            <a:solidFill>
              <a:srgbClr val="FFFDF8"/>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4</a:t>
            </a:r>
          </a:p>
        </p:txBody>
      </p:sp>
    </p:spTree>
    <p:extLst>
      <p:ext uri="{BB962C8B-B14F-4D97-AF65-F5344CB8AC3E}">
        <p14:creationId xmlns="" xmlns:p14="http://schemas.microsoft.com/office/powerpoint/2010/main" val="1121421996"/>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9" presetClass="entr" presetSubtype="0" decel="10000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0" fill="hold"/>
                                        <p:tgtEl>
                                          <p:spTgt spid="19"/>
                                        </p:tgtEl>
                                        <p:attrNameLst>
                                          <p:attrName>ppt_w</p:attrName>
                                        </p:attrNameLst>
                                      </p:cBhvr>
                                      <p:tavLst>
                                        <p:tav tm="0">
                                          <p:val>
                                            <p:fltVal val="0"/>
                                          </p:val>
                                        </p:tav>
                                        <p:tav tm="100000">
                                          <p:val>
                                            <p:strVal val="#ppt_w"/>
                                          </p:val>
                                        </p:tav>
                                      </p:tavLst>
                                    </p:anim>
                                    <p:anim calcmode="lin" valueType="num">
                                      <p:cBhvr>
                                        <p:cTn id="12" dur="1000" fill="hold"/>
                                        <p:tgtEl>
                                          <p:spTgt spid="19"/>
                                        </p:tgtEl>
                                        <p:attrNameLst>
                                          <p:attrName>ppt_h</p:attrName>
                                        </p:attrNameLst>
                                      </p:cBhvr>
                                      <p:tavLst>
                                        <p:tav tm="0">
                                          <p:val>
                                            <p:fltVal val="0"/>
                                          </p:val>
                                        </p:tav>
                                        <p:tav tm="100000">
                                          <p:val>
                                            <p:strVal val="#ppt_h"/>
                                          </p:val>
                                        </p:tav>
                                      </p:tavLst>
                                    </p:anim>
                                    <p:anim calcmode="lin" valueType="num">
                                      <p:cBhvr>
                                        <p:cTn id="13" dur="1000" fill="hold"/>
                                        <p:tgtEl>
                                          <p:spTgt spid="19"/>
                                        </p:tgtEl>
                                        <p:attrNameLst>
                                          <p:attrName>style.rotation</p:attrName>
                                        </p:attrNameLst>
                                      </p:cBhvr>
                                      <p:tavLst>
                                        <p:tav tm="0">
                                          <p:val>
                                            <p:fltVal val="360"/>
                                          </p:val>
                                        </p:tav>
                                        <p:tav tm="100000">
                                          <p:val>
                                            <p:fltVal val="0"/>
                                          </p:val>
                                        </p:tav>
                                      </p:tavLst>
                                    </p:anim>
                                    <p:animEffect transition="in" filter="fade">
                                      <p:cBhvr>
                                        <p:cTn id="14" dur="1000"/>
                                        <p:tgtEl>
                                          <p:spTgt spid="1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5" presetClass="path" presetSubtype="0" decel="32500" fill="hold" grpId="1" nodeType="withEffect">
                                  <p:stCondLst>
                                    <p:cond delay="0"/>
                                  </p:stCondLst>
                                  <p:childTnLst>
                                    <p:animMotion origin="layout" path="M 2.91667E-6 1.85185E-6 L -0.053 0.26018 " pathEditMode="relative" rAng="0" ptsTypes="AA">
                                      <p:cBhvr>
                                        <p:cTn id="19" dur="1000" spd="-100000" fill="hold"/>
                                        <p:tgtEl>
                                          <p:spTgt spid="13"/>
                                        </p:tgtEl>
                                        <p:attrNameLst>
                                          <p:attrName>ppt_x</p:attrName>
                                          <p:attrName>ppt_y</p:attrName>
                                        </p:attrNameLst>
                                      </p:cBhvr>
                                      <p:rCtr x="-2656" y="13009"/>
                                    </p:animMotion>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35" presetClass="path" presetSubtype="0" decel="32500" fill="hold" grpId="1" nodeType="withEffect">
                                  <p:stCondLst>
                                    <p:cond delay="0"/>
                                  </p:stCondLst>
                                  <p:childTnLst>
                                    <p:animMotion origin="layout" path="M -4.79167E-6 0 L -0.14257 0.07083 " pathEditMode="relative" rAng="0" ptsTypes="AA">
                                      <p:cBhvr>
                                        <p:cTn id="24" dur="1000" spd="-100000" fill="hold"/>
                                        <p:tgtEl>
                                          <p:spTgt spid="14"/>
                                        </p:tgtEl>
                                        <p:attrNameLst>
                                          <p:attrName>ppt_x</p:attrName>
                                          <p:attrName>ppt_y</p:attrName>
                                        </p:attrNameLst>
                                      </p:cBhvr>
                                      <p:rCtr x="-7135" y="3542"/>
                                    </p:animMotion>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35" presetClass="path" presetSubtype="0" decel="32500" fill="hold" grpId="1" nodeType="withEffect">
                                  <p:stCondLst>
                                    <p:cond delay="0"/>
                                  </p:stCondLst>
                                  <p:childTnLst>
                                    <p:animMotion origin="layout" path="M -4.79167E-6 -3.33333E-6 L -0.14257 -0.1125 " pathEditMode="relative" rAng="0" ptsTypes="AA">
                                      <p:cBhvr>
                                        <p:cTn id="29" dur="1000" spd="-100000" fill="hold"/>
                                        <p:tgtEl>
                                          <p:spTgt spid="15"/>
                                        </p:tgtEl>
                                        <p:attrNameLst>
                                          <p:attrName>ppt_x</p:attrName>
                                          <p:attrName>ppt_y</p:attrName>
                                        </p:attrNameLst>
                                      </p:cBhvr>
                                      <p:rCtr x="-7135" y="-5625"/>
                                    </p:animMotion>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35" presetClass="path" presetSubtype="0" decel="32500" fill="hold" grpId="1" nodeType="withEffect">
                                  <p:stCondLst>
                                    <p:cond delay="0"/>
                                  </p:stCondLst>
                                  <p:childTnLst>
                                    <p:animMotion origin="layout" path="M 2.91667E-6 -3.7037E-7 L -0.053 -0.28704 " pathEditMode="relative" rAng="0" ptsTypes="AA">
                                      <p:cBhvr>
                                        <p:cTn id="34" dur="1000" spd="-100000" fill="hold"/>
                                        <p:tgtEl>
                                          <p:spTgt spid="16"/>
                                        </p:tgtEl>
                                        <p:attrNameLst>
                                          <p:attrName>ppt_x</p:attrName>
                                          <p:attrName>ppt_y</p:attrName>
                                        </p:attrNameLst>
                                      </p:cBhvr>
                                      <p:rCtr x="-2656" y="-14352"/>
                                    </p:animMotion>
                                  </p:childTnLst>
                                </p:cTn>
                              </p:par>
                            </p:childTnLst>
                          </p:cTn>
                        </p:par>
                        <p:par>
                          <p:cTn id="35" fill="hold">
                            <p:stCondLst>
                              <p:cond delay="2000"/>
                            </p:stCondLst>
                            <p:childTnLst>
                              <p:par>
                                <p:cTn id="36" presetID="16" presetClass="entr" presetSubtype="37"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arn(outVertical)">
                                      <p:cBhvr>
                                        <p:cTn id="38" dur="1500"/>
                                        <p:tgtEl>
                                          <p:spTgt spid="9"/>
                                        </p:tgtEl>
                                      </p:cBhvr>
                                    </p:animEffect>
                                  </p:childTnLst>
                                </p:cTn>
                              </p:par>
                              <p:par>
                                <p:cTn id="39" presetID="16" presetClass="entr" presetSubtype="37"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arn(outVertical)">
                                      <p:cBhvr>
                                        <p:cTn id="41" dur="1500"/>
                                        <p:tgtEl>
                                          <p:spTgt spid="11"/>
                                        </p:tgtEl>
                                      </p:cBhvr>
                                    </p:animEffect>
                                  </p:childTnLst>
                                </p:cTn>
                              </p:par>
                              <p:par>
                                <p:cTn id="42" presetID="16" presetClass="entr" presetSubtype="37"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arn(outVertical)">
                                      <p:cBhvr>
                                        <p:cTn id="44" dur="1500"/>
                                        <p:tgtEl>
                                          <p:spTgt spid="12"/>
                                        </p:tgtEl>
                                      </p:cBhvr>
                                    </p:animEffect>
                                  </p:childTnLst>
                                </p:cTn>
                              </p:par>
                              <p:par>
                                <p:cTn id="45" presetID="31" presetClass="entr" presetSubtype="0" fill="hold" grpId="0" nodeType="withEffect">
                                  <p:stCondLst>
                                    <p:cond delay="0"/>
                                  </p:stCondLst>
                                  <p:iterate type="lt">
                                    <p:tmPct val="1099"/>
                                  </p:iterate>
                                  <p:childTnLst>
                                    <p:set>
                                      <p:cBhvr>
                                        <p:cTn id="46" dur="1" fill="hold">
                                          <p:stCondLst>
                                            <p:cond delay="0"/>
                                          </p:stCondLst>
                                        </p:cTn>
                                        <p:tgtEl>
                                          <p:spTgt spid="3"/>
                                        </p:tgtEl>
                                        <p:attrNameLst>
                                          <p:attrName>style.visibility</p:attrName>
                                        </p:attrNameLst>
                                      </p:cBhvr>
                                      <p:to>
                                        <p:strVal val="visible"/>
                                      </p:to>
                                    </p:set>
                                    <p:anim calcmode="lin" valueType="num">
                                      <p:cBhvr>
                                        <p:cTn id="47" dur="750" fill="hold"/>
                                        <p:tgtEl>
                                          <p:spTgt spid="3"/>
                                        </p:tgtEl>
                                        <p:attrNameLst>
                                          <p:attrName>ppt_w</p:attrName>
                                        </p:attrNameLst>
                                      </p:cBhvr>
                                      <p:tavLst>
                                        <p:tav tm="0">
                                          <p:val>
                                            <p:fltVal val="0"/>
                                          </p:val>
                                        </p:tav>
                                        <p:tav tm="100000">
                                          <p:val>
                                            <p:strVal val="#ppt_w"/>
                                          </p:val>
                                        </p:tav>
                                      </p:tavLst>
                                    </p:anim>
                                    <p:anim calcmode="lin" valueType="num">
                                      <p:cBhvr>
                                        <p:cTn id="48" dur="750" fill="hold"/>
                                        <p:tgtEl>
                                          <p:spTgt spid="3"/>
                                        </p:tgtEl>
                                        <p:attrNameLst>
                                          <p:attrName>ppt_h</p:attrName>
                                        </p:attrNameLst>
                                      </p:cBhvr>
                                      <p:tavLst>
                                        <p:tav tm="0">
                                          <p:val>
                                            <p:fltVal val="0"/>
                                          </p:val>
                                        </p:tav>
                                        <p:tav tm="100000">
                                          <p:val>
                                            <p:strVal val="#ppt_h"/>
                                          </p:val>
                                        </p:tav>
                                      </p:tavLst>
                                    </p:anim>
                                    <p:anim calcmode="lin" valueType="num">
                                      <p:cBhvr>
                                        <p:cTn id="49" dur="750" fill="hold"/>
                                        <p:tgtEl>
                                          <p:spTgt spid="3"/>
                                        </p:tgtEl>
                                        <p:attrNameLst>
                                          <p:attrName>style.rotation</p:attrName>
                                        </p:attrNameLst>
                                      </p:cBhvr>
                                      <p:tavLst>
                                        <p:tav tm="0">
                                          <p:val>
                                            <p:fltVal val="90"/>
                                          </p:val>
                                        </p:tav>
                                        <p:tav tm="100000">
                                          <p:val>
                                            <p:fltVal val="0"/>
                                          </p:val>
                                        </p:tav>
                                      </p:tavLst>
                                    </p:anim>
                                    <p:animEffect transition="in" filter="fade">
                                      <p:cBhvr>
                                        <p:cTn id="50" dur="750"/>
                                        <p:tgtEl>
                                          <p:spTgt spid="3"/>
                                        </p:tgtEl>
                                      </p:cBhvr>
                                    </p:animEffect>
                                  </p:childTnLst>
                                </p:cTn>
                              </p:par>
                              <p:par>
                                <p:cTn id="51" presetID="31" presetClass="entr" presetSubtype="0" fill="hold" grpId="0" nodeType="withEffect">
                                  <p:stCondLst>
                                    <p:cond delay="0"/>
                                  </p:stCondLst>
                                  <p:iterate type="lt">
                                    <p:tmPct val="1639"/>
                                  </p:iterate>
                                  <p:childTnLst>
                                    <p:set>
                                      <p:cBhvr>
                                        <p:cTn id="52" dur="1" fill="hold">
                                          <p:stCondLst>
                                            <p:cond delay="0"/>
                                          </p:stCondLst>
                                        </p:cTn>
                                        <p:tgtEl>
                                          <p:spTgt spid="4"/>
                                        </p:tgtEl>
                                        <p:attrNameLst>
                                          <p:attrName>style.visibility</p:attrName>
                                        </p:attrNameLst>
                                      </p:cBhvr>
                                      <p:to>
                                        <p:strVal val="visible"/>
                                      </p:to>
                                    </p:set>
                                    <p:anim calcmode="lin" valueType="num">
                                      <p:cBhvr>
                                        <p:cTn id="53" dur="750" fill="hold"/>
                                        <p:tgtEl>
                                          <p:spTgt spid="4"/>
                                        </p:tgtEl>
                                        <p:attrNameLst>
                                          <p:attrName>ppt_w</p:attrName>
                                        </p:attrNameLst>
                                      </p:cBhvr>
                                      <p:tavLst>
                                        <p:tav tm="0">
                                          <p:val>
                                            <p:fltVal val="0"/>
                                          </p:val>
                                        </p:tav>
                                        <p:tav tm="100000">
                                          <p:val>
                                            <p:strVal val="#ppt_w"/>
                                          </p:val>
                                        </p:tav>
                                      </p:tavLst>
                                    </p:anim>
                                    <p:anim calcmode="lin" valueType="num">
                                      <p:cBhvr>
                                        <p:cTn id="54" dur="750" fill="hold"/>
                                        <p:tgtEl>
                                          <p:spTgt spid="4"/>
                                        </p:tgtEl>
                                        <p:attrNameLst>
                                          <p:attrName>ppt_h</p:attrName>
                                        </p:attrNameLst>
                                      </p:cBhvr>
                                      <p:tavLst>
                                        <p:tav tm="0">
                                          <p:val>
                                            <p:fltVal val="0"/>
                                          </p:val>
                                        </p:tav>
                                        <p:tav tm="100000">
                                          <p:val>
                                            <p:strVal val="#ppt_h"/>
                                          </p:val>
                                        </p:tav>
                                      </p:tavLst>
                                    </p:anim>
                                    <p:anim calcmode="lin" valueType="num">
                                      <p:cBhvr>
                                        <p:cTn id="55" dur="750" fill="hold"/>
                                        <p:tgtEl>
                                          <p:spTgt spid="4"/>
                                        </p:tgtEl>
                                        <p:attrNameLst>
                                          <p:attrName>style.rotation</p:attrName>
                                        </p:attrNameLst>
                                      </p:cBhvr>
                                      <p:tavLst>
                                        <p:tav tm="0">
                                          <p:val>
                                            <p:fltVal val="90"/>
                                          </p:val>
                                        </p:tav>
                                        <p:tav tm="100000">
                                          <p:val>
                                            <p:fltVal val="0"/>
                                          </p:val>
                                        </p:tav>
                                      </p:tavLst>
                                    </p:anim>
                                    <p:animEffect transition="in" filter="fade">
                                      <p:cBhvr>
                                        <p:cTn id="56" dur="750"/>
                                        <p:tgtEl>
                                          <p:spTgt spid="4"/>
                                        </p:tgtEl>
                                      </p:cBhvr>
                                    </p:animEffect>
                                  </p:childTnLst>
                                </p:cTn>
                              </p:par>
                              <p:par>
                                <p:cTn id="57" presetID="31" presetClass="entr" presetSubtype="0" fill="hold" grpId="0" nodeType="withEffect">
                                  <p:stCondLst>
                                    <p:cond delay="0"/>
                                  </p:stCondLst>
                                  <p:iterate type="lt">
                                    <p:tmPct val="1695"/>
                                  </p:iterate>
                                  <p:childTnLst>
                                    <p:set>
                                      <p:cBhvr>
                                        <p:cTn id="58" dur="1" fill="hold">
                                          <p:stCondLst>
                                            <p:cond delay="0"/>
                                          </p:stCondLst>
                                        </p:cTn>
                                        <p:tgtEl>
                                          <p:spTgt spid="5"/>
                                        </p:tgtEl>
                                        <p:attrNameLst>
                                          <p:attrName>style.visibility</p:attrName>
                                        </p:attrNameLst>
                                      </p:cBhvr>
                                      <p:to>
                                        <p:strVal val="visible"/>
                                      </p:to>
                                    </p:set>
                                    <p:anim calcmode="lin" valueType="num">
                                      <p:cBhvr>
                                        <p:cTn id="59" dur="750" fill="hold"/>
                                        <p:tgtEl>
                                          <p:spTgt spid="5"/>
                                        </p:tgtEl>
                                        <p:attrNameLst>
                                          <p:attrName>ppt_w</p:attrName>
                                        </p:attrNameLst>
                                      </p:cBhvr>
                                      <p:tavLst>
                                        <p:tav tm="0">
                                          <p:val>
                                            <p:fltVal val="0"/>
                                          </p:val>
                                        </p:tav>
                                        <p:tav tm="100000">
                                          <p:val>
                                            <p:strVal val="#ppt_w"/>
                                          </p:val>
                                        </p:tav>
                                      </p:tavLst>
                                    </p:anim>
                                    <p:anim calcmode="lin" valueType="num">
                                      <p:cBhvr>
                                        <p:cTn id="60" dur="750" fill="hold"/>
                                        <p:tgtEl>
                                          <p:spTgt spid="5"/>
                                        </p:tgtEl>
                                        <p:attrNameLst>
                                          <p:attrName>ppt_h</p:attrName>
                                        </p:attrNameLst>
                                      </p:cBhvr>
                                      <p:tavLst>
                                        <p:tav tm="0">
                                          <p:val>
                                            <p:fltVal val="0"/>
                                          </p:val>
                                        </p:tav>
                                        <p:tav tm="100000">
                                          <p:val>
                                            <p:strVal val="#ppt_h"/>
                                          </p:val>
                                        </p:tav>
                                      </p:tavLst>
                                    </p:anim>
                                    <p:anim calcmode="lin" valueType="num">
                                      <p:cBhvr>
                                        <p:cTn id="61" dur="750" fill="hold"/>
                                        <p:tgtEl>
                                          <p:spTgt spid="5"/>
                                        </p:tgtEl>
                                        <p:attrNameLst>
                                          <p:attrName>style.rotation</p:attrName>
                                        </p:attrNameLst>
                                      </p:cBhvr>
                                      <p:tavLst>
                                        <p:tav tm="0">
                                          <p:val>
                                            <p:fltVal val="90"/>
                                          </p:val>
                                        </p:tav>
                                        <p:tav tm="100000">
                                          <p:val>
                                            <p:fltVal val="0"/>
                                          </p:val>
                                        </p:tav>
                                      </p:tavLst>
                                    </p:anim>
                                    <p:animEffect transition="in" filter="fade">
                                      <p:cBhvr>
                                        <p:cTn id="62" dur="750"/>
                                        <p:tgtEl>
                                          <p:spTgt spid="5"/>
                                        </p:tgtEl>
                                      </p:cBhvr>
                                    </p:animEffect>
                                  </p:childTnLst>
                                </p:cTn>
                              </p:par>
                              <p:par>
                                <p:cTn id="63" presetID="31" presetClass="entr" presetSubtype="0" fill="hold" grpId="0" nodeType="withEffect">
                                  <p:stCondLst>
                                    <p:cond delay="0"/>
                                  </p:stCondLst>
                                  <p:iterate type="lt">
                                    <p:tmPct val="1613"/>
                                  </p:iterate>
                                  <p:childTnLst>
                                    <p:set>
                                      <p:cBhvr>
                                        <p:cTn id="64" dur="1" fill="hold">
                                          <p:stCondLst>
                                            <p:cond delay="0"/>
                                          </p:stCondLst>
                                        </p:cTn>
                                        <p:tgtEl>
                                          <p:spTgt spid="6"/>
                                        </p:tgtEl>
                                        <p:attrNameLst>
                                          <p:attrName>style.visibility</p:attrName>
                                        </p:attrNameLst>
                                      </p:cBhvr>
                                      <p:to>
                                        <p:strVal val="visible"/>
                                      </p:to>
                                    </p:set>
                                    <p:anim calcmode="lin" valueType="num">
                                      <p:cBhvr>
                                        <p:cTn id="65" dur="750" fill="hold"/>
                                        <p:tgtEl>
                                          <p:spTgt spid="6"/>
                                        </p:tgtEl>
                                        <p:attrNameLst>
                                          <p:attrName>ppt_w</p:attrName>
                                        </p:attrNameLst>
                                      </p:cBhvr>
                                      <p:tavLst>
                                        <p:tav tm="0">
                                          <p:val>
                                            <p:fltVal val="0"/>
                                          </p:val>
                                        </p:tav>
                                        <p:tav tm="100000">
                                          <p:val>
                                            <p:strVal val="#ppt_w"/>
                                          </p:val>
                                        </p:tav>
                                      </p:tavLst>
                                    </p:anim>
                                    <p:anim calcmode="lin" valueType="num">
                                      <p:cBhvr>
                                        <p:cTn id="66" dur="750" fill="hold"/>
                                        <p:tgtEl>
                                          <p:spTgt spid="6"/>
                                        </p:tgtEl>
                                        <p:attrNameLst>
                                          <p:attrName>ppt_h</p:attrName>
                                        </p:attrNameLst>
                                      </p:cBhvr>
                                      <p:tavLst>
                                        <p:tav tm="0">
                                          <p:val>
                                            <p:fltVal val="0"/>
                                          </p:val>
                                        </p:tav>
                                        <p:tav tm="100000">
                                          <p:val>
                                            <p:strVal val="#ppt_h"/>
                                          </p:val>
                                        </p:tav>
                                      </p:tavLst>
                                    </p:anim>
                                    <p:anim calcmode="lin" valueType="num">
                                      <p:cBhvr>
                                        <p:cTn id="67" dur="750" fill="hold"/>
                                        <p:tgtEl>
                                          <p:spTgt spid="6"/>
                                        </p:tgtEl>
                                        <p:attrNameLst>
                                          <p:attrName>style.rotation</p:attrName>
                                        </p:attrNameLst>
                                      </p:cBhvr>
                                      <p:tavLst>
                                        <p:tav tm="0">
                                          <p:val>
                                            <p:fltVal val="90"/>
                                          </p:val>
                                        </p:tav>
                                        <p:tav tm="100000">
                                          <p:val>
                                            <p:fltVal val="0"/>
                                          </p:val>
                                        </p:tav>
                                      </p:tavLst>
                                    </p:anim>
                                    <p:animEffect transition="in" filter="fade">
                                      <p:cBhvr>
                                        <p:cTn id="68"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13" grpId="0" animBg="1"/>
      <p:bldP spid="13" grpId="1" animBg="1"/>
      <p:bldP spid="14" grpId="0" animBg="1"/>
      <p:bldP spid="14" grpId="1" animBg="1"/>
      <p:bldP spid="15" grpId="0" animBg="1"/>
      <p:bldP spid="15" grpId="1" animBg="1"/>
      <p:bldP spid="16" grpId="0" animBg="1"/>
      <p:bldP spid="16"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 xmlns:a16="http://schemas.microsoft.com/office/drawing/2014/main" id="{BB4C8BD7-5EC4-43AE-8CF5-20FCBD5D7703}"/>
              </a:ext>
            </a:extLst>
          </p:cNvPr>
          <p:cNvSpPr txBox="1"/>
          <p:nvPr/>
        </p:nvSpPr>
        <p:spPr>
          <a:xfrm>
            <a:off x="3085920" y="2875002"/>
            <a:ext cx="8648521" cy="1107996"/>
          </a:xfrm>
          <a:prstGeom prst="rect">
            <a:avLst/>
          </a:prstGeom>
          <a:noFill/>
        </p:spPr>
        <p:txBody>
          <a:bodyPr wrap="none" rtlCol="0">
            <a:spAutoFit/>
          </a:bodyPr>
          <a:lstStyle/>
          <a:p>
            <a:pPr algn="ctr"/>
            <a:r>
              <a:rPr lang="zh-CN" altLang="en-US" sz="6600" b="1" dirty="0">
                <a:solidFill>
                  <a:srgbClr val="C00000"/>
                </a:solidFill>
                <a:latin typeface="微软雅黑" panose="020B0503020204020204" pitchFamily="34" charset="-122"/>
                <a:ea typeface="微软雅黑" panose="020B0503020204020204" pitchFamily="34" charset="-122"/>
              </a:rPr>
              <a:t>存在的问题及原因分析</a:t>
            </a:r>
          </a:p>
        </p:txBody>
      </p:sp>
      <p:grpSp>
        <p:nvGrpSpPr>
          <p:cNvPr id="28" name="组合 27">
            <a:extLst>
              <a:ext uri="{FF2B5EF4-FFF2-40B4-BE49-F238E27FC236}">
                <a16:creationId xmlns="" xmlns:a16="http://schemas.microsoft.com/office/drawing/2014/main" id="{2A6E8A29-7060-4F70-977C-3E5EB9A1C903}"/>
              </a:ext>
            </a:extLst>
          </p:cNvPr>
          <p:cNvGrpSpPr/>
          <p:nvPr/>
        </p:nvGrpSpPr>
        <p:grpSpPr>
          <a:xfrm>
            <a:off x="989085" y="2970252"/>
            <a:ext cx="2096835" cy="1107996"/>
            <a:chOff x="2310634" y="2770718"/>
            <a:chExt cx="1662278" cy="1016662"/>
          </a:xfrm>
        </p:grpSpPr>
        <p:sp>
          <p:nvSpPr>
            <p:cNvPr id="29" name="任意多边形 10">
              <a:extLst>
                <a:ext uri="{FF2B5EF4-FFF2-40B4-BE49-F238E27FC236}">
                  <a16:creationId xmlns="" xmlns:a16="http://schemas.microsoft.com/office/drawing/2014/main" id="{0F2F205A-9184-45BD-925A-AC96200A2986}"/>
                </a:ext>
              </a:extLst>
            </p:cNvPr>
            <p:cNvSpPr/>
            <p:nvPr>
              <p:custDataLst>
                <p:tags r:id="rId1"/>
              </p:custDataLst>
            </p:nvPr>
          </p:nvSpPr>
          <p:spPr>
            <a:xfrm>
              <a:off x="2310635" y="2770718"/>
              <a:ext cx="1662277" cy="1016662"/>
            </a:xfrm>
            <a:custGeom>
              <a:avLst/>
              <a:gdLst>
                <a:gd name="connsiteX0" fmla="*/ 0 w 2223821"/>
                <a:gd name="connsiteY0" fmla="*/ 0 h 1389888"/>
                <a:gd name="connsiteX1" fmla="*/ 2223821 w 2223821"/>
                <a:gd name="connsiteY1" fmla="*/ 0 h 1389888"/>
                <a:gd name="connsiteX2" fmla="*/ 2223821 w 2223821"/>
                <a:gd name="connsiteY2" fmla="*/ 1209578 h 1389888"/>
                <a:gd name="connsiteX3" fmla="*/ 1235874 w 2223821"/>
                <a:gd name="connsiteY3" fmla="*/ 1209578 h 1389888"/>
                <a:gd name="connsiteX4" fmla="*/ 1111911 w 2223821"/>
                <a:gd name="connsiteY4" fmla="*/ 1389888 h 1389888"/>
                <a:gd name="connsiteX5" fmla="*/ 987948 w 2223821"/>
                <a:gd name="connsiteY5" fmla="*/ 1209578 h 1389888"/>
                <a:gd name="connsiteX6" fmla="*/ 0 w 2223821"/>
                <a:gd name="connsiteY6" fmla="*/ 1209578 h 138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3821" h="1389888">
                  <a:moveTo>
                    <a:pt x="0" y="0"/>
                  </a:moveTo>
                  <a:lnTo>
                    <a:pt x="2223821" y="0"/>
                  </a:lnTo>
                  <a:lnTo>
                    <a:pt x="2223821" y="1209578"/>
                  </a:lnTo>
                  <a:lnTo>
                    <a:pt x="1235874" y="1209578"/>
                  </a:lnTo>
                  <a:lnTo>
                    <a:pt x="1111911" y="1389888"/>
                  </a:lnTo>
                  <a:lnTo>
                    <a:pt x="987948" y="1209578"/>
                  </a:lnTo>
                  <a:lnTo>
                    <a:pt x="0" y="1209578"/>
                  </a:lnTo>
                  <a:close/>
                </a:path>
              </a:pathLst>
            </a:custGeom>
            <a:solidFill>
              <a:srgbClr val="C00000"/>
            </a:solidFill>
            <a:ln w="19050" cap="flat" cmpd="sng" algn="ctr">
              <a:noFill/>
              <a:prstDash val="solid"/>
              <a:miter lim="800000"/>
            </a:ln>
            <a:effectLst/>
          </p:spPr>
          <p:txBody>
            <a:bodyPr anchor="ctr"/>
            <a:lstStyle/>
            <a:p>
              <a:pPr algn="ctr">
                <a:defRPr/>
              </a:pPr>
              <a:endParaRPr lang="zh-CN" altLang="en-US" sz="2400" b="1" kern="0" spc="400" dirty="0">
                <a:solidFill>
                  <a:srgbClr val="FFFAF0"/>
                </a:solidFill>
                <a:latin typeface="微软雅黑" panose="020B0503020204020204" pitchFamily="34" charset="-122"/>
                <a:ea typeface="微软雅黑" panose="020B0503020204020204" pitchFamily="34" charset="-122"/>
                <a:cs typeface="Microsoft New Tai Lue" panose="020B0502040204020203" pitchFamily="34" charset="0"/>
              </a:endParaRPr>
            </a:p>
          </p:txBody>
        </p:sp>
        <p:sp>
          <p:nvSpPr>
            <p:cNvPr id="30" name="矩形 29">
              <a:extLst>
                <a:ext uri="{FF2B5EF4-FFF2-40B4-BE49-F238E27FC236}">
                  <a16:creationId xmlns="" xmlns:a16="http://schemas.microsoft.com/office/drawing/2014/main" id="{8A8C7CC7-18CE-4098-93F5-026CE72FC376}"/>
                </a:ext>
              </a:extLst>
            </p:cNvPr>
            <p:cNvSpPr/>
            <p:nvPr/>
          </p:nvSpPr>
          <p:spPr>
            <a:xfrm>
              <a:off x="2310634" y="2951740"/>
              <a:ext cx="1662277" cy="480090"/>
            </a:xfrm>
            <a:prstGeom prst="rect">
              <a:avLst/>
            </a:prstGeom>
          </p:spPr>
          <p:txBody>
            <a:bodyPr wrap="square">
              <a:spAutoFit/>
            </a:bodyPr>
            <a:lstStyle/>
            <a:p>
              <a:pPr algn="ctr">
                <a:defRPr/>
              </a:pPr>
              <a:r>
                <a:rPr lang="zh-CN" altLang="en-US" sz="2800" b="1" kern="0" spc="400" dirty="0">
                  <a:solidFill>
                    <a:srgbClr val="FFFAF0"/>
                  </a:solidFill>
                  <a:latin typeface="微软雅黑" panose="020B0503020204020204" pitchFamily="34" charset="-122"/>
                  <a:ea typeface="微软雅黑" panose="020B0503020204020204" pitchFamily="34" charset="-122"/>
                  <a:cs typeface="Microsoft New Tai Lue" panose="020B0502040204020203" pitchFamily="34" charset="0"/>
                </a:rPr>
                <a:t>第二部分</a:t>
              </a:r>
            </a:p>
          </p:txBody>
        </p:sp>
      </p:grpSp>
    </p:spTree>
    <p:extLst>
      <p:ext uri="{BB962C8B-B14F-4D97-AF65-F5344CB8AC3E}">
        <p14:creationId xmlns="" xmlns:p14="http://schemas.microsoft.com/office/powerpoint/2010/main" val="3791056581"/>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26" presetClass="emph" presetSubtype="0" fill="hold" nodeType="withEffect">
                                  <p:stCondLst>
                                    <p:cond delay="1500"/>
                                  </p:stCondLst>
                                  <p:childTnLst>
                                    <p:animEffect transition="out" filter="fade">
                                      <p:cBhvr>
                                        <p:cTn id="11" dur="500" tmFilter="0, 0; .2, .5; .8, .5; 1, 0"/>
                                        <p:tgtEl>
                                          <p:spTgt spid="28"/>
                                        </p:tgtEl>
                                      </p:cBhvr>
                                    </p:animEffect>
                                    <p:animScale>
                                      <p:cBhvr>
                                        <p:cTn id="12" dur="250" autoRev="1" fill="hold"/>
                                        <p:tgtEl>
                                          <p:spTgt spid="28"/>
                                        </p:tgtEl>
                                      </p:cBhvr>
                                      <p:by x="105000" y="105000"/>
                                    </p:animScale>
                                  </p:childTnLst>
                                </p:cTn>
                              </p:par>
                              <p:par>
                                <p:cTn id="13" presetID="2" presetClass="entr" presetSubtype="2" decel="100000" fill="hold" grpId="0" nodeType="withEffect">
                                  <p:stCondLst>
                                    <p:cond delay="1000"/>
                                  </p:stCondLst>
                                  <p:iterate type="lt">
                                    <p:tmPct val="10000"/>
                                  </p:iterate>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750" fill="hold"/>
                                        <p:tgtEl>
                                          <p:spTgt spid="27"/>
                                        </p:tgtEl>
                                        <p:attrNameLst>
                                          <p:attrName>ppt_x</p:attrName>
                                        </p:attrNameLst>
                                      </p:cBhvr>
                                      <p:tavLst>
                                        <p:tav tm="0">
                                          <p:val>
                                            <p:strVal val="1+#ppt_w/2"/>
                                          </p:val>
                                        </p:tav>
                                        <p:tav tm="100000">
                                          <p:val>
                                            <p:strVal val="#ppt_x"/>
                                          </p:val>
                                        </p:tav>
                                      </p:tavLst>
                                    </p:anim>
                                    <p:anim calcmode="lin" valueType="num">
                                      <p:cBhvr additive="base">
                                        <p:cTn id="16" dur="7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p:nvPr/>
        </p:nvSpPr>
        <p:spPr>
          <a:xfrm>
            <a:off x="1282447" y="241779"/>
            <a:ext cx="4208206" cy="64633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en-US" dirty="0">
                <a:sym typeface="+mn-lt"/>
              </a:rPr>
              <a:t>存在的主要问题</a:t>
            </a:r>
          </a:p>
        </p:txBody>
      </p:sp>
      <p:sp>
        <p:nvSpPr>
          <p:cNvPr id="31" name="矩形: 圆角 30"/>
          <p:cNvSpPr/>
          <p:nvPr/>
        </p:nvSpPr>
        <p:spPr>
          <a:xfrm>
            <a:off x="1282447" y="2888737"/>
            <a:ext cx="1814058" cy="1814058"/>
          </a:xfrm>
          <a:prstGeom prst="roundRect">
            <a:avLst/>
          </a:prstGeom>
          <a:solidFill>
            <a:srgbClr val="7D0000"/>
          </a:solidFill>
          <a:ln w="127000">
            <a:solidFill>
              <a:srgbClr val="7D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存在的问题</a:t>
            </a:r>
          </a:p>
        </p:txBody>
      </p:sp>
      <p:grpSp>
        <p:nvGrpSpPr>
          <p:cNvPr id="37" name="组合 36"/>
          <p:cNvGrpSpPr/>
          <p:nvPr/>
        </p:nvGrpSpPr>
        <p:grpSpPr>
          <a:xfrm flipH="1" flipV="1">
            <a:off x="3146851" y="2171246"/>
            <a:ext cx="1672132" cy="3259726"/>
            <a:chOff x="4546421" y="2009216"/>
            <a:chExt cx="1910236" cy="2505642"/>
          </a:xfrm>
        </p:grpSpPr>
        <p:sp>
          <p:nvSpPr>
            <p:cNvPr id="38" name="MH_Other_1"/>
            <p:cNvSpPr/>
            <p:nvPr>
              <p:custDataLst>
                <p:tags r:id="rId1"/>
              </p:custDataLst>
            </p:nvPr>
          </p:nvSpPr>
          <p:spPr bwMode="auto">
            <a:xfrm>
              <a:off x="4546423" y="2009216"/>
              <a:ext cx="1899661" cy="1300584"/>
            </a:xfrm>
            <a:custGeom>
              <a:avLst/>
              <a:gdLst>
                <a:gd name="T0" fmla="*/ 0 w 518"/>
                <a:gd name="T1" fmla="*/ 0 h 351"/>
                <a:gd name="T2" fmla="*/ 2147483646 w 518"/>
                <a:gd name="T3" fmla="*/ 2147483646 h 351"/>
                <a:gd name="T4" fmla="*/ 0 60000 65536"/>
                <a:gd name="T5" fmla="*/ 0 60000 65536"/>
              </a:gdLst>
              <a:ahLst/>
              <a:cxnLst>
                <a:cxn ang="T4">
                  <a:pos x="T0" y="T1"/>
                </a:cxn>
                <a:cxn ang="T5">
                  <a:pos x="T2" y="T3"/>
                </a:cxn>
              </a:cxnLst>
              <a:rect l="0" t="0" r="r" b="b"/>
              <a:pathLst>
                <a:path w="518" h="351">
                  <a:moveTo>
                    <a:pt x="0" y="0"/>
                  </a:moveTo>
                  <a:cubicBezTo>
                    <a:pt x="411" y="0"/>
                    <a:pt x="260" y="351"/>
                    <a:pt x="518" y="340"/>
                  </a:cubicBezTo>
                </a:path>
              </a:pathLst>
            </a:custGeom>
            <a:noFill/>
            <a:ln w="6350" cap="flat">
              <a:solidFill>
                <a:srgbClr val="693C32"/>
              </a:solidFill>
              <a:prstDash val="solid"/>
              <a:miter lim="800000"/>
              <a:headEnd type="arrow"/>
            </a:ln>
            <a:extLst>
              <a:ext uri="{909E8E84-426E-40DD-AFC4-6F175D3DCCD1}">
                <a14:hiddenFill xmlns=""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39" name="MH_Other_2"/>
            <p:cNvSpPr/>
            <p:nvPr>
              <p:custDataLst>
                <p:tags r:id="rId2"/>
              </p:custDataLst>
            </p:nvPr>
          </p:nvSpPr>
          <p:spPr bwMode="auto">
            <a:xfrm>
              <a:off x="4546423" y="2624840"/>
              <a:ext cx="1899661" cy="666104"/>
            </a:xfrm>
            <a:custGeom>
              <a:avLst/>
              <a:gdLst>
                <a:gd name="T0" fmla="*/ 0 w 518"/>
                <a:gd name="T1" fmla="*/ 0 h 95"/>
                <a:gd name="T2" fmla="*/ 2147483646 w 518"/>
                <a:gd name="T3" fmla="*/ 2147483646 h 95"/>
                <a:gd name="T4" fmla="*/ 0 60000 65536"/>
                <a:gd name="T5" fmla="*/ 0 60000 65536"/>
              </a:gdLst>
              <a:ahLst/>
              <a:cxnLst>
                <a:cxn ang="T4">
                  <a:pos x="T0" y="T1"/>
                </a:cxn>
                <a:cxn ang="T5">
                  <a:pos x="T2" y="T3"/>
                </a:cxn>
              </a:cxnLst>
              <a:rect l="0" t="0" r="r" b="b"/>
              <a:pathLst>
                <a:path w="518" h="95">
                  <a:moveTo>
                    <a:pt x="0" y="0"/>
                  </a:moveTo>
                  <a:cubicBezTo>
                    <a:pt x="411" y="0"/>
                    <a:pt x="260" y="95"/>
                    <a:pt x="518" y="92"/>
                  </a:cubicBezTo>
                </a:path>
              </a:pathLst>
            </a:custGeom>
            <a:noFill/>
            <a:ln w="6350" cap="flat">
              <a:solidFill>
                <a:srgbClr val="693C32"/>
              </a:solidFill>
              <a:prstDash val="solid"/>
              <a:miter lim="800000"/>
              <a:headEnd type="arrow"/>
            </a:ln>
            <a:extLst>
              <a:ext uri="{909E8E84-426E-40DD-AFC4-6F175D3DCCD1}">
                <a14:hiddenFill xmlns=""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40" name="MH_Other_3"/>
            <p:cNvSpPr/>
            <p:nvPr>
              <p:custDataLst>
                <p:tags r:id="rId3"/>
              </p:custDataLst>
            </p:nvPr>
          </p:nvSpPr>
          <p:spPr bwMode="auto">
            <a:xfrm>
              <a:off x="4546423" y="3242618"/>
              <a:ext cx="1899661" cy="636144"/>
            </a:xfrm>
            <a:custGeom>
              <a:avLst/>
              <a:gdLst>
                <a:gd name="T0" fmla="*/ 0 w 518"/>
                <a:gd name="T1" fmla="*/ 2147483646 h 117"/>
                <a:gd name="T2" fmla="*/ 2147483646 w 518"/>
                <a:gd name="T3" fmla="*/ 2147483646 h 117"/>
                <a:gd name="T4" fmla="*/ 0 60000 65536"/>
                <a:gd name="T5" fmla="*/ 0 60000 65536"/>
              </a:gdLst>
              <a:ahLst/>
              <a:cxnLst>
                <a:cxn ang="T4">
                  <a:pos x="T0" y="T1"/>
                </a:cxn>
                <a:cxn ang="T5">
                  <a:pos x="T2" y="T3"/>
                </a:cxn>
              </a:cxnLst>
              <a:rect l="0" t="0" r="r" b="b"/>
              <a:pathLst>
                <a:path w="518" h="117">
                  <a:moveTo>
                    <a:pt x="0" y="117"/>
                  </a:moveTo>
                  <a:cubicBezTo>
                    <a:pt x="411" y="117"/>
                    <a:pt x="260" y="0"/>
                    <a:pt x="518" y="4"/>
                  </a:cubicBezTo>
                </a:path>
              </a:pathLst>
            </a:custGeom>
            <a:noFill/>
            <a:ln w="6350" cap="flat">
              <a:solidFill>
                <a:srgbClr val="693C32"/>
              </a:solidFill>
              <a:prstDash val="solid"/>
              <a:miter lim="800000"/>
              <a:headEnd type="arrow"/>
            </a:ln>
            <a:extLst>
              <a:ext uri="{909E8E84-426E-40DD-AFC4-6F175D3DCCD1}">
                <a14:hiddenFill xmlns=""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41" name="MH_Other_4"/>
            <p:cNvSpPr/>
            <p:nvPr>
              <p:custDataLst>
                <p:tags r:id="rId4"/>
              </p:custDataLst>
            </p:nvPr>
          </p:nvSpPr>
          <p:spPr bwMode="auto">
            <a:xfrm>
              <a:off x="4546423" y="3224435"/>
              <a:ext cx="1899661" cy="1290423"/>
            </a:xfrm>
            <a:custGeom>
              <a:avLst/>
              <a:gdLst>
                <a:gd name="T0" fmla="*/ 0 w 518"/>
                <a:gd name="T1" fmla="*/ 2147483646 h 327"/>
                <a:gd name="T2" fmla="*/ 2147483646 w 518"/>
                <a:gd name="T3" fmla="*/ 2147483646 h 327"/>
                <a:gd name="T4" fmla="*/ 0 60000 65536"/>
                <a:gd name="T5" fmla="*/ 0 60000 65536"/>
              </a:gdLst>
              <a:ahLst/>
              <a:cxnLst>
                <a:cxn ang="T4">
                  <a:pos x="T0" y="T1"/>
                </a:cxn>
                <a:cxn ang="T5">
                  <a:pos x="T2" y="T3"/>
                </a:cxn>
              </a:cxnLst>
              <a:rect l="0" t="0" r="r" b="b"/>
              <a:pathLst>
                <a:path w="518" h="327">
                  <a:moveTo>
                    <a:pt x="0" y="327"/>
                  </a:moveTo>
                  <a:cubicBezTo>
                    <a:pt x="411" y="327"/>
                    <a:pt x="260" y="0"/>
                    <a:pt x="518" y="10"/>
                  </a:cubicBezTo>
                </a:path>
              </a:pathLst>
            </a:custGeom>
            <a:noFill/>
            <a:ln w="6350" cap="flat">
              <a:solidFill>
                <a:srgbClr val="693C32"/>
              </a:solidFill>
              <a:prstDash val="solid"/>
              <a:miter lim="800000"/>
              <a:headEnd type="arrow"/>
            </a:ln>
            <a:extLst>
              <a:ext uri="{909E8E84-426E-40DD-AFC4-6F175D3DCCD1}">
                <a14:hiddenFill xmlns=""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42" name="MH_Other_5"/>
            <p:cNvSpPr>
              <a:spLocks noChangeShapeType="1"/>
            </p:cNvSpPr>
            <p:nvPr>
              <p:custDataLst>
                <p:tags r:id="rId5"/>
              </p:custDataLst>
            </p:nvPr>
          </p:nvSpPr>
          <p:spPr bwMode="auto">
            <a:xfrm>
              <a:off x="4546421" y="3266146"/>
              <a:ext cx="1836737" cy="0"/>
            </a:xfrm>
            <a:prstGeom prst="line">
              <a:avLst/>
            </a:prstGeom>
            <a:noFill/>
            <a:ln w="6350" cap="flat">
              <a:solidFill>
                <a:srgbClr val="693C32"/>
              </a:solidFill>
              <a:prstDash val="solid"/>
              <a:miter lim="800000"/>
              <a:headEnd type="arrow"/>
            </a:ln>
            <a:extLst>
              <a:ext uri="{909E8E84-426E-40DD-AFC4-6F175D3DCCD1}">
                <a14:hiddenFill xmlns="" xmlns:a14="http://schemas.microsoft.com/office/drawing/2010/main">
                  <a:noFill/>
                </a14:hiddenFill>
              </a:ext>
            </a:extLst>
          </p:spPr>
          <p:txBody>
            <a:bodyPr>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43" name="MH_Other_6"/>
            <p:cNvSpPr/>
            <p:nvPr>
              <p:custDataLst>
                <p:tags r:id="rId6"/>
              </p:custDataLst>
            </p:nvPr>
          </p:nvSpPr>
          <p:spPr bwMode="auto">
            <a:xfrm>
              <a:off x="6309662" y="3217697"/>
              <a:ext cx="146995" cy="96898"/>
            </a:xfrm>
            <a:prstGeom prst="ellipse">
              <a:avLst/>
            </a:prstGeom>
            <a:solidFill>
              <a:srgbClr val="C00000"/>
            </a:solidFill>
            <a:ln w="63500">
              <a:solidFill>
                <a:srgbClr val="C00000">
                  <a:alpha val="25000"/>
                </a:srgbClr>
              </a:solidFill>
            </a:ln>
          </p:spPr>
          <p:txBody>
            <a:bodyPr>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44" name="矩形: 圆角 43"/>
          <p:cNvSpPr/>
          <p:nvPr/>
        </p:nvSpPr>
        <p:spPr>
          <a:xfrm>
            <a:off x="4818984" y="1837385"/>
            <a:ext cx="637811" cy="637811"/>
          </a:xfrm>
          <a:prstGeom prst="roundRect">
            <a:avLst/>
          </a:prstGeom>
          <a:solidFill>
            <a:srgbClr val="FF95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1</a:t>
            </a:r>
            <a:endParaRPr kumimoji="0" lang="zh-CN" altLang="en-US"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45" name="矩形: 圆角 44"/>
          <p:cNvSpPr/>
          <p:nvPr/>
        </p:nvSpPr>
        <p:spPr>
          <a:xfrm>
            <a:off x="4818984" y="2657123"/>
            <a:ext cx="637811" cy="637811"/>
          </a:xfrm>
          <a:prstGeom prst="roundRect">
            <a:avLst/>
          </a:prstGeom>
          <a:solidFill>
            <a:srgbClr val="FF95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2</a:t>
            </a:r>
            <a:endParaRPr kumimoji="0" lang="zh-CN" altLang="en-US"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46" name="矩形: 圆角 45"/>
          <p:cNvSpPr/>
          <p:nvPr/>
        </p:nvSpPr>
        <p:spPr>
          <a:xfrm>
            <a:off x="4818984" y="3476861"/>
            <a:ext cx="637811" cy="637811"/>
          </a:xfrm>
          <a:prstGeom prst="roundRect">
            <a:avLst/>
          </a:prstGeom>
          <a:solidFill>
            <a:srgbClr val="FF95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3</a:t>
            </a:r>
            <a:endParaRPr kumimoji="0" lang="zh-CN" altLang="en-US"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47" name="矩形: 圆角 46"/>
          <p:cNvSpPr/>
          <p:nvPr/>
        </p:nvSpPr>
        <p:spPr>
          <a:xfrm>
            <a:off x="4818984" y="4292123"/>
            <a:ext cx="637811" cy="637811"/>
          </a:xfrm>
          <a:prstGeom prst="roundRect">
            <a:avLst/>
          </a:prstGeom>
          <a:solidFill>
            <a:srgbClr val="FF95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4</a:t>
            </a:r>
            <a:endParaRPr kumimoji="0" lang="zh-CN" altLang="en-US"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48" name="矩形: 圆角 47"/>
          <p:cNvSpPr/>
          <p:nvPr/>
        </p:nvSpPr>
        <p:spPr>
          <a:xfrm>
            <a:off x="4818984" y="5111286"/>
            <a:ext cx="637811" cy="637811"/>
          </a:xfrm>
          <a:prstGeom prst="roundRect">
            <a:avLst/>
          </a:prstGeom>
          <a:solidFill>
            <a:srgbClr val="FF95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5</a:t>
            </a:r>
            <a:endParaRPr kumimoji="0" lang="zh-CN" altLang="en-US"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49" name="矩形: 圆角 48"/>
          <p:cNvSpPr/>
          <p:nvPr/>
        </p:nvSpPr>
        <p:spPr>
          <a:xfrm>
            <a:off x="5653195" y="1837385"/>
            <a:ext cx="5048610" cy="637811"/>
          </a:xfrm>
          <a:prstGeom prst="roundRect">
            <a:avLst/>
          </a:prstGeom>
          <a:solidFill>
            <a:srgbClr val="C0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rPr>
              <a:t>党建与业务工作脱离</a:t>
            </a:r>
          </a:p>
        </p:txBody>
      </p:sp>
      <p:sp>
        <p:nvSpPr>
          <p:cNvPr id="50" name="矩形: 圆角 49"/>
          <p:cNvSpPr/>
          <p:nvPr/>
        </p:nvSpPr>
        <p:spPr>
          <a:xfrm>
            <a:off x="5653195" y="2657123"/>
            <a:ext cx="5048610" cy="637811"/>
          </a:xfrm>
          <a:prstGeom prst="roundRect">
            <a:avLst/>
          </a:prstGeom>
          <a:solidFill>
            <a:srgbClr val="C0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机关党务干部队伍素质参差不齐</a:t>
            </a:r>
            <a:endParaRPr kumimoji="0" lang="zh-CN" altLang="en-US" sz="32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51" name="矩形: 圆角 50"/>
          <p:cNvSpPr/>
          <p:nvPr/>
        </p:nvSpPr>
        <p:spPr>
          <a:xfrm>
            <a:off x="5653195" y="3476857"/>
            <a:ext cx="5048610" cy="637811"/>
          </a:xfrm>
          <a:prstGeom prst="roundRect">
            <a:avLst/>
          </a:prstGeom>
          <a:solidFill>
            <a:srgbClr val="C0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党建工作内容不丰富 </a:t>
            </a:r>
          </a:p>
        </p:txBody>
      </p:sp>
      <p:sp>
        <p:nvSpPr>
          <p:cNvPr id="52" name="矩形: 圆角 51"/>
          <p:cNvSpPr/>
          <p:nvPr/>
        </p:nvSpPr>
        <p:spPr>
          <a:xfrm>
            <a:off x="5653195" y="4292122"/>
            <a:ext cx="5048610" cy="637811"/>
          </a:xfrm>
          <a:prstGeom prst="roundRect">
            <a:avLst/>
          </a:prstGeom>
          <a:solidFill>
            <a:srgbClr val="C0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基层民主建设比较薄弱</a:t>
            </a:r>
          </a:p>
        </p:txBody>
      </p:sp>
      <p:sp>
        <p:nvSpPr>
          <p:cNvPr id="53" name="矩形: 圆角 52"/>
          <p:cNvSpPr/>
          <p:nvPr/>
        </p:nvSpPr>
        <p:spPr>
          <a:xfrm>
            <a:off x="5653195" y="5107387"/>
            <a:ext cx="5048610" cy="637811"/>
          </a:xfrm>
          <a:prstGeom prst="roundRect">
            <a:avLst/>
          </a:prstGeom>
          <a:solidFill>
            <a:srgbClr val="C0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党员先锋意识“淡化”</a:t>
            </a:r>
          </a:p>
        </p:txBody>
      </p:sp>
    </p:spTree>
    <p:extLst>
      <p:ext uri="{BB962C8B-B14F-4D97-AF65-F5344CB8AC3E}">
        <p14:creationId xmlns="" xmlns:p14="http://schemas.microsoft.com/office/powerpoint/2010/main" val="2420771489"/>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 presetClass="entr" presetSubtype="8" decel="4500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 calcmode="lin" valueType="num">
                                      <p:cBhvr additive="base">
                                        <p:cTn id="10" dur="1000" fill="hold"/>
                                        <p:tgtEl>
                                          <p:spTgt spid="31"/>
                                        </p:tgtEl>
                                        <p:attrNameLst>
                                          <p:attrName>ppt_x</p:attrName>
                                        </p:attrNameLst>
                                      </p:cBhvr>
                                      <p:tavLst>
                                        <p:tav tm="0">
                                          <p:val>
                                            <p:strVal val="0-#ppt_w/2"/>
                                          </p:val>
                                        </p:tav>
                                        <p:tav tm="100000">
                                          <p:val>
                                            <p:strVal val="#ppt_x"/>
                                          </p:val>
                                        </p:tav>
                                      </p:tavLst>
                                    </p:anim>
                                    <p:anim calcmode="lin" valueType="num">
                                      <p:cBhvr additive="base">
                                        <p:cTn id="11" dur="1000" fill="hold"/>
                                        <p:tgtEl>
                                          <p:spTgt spid="31"/>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1000"/>
                                        <p:tgtEl>
                                          <p:spTgt spid="3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p:cTn id="18" dur="1000" fill="hold"/>
                                        <p:tgtEl>
                                          <p:spTgt spid="44"/>
                                        </p:tgtEl>
                                        <p:attrNameLst>
                                          <p:attrName>ppt_w</p:attrName>
                                        </p:attrNameLst>
                                      </p:cBhvr>
                                      <p:tavLst>
                                        <p:tav tm="0">
                                          <p:val>
                                            <p:fltVal val="0"/>
                                          </p:val>
                                        </p:tav>
                                        <p:tav tm="100000">
                                          <p:val>
                                            <p:strVal val="#ppt_w"/>
                                          </p:val>
                                        </p:tav>
                                      </p:tavLst>
                                    </p:anim>
                                    <p:anim calcmode="lin" valueType="num">
                                      <p:cBhvr>
                                        <p:cTn id="19" dur="1000" fill="hold"/>
                                        <p:tgtEl>
                                          <p:spTgt spid="44"/>
                                        </p:tgtEl>
                                        <p:attrNameLst>
                                          <p:attrName>ppt_h</p:attrName>
                                        </p:attrNameLst>
                                      </p:cBhvr>
                                      <p:tavLst>
                                        <p:tav tm="0">
                                          <p:val>
                                            <p:fltVal val="0"/>
                                          </p:val>
                                        </p:tav>
                                        <p:tav tm="100000">
                                          <p:val>
                                            <p:strVal val="#ppt_h"/>
                                          </p:val>
                                        </p:tav>
                                      </p:tavLst>
                                    </p:anim>
                                    <p:animEffect transition="in" filter="fade">
                                      <p:cBhvr>
                                        <p:cTn id="20" dur="1000"/>
                                        <p:tgtEl>
                                          <p:spTgt spid="4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p:cTn id="23" dur="1000" fill="hold"/>
                                        <p:tgtEl>
                                          <p:spTgt spid="45"/>
                                        </p:tgtEl>
                                        <p:attrNameLst>
                                          <p:attrName>ppt_w</p:attrName>
                                        </p:attrNameLst>
                                      </p:cBhvr>
                                      <p:tavLst>
                                        <p:tav tm="0">
                                          <p:val>
                                            <p:fltVal val="0"/>
                                          </p:val>
                                        </p:tav>
                                        <p:tav tm="100000">
                                          <p:val>
                                            <p:strVal val="#ppt_w"/>
                                          </p:val>
                                        </p:tav>
                                      </p:tavLst>
                                    </p:anim>
                                    <p:anim calcmode="lin" valueType="num">
                                      <p:cBhvr>
                                        <p:cTn id="24" dur="1000" fill="hold"/>
                                        <p:tgtEl>
                                          <p:spTgt spid="45"/>
                                        </p:tgtEl>
                                        <p:attrNameLst>
                                          <p:attrName>ppt_h</p:attrName>
                                        </p:attrNameLst>
                                      </p:cBhvr>
                                      <p:tavLst>
                                        <p:tav tm="0">
                                          <p:val>
                                            <p:fltVal val="0"/>
                                          </p:val>
                                        </p:tav>
                                        <p:tav tm="100000">
                                          <p:val>
                                            <p:strVal val="#ppt_h"/>
                                          </p:val>
                                        </p:tav>
                                      </p:tavLst>
                                    </p:anim>
                                    <p:animEffect transition="in" filter="fade">
                                      <p:cBhvr>
                                        <p:cTn id="25" dur="1000"/>
                                        <p:tgtEl>
                                          <p:spTgt spid="4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1000" fill="hold"/>
                                        <p:tgtEl>
                                          <p:spTgt spid="46"/>
                                        </p:tgtEl>
                                        <p:attrNameLst>
                                          <p:attrName>ppt_w</p:attrName>
                                        </p:attrNameLst>
                                      </p:cBhvr>
                                      <p:tavLst>
                                        <p:tav tm="0">
                                          <p:val>
                                            <p:fltVal val="0"/>
                                          </p:val>
                                        </p:tav>
                                        <p:tav tm="100000">
                                          <p:val>
                                            <p:strVal val="#ppt_w"/>
                                          </p:val>
                                        </p:tav>
                                      </p:tavLst>
                                    </p:anim>
                                    <p:anim calcmode="lin" valueType="num">
                                      <p:cBhvr>
                                        <p:cTn id="29" dur="1000" fill="hold"/>
                                        <p:tgtEl>
                                          <p:spTgt spid="46"/>
                                        </p:tgtEl>
                                        <p:attrNameLst>
                                          <p:attrName>ppt_h</p:attrName>
                                        </p:attrNameLst>
                                      </p:cBhvr>
                                      <p:tavLst>
                                        <p:tav tm="0">
                                          <p:val>
                                            <p:fltVal val="0"/>
                                          </p:val>
                                        </p:tav>
                                        <p:tav tm="100000">
                                          <p:val>
                                            <p:strVal val="#ppt_h"/>
                                          </p:val>
                                        </p:tav>
                                      </p:tavLst>
                                    </p:anim>
                                    <p:animEffect transition="in" filter="fade">
                                      <p:cBhvr>
                                        <p:cTn id="30" dur="1000"/>
                                        <p:tgtEl>
                                          <p:spTgt spid="4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p:cTn id="33" dur="1000" fill="hold"/>
                                        <p:tgtEl>
                                          <p:spTgt spid="47"/>
                                        </p:tgtEl>
                                        <p:attrNameLst>
                                          <p:attrName>ppt_w</p:attrName>
                                        </p:attrNameLst>
                                      </p:cBhvr>
                                      <p:tavLst>
                                        <p:tav tm="0">
                                          <p:val>
                                            <p:fltVal val="0"/>
                                          </p:val>
                                        </p:tav>
                                        <p:tav tm="100000">
                                          <p:val>
                                            <p:strVal val="#ppt_w"/>
                                          </p:val>
                                        </p:tav>
                                      </p:tavLst>
                                    </p:anim>
                                    <p:anim calcmode="lin" valueType="num">
                                      <p:cBhvr>
                                        <p:cTn id="34" dur="1000" fill="hold"/>
                                        <p:tgtEl>
                                          <p:spTgt spid="47"/>
                                        </p:tgtEl>
                                        <p:attrNameLst>
                                          <p:attrName>ppt_h</p:attrName>
                                        </p:attrNameLst>
                                      </p:cBhvr>
                                      <p:tavLst>
                                        <p:tav tm="0">
                                          <p:val>
                                            <p:fltVal val="0"/>
                                          </p:val>
                                        </p:tav>
                                        <p:tav tm="100000">
                                          <p:val>
                                            <p:strVal val="#ppt_h"/>
                                          </p:val>
                                        </p:tav>
                                      </p:tavLst>
                                    </p:anim>
                                    <p:animEffect transition="in" filter="fade">
                                      <p:cBhvr>
                                        <p:cTn id="35" dur="1000"/>
                                        <p:tgtEl>
                                          <p:spTgt spid="4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p:cTn id="38" dur="1000" fill="hold"/>
                                        <p:tgtEl>
                                          <p:spTgt spid="48"/>
                                        </p:tgtEl>
                                        <p:attrNameLst>
                                          <p:attrName>ppt_w</p:attrName>
                                        </p:attrNameLst>
                                      </p:cBhvr>
                                      <p:tavLst>
                                        <p:tav tm="0">
                                          <p:val>
                                            <p:fltVal val="0"/>
                                          </p:val>
                                        </p:tav>
                                        <p:tav tm="100000">
                                          <p:val>
                                            <p:strVal val="#ppt_w"/>
                                          </p:val>
                                        </p:tav>
                                      </p:tavLst>
                                    </p:anim>
                                    <p:anim calcmode="lin" valueType="num">
                                      <p:cBhvr>
                                        <p:cTn id="39" dur="1000" fill="hold"/>
                                        <p:tgtEl>
                                          <p:spTgt spid="48"/>
                                        </p:tgtEl>
                                        <p:attrNameLst>
                                          <p:attrName>ppt_h</p:attrName>
                                        </p:attrNameLst>
                                      </p:cBhvr>
                                      <p:tavLst>
                                        <p:tav tm="0">
                                          <p:val>
                                            <p:fltVal val="0"/>
                                          </p:val>
                                        </p:tav>
                                        <p:tav tm="100000">
                                          <p:val>
                                            <p:strVal val="#ppt_h"/>
                                          </p:val>
                                        </p:tav>
                                      </p:tavLst>
                                    </p:anim>
                                    <p:animEffect transition="in" filter="fade">
                                      <p:cBhvr>
                                        <p:cTn id="40" dur="1000"/>
                                        <p:tgtEl>
                                          <p:spTgt spid="4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left)">
                                      <p:cBhvr>
                                        <p:cTn id="43" dur="1000"/>
                                        <p:tgtEl>
                                          <p:spTgt spid="4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left)">
                                      <p:cBhvr>
                                        <p:cTn id="46" dur="1000"/>
                                        <p:tgtEl>
                                          <p:spTgt spid="5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wipe(left)">
                                      <p:cBhvr>
                                        <p:cTn id="49" dur="1000"/>
                                        <p:tgtEl>
                                          <p:spTgt spid="5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1000"/>
                                        <p:tgtEl>
                                          <p:spTgt spid="5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wipe(left)">
                                      <p:cBhvr>
                                        <p:cTn id="55"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1"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721445" y="2454661"/>
            <a:ext cx="1251460" cy="2718219"/>
            <a:chOff x="6295969" y="2503041"/>
            <a:chExt cx="1251460" cy="2718219"/>
          </a:xfrm>
        </p:grpSpPr>
        <p:cxnSp>
          <p:nvCxnSpPr>
            <p:cNvPr id="20" name="直接连接符 19"/>
            <p:cNvCxnSpPr>
              <a:stCxn id="16" idx="6"/>
              <a:endCxn id="13" idx="6"/>
            </p:cNvCxnSpPr>
            <p:nvPr/>
          </p:nvCxnSpPr>
          <p:spPr>
            <a:xfrm flipH="1">
              <a:off x="7106997" y="3859785"/>
              <a:ext cx="427592" cy="0"/>
            </a:xfrm>
            <a:prstGeom prst="line">
              <a:avLst/>
            </a:prstGeom>
            <a:ln>
              <a:solidFill>
                <a:srgbClr val="FF9500"/>
              </a:solidFill>
            </a:ln>
          </p:spPr>
          <p:style>
            <a:lnRef idx="1">
              <a:schemeClr val="accent1"/>
            </a:lnRef>
            <a:fillRef idx="0">
              <a:schemeClr val="accent1"/>
            </a:fillRef>
            <a:effectRef idx="0">
              <a:schemeClr val="accent1"/>
            </a:effectRef>
            <a:fontRef idx="minor">
              <a:schemeClr val="tx1"/>
            </a:fontRef>
          </p:style>
        </p:cxnSp>
        <p:sp>
          <p:nvSpPr>
            <p:cNvPr id="26" name="任意多边形: 形状 25"/>
            <p:cNvSpPr/>
            <p:nvPr/>
          </p:nvSpPr>
          <p:spPr>
            <a:xfrm>
              <a:off x="6295969" y="2503041"/>
              <a:ext cx="1251460" cy="576000"/>
            </a:xfrm>
            <a:custGeom>
              <a:avLst/>
              <a:gdLst>
                <a:gd name="connsiteX0" fmla="*/ 0 w 1276350"/>
                <a:gd name="connsiteY0" fmla="*/ 438150 h 438150"/>
                <a:gd name="connsiteX1" fmla="*/ 0 w 1276350"/>
                <a:gd name="connsiteY1" fmla="*/ 0 h 438150"/>
                <a:gd name="connsiteX2" fmla="*/ 1276350 w 1276350"/>
                <a:gd name="connsiteY2" fmla="*/ 0 h 438150"/>
              </a:gdLst>
              <a:ahLst/>
              <a:cxnLst>
                <a:cxn ang="0">
                  <a:pos x="connsiteX0" y="connsiteY0"/>
                </a:cxn>
                <a:cxn ang="0">
                  <a:pos x="connsiteX1" y="connsiteY1"/>
                </a:cxn>
                <a:cxn ang="0">
                  <a:pos x="connsiteX2" y="connsiteY2"/>
                </a:cxn>
              </a:cxnLst>
              <a:rect l="l" t="t" r="r" b="b"/>
              <a:pathLst>
                <a:path w="1276350" h="438150">
                  <a:moveTo>
                    <a:pt x="0" y="438150"/>
                  </a:moveTo>
                  <a:lnTo>
                    <a:pt x="0" y="0"/>
                  </a:lnTo>
                  <a:lnTo>
                    <a:pt x="1276350" y="0"/>
                  </a:lnTo>
                </a:path>
              </a:pathLst>
            </a:custGeom>
            <a:noFill/>
            <a:ln>
              <a:solidFill>
                <a:srgbClr val="FF9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7" name="任意多边形: 形状 26"/>
            <p:cNvSpPr/>
            <p:nvPr/>
          </p:nvSpPr>
          <p:spPr>
            <a:xfrm flipV="1">
              <a:off x="6295969" y="4645260"/>
              <a:ext cx="1251460" cy="576000"/>
            </a:xfrm>
            <a:custGeom>
              <a:avLst/>
              <a:gdLst>
                <a:gd name="connsiteX0" fmla="*/ 0 w 1276350"/>
                <a:gd name="connsiteY0" fmla="*/ 438150 h 438150"/>
                <a:gd name="connsiteX1" fmla="*/ 0 w 1276350"/>
                <a:gd name="connsiteY1" fmla="*/ 0 h 438150"/>
                <a:gd name="connsiteX2" fmla="*/ 1276350 w 1276350"/>
                <a:gd name="connsiteY2" fmla="*/ 0 h 438150"/>
              </a:gdLst>
              <a:ahLst/>
              <a:cxnLst>
                <a:cxn ang="0">
                  <a:pos x="connsiteX0" y="connsiteY0"/>
                </a:cxn>
                <a:cxn ang="0">
                  <a:pos x="connsiteX1" y="connsiteY1"/>
                </a:cxn>
                <a:cxn ang="0">
                  <a:pos x="connsiteX2" y="connsiteY2"/>
                </a:cxn>
              </a:cxnLst>
              <a:rect l="l" t="t" r="r" b="b"/>
              <a:pathLst>
                <a:path w="1276350" h="438150">
                  <a:moveTo>
                    <a:pt x="0" y="438150"/>
                  </a:moveTo>
                  <a:lnTo>
                    <a:pt x="0" y="0"/>
                  </a:lnTo>
                  <a:lnTo>
                    <a:pt x="1276350" y="0"/>
                  </a:lnTo>
                </a:path>
              </a:pathLst>
            </a:custGeom>
            <a:noFill/>
            <a:ln>
              <a:solidFill>
                <a:srgbClr val="FF9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grpSp>
      <p:sp>
        <p:nvSpPr>
          <p:cNvPr id="34" name="矩形: 圆角 33"/>
          <p:cNvSpPr/>
          <p:nvPr/>
        </p:nvSpPr>
        <p:spPr>
          <a:xfrm>
            <a:off x="1313269" y="1920380"/>
            <a:ext cx="3207820" cy="3782049"/>
          </a:xfrm>
          <a:prstGeom prst="roundRect">
            <a:avLst>
              <a:gd name="adj" fmla="val 0"/>
            </a:avLst>
          </a:prstGeom>
          <a:solidFill>
            <a:srgbClr val="C00000"/>
          </a:solidFill>
          <a:ln w="1270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 name="TextBox 12"/>
          <p:cNvSpPr txBox="1"/>
          <p:nvPr/>
        </p:nvSpPr>
        <p:spPr>
          <a:xfrm>
            <a:off x="1212483" y="283943"/>
            <a:ext cx="4970206" cy="64633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en-US" dirty="0">
                <a:sym typeface="+mn-lt"/>
              </a:rPr>
              <a:t>党建与业务工作脱离</a:t>
            </a:r>
          </a:p>
        </p:txBody>
      </p:sp>
      <p:sp>
        <p:nvSpPr>
          <p:cNvPr id="3" name="矩形 2"/>
          <p:cNvSpPr/>
          <p:nvPr/>
        </p:nvSpPr>
        <p:spPr>
          <a:xfrm>
            <a:off x="1604035" y="3463568"/>
            <a:ext cx="2626288" cy="1815882"/>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党建工作与业务工作本应是不可分割的一个整体，二者的结合是党建工作不懈努力的目标和积极探索的重大课题。但在实际工作中，还存在着党建工作与业务工作发生脱节、冲突或者顾此失彼的现象，一定程度上影响了党建作用的发挥。</a:t>
            </a:r>
          </a:p>
        </p:txBody>
      </p:sp>
      <p:sp>
        <p:nvSpPr>
          <p:cNvPr id="13" name="1"/>
          <p:cNvSpPr/>
          <p:nvPr/>
        </p:nvSpPr>
        <p:spPr>
          <a:xfrm>
            <a:off x="4961521" y="3025929"/>
            <a:ext cx="1570952" cy="1570952"/>
          </a:xfrm>
          <a:prstGeom prst="ellipse">
            <a:avLst/>
          </a:prstGeom>
          <a:solidFill>
            <a:srgbClr val="C00000"/>
          </a:solidFill>
          <a:ln w="1270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45720" tIns="22860" rIns="45720" bIns="2286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三种</a:t>
            </a:r>
            <a:endParaRPr kumimoji="0" lang="en-US" altLang="zh-CN" sz="32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情形</a:t>
            </a:r>
          </a:p>
        </p:txBody>
      </p:sp>
      <p:sp>
        <p:nvSpPr>
          <p:cNvPr id="14" name="11"/>
          <p:cNvSpPr>
            <a:spLocks noChangeAspect="1"/>
          </p:cNvSpPr>
          <p:nvPr/>
        </p:nvSpPr>
        <p:spPr>
          <a:xfrm flipH="1">
            <a:off x="6960065" y="2184660"/>
            <a:ext cx="540000" cy="540000"/>
          </a:xfrm>
          <a:prstGeom prst="ellipse">
            <a:avLst/>
          </a:prstGeom>
          <a:solidFill>
            <a:srgbClr val="7D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1</a:t>
            </a:r>
            <a:endParaRPr kumimoji="0"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15" name="33"/>
          <p:cNvSpPr>
            <a:spLocks noChangeAspect="1"/>
          </p:cNvSpPr>
          <p:nvPr/>
        </p:nvSpPr>
        <p:spPr>
          <a:xfrm flipH="1">
            <a:off x="6960065" y="4902880"/>
            <a:ext cx="540000" cy="540000"/>
          </a:xfrm>
          <a:prstGeom prst="ellipse">
            <a:avLst/>
          </a:prstGeom>
          <a:solidFill>
            <a:srgbClr val="7D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3</a:t>
            </a:r>
            <a:endParaRPr kumimoji="0"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16" name="22"/>
          <p:cNvSpPr>
            <a:spLocks noChangeAspect="1"/>
          </p:cNvSpPr>
          <p:nvPr/>
        </p:nvSpPr>
        <p:spPr>
          <a:xfrm flipH="1">
            <a:off x="6960065" y="3541405"/>
            <a:ext cx="540000" cy="540000"/>
          </a:xfrm>
          <a:prstGeom prst="ellipse">
            <a:avLst/>
          </a:prstGeom>
          <a:solidFill>
            <a:srgbClr val="7D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2</a:t>
            </a:r>
            <a:endParaRPr kumimoji="0"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23" name="矩形 22"/>
          <p:cNvSpPr/>
          <p:nvPr/>
        </p:nvSpPr>
        <p:spPr>
          <a:xfrm>
            <a:off x="7612190" y="2039161"/>
            <a:ext cx="2926711" cy="83099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一是党建工作与业务工作之间结合的方法和途径不多；对党建工作缺乏关心和思考；</a:t>
            </a:r>
          </a:p>
        </p:txBody>
      </p:sp>
      <p:sp>
        <p:nvSpPr>
          <p:cNvPr id="28" name="矩形 27"/>
          <p:cNvSpPr/>
          <p:nvPr/>
        </p:nvSpPr>
        <p:spPr>
          <a:xfrm>
            <a:off x="7612188" y="3272796"/>
            <a:ext cx="2926711" cy="1077218"/>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二是对党建工作的支持和指导力度不到位，布置工作时没有把党建摆到应有的高度，开展工作时党建的力度抓的不够；</a:t>
            </a:r>
          </a:p>
        </p:txBody>
      </p:sp>
      <p:sp>
        <p:nvSpPr>
          <p:cNvPr id="29" name="矩形 28"/>
          <p:cNvSpPr/>
          <p:nvPr/>
        </p:nvSpPr>
        <p:spPr>
          <a:xfrm>
            <a:off x="7612189" y="4634271"/>
            <a:ext cx="2926706" cy="1077218"/>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三是认为业务工作才是机关单位的重点，对党建工作停留在口头宣传上，存在做表面文章、消极被动应付的现象。</a:t>
            </a:r>
          </a:p>
        </p:txBody>
      </p:sp>
      <p:sp>
        <p:nvSpPr>
          <p:cNvPr id="35" name="Freeform 5"/>
          <p:cNvSpPr/>
          <p:nvPr/>
        </p:nvSpPr>
        <p:spPr bwMode="auto">
          <a:xfrm>
            <a:off x="2472903" y="2246011"/>
            <a:ext cx="888552" cy="888552"/>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Tree>
    <p:extLst>
      <p:ext uri="{BB962C8B-B14F-4D97-AF65-F5344CB8AC3E}">
        <p14:creationId xmlns="" xmlns:p14="http://schemas.microsoft.com/office/powerpoint/2010/main" val="2524990168"/>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anim calcmode="lin" valueType="num">
                                      <p:cBhvr>
                                        <p:cTn id="12" dur="1000" fill="hold"/>
                                        <p:tgtEl>
                                          <p:spTgt spid="34"/>
                                        </p:tgtEl>
                                        <p:attrNameLst>
                                          <p:attrName>ppt_x</p:attrName>
                                        </p:attrNameLst>
                                      </p:cBhvr>
                                      <p:tavLst>
                                        <p:tav tm="0">
                                          <p:val>
                                            <p:strVal val="#ppt_x"/>
                                          </p:val>
                                        </p:tav>
                                        <p:tav tm="100000">
                                          <p:val>
                                            <p:strVal val="#ppt_x"/>
                                          </p:val>
                                        </p:tav>
                                      </p:tavLst>
                                    </p:anim>
                                    <p:anim calcmode="lin" valueType="num">
                                      <p:cBhvr>
                                        <p:cTn id="13" dur="1000" fill="hold"/>
                                        <p:tgtEl>
                                          <p:spTgt spid="34"/>
                                        </p:tgtEl>
                                        <p:attrNameLst>
                                          <p:attrName>ppt_y</p:attrName>
                                        </p:attrNameLst>
                                      </p:cBhvr>
                                      <p:tavLst>
                                        <p:tav tm="0">
                                          <p:val>
                                            <p:strVal val="#ppt_y+.1"/>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1000" fill="hold"/>
                                        <p:tgtEl>
                                          <p:spTgt spid="35"/>
                                        </p:tgtEl>
                                        <p:attrNameLst>
                                          <p:attrName>ppt_w</p:attrName>
                                        </p:attrNameLst>
                                      </p:cBhvr>
                                      <p:tavLst>
                                        <p:tav tm="0">
                                          <p:val>
                                            <p:fltVal val="0"/>
                                          </p:val>
                                        </p:tav>
                                        <p:tav tm="100000">
                                          <p:val>
                                            <p:strVal val="#ppt_w"/>
                                          </p:val>
                                        </p:tav>
                                      </p:tavLst>
                                    </p:anim>
                                    <p:anim calcmode="lin" valueType="num">
                                      <p:cBhvr>
                                        <p:cTn id="17" dur="1000" fill="hold"/>
                                        <p:tgtEl>
                                          <p:spTgt spid="35"/>
                                        </p:tgtEl>
                                        <p:attrNameLst>
                                          <p:attrName>ppt_h</p:attrName>
                                        </p:attrNameLst>
                                      </p:cBhvr>
                                      <p:tavLst>
                                        <p:tav tm="0">
                                          <p:val>
                                            <p:fltVal val="0"/>
                                          </p:val>
                                        </p:tav>
                                        <p:tav tm="100000">
                                          <p:val>
                                            <p:strVal val="#ppt_h"/>
                                          </p:val>
                                        </p:tav>
                                      </p:tavLst>
                                    </p:anim>
                                    <p:animEffect transition="in" filter="fade">
                                      <p:cBhvr>
                                        <p:cTn id="18" dur="1000"/>
                                        <p:tgtEl>
                                          <p:spTgt spid="35"/>
                                        </p:tgtEl>
                                      </p:cBhvr>
                                    </p:animEffect>
                                  </p:childTnLst>
                                </p:cTn>
                              </p:par>
                              <p:par>
                                <p:cTn id="19" presetID="31" presetClass="entr" presetSubtype="0" fill="hold" grpId="0" nodeType="withEffect">
                                  <p:stCondLst>
                                    <p:cond delay="0"/>
                                  </p:stCondLst>
                                  <p:iterate type="lt">
                                    <p:tmPct val="324"/>
                                  </p:iterate>
                                  <p:childTnLst>
                                    <p:set>
                                      <p:cBhvr>
                                        <p:cTn id="20" dur="1" fill="hold">
                                          <p:stCondLst>
                                            <p:cond delay="0"/>
                                          </p:stCondLst>
                                        </p:cTn>
                                        <p:tgtEl>
                                          <p:spTgt spid="3"/>
                                        </p:tgtEl>
                                        <p:attrNameLst>
                                          <p:attrName>style.visibility</p:attrName>
                                        </p:attrNameLst>
                                      </p:cBhvr>
                                      <p:to>
                                        <p:strVal val="visible"/>
                                      </p:to>
                                    </p:set>
                                    <p:anim calcmode="lin" valueType="num">
                                      <p:cBhvr>
                                        <p:cTn id="21" dur="750" fill="hold"/>
                                        <p:tgtEl>
                                          <p:spTgt spid="3"/>
                                        </p:tgtEl>
                                        <p:attrNameLst>
                                          <p:attrName>ppt_w</p:attrName>
                                        </p:attrNameLst>
                                      </p:cBhvr>
                                      <p:tavLst>
                                        <p:tav tm="0">
                                          <p:val>
                                            <p:fltVal val="0"/>
                                          </p:val>
                                        </p:tav>
                                        <p:tav tm="100000">
                                          <p:val>
                                            <p:strVal val="#ppt_w"/>
                                          </p:val>
                                        </p:tav>
                                      </p:tavLst>
                                    </p:anim>
                                    <p:anim calcmode="lin" valueType="num">
                                      <p:cBhvr>
                                        <p:cTn id="22" dur="750" fill="hold"/>
                                        <p:tgtEl>
                                          <p:spTgt spid="3"/>
                                        </p:tgtEl>
                                        <p:attrNameLst>
                                          <p:attrName>ppt_h</p:attrName>
                                        </p:attrNameLst>
                                      </p:cBhvr>
                                      <p:tavLst>
                                        <p:tav tm="0">
                                          <p:val>
                                            <p:fltVal val="0"/>
                                          </p:val>
                                        </p:tav>
                                        <p:tav tm="100000">
                                          <p:val>
                                            <p:strVal val="#ppt_h"/>
                                          </p:val>
                                        </p:tav>
                                      </p:tavLst>
                                    </p:anim>
                                    <p:anim calcmode="lin" valueType="num">
                                      <p:cBhvr>
                                        <p:cTn id="23" dur="750" fill="hold"/>
                                        <p:tgtEl>
                                          <p:spTgt spid="3"/>
                                        </p:tgtEl>
                                        <p:attrNameLst>
                                          <p:attrName>style.rotation</p:attrName>
                                        </p:attrNameLst>
                                      </p:cBhvr>
                                      <p:tavLst>
                                        <p:tav tm="0">
                                          <p:val>
                                            <p:fltVal val="90"/>
                                          </p:val>
                                        </p:tav>
                                        <p:tav tm="100000">
                                          <p:val>
                                            <p:fltVal val="0"/>
                                          </p:val>
                                        </p:tav>
                                      </p:tavLst>
                                    </p:anim>
                                    <p:animEffect transition="in" filter="fade">
                                      <p:cBhvr>
                                        <p:cTn id="24" dur="750"/>
                                        <p:tgtEl>
                                          <p:spTgt spid="3"/>
                                        </p:tgtEl>
                                      </p:cBhvr>
                                    </p:animEffect>
                                  </p:childTnLst>
                                </p:cTn>
                              </p:par>
                            </p:childTnLst>
                          </p:cTn>
                        </p:par>
                        <p:par>
                          <p:cTn id="25" fill="hold">
                            <p:stCondLst>
                              <p:cond delay="1000"/>
                            </p:stCondLst>
                            <p:childTnLst>
                              <p:par>
                                <p:cTn id="26" presetID="49" presetClass="entr" presetSubtype="0" decel="10000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fltVal val="0"/>
                                          </p:val>
                                        </p:tav>
                                        <p:tav tm="100000">
                                          <p:val>
                                            <p:strVal val="#ppt_w"/>
                                          </p:val>
                                        </p:tav>
                                      </p:tavLst>
                                    </p:anim>
                                    <p:anim calcmode="lin" valueType="num">
                                      <p:cBhvr>
                                        <p:cTn id="29" dur="1000" fill="hold"/>
                                        <p:tgtEl>
                                          <p:spTgt spid="13"/>
                                        </p:tgtEl>
                                        <p:attrNameLst>
                                          <p:attrName>ppt_h</p:attrName>
                                        </p:attrNameLst>
                                      </p:cBhvr>
                                      <p:tavLst>
                                        <p:tav tm="0">
                                          <p:val>
                                            <p:fltVal val="0"/>
                                          </p:val>
                                        </p:tav>
                                        <p:tav tm="100000">
                                          <p:val>
                                            <p:strVal val="#ppt_h"/>
                                          </p:val>
                                        </p:tav>
                                      </p:tavLst>
                                    </p:anim>
                                    <p:anim calcmode="lin" valueType="num">
                                      <p:cBhvr>
                                        <p:cTn id="30" dur="1000" fill="hold"/>
                                        <p:tgtEl>
                                          <p:spTgt spid="13"/>
                                        </p:tgtEl>
                                        <p:attrNameLst>
                                          <p:attrName>style.rotation</p:attrName>
                                        </p:attrNameLst>
                                      </p:cBhvr>
                                      <p:tavLst>
                                        <p:tav tm="0">
                                          <p:val>
                                            <p:fltVal val="360"/>
                                          </p:val>
                                        </p:tav>
                                        <p:tav tm="100000">
                                          <p:val>
                                            <p:fltVal val="0"/>
                                          </p:val>
                                        </p:tav>
                                      </p:tavLst>
                                    </p:anim>
                                    <p:animEffect transition="in" filter="fade">
                                      <p:cBhvr>
                                        <p:cTn id="31" dur="1000"/>
                                        <p:tgtEl>
                                          <p:spTgt spid="13"/>
                                        </p:tgtEl>
                                      </p:cBhvr>
                                    </p:animEffect>
                                  </p:childTnLst>
                                </p:cTn>
                              </p:par>
                              <p:par>
                                <p:cTn id="32" presetID="22" presetClass="entr" presetSubtype="8"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1000"/>
                                        <p:tgtEl>
                                          <p:spTgt spid="4"/>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1000" fill="hold"/>
                                        <p:tgtEl>
                                          <p:spTgt spid="14"/>
                                        </p:tgtEl>
                                        <p:attrNameLst>
                                          <p:attrName>ppt_w</p:attrName>
                                        </p:attrNameLst>
                                      </p:cBhvr>
                                      <p:tavLst>
                                        <p:tav tm="0">
                                          <p:val>
                                            <p:fltVal val="0"/>
                                          </p:val>
                                        </p:tav>
                                        <p:tav tm="100000">
                                          <p:val>
                                            <p:strVal val="#ppt_w"/>
                                          </p:val>
                                        </p:tav>
                                      </p:tavLst>
                                    </p:anim>
                                    <p:anim calcmode="lin" valueType="num">
                                      <p:cBhvr>
                                        <p:cTn id="38" dur="1000" fill="hold"/>
                                        <p:tgtEl>
                                          <p:spTgt spid="14"/>
                                        </p:tgtEl>
                                        <p:attrNameLst>
                                          <p:attrName>ppt_h</p:attrName>
                                        </p:attrNameLst>
                                      </p:cBhvr>
                                      <p:tavLst>
                                        <p:tav tm="0">
                                          <p:val>
                                            <p:fltVal val="0"/>
                                          </p:val>
                                        </p:tav>
                                        <p:tav tm="100000">
                                          <p:val>
                                            <p:strVal val="#ppt_h"/>
                                          </p:val>
                                        </p:tav>
                                      </p:tavLst>
                                    </p:anim>
                                    <p:anim calcmode="lin" valueType="num">
                                      <p:cBhvr>
                                        <p:cTn id="39" dur="1000" fill="hold"/>
                                        <p:tgtEl>
                                          <p:spTgt spid="14"/>
                                        </p:tgtEl>
                                        <p:attrNameLst>
                                          <p:attrName>style.rotation</p:attrName>
                                        </p:attrNameLst>
                                      </p:cBhvr>
                                      <p:tavLst>
                                        <p:tav tm="0">
                                          <p:val>
                                            <p:fltVal val="360"/>
                                          </p:val>
                                        </p:tav>
                                        <p:tav tm="100000">
                                          <p:val>
                                            <p:fltVal val="0"/>
                                          </p:val>
                                        </p:tav>
                                      </p:tavLst>
                                    </p:anim>
                                    <p:animEffect transition="in" filter="fade">
                                      <p:cBhvr>
                                        <p:cTn id="40" dur="1000"/>
                                        <p:tgtEl>
                                          <p:spTgt spid="14"/>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1000" fill="hold"/>
                                        <p:tgtEl>
                                          <p:spTgt spid="16"/>
                                        </p:tgtEl>
                                        <p:attrNameLst>
                                          <p:attrName>ppt_w</p:attrName>
                                        </p:attrNameLst>
                                      </p:cBhvr>
                                      <p:tavLst>
                                        <p:tav tm="0">
                                          <p:val>
                                            <p:fltVal val="0"/>
                                          </p:val>
                                        </p:tav>
                                        <p:tav tm="100000">
                                          <p:val>
                                            <p:strVal val="#ppt_w"/>
                                          </p:val>
                                        </p:tav>
                                      </p:tavLst>
                                    </p:anim>
                                    <p:anim calcmode="lin" valueType="num">
                                      <p:cBhvr>
                                        <p:cTn id="44" dur="1000" fill="hold"/>
                                        <p:tgtEl>
                                          <p:spTgt spid="16"/>
                                        </p:tgtEl>
                                        <p:attrNameLst>
                                          <p:attrName>ppt_h</p:attrName>
                                        </p:attrNameLst>
                                      </p:cBhvr>
                                      <p:tavLst>
                                        <p:tav tm="0">
                                          <p:val>
                                            <p:fltVal val="0"/>
                                          </p:val>
                                        </p:tav>
                                        <p:tav tm="100000">
                                          <p:val>
                                            <p:strVal val="#ppt_h"/>
                                          </p:val>
                                        </p:tav>
                                      </p:tavLst>
                                    </p:anim>
                                    <p:anim calcmode="lin" valueType="num">
                                      <p:cBhvr>
                                        <p:cTn id="45" dur="1000" fill="hold"/>
                                        <p:tgtEl>
                                          <p:spTgt spid="16"/>
                                        </p:tgtEl>
                                        <p:attrNameLst>
                                          <p:attrName>style.rotation</p:attrName>
                                        </p:attrNameLst>
                                      </p:cBhvr>
                                      <p:tavLst>
                                        <p:tav tm="0">
                                          <p:val>
                                            <p:fltVal val="360"/>
                                          </p:val>
                                        </p:tav>
                                        <p:tav tm="100000">
                                          <p:val>
                                            <p:fltVal val="0"/>
                                          </p:val>
                                        </p:tav>
                                      </p:tavLst>
                                    </p:anim>
                                    <p:animEffect transition="in" filter="fade">
                                      <p:cBhvr>
                                        <p:cTn id="46" dur="1000"/>
                                        <p:tgtEl>
                                          <p:spTgt spid="16"/>
                                        </p:tgtEl>
                                      </p:cBhvr>
                                    </p:animEffect>
                                  </p:childTnLst>
                                </p:cTn>
                              </p:par>
                              <p:par>
                                <p:cTn id="47" presetID="49" presetClass="entr" presetSubtype="0" decel="10000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1000" fill="hold"/>
                                        <p:tgtEl>
                                          <p:spTgt spid="15"/>
                                        </p:tgtEl>
                                        <p:attrNameLst>
                                          <p:attrName>ppt_w</p:attrName>
                                        </p:attrNameLst>
                                      </p:cBhvr>
                                      <p:tavLst>
                                        <p:tav tm="0">
                                          <p:val>
                                            <p:fltVal val="0"/>
                                          </p:val>
                                        </p:tav>
                                        <p:tav tm="100000">
                                          <p:val>
                                            <p:strVal val="#ppt_w"/>
                                          </p:val>
                                        </p:tav>
                                      </p:tavLst>
                                    </p:anim>
                                    <p:anim calcmode="lin" valueType="num">
                                      <p:cBhvr>
                                        <p:cTn id="50" dur="1000" fill="hold"/>
                                        <p:tgtEl>
                                          <p:spTgt spid="15"/>
                                        </p:tgtEl>
                                        <p:attrNameLst>
                                          <p:attrName>ppt_h</p:attrName>
                                        </p:attrNameLst>
                                      </p:cBhvr>
                                      <p:tavLst>
                                        <p:tav tm="0">
                                          <p:val>
                                            <p:fltVal val="0"/>
                                          </p:val>
                                        </p:tav>
                                        <p:tav tm="100000">
                                          <p:val>
                                            <p:strVal val="#ppt_h"/>
                                          </p:val>
                                        </p:tav>
                                      </p:tavLst>
                                    </p:anim>
                                    <p:anim calcmode="lin" valueType="num">
                                      <p:cBhvr>
                                        <p:cTn id="51" dur="1000" fill="hold"/>
                                        <p:tgtEl>
                                          <p:spTgt spid="15"/>
                                        </p:tgtEl>
                                        <p:attrNameLst>
                                          <p:attrName>style.rotation</p:attrName>
                                        </p:attrNameLst>
                                      </p:cBhvr>
                                      <p:tavLst>
                                        <p:tav tm="0">
                                          <p:val>
                                            <p:fltVal val="360"/>
                                          </p:val>
                                        </p:tav>
                                        <p:tav tm="100000">
                                          <p:val>
                                            <p:fltVal val="0"/>
                                          </p:val>
                                        </p:tav>
                                      </p:tavLst>
                                    </p:anim>
                                    <p:animEffect transition="in" filter="fade">
                                      <p:cBhvr>
                                        <p:cTn id="52" dur="1000"/>
                                        <p:tgtEl>
                                          <p:spTgt spid="15"/>
                                        </p:tgtEl>
                                      </p:cBhvr>
                                    </p:animEffect>
                                  </p:childTnLst>
                                </p:cTn>
                              </p:par>
                              <p:par>
                                <p:cTn id="53" presetID="31" presetClass="entr" presetSubtype="0" fill="hold" grpId="0" nodeType="withEffect">
                                  <p:stCondLst>
                                    <p:cond delay="0"/>
                                  </p:stCondLst>
                                  <p:iterate type="lt">
                                    <p:tmPct val="926"/>
                                  </p:iterate>
                                  <p:childTnLst>
                                    <p:set>
                                      <p:cBhvr>
                                        <p:cTn id="54" dur="1" fill="hold">
                                          <p:stCondLst>
                                            <p:cond delay="0"/>
                                          </p:stCondLst>
                                        </p:cTn>
                                        <p:tgtEl>
                                          <p:spTgt spid="23"/>
                                        </p:tgtEl>
                                        <p:attrNameLst>
                                          <p:attrName>style.visibility</p:attrName>
                                        </p:attrNameLst>
                                      </p:cBhvr>
                                      <p:to>
                                        <p:strVal val="visible"/>
                                      </p:to>
                                    </p:set>
                                    <p:anim calcmode="lin" valueType="num">
                                      <p:cBhvr>
                                        <p:cTn id="55" dur="750" fill="hold"/>
                                        <p:tgtEl>
                                          <p:spTgt spid="23"/>
                                        </p:tgtEl>
                                        <p:attrNameLst>
                                          <p:attrName>ppt_w</p:attrName>
                                        </p:attrNameLst>
                                      </p:cBhvr>
                                      <p:tavLst>
                                        <p:tav tm="0">
                                          <p:val>
                                            <p:fltVal val="0"/>
                                          </p:val>
                                        </p:tav>
                                        <p:tav tm="100000">
                                          <p:val>
                                            <p:strVal val="#ppt_w"/>
                                          </p:val>
                                        </p:tav>
                                      </p:tavLst>
                                    </p:anim>
                                    <p:anim calcmode="lin" valueType="num">
                                      <p:cBhvr>
                                        <p:cTn id="56" dur="750" fill="hold"/>
                                        <p:tgtEl>
                                          <p:spTgt spid="23"/>
                                        </p:tgtEl>
                                        <p:attrNameLst>
                                          <p:attrName>ppt_h</p:attrName>
                                        </p:attrNameLst>
                                      </p:cBhvr>
                                      <p:tavLst>
                                        <p:tav tm="0">
                                          <p:val>
                                            <p:fltVal val="0"/>
                                          </p:val>
                                        </p:tav>
                                        <p:tav tm="100000">
                                          <p:val>
                                            <p:strVal val="#ppt_h"/>
                                          </p:val>
                                        </p:tav>
                                      </p:tavLst>
                                    </p:anim>
                                    <p:anim calcmode="lin" valueType="num">
                                      <p:cBhvr>
                                        <p:cTn id="57" dur="750" fill="hold"/>
                                        <p:tgtEl>
                                          <p:spTgt spid="23"/>
                                        </p:tgtEl>
                                        <p:attrNameLst>
                                          <p:attrName>style.rotation</p:attrName>
                                        </p:attrNameLst>
                                      </p:cBhvr>
                                      <p:tavLst>
                                        <p:tav tm="0">
                                          <p:val>
                                            <p:fltVal val="90"/>
                                          </p:val>
                                        </p:tav>
                                        <p:tav tm="100000">
                                          <p:val>
                                            <p:fltVal val="0"/>
                                          </p:val>
                                        </p:tav>
                                      </p:tavLst>
                                    </p:anim>
                                    <p:animEffect transition="in" filter="fade">
                                      <p:cBhvr>
                                        <p:cTn id="58" dur="750"/>
                                        <p:tgtEl>
                                          <p:spTgt spid="23"/>
                                        </p:tgtEl>
                                      </p:cBhvr>
                                    </p:animEffect>
                                  </p:childTnLst>
                                </p:cTn>
                              </p:par>
                              <p:par>
                                <p:cTn id="59" presetID="31" presetClass="entr" presetSubtype="0" fill="hold" grpId="0" nodeType="withEffect">
                                  <p:stCondLst>
                                    <p:cond delay="0"/>
                                  </p:stCondLst>
                                  <p:iterate type="lt">
                                    <p:tmPct val="654"/>
                                  </p:iterate>
                                  <p:childTnLst>
                                    <p:set>
                                      <p:cBhvr>
                                        <p:cTn id="60" dur="1" fill="hold">
                                          <p:stCondLst>
                                            <p:cond delay="0"/>
                                          </p:stCondLst>
                                        </p:cTn>
                                        <p:tgtEl>
                                          <p:spTgt spid="28"/>
                                        </p:tgtEl>
                                        <p:attrNameLst>
                                          <p:attrName>style.visibility</p:attrName>
                                        </p:attrNameLst>
                                      </p:cBhvr>
                                      <p:to>
                                        <p:strVal val="visible"/>
                                      </p:to>
                                    </p:set>
                                    <p:anim calcmode="lin" valueType="num">
                                      <p:cBhvr>
                                        <p:cTn id="61" dur="750" fill="hold"/>
                                        <p:tgtEl>
                                          <p:spTgt spid="28"/>
                                        </p:tgtEl>
                                        <p:attrNameLst>
                                          <p:attrName>ppt_w</p:attrName>
                                        </p:attrNameLst>
                                      </p:cBhvr>
                                      <p:tavLst>
                                        <p:tav tm="0">
                                          <p:val>
                                            <p:fltVal val="0"/>
                                          </p:val>
                                        </p:tav>
                                        <p:tav tm="100000">
                                          <p:val>
                                            <p:strVal val="#ppt_w"/>
                                          </p:val>
                                        </p:tav>
                                      </p:tavLst>
                                    </p:anim>
                                    <p:anim calcmode="lin" valueType="num">
                                      <p:cBhvr>
                                        <p:cTn id="62" dur="750" fill="hold"/>
                                        <p:tgtEl>
                                          <p:spTgt spid="28"/>
                                        </p:tgtEl>
                                        <p:attrNameLst>
                                          <p:attrName>ppt_h</p:attrName>
                                        </p:attrNameLst>
                                      </p:cBhvr>
                                      <p:tavLst>
                                        <p:tav tm="0">
                                          <p:val>
                                            <p:fltVal val="0"/>
                                          </p:val>
                                        </p:tav>
                                        <p:tav tm="100000">
                                          <p:val>
                                            <p:strVal val="#ppt_h"/>
                                          </p:val>
                                        </p:tav>
                                      </p:tavLst>
                                    </p:anim>
                                    <p:anim calcmode="lin" valueType="num">
                                      <p:cBhvr>
                                        <p:cTn id="63" dur="750" fill="hold"/>
                                        <p:tgtEl>
                                          <p:spTgt spid="28"/>
                                        </p:tgtEl>
                                        <p:attrNameLst>
                                          <p:attrName>style.rotation</p:attrName>
                                        </p:attrNameLst>
                                      </p:cBhvr>
                                      <p:tavLst>
                                        <p:tav tm="0">
                                          <p:val>
                                            <p:fltVal val="90"/>
                                          </p:val>
                                        </p:tav>
                                        <p:tav tm="100000">
                                          <p:val>
                                            <p:fltVal val="0"/>
                                          </p:val>
                                        </p:tav>
                                      </p:tavLst>
                                    </p:anim>
                                    <p:animEffect transition="in" filter="fade">
                                      <p:cBhvr>
                                        <p:cTn id="64" dur="750"/>
                                        <p:tgtEl>
                                          <p:spTgt spid="28"/>
                                        </p:tgtEl>
                                      </p:cBhvr>
                                    </p:animEffect>
                                  </p:childTnLst>
                                </p:cTn>
                              </p:par>
                              <p:par>
                                <p:cTn id="65" presetID="31" presetClass="entr" presetSubtype="0" fill="hold" grpId="0" nodeType="withEffect">
                                  <p:stCondLst>
                                    <p:cond delay="0"/>
                                  </p:stCondLst>
                                  <p:iterate type="lt">
                                    <p:tmPct val="680"/>
                                  </p:iterate>
                                  <p:childTnLst>
                                    <p:set>
                                      <p:cBhvr>
                                        <p:cTn id="66" dur="1" fill="hold">
                                          <p:stCondLst>
                                            <p:cond delay="0"/>
                                          </p:stCondLst>
                                        </p:cTn>
                                        <p:tgtEl>
                                          <p:spTgt spid="29"/>
                                        </p:tgtEl>
                                        <p:attrNameLst>
                                          <p:attrName>style.visibility</p:attrName>
                                        </p:attrNameLst>
                                      </p:cBhvr>
                                      <p:to>
                                        <p:strVal val="visible"/>
                                      </p:to>
                                    </p:set>
                                    <p:anim calcmode="lin" valueType="num">
                                      <p:cBhvr>
                                        <p:cTn id="67" dur="750" fill="hold"/>
                                        <p:tgtEl>
                                          <p:spTgt spid="29"/>
                                        </p:tgtEl>
                                        <p:attrNameLst>
                                          <p:attrName>ppt_w</p:attrName>
                                        </p:attrNameLst>
                                      </p:cBhvr>
                                      <p:tavLst>
                                        <p:tav tm="0">
                                          <p:val>
                                            <p:fltVal val="0"/>
                                          </p:val>
                                        </p:tav>
                                        <p:tav tm="100000">
                                          <p:val>
                                            <p:strVal val="#ppt_w"/>
                                          </p:val>
                                        </p:tav>
                                      </p:tavLst>
                                    </p:anim>
                                    <p:anim calcmode="lin" valueType="num">
                                      <p:cBhvr>
                                        <p:cTn id="68" dur="750" fill="hold"/>
                                        <p:tgtEl>
                                          <p:spTgt spid="29"/>
                                        </p:tgtEl>
                                        <p:attrNameLst>
                                          <p:attrName>ppt_h</p:attrName>
                                        </p:attrNameLst>
                                      </p:cBhvr>
                                      <p:tavLst>
                                        <p:tav tm="0">
                                          <p:val>
                                            <p:fltVal val="0"/>
                                          </p:val>
                                        </p:tav>
                                        <p:tav tm="100000">
                                          <p:val>
                                            <p:strVal val="#ppt_h"/>
                                          </p:val>
                                        </p:tav>
                                      </p:tavLst>
                                    </p:anim>
                                    <p:anim calcmode="lin" valueType="num">
                                      <p:cBhvr>
                                        <p:cTn id="69" dur="750" fill="hold"/>
                                        <p:tgtEl>
                                          <p:spTgt spid="29"/>
                                        </p:tgtEl>
                                        <p:attrNameLst>
                                          <p:attrName>style.rotation</p:attrName>
                                        </p:attrNameLst>
                                      </p:cBhvr>
                                      <p:tavLst>
                                        <p:tav tm="0">
                                          <p:val>
                                            <p:fltVal val="90"/>
                                          </p:val>
                                        </p:tav>
                                        <p:tav tm="100000">
                                          <p:val>
                                            <p:fltVal val="0"/>
                                          </p:val>
                                        </p:tav>
                                      </p:tavLst>
                                    </p:anim>
                                    <p:animEffect transition="in" filter="fade">
                                      <p:cBhvr>
                                        <p:cTn id="70"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 grpId="0"/>
      <p:bldP spid="3" grpId="0"/>
      <p:bldP spid="13" grpId="0" animBg="1"/>
      <p:bldP spid="14" grpId="0" animBg="1"/>
      <p:bldP spid="15" grpId="0" animBg="1"/>
      <p:bldP spid="16" grpId="0" animBg="1"/>
      <p:bldP spid="23" grpId="0"/>
      <p:bldP spid="28" grpId="0"/>
      <p:bldP spid="29" grpId="0"/>
      <p:bldP spid="3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2"/>
          <p:cNvSpPr txBox="1"/>
          <p:nvPr/>
        </p:nvSpPr>
        <p:spPr>
          <a:xfrm>
            <a:off x="2088644" y="1621293"/>
            <a:ext cx="1793321"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w="6350">
                  <a:noFill/>
                </a:ln>
                <a:solidFill>
                  <a:srgbClr val="C00000"/>
                </a:solidFill>
                <a:effectLst/>
                <a:uLnTx/>
                <a:uFillTx/>
                <a:latin typeface="Arial" panose="020F0502020204030204"/>
                <a:ea typeface="微软雅黑"/>
                <a:cs typeface="+mn-ea"/>
                <a:sym typeface="+mn-lt"/>
              </a:rPr>
              <a:t>前 言</a:t>
            </a:r>
          </a:p>
        </p:txBody>
      </p:sp>
      <p:sp>
        <p:nvSpPr>
          <p:cNvPr id="2" name="矩形 1"/>
          <p:cNvSpPr/>
          <p:nvPr/>
        </p:nvSpPr>
        <p:spPr>
          <a:xfrm>
            <a:off x="947682" y="2510334"/>
            <a:ext cx="10300885" cy="3647152"/>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各位领导、同事大家好：</a:t>
            </a:r>
            <a:endParaRPr kumimoji="0" lang="en-US" altLang="zh-CN" sz="2800" b="1" i="0" u="none" strike="noStrike" kern="1200" cap="none" spc="0" normalizeH="0" baseline="0" noProof="0" dirty="0">
              <a:ln>
                <a:noFill/>
              </a:ln>
              <a:solidFill>
                <a:srgbClr val="C00000"/>
              </a:solidFill>
              <a:effectLst/>
              <a:uLnTx/>
              <a:uFillTx/>
              <a:latin typeface="Arial" panose="020F0502020204030204"/>
              <a:ea typeface="微软雅黑"/>
              <a:cs typeface="+mn-ea"/>
              <a:sym typeface="+mn-lt"/>
            </a:endParaRPr>
          </a:p>
          <a:p>
            <a:pPr marL="0" marR="0" lvl="0" indent="457200" algn="just" defTabSz="914400" rtl="0" eaLnBrk="1" fontAlgn="auto" latinLnBrk="0" hangingPunct="1">
              <a:lnSpc>
                <a:spcPct val="15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今年以来，我</a:t>
            </a:r>
            <a:r>
              <a:rPr kumimoji="0" lang="zh-CN" altLang="en-US" sz="18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支部</a:t>
            </a:r>
            <a:r>
              <a:rPr kumimoji="0" lang="zh-CN" altLang="zh-CN" sz="18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党建工作坚持以党的</a:t>
            </a:r>
            <a:r>
              <a:rPr kumimoji="0" lang="zh-CN" altLang="en-US" sz="1800" b="0" i="0" u="none" strike="noStrike" kern="100" cap="none" spc="0" normalizeH="0" baseline="0" noProof="0" dirty="0">
                <a:ln>
                  <a:noFill/>
                </a:ln>
                <a:solidFill>
                  <a:srgbClr val="C00000"/>
                </a:solidFill>
                <a:effectLst/>
                <a:uLnTx/>
                <a:uFillTx/>
                <a:latin typeface="Arial" panose="020F0502020204030204"/>
                <a:ea typeface="微软雅黑"/>
                <a:cs typeface="+mn-ea"/>
                <a:sym typeface="+mn-lt"/>
              </a:rPr>
              <a:t>十八届</a:t>
            </a:r>
            <a:r>
              <a:rPr kumimoji="0" lang="zh-CN" altLang="zh-CN" sz="1800" b="0" i="0" u="none" strike="noStrike" kern="100" cap="none" spc="0" normalizeH="0" baseline="0" noProof="0" dirty="0">
                <a:ln>
                  <a:noFill/>
                </a:ln>
                <a:solidFill>
                  <a:srgbClr val="C00000"/>
                </a:solidFill>
                <a:effectLst/>
                <a:uLnTx/>
                <a:uFillTx/>
                <a:latin typeface="Arial" panose="020F0502020204030204"/>
                <a:ea typeface="微软雅黑"/>
                <a:cs typeface="+mn-ea"/>
                <a:sym typeface="+mn-lt"/>
              </a:rPr>
              <a:t>六中全会精神</a:t>
            </a:r>
            <a:r>
              <a:rPr kumimoji="0" lang="zh-CN" altLang="zh-CN" sz="18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和</a:t>
            </a:r>
            <a:r>
              <a:rPr kumimoji="0" lang="zh-CN" altLang="en-US" sz="1800" b="0" i="0" u="none" strike="noStrike" kern="100" cap="none" spc="0" normalizeH="0" baseline="0" noProof="0" dirty="0">
                <a:ln>
                  <a:noFill/>
                </a:ln>
                <a:solidFill>
                  <a:srgbClr val="C00000"/>
                </a:solidFill>
                <a:effectLst/>
                <a:uLnTx/>
                <a:uFillTx/>
                <a:latin typeface="Arial" panose="020F0502020204030204"/>
                <a:ea typeface="微软雅黑"/>
                <a:cs typeface="+mn-ea"/>
                <a:sym typeface="+mn-lt"/>
              </a:rPr>
              <a:t>十九大</a:t>
            </a:r>
            <a:r>
              <a:rPr kumimoji="0" lang="zh-CN" altLang="zh-CN" sz="1800" b="0" i="0" u="none" strike="noStrike" kern="100" cap="none" spc="0" normalizeH="0" baseline="0" noProof="0" dirty="0">
                <a:ln>
                  <a:noFill/>
                </a:ln>
                <a:solidFill>
                  <a:srgbClr val="C00000"/>
                </a:solidFill>
                <a:effectLst/>
                <a:uLnTx/>
                <a:uFillTx/>
                <a:latin typeface="Arial" panose="020F0502020204030204"/>
                <a:ea typeface="微软雅黑"/>
                <a:cs typeface="+mn-ea"/>
                <a:sym typeface="+mn-lt"/>
              </a:rPr>
              <a:t>精神</a:t>
            </a:r>
            <a:r>
              <a:rPr kumimoji="0" lang="zh-CN" altLang="zh-CN" sz="18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为指导，牢牢抓住全面从严治党、落实党支部书记抓党建工作主体责任这条主线，突出抓班子、带队伍、理思路、破难题工作思路，深入开展“两学一做”</a:t>
            </a:r>
            <a:r>
              <a:rPr kumimoji="0" lang="zh-CN" altLang="en-US" sz="18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常态化</a:t>
            </a:r>
            <a:r>
              <a:rPr kumimoji="0" lang="zh-CN" altLang="zh-CN" sz="18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学习教育、服务型党组织建设、党建品牌打造等工作，为建设</a:t>
            </a:r>
            <a:r>
              <a:rPr kumimoji="0" lang="zh-CN" altLang="en-US" sz="18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新时代“伟大事业” </a:t>
            </a:r>
            <a:r>
              <a:rPr kumimoji="0" lang="zh-CN" altLang="zh-CN" sz="18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提供</a:t>
            </a:r>
            <a:r>
              <a:rPr kumimoji="0" lang="zh-CN" altLang="en-US" sz="18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了</a:t>
            </a:r>
            <a:r>
              <a:rPr kumimoji="0" lang="zh-CN" altLang="zh-CN" sz="18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坚强的组织保证。</a:t>
            </a:r>
            <a:endParaRPr kumimoji="0" lang="en-US" altLang="zh-CN" sz="18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endParaRPr>
          </a:p>
          <a:p>
            <a:pPr lvl="0" indent="457200" algn="just">
              <a:lnSpc>
                <a:spcPct val="150000"/>
              </a:lnSpc>
            </a:pPr>
            <a:r>
              <a:rPr lang="en-US" altLang="zh-CN" b="1" dirty="0">
                <a:solidFill>
                  <a:srgbClr val="7C4939"/>
                </a:solidFill>
                <a:latin typeface="Century Gothic" panose="020B0502020202020204" pitchFamily="34" charset="0"/>
                <a:ea typeface="微软雅黑" panose="020B0503020204020204" pitchFamily="34" charset="-122"/>
              </a:rPr>
              <a:t>201X</a:t>
            </a:r>
            <a:r>
              <a:rPr lang="zh-CN" altLang="en-US" b="1" dirty="0">
                <a:solidFill>
                  <a:srgbClr val="7C4939"/>
                </a:solidFill>
                <a:latin typeface="微软雅黑" panose="020B0503020204020204" pitchFamily="34" charset="-122"/>
                <a:ea typeface="微软雅黑" panose="020B0503020204020204" pitchFamily="34" charset="-122"/>
              </a:rPr>
              <a:t>年是深入学习党的十九大精神的关键之年，是贯彻好党的群众路线实践教育活动的重要一年，党支部紧紧围绕上级党委的总体工作思路，深化思想工作，转变机关作风，加强党建工作，从反“四风”，转作风入手，确保廉政之风的形成，树立良好党员干部形象。</a:t>
            </a:r>
            <a:endParaRPr kumimoji="0" lang="en-US" altLang="zh-CN" sz="18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3" name="矩形: 圆角 2"/>
          <p:cNvSpPr/>
          <p:nvPr/>
        </p:nvSpPr>
        <p:spPr>
          <a:xfrm>
            <a:off x="6063384" y="851589"/>
            <a:ext cx="5353916" cy="7920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800" b="0" i="0" u="none" strike="noStrike" kern="100" cap="none" spc="0" normalizeH="0" baseline="0" noProof="0" dirty="0">
                <a:ln>
                  <a:noFill/>
                </a:ln>
                <a:solidFill>
                  <a:srgbClr val="FCFCFC"/>
                </a:solidFill>
                <a:effectLst/>
                <a:uLnTx/>
                <a:uFillTx/>
                <a:latin typeface="Arial" panose="020F0502020204030204"/>
                <a:ea typeface="微软雅黑"/>
                <a:cs typeface="+mn-ea"/>
                <a:sym typeface="+mn-lt"/>
              </a:rPr>
              <a:t>现</a:t>
            </a:r>
            <a:r>
              <a:rPr kumimoji="0" lang="zh-CN" altLang="en-US" sz="2800" b="0" i="0" u="none" strike="noStrike" kern="100" cap="none" spc="0" normalizeH="0" baseline="0" noProof="0" dirty="0">
                <a:ln>
                  <a:noFill/>
                </a:ln>
                <a:solidFill>
                  <a:srgbClr val="FCFCFC"/>
                </a:solidFill>
                <a:effectLst/>
                <a:uLnTx/>
                <a:uFillTx/>
                <a:latin typeface="Arial" panose="020F0502020204030204"/>
                <a:ea typeface="微软雅黑"/>
                <a:cs typeface="+mn-ea"/>
                <a:sym typeface="+mn-lt"/>
              </a:rPr>
              <a:t>将前阶段工作</a:t>
            </a:r>
            <a:r>
              <a:rPr kumimoji="0" lang="zh-CN" altLang="zh-CN" sz="2800" b="0" i="0" u="none" strike="noStrike" kern="100" cap="none" spc="0" normalizeH="0" baseline="0" noProof="0" dirty="0">
                <a:ln>
                  <a:noFill/>
                </a:ln>
                <a:solidFill>
                  <a:srgbClr val="FCFCFC"/>
                </a:solidFill>
                <a:effectLst/>
                <a:uLnTx/>
                <a:uFillTx/>
                <a:latin typeface="Arial" panose="020F0502020204030204"/>
                <a:ea typeface="微软雅黑"/>
                <a:cs typeface="+mn-ea"/>
                <a:sym typeface="+mn-lt"/>
              </a:rPr>
              <a:t>汇报如下：</a:t>
            </a:r>
          </a:p>
        </p:txBody>
      </p:sp>
      <p:grpSp>
        <p:nvGrpSpPr>
          <p:cNvPr id="23" name="组合 22">
            <a:extLst>
              <a:ext uri="{FF2B5EF4-FFF2-40B4-BE49-F238E27FC236}">
                <a16:creationId xmlns="" xmlns:a16="http://schemas.microsoft.com/office/drawing/2014/main" id="{0DDB8D99-D1A7-4B19-BB8F-D12E9B06D76C}"/>
              </a:ext>
            </a:extLst>
          </p:cNvPr>
          <p:cNvGrpSpPr/>
          <p:nvPr/>
        </p:nvGrpSpPr>
        <p:grpSpPr>
          <a:xfrm>
            <a:off x="774700" y="2043823"/>
            <a:ext cx="10642600" cy="4262634"/>
            <a:chOff x="643467" y="1289080"/>
            <a:chExt cx="10642600" cy="3494586"/>
          </a:xfrm>
        </p:grpSpPr>
        <p:cxnSp>
          <p:nvCxnSpPr>
            <p:cNvPr id="9" name="直接连接符 8"/>
            <p:cNvCxnSpPr>
              <a:cxnSpLocks/>
            </p:cNvCxnSpPr>
            <p:nvPr/>
          </p:nvCxnSpPr>
          <p:spPr>
            <a:xfrm>
              <a:off x="3750733" y="1289080"/>
              <a:ext cx="7535334" cy="8468"/>
            </a:xfrm>
            <a:prstGeom prst="line">
              <a:avLst/>
            </a:prstGeom>
            <a:ln>
              <a:headEnd type="oval"/>
            </a:ln>
          </p:spPr>
          <p:style>
            <a:lnRef idx="1">
              <a:schemeClr val="dk1"/>
            </a:lnRef>
            <a:fillRef idx="0">
              <a:schemeClr val="dk1"/>
            </a:fillRef>
            <a:effectRef idx="0">
              <a:schemeClr val="dk1"/>
            </a:effectRef>
            <a:fontRef idx="minor">
              <a:schemeClr val="tx1"/>
            </a:fontRef>
          </p:style>
        </p:cxnSp>
        <p:cxnSp>
          <p:nvCxnSpPr>
            <p:cNvPr id="12" name="直接连接符 11"/>
            <p:cNvCxnSpPr>
              <a:cxnSpLocks/>
            </p:cNvCxnSpPr>
            <p:nvPr/>
          </p:nvCxnSpPr>
          <p:spPr>
            <a:xfrm>
              <a:off x="643467" y="1289080"/>
              <a:ext cx="1219200" cy="0"/>
            </a:xfrm>
            <a:prstGeom prst="line">
              <a:avLst/>
            </a:prstGeom>
            <a:ln>
              <a:headEnd type="none"/>
              <a:tailEnd type="oval"/>
            </a:ln>
          </p:spPr>
          <p:style>
            <a:lnRef idx="1">
              <a:schemeClr val="dk1"/>
            </a:lnRef>
            <a:fillRef idx="0">
              <a:schemeClr val="dk1"/>
            </a:fillRef>
            <a:effectRef idx="0">
              <a:schemeClr val="dk1"/>
            </a:effectRef>
            <a:fontRef idx="minor">
              <a:schemeClr val="tx1"/>
            </a:fontRef>
          </p:style>
        </p:cxnSp>
        <p:cxnSp>
          <p:nvCxnSpPr>
            <p:cNvPr id="11" name="直接连接符 10">
              <a:extLst>
                <a:ext uri="{FF2B5EF4-FFF2-40B4-BE49-F238E27FC236}">
                  <a16:creationId xmlns="" xmlns:a16="http://schemas.microsoft.com/office/drawing/2014/main" id="{14F218D8-AA2F-41FC-9155-EB6D92540732}"/>
                </a:ext>
              </a:extLst>
            </p:cNvPr>
            <p:cNvCxnSpPr>
              <a:cxnSpLocks/>
            </p:cNvCxnSpPr>
            <p:nvPr/>
          </p:nvCxnSpPr>
          <p:spPr>
            <a:xfrm>
              <a:off x="643467" y="1289080"/>
              <a:ext cx="0" cy="3494586"/>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a:extLst>
                <a:ext uri="{FF2B5EF4-FFF2-40B4-BE49-F238E27FC236}">
                  <a16:creationId xmlns="" xmlns:a16="http://schemas.microsoft.com/office/drawing/2014/main" id="{381F29AA-AF32-4F2C-AB50-BB7E701D6785}"/>
                </a:ext>
              </a:extLst>
            </p:cNvPr>
            <p:cNvCxnSpPr/>
            <p:nvPr/>
          </p:nvCxnSpPr>
          <p:spPr>
            <a:xfrm>
              <a:off x="643467" y="4783666"/>
              <a:ext cx="10642600" cy="0"/>
            </a:xfrm>
            <a:prstGeom prst="line">
              <a:avLst/>
            </a:prstGeom>
          </p:spPr>
          <p:style>
            <a:lnRef idx="1">
              <a:schemeClr val="dk1"/>
            </a:lnRef>
            <a:fillRef idx="0">
              <a:schemeClr val="dk1"/>
            </a:fillRef>
            <a:effectRef idx="0">
              <a:schemeClr val="dk1"/>
            </a:effectRef>
            <a:fontRef idx="minor">
              <a:schemeClr val="tx1"/>
            </a:fontRef>
          </p:style>
        </p:cxnSp>
        <p:cxnSp>
          <p:nvCxnSpPr>
            <p:cNvPr id="22" name="直接连接符 21">
              <a:extLst>
                <a:ext uri="{FF2B5EF4-FFF2-40B4-BE49-F238E27FC236}">
                  <a16:creationId xmlns="" xmlns:a16="http://schemas.microsoft.com/office/drawing/2014/main" id="{80E5712E-82CE-4388-81CC-F69856064AE8}"/>
                </a:ext>
              </a:extLst>
            </p:cNvPr>
            <p:cNvCxnSpPr/>
            <p:nvPr/>
          </p:nvCxnSpPr>
          <p:spPr>
            <a:xfrm>
              <a:off x="11286067" y="1297548"/>
              <a:ext cx="0" cy="3486118"/>
            </a:xfrm>
            <a:prstGeom prst="line">
              <a:avLst/>
            </a:prstGeom>
          </p:spPr>
          <p:style>
            <a:lnRef idx="1">
              <a:schemeClr val="dk1"/>
            </a:lnRef>
            <a:fillRef idx="0">
              <a:schemeClr val="dk1"/>
            </a:fillRef>
            <a:effectRef idx="0">
              <a:schemeClr val="dk1"/>
            </a:effectRef>
            <a:fontRef idx="minor">
              <a:schemeClr val="tx1"/>
            </a:fontRef>
          </p:style>
        </p:cxnSp>
      </p:grpSp>
      <p:pic>
        <p:nvPicPr>
          <p:cNvPr id="5" name="图片 4">
            <a:extLst>
              <a:ext uri="{FF2B5EF4-FFF2-40B4-BE49-F238E27FC236}">
                <a16:creationId xmlns="" xmlns:a16="http://schemas.microsoft.com/office/drawing/2014/main" id="{11ECB95F-3490-426E-83AB-51E02E3DE12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flipH="1">
            <a:off x="0" y="0"/>
            <a:ext cx="4800600" cy="3667345"/>
          </a:xfrm>
          <a:prstGeom prst="rect">
            <a:avLst/>
          </a:prstGeom>
        </p:spPr>
      </p:pic>
    </p:spTree>
    <p:extLst>
      <p:ext uri="{BB962C8B-B14F-4D97-AF65-F5344CB8AC3E}">
        <p14:creationId xmlns="" xmlns:p14="http://schemas.microsoft.com/office/powerpoint/2010/main" val="3373148077"/>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1)">
                                      <p:cBhvr>
                                        <p:cTn id="7" dur="1000"/>
                                        <p:tgtEl>
                                          <p:spTgt spid="23"/>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Effect transition="in" filter="fade">
                                      <p:cBhvr>
                                        <p:cTn id="12" dur="1000"/>
                                        <p:tgtEl>
                                          <p:spTgt spid="7"/>
                                        </p:tgtEl>
                                      </p:cBhvr>
                                    </p:animEffect>
                                  </p:childTnLst>
                                </p:cTn>
                              </p:par>
                              <p:par>
                                <p:cTn id="13" presetID="31" presetClass="entr" presetSubtype="0" fill="hold" grpId="0" nodeType="withEffect">
                                  <p:stCondLst>
                                    <p:cond delay="0"/>
                                  </p:stCondLst>
                                  <p:iterate type="lt">
                                    <p:tmPct val="625"/>
                                  </p:iterate>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style.rotation</p:attrName>
                                        </p:attrNameLst>
                                      </p:cBhvr>
                                      <p:tavLst>
                                        <p:tav tm="0">
                                          <p:val>
                                            <p:fltVal val="90"/>
                                          </p:val>
                                        </p:tav>
                                        <p:tav tm="100000">
                                          <p:val>
                                            <p:fltVal val="0"/>
                                          </p:val>
                                        </p:tav>
                                      </p:tavLst>
                                    </p:anim>
                                    <p:animEffect transition="in" filter="fade">
                                      <p:cBhvr>
                                        <p:cTn id="18" dur="1000"/>
                                        <p:tgtEl>
                                          <p:spTgt spid="2"/>
                                        </p:tgtEl>
                                      </p:cBhvr>
                                    </p:animEffect>
                                  </p:childTnLst>
                                </p:cTn>
                              </p:par>
                              <p:par>
                                <p:cTn id="19" presetID="18" presetClass="entr" presetSubtype="6" fill="hold" grpId="0" nodeType="withEffect">
                                  <p:stCondLst>
                                    <p:cond delay="1900"/>
                                  </p:stCondLst>
                                  <p:childTnLst>
                                    <p:set>
                                      <p:cBhvr>
                                        <p:cTn id="20" dur="1" fill="hold">
                                          <p:stCondLst>
                                            <p:cond delay="0"/>
                                          </p:stCondLst>
                                        </p:cTn>
                                        <p:tgtEl>
                                          <p:spTgt spid="3"/>
                                        </p:tgtEl>
                                        <p:attrNameLst>
                                          <p:attrName>style.visibility</p:attrName>
                                        </p:attrNameLst>
                                      </p:cBhvr>
                                      <p:to>
                                        <p:strVal val="visible"/>
                                      </p:to>
                                    </p:set>
                                    <p:animEffect transition="in" filter="strips(downRight)">
                                      <p:cBhvr>
                                        <p:cTn id="2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04457" y="1881838"/>
            <a:ext cx="3732609" cy="3732609"/>
          </a:xfrm>
          <a:prstGeom prst="ellipse">
            <a:avLst/>
          </a:prstGeom>
          <a:solidFill>
            <a:srgbClr val="C00000"/>
          </a:solidFill>
          <a:ln w="1905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DF8"/>
              </a:solidFill>
              <a:effectLst/>
              <a:uLnTx/>
              <a:uFillTx/>
              <a:latin typeface="Arial" panose="020F0502020204030204"/>
              <a:ea typeface="微软雅黑"/>
              <a:cs typeface="+mn-ea"/>
              <a:sym typeface="+mn-lt"/>
            </a:endParaRPr>
          </a:p>
        </p:txBody>
      </p:sp>
      <p:sp>
        <p:nvSpPr>
          <p:cNvPr id="2" name="TextBox 12"/>
          <p:cNvSpPr txBox="1"/>
          <p:nvPr/>
        </p:nvSpPr>
        <p:spPr>
          <a:xfrm>
            <a:off x="1204457" y="283943"/>
            <a:ext cx="6874369" cy="64633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en-US" dirty="0">
                <a:sym typeface="+mn-lt"/>
              </a:rPr>
              <a:t>机关党务干部队伍素质参差不齐</a:t>
            </a:r>
          </a:p>
        </p:txBody>
      </p:sp>
      <p:sp>
        <p:nvSpPr>
          <p:cNvPr id="3" name="矩形 2"/>
          <p:cNvSpPr/>
          <p:nvPr/>
        </p:nvSpPr>
        <p:spPr>
          <a:xfrm>
            <a:off x="1754562" y="2778646"/>
            <a:ext cx="2632399" cy="1938992"/>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目前，我市机关党务干部队伍的素质整体状况良好，为加强机关党建工作作出了应有的贡献，在机关党员职工中树立了较高的威信。</a:t>
            </a:r>
          </a:p>
        </p:txBody>
      </p:sp>
      <p:sp>
        <p:nvSpPr>
          <p:cNvPr id="4" name="矩形 3"/>
          <p:cNvSpPr/>
          <p:nvPr/>
        </p:nvSpPr>
        <p:spPr>
          <a:xfrm>
            <a:off x="5841594" y="2613627"/>
            <a:ext cx="4474464" cy="3000821"/>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与此同时，我们也必须认识到，机关党组织一般没有专职的党务工作者，</a:t>
            </a:r>
            <a:r>
              <a:rPr kumimoji="0" lang="zh-CN" altLang="en-US" sz="1400" b="1" i="0" u="none" strike="noStrike" kern="100" cap="none" spc="0" normalizeH="0" baseline="0" noProof="0" dirty="0">
                <a:ln>
                  <a:noFill/>
                </a:ln>
                <a:solidFill>
                  <a:srgbClr val="C00000"/>
                </a:solidFill>
                <a:effectLst/>
                <a:uLnTx/>
                <a:uFillTx/>
                <a:latin typeface="Arial" panose="020F0502020204030204"/>
                <a:ea typeface="微软雅黑"/>
                <a:cs typeface="+mn-ea"/>
                <a:sym typeface="+mn-lt"/>
              </a:rPr>
              <a:t>党员干部大多都是身兼数职，且多数都是业务骨干</a:t>
            </a:r>
            <a:r>
              <a:rPr kumimoji="0" lang="zh-CN" altLang="en-US"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，在机关单位中承担着重要的业务工作，往往造成缺乏足够的精力和时间抓好党务工作。在这些党务工作者中，</a:t>
            </a:r>
            <a:r>
              <a:rPr kumimoji="0" lang="zh-CN" altLang="en-US" sz="1400" b="1" i="0" u="none" strike="noStrike" kern="100" cap="none" spc="0" normalizeH="0" baseline="0" noProof="0" dirty="0">
                <a:ln>
                  <a:noFill/>
                </a:ln>
                <a:solidFill>
                  <a:srgbClr val="C00000"/>
                </a:solidFill>
                <a:effectLst/>
                <a:uLnTx/>
                <a:uFillTx/>
                <a:latin typeface="Arial" panose="020F0502020204030204"/>
                <a:ea typeface="微软雅黑"/>
                <a:cs typeface="+mn-ea"/>
                <a:sym typeface="+mn-lt"/>
              </a:rPr>
              <a:t>部分人员自我定位不高，仅把自己定位为一个按照上级要求完成任务的工作人员</a:t>
            </a:r>
            <a:r>
              <a:rPr kumimoji="0" lang="zh-CN" altLang="en-US"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，没有认识到党务工作仅仅是党建工作的一部分，党建工作的内涵和重要性远远高于单纯的党务工作，从而导致他们对待工作认识的高度不够，视野不开阔，工作办法措施不多。</a:t>
            </a:r>
          </a:p>
        </p:txBody>
      </p:sp>
      <p:sp>
        <p:nvSpPr>
          <p:cNvPr id="6" name="矩形 5"/>
          <p:cNvSpPr/>
          <p:nvPr/>
        </p:nvSpPr>
        <p:spPr>
          <a:xfrm>
            <a:off x="5841594" y="1881839"/>
            <a:ext cx="2160000" cy="64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身兼数职</a:t>
            </a:r>
          </a:p>
        </p:txBody>
      </p:sp>
      <p:sp>
        <p:nvSpPr>
          <p:cNvPr id="7" name="矩形 6"/>
          <p:cNvSpPr/>
          <p:nvPr/>
        </p:nvSpPr>
        <p:spPr>
          <a:xfrm>
            <a:off x="8156058" y="1881839"/>
            <a:ext cx="2160000" cy="64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定位不高</a:t>
            </a:r>
          </a:p>
        </p:txBody>
      </p:sp>
      <p:grpSp>
        <p:nvGrpSpPr>
          <p:cNvPr id="18" name="组合 17"/>
          <p:cNvGrpSpPr/>
          <p:nvPr/>
        </p:nvGrpSpPr>
        <p:grpSpPr>
          <a:xfrm>
            <a:off x="3958306" y="4635687"/>
            <a:ext cx="978760" cy="978760"/>
            <a:chOff x="4641640" y="4876577"/>
            <a:chExt cx="978760" cy="978760"/>
          </a:xfrm>
        </p:grpSpPr>
        <p:sp>
          <p:nvSpPr>
            <p:cNvPr id="13" name="椭圆 12"/>
            <p:cNvSpPr/>
            <p:nvPr/>
          </p:nvSpPr>
          <p:spPr>
            <a:xfrm>
              <a:off x="4641640" y="4876577"/>
              <a:ext cx="978760" cy="978760"/>
            </a:xfrm>
            <a:prstGeom prst="ellipse">
              <a:avLst/>
            </a:prstGeom>
            <a:solidFill>
              <a:srgbClr val="FF9500"/>
            </a:solidFill>
            <a:ln w="63500">
              <a:solidFill>
                <a:srgbClr val="FFFD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DF8"/>
                </a:solidFill>
                <a:effectLst/>
                <a:uLnTx/>
                <a:uFillTx/>
                <a:latin typeface="Arial" panose="020F0502020204030204"/>
                <a:ea typeface="微软雅黑"/>
                <a:cs typeface="+mn-ea"/>
                <a:sym typeface="+mn-lt"/>
              </a:endParaRPr>
            </a:p>
          </p:txBody>
        </p:sp>
        <p:sp>
          <p:nvSpPr>
            <p:cNvPr id="17" name="Freeform 5"/>
            <p:cNvSpPr/>
            <p:nvPr/>
          </p:nvSpPr>
          <p:spPr bwMode="auto">
            <a:xfrm>
              <a:off x="4902930" y="5137867"/>
              <a:ext cx="456179" cy="45617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cxnSp>
        <p:nvCxnSpPr>
          <p:cNvPr id="20" name="直接连接符 19"/>
          <p:cNvCxnSpPr/>
          <p:nvPr/>
        </p:nvCxnSpPr>
        <p:spPr>
          <a:xfrm>
            <a:off x="5410294" y="1881839"/>
            <a:ext cx="0" cy="3732608"/>
          </a:xfrm>
          <a:prstGeom prst="line">
            <a:avLst/>
          </a:prstGeom>
          <a:ln>
            <a:solidFill>
              <a:srgbClr val="FF95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118866647"/>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31" presetClass="entr" presetSubtype="0" fill="hold" grpId="0" nodeType="withEffect">
                                  <p:stCondLst>
                                    <p:cond delay="0"/>
                                  </p:stCondLst>
                                  <p:iterate type="lt">
                                    <p:tmPct val="585"/>
                                  </p:iterate>
                                  <p:childTnLst>
                                    <p:set>
                                      <p:cBhvr>
                                        <p:cTn id="14" dur="1" fill="hold">
                                          <p:stCondLst>
                                            <p:cond delay="0"/>
                                          </p:stCondLst>
                                        </p:cTn>
                                        <p:tgtEl>
                                          <p:spTgt spid="3"/>
                                        </p:tgtEl>
                                        <p:attrNameLst>
                                          <p:attrName>style.visibility</p:attrName>
                                        </p:attrNameLst>
                                      </p:cBhvr>
                                      <p:to>
                                        <p:strVal val="visible"/>
                                      </p:to>
                                    </p:set>
                                    <p:anim calcmode="lin" valueType="num">
                                      <p:cBhvr>
                                        <p:cTn id="15" dur="750" fill="hold"/>
                                        <p:tgtEl>
                                          <p:spTgt spid="3"/>
                                        </p:tgtEl>
                                        <p:attrNameLst>
                                          <p:attrName>ppt_w</p:attrName>
                                        </p:attrNameLst>
                                      </p:cBhvr>
                                      <p:tavLst>
                                        <p:tav tm="0">
                                          <p:val>
                                            <p:fltVal val="0"/>
                                          </p:val>
                                        </p:tav>
                                        <p:tav tm="100000">
                                          <p:val>
                                            <p:strVal val="#ppt_w"/>
                                          </p:val>
                                        </p:tav>
                                      </p:tavLst>
                                    </p:anim>
                                    <p:anim calcmode="lin" valueType="num">
                                      <p:cBhvr>
                                        <p:cTn id="16" dur="750" fill="hold"/>
                                        <p:tgtEl>
                                          <p:spTgt spid="3"/>
                                        </p:tgtEl>
                                        <p:attrNameLst>
                                          <p:attrName>ppt_h</p:attrName>
                                        </p:attrNameLst>
                                      </p:cBhvr>
                                      <p:tavLst>
                                        <p:tav tm="0">
                                          <p:val>
                                            <p:fltVal val="0"/>
                                          </p:val>
                                        </p:tav>
                                        <p:tav tm="100000">
                                          <p:val>
                                            <p:strVal val="#ppt_h"/>
                                          </p:val>
                                        </p:tav>
                                      </p:tavLst>
                                    </p:anim>
                                    <p:anim calcmode="lin" valueType="num">
                                      <p:cBhvr>
                                        <p:cTn id="17" dur="750" fill="hold"/>
                                        <p:tgtEl>
                                          <p:spTgt spid="3"/>
                                        </p:tgtEl>
                                        <p:attrNameLst>
                                          <p:attrName>style.rotation</p:attrName>
                                        </p:attrNameLst>
                                      </p:cBhvr>
                                      <p:tavLst>
                                        <p:tav tm="0">
                                          <p:val>
                                            <p:fltVal val="90"/>
                                          </p:val>
                                        </p:tav>
                                        <p:tav tm="100000">
                                          <p:val>
                                            <p:fltVal val="0"/>
                                          </p:val>
                                        </p:tav>
                                      </p:tavLst>
                                    </p:anim>
                                    <p:animEffect transition="in" filter="fade">
                                      <p:cBhvr>
                                        <p:cTn id="18" dur="750"/>
                                        <p:tgtEl>
                                          <p:spTgt spid="3"/>
                                        </p:tgtEl>
                                      </p:cBhvr>
                                    </p:animEffect>
                                  </p:childTnLst>
                                </p:cTn>
                              </p:par>
                              <p:par>
                                <p:cTn id="19" presetID="53" presetClass="entr" presetSubtype="16"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1000" fill="hold"/>
                                        <p:tgtEl>
                                          <p:spTgt spid="18"/>
                                        </p:tgtEl>
                                        <p:attrNameLst>
                                          <p:attrName>ppt_w</p:attrName>
                                        </p:attrNameLst>
                                      </p:cBhvr>
                                      <p:tavLst>
                                        <p:tav tm="0">
                                          <p:val>
                                            <p:fltVal val="0"/>
                                          </p:val>
                                        </p:tav>
                                        <p:tav tm="100000">
                                          <p:val>
                                            <p:strVal val="#ppt_w"/>
                                          </p:val>
                                        </p:tav>
                                      </p:tavLst>
                                    </p:anim>
                                    <p:anim calcmode="lin" valueType="num">
                                      <p:cBhvr>
                                        <p:cTn id="22" dur="1000" fill="hold"/>
                                        <p:tgtEl>
                                          <p:spTgt spid="18"/>
                                        </p:tgtEl>
                                        <p:attrNameLst>
                                          <p:attrName>ppt_h</p:attrName>
                                        </p:attrNameLst>
                                      </p:cBhvr>
                                      <p:tavLst>
                                        <p:tav tm="0">
                                          <p:val>
                                            <p:fltVal val="0"/>
                                          </p:val>
                                        </p:tav>
                                        <p:tav tm="100000">
                                          <p:val>
                                            <p:strVal val="#ppt_h"/>
                                          </p:val>
                                        </p:tav>
                                      </p:tavLst>
                                    </p:anim>
                                    <p:animEffect transition="in" filter="fade">
                                      <p:cBhvr>
                                        <p:cTn id="23" dur="1000"/>
                                        <p:tgtEl>
                                          <p:spTgt spid="18"/>
                                        </p:tgtEl>
                                      </p:cBhvr>
                                    </p:animEffect>
                                  </p:childTnLst>
                                </p:cTn>
                              </p:par>
                            </p:childTnLst>
                          </p:cTn>
                        </p:par>
                        <p:par>
                          <p:cTn id="24" fill="hold">
                            <p:stCondLst>
                              <p:cond delay="1000"/>
                            </p:stCondLst>
                            <p:childTnLst>
                              <p:par>
                                <p:cTn id="25" presetID="16" presetClass="entr" presetSubtype="42"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arn(outHorizontal)">
                                      <p:cBhvr>
                                        <p:cTn id="27" dur="1000"/>
                                        <p:tgtEl>
                                          <p:spTgt spid="2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1000"/>
                                        <p:tgtEl>
                                          <p:spTgt spid="6"/>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right)">
                                      <p:cBhvr>
                                        <p:cTn id="33" dur="1000"/>
                                        <p:tgtEl>
                                          <p:spTgt spid="7"/>
                                        </p:tgtEl>
                                      </p:cBhvr>
                                    </p:animEffect>
                                  </p:childTnLst>
                                </p:cTn>
                              </p:par>
                              <p:par>
                                <p:cTn id="34" presetID="31" presetClass="entr" presetSubtype="0" fill="hold" grpId="0" nodeType="withEffect">
                                  <p:stCondLst>
                                    <p:cond delay="0"/>
                                  </p:stCondLst>
                                  <p:iterate type="lt">
                                    <p:tmPct val="465"/>
                                  </p:iterate>
                                  <p:childTnLst>
                                    <p:set>
                                      <p:cBhvr>
                                        <p:cTn id="35" dur="1" fill="hold">
                                          <p:stCondLst>
                                            <p:cond delay="0"/>
                                          </p:stCondLst>
                                        </p:cTn>
                                        <p:tgtEl>
                                          <p:spTgt spid="4"/>
                                        </p:tgtEl>
                                        <p:attrNameLst>
                                          <p:attrName>style.visibility</p:attrName>
                                        </p:attrNameLst>
                                      </p:cBhvr>
                                      <p:to>
                                        <p:strVal val="visible"/>
                                      </p:to>
                                    </p:set>
                                    <p:anim calcmode="lin" valueType="num">
                                      <p:cBhvr>
                                        <p:cTn id="36" dur="750" fill="hold"/>
                                        <p:tgtEl>
                                          <p:spTgt spid="4"/>
                                        </p:tgtEl>
                                        <p:attrNameLst>
                                          <p:attrName>ppt_w</p:attrName>
                                        </p:attrNameLst>
                                      </p:cBhvr>
                                      <p:tavLst>
                                        <p:tav tm="0">
                                          <p:val>
                                            <p:fltVal val="0"/>
                                          </p:val>
                                        </p:tav>
                                        <p:tav tm="100000">
                                          <p:val>
                                            <p:strVal val="#ppt_w"/>
                                          </p:val>
                                        </p:tav>
                                      </p:tavLst>
                                    </p:anim>
                                    <p:anim calcmode="lin" valueType="num">
                                      <p:cBhvr>
                                        <p:cTn id="37" dur="750" fill="hold"/>
                                        <p:tgtEl>
                                          <p:spTgt spid="4"/>
                                        </p:tgtEl>
                                        <p:attrNameLst>
                                          <p:attrName>ppt_h</p:attrName>
                                        </p:attrNameLst>
                                      </p:cBhvr>
                                      <p:tavLst>
                                        <p:tav tm="0">
                                          <p:val>
                                            <p:fltVal val="0"/>
                                          </p:val>
                                        </p:tav>
                                        <p:tav tm="100000">
                                          <p:val>
                                            <p:strVal val="#ppt_h"/>
                                          </p:val>
                                        </p:tav>
                                      </p:tavLst>
                                    </p:anim>
                                    <p:anim calcmode="lin" valueType="num">
                                      <p:cBhvr>
                                        <p:cTn id="38" dur="750" fill="hold"/>
                                        <p:tgtEl>
                                          <p:spTgt spid="4"/>
                                        </p:tgtEl>
                                        <p:attrNameLst>
                                          <p:attrName>style.rotation</p:attrName>
                                        </p:attrNameLst>
                                      </p:cBhvr>
                                      <p:tavLst>
                                        <p:tav tm="0">
                                          <p:val>
                                            <p:fltVal val="90"/>
                                          </p:val>
                                        </p:tav>
                                        <p:tav tm="100000">
                                          <p:val>
                                            <p:fltVal val="0"/>
                                          </p:val>
                                        </p:tav>
                                      </p:tavLst>
                                    </p:anim>
                                    <p:animEffect transition="in" filter="fade">
                                      <p:cBhvr>
                                        <p:cTn id="39"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p:bldP spid="4" grpId="0"/>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p:nvPr/>
        </p:nvSpPr>
        <p:spPr>
          <a:xfrm>
            <a:off x="1248024" y="283943"/>
            <a:ext cx="4970206" cy="64633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zh-CN" dirty="0">
                <a:sym typeface="+mn-lt"/>
              </a:rPr>
              <a:t>党建工作内容不丰富 </a:t>
            </a:r>
          </a:p>
        </p:txBody>
      </p:sp>
      <p:sp>
        <p:nvSpPr>
          <p:cNvPr id="7" name="MH_Title_1">
            <a:extLst>
              <a:ext uri="{FF2B5EF4-FFF2-40B4-BE49-F238E27FC236}">
                <a16:creationId xmlns="" xmlns:a16="http://schemas.microsoft.com/office/drawing/2014/main" id="{FB5F8B7F-54BA-4FAF-A46D-632950B705F4}"/>
              </a:ext>
            </a:extLst>
          </p:cNvPr>
          <p:cNvSpPr/>
          <p:nvPr>
            <p:custDataLst>
              <p:tags r:id="rId1"/>
            </p:custDataLst>
          </p:nvPr>
        </p:nvSpPr>
        <p:spPr>
          <a:xfrm>
            <a:off x="1745233" y="2724705"/>
            <a:ext cx="2160000" cy="2160000"/>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defRPr/>
            </a:pPr>
            <a:r>
              <a:rPr lang="zh-CN" altLang="en-US" sz="2400" b="1" dirty="0">
                <a:solidFill>
                  <a:srgbClr val="FFFAF0"/>
                </a:solidFill>
                <a:latin typeface="微软雅黑" panose="020B0503020204020204" pitchFamily="34" charset="-122"/>
                <a:ea typeface="微软雅黑" panose="020B0503020204020204" pitchFamily="34" charset="-122"/>
              </a:rPr>
              <a:t>党建工作内容不丰富</a:t>
            </a:r>
          </a:p>
        </p:txBody>
      </p:sp>
      <p:sp>
        <p:nvSpPr>
          <p:cNvPr id="9" name="弧形 8">
            <a:extLst>
              <a:ext uri="{FF2B5EF4-FFF2-40B4-BE49-F238E27FC236}">
                <a16:creationId xmlns="" xmlns:a16="http://schemas.microsoft.com/office/drawing/2014/main" id="{F871DC95-3724-43CC-8D0A-E22C92904622}"/>
              </a:ext>
            </a:extLst>
          </p:cNvPr>
          <p:cNvSpPr/>
          <p:nvPr/>
        </p:nvSpPr>
        <p:spPr>
          <a:xfrm>
            <a:off x="637694" y="1644705"/>
            <a:ext cx="4161155" cy="4320000"/>
          </a:xfrm>
          <a:prstGeom prst="arc">
            <a:avLst>
              <a:gd name="adj1" fmla="val 17204711"/>
              <a:gd name="adj2" fmla="val 4458108"/>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MH_Other_1">
            <a:extLst>
              <a:ext uri="{FF2B5EF4-FFF2-40B4-BE49-F238E27FC236}">
                <a16:creationId xmlns="" xmlns:a16="http://schemas.microsoft.com/office/drawing/2014/main" id="{888369C1-7B26-41F1-9AEA-EB3887CC3611}"/>
              </a:ext>
            </a:extLst>
          </p:cNvPr>
          <p:cNvSpPr/>
          <p:nvPr>
            <p:custDataLst>
              <p:tags r:id="rId2"/>
            </p:custDataLst>
          </p:nvPr>
        </p:nvSpPr>
        <p:spPr>
          <a:xfrm>
            <a:off x="3808197" y="1893643"/>
            <a:ext cx="720000" cy="720000"/>
          </a:xfrm>
          <a:prstGeom prst="ellipse">
            <a:avLst/>
          </a:prstGeom>
          <a:solidFill>
            <a:srgbClr val="C00000"/>
          </a:solidFill>
          <a:ln w="25400">
            <a:noFill/>
          </a:ln>
          <a:effectLst>
            <a:outerShdw blurRad="50800" dist="12700" dir="2700000" algn="tl" rotWithShape="0">
              <a:schemeClr val="tx1">
                <a:lumMod val="20000"/>
                <a:lumOff val="8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AF0"/>
                </a:solidFill>
                <a:latin typeface="Century Gothic" panose="020B0502020202020204" pitchFamily="34" charset="0"/>
              </a:rPr>
              <a:t>1</a:t>
            </a:r>
            <a:endParaRPr lang="zh-CN" altLang="en-US" sz="2400" dirty="0">
              <a:solidFill>
                <a:srgbClr val="FFFAF0"/>
              </a:solidFill>
              <a:latin typeface="Century Gothic" panose="020B0502020202020204" pitchFamily="34" charset="0"/>
            </a:endParaRPr>
          </a:p>
        </p:txBody>
      </p:sp>
      <p:sp>
        <p:nvSpPr>
          <p:cNvPr id="11" name="矩形 10">
            <a:extLst>
              <a:ext uri="{FF2B5EF4-FFF2-40B4-BE49-F238E27FC236}">
                <a16:creationId xmlns="" xmlns:a16="http://schemas.microsoft.com/office/drawing/2014/main" id="{EE8E28BB-5963-4EFA-8732-D578AB9F7700}"/>
              </a:ext>
            </a:extLst>
          </p:cNvPr>
          <p:cNvSpPr/>
          <p:nvPr/>
        </p:nvSpPr>
        <p:spPr>
          <a:xfrm>
            <a:off x="5102772" y="1816440"/>
            <a:ext cx="5026447" cy="961289"/>
          </a:xfrm>
          <a:prstGeom prst="rect">
            <a:avLst/>
          </a:prstGeom>
        </p:spPr>
        <p:txBody>
          <a:bodyPr wrap="square">
            <a:spAutoFit/>
          </a:bodyPr>
          <a:lstStyle/>
          <a:p>
            <a:pPr>
              <a:lnSpc>
                <a:spcPct val="150000"/>
              </a:lnSpc>
            </a:pPr>
            <a:r>
              <a:rPr lang="zh-CN" altLang="en-US" sz="2000" dirty="0">
                <a:solidFill>
                  <a:srgbClr val="7C4939"/>
                </a:solidFill>
                <a:latin typeface="微软雅黑" panose="020B0503020204020204" pitchFamily="34" charset="-122"/>
                <a:ea typeface="微软雅黑" panose="020B0503020204020204" pitchFamily="34" charset="-122"/>
              </a:rPr>
              <a:t>公司党建工作基本为完成省分公司下达的规定动作，自选动作不多</a:t>
            </a:r>
            <a:r>
              <a:rPr lang="en-US" altLang="zh-CN" sz="2000" dirty="0">
                <a:solidFill>
                  <a:srgbClr val="7C4939"/>
                </a:solidFill>
                <a:latin typeface="微软雅黑" panose="020B0503020204020204" pitchFamily="34" charset="-122"/>
                <a:ea typeface="微软雅黑" panose="020B0503020204020204" pitchFamily="34" charset="-122"/>
              </a:rPr>
              <a:t>;</a:t>
            </a:r>
            <a:endParaRPr lang="zh-CN" altLang="en-US" sz="2000" dirty="0">
              <a:solidFill>
                <a:srgbClr val="7C4939"/>
              </a:solidFill>
              <a:latin typeface="微软雅黑" panose="020B0503020204020204" pitchFamily="34" charset="-122"/>
              <a:ea typeface="微软雅黑" panose="020B0503020204020204" pitchFamily="34" charset="-122"/>
            </a:endParaRPr>
          </a:p>
        </p:txBody>
      </p:sp>
      <p:sp>
        <p:nvSpPr>
          <p:cNvPr id="12" name="MH_Other_1">
            <a:extLst>
              <a:ext uri="{FF2B5EF4-FFF2-40B4-BE49-F238E27FC236}">
                <a16:creationId xmlns="" xmlns:a16="http://schemas.microsoft.com/office/drawing/2014/main" id="{F4875F70-C123-47F5-AEB0-AB631684A977}"/>
              </a:ext>
            </a:extLst>
          </p:cNvPr>
          <p:cNvSpPr/>
          <p:nvPr>
            <p:custDataLst>
              <p:tags r:id="rId3"/>
            </p:custDataLst>
          </p:nvPr>
        </p:nvSpPr>
        <p:spPr>
          <a:xfrm>
            <a:off x="4451617" y="3444705"/>
            <a:ext cx="720000" cy="720000"/>
          </a:xfrm>
          <a:prstGeom prst="ellipse">
            <a:avLst/>
          </a:prstGeom>
          <a:solidFill>
            <a:srgbClr val="C00000"/>
          </a:solidFill>
          <a:ln w="25400">
            <a:noFill/>
          </a:ln>
          <a:effectLst>
            <a:outerShdw blurRad="50800" dist="12700" dir="2700000" algn="tl" rotWithShape="0">
              <a:schemeClr val="tx1">
                <a:lumMod val="20000"/>
                <a:lumOff val="8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AF0"/>
                </a:solidFill>
                <a:latin typeface="Century Gothic" panose="020B0502020202020204" pitchFamily="34" charset="0"/>
              </a:rPr>
              <a:t>2</a:t>
            </a:r>
            <a:endParaRPr lang="zh-CN" altLang="en-US" sz="2400" dirty="0">
              <a:solidFill>
                <a:srgbClr val="FFFAF0"/>
              </a:solidFill>
              <a:latin typeface="Century Gothic" panose="020B0502020202020204" pitchFamily="34" charset="0"/>
            </a:endParaRPr>
          </a:p>
        </p:txBody>
      </p:sp>
      <p:sp>
        <p:nvSpPr>
          <p:cNvPr id="13" name="MH_Other_1">
            <a:extLst>
              <a:ext uri="{FF2B5EF4-FFF2-40B4-BE49-F238E27FC236}">
                <a16:creationId xmlns="" xmlns:a16="http://schemas.microsoft.com/office/drawing/2014/main" id="{519CD494-4D1A-4CCF-8472-3399E6732F5C}"/>
              </a:ext>
            </a:extLst>
          </p:cNvPr>
          <p:cNvSpPr/>
          <p:nvPr>
            <p:custDataLst>
              <p:tags r:id="rId4"/>
            </p:custDataLst>
          </p:nvPr>
        </p:nvSpPr>
        <p:spPr>
          <a:xfrm>
            <a:off x="3808197" y="5045803"/>
            <a:ext cx="720000" cy="720000"/>
          </a:xfrm>
          <a:prstGeom prst="ellipse">
            <a:avLst/>
          </a:prstGeom>
          <a:solidFill>
            <a:srgbClr val="C00000"/>
          </a:solidFill>
          <a:ln w="25400">
            <a:noFill/>
          </a:ln>
          <a:effectLst>
            <a:outerShdw blurRad="50800" dist="12700" dir="2700000" algn="tl" rotWithShape="0">
              <a:schemeClr val="tx1">
                <a:lumMod val="20000"/>
                <a:lumOff val="8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AF0"/>
                </a:solidFill>
                <a:latin typeface="Century Gothic" panose="020B0502020202020204" pitchFamily="34" charset="0"/>
              </a:rPr>
              <a:t>3</a:t>
            </a:r>
            <a:endParaRPr lang="zh-CN" altLang="en-US" sz="2400" dirty="0">
              <a:solidFill>
                <a:srgbClr val="FFFAF0"/>
              </a:solidFill>
              <a:latin typeface="Century Gothic" panose="020B0502020202020204" pitchFamily="34" charset="0"/>
            </a:endParaRPr>
          </a:p>
        </p:txBody>
      </p:sp>
      <p:sp>
        <p:nvSpPr>
          <p:cNvPr id="14" name="TextBox 23">
            <a:extLst>
              <a:ext uri="{FF2B5EF4-FFF2-40B4-BE49-F238E27FC236}">
                <a16:creationId xmlns="" xmlns:a16="http://schemas.microsoft.com/office/drawing/2014/main" id="{93059994-FCA8-4DC0-AA11-B1F9FA7191E3}"/>
              </a:ext>
            </a:extLst>
          </p:cNvPr>
          <p:cNvSpPr txBox="1">
            <a:spLocks noChangeArrowheads="1"/>
          </p:cNvSpPr>
          <p:nvPr/>
        </p:nvSpPr>
        <p:spPr bwMode="auto">
          <a:xfrm>
            <a:off x="5290974" y="3527706"/>
            <a:ext cx="6696075"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zh-CN" altLang="en-US" sz="2000" dirty="0">
                <a:solidFill>
                  <a:srgbClr val="7C4939"/>
                </a:solidFill>
                <a:latin typeface="微软雅黑" panose="020B0503020204020204" pitchFamily="34" charset="-122"/>
              </a:rPr>
              <a:t>学习方式仅限于文件传达，管理制度仅限于照搬照套；</a:t>
            </a:r>
          </a:p>
        </p:txBody>
      </p:sp>
      <p:sp>
        <p:nvSpPr>
          <p:cNvPr id="15" name="TextBox 25">
            <a:extLst>
              <a:ext uri="{FF2B5EF4-FFF2-40B4-BE49-F238E27FC236}">
                <a16:creationId xmlns="" xmlns:a16="http://schemas.microsoft.com/office/drawing/2014/main" id="{1C2B6635-DF53-4AC6-B1F7-1D3FBD0FEB89}"/>
              </a:ext>
            </a:extLst>
          </p:cNvPr>
          <p:cNvSpPr txBox="1">
            <a:spLocks noChangeArrowheads="1"/>
          </p:cNvSpPr>
          <p:nvPr/>
        </p:nvSpPr>
        <p:spPr bwMode="auto">
          <a:xfrm>
            <a:off x="5102772" y="4667139"/>
            <a:ext cx="5026447" cy="14773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zh-CN" altLang="en-US" sz="2000" dirty="0">
                <a:solidFill>
                  <a:srgbClr val="7C4939"/>
                </a:solidFill>
                <a:latin typeface="微软雅黑" panose="020B0503020204020204" pitchFamily="34" charset="-122"/>
              </a:rPr>
              <a:t>组织生活会与行政会、业务会一起开，党组织活动与工会活动一起开展，党建工作形式单一，缺乏创新。</a:t>
            </a:r>
          </a:p>
        </p:txBody>
      </p:sp>
    </p:spTree>
    <p:extLst>
      <p:ext uri="{BB962C8B-B14F-4D97-AF65-F5344CB8AC3E}">
        <p14:creationId xmlns="" xmlns:p14="http://schemas.microsoft.com/office/powerpoint/2010/main" val="872186120"/>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42" presetClass="path" presetSubtype="0" decel="100000" fill="hold" grpId="1" nodeType="withEffect">
                                  <p:stCondLst>
                                    <p:cond delay="750"/>
                                  </p:stCondLst>
                                  <p:childTnLst>
                                    <p:animMotion origin="layout" path="M -6.25E-7 4.07407E-6 L -0.08854 0.00023 " pathEditMode="relative" rAng="0" ptsTypes="AA">
                                      <p:cBhvr>
                                        <p:cTn id="12" dur="1000" spd="-100000" fill="hold"/>
                                        <p:tgtEl>
                                          <p:spTgt spid="7"/>
                                        </p:tgtEl>
                                        <p:attrNameLst>
                                          <p:attrName>ppt_x</p:attrName>
                                          <p:attrName>ppt_y</p:attrName>
                                        </p:attrNameLst>
                                      </p:cBhvr>
                                      <p:rCtr x="-4427" y="0"/>
                                    </p:animMotion>
                                  </p:childTnLst>
                                </p:cTn>
                              </p:par>
                              <p:par>
                                <p:cTn id="13" presetID="10" presetClass="entr" presetSubtype="0" fill="hold" grpId="0" nodeType="withEffect">
                                  <p:stCondLst>
                                    <p:cond delay="15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175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42" presetClass="path" presetSubtype="0" decel="100000" fill="hold" grpId="1" nodeType="withEffect">
                                  <p:stCondLst>
                                    <p:cond delay="1750"/>
                                  </p:stCondLst>
                                  <p:childTnLst>
                                    <p:animMotion origin="layout" path="M -8.33333E-7 -7.40741E-7 L 0.14518 -0.00023 " pathEditMode="relative" rAng="0" ptsTypes="AA">
                                      <p:cBhvr>
                                        <p:cTn id="20" dur="1000" spd="-100000" fill="hold"/>
                                        <p:tgtEl>
                                          <p:spTgt spid="10"/>
                                        </p:tgtEl>
                                        <p:attrNameLst>
                                          <p:attrName>ppt_x</p:attrName>
                                          <p:attrName>ppt_y</p:attrName>
                                        </p:attrNameLst>
                                      </p:cBhvr>
                                      <p:rCtr x="7253" y="-23"/>
                                    </p:animMotion>
                                  </p:childTnLst>
                                </p:cTn>
                              </p:par>
                              <p:par>
                                <p:cTn id="21" presetID="10" presetClass="entr" presetSubtype="0" fill="hold" grpId="0" nodeType="withEffect">
                                  <p:stCondLst>
                                    <p:cond delay="185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42" presetClass="path" presetSubtype="0" decel="100000" fill="hold" grpId="1" nodeType="withEffect">
                                  <p:stCondLst>
                                    <p:cond delay="1850"/>
                                  </p:stCondLst>
                                  <p:childTnLst>
                                    <p:animMotion origin="layout" path="M -8.33333E-7 -7.40741E-7 L 0.14518 -0.00023 " pathEditMode="relative" rAng="0" ptsTypes="AA">
                                      <p:cBhvr>
                                        <p:cTn id="25" dur="1000" spd="-100000" fill="hold"/>
                                        <p:tgtEl>
                                          <p:spTgt spid="12"/>
                                        </p:tgtEl>
                                        <p:attrNameLst>
                                          <p:attrName>ppt_x</p:attrName>
                                          <p:attrName>ppt_y</p:attrName>
                                        </p:attrNameLst>
                                      </p:cBhvr>
                                      <p:rCtr x="7253" y="-23"/>
                                    </p:animMotion>
                                  </p:childTnLst>
                                </p:cTn>
                              </p:par>
                              <p:par>
                                <p:cTn id="26" presetID="10" presetClass="entr" presetSubtype="0" fill="hold" grpId="0" nodeType="withEffect">
                                  <p:stCondLst>
                                    <p:cond delay="195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42" presetClass="path" presetSubtype="0" decel="100000" fill="hold" grpId="1" nodeType="withEffect">
                                  <p:stCondLst>
                                    <p:cond delay="1950"/>
                                  </p:stCondLst>
                                  <p:childTnLst>
                                    <p:animMotion origin="layout" path="M -8.33333E-7 -7.40741E-7 L 0.14518 -0.00023 " pathEditMode="relative" rAng="0" ptsTypes="AA">
                                      <p:cBhvr>
                                        <p:cTn id="30" dur="1000" spd="-100000" fill="hold"/>
                                        <p:tgtEl>
                                          <p:spTgt spid="13"/>
                                        </p:tgtEl>
                                        <p:attrNameLst>
                                          <p:attrName>ppt_x</p:attrName>
                                          <p:attrName>ppt_y</p:attrName>
                                        </p:attrNameLst>
                                      </p:cBhvr>
                                      <p:rCtr x="7253" y="-23"/>
                                    </p:animMotion>
                                  </p:childTnLst>
                                </p:cTn>
                              </p:par>
                              <p:par>
                                <p:cTn id="31" presetID="10" presetClass="entr" presetSubtype="0" fill="hold" grpId="0" nodeType="withEffect">
                                  <p:stCondLst>
                                    <p:cond delay="275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275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par>
                                <p:cTn id="37" presetID="10" presetClass="entr" presetSubtype="0" fill="hold" grpId="0" nodeType="withEffect">
                                  <p:stCondLst>
                                    <p:cond delay="275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7" grpId="1" animBg="1"/>
      <p:bldP spid="9" grpId="0" animBg="1"/>
      <p:bldP spid="10" grpId="0" animBg="1"/>
      <p:bldP spid="10" grpId="1" animBg="1"/>
      <p:bldP spid="11" grpId="0"/>
      <p:bldP spid="12" grpId="0" animBg="1"/>
      <p:bldP spid="12" grpId="1" animBg="1"/>
      <p:bldP spid="13" grpId="0" animBg="1"/>
      <p:bldP spid="13" grpId="1" animBg="1"/>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1330203" y="2730468"/>
            <a:ext cx="2160000" cy="2160000"/>
          </a:xfrm>
          <a:prstGeom prst="roundRect">
            <a:avLst/>
          </a:prstGeom>
          <a:solidFill>
            <a:srgbClr val="7D0000"/>
          </a:solidFill>
          <a:ln w="127000">
            <a:solidFill>
              <a:srgbClr val="7D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 name="TextBox 12"/>
          <p:cNvSpPr txBox="1"/>
          <p:nvPr/>
        </p:nvSpPr>
        <p:spPr>
          <a:xfrm>
            <a:off x="1229990" y="283943"/>
            <a:ext cx="4970206" cy="64633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en-US" dirty="0">
                <a:sym typeface="+mn-lt"/>
              </a:rPr>
              <a:t>基层民主建设比较薄弱</a:t>
            </a:r>
          </a:p>
        </p:txBody>
      </p:sp>
      <p:sp>
        <p:nvSpPr>
          <p:cNvPr id="3" name="矩形 2"/>
          <p:cNvSpPr/>
          <p:nvPr/>
        </p:nvSpPr>
        <p:spPr>
          <a:xfrm>
            <a:off x="1590952" y="3148749"/>
            <a:ext cx="1638503" cy="132343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一直以来，基层民主建设都比较薄弱，有些管理工作没有得到很好的落实；</a:t>
            </a:r>
          </a:p>
        </p:txBody>
      </p:sp>
      <p:sp>
        <p:nvSpPr>
          <p:cNvPr id="4" name="矩形 3"/>
          <p:cNvSpPr/>
          <p:nvPr/>
        </p:nvSpPr>
        <p:spPr>
          <a:xfrm>
            <a:off x="6583438" y="2529686"/>
            <a:ext cx="3686628"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缺乏完善的管理名册和实时记录，在频繁的流动、离退休老党员多且难以组织，教育管理便出现了“盲点”，导致部分党员的作用发挥不明显。</a:t>
            </a:r>
            <a:endParaRPr kumimoji="0" lang="zh-CN" altLang="en-US" sz="12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6" name="矩形 5"/>
          <p:cNvSpPr/>
          <p:nvPr/>
        </p:nvSpPr>
        <p:spPr>
          <a:xfrm>
            <a:off x="6583439" y="3400695"/>
            <a:ext cx="3686628" cy="64633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基层考核奖惩办法、党员的教育管理制度和激励约束机制不够健全，机关党建工作缺乏必要的实施手段，号召力不强，推动力不够，工作难以开展。</a:t>
            </a:r>
          </a:p>
        </p:txBody>
      </p:sp>
      <p:sp>
        <p:nvSpPr>
          <p:cNvPr id="7" name="左大括号 6"/>
          <p:cNvSpPr/>
          <p:nvPr/>
        </p:nvSpPr>
        <p:spPr>
          <a:xfrm>
            <a:off x="3815306" y="1978016"/>
            <a:ext cx="457200" cy="3486103"/>
          </a:xfrm>
          <a:prstGeom prst="leftBrace">
            <a:avLst>
              <a:gd name="adj1" fmla="val 50833"/>
              <a:gd name="adj2" fmla="val 50000"/>
            </a:avLst>
          </a:prstGeom>
          <a:ln>
            <a:solidFill>
              <a:srgbClr val="FF95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8" name="矩形 7"/>
          <p:cNvSpPr/>
          <p:nvPr/>
        </p:nvSpPr>
        <p:spPr>
          <a:xfrm>
            <a:off x="4272506" y="1654850"/>
            <a:ext cx="2090057" cy="64633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民主评议形式化</a:t>
            </a:r>
          </a:p>
        </p:txBody>
      </p:sp>
      <p:sp>
        <p:nvSpPr>
          <p:cNvPr id="9" name="矩形 8"/>
          <p:cNvSpPr/>
          <p:nvPr/>
        </p:nvSpPr>
        <p:spPr>
          <a:xfrm>
            <a:off x="4272506" y="2526376"/>
            <a:ext cx="2090057" cy="64633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管理制度亟待完善</a:t>
            </a:r>
            <a:endParaRPr kumimoji="0" lang="zh-CN" altLang="en-US"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10" name="矩形 9"/>
          <p:cNvSpPr/>
          <p:nvPr/>
        </p:nvSpPr>
        <p:spPr>
          <a:xfrm>
            <a:off x="4272506" y="5140954"/>
            <a:ext cx="2090057" cy="64633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保障措施不健全</a:t>
            </a:r>
          </a:p>
        </p:txBody>
      </p:sp>
      <p:sp>
        <p:nvSpPr>
          <p:cNvPr id="11" name="矩形 10"/>
          <p:cNvSpPr/>
          <p:nvPr/>
        </p:nvSpPr>
        <p:spPr>
          <a:xfrm>
            <a:off x="4272506" y="3397902"/>
            <a:ext cx="2090057" cy="64633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rPr>
              <a:t>缺乏考核制度</a:t>
            </a:r>
          </a:p>
        </p:txBody>
      </p:sp>
      <p:sp>
        <p:nvSpPr>
          <p:cNvPr id="12" name="矩形 11"/>
          <p:cNvSpPr/>
          <p:nvPr/>
        </p:nvSpPr>
        <p:spPr>
          <a:xfrm>
            <a:off x="6583438" y="1685627"/>
            <a:ext cx="3686628"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比如民主评议党员工作形式化，缺乏心贴心的沟通、面对面的评议</a:t>
            </a:r>
            <a:r>
              <a:rPr kumimoji="0" lang="en-US"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a:t>
            </a:r>
            <a:endParaRPr kumimoji="0" lang="zh-CN" altLang="en-US" sz="16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13" name="矩形 12"/>
          <p:cNvSpPr/>
          <p:nvPr/>
        </p:nvSpPr>
        <p:spPr>
          <a:xfrm>
            <a:off x="4272506" y="4269428"/>
            <a:ext cx="2090057" cy="64633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基层组织覆盖不够</a:t>
            </a:r>
            <a:endParaRPr kumimoji="0" lang="zh-CN" altLang="en-US"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14" name="矩形 13"/>
          <p:cNvSpPr/>
          <p:nvPr/>
        </p:nvSpPr>
        <p:spPr>
          <a:xfrm>
            <a:off x="6583439" y="4300205"/>
            <a:ext cx="3686628"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基层组织设置中还存在着许多死角，党的工作不能有效的渗透</a:t>
            </a:r>
            <a:r>
              <a:rPr kumimoji="0" lang="en-US"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a:t>
            </a:r>
            <a:endPar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15" name="矩形 14"/>
          <p:cNvSpPr/>
          <p:nvPr/>
        </p:nvSpPr>
        <p:spPr>
          <a:xfrm>
            <a:off x="6583438" y="5138159"/>
            <a:ext cx="3686628" cy="64633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因缺少经费，造成基层组织学习教育难、开展活动难，党务培训少，部分党务干部缺乏必要的党务知识，对新形势、新任务下的党务工作难以适应。</a:t>
            </a:r>
          </a:p>
        </p:txBody>
      </p:sp>
    </p:spTree>
    <p:extLst>
      <p:ext uri="{BB962C8B-B14F-4D97-AF65-F5344CB8AC3E}">
        <p14:creationId xmlns="" xmlns:p14="http://schemas.microsoft.com/office/powerpoint/2010/main" val="264254858"/>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8" decel="45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0-#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31" presetClass="entr" presetSubtype="0" fill="hold" grpId="0" nodeType="withEffect">
                                  <p:stCondLst>
                                    <p:cond delay="0"/>
                                  </p:stCondLst>
                                  <p:iterate type="lt">
                                    <p:tmPct val="1136"/>
                                  </p:iterate>
                                  <p:childTnLst>
                                    <p:set>
                                      <p:cBhvr>
                                        <p:cTn id="14" dur="1" fill="hold">
                                          <p:stCondLst>
                                            <p:cond delay="0"/>
                                          </p:stCondLst>
                                        </p:cTn>
                                        <p:tgtEl>
                                          <p:spTgt spid="3"/>
                                        </p:tgtEl>
                                        <p:attrNameLst>
                                          <p:attrName>style.visibility</p:attrName>
                                        </p:attrNameLst>
                                      </p:cBhvr>
                                      <p:to>
                                        <p:strVal val="visible"/>
                                      </p:to>
                                    </p:set>
                                    <p:anim calcmode="lin" valueType="num">
                                      <p:cBhvr>
                                        <p:cTn id="15" dur="750" fill="hold"/>
                                        <p:tgtEl>
                                          <p:spTgt spid="3"/>
                                        </p:tgtEl>
                                        <p:attrNameLst>
                                          <p:attrName>ppt_w</p:attrName>
                                        </p:attrNameLst>
                                      </p:cBhvr>
                                      <p:tavLst>
                                        <p:tav tm="0">
                                          <p:val>
                                            <p:fltVal val="0"/>
                                          </p:val>
                                        </p:tav>
                                        <p:tav tm="100000">
                                          <p:val>
                                            <p:strVal val="#ppt_w"/>
                                          </p:val>
                                        </p:tav>
                                      </p:tavLst>
                                    </p:anim>
                                    <p:anim calcmode="lin" valueType="num">
                                      <p:cBhvr>
                                        <p:cTn id="16" dur="750" fill="hold"/>
                                        <p:tgtEl>
                                          <p:spTgt spid="3"/>
                                        </p:tgtEl>
                                        <p:attrNameLst>
                                          <p:attrName>ppt_h</p:attrName>
                                        </p:attrNameLst>
                                      </p:cBhvr>
                                      <p:tavLst>
                                        <p:tav tm="0">
                                          <p:val>
                                            <p:fltVal val="0"/>
                                          </p:val>
                                        </p:tav>
                                        <p:tav tm="100000">
                                          <p:val>
                                            <p:strVal val="#ppt_h"/>
                                          </p:val>
                                        </p:tav>
                                      </p:tavLst>
                                    </p:anim>
                                    <p:anim calcmode="lin" valueType="num">
                                      <p:cBhvr>
                                        <p:cTn id="17" dur="750" fill="hold"/>
                                        <p:tgtEl>
                                          <p:spTgt spid="3"/>
                                        </p:tgtEl>
                                        <p:attrNameLst>
                                          <p:attrName>style.rotation</p:attrName>
                                        </p:attrNameLst>
                                      </p:cBhvr>
                                      <p:tavLst>
                                        <p:tav tm="0">
                                          <p:val>
                                            <p:fltVal val="90"/>
                                          </p:val>
                                        </p:tav>
                                        <p:tav tm="100000">
                                          <p:val>
                                            <p:fltVal val="0"/>
                                          </p:val>
                                        </p:tav>
                                      </p:tavLst>
                                    </p:anim>
                                    <p:animEffect transition="in" filter="fade">
                                      <p:cBhvr>
                                        <p:cTn id="18" dur="750"/>
                                        <p:tgtEl>
                                          <p:spTgt spid="3"/>
                                        </p:tgtEl>
                                      </p:cBhvr>
                                    </p:animEffect>
                                  </p:childTnLst>
                                </p:cTn>
                              </p:par>
                            </p:childTnLst>
                          </p:cTn>
                        </p:par>
                        <p:par>
                          <p:cTn id="19" fill="hold">
                            <p:stCondLst>
                              <p:cond delay="1022"/>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1000"/>
                                        <p:tgtEl>
                                          <p:spTgt spid="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1000"/>
                                        <p:tgtEl>
                                          <p:spTgt spid="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1000"/>
                                        <p:tgtEl>
                                          <p:spTgt spid="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1000"/>
                                        <p:tgtEl>
                                          <p:spTgt spid="11"/>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1000"/>
                                        <p:tgtEl>
                                          <p:spTgt spid="1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1000"/>
                                        <p:tgtEl>
                                          <p:spTgt spid="10"/>
                                        </p:tgtEl>
                                      </p:cBhvr>
                                    </p:animEffect>
                                  </p:childTnLst>
                                </p:cTn>
                              </p:par>
                              <p:par>
                                <p:cTn id="38" presetID="31" presetClass="entr" presetSubtype="0" fill="hold" grpId="0" nodeType="withEffect">
                                  <p:stCondLst>
                                    <p:cond delay="0"/>
                                  </p:stCondLst>
                                  <p:iterate type="lt">
                                    <p:tmPct val="3344"/>
                                  </p:iterate>
                                  <p:childTnLst>
                                    <p:set>
                                      <p:cBhvr>
                                        <p:cTn id="39" dur="1" fill="hold">
                                          <p:stCondLst>
                                            <p:cond delay="0"/>
                                          </p:stCondLst>
                                        </p:cTn>
                                        <p:tgtEl>
                                          <p:spTgt spid="12"/>
                                        </p:tgtEl>
                                        <p:attrNameLst>
                                          <p:attrName>style.visibility</p:attrName>
                                        </p:attrNameLst>
                                      </p:cBhvr>
                                      <p:to>
                                        <p:strVal val="visible"/>
                                      </p:to>
                                    </p:set>
                                    <p:anim calcmode="lin" valueType="num">
                                      <p:cBhvr>
                                        <p:cTn id="40" dur="750" fill="hold"/>
                                        <p:tgtEl>
                                          <p:spTgt spid="12"/>
                                        </p:tgtEl>
                                        <p:attrNameLst>
                                          <p:attrName>ppt_w</p:attrName>
                                        </p:attrNameLst>
                                      </p:cBhvr>
                                      <p:tavLst>
                                        <p:tav tm="0">
                                          <p:val>
                                            <p:fltVal val="0"/>
                                          </p:val>
                                        </p:tav>
                                        <p:tav tm="100000">
                                          <p:val>
                                            <p:strVal val="#ppt_w"/>
                                          </p:val>
                                        </p:tav>
                                      </p:tavLst>
                                    </p:anim>
                                    <p:anim calcmode="lin" valueType="num">
                                      <p:cBhvr>
                                        <p:cTn id="41" dur="750" fill="hold"/>
                                        <p:tgtEl>
                                          <p:spTgt spid="12"/>
                                        </p:tgtEl>
                                        <p:attrNameLst>
                                          <p:attrName>ppt_h</p:attrName>
                                        </p:attrNameLst>
                                      </p:cBhvr>
                                      <p:tavLst>
                                        <p:tav tm="0">
                                          <p:val>
                                            <p:fltVal val="0"/>
                                          </p:val>
                                        </p:tav>
                                        <p:tav tm="100000">
                                          <p:val>
                                            <p:strVal val="#ppt_h"/>
                                          </p:val>
                                        </p:tav>
                                      </p:tavLst>
                                    </p:anim>
                                    <p:anim calcmode="lin" valueType="num">
                                      <p:cBhvr>
                                        <p:cTn id="42" dur="750" fill="hold"/>
                                        <p:tgtEl>
                                          <p:spTgt spid="12"/>
                                        </p:tgtEl>
                                        <p:attrNameLst>
                                          <p:attrName>style.rotation</p:attrName>
                                        </p:attrNameLst>
                                      </p:cBhvr>
                                      <p:tavLst>
                                        <p:tav tm="0">
                                          <p:val>
                                            <p:fltVal val="90"/>
                                          </p:val>
                                        </p:tav>
                                        <p:tav tm="100000">
                                          <p:val>
                                            <p:fltVal val="0"/>
                                          </p:val>
                                        </p:tav>
                                      </p:tavLst>
                                    </p:anim>
                                    <p:animEffect transition="in" filter="fade">
                                      <p:cBhvr>
                                        <p:cTn id="43" dur="750"/>
                                        <p:tgtEl>
                                          <p:spTgt spid="12"/>
                                        </p:tgtEl>
                                      </p:cBhvr>
                                    </p:animEffect>
                                  </p:childTnLst>
                                </p:cTn>
                              </p:par>
                              <p:par>
                                <p:cTn id="44" presetID="31" presetClass="entr" presetSubtype="0" fill="hold" grpId="0" nodeType="withEffect">
                                  <p:stCondLst>
                                    <p:cond delay="0"/>
                                  </p:stCondLst>
                                  <p:iterate type="lt">
                                    <p:tmPct val="1564"/>
                                  </p:iterate>
                                  <p:childTnLst>
                                    <p:set>
                                      <p:cBhvr>
                                        <p:cTn id="45" dur="1" fill="hold">
                                          <p:stCondLst>
                                            <p:cond delay="0"/>
                                          </p:stCondLst>
                                        </p:cTn>
                                        <p:tgtEl>
                                          <p:spTgt spid="4"/>
                                        </p:tgtEl>
                                        <p:attrNameLst>
                                          <p:attrName>style.visibility</p:attrName>
                                        </p:attrNameLst>
                                      </p:cBhvr>
                                      <p:to>
                                        <p:strVal val="visible"/>
                                      </p:to>
                                    </p:set>
                                    <p:anim calcmode="lin" valueType="num">
                                      <p:cBhvr>
                                        <p:cTn id="46" dur="750" fill="hold"/>
                                        <p:tgtEl>
                                          <p:spTgt spid="4"/>
                                        </p:tgtEl>
                                        <p:attrNameLst>
                                          <p:attrName>ppt_w</p:attrName>
                                        </p:attrNameLst>
                                      </p:cBhvr>
                                      <p:tavLst>
                                        <p:tav tm="0">
                                          <p:val>
                                            <p:fltVal val="0"/>
                                          </p:val>
                                        </p:tav>
                                        <p:tav tm="100000">
                                          <p:val>
                                            <p:strVal val="#ppt_w"/>
                                          </p:val>
                                        </p:tav>
                                      </p:tavLst>
                                    </p:anim>
                                    <p:anim calcmode="lin" valueType="num">
                                      <p:cBhvr>
                                        <p:cTn id="47" dur="750" fill="hold"/>
                                        <p:tgtEl>
                                          <p:spTgt spid="4"/>
                                        </p:tgtEl>
                                        <p:attrNameLst>
                                          <p:attrName>ppt_h</p:attrName>
                                        </p:attrNameLst>
                                      </p:cBhvr>
                                      <p:tavLst>
                                        <p:tav tm="0">
                                          <p:val>
                                            <p:fltVal val="0"/>
                                          </p:val>
                                        </p:tav>
                                        <p:tav tm="100000">
                                          <p:val>
                                            <p:strVal val="#ppt_h"/>
                                          </p:val>
                                        </p:tav>
                                      </p:tavLst>
                                    </p:anim>
                                    <p:anim calcmode="lin" valueType="num">
                                      <p:cBhvr>
                                        <p:cTn id="48" dur="750" fill="hold"/>
                                        <p:tgtEl>
                                          <p:spTgt spid="4"/>
                                        </p:tgtEl>
                                        <p:attrNameLst>
                                          <p:attrName>style.rotation</p:attrName>
                                        </p:attrNameLst>
                                      </p:cBhvr>
                                      <p:tavLst>
                                        <p:tav tm="0">
                                          <p:val>
                                            <p:fltVal val="90"/>
                                          </p:val>
                                        </p:tav>
                                        <p:tav tm="100000">
                                          <p:val>
                                            <p:fltVal val="0"/>
                                          </p:val>
                                        </p:tav>
                                      </p:tavLst>
                                    </p:anim>
                                    <p:animEffect transition="in" filter="fade">
                                      <p:cBhvr>
                                        <p:cTn id="49" dur="750"/>
                                        <p:tgtEl>
                                          <p:spTgt spid="4"/>
                                        </p:tgtEl>
                                      </p:cBhvr>
                                    </p:animEffect>
                                  </p:childTnLst>
                                </p:cTn>
                              </p:par>
                              <p:par>
                                <p:cTn id="50" presetID="31" presetClass="entr" presetSubtype="0" fill="hold" grpId="0" nodeType="withEffect">
                                  <p:stCondLst>
                                    <p:cond delay="0"/>
                                  </p:stCondLst>
                                  <p:iterate type="lt">
                                    <p:tmPct val="1515"/>
                                  </p:iterate>
                                  <p:childTnLst>
                                    <p:set>
                                      <p:cBhvr>
                                        <p:cTn id="51" dur="1" fill="hold">
                                          <p:stCondLst>
                                            <p:cond delay="0"/>
                                          </p:stCondLst>
                                        </p:cTn>
                                        <p:tgtEl>
                                          <p:spTgt spid="6"/>
                                        </p:tgtEl>
                                        <p:attrNameLst>
                                          <p:attrName>style.visibility</p:attrName>
                                        </p:attrNameLst>
                                      </p:cBhvr>
                                      <p:to>
                                        <p:strVal val="visible"/>
                                      </p:to>
                                    </p:set>
                                    <p:anim calcmode="lin" valueType="num">
                                      <p:cBhvr>
                                        <p:cTn id="52" dur="750" fill="hold"/>
                                        <p:tgtEl>
                                          <p:spTgt spid="6"/>
                                        </p:tgtEl>
                                        <p:attrNameLst>
                                          <p:attrName>ppt_w</p:attrName>
                                        </p:attrNameLst>
                                      </p:cBhvr>
                                      <p:tavLst>
                                        <p:tav tm="0">
                                          <p:val>
                                            <p:fltVal val="0"/>
                                          </p:val>
                                        </p:tav>
                                        <p:tav tm="100000">
                                          <p:val>
                                            <p:strVal val="#ppt_w"/>
                                          </p:val>
                                        </p:tav>
                                      </p:tavLst>
                                    </p:anim>
                                    <p:anim calcmode="lin" valueType="num">
                                      <p:cBhvr>
                                        <p:cTn id="53" dur="750" fill="hold"/>
                                        <p:tgtEl>
                                          <p:spTgt spid="6"/>
                                        </p:tgtEl>
                                        <p:attrNameLst>
                                          <p:attrName>ppt_h</p:attrName>
                                        </p:attrNameLst>
                                      </p:cBhvr>
                                      <p:tavLst>
                                        <p:tav tm="0">
                                          <p:val>
                                            <p:fltVal val="0"/>
                                          </p:val>
                                        </p:tav>
                                        <p:tav tm="100000">
                                          <p:val>
                                            <p:strVal val="#ppt_h"/>
                                          </p:val>
                                        </p:tav>
                                      </p:tavLst>
                                    </p:anim>
                                    <p:anim calcmode="lin" valueType="num">
                                      <p:cBhvr>
                                        <p:cTn id="54" dur="750" fill="hold"/>
                                        <p:tgtEl>
                                          <p:spTgt spid="6"/>
                                        </p:tgtEl>
                                        <p:attrNameLst>
                                          <p:attrName>style.rotation</p:attrName>
                                        </p:attrNameLst>
                                      </p:cBhvr>
                                      <p:tavLst>
                                        <p:tav tm="0">
                                          <p:val>
                                            <p:fltVal val="90"/>
                                          </p:val>
                                        </p:tav>
                                        <p:tav tm="100000">
                                          <p:val>
                                            <p:fltVal val="0"/>
                                          </p:val>
                                        </p:tav>
                                      </p:tavLst>
                                    </p:anim>
                                    <p:animEffect transition="in" filter="fade">
                                      <p:cBhvr>
                                        <p:cTn id="55" dur="750"/>
                                        <p:tgtEl>
                                          <p:spTgt spid="6"/>
                                        </p:tgtEl>
                                      </p:cBhvr>
                                    </p:animEffect>
                                  </p:childTnLst>
                                </p:cTn>
                              </p:par>
                              <p:par>
                                <p:cTn id="56" presetID="31" presetClass="entr" presetSubtype="0" fill="hold" grpId="0" nodeType="withEffect">
                                  <p:stCondLst>
                                    <p:cond delay="0"/>
                                  </p:stCondLst>
                                  <p:iterate type="lt">
                                    <p:tmPct val="3591"/>
                                  </p:iterate>
                                  <p:childTnLst>
                                    <p:set>
                                      <p:cBhvr>
                                        <p:cTn id="57" dur="1" fill="hold">
                                          <p:stCondLst>
                                            <p:cond delay="0"/>
                                          </p:stCondLst>
                                        </p:cTn>
                                        <p:tgtEl>
                                          <p:spTgt spid="14"/>
                                        </p:tgtEl>
                                        <p:attrNameLst>
                                          <p:attrName>style.visibility</p:attrName>
                                        </p:attrNameLst>
                                      </p:cBhvr>
                                      <p:to>
                                        <p:strVal val="visible"/>
                                      </p:to>
                                    </p:set>
                                    <p:anim calcmode="lin" valueType="num">
                                      <p:cBhvr>
                                        <p:cTn id="58" dur="750" fill="hold"/>
                                        <p:tgtEl>
                                          <p:spTgt spid="14"/>
                                        </p:tgtEl>
                                        <p:attrNameLst>
                                          <p:attrName>ppt_w</p:attrName>
                                        </p:attrNameLst>
                                      </p:cBhvr>
                                      <p:tavLst>
                                        <p:tav tm="0">
                                          <p:val>
                                            <p:fltVal val="0"/>
                                          </p:val>
                                        </p:tav>
                                        <p:tav tm="100000">
                                          <p:val>
                                            <p:strVal val="#ppt_w"/>
                                          </p:val>
                                        </p:tav>
                                      </p:tavLst>
                                    </p:anim>
                                    <p:anim calcmode="lin" valueType="num">
                                      <p:cBhvr>
                                        <p:cTn id="59" dur="750" fill="hold"/>
                                        <p:tgtEl>
                                          <p:spTgt spid="14"/>
                                        </p:tgtEl>
                                        <p:attrNameLst>
                                          <p:attrName>ppt_h</p:attrName>
                                        </p:attrNameLst>
                                      </p:cBhvr>
                                      <p:tavLst>
                                        <p:tav tm="0">
                                          <p:val>
                                            <p:fltVal val="0"/>
                                          </p:val>
                                        </p:tav>
                                        <p:tav tm="100000">
                                          <p:val>
                                            <p:strVal val="#ppt_h"/>
                                          </p:val>
                                        </p:tav>
                                      </p:tavLst>
                                    </p:anim>
                                    <p:anim calcmode="lin" valueType="num">
                                      <p:cBhvr>
                                        <p:cTn id="60" dur="750" fill="hold"/>
                                        <p:tgtEl>
                                          <p:spTgt spid="14"/>
                                        </p:tgtEl>
                                        <p:attrNameLst>
                                          <p:attrName>style.rotation</p:attrName>
                                        </p:attrNameLst>
                                      </p:cBhvr>
                                      <p:tavLst>
                                        <p:tav tm="0">
                                          <p:val>
                                            <p:fltVal val="90"/>
                                          </p:val>
                                        </p:tav>
                                        <p:tav tm="100000">
                                          <p:val>
                                            <p:fltVal val="0"/>
                                          </p:val>
                                        </p:tav>
                                      </p:tavLst>
                                    </p:anim>
                                    <p:animEffect transition="in" filter="fade">
                                      <p:cBhvr>
                                        <p:cTn id="61" dur="750"/>
                                        <p:tgtEl>
                                          <p:spTgt spid="14"/>
                                        </p:tgtEl>
                                      </p:cBhvr>
                                    </p:animEffect>
                                  </p:childTnLst>
                                </p:cTn>
                              </p:par>
                              <p:par>
                                <p:cTn id="62" presetID="31" presetClass="entr" presetSubtype="0" fill="hold" grpId="0" nodeType="withEffect">
                                  <p:stCondLst>
                                    <p:cond delay="0"/>
                                  </p:stCondLst>
                                  <p:iterate type="lt">
                                    <p:tmPct val="1515"/>
                                  </p:iterate>
                                  <p:childTnLst>
                                    <p:set>
                                      <p:cBhvr>
                                        <p:cTn id="63" dur="1" fill="hold">
                                          <p:stCondLst>
                                            <p:cond delay="0"/>
                                          </p:stCondLst>
                                        </p:cTn>
                                        <p:tgtEl>
                                          <p:spTgt spid="15"/>
                                        </p:tgtEl>
                                        <p:attrNameLst>
                                          <p:attrName>style.visibility</p:attrName>
                                        </p:attrNameLst>
                                      </p:cBhvr>
                                      <p:to>
                                        <p:strVal val="visible"/>
                                      </p:to>
                                    </p:set>
                                    <p:anim calcmode="lin" valueType="num">
                                      <p:cBhvr>
                                        <p:cTn id="64" dur="750" fill="hold"/>
                                        <p:tgtEl>
                                          <p:spTgt spid="15"/>
                                        </p:tgtEl>
                                        <p:attrNameLst>
                                          <p:attrName>ppt_w</p:attrName>
                                        </p:attrNameLst>
                                      </p:cBhvr>
                                      <p:tavLst>
                                        <p:tav tm="0">
                                          <p:val>
                                            <p:fltVal val="0"/>
                                          </p:val>
                                        </p:tav>
                                        <p:tav tm="100000">
                                          <p:val>
                                            <p:strVal val="#ppt_w"/>
                                          </p:val>
                                        </p:tav>
                                      </p:tavLst>
                                    </p:anim>
                                    <p:anim calcmode="lin" valueType="num">
                                      <p:cBhvr>
                                        <p:cTn id="65" dur="750" fill="hold"/>
                                        <p:tgtEl>
                                          <p:spTgt spid="15"/>
                                        </p:tgtEl>
                                        <p:attrNameLst>
                                          <p:attrName>ppt_h</p:attrName>
                                        </p:attrNameLst>
                                      </p:cBhvr>
                                      <p:tavLst>
                                        <p:tav tm="0">
                                          <p:val>
                                            <p:fltVal val="0"/>
                                          </p:val>
                                        </p:tav>
                                        <p:tav tm="100000">
                                          <p:val>
                                            <p:strVal val="#ppt_h"/>
                                          </p:val>
                                        </p:tav>
                                      </p:tavLst>
                                    </p:anim>
                                    <p:anim calcmode="lin" valueType="num">
                                      <p:cBhvr>
                                        <p:cTn id="66" dur="750" fill="hold"/>
                                        <p:tgtEl>
                                          <p:spTgt spid="15"/>
                                        </p:tgtEl>
                                        <p:attrNameLst>
                                          <p:attrName>style.rotation</p:attrName>
                                        </p:attrNameLst>
                                      </p:cBhvr>
                                      <p:tavLst>
                                        <p:tav tm="0">
                                          <p:val>
                                            <p:fltVal val="90"/>
                                          </p:val>
                                        </p:tav>
                                        <p:tav tm="100000">
                                          <p:val>
                                            <p:fltVal val="0"/>
                                          </p:val>
                                        </p:tav>
                                      </p:tavLst>
                                    </p:anim>
                                    <p:animEffect transition="in" filter="fade">
                                      <p:cBhvr>
                                        <p:cTn id="6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3" grpId="0"/>
      <p:bldP spid="4" grpId="0"/>
      <p:bldP spid="6" grpId="0"/>
      <p:bldP spid="7" grpId="0" animBg="1"/>
      <p:bldP spid="8" grpId="0" animBg="1"/>
      <p:bldP spid="9" grpId="0" animBg="1"/>
      <p:bldP spid="10" grpId="0" animBg="1"/>
      <p:bldP spid="11" grpId="0" animBg="1"/>
      <p:bldP spid="12" grpId="0"/>
      <p:bldP spid="13" grpId="0" animBg="1"/>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03644" y="2963453"/>
            <a:ext cx="7116506" cy="720000"/>
          </a:xfrm>
          <a:prstGeom prst="rect">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2" name="TextBox 12"/>
          <p:cNvSpPr txBox="1"/>
          <p:nvPr/>
        </p:nvSpPr>
        <p:spPr>
          <a:xfrm>
            <a:off x="1202691" y="301385"/>
            <a:ext cx="4970206" cy="64633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en-US" dirty="0">
                <a:sym typeface="+mn-lt"/>
              </a:rPr>
              <a:t>党员先锋意识“淡化”</a:t>
            </a:r>
          </a:p>
        </p:txBody>
      </p:sp>
      <p:sp>
        <p:nvSpPr>
          <p:cNvPr id="4" name="矩形 3"/>
          <p:cNvSpPr/>
          <p:nvPr/>
        </p:nvSpPr>
        <p:spPr>
          <a:xfrm>
            <a:off x="3503644" y="1451565"/>
            <a:ext cx="7116506" cy="1200329"/>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一些基层党组织不注重党员发挥先锋模范作用，致使个别党员放松了对自己的要求，这些问题的存在，严重影响了党的形象，影响工作的健康发展。对此，必须认真加以改进和解决。</a:t>
            </a:r>
          </a:p>
        </p:txBody>
      </p:sp>
      <p:sp>
        <p:nvSpPr>
          <p:cNvPr id="5" name="矩形 4"/>
          <p:cNvSpPr/>
          <p:nvPr/>
        </p:nvSpPr>
        <p:spPr>
          <a:xfrm>
            <a:off x="3687794" y="3031066"/>
            <a:ext cx="6748206"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有的党员党性淡簿，日常工作中把自已等同于普通群众，只顾局部利益，缺乏全局观念；</a:t>
            </a:r>
            <a:endParaRPr kumimoji="0" lang="zh-CN" altLang="en-US" sz="16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6" name="矩形 5"/>
          <p:cNvSpPr/>
          <p:nvPr/>
        </p:nvSpPr>
        <p:spPr>
          <a:xfrm>
            <a:off x="1611344" y="2963453"/>
            <a:ext cx="1800000" cy="720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党性淡薄</a:t>
            </a:r>
          </a:p>
        </p:txBody>
      </p:sp>
      <p:sp>
        <p:nvSpPr>
          <p:cNvPr id="8" name="矩形 7"/>
          <p:cNvSpPr/>
          <p:nvPr/>
        </p:nvSpPr>
        <p:spPr>
          <a:xfrm>
            <a:off x="1611344" y="3786099"/>
            <a:ext cx="1800000" cy="720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00" cap="none" spc="0" normalizeH="0" baseline="0" noProof="0">
                <a:ln>
                  <a:noFill/>
                </a:ln>
                <a:solidFill>
                  <a:srgbClr val="FFFDF8"/>
                </a:solidFill>
                <a:effectLst/>
                <a:uLnTx/>
                <a:uFillTx/>
                <a:latin typeface="Arial" panose="020F0502020204030204"/>
                <a:ea typeface="微软雅黑"/>
                <a:cs typeface="+mn-ea"/>
                <a:sym typeface="+mn-lt"/>
              </a:rPr>
              <a:t>不求进取</a:t>
            </a:r>
            <a:endParaRPr kumimoji="0" lang="zh-CN" altLang="en-US" sz="20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9" name="矩形 8"/>
          <p:cNvSpPr/>
          <p:nvPr/>
        </p:nvSpPr>
        <p:spPr>
          <a:xfrm>
            <a:off x="3503644" y="3786099"/>
            <a:ext cx="7116506" cy="720000"/>
          </a:xfrm>
          <a:prstGeom prst="rect">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10" name="矩形 9"/>
          <p:cNvSpPr/>
          <p:nvPr/>
        </p:nvSpPr>
        <p:spPr>
          <a:xfrm>
            <a:off x="3687794" y="3859768"/>
            <a:ext cx="6748206"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有的党员工作缺乏热情和积极性，得过且过，工作上不求进取，少数党员只缴纳党费不参加组织生活；</a:t>
            </a:r>
            <a:endParaRPr kumimoji="0" lang="zh-CN" altLang="en-US" sz="16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11" name="矩形 10"/>
          <p:cNvSpPr/>
          <p:nvPr/>
        </p:nvSpPr>
        <p:spPr>
          <a:xfrm>
            <a:off x="1611344" y="4608745"/>
            <a:ext cx="1800000" cy="720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党费催缴</a:t>
            </a:r>
            <a:endParaRPr kumimoji="0" lang="zh-CN" altLang="en-US" sz="20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12" name="矩形 11"/>
          <p:cNvSpPr/>
          <p:nvPr/>
        </p:nvSpPr>
        <p:spPr>
          <a:xfrm>
            <a:off x="3503644" y="4608745"/>
            <a:ext cx="7116506" cy="720000"/>
          </a:xfrm>
          <a:prstGeom prst="rect">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13" name="矩形 12"/>
          <p:cNvSpPr/>
          <p:nvPr/>
        </p:nvSpPr>
        <p:spPr>
          <a:xfrm>
            <a:off x="3687794" y="4784079"/>
            <a:ext cx="6748206"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有的党费也要催缴，还有的甚至连党费也不愿意按规定标准缴纳。</a:t>
            </a:r>
            <a:endParaRPr kumimoji="0" lang="zh-CN" altLang="en-US"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15" name="Freeform 5"/>
          <p:cNvSpPr/>
          <p:nvPr/>
        </p:nvSpPr>
        <p:spPr bwMode="auto">
          <a:xfrm>
            <a:off x="2047794" y="1576380"/>
            <a:ext cx="927100" cy="927100"/>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Tree>
    <p:extLst>
      <p:ext uri="{BB962C8B-B14F-4D97-AF65-F5344CB8AC3E}">
        <p14:creationId xmlns="" xmlns:p14="http://schemas.microsoft.com/office/powerpoint/2010/main" val="1346217285"/>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500" fill="hold"/>
                                        <p:tgtEl>
                                          <p:spTgt spid="15"/>
                                        </p:tgtEl>
                                        <p:attrNameLst>
                                          <p:attrName>ppt_w</p:attrName>
                                        </p:attrNameLst>
                                      </p:cBhvr>
                                      <p:tavLst>
                                        <p:tav tm="0">
                                          <p:val>
                                            <p:fltVal val="0"/>
                                          </p:val>
                                        </p:tav>
                                        <p:tav tm="100000">
                                          <p:val>
                                            <p:strVal val="#ppt_w"/>
                                          </p:val>
                                        </p:tav>
                                      </p:tavLst>
                                    </p:anim>
                                    <p:anim calcmode="lin" valueType="num">
                                      <p:cBhvr>
                                        <p:cTn id="12" dur="1500" fill="hold"/>
                                        <p:tgtEl>
                                          <p:spTgt spid="15"/>
                                        </p:tgtEl>
                                        <p:attrNameLst>
                                          <p:attrName>ppt_h</p:attrName>
                                        </p:attrNameLst>
                                      </p:cBhvr>
                                      <p:tavLst>
                                        <p:tav tm="0">
                                          <p:val>
                                            <p:fltVal val="0"/>
                                          </p:val>
                                        </p:tav>
                                        <p:tav tm="100000">
                                          <p:val>
                                            <p:strVal val="#ppt_h"/>
                                          </p:val>
                                        </p:tav>
                                      </p:tavLst>
                                    </p:anim>
                                    <p:animEffect transition="in" filter="fade">
                                      <p:cBhvr>
                                        <p:cTn id="13" dur="1500"/>
                                        <p:tgtEl>
                                          <p:spTgt spid="15"/>
                                        </p:tgtEl>
                                      </p:cBhvr>
                                    </p:animEffect>
                                  </p:childTnLst>
                                </p:cTn>
                              </p:par>
                              <p:par>
                                <p:cTn id="14" presetID="31" presetClass="entr" presetSubtype="0" fill="hold" grpId="0" nodeType="withEffect">
                                  <p:stCondLst>
                                    <p:cond delay="0"/>
                                  </p:stCondLst>
                                  <p:iterate type="lt">
                                    <p:tmPct val="1266"/>
                                  </p:iterate>
                                  <p:childTnLst>
                                    <p:set>
                                      <p:cBhvr>
                                        <p:cTn id="15" dur="1" fill="hold">
                                          <p:stCondLst>
                                            <p:cond delay="0"/>
                                          </p:stCondLst>
                                        </p:cTn>
                                        <p:tgtEl>
                                          <p:spTgt spid="4"/>
                                        </p:tgtEl>
                                        <p:attrNameLst>
                                          <p:attrName>style.visibility</p:attrName>
                                        </p:attrNameLst>
                                      </p:cBhvr>
                                      <p:to>
                                        <p:strVal val="visible"/>
                                      </p:to>
                                    </p:set>
                                    <p:anim calcmode="lin" valueType="num">
                                      <p:cBhvr>
                                        <p:cTn id="16" dur="750" fill="hold"/>
                                        <p:tgtEl>
                                          <p:spTgt spid="4"/>
                                        </p:tgtEl>
                                        <p:attrNameLst>
                                          <p:attrName>ppt_w</p:attrName>
                                        </p:attrNameLst>
                                      </p:cBhvr>
                                      <p:tavLst>
                                        <p:tav tm="0">
                                          <p:val>
                                            <p:fltVal val="0"/>
                                          </p:val>
                                        </p:tav>
                                        <p:tav tm="100000">
                                          <p:val>
                                            <p:strVal val="#ppt_w"/>
                                          </p:val>
                                        </p:tav>
                                      </p:tavLst>
                                    </p:anim>
                                    <p:anim calcmode="lin" valueType="num">
                                      <p:cBhvr>
                                        <p:cTn id="17" dur="750" fill="hold"/>
                                        <p:tgtEl>
                                          <p:spTgt spid="4"/>
                                        </p:tgtEl>
                                        <p:attrNameLst>
                                          <p:attrName>ppt_h</p:attrName>
                                        </p:attrNameLst>
                                      </p:cBhvr>
                                      <p:tavLst>
                                        <p:tav tm="0">
                                          <p:val>
                                            <p:fltVal val="0"/>
                                          </p:val>
                                        </p:tav>
                                        <p:tav tm="100000">
                                          <p:val>
                                            <p:strVal val="#ppt_h"/>
                                          </p:val>
                                        </p:tav>
                                      </p:tavLst>
                                    </p:anim>
                                    <p:anim calcmode="lin" valueType="num">
                                      <p:cBhvr>
                                        <p:cTn id="18" dur="750" fill="hold"/>
                                        <p:tgtEl>
                                          <p:spTgt spid="4"/>
                                        </p:tgtEl>
                                        <p:attrNameLst>
                                          <p:attrName>style.rotation</p:attrName>
                                        </p:attrNameLst>
                                      </p:cBhvr>
                                      <p:tavLst>
                                        <p:tav tm="0">
                                          <p:val>
                                            <p:fltVal val="90"/>
                                          </p:val>
                                        </p:tav>
                                        <p:tav tm="100000">
                                          <p:val>
                                            <p:fltVal val="0"/>
                                          </p:val>
                                        </p:tav>
                                      </p:tavLst>
                                    </p:anim>
                                    <p:animEffect transition="in" filter="fade">
                                      <p:cBhvr>
                                        <p:cTn id="19" dur="750"/>
                                        <p:tgtEl>
                                          <p:spTgt spid="4"/>
                                        </p:tgtEl>
                                      </p:cBhvr>
                                    </p:animEffect>
                                  </p:childTnLst>
                                </p:cTn>
                              </p:par>
                            </p:childTnLst>
                          </p:cTn>
                        </p:par>
                        <p:par>
                          <p:cTn id="20" fill="hold">
                            <p:stCondLst>
                              <p:cond delay="1500"/>
                            </p:stCondLst>
                            <p:childTnLst>
                              <p:par>
                                <p:cTn id="21" presetID="2" presetClass="entr" presetSubtype="8" decel="4500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0-#ppt_w/2"/>
                                          </p:val>
                                        </p:tav>
                                        <p:tav tm="100000">
                                          <p:val>
                                            <p:strVal val="#ppt_x"/>
                                          </p:val>
                                        </p:tav>
                                      </p:tavLst>
                                    </p:anim>
                                    <p:anim calcmode="lin" valueType="num">
                                      <p:cBhvr additive="base">
                                        <p:cTn id="24" dur="1000" fill="hold"/>
                                        <p:tgtEl>
                                          <p:spTgt spid="6"/>
                                        </p:tgtEl>
                                        <p:attrNameLst>
                                          <p:attrName>ppt_y</p:attrName>
                                        </p:attrNameLst>
                                      </p:cBhvr>
                                      <p:tavLst>
                                        <p:tav tm="0">
                                          <p:val>
                                            <p:strVal val="#ppt_y"/>
                                          </p:val>
                                        </p:tav>
                                        <p:tav tm="100000">
                                          <p:val>
                                            <p:strVal val="#ppt_y"/>
                                          </p:val>
                                        </p:tav>
                                      </p:tavLst>
                                    </p:anim>
                                  </p:childTnLst>
                                </p:cTn>
                              </p:par>
                              <p:par>
                                <p:cTn id="25" presetID="22" presetClass="entr" presetSubtype="8"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1000"/>
                                        <p:tgtEl>
                                          <p:spTgt spid="5"/>
                                        </p:tgtEl>
                                      </p:cBhvr>
                                    </p:animEffect>
                                  </p:childTnLst>
                                </p:cTn>
                              </p:par>
                            </p:childTnLst>
                          </p:cTn>
                        </p:par>
                        <p:par>
                          <p:cTn id="31" fill="hold">
                            <p:stCondLst>
                              <p:cond delay="2500"/>
                            </p:stCondLst>
                            <p:childTnLst>
                              <p:par>
                                <p:cTn id="32" presetID="2" presetClass="entr" presetSubtype="8" decel="4500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1000" fill="hold"/>
                                        <p:tgtEl>
                                          <p:spTgt spid="8"/>
                                        </p:tgtEl>
                                        <p:attrNameLst>
                                          <p:attrName>ppt_x</p:attrName>
                                        </p:attrNameLst>
                                      </p:cBhvr>
                                      <p:tavLst>
                                        <p:tav tm="0">
                                          <p:val>
                                            <p:strVal val="0-#ppt_w/2"/>
                                          </p:val>
                                        </p:tav>
                                        <p:tav tm="100000">
                                          <p:val>
                                            <p:strVal val="#ppt_x"/>
                                          </p:val>
                                        </p:tav>
                                      </p:tavLst>
                                    </p:anim>
                                    <p:anim calcmode="lin" valueType="num">
                                      <p:cBhvr additive="base">
                                        <p:cTn id="35" dur="1000" fill="hold"/>
                                        <p:tgtEl>
                                          <p:spTgt spid="8"/>
                                        </p:tgtEl>
                                        <p:attrNameLst>
                                          <p:attrName>ppt_y</p:attrName>
                                        </p:attrNameLst>
                                      </p:cBhvr>
                                      <p:tavLst>
                                        <p:tav tm="0">
                                          <p:val>
                                            <p:strVal val="#ppt_y"/>
                                          </p:val>
                                        </p:tav>
                                        <p:tav tm="100000">
                                          <p:val>
                                            <p:strVal val="#ppt_y"/>
                                          </p:val>
                                        </p:tav>
                                      </p:tavLst>
                                    </p:anim>
                                  </p:childTnLst>
                                </p:cTn>
                              </p:par>
                              <p:par>
                                <p:cTn id="36" presetID="22" presetClass="entr" presetSubtype="8"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1000"/>
                                        <p:tgtEl>
                                          <p:spTgt spid="1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1000"/>
                                        <p:tgtEl>
                                          <p:spTgt spid="9"/>
                                        </p:tgtEl>
                                      </p:cBhvr>
                                    </p:animEffect>
                                  </p:childTnLst>
                                </p:cTn>
                              </p:par>
                            </p:childTnLst>
                          </p:cTn>
                        </p:par>
                        <p:par>
                          <p:cTn id="42" fill="hold">
                            <p:stCondLst>
                              <p:cond delay="3500"/>
                            </p:stCondLst>
                            <p:childTnLst>
                              <p:par>
                                <p:cTn id="43" presetID="2" presetClass="entr" presetSubtype="8" decel="4500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1000" fill="hold"/>
                                        <p:tgtEl>
                                          <p:spTgt spid="11"/>
                                        </p:tgtEl>
                                        <p:attrNameLst>
                                          <p:attrName>ppt_x</p:attrName>
                                        </p:attrNameLst>
                                      </p:cBhvr>
                                      <p:tavLst>
                                        <p:tav tm="0">
                                          <p:val>
                                            <p:strVal val="0-#ppt_w/2"/>
                                          </p:val>
                                        </p:tav>
                                        <p:tav tm="100000">
                                          <p:val>
                                            <p:strVal val="#ppt_x"/>
                                          </p:val>
                                        </p:tav>
                                      </p:tavLst>
                                    </p:anim>
                                    <p:anim calcmode="lin" valueType="num">
                                      <p:cBhvr additive="base">
                                        <p:cTn id="46" dur="1000" fill="hold"/>
                                        <p:tgtEl>
                                          <p:spTgt spid="11"/>
                                        </p:tgtEl>
                                        <p:attrNameLst>
                                          <p:attrName>ppt_y</p:attrName>
                                        </p:attrNameLst>
                                      </p:cBhvr>
                                      <p:tavLst>
                                        <p:tav tm="0">
                                          <p:val>
                                            <p:strVal val="#ppt_y"/>
                                          </p:val>
                                        </p:tav>
                                        <p:tav tm="100000">
                                          <p:val>
                                            <p:strVal val="#ppt_y"/>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1000"/>
                                        <p:tgtEl>
                                          <p:spTgt spid="1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4" grpId="0"/>
      <p:bldP spid="5" grpId="0"/>
      <p:bldP spid="6" grpId="0" animBg="1"/>
      <p:bldP spid="8" grpId="0" animBg="1"/>
      <p:bldP spid="9" grpId="0" animBg="1"/>
      <p:bldP spid="10" grpId="0"/>
      <p:bldP spid="11" grpId="0" animBg="1"/>
      <p:bldP spid="12" grpId="0" animBg="1"/>
      <p:bldP spid="13" grpId="0"/>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p:nvPr/>
        </p:nvSpPr>
        <p:spPr>
          <a:xfrm>
            <a:off x="1303594" y="292699"/>
            <a:ext cx="4970206" cy="64633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en-US" dirty="0">
                <a:sym typeface="+mn-lt"/>
              </a:rPr>
              <a:t>解决问题的一些建议</a:t>
            </a:r>
          </a:p>
        </p:txBody>
      </p:sp>
      <p:sp>
        <p:nvSpPr>
          <p:cNvPr id="3" name="矩形 2"/>
          <p:cNvSpPr/>
          <p:nvPr/>
        </p:nvSpPr>
        <p:spPr>
          <a:xfrm>
            <a:off x="1303595" y="1400753"/>
            <a:ext cx="5853545" cy="369332"/>
          </a:xfrm>
          <a:prstGeom prst="rect">
            <a:avLst/>
          </a:prstGeom>
          <a:solidFill>
            <a:srgbClr val="C0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rPr>
              <a:t>一是推动机关党建工作与行政业务工作融合转变</a:t>
            </a:r>
            <a:endParaRPr kumimoji="0" lang="en-US" altLang="zh-CN"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4" name="矩形 3"/>
          <p:cNvSpPr/>
          <p:nvPr/>
        </p:nvSpPr>
        <p:spPr>
          <a:xfrm>
            <a:off x="1303595" y="1785589"/>
            <a:ext cx="5853545" cy="738664"/>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要让机关党建与行政业务工作同步同进、合力共创。加大与上级单位沟通力度，汲取好经验，推广好做法；一些党建品牌可由单位与单位协作共创，并可成立“党建协作小组”，实现优势互补。</a:t>
            </a:r>
            <a:endPar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5" name="矩形 4"/>
          <p:cNvSpPr/>
          <p:nvPr/>
        </p:nvSpPr>
        <p:spPr>
          <a:xfrm>
            <a:off x="1303595" y="2843163"/>
            <a:ext cx="5853545" cy="369332"/>
          </a:xfrm>
          <a:prstGeom prst="rect">
            <a:avLst/>
          </a:prstGeom>
          <a:solidFill>
            <a:srgbClr val="C0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rPr>
              <a:t>二是打造高素质的机关党建队伍</a:t>
            </a:r>
          </a:p>
        </p:txBody>
      </p:sp>
      <p:sp>
        <p:nvSpPr>
          <p:cNvPr id="6" name="矩形 5"/>
          <p:cNvSpPr/>
          <p:nvPr/>
        </p:nvSpPr>
        <p:spPr>
          <a:xfrm>
            <a:off x="1303595" y="3248557"/>
            <a:ext cx="5853545" cy="95410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把政治品质好、能力强、懂业务、会管理、能化解矛盾协调关系的复合型人才充实到党务队伍中；培养党务工作骨干，通过岗前培训、在职培训等方式，不断充实党务干部队伍的业务知识；完善考评激励机制，对成绩突出的干部在提拔任用上予以优先考虑。</a:t>
            </a:r>
          </a:p>
        </p:txBody>
      </p:sp>
      <p:sp>
        <p:nvSpPr>
          <p:cNvPr id="7" name="矩形 6"/>
          <p:cNvSpPr/>
          <p:nvPr/>
        </p:nvSpPr>
        <p:spPr>
          <a:xfrm>
            <a:off x="1303594" y="4479779"/>
            <a:ext cx="5853545" cy="369332"/>
          </a:xfrm>
          <a:prstGeom prst="rect">
            <a:avLst/>
          </a:prstGeom>
          <a:solidFill>
            <a:srgbClr val="C0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rPr>
              <a:t>三是在联系实际中提高机关党建工作的有效性</a:t>
            </a:r>
          </a:p>
        </p:txBody>
      </p:sp>
      <p:sp>
        <p:nvSpPr>
          <p:cNvPr id="8" name="矩形 7"/>
          <p:cNvSpPr/>
          <p:nvPr/>
        </p:nvSpPr>
        <p:spPr>
          <a:xfrm>
            <a:off x="1303594" y="4871802"/>
            <a:ext cx="5853545" cy="95410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在党员教育上，创新载体，增强党建工作亲和力、吸引力、感召力。工委目前正在建设党员教育实践基地，计划充分运用这一平台，带领各支部开展丰富的教育实践活动，如警示教育、劳动竞赛、体育竞赛、拓展训练等，激发广大党员的工作热情</a:t>
            </a:r>
            <a:r>
              <a:rPr kumimoji="0" lang="en-US" altLang="zh-CN"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 </a:t>
            </a:r>
            <a:r>
              <a:rPr kumimoji="0" lang="zh-CN" altLang="en-US" sz="14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增强宗旨意识，增强党建工作活力。</a:t>
            </a:r>
          </a:p>
        </p:txBody>
      </p:sp>
      <p:pic>
        <p:nvPicPr>
          <p:cNvPr id="46" name="图片 45"/>
          <p:cNvPicPr>
            <a:picLocks noChangeAspect="1"/>
          </p:cNvPicPr>
          <p:nvPr/>
        </p:nvPicPr>
        <p:blipFill rotWithShape="1">
          <a:blip r:embed="rId3" cstate="print">
            <a:extLst>
              <a:ext uri="{BEBA8EAE-BF5A-486C-A8C5-ECC9F3942E4B}">
                <a14:imgProps xmlns="" xmlns:a14="http://schemas.microsoft.com/office/drawing/2010/main">
                  <a14:imgLayer r:embed="rId4">
                    <a14:imgEffect>
                      <a14:brightnessContrast bright="20000" contrast="20000"/>
                    </a14:imgEffect>
                    <a14:imgEffect>
                      <a14:colorTemperature colorTemp="7350"/>
                    </a14:imgEffect>
                  </a14:imgLayer>
                </a14:imgProps>
              </a:ext>
              <a:ext uri="{28A0092B-C50C-407E-A947-70E740481C1C}">
                <a14:useLocalDpi xmlns="" xmlns:a14="http://schemas.microsoft.com/office/drawing/2010/main" val="0"/>
              </a:ext>
            </a:extLst>
          </a:blip>
          <a:srcRect/>
          <a:stretch>
            <a:fillRect/>
          </a:stretch>
        </p:blipFill>
        <p:spPr>
          <a:xfrm>
            <a:off x="7442199" y="1398629"/>
            <a:ext cx="3149601" cy="4427279"/>
          </a:xfrm>
          <a:prstGeom prst="rect">
            <a:avLst/>
          </a:prstGeom>
          <a:ln>
            <a:solidFill>
              <a:srgbClr val="C00000">
                <a:alpha val="25000"/>
              </a:srgbClr>
            </a:solidFill>
          </a:ln>
        </p:spPr>
      </p:pic>
    </p:spTree>
    <p:extLst>
      <p:ext uri="{BB962C8B-B14F-4D97-AF65-F5344CB8AC3E}">
        <p14:creationId xmlns="" xmlns:p14="http://schemas.microsoft.com/office/powerpoint/2010/main" val="3293674369"/>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2" decel="4500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1500" fill="hold"/>
                                        <p:tgtEl>
                                          <p:spTgt spid="46"/>
                                        </p:tgtEl>
                                        <p:attrNameLst>
                                          <p:attrName>ppt_x</p:attrName>
                                        </p:attrNameLst>
                                      </p:cBhvr>
                                      <p:tavLst>
                                        <p:tav tm="0">
                                          <p:val>
                                            <p:strVal val="1+#ppt_w/2"/>
                                          </p:val>
                                        </p:tav>
                                        <p:tav tm="100000">
                                          <p:val>
                                            <p:strVal val="#ppt_x"/>
                                          </p:val>
                                        </p:tav>
                                      </p:tavLst>
                                    </p:anim>
                                    <p:anim calcmode="lin" valueType="num">
                                      <p:cBhvr additive="base">
                                        <p:cTn id="12" dur="1500" fill="hold"/>
                                        <p:tgtEl>
                                          <p:spTgt spid="46"/>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500"/>
                                        <p:tgtEl>
                                          <p:spTgt spid="3"/>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1500"/>
                                        <p:tgtEl>
                                          <p:spTgt spid="7"/>
                                        </p:tgtEl>
                                      </p:cBhvr>
                                    </p:animEffect>
                                  </p:childTnLst>
                                </p:cTn>
                              </p:par>
                              <p:par>
                                <p:cTn id="22" presetID="31" presetClass="entr" presetSubtype="0" fill="hold" grpId="0" nodeType="withEffect">
                                  <p:stCondLst>
                                    <p:cond delay="0"/>
                                  </p:stCondLst>
                                  <p:iterate type="lt">
                                    <p:tmPct val="1190"/>
                                  </p:iterate>
                                  <p:childTnLst>
                                    <p:set>
                                      <p:cBhvr>
                                        <p:cTn id="23" dur="1" fill="hold">
                                          <p:stCondLst>
                                            <p:cond delay="0"/>
                                          </p:stCondLst>
                                        </p:cTn>
                                        <p:tgtEl>
                                          <p:spTgt spid="4"/>
                                        </p:tgtEl>
                                        <p:attrNameLst>
                                          <p:attrName>style.visibility</p:attrName>
                                        </p:attrNameLst>
                                      </p:cBhvr>
                                      <p:to>
                                        <p:strVal val="visible"/>
                                      </p:to>
                                    </p:set>
                                    <p:anim calcmode="lin" valueType="num">
                                      <p:cBhvr>
                                        <p:cTn id="24" dur="750" fill="hold"/>
                                        <p:tgtEl>
                                          <p:spTgt spid="4"/>
                                        </p:tgtEl>
                                        <p:attrNameLst>
                                          <p:attrName>ppt_w</p:attrName>
                                        </p:attrNameLst>
                                      </p:cBhvr>
                                      <p:tavLst>
                                        <p:tav tm="0">
                                          <p:val>
                                            <p:fltVal val="0"/>
                                          </p:val>
                                        </p:tav>
                                        <p:tav tm="100000">
                                          <p:val>
                                            <p:strVal val="#ppt_w"/>
                                          </p:val>
                                        </p:tav>
                                      </p:tavLst>
                                    </p:anim>
                                    <p:anim calcmode="lin" valueType="num">
                                      <p:cBhvr>
                                        <p:cTn id="25" dur="750" fill="hold"/>
                                        <p:tgtEl>
                                          <p:spTgt spid="4"/>
                                        </p:tgtEl>
                                        <p:attrNameLst>
                                          <p:attrName>ppt_h</p:attrName>
                                        </p:attrNameLst>
                                      </p:cBhvr>
                                      <p:tavLst>
                                        <p:tav tm="0">
                                          <p:val>
                                            <p:fltVal val="0"/>
                                          </p:val>
                                        </p:tav>
                                        <p:tav tm="100000">
                                          <p:val>
                                            <p:strVal val="#ppt_h"/>
                                          </p:val>
                                        </p:tav>
                                      </p:tavLst>
                                    </p:anim>
                                    <p:anim calcmode="lin" valueType="num">
                                      <p:cBhvr>
                                        <p:cTn id="26" dur="750" fill="hold"/>
                                        <p:tgtEl>
                                          <p:spTgt spid="4"/>
                                        </p:tgtEl>
                                        <p:attrNameLst>
                                          <p:attrName>style.rotation</p:attrName>
                                        </p:attrNameLst>
                                      </p:cBhvr>
                                      <p:tavLst>
                                        <p:tav tm="0">
                                          <p:val>
                                            <p:fltVal val="90"/>
                                          </p:val>
                                        </p:tav>
                                        <p:tav tm="100000">
                                          <p:val>
                                            <p:fltVal val="0"/>
                                          </p:val>
                                        </p:tav>
                                      </p:tavLst>
                                    </p:anim>
                                    <p:animEffect transition="in" filter="fade">
                                      <p:cBhvr>
                                        <p:cTn id="27" dur="750"/>
                                        <p:tgtEl>
                                          <p:spTgt spid="4"/>
                                        </p:tgtEl>
                                      </p:cBhvr>
                                    </p:animEffect>
                                  </p:childTnLst>
                                </p:cTn>
                              </p:par>
                              <p:par>
                                <p:cTn id="28" presetID="31" presetClass="entr" presetSubtype="0" fill="hold" grpId="0" nodeType="withEffect">
                                  <p:stCondLst>
                                    <p:cond delay="0"/>
                                  </p:stCondLst>
                                  <p:iterate type="lt">
                                    <p:tmPct val="893"/>
                                  </p:iterate>
                                  <p:childTnLst>
                                    <p:set>
                                      <p:cBhvr>
                                        <p:cTn id="29" dur="1" fill="hold">
                                          <p:stCondLst>
                                            <p:cond delay="0"/>
                                          </p:stCondLst>
                                        </p:cTn>
                                        <p:tgtEl>
                                          <p:spTgt spid="6"/>
                                        </p:tgtEl>
                                        <p:attrNameLst>
                                          <p:attrName>style.visibility</p:attrName>
                                        </p:attrNameLst>
                                      </p:cBhvr>
                                      <p:to>
                                        <p:strVal val="visible"/>
                                      </p:to>
                                    </p:set>
                                    <p:anim calcmode="lin" valueType="num">
                                      <p:cBhvr>
                                        <p:cTn id="30" dur="750" fill="hold"/>
                                        <p:tgtEl>
                                          <p:spTgt spid="6"/>
                                        </p:tgtEl>
                                        <p:attrNameLst>
                                          <p:attrName>ppt_w</p:attrName>
                                        </p:attrNameLst>
                                      </p:cBhvr>
                                      <p:tavLst>
                                        <p:tav tm="0">
                                          <p:val>
                                            <p:fltVal val="0"/>
                                          </p:val>
                                        </p:tav>
                                        <p:tav tm="100000">
                                          <p:val>
                                            <p:strVal val="#ppt_w"/>
                                          </p:val>
                                        </p:tav>
                                      </p:tavLst>
                                    </p:anim>
                                    <p:anim calcmode="lin" valueType="num">
                                      <p:cBhvr>
                                        <p:cTn id="31" dur="750" fill="hold"/>
                                        <p:tgtEl>
                                          <p:spTgt spid="6"/>
                                        </p:tgtEl>
                                        <p:attrNameLst>
                                          <p:attrName>ppt_h</p:attrName>
                                        </p:attrNameLst>
                                      </p:cBhvr>
                                      <p:tavLst>
                                        <p:tav tm="0">
                                          <p:val>
                                            <p:fltVal val="0"/>
                                          </p:val>
                                        </p:tav>
                                        <p:tav tm="100000">
                                          <p:val>
                                            <p:strVal val="#ppt_h"/>
                                          </p:val>
                                        </p:tav>
                                      </p:tavLst>
                                    </p:anim>
                                    <p:anim calcmode="lin" valueType="num">
                                      <p:cBhvr>
                                        <p:cTn id="32" dur="750" fill="hold"/>
                                        <p:tgtEl>
                                          <p:spTgt spid="6"/>
                                        </p:tgtEl>
                                        <p:attrNameLst>
                                          <p:attrName>style.rotation</p:attrName>
                                        </p:attrNameLst>
                                      </p:cBhvr>
                                      <p:tavLst>
                                        <p:tav tm="0">
                                          <p:val>
                                            <p:fltVal val="90"/>
                                          </p:val>
                                        </p:tav>
                                        <p:tav tm="100000">
                                          <p:val>
                                            <p:fltVal val="0"/>
                                          </p:val>
                                        </p:tav>
                                      </p:tavLst>
                                    </p:anim>
                                    <p:animEffect transition="in" filter="fade">
                                      <p:cBhvr>
                                        <p:cTn id="33" dur="750"/>
                                        <p:tgtEl>
                                          <p:spTgt spid="6"/>
                                        </p:tgtEl>
                                      </p:cBhvr>
                                    </p:animEffect>
                                  </p:childTnLst>
                                </p:cTn>
                              </p:par>
                              <p:par>
                                <p:cTn id="34" presetID="31" presetClass="entr" presetSubtype="0" fill="hold" grpId="0" nodeType="withEffect">
                                  <p:stCondLst>
                                    <p:cond delay="0"/>
                                  </p:stCondLst>
                                  <p:iterate type="lt">
                                    <p:tmPct val="806"/>
                                  </p:iterate>
                                  <p:childTnLst>
                                    <p:set>
                                      <p:cBhvr>
                                        <p:cTn id="35" dur="1" fill="hold">
                                          <p:stCondLst>
                                            <p:cond delay="0"/>
                                          </p:stCondLst>
                                        </p:cTn>
                                        <p:tgtEl>
                                          <p:spTgt spid="8"/>
                                        </p:tgtEl>
                                        <p:attrNameLst>
                                          <p:attrName>style.visibility</p:attrName>
                                        </p:attrNameLst>
                                      </p:cBhvr>
                                      <p:to>
                                        <p:strVal val="visible"/>
                                      </p:to>
                                    </p:set>
                                    <p:anim calcmode="lin" valueType="num">
                                      <p:cBhvr>
                                        <p:cTn id="36" dur="750" fill="hold"/>
                                        <p:tgtEl>
                                          <p:spTgt spid="8"/>
                                        </p:tgtEl>
                                        <p:attrNameLst>
                                          <p:attrName>ppt_w</p:attrName>
                                        </p:attrNameLst>
                                      </p:cBhvr>
                                      <p:tavLst>
                                        <p:tav tm="0">
                                          <p:val>
                                            <p:fltVal val="0"/>
                                          </p:val>
                                        </p:tav>
                                        <p:tav tm="100000">
                                          <p:val>
                                            <p:strVal val="#ppt_w"/>
                                          </p:val>
                                        </p:tav>
                                      </p:tavLst>
                                    </p:anim>
                                    <p:anim calcmode="lin" valueType="num">
                                      <p:cBhvr>
                                        <p:cTn id="37" dur="750" fill="hold"/>
                                        <p:tgtEl>
                                          <p:spTgt spid="8"/>
                                        </p:tgtEl>
                                        <p:attrNameLst>
                                          <p:attrName>ppt_h</p:attrName>
                                        </p:attrNameLst>
                                      </p:cBhvr>
                                      <p:tavLst>
                                        <p:tav tm="0">
                                          <p:val>
                                            <p:fltVal val="0"/>
                                          </p:val>
                                        </p:tav>
                                        <p:tav tm="100000">
                                          <p:val>
                                            <p:strVal val="#ppt_h"/>
                                          </p:val>
                                        </p:tav>
                                      </p:tavLst>
                                    </p:anim>
                                    <p:anim calcmode="lin" valueType="num">
                                      <p:cBhvr>
                                        <p:cTn id="38" dur="750" fill="hold"/>
                                        <p:tgtEl>
                                          <p:spTgt spid="8"/>
                                        </p:tgtEl>
                                        <p:attrNameLst>
                                          <p:attrName>style.rotation</p:attrName>
                                        </p:attrNameLst>
                                      </p:cBhvr>
                                      <p:tavLst>
                                        <p:tav tm="0">
                                          <p:val>
                                            <p:fltVal val="90"/>
                                          </p:val>
                                        </p:tav>
                                        <p:tav tm="100000">
                                          <p:val>
                                            <p:fltVal val="0"/>
                                          </p:val>
                                        </p:tav>
                                      </p:tavLst>
                                    </p:anim>
                                    <p:animEffect transition="in" filter="fade">
                                      <p:cBhvr>
                                        <p:cTn id="39"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p:nvPr/>
        </p:nvSpPr>
        <p:spPr>
          <a:xfrm>
            <a:off x="1295127" y="273678"/>
            <a:ext cx="4970206" cy="64633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en-US" dirty="0">
                <a:sym typeface="+mn-lt"/>
              </a:rPr>
              <a:t>当前形势分析</a:t>
            </a:r>
          </a:p>
        </p:txBody>
      </p:sp>
      <p:sp>
        <p:nvSpPr>
          <p:cNvPr id="6" name="矩形 5"/>
          <p:cNvSpPr/>
          <p:nvPr/>
        </p:nvSpPr>
        <p:spPr>
          <a:xfrm>
            <a:off x="1937046" y="4584374"/>
            <a:ext cx="2160000" cy="120032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统一思想，凝聚智慧；</a:t>
            </a:r>
            <a:endParaRPr kumimoji="0" lang="en-US" altLang="zh-CN" sz="16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统一力量，凝聚资源；</a:t>
            </a:r>
            <a:endParaRPr kumimoji="0" lang="en-US" altLang="zh-CN" sz="16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统一行动，凝聚共识。</a:t>
            </a:r>
            <a:endParaRPr kumimoji="0" lang="en-US" altLang="zh-CN" sz="16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10" name="矩形 9"/>
          <p:cNvSpPr/>
          <p:nvPr/>
        </p:nvSpPr>
        <p:spPr>
          <a:xfrm>
            <a:off x="4938550" y="4584374"/>
            <a:ext cx="2160000" cy="120032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强力领导；高效组织；</a:t>
            </a:r>
            <a:endParaRPr kumimoji="0" lang="en-US" altLang="zh-CN" sz="16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强力支撑，高效保障；</a:t>
            </a:r>
            <a:endParaRPr kumimoji="0" lang="en-US" altLang="zh-CN" sz="16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强力管控，高效推动。</a:t>
            </a:r>
          </a:p>
        </p:txBody>
      </p:sp>
      <p:sp>
        <p:nvSpPr>
          <p:cNvPr id="14" name="矩形 13"/>
          <p:cNvSpPr/>
          <p:nvPr/>
        </p:nvSpPr>
        <p:spPr>
          <a:xfrm>
            <a:off x="7940059" y="4653624"/>
            <a:ext cx="2160000" cy="1061829"/>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坚持问题导向，服务基层；坚持目标导向，服务竞赛；</a:t>
            </a:r>
            <a:endParaRPr kumimoji="0" lang="en-US" altLang="zh-CN" sz="14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坚持结果导向，服务发展。</a:t>
            </a:r>
          </a:p>
        </p:txBody>
      </p:sp>
      <p:sp>
        <p:nvSpPr>
          <p:cNvPr id="15" name="矩形 14"/>
          <p:cNvSpPr/>
          <p:nvPr/>
        </p:nvSpPr>
        <p:spPr>
          <a:xfrm>
            <a:off x="1354530" y="1188159"/>
            <a:ext cx="9313606"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2017</a:t>
            </a:r>
            <a:r>
              <a:rPr kumimoji="0" lang="zh-CN" altLang="en-US" sz="20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年</a:t>
            </a:r>
            <a:r>
              <a:rPr kumimoji="0" lang="en-US" altLang="zh-CN" sz="20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5</a:t>
            </a:r>
            <a:r>
              <a:rPr kumimoji="0" lang="zh-CN" altLang="en-US" sz="20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月，全县“某某工作会议”上，李书记对全县某某系统提出新的要求：</a:t>
            </a:r>
          </a:p>
        </p:txBody>
      </p:sp>
      <p:grpSp>
        <p:nvGrpSpPr>
          <p:cNvPr id="3" name="组合 2"/>
          <p:cNvGrpSpPr/>
          <p:nvPr/>
        </p:nvGrpSpPr>
        <p:grpSpPr>
          <a:xfrm>
            <a:off x="1937047" y="2089850"/>
            <a:ext cx="2160000" cy="2160000"/>
            <a:chOff x="2021714" y="2496250"/>
            <a:chExt cx="2160000" cy="2160000"/>
          </a:xfrm>
        </p:grpSpPr>
        <p:sp>
          <p:nvSpPr>
            <p:cNvPr id="16" name="椭圆 15"/>
            <p:cNvSpPr>
              <a:spLocks noChangeAspect="1"/>
            </p:cNvSpPr>
            <p:nvPr/>
          </p:nvSpPr>
          <p:spPr>
            <a:xfrm>
              <a:off x="2021714" y="2496250"/>
              <a:ext cx="2160000" cy="2160000"/>
            </a:xfrm>
            <a:prstGeom prst="ellipse">
              <a:avLst/>
            </a:prstGeom>
            <a:solidFill>
              <a:srgbClr val="C00000"/>
            </a:solidFill>
            <a:ln w="1905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19" name="矩形 18"/>
            <p:cNvSpPr/>
            <p:nvPr/>
          </p:nvSpPr>
          <p:spPr>
            <a:xfrm>
              <a:off x="2166002" y="3596822"/>
              <a:ext cx="1856984"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rPr>
                <a:t>三个统一</a:t>
              </a:r>
            </a:p>
          </p:txBody>
        </p:sp>
        <p:sp>
          <p:nvSpPr>
            <p:cNvPr id="22" name="Freeform 5"/>
            <p:cNvSpPr/>
            <p:nvPr/>
          </p:nvSpPr>
          <p:spPr bwMode="auto">
            <a:xfrm>
              <a:off x="2775107" y="2741227"/>
              <a:ext cx="638773" cy="63877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4" name="组合 3"/>
          <p:cNvGrpSpPr/>
          <p:nvPr/>
        </p:nvGrpSpPr>
        <p:grpSpPr>
          <a:xfrm>
            <a:off x="4938553" y="2089850"/>
            <a:ext cx="2160000" cy="2160000"/>
            <a:chOff x="5023220" y="2496250"/>
            <a:chExt cx="2160000" cy="2160000"/>
          </a:xfrm>
        </p:grpSpPr>
        <p:sp>
          <p:nvSpPr>
            <p:cNvPr id="17" name="椭圆 16"/>
            <p:cNvSpPr>
              <a:spLocks noChangeAspect="1"/>
            </p:cNvSpPr>
            <p:nvPr/>
          </p:nvSpPr>
          <p:spPr>
            <a:xfrm>
              <a:off x="5023220" y="2496250"/>
              <a:ext cx="2160000" cy="2160000"/>
            </a:xfrm>
            <a:prstGeom prst="ellipse">
              <a:avLst/>
            </a:prstGeom>
            <a:solidFill>
              <a:srgbClr val="7D0000"/>
            </a:solidFill>
            <a:ln w="190500">
              <a:solidFill>
                <a:srgbClr val="7D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20" name="矩形 19"/>
            <p:cNvSpPr/>
            <p:nvPr/>
          </p:nvSpPr>
          <p:spPr>
            <a:xfrm>
              <a:off x="5174728" y="3596822"/>
              <a:ext cx="1856984"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rPr>
                <a:t>三个强力</a:t>
              </a:r>
            </a:p>
          </p:txBody>
        </p:sp>
        <p:sp>
          <p:nvSpPr>
            <p:cNvPr id="23" name="Freeform 5"/>
            <p:cNvSpPr/>
            <p:nvPr/>
          </p:nvSpPr>
          <p:spPr bwMode="auto">
            <a:xfrm>
              <a:off x="5783833" y="2741227"/>
              <a:ext cx="638773" cy="63877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5" name="组合 4"/>
          <p:cNvGrpSpPr/>
          <p:nvPr/>
        </p:nvGrpSpPr>
        <p:grpSpPr>
          <a:xfrm>
            <a:off x="7940059" y="2089850"/>
            <a:ext cx="2160000" cy="2160000"/>
            <a:chOff x="8024726" y="2496250"/>
            <a:chExt cx="2160000" cy="2160000"/>
          </a:xfrm>
        </p:grpSpPr>
        <p:sp>
          <p:nvSpPr>
            <p:cNvPr id="18" name="椭圆 17"/>
            <p:cNvSpPr>
              <a:spLocks noChangeAspect="1"/>
            </p:cNvSpPr>
            <p:nvPr/>
          </p:nvSpPr>
          <p:spPr>
            <a:xfrm>
              <a:off x="8024726" y="2496250"/>
              <a:ext cx="2160000" cy="2160000"/>
            </a:xfrm>
            <a:prstGeom prst="ellipse">
              <a:avLst/>
            </a:prstGeom>
            <a:solidFill>
              <a:srgbClr val="C00000"/>
            </a:solidFill>
            <a:ln w="1905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21" name="矩形 20"/>
            <p:cNvSpPr/>
            <p:nvPr/>
          </p:nvSpPr>
          <p:spPr>
            <a:xfrm>
              <a:off x="8169014" y="3596822"/>
              <a:ext cx="1856984"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rPr>
                <a:t>三个导向</a:t>
              </a:r>
            </a:p>
          </p:txBody>
        </p:sp>
        <p:sp>
          <p:nvSpPr>
            <p:cNvPr id="26" name="Freeform 5"/>
            <p:cNvSpPr/>
            <p:nvPr/>
          </p:nvSpPr>
          <p:spPr bwMode="auto">
            <a:xfrm>
              <a:off x="8785339" y="2741227"/>
              <a:ext cx="638773" cy="63877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32" name="组合 31"/>
          <p:cNvGrpSpPr/>
          <p:nvPr/>
        </p:nvGrpSpPr>
        <p:grpSpPr>
          <a:xfrm>
            <a:off x="4477035" y="4576679"/>
            <a:ext cx="3080084" cy="1242461"/>
            <a:chOff x="4485502" y="4983079"/>
            <a:chExt cx="3080084" cy="1242461"/>
          </a:xfrm>
        </p:grpSpPr>
        <p:cxnSp>
          <p:nvCxnSpPr>
            <p:cNvPr id="28" name="直接连接符 27"/>
            <p:cNvCxnSpPr/>
            <p:nvPr/>
          </p:nvCxnSpPr>
          <p:spPr>
            <a:xfrm>
              <a:off x="4485502" y="4983079"/>
              <a:ext cx="0" cy="1242461"/>
            </a:xfrm>
            <a:prstGeom prst="line">
              <a:avLst/>
            </a:prstGeom>
            <a:ln>
              <a:solidFill>
                <a:srgbClr val="FF95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565586" y="4983079"/>
              <a:ext cx="0" cy="1242461"/>
            </a:xfrm>
            <a:prstGeom prst="line">
              <a:avLst/>
            </a:prstGeom>
            <a:ln>
              <a:solidFill>
                <a:srgbClr val="FF9500"/>
              </a:solidFill>
            </a:ln>
          </p:spPr>
          <p:style>
            <a:lnRef idx="1">
              <a:schemeClr val="accent1"/>
            </a:lnRef>
            <a:fillRef idx="0">
              <a:schemeClr val="accent1"/>
            </a:fillRef>
            <a:effectRef idx="0">
              <a:schemeClr val="accent1"/>
            </a:effectRef>
            <a:fontRef idx="minor">
              <a:schemeClr val="tx1"/>
            </a:fontRef>
          </p:style>
        </p:cxnSp>
      </p:grpSp>
      <p:sp>
        <p:nvSpPr>
          <p:cNvPr id="33" name="加号 32"/>
          <p:cNvSpPr/>
          <p:nvPr/>
        </p:nvSpPr>
        <p:spPr>
          <a:xfrm>
            <a:off x="4247102" y="2897051"/>
            <a:ext cx="545598" cy="545598"/>
          </a:xfrm>
          <a:prstGeom prst="mathPlus">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34" name="加号 33"/>
          <p:cNvSpPr/>
          <p:nvPr/>
        </p:nvSpPr>
        <p:spPr>
          <a:xfrm>
            <a:off x="7245228" y="2897051"/>
            <a:ext cx="545598" cy="545598"/>
          </a:xfrm>
          <a:prstGeom prst="mathPlus">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pic>
        <p:nvPicPr>
          <p:cNvPr id="8" name="图片 7" descr="图片包含 室内, 建筑物, 墙壁, 就坐&#10;&#10;已生成极高可信度的说明">
            <a:extLst>
              <a:ext uri="{FF2B5EF4-FFF2-40B4-BE49-F238E27FC236}">
                <a16:creationId xmlns="" xmlns:a16="http://schemas.microsoft.com/office/drawing/2014/main" id="{27679397-323D-4261-8966-A472E0FB1FCB}"/>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0125075" y="4400550"/>
            <a:ext cx="2066925" cy="2457450"/>
          </a:xfrm>
          <a:prstGeom prst="rect">
            <a:avLst/>
          </a:prstGeom>
        </p:spPr>
      </p:pic>
    </p:spTree>
    <p:extLst>
      <p:ext uri="{BB962C8B-B14F-4D97-AF65-F5344CB8AC3E}">
        <p14:creationId xmlns="" xmlns:p14="http://schemas.microsoft.com/office/powerpoint/2010/main" val="1850796454"/>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18" presetClass="entr" presetSubtype="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trips(downRight)">
                                      <p:cBhvr>
                                        <p:cTn id="11" dur="1000"/>
                                        <p:tgtEl>
                                          <p:spTgt spid="15"/>
                                        </p:tgtEl>
                                      </p:cBhvr>
                                    </p:animEffect>
                                  </p:childTnLst>
                                </p:cTn>
                              </p:par>
                            </p:childTnLst>
                          </p:cTn>
                        </p:par>
                        <p:par>
                          <p:cTn id="12" fill="hold">
                            <p:stCondLst>
                              <p:cond delay="2000"/>
                            </p:stCondLst>
                            <p:childTnLst>
                              <p:par>
                                <p:cTn id="13" presetID="49" presetClass="entr" presetSubtype="0" decel="10000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360"/>
                                          </p:val>
                                        </p:tav>
                                        <p:tav tm="100000">
                                          <p:val>
                                            <p:fltVal val="0"/>
                                          </p:val>
                                        </p:tav>
                                      </p:tavLst>
                                    </p:anim>
                                    <p:animEffect transition="in" filter="fade">
                                      <p:cBhvr>
                                        <p:cTn id="18" dur="1000"/>
                                        <p:tgtEl>
                                          <p:spTgt spid="3"/>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360"/>
                                          </p:val>
                                        </p:tav>
                                        <p:tav tm="100000">
                                          <p:val>
                                            <p:fltVal val="0"/>
                                          </p:val>
                                        </p:tav>
                                      </p:tavLst>
                                    </p:anim>
                                    <p:animEffect transition="in" filter="fade">
                                      <p:cBhvr>
                                        <p:cTn id="24" dur="1000"/>
                                        <p:tgtEl>
                                          <p:spTgt spid="4"/>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 calcmode="lin" valueType="num">
                                      <p:cBhvr>
                                        <p:cTn id="29" dur="1000" fill="hold"/>
                                        <p:tgtEl>
                                          <p:spTgt spid="5"/>
                                        </p:tgtEl>
                                        <p:attrNameLst>
                                          <p:attrName>style.rotation</p:attrName>
                                        </p:attrNameLst>
                                      </p:cBhvr>
                                      <p:tavLst>
                                        <p:tav tm="0">
                                          <p:val>
                                            <p:fltVal val="360"/>
                                          </p:val>
                                        </p:tav>
                                        <p:tav tm="100000">
                                          <p:val>
                                            <p:fltVal val="0"/>
                                          </p:val>
                                        </p:tav>
                                      </p:tavLst>
                                    </p:anim>
                                    <p:animEffect transition="in" filter="fade">
                                      <p:cBhvr>
                                        <p:cTn id="30" dur="1000"/>
                                        <p:tgtEl>
                                          <p:spTgt spid="5"/>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p:cTn id="33" dur="1000" fill="hold"/>
                                        <p:tgtEl>
                                          <p:spTgt spid="33"/>
                                        </p:tgtEl>
                                        <p:attrNameLst>
                                          <p:attrName>ppt_w</p:attrName>
                                        </p:attrNameLst>
                                      </p:cBhvr>
                                      <p:tavLst>
                                        <p:tav tm="0">
                                          <p:val>
                                            <p:fltVal val="0"/>
                                          </p:val>
                                        </p:tav>
                                        <p:tav tm="100000">
                                          <p:val>
                                            <p:strVal val="#ppt_w"/>
                                          </p:val>
                                        </p:tav>
                                      </p:tavLst>
                                    </p:anim>
                                    <p:anim calcmode="lin" valueType="num">
                                      <p:cBhvr>
                                        <p:cTn id="34" dur="1000" fill="hold"/>
                                        <p:tgtEl>
                                          <p:spTgt spid="33"/>
                                        </p:tgtEl>
                                        <p:attrNameLst>
                                          <p:attrName>ppt_h</p:attrName>
                                        </p:attrNameLst>
                                      </p:cBhvr>
                                      <p:tavLst>
                                        <p:tav tm="0">
                                          <p:val>
                                            <p:fltVal val="0"/>
                                          </p:val>
                                        </p:tav>
                                        <p:tav tm="100000">
                                          <p:val>
                                            <p:strVal val="#ppt_h"/>
                                          </p:val>
                                        </p:tav>
                                      </p:tavLst>
                                    </p:anim>
                                    <p:animEffect transition="in" filter="fade">
                                      <p:cBhvr>
                                        <p:cTn id="35" dur="1000"/>
                                        <p:tgtEl>
                                          <p:spTgt spid="3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1000" fill="hold"/>
                                        <p:tgtEl>
                                          <p:spTgt spid="34"/>
                                        </p:tgtEl>
                                        <p:attrNameLst>
                                          <p:attrName>ppt_w</p:attrName>
                                        </p:attrNameLst>
                                      </p:cBhvr>
                                      <p:tavLst>
                                        <p:tav tm="0">
                                          <p:val>
                                            <p:fltVal val="0"/>
                                          </p:val>
                                        </p:tav>
                                        <p:tav tm="100000">
                                          <p:val>
                                            <p:strVal val="#ppt_w"/>
                                          </p:val>
                                        </p:tav>
                                      </p:tavLst>
                                    </p:anim>
                                    <p:anim calcmode="lin" valueType="num">
                                      <p:cBhvr>
                                        <p:cTn id="39" dur="1000" fill="hold"/>
                                        <p:tgtEl>
                                          <p:spTgt spid="34"/>
                                        </p:tgtEl>
                                        <p:attrNameLst>
                                          <p:attrName>ppt_h</p:attrName>
                                        </p:attrNameLst>
                                      </p:cBhvr>
                                      <p:tavLst>
                                        <p:tav tm="0">
                                          <p:val>
                                            <p:fltVal val="0"/>
                                          </p:val>
                                        </p:tav>
                                        <p:tav tm="100000">
                                          <p:val>
                                            <p:strVal val="#ppt_h"/>
                                          </p:val>
                                        </p:tav>
                                      </p:tavLst>
                                    </p:anim>
                                    <p:animEffect transition="in" filter="fade">
                                      <p:cBhvr>
                                        <p:cTn id="40" dur="1000"/>
                                        <p:tgtEl>
                                          <p:spTgt spid="34"/>
                                        </p:tgtEl>
                                      </p:cBhvr>
                                    </p:animEffect>
                                  </p:childTnLst>
                                </p:cTn>
                              </p:par>
                              <p:par>
                                <p:cTn id="41" presetID="16" presetClass="entr" presetSubtype="42"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barn(outHorizontal)">
                                      <p:cBhvr>
                                        <p:cTn id="43" dur="1000"/>
                                        <p:tgtEl>
                                          <p:spTgt spid="32"/>
                                        </p:tgtEl>
                                      </p:cBhvr>
                                    </p:animEffect>
                                  </p:childTnLst>
                                </p:cTn>
                              </p:par>
                              <p:par>
                                <p:cTn id="44" presetID="31" presetClass="entr" presetSubtype="0" fill="hold" grpId="0" nodeType="withEffect">
                                  <p:stCondLst>
                                    <p:cond delay="0"/>
                                  </p:stCondLst>
                                  <p:iterate type="lt">
                                    <p:tmPct val="1266"/>
                                  </p:iterate>
                                  <p:childTnLst>
                                    <p:set>
                                      <p:cBhvr>
                                        <p:cTn id="45" dur="1" fill="hold">
                                          <p:stCondLst>
                                            <p:cond delay="0"/>
                                          </p:stCondLst>
                                        </p:cTn>
                                        <p:tgtEl>
                                          <p:spTgt spid="6"/>
                                        </p:tgtEl>
                                        <p:attrNameLst>
                                          <p:attrName>style.visibility</p:attrName>
                                        </p:attrNameLst>
                                      </p:cBhvr>
                                      <p:to>
                                        <p:strVal val="visible"/>
                                      </p:to>
                                    </p:set>
                                    <p:anim calcmode="lin" valueType="num">
                                      <p:cBhvr>
                                        <p:cTn id="46" dur="750" fill="hold"/>
                                        <p:tgtEl>
                                          <p:spTgt spid="6"/>
                                        </p:tgtEl>
                                        <p:attrNameLst>
                                          <p:attrName>ppt_w</p:attrName>
                                        </p:attrNameLst>
                                      </p:cBhvr>
                                      <p:tavLst>
                                        <p:tav tm="0">
                                          <p:val>
                                            <p:fltVal val="0"/>
                                          </p:val>
                                        </p:tav>
                                        <p:tav tm="100000">
                                          <p:val>
                                            <p:strVal val="#ppt_w"/>
                                          </p:val>
                                        </p:tav>
                                      </p:tavLst>
                                    </p:anim>
                                    <p:anim calcmode="lin" valueType="num">
                                      <p:cBhvr>
                                        <p:cTn id="47" dur="750" fill="hold"/>
                                        <p:tgtEl>
                                          <p:spTgt spid="6"/>
                                        </p:tgtEl>
                                        <p:attrNameLst>
                                          <p:attrName>ppt_h</p:attrName>
                                        </p:attrNameLst>
                                      </p:cBhvr>
                                      <p:tavLst>
                                        <p:tav tm="0">
                                          <p:val>
                                            <p:fltVal val="0"/>
                                          </p:val>
                                        </p:tav>
                                        <p:tav tm="100000">
                                          <p:val>
                                            <p:strVal val="#ppt_h"/>
                                          </p:val>
                                        </p:tav>
                                      </p:tavLst>
                                    </p:anim>
                                    <p:anim calcmode="lin" valueType="num">
                                      <p:cBhvr>
                                        <p:cTn id="48" dur="750" fill="hold"/>
                                        <p:tgtEl>
                                          <p:spTgt spid="6"/>
                                        </p:tgtEl>
                                        <p:attrNameLst>
                                          <p:attrName>style.rotation</p:attrName>
                                        </p:attrNameLst>
                                      </p:cBhvr>
                                      <p:tavLst>
                                        <p:tav tm="0">
                                          <p:val>
                                            <p:fltVal val="90"/>
                                          </p:val>
                                        </p:tav>
                                        <p:tav tm="100000">
                                          <p:val>
                                            <p:fltVal val="0"/>
                                          </p:val>
                                        </p:tav>
                                      </p:tavLst>
                                    </p:anim>
                                    <p:animEffect transition="in" filter="fade">
                                      <p:cBhvr>
                                        <p:cTn id="49" dur="750"/>
                                        <p:tgtEl>
                                          <p:spTgt spid="6"/>
                                        </p:tgtEl>
                                      </p:cBhvr>
                                    </p:animEffect>
                                  </p:childTnLst>
                                </p:cTn>
                              </p:par>
                              <p:par>
                                <p:cTn id="50" presetID="31" presetClass="entr" presetSubtype="0" fill="hold" grpId="0" nodeType="withEffect">
                                  <p:stCondLst>
                                    <p:cond delay="0"/>
                                  </p:stCondLst>
                                  <p:iterate type="lt">
                                    <p:tmPct val="1266"/>
                                  </p:iterate>
                                  <p:childTnLst>
                                    <p:set>
                                      <p:cBhvr>
                                        <p:cTn id="51" dur="1" fill="hold">
                                          <p:stCondLst>
                                            <p:cond delay="0"/>
                                          </p:stCondLst>
                                        </p:cTn>
                                        <p:tgtEl>
                                          <p:spTgt spid="10"/>
                                        </p:tgtEl>
                                        <p:attrNameLst>
                                          <p:attrName>style.visibility</p:attrName>
                                        </p:attrNameLst>
                                      </p:cBhvr>
                                      <p:to>
                                        <p:strVal val="visible"/>
                                      </p:to>
                                    </p:set>
                                    <p:anim calcmode="lin" valueType="num">
                                      <p:cBhvr>
                                        <p:cTn id="52" dur="750" fill="hold"/>
                                        <p:tgtEl>
                                          <p:spTgt spid="10"/>
                                        </p:tgtEl>
                                        <p:attrNameLst>
                                          <p:attrName>ppt_w</p:attrName>
                                        </p:attrNameLst>
                                      </p:cBhvr>
                                      <p:tavLst>
                                        <p:tav tm="0">
                                          <p:val>
                                            <p:fltVal val="0"/>
                                          </p:val>
                                        </p:tav>
                                        <p:tav tm="100000">
                                          <p:val>
                                            <p:strVal val="#ppt_w"/>
                                          </p:val>
                                        </p:tav>
                                      </p:tavLst>
                                    </p:anim>
                                    <p:anim calcmode="lin" valueType="num">
                                      <p:cBhvr>
                                        <p:cTn id="53" dur="750" fill="hold"/>
                                        <p:tgtEl>
                                          <p:spTgt spid="10"/>
                                        </p:tgtEl>
                                        <p:attrNameLst>
                                          <p:attrName>ppt_h</p:attrName>
                                        </p:attrNameLst>
                                      </p:cBhvr>
                                      <p:tavLst>
                                        <p:tav tm="0">
                                          <p:val>
                                            <p:fltVal val="0"/>
                                          </p:val>
                                        </p:tav>
                                        <p:tav tm="100000">
                                          <p:val>
                                            <p:strVal val="#ppt_h"/>
                                          </p:val>
                                        </p:tav>
                                      </p:tavLst>
                                    </p:anim>
                                    <p:anim calcmode="lin" valueType="num">
                                      <p:cBhvr>
                                        <p:cTn id="54" dur="750" fill="hold"/>
                                        <p:tgtEl>
                                          <p:spTgt spid="10"/>
                                        </p:tgtEl>
                                        <p:attrNameLst>
                                          <p:attrName>style.rotation</p:attrName>
                                        </p:attrNameLst>
                                      </p:cBhvr>
                                      <p:tavLst>
                                        <p:tav tm="0">
                                          <p:val>
                                            <p:fltVal val="90"/>
                                          </p:val>
                                        </p:tav>
                                        <p:tav tm="100000">
                                          <p:val>
                                            <p:fltVal val="0"/>
                                          </p:val>
                                        </p:tav>
                                      </p:tavLst>
                                    </p:anim>
                                    <p:animEffect transition="in" filter="fade">
                                      <p:cBhvr>
                                        <p:cTn id="55" dur="750"/>
                                        <p:tgtEl>
                                          <p:spTgt spid="10"/>
                                        </p:tgtEl>
                                      </p:cBhvr>
                                    </p:animEffect>
                                  </p:childTnLst>
                                </p:cTn>
                              </p:par>
                              <p:par>
                                <p:cTn id="56" presetID="31" presetClass="entr" presetSubtype="0" fill="hold" grpId="0" nodeType="withEffect">
                                  <p:stCondLst>
                                    <p:cond delay="0"/>
                                  </p:stCondLst>
                                  <p:iterate type="lt">
                                    <p:tmPct val="952"/>
                                  </p:iterate>
                                  <p:childTnLst>
                                    <p:set>
                                      <p:cBhvr>
                                        <p:cTn id="57" dur="1" fill="hold">
                                          <p:stCondLst>
                                            <p:cond delay="0"/>
                                          </p:stCondLst>
                                        </p:cTn>
                                        <p:tgtEl>
                                          <p:spTgt spid="14"/>
                                        </p:tgtEl>
                                        <p:attrNameLst>
                                          <p:attrName>style.visibility</p:attrName>
                                        </p:attrNameLst>
                                      </p:cBhvr>
                                      <p:to>
                                        <p:strVal val="visible"/>
                                      </p:to>
                                    </p:set>
                                    <p:anim calcmode="lin" valueType="num">
                                      <p:cBhvr>
                                        <p:cTn id="58" dur="750" fill="hold"/>
                                        <p:tgtEl>
                                          <p:spTgt spid="14"/>
                                        </p:tgtEl>
                                        <p:attrNameLst>
                                          <p:attrName>ppt_w</p:attrName>
                                        </p:attrNameLst>
                                      </p:cBhvr>
                                      <p:tavLst>
                                        <p:tav tm="0">
                                          <p:val>
                                            <p:fltVal val="0"/>
                                          </p:val>
                                        </p:tav>
                                        <p:tav tm="100000">
                                          <p:val>
                                            <p:strVal val="#ppt_w"/>
                                          </p:val>
                                        </p:tav>
                                      </p:tavLst>
                                    </p:anim>
                                    <p:anim calcmode="lin" valueType="num">
                                      <p:cBhvr>
                                        <p:cTn id="59" dur="750" fill="hold"/>
                                        <p:tgtEl>
                                          <p:spTgt spid="14"/>
                                        </p:tgtEl>
                                        <p:attrNameLst>
                                          <p:attrName>ppt_h</p:attrName>
                                        </p:attrNameLst>
                                      </p:cBhvr>
                                      <p:tavLst>
                                        <p:tav tm="0">
                                          <p:val>
                                            <p:fltVal val="0"/>
                                          </p:val>
                                        </p:tav>
                                        <p:tav tm="100000">
                                          <p:val>
                                            <p:strVal val="#ppt_h"/>
                                          </p:val>
                                        </p:tav>
                                      </p:tavLst>
                                    </p:anim>
                                    <p:anim calcmode="lin" valueType="num">
                                      <p:cBhvr>
                                        <p:cTn id="60" dur="750" fill="hold"/>
                                        <p:tgtEl>
                                          <p:spTgt spid="14"/>
                                        </p:tgtEl>
                                        <p:attrNameLst>
                                          <p:attrName>style.rotation</p:attrName>
                                        </p:attrNameLst>
                                      </p:cBhvr>
                                      <p:tavLst>
                                        <p:tav tm="0">
                                          <p:val>
                                            <p:fltVal val="90"/>
                                          </p:val>
                                        </p:tav>
                                        <p:tav tm="100000">
                                          <p:val>
                                            <p:fltVal val="0"/>
                                          </p:val>
                                        </p:tav>
                                      </p:tavLst>
                                    </p:anim>
                                    <p:animEffect transition="in" filter="fade">
                                      <p:cBhvr>
                                        <p:cTn id="61"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0" grpId="0"/>
      <p:bldP spid="14" grpId="0"/>
      <p:bldP spid="15" grpId="0"/>
      <p:bldP spid="33" grpId="0" animBg="1"/>
      <p:bldP spid="3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 xmlns:a16="http://schemas.microsoft.com/office/drawing/2014/main" id="{BB4C8BD7-5EC4-43AE-8CF5-20FCBD5D7703}"/>
              </a:ext>
            </a:extLst>
          </p:cNvPr>
          <p:cNvSpPr txBox="1"/>
          <p:nvPr/>
        </p:nvSpPr>
        <p:spPr>
          <a:xfrm>
            <a:off x="3046915" y="2685771"/>
            <a:ext cx="8648521" cy="1107996"/>
          </a:xfrm>
          <a:prstGeom prst="rect">
            <a:avLst/>
          </a:prstGeom>
          <a:noFill/>
        </p:spPr>
        <p:txBody>
          <a:bodyPr wrap="none" rtlCol="0">
            <a:spAutoFit/>
          </a:bodyPr>
          <a:lstStyle/>
          <a:p>
            <a:pPr algn="ctr"/>
            <a:r>
              <a:rPr lang="zh-CN" altLang="en-US" sz="6600" b="1" dirty="0">
                <a:solidFill>
                  <a:srgbClr val="C00000"/>
                </a:solidFill>
                <a:latin typeface="微软雅黑" panose="020B0503020204020204" pitchFamily="34" charset="-122"/>
                <a:ea typeface="微软雅黑" panose="020B0503020204020204" pitchFamily="34" charset="-122"/>
              </a:rPr>
              <a:t>下一步工作思路及措施</a:t>
            </a:r>
          </a:p>
        </p:txBody>
      </p:sp>
      <p:grpSp>
        <p:nvGrpSpPr>
          <p:cNvPr id="28" name="组合 27">
            <a:extLst>
              <a:ext uri="{FF2B5EF4-FFF2-40B4-BE49-F238E27FC236}">
                <a16:creationId xmlns="" xmlns:a16="http://schemas.microsoft.com/office/drawing/2014/main" id="{2A6E8A29-7060-4F70-977C-3E5EB9A1C903}"/>
              </a:ext>
            </a:extLst>
          </p:cNvPr>
          <p:cNvGrpSpPr/>
          <p:nvPr/>
        </p:nvGrpSpPr>
        <p:grpSpPr>
          <a:xfrm>
            <a:off x="950080" y="2781021"/>
            <a:ext cx="2096835" cy="1107996"/>
            <a:chOff x="2310634" y="2770718"/>
            <a:chExt cx="1662278" cy="1016662"/>
          </a:xfrm>
        </p:grpSpPr>
        <p:sp>
          <p:nvSpPr>
            <p:cNvPr id="29" name="任意多边形 10">
              <a:extLst>
                <a:ext uri="{FF2B5EF4-FFF2-40B4-BE49-F238E27FC236}">
                  <a16:creationId xmlns="" xmlns:a16="http://schemas.microsoft.com/office/drawing/2014/main" id="{0F2F205A-9184-45BD-925A-AC96200A2986}"/>
                </a:ext>
              </a:extLst>
            </p:cNvPr>
            <p:cNvSpPr/>
            <p:nvPr>
              <p:custDataLst>
                <p:tags r:id="rId1"/>
              </p:custDataLst>
            </p:nvPr>
          </p:nvSpPr>
          <p:spPr>
            <a:xfrm>
              <a:off x="2310635" y="2770718"/>
              <a:ext cx="1662277" cy="1016662"/>
            </a:xfrm>
            <a:custGeom>
              <a:avLst/>
              <a:gdLst>
                <a:gd name="connsiteX0" fmla="*/ 0 w 2223821"/>
                <a:gd name="connsiteY0" fmla="*/ 0 h 1389888"/>
                <a:gd name="connsiteX1" fmla="*/ 2223821 w 2223821"/>
                <a:gd name="connsiteY1" fmla="*/ 0 h 1389888"/>
                <a:gd name="connsiteX2" fmla="*/ 2223821 w 2223821"/>
                <a:gd name="connsiteY2" fmla="*/ 1209578 h 1389888"/>
                <a:gd name="connsiteX3" fmla="*/ 1235874 w 2223821"/>
                <a:gd name="connsiteY3" fmla="*/ 1209578 h 1389888"/>
                <a:gd name="connsiteX4" fmla="*/ 1111911 w 2223821"/>
                <a:gd name="connsiteY4" fmla="*/ 1389888 h 1389888"/>
                <a:gd name="connsiteX5" fmla="*/ 987948 w 2223821"/>
                <a:gd name="connsiteY5" fmla="*/ 1209578 h 1389888"/>
                <a:gd name="connsiteX6" fmla="*/ 0 w 2223821"/>
                <a:gd name="connsiteY6" fmla="*/ 1209578 h 138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3821" h="1389888">
                  <a:moveTo>
                    <a:pt x="0" y="0"/>
                  </a:moveTo>
                  <a:lnTo>
                    <a:pt x="2223821" y="0"/>
                  </a:lnTo>
                  <a:lnTo>
                    <a:pt x="2223821" y="1209578"/>
                  </a:lnTo>
                  <a:lnTo>
                    <a:pt x="1235874" y="1209578"/>
                  </a:lnTo>
                  <a:lnTo>
                    <a:pt x="1111911" y="1389888"/>
                  </a:lnTo>
                  <a:lnTo>
                    <a:pt x="987948" y="1209578"/>
                  </a:lnTo>
                  <a:lnTo>
                    <a:pt x="0" y="1209578"/>
                  </a:lnTo>
                  <a:close/>
                </a:path>
              </a:pathLst>
            </a:custGeom>
            <a:solidFill>
              <a:srgbClr val="C00000"/>
            </a:solidFill>
            <a:ln w="19050" cap="flat" cmpd="sng" algn="ctr">
              <a:noFill/>
              <a:prstDash val="solid"/>
              <a:miter lim="800000"/>
            </a:ln>
            <a:effectLst/>
          </p:spPr>
          <p:txBody>
            <a:bodyPr anchor="ctr"/>
            <a:lstStyle/>
            <a:p>
              <a:pPr algn="ctr">
                <a:defRPr/>
              </a:pPr>
              <a:endParaRPr lang="zh-CN" altLang="en-US" sz="2400" b="1" kern="0" spc="400" dirty="0">
                <a:solidFill>
                  <a:srgbClr val="FFFAF0"/>
                </a:solidFill>
                <a:latin typeface="微软雅黑" panose="020B0503020204020204" pitchFamily="34" charset="-122"/>
                <a:ea typeface="微软雅黑" panose="020B0503020204020204" pitchFamily="34" charset="-122"/>
                <a:cs typeface="Microsoft New Tai Lue" panose="020B0502040204020203" pitchFamily="34" charset="0"/>
              </a:endParaRPr>
            </a:p>
          </p:txBody>
        </p:sp>
        <p:sp>
          <p:nvSpPr>
            <p:cNvPr id="30" name="矩形 29">
              <a:extLst>
                <a:ext uri="{FF2B5EF4-FFF2-40B4-BE49-F238E27FC236}">
                  <a16:creationId xmlns="" xmlns:a16="http://schemas.microsoft.com/office/drawing/2014/main" id="{8A8C7CC7-18CE-4098-93F5-026CE72FC376}"/>
                </a:ext>
              </a:extLst>
            </p:cNvPr>
            <p:cNvSpPr/>
            <p:nvPr/>
          </p:nvSpPr>
          <p:spPr>
            <a:xfrm>
              <a:off x="2310634" y="2951740"/>
              <a:ext cx="1662277" cy="480090"/>
            </a:xfrm>
            <a:prstGeom prst="rect">
              <a:avLst/>
            </a:prstGeom>
          </p:spPr>
          <p:txBody>
            <a:bodyPr wrap="square">
              <a:spAutoFit/>
            </a:bodyPr>
            <a:lstStyle/>
            <a:p>
              <a:pPr algn="ctr">
                <a:defRPr/>
              </a:pPr>
              <a:r>
                <a:rPr lang="zh-CN" altLang="en-US" sz="2800" b="1" kern="0" spc="400" dirty="0">
                  <a:solidFill>
                    <a:srgbClr val="FFFAF0"/>
                  </a:solidFill>
                  <a:latin typeface="微软雅黑" panose="020B0503020204020204" pitchFamily="34" charset="-122"/>
                  <a:ea typeface="微软雅黑" panose="020B0503020204020204" pitchFamily="34" charset="-122"/>
                  <a:cs typeface="Microsoft New Tai Lue" panose="020B0502040204020203" pitchFamily="34" charset="0"/>
                </a:rPr>
                <a:t>第三部分</a:t>
              </a:r>
            </a:p>
          </p:txBody>
        </p:sp>
      </p:grpSp>
    </p:spTree>
    <p:extLst>
      <p:ext uri="{BB962C8B-B14F-4D97-AF65-F5344CB8AC3E}">
        <p14:creationId xmlns="" xmlns:p14="http://schemas.microsoft.com/office/powerpoint/2010/main" val="3597131456"/>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26" presetClass="emph" presetSubtype="0" fill="hold" nodeType="withEffect">
                                  <p:stCondLst>
                                    <p:cond delay="1500"/>
                                  </p:stCondLst>
                                  <p:childTnLst>
                                    <p:animEffect transition="out" filter="fade">
                                      <p:cBhvr>
                                        <p:cTn id="11" dur="500" tmFilter="0, 0; .2, .5; .8, .5; 1, 0"/>
                                        <p:tgtEl>
                                          <p:spTgt spid="28"/>
                                        </p:tgtEl>
                                      </p:cBhvr>
                                    </p:animEffect>
                                    <p:animScale>
                                      <p:cBhvr>
                                        <p:cTn id="12" dur="250" autoRev="1" fill="hold"/>
                                        <p:tgtEl>
                                          <p:spTgt spid="28"/>
                                        </p:tgtEl>
                                      </p:cBhvr>
                                      <p:by x="105000" y="105000"/>
                                    </p:animScale>
                                  </p:childTnLst>
                                </p:cTn>
                              </p:par>
                              <p:par>
                                <p:cTn id="13" presetID="2" presetClass="entr" presetSubtype="2" decel="100000" fill="hold" grpId="0" nodeType="withEffect">
                                  <p:stCondLst>
                                    <p:cond delay="1000"/>
                                  </p:stCondLst>
                                  <p:iterate type="lt">
                                    <p:tmPct val="10000"/>
                                  </p:iterate>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750" fill="hold"/>
                                        <p:tgtEl>
                                          <p:spTgt spid="27"/>
                                        </p:tgtEl>
                                        <p:attrNameLst>
                                          <p:attrName>ppt_x</p:attrName>
                                        </p:attrNameLst>
                                      </p:cBhvr>
                                      <p:tavLst>
                                        <p:tav tm="0">
                                          <p:val>
                                            <p:strVal val="1+#ppt_w/2"/>
                                          </p:val>
                                        </p:tav>
                                        <p:tav tm="100000">
                                          <p:val>
                                            <p:strVal val="#ppt_x"/>
                                          </p:val>
                                        </p:tav>
                                      </p:tavLst>
                                    </p:anim>
                                    <p:anim calcmode="lin" valueType="num">
                                      <p:cBhvr additive="base">
                                        <p:cTn id="16" dur="7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p:nvPr/>
        </p:nvSpPr>
        <p:spPr>
          <a:xfrm>
            <a:off x="1278194" y="315651"/>
            <a:ext cx="7180006"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en-US" dirty="0">
                <a:sym typeface="+mn-lt"/>
              </a:rPr>
              <a:t>继续做好党员干部学习教育工作</a:t>
            </a:r>
          </a:p>
        </p:txBody>
      </p:sp>
      <p:grpSp>
        <p:nvGrpSpPr>
          <p:cNvPr id="13" name="组合 12"/>
          <p:cNvGrpSpPr/>
          <p:nvPr/>
        </p:nvGrpSpPr>
        <p:grpSpPr>
          <a:xfrm>
            <a:off x="5151666" y="1653285"/>
            <a:ext cx="5925602" cy="900000"/>
            <a:chOff x="5161497" y="1932821"/>
            <a:chExt cx="5925602" cy="900000"/>
          </a:xfrm>
        </p:grpSpPr>
        <p:sp>
          <p:nvSpPr>
            <p:cNvPr id="24" name="箭头: 五边形 23"/>
            <p:cNvSpPr/>
            <p:nvPr/>
          </p:nvSpPr>
          <p:spPr>
            <a:xfrm flipH="1">
              <a:off x="5161497" y="1932821"/>
              <a:ext cx="5925602" cy="900000"/>
            </a:xfrm>
            <a:prstGeom prst="homePlate">
              <a:avLst>
                <a:gd name="adj" fmla="val 0"/>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3" name="矩形 2"/>
            <p:cNvSpPr/>
            <p:nvPr/>
          </p:nvSpPr>
          <p:spPr>
            <a:xfrm>
              <a:off x="5236689" y="1979361"/>
              <a:ext cx="5775218" cy="78752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zh-CN" sz="16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认真贯彻中央和省、市关于</a:t>
              </a:r>
              <a:r>
                <a:rPr kumimoji="0" lang="zh-CN" altLang="en-US" sz="16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十九大精神学习</a:t>
              </a:r>
              <a:r>
                <a:rPr kumimoji="0" lang="zh-CN" altLang="zh-CN" sz="16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的部署要求，加大</a:t>
              </a:r>
              <a:r>
                <a:rPr kumimoji="0" lang="zh-CN" altLang="en-US" sz="16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学习宣传</a:t>
              </a:r>
              <a:r>
                <a:rPr kumimoji="0" lang="zh-CN" altLang="zh-CN" sz="16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力度</a:t>
              </a:r>
              <a:r>
                <a:rPr kumimoji="0" lang="zh-CN" altLang="en-US" sz="16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a:t>
              </a:r>
            </a:p>
          </p:txBody>
        </p:sp>
      </p:grpSp>
      <p:grpSp>
        <p:nvGrpSpPr>
          <p:cNvPr id="14" name="组合 13"/>
          <p:cNvGrpSpPr/>
          <p:nvPr/>
        </p:nvGrpSpPr>
        <p:grpSpPr>
          <a:xfrm>
            <a:off x="5151666" y="2707173"/>
            <a:ext cx="5925602" cy="900000"/>
            <a:chOff x="5161497" y="2986709"/>
            <a:chExt cx="5925602" cy="900000"/>
          </a:xfrm>
        </p:grpSpPr>
        <p:sp>
          <p:nvSpPr>
            <p:cNvPr id="25" name="箭头: 五边形 24"/>
            <p:cNvSpPr/>
            <p:nvPr/>
          </p:nvSpPr>
          <p:spPr>
            <a:xfrm flipH="1">
              <a:off x="5161497" y="2986709"/>
              <a:ext cx="5925602" cy="900000"/>
            </a:xfrm>
            <a:prstGeom prst="homePlate">
              <a:avLst>
                <a:gd name="adj" fmla="val 0"/>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4" name="矩形 3"/>
            <p:cNvSpPr/>
            <p:nvPr/>
          </p:nvSpPr>
          <p:spPr>
            <a:xfrm>
              <a:off x="5236689" y="3021210"/>
              <a:ext cx="5775218" cy="78752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zh-CN" sz="16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把“两学一做</a:t>
              </a:r>
              <a:r>
                <a:rPr kumimoji="0" lang="zh-CN" altLang="en-US" sz="16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常态化制度化</a:t>
              </a:r>
              <a:r>
                <a:rPr kumimoji="0" lang="zh-CN" altLang="zh-CN" sz="16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”纳入党支部“三会一课”，推广</a:t>
              </a:r>
              <a:r>
                <a:rPr kumimoji="0" lang="zh-CN" altLang="en-US" sz="16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 </a:t>
              </a:r>
              <a:r>
                <a:rPr kumimoji="0" lang="zh-CN" altLang="zh-CN" sz="16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“党课我来讲”、“先锋课堂”等经验和做法</a:t>
              </a:r>
              <a:r>
                <a:rPr kumimoji="0" lang="zh-CN" altLang="en-US" sz="16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a:t>
              </a:r>
            </a:p>
          </p:txBody>
        </p:sp>
      </p:grpSp>
      <p:sp>
        <p:nvSpPr>
          <p:cNvPr id="5" name="矩形 4"/>
          <p:cNvSpPr/>
          <p:nvPr/>
        </p:nvSpPr>
        <p:spPr>
          <a:xfrm>
            <a:off x="1877963" y="3857118"/>
            <a:ext cx="9199305" cy="78752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通过多种形式的教育活动</a:t>
            </a:r>
            <a:r>
              <a:rPr kumimoji="0" lang="zh-CN"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，进一步调动广大党员干部参与学习教育的积极性和主动性，增强学习教育的灵活性和实效性。引导党员按“四个合格”要求做合格党员。</a:t>
            </a:r>
          </a:p>
        </p:txBody>
      </p:sp>
      <p:grpSp>
        <p:nvGrpSpPr>
          <p:cNvPr id="9" name="组合 8"/>
          <p:cNvGrpSpPr/>
          <p:nvPr/>
        </p:nvGrpSpPr>
        <p:grpSpPr>
          <a:xfrm>
            <a:off x="1877963" y="1653285"/>
            <a:ext cx="3116006" cy="900000"/>
            <a:chOff x="1887794" y="1932821"/>
            <a:chExt cx="3116006" cy="900000"/>
          </a:xfrm>
        </p:grpSpPr>
        <p:sp>
          <p:nvSpPr>
            <p:cNvPr id="10" name="箭头: 五边形 9"/>
            <p:cNvSpPr/>
            <p:nvPr/>
          </p:nvSpPr>
          <p:spPr>
            <a:xfrm flipH="1">
              <a:off x="1887794" y="1932821"/>
              <a:ext cx="3116006" cy="900000"/>
            </a:xfrm>
            <a:prstGeom prst="homePlate">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6" name="文本框 5"/>
            <p:cNvSpPr txBox="1"/>
            <p:nvPr/>
          </p:nvSpPr>
          <p:spPr>
            <a:xfrm>
              <a:off x="3332556" y="2028878"/>
              <a:ext cx="1283016" cy="707886"/>
            </a:xfrm>
            <a:prstGeom prst="rect">
              <a:avLst/>
            </a:prstGeom>
          </p:spPr>
          <p:txBody>
            <a:bodyPr wrap="square">
              <a:spAutoFit/>
            </a:bodyPr>
            <a:lstStyle>
              <a:defPPr>
                <a:defRPr lang="zh-CN"/>
              </a:defPPr>
              <a:lvl1pPr algn="just">
                <a:spcAft>
                  <a:spcPts val="0"/>
                </a:spcAft>
                <a:defRPr sz="2000" kern="100">
                  <a:solidFill>
                    <a:schemeClr val="bg1"/>
                  </a:solidFill>
                  <a:latin typeface="+mj-ea"/>
                  <a:ea typeface="+mj-ea"/>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贯彻</a:t>
              </a:r>
            </a:p>
          </p:txBody>
        </p:sp>
        <p:sp>
          <p:nvSpPr>
            <p:cNvPr id="7" name="文本框 6"/>
            <p:cNvSpPr txBox="1"/>
            <p:nvPr/>
          </p:nvSpPr>
          <p:spPr>
            <a:xfrm>
              <a:off x="2160813" y="2182766"/>
              <a:ext cx="1171743" cy="400110"/>
            </a:xfrm>
            <a:prstGeom prst="rect">
              <a:avLst/>
            </a:prstGeom>
          </p:spPr>
          <p:txBody>
            <a:bodyPr wrap="square">
              <a:spAutoFit/>
            </a:bodyPr>
            <a:lstStyle>
              <a:defPPr>
                <a:defRPr lang="zh-CN"/>
              </a:defPPr>
              <a:lvl1pPr algn="just">
                <a:spcAft>
                  <a:spcPts val="0"/>
                </a:spcAft>
                <a:defRPr sz="2000" kern="100">
                  <a:solidFill>
                    <a:schemeClr val="bg1"/>
                  </a:solidFill>
                  <a:latin typeface="+mj-ea"/>
                  <a:ea typeface="+mj-ea"/>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00" cap="none" spc="0" normalizeH="0" baseline="0" noProof="0" dirty="0">
                  <a:ln>
                    <a:noFill/>
                  </a:ln>
                  <a:solidFill>
                    <a:srgbClr val="FF9500"/>
                  </a:solidFill>
                  <a:effectLst/>
                  <a:uLnTx/>
                  <a:uFillTx/>
                  <a:latin typeface="Arial" panose="020F0502020204030204"/>
                  <a:ea typeface="微软雅黑"/>
                  <a:cs typeface="+mn-ea"/>
                  <a:sym typeface="+mn-lt"/>
                </a:rPr>
                <a:t>关键词</a:t>
              </a:r>
              <a:r>
                <a:rPr kumimoji="0" lang="en-US" altLang="zh-CN" sz="2000" b="0" i="0" u="none" strike="noStrike" kern="100" cap="none" spc="0" normalizeH="0" baseline="0" noProof="0" dirty="0">
                  <a:ln>
                    <a:noFill/>
                  </a:ln>
                  <a:solidFill>
                    <a:srgbClr val="FF9500"/>
                  </a:solidFill>
                  <a:effectLst/>
                  <a:uLnTx/>
                  <a:uFillTx/>
                  <a:latin typeface="Arial" panose="020F0502020204030204"/>
                  <a:ea typeface="微软雅黑"/>
                  <a:cs typeface="+mn-ea"/>
                  <a:sym typeface="+mn-lt"/>
                </a:rPr>
                <a:t>:</a:t>
              </a:r>
              <a:endParaRPr kumimoji="0" lang="zh-CN" altLang="en-US" sz="2000" b="0" i="0" u="none" strike="noStrike" kern="100" cap="none" spc="0" normalizeH="0" baseline="0" noProof="0" dirty="0">
                <a:ln>
                  <a:noFill/>
                </a:ln>
                <a:solidFill>
                  <a:srgbClr val="FF9500"/>
                </a:solidFill>
                <a:effectLst/>
                <a:uLnTx/>
                <a:uFillTx/>
                <a:latin typeface="Arial" panose="020F0502020204030204"/>
                <a:ea typeface="微软雅黑"/>
                <a:cs typeface="+mn-ea"/>
                <a:sym typeface="+mn-lt"/>
              </a:endParaRPr>
            </a:p>
          </p:txBody>
        </p:sp>
      </p:grpSp>
      <p:grpSp>
        <p:nvGrpSpPr>
          <p:cNvPr id="12" name="组合 11"/>
          <p:cNvGrpSpPr/>
          <p:nvPr/>
        </p:nvGrpSpPr>
        <p:grpSpPr>
          <a:xfrm>
            <a:off x="1877963" y="2707173"/>
            <a:ext cx="3116006" cy="900000"/>
            <a:chOff x="1887794" y="2986709"/>
            <a:chExt cx="3116006" cy="900000"/>
          </a:xfrm>
        </p:grpSpPr>
        <p:sp>
          <p:nvSpPr>
            <p:cNvPr id="11" name="箭头: 五边形 10"/>
            <p:cNvSpPr/>
            <p:nvPr/>
          </p:nvSpPr>
          <p:spPr>
            <a:xfrm>
              <a:off x="1887794" y="2986709"/>
              <a:ext cx="3116006" cy="900000"/>
            </a:xfrm>
            <a:prstGeom prst="homePlate">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8" name="文本框 7"/>
            <p:cNvSpPr txBox="1"/>
            <p:nvPr/>
          </p:nvSpPr>
          <p:spPr>
            <a:xfrm>
              <a:off x="3332556" y="3082766"/>
              <a:ext cx="1283016" cy="707886"/>
            </a:xfrm>
            <a:prstGeom prst="rect">
              <a:avLst/>
            </a:prstGeom>
          </p:spPr>
          <p:txBody>
            <a:bodyPr wrap="square">
              <a:spAutoFit/>
            </a:bodyPr>
            <a:lstStyle>
              <a:defPPr>
                <a:defRPr lang="zh-CN"/>
              </a:defPPr>
              <a:lvl1pPr algn="just">
                <a:spcAft>
                  <a:spcPts val="0"/>
                </a:spcAft>
                <a:defRPr sz="2000" kern="100">
                  <a:solidFill>
                    <a:schemeClr val="bg1"/>
                  </a:solidFill>
                  <a:latin typeface="+mj-ea"/>
                  <a:ea typeface="+mj-ea"/>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创新</a:t>
              </a:r>
            </a:p>
          </p:txBody>
        </p:sp>
        <p:sp>
          <p:nvSpPr>
            <p:cNvPr id="23" name="文本框 22"/>
            <p:cNvSpPr txBox="1"/>
            <p:nvPr/>
          </p:nvSpPr>
          <p:spPr>
            <a:xfrm>
              <a:off x="2160814" y="3236654"/>
              <a:ext cx="1171743" cy="400110"/>
            </a:xfrm>
            <a:prstGeom prst="rect">
              <a:avLst/>
            </a:prstGeom>
          </p:spPr>
          <p:txBody>
            <a:bodyPr wrap="square">
              <a:spAutoFit/>
            </a:bodyPr>
            <a:lstStyle>
              <a:defPPr>
                <a:defRPr lang="zh-CN"/>
              </a:defPPr>
              <a:lvl1pPr algn="just">
                <a:spcAft>
                  <a:spcPts val="0"/>
                </a:spcAft>
                <a:defRPr sz="2000" kern="100">
                  <a:solidFill>
                    <a:schemeClr val="bg1"/>
                  </a:solidFill>
                  <a:latin typeface="+mj-ea"/>
                  <a:ea typeface="+mj-ea"/>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00" cap="none" spc="0" normalizeH="0" baseline="0" noProof="0" dirty="0">
                  <a:ln>
                    <a:noFill/>
                  </a:ln>
                  <a:solidFill>
                    <a:srgbClr val="FF9500"/>
                  </a:solidFill>
                  <a:effectLst/>
                  <a:uLnTx/>
                  <a:uFillTx/>
                  <a:latin typeface="Arial" panose="020F0502020204030204"/>
                  <a:ea typeface="微软雅黑"/>
                  <a:cs typeface="+mn-ea"/>
                  <a:sym typeface="+mn-lt"/>
                </a:rPr>
                <a:t>关键词</a:t>
              </a:r>
              <a:r>
                <a:rPr kumimoji="0" lang="en-US" altLang="zh-CN" sz="2000" b="0" i="0" u="none" strike="noStrike" kern="100" cap="none" spc="0" normalizeH="0" baseline="0" noProof="0" dirty="0">
                  <a:ln>
                    <a:noFill/>
                  </a:ln>
                  <a:solidFill>
                    <a:srgbClr val="FF9500"/>
                  </a:solidFill>
                  <a:effectLst/>
                  <a:uLnTx/>
                  <a:uFillTx/>
                  <a:latin typeface="Arial" panose="020F0502020204030204"/>
                  <a:ea typeface="微软雅黑"/>
                  <a:cs typeface="+mn-ea"/>
                  <a:sym typeface="+mn-lt"/>
                </a:rPr>
                <a:t>:</a:t>
              </a:r>
              <a:endParaRPr kumimoji="0" lang="zh-CN" altLang="en-US" sz="2000" b="0" i="0" u="none" strike="noStrike" kern="100" cap="none" spc="0" normalizeH="0" baseline="0" noProof="0" dirty="0">
                <a:ln>
                  <a:noFill/>
                </a:ln>
                <a:solidFill>
                  <a:srgbClr val="FF9500"/>
                </a:solidFill>
                <a:effectLst/>
                <a:uLnTx/>
                <a:uFillTx/>
                <a:latin typeface="Arial" panose="020F0502020204030204"/>
                <a:ea typeface="微软雅黑"/>
                <a:cs typeface="+mn-ea"/>
                <a:sym typeface="+mn-lt"/>
              </a:endParaRPr>
            </a:p>
          </p:txBody>
        </p:sp>
      </p:grpSp>
      <p:pic>
        <p:nvPicPr>
          <p:cNvPr id="32" name="图片 31"/>
          <p:cNvPicPr>
            <a:picLocks noChangeAspect="1"/>
          </p:cNvPicPr>
          <p:nvPr/>
        </p:nvPicPr>
        <p:blipFill>
          <a:blip r:embed="rId3" cstate="print">
            <a:extLst>
              <a:ext uri="{BEBA8EAE-BF5A-486C-A8C5-ECC9F3942E4B}">
                <a14:imgProps xmlns="" xmlns:a14="http://schemas.microsoft.com/office/drawing/2010/main">
                  <a14:imgLayer r:embed="rId4">
                    <a14:imgEffect>
                      <a14:brightnessContrast bright="20000" contrast="20000"/>
                    </a14:imgEffect>
                    <a14:imgEffect>
                      <a14:colorTemperature colorTemp="6000"/>
                    </a14:imgEffect>
                    <a14:imgEffect>
                      <a14:saturation sat="75000"/>
                    </a14:imgEffect>
                  </a14:imgLayer>
                </a14:imgProps>
              </a:ext>
              <a:ext uri="{28A0092B-C50C-407E-A947-70E740481C1C}">
                <a14:useLocalDpi xmlns="" xmlns:a14="http://schemas.microsoft.com/office/drawing/2010/main" val="0"/>
              </a:ext>
            </a:extLst>
          </a:blip>
          <a:stretch>
            <a:fillRect/>
          </a:stretch>
        </p:blipFill>
        <p:spPr>
          <a:xfrm>
            <a:off x="0" y="5397500"/>
            <a:ext cx="12192000" cy="1460500"/>
          </a:xfrm>
          <a:prstGeom prst="rect">
            <a:avLst/>
          </a:prstGeom>
        </p:spPr>
      </p:pic>
    </p:spTree>
    <p:extLst>
      <p:ext uri="{BB962C8B-B14F-4D97-AF65-F5344CB8AC3E}">
        <p14:creationId xmlns="" xmlns:p14="http://schemas.microsoft.com/office/powerpoint/2010/main" val="3775359500"/>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4" decel="4500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1000" fill="hold"/>
                                        <p:tgtEl>
                                          <p:spTgt spid="32"/>
                                        </p:tgtEl>
                                        <p:attrNameLst>
                                          <p:attrName>ppt_x</p:attrName>
                                        </p:attrNameLst>
                                      </p:cBhvr>
                                      <p:tavLst>
                                        <p:tav tm="0">
                                          <p:val>
                                            <p:strVal val="#ppt_x"/>
                                          </p:val>
                                        </p:tav>
                                        <p:tav tm="100000">
                                          <p:val>
                                            <p:strVal val="#ppt_x"/>
                                          </p:val>
                                        </p:tav>
                                      </p:tavLst>
                                    </p:anim>
                                    <p:anim calcmode="lin" valueType="num">
                                      <p:cBhvr additive="base">
                                        <p:cTn id="12" dur="1000" fill="hold"/>
                                        <p:tgtEl>
                                          <p:spTgt spid="32"/>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 presetClass="entr" presetSubtype="8" decel="4500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0-#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2" decel="4500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1000" fill="hold"/>
                                        <p:tgtEl>
                                          <p:spTgt spid="13"/>
                                        </p:tgtEl>
                                        <p:attrNameLst>
                                          <p:attrName>ppt_x</p:attrName>
                                        </p:attrNameLst>
                                      </p:cBhvr>
                                      <p:tavLst>
                                        <p:tav tm="0">
                                          <p:val>
                                            <p:strVal val="1+#ppt_w/2"/>
                                          </p:val>
                                        </p:tav>
                                        <p:tav tm="100000">
                                          <p:val>
                                            <p:strVal val="#ppt_x"/>
                                          </p:val>
                                        </p:tav>
                                      </p:tavLst>
                                    </p:anim>
                                    <p:anim calcmode="lin" valueType="num">
                                      <p:cBhvr additive="base">
                                        <p:cTn id="21" dur="1000" fill="hold"/>
                                        <p:tgtEl>
                                          <p:spTgt spid="13"/>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15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000" fill="hold"/>
                                        <p:tgtEl>
                                          <p:spTgt spid="12"/>
                                        </p:tgtEl>
                                        <p:attrNameLst>
                                          <p:attrName>ppt_x</p:attrName>
                                        </p:attrNameLst>
                                      </p:cBhvr>
                                      <p:tavLst>
                                        <p:tav tm="0">
                                          <p:val>
                                            <p:strVal val="0-#ppt_w/2"/>
                                          </p:val>
                                        </p:tav>
                                        <p:tav tm="100000">
                                          <p:val>
                                            <p:strVal val="#ppt_x"/>
                                          </p:val>
                                        </p:tav>
                                      </p:tavLst>
                                    </p:anim>
                                    <p:anim calcmode="lin" valueType="num">
                                      <p:cBhvr additive="base">
                                        <p:cTn id="25" dur="10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2" decel="45000" fill="hold" nodeType="withEffect">
                                  <p:stCondLst>
                                    <p:cond delay="15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000" fill="hold"/>
                                        <p:tgtEl>
                                          <p:spTgt spid="14"/>
                                        </p:tgtEl>
                                        <p:attrNameLst>
                                          <p:attrName>ppt_x</p:attrName>
                                        </p:attrNameLst>
                                      </p:cBhvr>
                                      <p:tavLst>
                                        <p:tav tm="0">
                                          <p:val>
                                            <p:strVal val="1+#ppt_w/2"/>
                                          </p:val>
                                        </p:tav>
                                        <p:tav tm="100000">
                                          <p:val>
                                            <p:strVal val="#ppt_x"/>
                                          </p:val>
                                        </p:tav>
                                      </p:tavLst>
                                    </p:anim>
                                    <p:anim calcmode="lin" valueType="num">
                                      <p:cBhvr additive="base">
                                        <p:cTn id="29" dur="1000" fill="hold"/>
                                        <p:tgtEl>
                                          <p:spTgt spid="14"/>
                                        </p:tgtEl>
                                        <p:attrNameLst>
                                          <p:attrName>ppt_y</p:attrName>
                                        </p:attrNameLst>
                                      </p:cBhvr>
                                      <p:tavLst>
                                        <p:tav tm="0">
                                          <p:val>
                                            <p:strVal val="#ppt_y"/>
                                          </p:val>
                                        </p:tav>
                                        <p:tav tm="100000">
                                          <p:val>
                                            <p:strVal val="#ppt_y"/>
                                          </p:val>
                                        </p:tav>
                                      </p:tavLst>
                                    </p:anim>
                                  </p:childTnLst>
                                </p:cTn>
                              </p:par>
                              <p:par>
                                <p:cTn id="30" presetID="31" presetClass="entr" presetSubtype="0" fill="hold" grpId="0" nodeType="withEffect">
                                  <p:stCondLst>
                                    <p:cond delay="0"/>
                                  </p:stCondLst>
                                  <p:iterate type="lt">
                                    <p:tmPct val="1408"/>
                                  </p:iterate>
                                  <p:childTnLst>
                                    <p:set>
                                      <p:cBhvr>
                                        <p:cTn id="31" dur="1" fill="hold">
                                          <p:stCondLst>
                                            <p:cond delay="0"/>
                                          </p:stCondLst>
                                        </p:cTn>
                                        <p:tgtEl>
                                          <p:spTgt spid="5"/>
                                        </p:tgtEl>
                                        <p:attrNameLst>
                                          <p:attrName>style.visibility</p:attrName>
                                        </p:attrNameLst>
                                      </p:cBhvr>
                                      <p:to>
                                        <p:strVal val="visible"/>
                                      </p:to>
                                    </p:set>
                                    <p:anim calcmode="lin" valueType="num">
                                      <p:cBhvr>
                                        <p:cTn id="32" dur="750" fill="hold"/>
                                        <p:tgtEl>
                                          <p:spTgt spid="5"/>
                                        </p:tgtEl>
                                        <p:attrNameLst>
                                          <p:attrName>ppt_w</p:attrName>
                                        </p:attrNameLst>
                                      </p:cBhvr>
                                      <p:tavLst>
                                        <p:tav tm="0">
                                          <p:val>
                                            <p:fltVal val="0"/>
                                          </p:val>
                                        </p:tav>
                                        <p:tav tm="100000">
                                          <p:val>
                                            <p:strVal val="#ppt_w"/>
                                          </p:val>
                                        </p:tav>
                                      </p:tavLst>
                                    </p:anim>
                                    <p:anim calcmode="lin" valueType="num">
                                      <p:cBhvr>
                                        <p:cTn id="33" dur="750" fill="hold"/>
                                        <p:tgtEl>
                                          <p:spTgt spid="5"/>
                                        </p:tgtEl>
                                        <p:attrNameLst>
                                          <p:attrName>ppt_h</p:attrName>
                                        </p:attrNameLst>
                                      </p:cBhvr>
                                      <p:tavLst>
                                        <p:tav tm="0">
                                          <p:val>
                                            <p:fltVal val="0"/>
                                          </p:val>
                                        </p:tav>
                                        <p:tav tm="100000">
                                          <p:val>
                                            <p:strVal val="#ppt_h"/>
                                          </p:val>
                                        </p:tav>
                                      </p:tavLst>
                                    </p:anim>
                                    <p:anim calcmode="lin" valueType="num">
                                      <p:cBhvr>
                                        <p:cTn id="34" dur="750" fill="hold"/>
                                        <p:tgtEl>
                                          <p:spTgt spid="5"/>
                                        </p:tgtEl>
                                        <p:attrNameLst>
                                          <p:attrName>style.rotation</p:attrName>
                                        </p:attrNameLst>
                                      </p:cBhvr>
                                      <p:tavLst>
                                        <p:tav tm="0">
                                          <p:val>
                                            <p:fltVal val="90"/>
                                          </p:val>
                                        </p:tav>
                                        <p:tav tm="100000">
                                          <p:val>
                                            <p:fltVal val="0"/>
                                          </p:val>
                                        </p:tav>
                                      </p:tavLst>
                                    </p:anim>
                                    <p:animEffect transition="in" filter="fade">
                                      <p:cBhvr>
                                        <p:cTn id="35"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p:nvPr/>
        </p:nvSpPr>
        <p:spPr>
          <a:xfrm>
            <a:off x="1388260" y="307557"/>
            <a:ext cx="7180006"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zh-CN" dirty="0">
                <a:sym typeface="+mn-lt"/>
              </a:rPr>
              <a:t>进一步做好服务型党组织建设</a:t>
            </a:r>
            <a:endParaRPr lang="zh-CN" altLang="en-US" dirty="0">
              <a:sym typeface="+mn-lt"/>
            </a:endParaRPr>
          </a:p>
        </p:txBody>
      </p:sp>
      <p:sp>
        <p:nvSpPr>
          <p:cNvPr id="8" name="矩形 7"/>
          <p:cNvSpPr/>
          <p:nvPr/>
        </p:nvSpPr>
        <p:spPr>
          <a:xfrm>
            <a:off x="1791849" y="3677194"/>
            <a:ext cx="3714750" cy="216982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全面落实党员“四位一体”管理办法和“党员固定活动日”制度，落实好三会一课、民主评议、上党课等制度。通过党员示范带动促进整体服务质量和服务水平的提升。</a:t>
            </a:r>
          </a:p>
        </p:txBody>
      </p:sp>
      <p:sp>
        <p:nvSpPr>
          <p:cNvPr id="10" name="任意多边形: 形状 9"/>
          <p:cNvSpPr/>
          <p:nvPr/>
        </p:nvSpPr>
        <p:spPr>
          <a:xfrm>
            <a:off x="4627818" y="2362576"/>
            <a:ext cx="1671381" cy="3779992"/>
          </a:xfrm>
          <a:custGeom>
            <a:avLst/>
            <a:gdLst>
              <a:gd name="connsiteX0" fmla="*/ 0 w 1765300"/>
              <a:gd name="connsiteY0" fmla="*/ 0 h 2984500"/>
              <a:gd name="connsiteX1" fmla="*/ 0 w 1765300"/>
              <a:gd name="connsiteY1" fmla="*/ 0 h 2984500"/>
              <a:gd name="connsiteX2" fmla="*/ 1765300 w 1765300"/>
              <a:gd name="connsiteY2" fmla="*/ 0 h 2984500"/>
              <a:gd name="connsiteX3" fmla="*/ 1765300 w 1765300"/>
              <a:gd name="connsiteY3" fmla="*/ 2984500 h 2984500"/>
            </a:gdLst>
            <a:ahLst/>
            <a:cxnLst>
              <a:cxn ang="0">
                <a:pos x="connsiteX0" y="connsiteY0"/>
              </a:cxn>
              <a:cxn ang="0">
                <a:pos x="connsiteX1" y="connsiteY1"/>
              </a:cxn>
              <a:cxn ang="0">
                <a:pos x="connsiteX2" y="connsiteY2"/>
              </a:cxn>
              <a:cxn ang="0">
                <a:pos x="connsiteX3" y="connsiteY3"/>
              </a:cxn>
            </a:cxnLst>
            <a:rect l="l" t="t" r="r" b="b"/>
            <a:pathLst>
              <a:path w="1765300" h="2984500">
                <a:moveTo>
                  <a:pt x="0" y="0"/>
                </a:moveTo>
                <a:lnTo>
                  <a:pt x="0" y="0"/>
                </a:lnTo>
                <a:lnTo>
                  <a:pt x="1765300" y="0"/>
                </a:lnTo>
                <a:lnTo>
                  <a:pt x="1765300" y="2984500"/>
                </a:lnTo>
              </a:path>
            </a:pathLst>
          </a:custGeom>
          <a:noFill/>
          <a:ln>
            <a:solidFill>
              <a:srgbClr val="FFC000"/>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11" name="椭圆 10"/>
          <p:cNvSpPr>
            <a:spLocks noChangeAspect="1"/>
          </p:cNvSpPr>
          <p:nvPr/>
        </p:nvSpPr>
        <p:spPr>
          <a:xfrm>
            <a:off x="6016337" y="2065594"/>
            <a:ext cx="576000" cy="576000"/>
          </a:xfrm>
          <a:prstGeom prst="ellipse">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1</a:t>
            </a: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12" name="椭圆 11"/>
          <p:cNvSpPr>
            <a:spLocks noChangeAspect="1"/>
          </p:cNvSpPr>
          <p:nvPr/>
        </p:nvSpPr>
        <p:spPr>
          <a:xfrm>
            <a:off x="6016337" y="5262244"/>
            <a:ext cx="576000" cy="576000"/>
          </a:xfrm>
          <a:prstGeom prst="ellipse">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5</a:t>
            </a: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13" name="椭圆 12"/>
          <p:cNvSpPr>
            <a:spLocks noChangeAspect="1"/>
          </p:cNvSpPr>
          <p:nvPr/>
        </p:nvSpPr>
        <p:spPr>
          <a:xfrm>
            <a:off x="6016337" y="4463083"/>
            <a:ext cx="576000" cy="576000"/>
          </a:xfrm>
          <a:prstGeom prst="ellipse">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4</a:t>
            </a: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14" name="椭圆 13"/>
          <p:cNvSpPr>
            <a:spLocks noChangeAspect="1"/>
          </p:cNvSpPr>
          <p:nvPr/>
        </p:nvSpPr>
        <p:spPr>
          <a:xfrm>
            <a:off x="6016337" y="3663920"/>
            <a:ext cx="576000" cy="576000"/>
          </a:xfrm>
          <a:prstGeom prst="ellipse">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3</a:t>
            </a: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15" name="椭圆 14"/>
          <p:cNvSpPr>
            <a:spLocks noChangeAspect="1"/>
          </p:cNvSpPr>
          <p:nvPr/>
        </p:nvSpPr>
        <p:spPr>
          <a:xfrm>
            <a:off x="6016337" y="2864757"/>
            <a:ext cx="576000" cy="576000"/>
          </a:xfrm>
          <a:prstGeom prst="ellipse">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2</a:t>
            </a: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16" name="矩形 15"/>
          <p:cNvSpPr/>
          <p:nvPr/>
        </p:nvSpPr>
        <p:spPr>
          <a:xfrm>
            <a:off x="6808937" y="2065594"/>
            <a:ext cx="4032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0" cap="none" spc="0" normalizeH="0" baseline="0" noProof="0">
                <a:ln>
                  <a:noFill/>
                </a:ln>
                <a:solidFill>
                  <a:srgbClr val="FFFDF8"/>
                </a:solidFill>
                <a:effectLst/>
                <a:uLnTx/>
                <a:uFillTx/>
                <a:latin typeface="Arial" panose="020F0502020204030204"/>
                <a:ea typeface="微软雅黑"/>
                <a:cs typeface="+mn-ea"/>
                <a:sym typeface="+mn-lt"/>
              </a:rPr>
              <a:t>健全组织体系，增强服务功能</a:t>
            </a:r>
            <a:r>
              <a:rPr kumimoji="0" lang="en-US" altLang="zh-CN" sz="1800" b="0" i="0" u="none" strike="noStrike" kern="100" cap="none" spc="0" normalizeH="0" baseline="0" noProof="0">
                <a:ln>
                  <a:noFill/>
                </a:ln>
                <a:solidFill>
                  <a:srgbClr val="FFFDF8"/>
                </a:solidFill>
                <a:effectLst/>
                <a:uLnTx/>
                <a:uFillTx/>
                <a:latin typeface="Arial" panose="020F0502020204030204"/>
                <a:ea typeface="微软雅黑"/>
                <a:cs typeface="+mn-ea"/>
                <a:sym typeface="+mn-lt"/>
              </a:rPr>
              <a:t>;</a:t>
            </a:r>
            <a:endParaRPr kumimoji="0" lang="zh-CN" altLang="zh-CN"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17" name="矩形 16"/>
          <p:cNvSpPr/>
          <p:nvPr/>
        </p:nvSpPr>
        <p:spPr>
          <a:xfrm>
            <a:off x="6808937" y="2873329"/>
            <a:ext cx="4032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0" cap="none" spc="0" normalizeH="0" baseline="0" noProof="0">
                <a:ln>
                  <a:noFill/>
                </a:ln>
                <a:solidFill>
                  <a:srgbClr val="FFFDF8"/>
                </a:solidFill>
                <a:effectLst/>
                <a:uLnTx/>
                <a:uFillTx/>
                <a:latin typeface="Arial" panose="020F0502020204030204"/>
                <a:ea typeface="微软雅黑"/>
                <a:cs typeface="+mn-ea"/>
                <a:sym typeface="+mn-lt"/>
              </a:rPr>
              <a:t>强化骨干带动，激活服务主体</a:t>
            </a:r>
            <a:r>
              <a:rPr kumimoji="0" lang="en-US" altLang="zh-CN" sz="1800" b="0" i="0" u="none" strike="noStrike" kern="100" cap="none" spc="0" normalizeH="0" baseline="0" noProof="0">
                <a:ln>
                  <a:noFill/>
                </a:ln>
                <a:solidFill>
                  <a:srgbClr val="FFFDF8"/>
                </a:solidFill>
                <a:effectLst/>
                <a:uLnTx/>
                <a:uFillTx/>
                <a:latin typeface="Arial" panose="020F0502020204030204"/>
                <a:ea typeface="微软雅黑"/>
                <a:cs typeface="+mn-ea"/>
                <a:sym typeface="+mn-lt"/>
              </a:rPr>
              <a:t>;</a:t>
            </a:r>
            <a:endParaRPr kumimoji="0" lang="zh-CN" altLang="zh-CN"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18" name="矩形 17"/>
          <p:cNvSpPr/>
          <p:nvPr/>
        </p:nvSpPr>
        <p:spPr>
          <a:xfrm>
            <a:off x="6808937" y="3681064"/>
            <a:ext cx="4032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0" cap="none" spc="0" normalizeH="0" baseline="0" noProof="0">
                <a:ln>
                  <a:noFill/>
                </a:ln>
                <a:solidFill>
                  <a:srgbClr val="FFFDF8"/>
                </a:solidFill>
                <a:effectLst/>
                <a:uLnTx/>
                <a:uFillTx/>
                <a:latin typeface="Arial" panose="020F0502020204030204"/>
                <a:ea typeface="微软雅黑"/>
                <a:cs typeface="+mn-ea"/>
                <a:sym typeface="+mn-lt"/>
              </a:rPr>
              <a:t>创新服务方式，满足群众需求</a:t>
            </a:r>
            <a:r>
              <a:rPr kumimoji="0" lang="en-US" altLang="zh-CN" sz="1800" b="0" i="0" u="none" strike="noStrike" kern="100" cap="none" spc="0" normalizeH="0" baseline="0" noProof="0">
                <a:ln>
                  <a:noFill/>
                </a:ln>
                <a:solidFill>
                  <a:srgbClr val="FFFDF8"/>
                </a:solidFill>
                <a:effectLst/>
                <a:uLnTx/>
                <a:uFillTx/>
                <a:latin typeface="Arial" panose="020F0502020204030204"/>
                <a:ea typeface="微软雅黑"/>
                <a:cs typeface="+mn-ea"/>
                <a:sym typeface="+mn-lt"/>
              </a:rPr>
              <a:t>;</a:t>
            </a:r>
            <a:endParaRPr kumimoji="0" lang="zh-CN" altLang="zh-CN"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19" name="矩形 18"/>
          <p:cNvSpPr/>
          <p:nvPr/>
        </p:nvSpPr>
        <p:spPr>
          <a:xfrm>
            <a:off x="6808937" y="4488799"/>
            <a:ext cx="4032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0" cap="none" spc="0" normalizeH="0" baseline="0" noProof="0">
                <a:ln>
                  <a:noFill/>
                </a:ln>
                <a:solidFill>
                  <a:srgbClr val="FFFDF8"/>
                </a:solidFill>
                <a:effectLst/>
                <a:uLnTx/>
                <a:uFillTx/>
                <a:latin typeface="Arial" panose="020F0502020204030204"/>
                <a:ea typeface="微软雅黑"/>
                <a:cs typeface="+mn-ea"/>
                <a:sym typeface="+mn-lt"/>
              </a:rPr>
              <a:t>整合服务资源，强化支撑保证</a:t>
            </a:r>
            <a:r>
              <a:rPr kumimoji="0" lang="en-US" altLang="zh-CN" sz="1800" b="0" i="0" u="none" strike="noStrike" kern="100" cap="none" spc="0" normalizeH="0" baseline="0" noProof="0">
                <a:ln>
                  <a:noFill/>
                </a:ln>
                <a:solidFill>
                  <a:srgbClr val="FFFDF8"/>
                </a:solidFill>
                <a:effectLst/>
                <a:uLnTx/>
                <a:uFillTx/>
                <a:latin typeface="Arial" panose="020F0502020204030204"/>
                <a:ea typeface="微软雅黑"/>
                <a:cs typeface="+mn-ea"/>
                <a:sym typeface="+mn-lt"/>
              </a:rPr>
              <a:t>;</a:t>
            </a:r>
            <a:endParaRPr kumimoji="0" lang="zh-CN" altLang="zh-CN"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20" name="矩形 19"/>
          <p:cNvSpPr/>
          <p:nvPr/>
        </p:nvSpPr>
        <p:spPr>
          <a:xfrm>
            <a:off x="6808937" y="5296535"/>
            <a:ext cx="4032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0" cap="none" spc="0" normalizeH="0" baseline="0" noProof="0">
                <a:ln>
                  <a:noFill/>
                </a:ln>
                <a:solidFill>
                  <a:srgbClr val="FFFDF8"/>
                </a:solidFill>
                <a:effectLst/>
                <a:uLnTx/>
                <a:uFillTx/>
                <a:latin typeface="Arial" panose="020F0502020204030204"/>
                <a:ea typeface="微软雅黑"/>
                <a:cs typeface="+mn-ea"/>
                <a:sym typeface="+mn-lt"/>
              </a:rPr>
              <a:t>完善长效机制，推动常态落实</a:t>
            </a:r>
            <a:r>
              <a:rPr kumimoji="0" lang="en-US" altLang="zh-CN" sz="1800" b="0" i="0" u="none" strike="noStrike" kern="100" cap="none" spc="0" normalizeH="0" baseline="0" noProof="0">
                <a:ln>
                  <a:noFill/>
                </a:ln>
                <a:solidFill>
                  <a:srgbClr val="FFFDF8"/>
                </a:solidFill>
                <a:effectLst/>
                <a:uLnTx/>
                <a:uFillTx/>
                <a:latin typeface="Arial" panose="020F0502020204030204"/>
                <a:ea typeface="微软雅黑"/>
                <a:cs typeface="+mn-ea"/>
                <a:sym typeface="+mn-lt"/>
              </a:rPr>
              <a:t>;</a:t>
            </a:r>
            <a:endParaRPr kumimoji="0" lang="zh-CN" altLang="zh-CN" sz="1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grpSp>
        <p:nvGrpSpPr>
          <p:cNvPr id="23" name="组合 22"/>
          <p:cNvGrpSpPr/>
          <p:nvPr/>
        </p:nvGrpSpPr>
        <p:grpSpPr>
          <a:xfrm>
            <a:off x="2670629" y="1375209"/>
            <a:ext cx="1957190" cy="1957190"/>
            <a:chOff x="2670629" y="1468342"/>
            <a:chExt cx="1957190" cy="1957190"/>
          </a:xfrm>
        </p:grpSpPr>
        <p:sp>
          <p:nvSpPr>
            <p:cNvPr id="9" name="椭圆 8"/>
            <p:cNvSpPr/>
            <p:nvPr/>
          </p:nvSpPr>
          <p:spPr>
            <a:xfrm>
              <a:off x="2670629" y="1468342"/>
              <a:ext cx="1957190" cy="1957190"/>
            </a:xfrm>
            <a:prstGeom prst="ellipse">
              <a:avLst/>
            </a:prstGeom>
            <a:solidFill>
              <a:srgbClr val="C00000"/>
            </a:solidFill>
            <a:ln w="1270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2" name="Freeform 5"/>
            <p:cNvSpPr/>
            <p:nvPr/>
          </p:nvSpPr>
          <p:spPr bwMode="auto">
            <a:xfrm>
              <a:off x="3222612" y="2029097"/>
              <a:ext cx="853224" cy="853224"/>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Tree>
    <p:extLst>
      <p:ext uri="{BB962C8B-B14F-4D97-AF65-F5344CB8AC3E}">
        <p14:creationId xmlns="" xmlns:p14="http://schemas.microsoft.com/office/powerpoint/2010/main" val="394241334"/>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9" presetClass="entr" presetSubtype="0" decel="10000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1000" fill="hold"/>
                                        <p:tgtEl>
                                          <p:spTgt spid="23"/>
                                        </p:tgtEl>
                                        <p:attrNameLst>
                                          <p:attrName>ppt_w</p:attrName>
                                        </p:attrNameLst>
                                      </p:cBhvr>
                                      <p:tavLst>
                                        <p:tav tm="0">
                                          <p:val>
                                            <p:fltVal val="0"/>
                                          </p:val>
                                        </p:tav>
                                        <p:tav tm="100000">
                                          <p:val>
                                            <p:strVal val="#ppt_w"/>
                                          </p:val>
                                        </p:tav>
                                      </p:tavLst>
                                    </p:anim>
                                    <p:anim calcmode="lin" valueType="num">
                                      <p:cBhvr>
                                        <p:cTn id="12" dur="1000" fill="hold"/>
                                        <p:tgtEl>
                                          <p:spTgt spid="23"/>
                                        </p:tgtEl>
                                        <p:attrNameLst>
                                          <p:attrName>ppt_h</p:attrName>
                                        </p:attrNameLst>
                                      </p:cBhvr>
                                      <p:tavLst>
                                        <p:tav tm="0">
                                          <p:val>
                                            <p:fltVal val="0"/>
                                          </p:val>
                                        </p:tav>
                                        <p:tav tm="100000">
                                          <p:val>
                                            <p:strVal val="#ppt_h"/>
                                          </p:val>
                                        </p:tav>
                                      </p:tavLst>
                                    </p:anim>
                                    <p:anim calcmode="lin" valueType="num">
                                      <p:cBhvr>
                                        <p:cTn id="13" dur="1000" fill="hold"/>
                                        <p:tgtEl>
                                          <p:spTgt spid="23"/>
                                        </p:tgtEl>
                                        <p:attrNameLst>
                                          <p:attrName>style.rotation</p:attrName>
                                        </p:attrNameLst>
                                      </p:cBhvr>
                                      <p:tavLst>
                                        <p:tav tm="0">
                                          <p:val>
                                            <p:fltVal val="360"/>
                                          </p:val>
                                        </p:tav>
                                        <p:tav tm="100000">
                                          <p:val>
                                            <p:fltVal val="0"/>
                                          </p:val>
                                        </p:tav>
                                      </p:tavLst>
                                    </p:anim>
                                    <p:animEffect transition="in" filter="fade">
                                      <p:cBhvr>
                                        <p:cTn id="14" dur="1000"/>
                                        <p:tgtEl>
                                          <p:spTgt spid="23"/>
                                        </p:tgtEl>
                                      </p:cBhvr>
                                    </p:animEffect>
                                  </p:childTnLst>
                                </p:cTn>
                              </p:par>
                              <p:par>
                                <p:cTn id="15" presetID="31" presetClass="entr" presetSubtype="0" fill="hold" grpId="0" nodeType="withEffect">
                                  <p:stCondLst>
                                    <p:cond delay="0"/>
                                  </p:stCondLst>
                                  <p:iterate type="lt">
                                    <p:tmPct val="457"/>
                                  </p:iterate>
                                  <p:childTnLst>
                                    <p:set>
                                      <p:cBhvr>
                                        <p:cTn id="16" dur="1" fill="hold">
                                          <p:stCondLst>
                                            <p:cond delay="0"/>
                                          </p:stCondLst>
                                        </p:cTn>
                                        <p:tgtEl>
                                          <p:spTgt spid="8"/>
                                        </p:tgtEl>
                                        <p:attrNameLst>
                                          <p:attrName>style.visibility</p:attrName>
                                        </p:attrNameLst>
                                      </p:cBhvr>
                                      <p:to>
                                        <p:strVal val="visible"/>
                                      </p:to>
                                    </p:set>
                                    <p:anim calcmode="lin" valueType="num">
                                      <p:cBhvr>
                                        <p:cTn id="17" dur="750" fill="hold"/>
                                        <p:tgtEl>
                                          <p:spTgt spid="8"/>
                                        </p:tgtEl>
                                        <p:attrNameLst>
                                          <p:attrName>ppt_w</p:attrName>
                                        </p:attrNameLst>
                                      </p:cBhvr>
                                      <p:tavLst>
                                        <p:tav tm="0">
                                          <p:val>
                                            <p:fltVal val="0"/>
                                          </p:val>
                                        </p:tav>
                                        <p:tav tm="100000">
                                          <p:val>
                                            <p:strVal val="#ppt_w"/>
                                          </p:val>
                                        </p:tav>
                                      </p:tavLst>
                                    </p:anim>
                                    <p:anim calcmode="lin" valueType="num">
                                      <p:cBhvr>
                                        <p:cTn id="18" dur="750" fill="hold"/>
                                        <p:tgtEl>
                                          <p:spTgt spid="8"/>
                                        </p:tgtEl>
                                        <p:attrNameLst>
                                          <p:attrName>ppt_h</p:attrName>
                                        </p:attrNameLst>
                                      </p:cBhvr>
                                      <p:tavLst>
                                        <p:tav tm="0">
                                          <p:val>
                                            <p:fltVal val="0"/>
                                          </p:val>
                                        </p:tav>
                                        <p:tav tm="100000">
                                          <p:val>
                                            <p:strVal val="#ppt_h"/>
                                          </p:val>
                                        </p:tav>
                                      </p:tavLst>
                                    </p:anim>
                                    <p:anim calcmode="lin" valueType="num">
                                      <p:cBhvr>
                                        <p:cTn id="19" dur="750" fill="hold"/>
                                        <p:tgtEl>
                                          <p:spTgt spid="8"/>
                                        </p:tgtEl>
                                        <p:attrNameLst>
                                          <p:attrName>style.rotation</p:attrName>
                                        </p:attrNameLst>
                                      </p:cBhvr>
                                      <p:tavLst>
                                        <p:tav tm="0">
                                          <p:val>
                                            <p:fltVal val="90"/>
                                          </p:val>
                                        </p:tav>
                                        <p:tav tm="100000">
                                          <p:val>
                                            <p:fltVal val="0"/>
                                          </p:val>
                                        </p:tav>
                                      </p:tavLst>
                                    </p:anim>
                                    <p:animEffect transition="in" filter="fade">
                                      <p:cBhvr>
                                        <p:cTn id="20" dur="750"/>
                                        <p:tgtEl>
                                          <p:spTgt spid="8"/>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1000"/>
                                        <p:tgtEl>
                                          <p:spTgt spid="10"/>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 calcmode="lin" valueType="num">
                                      <p:cBhvr>
                                        <p:cTn id="29" dur="1000" fill="hold"/>
                                        <p:tgtEl>
                                          <p:spTgt spid="11"/>
                                        </p:tgtEl>
                                        <p:attrNameLst>
                                          <p:attrName>style.rotation</p:attrName>
                                        </p:attrNameLst>
                                      </p:cBhvr>
                                      <p:tavLst>
                                        <p:tav tm="0">
                                          <p:val>
                                            <p:fltVal val="360"/>
                                          </p:val>
                                        </p:tav>
                                        <p:tav tm="100000">
                                          <p:val>
                                            <p:fltVal val="0"/>
                                          </p:val>
                                        </p:tav>
                                      </p:tavLst>
                                    </p:anim>
                                    <p:animEffect transition="in" filter="fade">
                                      <p:cBhvr>
                                        <p:cTn id="30" dur="1000"/>
                                        <p:tgtEl>
                                          <p:spTgt spid="11"/>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1000" fill="hold"/>
                                        <p:tgtEl>
                                          <p:spTgt spid="15"/>
                                        </p:tgtEl>
                                        <p:attrNameLst>
                                          <p:attrName>ppt_w</p:attrName>
                                        </p:attrNameLst>
                                      </p:cBhvr>
                                      <p:tavLst>
                                        <p:tav tm="0">
                                          <p:val>
                                            <p:fltVal val="0"/>
                                          </p:val>
                                        </p:tav>
                                        <p:tav tm="100000">
                                          <p:val>
                                            <p:strVal val="#ppt_w"/>
                                          </p:val>
                                        </p:tav>
                                      </p:tavLst>
                                    </p:anim>
                                    <p:anim calcmode="lin" valueType="num">
                                      <p:cBhvr>
                                        <p:cTn id="34" dur="1000" fill="hold"/>
                                        <p:tgtEl>
                                          <p:spTgt spid="15"/>
                                        </p:tgtEl>
                                        <p:attrNameLst>
                                          <p:attrName>ppt_h</p:attrName>
                                        </p:attrNameLst>
                                      </p:cBhvr>
                                      <p:tavLst>
                                        <p:tav tm="0">
                                          <p:val>
                                            <p:fltVal val="0"/>
                                          </p:val>
                                        </p:tav>
                                        <p:tav tm="100000">
                                          <p:val>
                                            <p:strVal val="#ppt_h"/>
                                          </p:val>
                                        </p:tav>
                                      </p:tavLst>
                                    </p:anim>
                                    <p:anim calcmode="lin" valueType="num">
                                      <p:cBhvr>
                                        <p:cTn id="35" dur="1000" fill="hold"/>
                                        <p:tgtEl>
                                          <p:spTgt spid="15"/>
                                        </p:tgtEl>
                                        <p:attrNameLst>
                                          <p:attrName>style.rotation</p:attrName>
                                        </p:attrNameLst>
                                      </p:cBhvr>
                                      <p:tavLst>
                                        <p:tav tm="0">
                                          <p:val>
                                            <p:fltVal val="360"/>
                                          </p:val>
                                        </p:tav>
                                        <p:tav tm="100000">
                                          <p:val>
                                            <p:fltVal val="0"/>
                                          </p:val>
                                        </p:tav>
                                      </p:tavLst>
                                    </p:anim>
                                    <p:animEffect transition="in" filter="fade">
                                      <p:cBhvr>
                                        <p:cTn id="36" dur="1000"/>
                                        <p:tgtEl>
                                          <p:spTgt spid="15"/>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1000" fill="hold"/>
                                        <p:tgtEl>
                                          <p:spTgt spid="14"/>
                                        </p:tgtEl>
                                        <p:attrNameLst>
                                          <p:attrName>ppt_w</p:attrName>
                                        </p:attrNameLst>
                                      </p:cBhvr>
                                      <p:tavLst>
                                        <p:tav tm="0">
                                          <p:val>
                                            <p:fltVal val="0"/>
                                          </p:val>
                                        </p:tav>
                                        <p:tav tm="100000">
                                          <p:val>
                                            <p:strVal val="#ppt_w"/>
                                          </p:val>
                                        </p:tav>
                                      </p:tavLst>
                                    </p:anim>
                                    <p:anim calcmode="lin" valueType="num">
                                      <p:cBhvr>
                                        <p:cTn id="40" dur="1000" fill="hold"/>
                                        <p:tgtEl>
                                          <p:spTgt spid="14"/>
                                        </p:tgtEl>
                                        <p:attrNameLst>
                                          <p:attrName>ppt_h</p:attrName>
                                        </p:attrNameLst>
                                      </p:cBhvr>
                                      <p:tavLst>
                                        <p:tav tm="0">
                                          <p:val>
                                            <p:fltVal val="0"/>
                                          </p:val>
                                        </p:tav>
                                        <p:tav tm="100000">
                                          <p:val>
                                            <p:strVal val="#ppt_h"/>
                                          </p:val>
                                        </p:tav>
                                      </p:tavLst>
                                    </p:anim>
                                    <p:anim calcmode="lin" valueType="num">
                                      <p:cBhvr>
                                        <p:cTn id="41" dur="1000" fill="hold"/>
                                        <p:tgtEl>
                                          <p:spTgt spid="14"/>
                                        </p:tgtEl>
                                        <p:attrNameLst>
                                          <p:attrName>style.rotation</p:attrName>
                                        </p:attrNameLst>
                                      </p:cBhvr>
                                      <p:tavLst>
                                        <p:tav tm="0">
                                          <p:val>
                                            <p:fltVal val="360"/>
                                          </p:val>
                                        </p:tav>
                                        <p:tav tm="100000">
                                          <p:val>
                                            <p:fltVal val="0"/>
                                          </p:val>
                                        </p:tav>
                                      </p:tavLst>
                                    </p:anim>
                                    <p:animEffect transition="in" filter="fade">
                                      <p:cBhvr>
                                        <p:cTn id="42" dur="1000"/>
                                        <p:tgtEl>
                                          <p:spTgt spid="14"/>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1000" fill="hold"/>
                                        <p:tgtEl>
                                          <p:spTgt spid="13"/>
                                        </p:tgtEl>
                                        <p:attrNameLst>
                                          <p:attrName>ppt_w</p:attrName>
                                        </p:attrNameLst>
                                      </p:cBhvr>
                                      <p:tavLst>
                                        <p:tav tm="0">
                                          <p:val>
                                            <p:fltVal val="0"/>
                                          </p:val>
                                        </p:tav>
                                        <p:tav tm="100000">
                                          <p:val>
                                            <p:strVal val="#ppt_w"/>
                                          </p:val>
                                        </p:tav>
                                      </p:tavLst>
                                    </p:anim>
                                    <p:anim calcmode="lin" valueType="num">
                                      <p:cBhvr>
                                        <p:cTn id="46" dur="1000" fill="hold"/>
                                        <p:tgtEl>
                                          <p:spTgt spid="13"/>
                                        </p:tgtEl>
                                        <p:attrNameLst>
                                          <p:attrName>ppt_h</p:attrName>
                                        </p:attrNameLst>
                                      </p:cBhvr>
                                      <p:tavLst>
                                        <p:tav tm="0">
                                          <p:val>
                                            <p:fltVal val="0"/>
                                          </p:val>
                                        </p:tav>
                                        <p:tav tm="100000">
                                          <p:val>
                                            <p:strVal val="#ppt_h"/>
                                          </p:val>
                                        </p:tav>
                                      </p:tavLst>
                                    </p:anim>
                                    <p:anim calcmode="lin" valueType="num">
                                      <p:cBhvr>
                                        <p:cTn id="47" dur="1000" fill="hold"/>
                                        <p:tgtEl>
                                          <p:spTgt spid="13"/>
                                        </p:tgtEl>
                                        <p:attrNameLst>
                                          <p:attrName>style.rotation</p:attrName>
                                        </p:attrNameLst>
                                      </p:cBhvr>
                                      <p:tavLst>
                                        <p:tav tm="0">
                                          <p:val>
                                            <p:fltVal val="360"/>
                                          </p:val>
                                        </p:tav>
                                        <p:tav tm="100000">
                                          <p:val>
                                            <p:fltVal val="0"/>
                                          </p:val>
                                        </p:tav>
                                      </p:tavLst>
                                    </p:anim>
                                    <p:animEffect transition="in" filter="fade">
                                      <p:cBhvr>
                                        <p:cTn id="48" dur="1000"/>
                                        <p:tgtEl>
                                          <p:spTgt spid="13"/>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1000" fill="hold"/>
                                        <p:tgtEl>
                                          <p:spTgt spid="12"/>
                                        </p:tgtEl>
                                        <p:attrNameLst>
                                          <p:attrName>ppt_w</p:attrName>
                                        </p:attrNameLst>
                                      </p:cBhvr>
                                      <p:tavLst>
                                        <p:tav tm="0">
                                          <p:val>
                                            <p:fltVal val="0"/>
                                          </p:val>
                                        </p:tav>
                                        <p:tav tm="100000">
                                          <p:val>
                                            <p:strVal val="#ppt_w"/>
                                          </p:val>
                                        </p:tav>
                                      </p:tavLst>
                                    </p:anim>
                                    <p:anim calcmode="lin" valueType="num">
                                      <p:cBhvr>
                                        <p:cTn id="52" dur="1000" fill="hold"/>
                                        <p:tgtEl>
                                          <p:spTgt spid="12"/>
                                        </p:tgtEl>
                                        <p:attrNameLst>
                                          <p:attrName>ppt_h</p:attrName>
                                        </p:attrNameLst>
                                      </p:cBhvr>
                                      <p:tavLst>
                                        <p:tav tm="0">
                                          <p:val>
                                            <p:fltVal val="0"/>
                                          </p:val>
                                        </p:tav>
                                        <p:tav tm="100000">
                                          <p:val>
                                            <p:strVal val="#ppt_h"/>
                                          </p:val>
                                        </p:tav>
                                      </p:tavLst>
                                    </p:anim>
                                    <p:anim calcmode="lin" valueType="num">
                                      <p:cBhvr>
                                        <p:cTn id="53" dur="1000" fill="hold"/>
                                        <p:tgtEl>
                                          <p:spTgt spid="12"/>
                                        </p:tgtEl>
                                        <p:attrNameLst>
                                          <p:attrName>style.rotation</p:attrName>
                                        </p:attrNameLst>
                                      </p:cBhvr>
                                      <p:tavLst>
                                        <p:tav tm="0">
                                          <p:val>
                                            <p:fltVal val="360"/>
                                          </p:val>
                                        </p:tav>
                                        <p:tav tm="100000">
                                          <p:val>
                                            <p:fltVal val="0"/>
                                          </p:val>
                                        </p:tav>
                                      </p:tavLst>
                                    </p:anim>
                                    <p:animEffect transition="in" filter="fade">
                                      <p:cBhvr>
                                        <p:cTn id="54" dur="1000"/>
                                        <p:tgtEl>
                                          <p:spTgt spid="12"/>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1000"/>
                                        <p:tgtEl>
                                          <p:spTgt spid="1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1000"/>
                                        <p:tgtEl>
                                          <p:spTgt spid="17"/>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1000"/>
                                        <p:tgtEl>
                                          <p:spTgt spid="1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1000"/>
                                        <p:tgtEl>
                                          <p:spTgt spid="19"/>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left)">
                                      <p:cBhvr>
                                        <p:cTn id="6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print">
            <a:extLst>
              <a:ext uri="{BEBA8EAE-BF5A-486C-A8C5-ECC9F3942E4B}">
                <a14:imgProps xmlns="" xmlns:a14="http://schemas.microsoft.com/office/drawing/2010/main">
                  <a14:imgLayer r:embed="rId4">
                    <a14:imgEffect>
                      <a14:brightnessContrast bright="20000" contrast="20000"/>
                    </a14:imgEffect>
                    <a14:imgEffect>
                      <a14:colorTemperature colorTemp="11500"/>
                    </a14:imgEffect>
                    <a14:imgEffect>
                      <a14:saturation sat="200000"/>
                    </a14:imgEffect>
                  </a14:imgLayer>
                </a14:imgProps>
              </a:ext>
              <a:ext uri="{28A0092B-C50C-407E-A947-70E740481C1C}">
                <a14:useLocalDpi xmlns="" xmlns:a14="http://schemas.microsoft.com/office/drawing/2010/main" val="0"/>
              </a:ext>
            </a:extLst>
          </a:blip>
          <a:srcRect t="23545" r="4601"/>
          <a:stretch>
            <a:fillRect/>
          </a:stretch>
        </p:blipFill>
        <p:spPr>
          <a:xfrm>
            <a:off x="1283568" y="1411053"/>
            <a:ext cx="4570627" cy="4738912"/>
          </a:xfrm>
          <a:custGeom>
            <a:avLst/>
            <a:gdLst>
              <a:gd name="connsiteX0" fmla="*/ 2338627 w 4570627"/>
              <a:gd name="connsiteY0" fmla="*/ 0 h 4738912"/>
              <a:gd name="connsiteX1" fmla="*/ 4570627 w 4570627"/>
              <a:gd name="connsiteY1" fmla="*/ 0 h 4738912"/>
              <a:gd name="connsiteX2" fmla="*/ 4570627 w 4570627"/>
              <a:gd name="connsiteY2" fmla="*/ 4738912 h 4738912"/>
              <a:gd name="connsiteX3" fmla="*/ 2338627 w 4570627"/>
              <a:gd name="connsiteY3" fmla="*/ 4738912 h 4738912"/>
              <a:gd name="connsiteX4" fmla="*/ 0 w 4570627"/>
              <a:gd name="connsiteY4" fmla="*/ 0 h 4738912"/>
              <a:gd name="connsiteX5" fmla="*/ 2232000 w 4570627"/>
              <a:gd name="connsiteY5" fmla="*/ 0 h 4738912"/>
              <a:gd name="connsiteX6" fmla="*/ 2232000 w 4570627"/>
              <a:gd name="connsiteY6" fmla="*/ 4738912 h 4738912"/>
              <a:gd name="connsiteX7" fmla="*/ 0 w 4570627"/>
              <a:gd name="connsiteY7" fmla="*/ 4738912 h 473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0627" h="4738912">
                <a:moveTo>
                  <a:pt x="2338627" y="0"/>
                </a:moveTo>
                <a:lnTo>
                  <a:pt x="4570627" y="0"/>
                </a:lnTo>
                <a:lnTo>
                  <a:pt x="4570627" y="4738912"/>
                </a:lnTo>
                <a:lnTo>
                  <a:pt x="2338627" y="4738912"/>
                </a:lnTo>
                <a:close/>
                <a:moveTo>
                  <a:pt x="0" y="0"/>
                </a:moveTo>
                <a:lnTo>
                  <a:pt x="2232000" y="0"/>
                </a:lnTo>
                <a:lnTo>
                  <a:pt x="2232000" y="4738912"/>
                </a:lnTo>
                <a:lnTo>
                  <a:pt x="0" y="4738912"/>
                </a:lnTo>
                <a:close/>
              </a:path>
            </a:pathLst>
          </a:custGeom>
        </p:spPr>
      </p:pic>
      <p:sp>
        <p:nvSpPr>
          <p:cNvPr id="2" name="TextBox 12"/>
          <p:cNvSpPr txBox="1"/>
          <p:nvPr/>
        </p:nvSpPr>
        <p:spPr>
          <a:xfrm>
            <a:off x="1388261" y="256147"/>
            <a:ext cx="7180006"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zh-CN" dirty="0">
                <a:sym typeface="+mn-lt"/>
              </a:rPr>
              <a:t>进一步促进党建和业务工作融合发展</a:t>
            </a:r>
            <a:endParaRPr lang="zh-CN" altLang="en-US" dirty="0">
              <a:sym typeface="+mn-lt"/>
            </a:endParaRPr>
          </a:p>
        </p:txBody>
      </p:sp>
      <p:sp>
        <p:nvSpPr>
          <p:cNvPr id="3" name="矩形 2"/>
          <p:cNvSpPr/>
          <p:nvPr/>
        </p:nvSpPr>
        <p:spPr>
          <a:xfrm>
            <a:off x="7022318" y="3351375"/>
            <a:ext cx="3886114" cy="2400657"/>
          </a:xfrm>
          <a:prstGeom prst="rect">
            <a:avLst/>
          </a:prstGeom>
        </p:spPr>
        <p:txBody>
          <a:bodyPr wrap="square">
            <a:spAutoFit/>
          </a:bodyPr>
          <a:lstStyle/>
          <a:p>
            <a:pPr marL="0" marR="0" lvl="0" indent="0" algn="just" defTabSz="914400" rtl="0" eaLnBrk="1" fontAlgn="auto" latinLnBrk="0" hangingPunct="1">
              <a:lnSpc>
                <a:spcPts val="3000"/>
              </a:lnSpc>
              <a:spcBef>
                <a:spcPts val="0"/>
              </a:spcBef>
              <a:spcAft>
                <a:spcPts val="0"/>
              </a:spcAft>
              <a:buClrTx/>
              <a:buSzTx/>
              <a:buFontTx/>
              <a:buNone/>
              <a:tabLst/>
              <a:defRPr/>
            </a:pPr>
            <a:r>
              <a:rPr kumimoji="0" lang="zh-CN"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紧紧围绕中心、服务大局，在继续做好“集善工程”系列助项目的基础上，全力推进托养服务中心建设，切实做到“两手抓、两不误、两促进”。进一步激发广大党员奋发进取、干事创业的精神，为全县</a:t>
            </a:r>
            <a:r>
              <a:rPr kumimoji="0" lang="zh-CN" altLang="en-US"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某某</a:t>
            </a:r>
            <a:r>
              <a:rPr kumimoji="0" lang="zh-CN"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事业发展提供坚强组织保证。</a:t>
            </a:r>
            <a:r>
              <a:rPr kumimoji="0" lang="en-US"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rPr>
              <a:t> </a:t>
            </a:r>
            <a:endParaRPr kumimoji="0" lang="zh-CN" altLang="zh-CN" sz="1600" b="0" i="0" u="none" strike="noStrike" kern="1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4" name="矩形 3"/>
          <p:cNvSpPr/>
          <p:nvPr/>
        </p:nvSpPr>
        <p:spPr>
          <a:xfrm>
            <a:off x="7022318" y="1865386"/>
            <a:ext cx="3886114" cy="1042721"/>
          </a:xfrm>
          <a:prstGeom prst="rect">
            <a:avLst/>
          </a:prstGeom>
          <a:noFill/>
          <a:ln>
            <a:noFill/>
          </a:ln>
        </p:spPr>
        <p:txBody>
          <a:bodyPr vert="horz" wrap="square" lIns="0" tIns="0" rIns="0" bIns="0" numCol="1" anchor="t" anchorCtr="0" compatLnSpc="1">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将</a:t>
            </a:r>
            <a:r>
              <a:rPr kumimoji="0" lang="zh-CN" altLang="zh-CN" sz="24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党建</a:t>
            </a:r>
            <a:r>
              <a:rPr kumimoji="0" lang="zh-CN" altLang="en-US" sz="24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工作</a:t>
            </a:r>
            <a:r>
              <a:rPr kumimoji="0" lang="zh-CN" altLang="zh-CN" sz="24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和业务工作</a:t>
            </a:r>
            <a:r>
              <a:rPr kumimoji="0" lang="zh-CN" altLang="en-US" sz="24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同等重视，</a:t>
            </a:r>
            <a:r>
              <a:rPr kumimoji="0" lang="zh-CN" altLang="zh-CN" sz="24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融合发展</a:t>
            </a:r>
            <a:endParaRPr kumimoji="0" lang="zh-CN" altLang="en-US" sz="24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endParaRPr>
          </a:p>
        </p:txBody>
      </p:sp>
      <p:cxnSp>
        <p:nvCxnSpPr>
          <p:cNvPr id="14" name="直接连接符 13"/>
          <p:cNvCxnSpPr/>
          <p:nvPr/>
        </p:nvCxnSpPr>
        <p:spPr>
          <a:xfrm>
            <a:off x="7022318" y="3162378"/>
            <a:ext cx="3886114" cy="0"/>
          </a:xfrm>
          <a:prstGeom prst="line">
            <a:avLst/>
          </a:prstGeom>
          <a:ln>
            <a:solidFill>
              <a:srgbClr val="FF95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739385842"/>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4" decel="45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1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p:tgtEl>
                                          <p:spTgt spid="4"/>
                                        </p:tgtEl>
                                        <p:attrNameLst>
                                          <p:attrName>ppt_y</p:attrName>
                                        </p:attrNameLst>
                                      </p:cBhvr>
                                      <p:tavLst>
                                        <p:tav tm="0">
                                          <p:val>
                                            <p:strVal val="#ppt_y+#ppt_h*1.125000"/>
                                          </p:val>
                                        </p:tav>
                                        <p:tav tm="100000">
                                          <p:val>
                                            <p:strVal val="#ppt_y"/>
                                          </p:val>
                                        </p:tav>
                                      </p:tavLst>
                                    </p:anim>
                                    <p:animEffect transition="in" filter="wipe(up)">
                                      <p:cBhvr>
                                        <p:cTn id="16" dur="1000"/>
                                        <p:tgtEl>
                                          <p:spTgt spid="4"/>
                                        </p:tgtEl>
                                      </p:cBhvr>
                                    </p:animEffect>
                                  </p:childTnLst>
                                </p:cTn>
                              </p:par>
                            </p:childTnLst>
                          </p:cTn>
                        </p:par>
                        <p:par>
                          <p:cTn id="17" fill="hold">
                            <p:stCondLst>
                              <p:cond delay="2000"/>
                            </p:stCondLst>
                            <p:childTnLst>
                              <p:par>
                                <p:cTn id="18" presetID="16" presetClass="entr" presetSubtype="37"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outVertical)">
                                      <p:cBhvr>
                                        <p:cTn id="20" dur="1000"/>
                                        <p:tgtEl>
                                          <p:spTgt spid="14"/>
                                        </p:tgtEl>
                                      </p:cBhvr>
                                    </p:animEffect>
                                  </p:childTnLst>
                                </p:cTn>
                              </p:par>
                              <p:par>
                                <p:cTn id="21" presetID="31" presetClass="entr" presetSubtype="0" fill="hold" grpId="0" nodeType="withEffect">
                                  <p:stCondLst>
                                    <p:cond delay="0"/>
                                  </p:stCondLst>
                                  <p:iterate type="lt">
                                    <p:tmPct val="324"/>
                                  </p:iterate>
                                  <p:childTnLst>
                                    <p:set>
                                      <p:cBhvr>
                                        <p:cTn id="22" dur="1" fill="hold">
                                          <p:stCondLst>
                                            <p:cond delay="0"/>
                                          </p:stCondLst>
                                        </p:cTn>
                                        <p:tgtEl>
                                          <p:spTgt spid="3"/>
                                        </p:tgtEl>
                                        <p:attrNameLst>
                                          <p:attrName>style.visibility</p:attrName>
                                        </p:attrNameLst>
                                      </p:cBhvr>
                                      <p:to>
                                        <p:strVal val="visible"/>
                                      </p:to>
                                    </p:set>
                                    <p:anim calcmode="lin" valueType="num">
                                      <p:cBhvr>
                                        <p:cTn id="23" dur="750" fill="hold"/>
                                        <p:tgtEl>
                                          <p:spTgt spid="3"/>
                                        </p:tgtEl>
                                        <p:attrNameLst>
                                          <p:attrName>ppt_w</p:attrName>
                                        </p:attrNameLst>
                                      </p:cBhvr>
                                      <p:tavLst>
                                        <p:tav tm="0">
                                          <p:val>
                                            <p:fltVal val="0"/>
                                          </p:val>
                                        </p:tav>
                                        <p:tav tm="100000">
                                          <p:val>
                                            <p:strVal val="#ppt_w"/>
                                          </p:val>
                                        </p:tav>
                                      </p:tavLst>
                                    </p:anim>
                                    <p:anim calcmode="lin" valueType="num">
                                      <p:cBhvr>
                                        <p:cTn id="24" dur="750" fill="hold"/>
                                        <p:tgtEl>
                                          <p:spTgt spid="3"/>
                                        </p:tgtEl>
                                        <p:attrNameLst>
                                          <p:attrName>ppt_h</p:attrName>
                                        </p:attrNameLst>
                                      </p:cBhvr>
                                      <p:tavLst>
                                        <p:tav tm="0">
                                          <p:val>
                                            <p:fltVal val="0"/>
                                          </p:val>
                                        </p:tav>
                                        <p:tav tm="100000">
                                          <p:val>
                                            <p:strVal val="#ppt_h"/>
                                          </p:val>
                                        </p:tav>
                                      </p:tavLst>
                                    </p:anim>
                                    <p:anim calcmode="lin" valueType="num">
                                      <p:cBhvr>
                                        <p:cTn id="25" dur="750" fill="hold"/>
                                        <p:tgtEl>
                                          <p:spTgt spid="3"/>
                                        </p:tgtEl>
                                        <p:attrNameLst>
                                          <p:attrName>style.rotation</p:attrName>
                                        </p:attrNameLst>
                                      </p:cBhvr>
                                      <p:tavLst>
                                        <p:tav tm="0">
                                          <p:val>
                                            <p:fltVal val="90"/>
                                          </p:val>
                                        </p:tav>
                                        <p:tav tm="100000">
                                          <p:val>
                                            <p:fltVal val="0"/>
                                          </p:val>
                                        </p:tav>
                                      </p:tavLst>
                                    </p:anim>
                                    <p:animEffect transition="in" filter="fade">
                                      <p:cBhvr>
                                        <p:cTn id="26"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2E2D8831-71B1-482C-8AC9-956F4BC27B66}"/>
              </a:ext>
            </a:extLst>
          </p:cNvPr>
          <p:cNvPicPr>
            <a:picLocks noChangeAspect="1"/>
          </p:cNvPicPr>
          <p:nvPr/>
        </p:nvPicPr>
        <p:blipFill rotWithShape="1">
          <a:blip r:embed="rId3" cstate="print">
            <a:extLst>
              <a:ext uri="{28A0092B-C50C-407E-A947-70E740481C1C}">
                <a14:useLocalDpi xmlns="" xmlns:a14="http://schemas.microsoft.com/office/drawing/2010/main" val="0"/>
              </a:ext>
            </a:extLst>
          </a:blip>
          <a:srcRect t="50567"/>
          <a:stretch/>
        </p:blipFill>
        <p:spPr>
          <a:xfrm>
            <a:off x="0" y="3643086"/>
            <a:ext cx="12192000" cy="3214913"/>
          </a:xfrm>
          <a:prstGeom prst="rect">
            <a:avLst/>
          </a:prstGeom>
        </p:spPr>
      </p:pic>
      <p:cxnSp>
        <p:nvCxnSpPr>
          <p:cNvPr id="18" name="直接连接符 17"/>
          <p:cNvCxnSpPr>
            <a:cxnSpLocks/>
          </p:cNvCxnSpPr>
          <p:nvPr/>
        </p:nvCxnSpPr>
        <p:spPr>
          <a:xfrm flipH="1">
            <a:off x="7467600" y="893839"/>
            <a:ext cx="4724400" cy="0"/>
          </a:xfrm>
          <a:prstGeom prst="line">
            <a:avLst/>
          </a:prstGeom>
          <a:ln w="28575">
            <a:solidFill>
              <a:srgbClr val="C00000"/>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9" name="TextBox 12"/>
          <p:cNvSpPr txBox="1"/>
          <p:nvPr/>
        </p:nvSpPr>
        <p:spPr>
          <a:xfrm>
            <a:off x="5051576" y="435627"/>
            <a:ext cx="2088847"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w="6350">
                  <a:noFill/>
                </a:ln>
                <a:solidFill>
                  <a:srgbClr val="C00000"/>
                </a:solidFill>
                <a:effectLst/>
                <a:uLnTx/>
                <a:uFillTx/>
                <a:latin typeface="Arial" panose="020F0502020204030204"/>
                <a:ea typeface="微软雅黑"/>
                <a:cs typeface="+mn-ea"/>
                <a:sym typeface="+mn-lt"/>
              </a:rPr>
              <a:t>目 录</a:t>
            </a:r>
          </a:p>
        </p:txBody>
      </p:sp>
      <p:cxnSp>
        <p:nvCxnSpPr>
          <p:cNvPr id="21" name="直接连接符 20"/>
          <p:cNvCxnSpPr>
            <a:cxnSpLocks/>
          </p:cNvCxnSpPr>
          <p:nvPr/>
        </p:nvCxnSpPr>
        <p:spPr>
          <a:xfrm>
            <a:off x="0" y="893839"/>
            <a:ext cx="4834467" cy="0"/>
          </a:xfrm>
          <a:prstGeom prst="line">
            <a:avLst/>
          </a:prstGeom>
          <a:ln w="28575">
            <a:solidFill>
              <a:srgbClr val="C00000"/>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 xmlns:a16="http://schemas.microsoft.com/office/drawing/2014/main" id="{4E8EDA34-3E97-4FA9-B3C4-E7766D1A281D}"/>
              </a:ext>
            </a:extLst>
          </p:cNvPr>
          <p:cNvGrpSpPr/>
          <p:nvPr/>
        </p:nvGrpSpPr>
        <p:grpSpPr>
          <a:xfrm>
            <a:off x="1874304" y="2657842"/>
            <a:ext cx="2814015" cy="1544942"/>
            <a:chOff x="6205199" y="-1470443"/>
            <a:chExt cx="2475118" cy="1323336"/>
          </a:xfrm>
        </p:grpSpPr>
        <p:sp>
          <p:nvSpPr>
            <p:cNvPr id="31" name="Freeform 7">
              <a:extLst>
                <a:ext uri="{FF2B5EF4-FFF2-40B4-BE49-F238E27FC236}">
                  <a16:creationId xmlns="" xmlns:a16="http://schemas.microsoft.com/office/drawing/2014/main" id="{C57D1B92-FCF3-4F98-A66C-566442CCF958}"/>
                </a:ext>
              </a:extLst>
            </p:cNvPr>
            <p:cNvSpPr>
              <a:spLocks/>
            </p:cNvSpPr>
            <p:nvPr/>
          </p:nvSpPr>
          <p:spPr bwMode="auto">
            <a:xfrm>
              <a:off x="6684737" y="-1470443"/>
              <a:ext cx="1995580" cy="1117732"/>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alpha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等线" panose="02010600030101010101" pitchFamily="2" charset="-122"/>
              </a:endParaRPr>
            </a:p>
          </p:txBody>
        </p:sp>
        <p:sp>
          <p:nvSpPr>
            <p:cNvPr id="32" name="Freeform 7">
              <a:extLst>
                <a:ext uri="{FF2B5EF4-FFF2-40B4-BE49-F238E27FC236}">
                  <a16:creationId xmlns="" xmlns:a16="http://schemas.microsoft.com/office/drawing/2014/main" id="{6BAC8FF7-FEB8-4A3A-A7BE-08C4DE73B015}"/>
                </a:ext>
              </a:extLst>
            </p:cNvPr>
            <p:cNvSpPr>
              <a:spLocks/>
            </p:cNvSpPr>
            <p:nvPr/>
          </p:nvSpPr>
          <p:spPr bwMode="auto">
            <a:xfrm>
              <a:off x="6205199" y="-1343505"/>
              <a:ext cx="2232248" cy="1196398"/>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Freeform 5">
              <a:extLst>
                <a:ext uri="{FF2B5EF4-FFF2-40B4-BE49-F238E27FC236}">
                  <a16:creationId xmlns="" xmlns:a16="http://schemas.microsoft.com/office/drawing/2014/main" id="{C0E12390-1AEF-4721-A169-1D3480ACA1EC}"/>
                </a:ext>
              </a:extLst>
            </p:cNvPr>
            <p:cNvSpPr>
              <a:spLocks/>
            </p:cNvSpPr>
            <p:nvPr/>
          </p:nvSpPr>
          <p:spPr bwMode="auto">
            <a:xfrm>
              <a:off x="7070380" y="-962472"/>
              <a:ext cx="560539" cy="551881"/>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8F0DC"/>
            </a:solidFill>
            <a:ln>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35" name="流程图: 可选过程 34">
            <a:extLst>
              <a:ext uri="{FF2B5EF4-FFF2-40B4-BE49-F238E27FC236}">
                <a16:creationId xmlns="" xmlns:a16="http://schemas.microsoft.com/office/drawing/2014/main" id="{B46A30AD-A300-4048-B2C3-221B78623734}"/>
              </a:ext>
            </a:extLst>
          </p:cNvPr>
          <p:cNvSpPr/>
          <p:nvPr/>
        </p:nvSpPr>
        <p:spPr>
          <a:xfrm>
            <a:off x="5600129" y="1724321"/>
            <a:ext cx="5400000" cy="900000"/>
          </a:xfrm>
          <a:prstGeom prst="flowChartAlternateProcess">
            <a:avLst/>
          </a:prstGeom>
          <a:solidFill>
            <a:srgbClr val="C00000"/>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FFFAF0"/>
                </a:solidFill>
                <a:effectLst/>
                <a:uLnTx/>
                <a:uFillTx/>
                <a:latin typeface="微软雅黑" panose="020B0503020204020204" pitchFamily="34" charset="-122"/>
                <a:ea typeface="等线" panose="02010600030101010101" pitchFamily="2" charset="-122"/>
                <a:cs typeface="+mn-cs"/>
              </a:rPr>
              <a:t>   </a:t>
            </a:r>
            <a:r>
              <a:rPr kumimoji="0" lang="en-US" altLang="zh-CN" sz="3200" b="1" i="0" u="none" strike="noStrike" kern="0" cap="none" spc="0" normalizeH="0" baseline="0" noProof="0" dirty="0">
                <a:ln>
                  <a:noFill/>
                </a:ln>
                <a:solidFill>
                  <a:srgbClr val="FFFAF0"/>
                </a:solidFill>
                <a:effectLst/>
                <a:uLnTx/>
                <a:uFillTx/>
                <a:latin typeface="Century Gothic" panose="020B0502020202020204" pitchFamily="34" charset="0"/>
                <a:ea typeface="等线" panose="02010600030101010101" pitchFamily="2" charset="-122"/>
                <a:cs typeface="+mn-cs"/>
              </a:rPr>
              <a:t>01 </a:t>
            </a:r>
            <a:r>
              <a:rPr kumimoji="0" lang="en-US" altLang="zh-CN" sz="2800" b="1" i="0" u="none" strike="noStrike" kern="0" cap="none" spc="0" normalizeH="0" baseline="0" noProof="0" dirty="0">
                <a:ln>
                  <a:noFill/>
                </a:ln>
                <a:solidFill>
                  <a:srgbClr val="FFFAF0"/>
                </a:solidFill>
                <a:effectLst/>
                <a:uLnTx/>
                <a:uFillTx/>
                <a:latin typeface="微软雅黑" panose="020B0503020204020204" pitchFamily="34" charset="-122"/>
                <a:ea typeface="等线" panose="02010600030101010101" pitchFamily="2" charset="-122"/>
                <a:cs typeface="+mn-cs"/>
              </a:rPr>
              <a:t>    </a:t>
            </a:r>
            <a:r>
              <a:rPr kumimoji="0" lang="zh-CN" altLang="en-US" sz="2800" b="1" i="0" u="none" strike="noStrike" kern="0" cap="none" spc="0" normalizeH="0" baseline="0" noProof="0" dirty="0">
                <a:ln>
                  <a:noFill/>
                </a:ln>
                <a:solidFill>
                  <a:srgbClr val="FFFAF0"/>
                </a:solidFill>
                <a:effectLst/>
                <a:uLnTx/>
                <a:uFillTx/>
                <a:latin typeface="微软雅黑" panose="020B0503020204020204" pitchFamily="34" charset="-122"/>
                <a:ea typeface="等线" panose="02010600030101010101" pitchFamily="2" charset="-122"/>
                <a:cs typeface="+mn-cs"/>
              </a:rPr>
              <a:t>履职工作成绩</a:t>
            </a:r>
          </a:p>
        </p:txBody>
      </p:sp>
      <p:sp>
        <p:nvSpPr>
          <p:cNvPr id="36" name="流程图: 可选过程 35">
            <a:extLst>
              <a:ext uri="{FF2B5EF4-FFF2-40B4-BE49-F238E27FC236}">
                <a16:creationId xmlns="" xmlns:a16="http://schemas.microsoft.com/office/drawing/2014/main" id="{26DDBEE0-3224-488B-8920-CF6565C05C17}"/>
              </a:ext>
            </a:extLst>
          </p:cNvPr>
          <p:cNvSpPr/>
          <p:nvPr/>
        </p:nvSpPr>
        <p:spPr>
          <a:xfrm>
            <a:off x="5600129" y="3089506"/>
            <a:ext cx="5400000" cy="900000"/>
          </a:xfrm>
          <a:prstGeom prst="flowChartAlternateProcess">
            <a:avLst/>
          </a:prstGeom>
          <a:solidFill>
            <a:srgbClr val="C00000"/>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FFFAF0"/>
                </a:solidFill>
                <a:effectLst/>
                <a:uLnTx/>
                <a:uFillTx/>
                <a:latin typeface="微软雅黑" panose="020B0503020204020204" pitchFamily="34" charset="-122"/>
                <a:ea typeface="等线" panose="02010600030101010101" pitchFamily="2" charset="-122"/>
                <a:cs typeface="+mn-cs"/>
              </a:rPr>
              <a:t>   </a:t>
            </a:r>
            <a:r>
              <a:rPr kumimoji="0" lang="en-US" altLang="zh-CN" sz="3200" b="1" i="0" u="none" strike="noStrike" kern="0" cap="none" spc="0" normalizeH="0" baseline="0" noProof="0" dirty="0">
                <a:ln>
                  <a:noFill/>
                </a:ln>
                <a:solidFill>
                  <a:srgbClr val="FFFAF0"/>
                </a:solidFill>
                <a:effectLst/>
                <a:uLnTx/>
                <a:uFillTx/>
                <a:latin typeface="Century Gothic" panose="020B0502020202020204" pitchFamily="34" charset="0"/>
                <a:ea typeface="等线" panose="02010600030101010101" pitchFamily="2" charset="-122"/>
                <a:cs typeface="+mn-cs"/>
              </a:rPr>
              <a:t>02 </a:t>
            </a:r>
            <a:r>
              <a:rPr kumimoji="0" lang="en-US" altLang="zh-CN" sz="2800" b="1" i="0" u="none" strike="noStrike" kern="0" cap="none" spc="0" normalizeH="0" baseline="0" noProof="0" dirty="0">
                <a:ln>
                  <a:noFill/>
                </a:ln>
                <a:solidFill>
                  <a:srgbClr val="FFFAF0"/>
                </a:solidFill>
                <a:effectLst/>
                <a:uLnTx/>
                <a:uFillTx/>
                <a:latin typeface="微软雅黑" panose="020B0503020204020204" pitchFamily="34" charset="-122"/>
                <a:ea typeface="等线" panose="02010600030101010101" pitchFamily="2" charset="-122"/>
                <a:cs typeface="+mn-cs"/>
              </a:rPr>
              <a:t>    </a:t>
            </a:r>
            <a:r>
              <a:rPr kumimoji="0" lang="zh-CN" altLang="en-US" sz="2800" b="1" i="0" u="none" strike="noStrike" kern="0" cap="none" spc="0" normalizeH="0" baseline="0" noProof="0" dirty="0">
                <a:ln>
                  <a:noFill/>
                </a:ln>
                <a:solidFill>
                  <a:srgbClr val="FFFAF0"/>
                </a:solidFill>
                <a:effectLst/>
                <a:uLnTx/>
                <a:uFillTx/>
                <a:latin typeface="微软雅黑" panose="020B0503020204020204" pitchFamily="34" charset="-122"/>
                <a:ea typeface="等线" panose="02010600030101010101" pitchFamily="2" charset="-122"/>
                <a:cs typeface="+mn-cs"/>
              </a:rPr>
              <a:t>存在的问题及原因分析</a:t>
            </a:r>
          </a:p>
        </p:txBody>
      </p:sp>
      <p:sp>
        <p:nvSpPr>
          <p:cNvPr id="37" name="流程图: 可选过程 36">
            <a:extLst>
              <a:ext uri="{FF2B5EF4-FFF2-40B4-BE49-F238E27FC236}">
                <a16:creationId xmlns="" xmlns:a16="http://schemas.microsoft.com/office/drawing/2014/main" id="{F8C8D13A-60ED-4474-8334-CD15AC197987}"/>
              </a:ext>
            </a:extLst>
          </p:cNvPr>
          <p:cNvSpPr/>
          <p:nvPr/>
        </p:nvSpPr>
        <p:spPr>
          <a:xfrm>
            <a:off x="5600129" y="4454691"/>
            <a:ext cx="5400000" cy="900000"/>
          </a:xfrm>
          <a:prstGeom prst="flowChartAlternateProcess">
            <a:avLst/>
          </a:prstGeom>
          <a:solidFill>
            <a:srgbClr val="C00000"/>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FFFAF0"/>
                </a:solidFill>
                <a:effectLst/>
                <a:uLnTx/>
                <a:uFillTx/>
                <a:latin typeface="微软雅黑" panose="020B0503020204020204" pitchFamily="34" charset="-122"/>
                <a:ea typeface="等线" panose="02010600030101010101" pitchFamily="2" charset="-122"/>
                <a:cs typeface="+mn-cs"/>
              </a:rPr>
              <a:t>   </a:t>
            </a:r>
            <a:r>
              <a:rPr kumimoji="0" lang="en-US" altLang="zh-CN" sz="3200" b="1" i="0" u="none" strike="noStrike" kern="0" cap="none" spc="0" normalizeH="0" baseline="0" noProof="0" dirty="0">
                <a:ln>
                  <a:noFill/>
                </a:ln>
                <a:solidFill>
                  <a:srgbClr val="FFFAF0"/>
                </a:solidFill>
                <a:effectLst/>
                <a:uLnTx/>
                <a:uFillTx/>
                <a:latin typeface="Century Gothic" panose="020B0502020202020204" pitchFamily="34" charset="0"/>
                <a:ea typeface="等线" panose="02010600030101010101" pitchFamily="2" charset="-122"/>
                <a:cs typeface="+mn-cs"/>
              </a:rPr>
              <a:t>03 </a:t>
            </a:r>
            <a:r>
              <a:rPr kumimoji="0" lang="en-US" altLang="zh-CN" sz="2800" b="1" i="0" u="none" strike="noStrike" kern="0" cap="none" spc="0" normalizeH="0" baseline="0" noProof="0" dirty="0">
                <a:ln>
                  <a:noFill/>
                </a:ln>
                <a:solidFill>
                  <a:srgbClr val="FFFAF0"/>
                </a:solidFill>
                <a:effectLst/>
                <a:uLnTx/>
                <a:uFillTx/>
                <a:latin typeface="微软雅黑" panose="020B0503020204020204" pitchFamily="34" charset="-122"/>
                <a:ea typeface="等线" panose="02010600030101010101" pitchFamily="2" charset="-122"/>
                <a:cs typeface="+mn-cs"/>
              </a:rPr>
              <a:t>    </a:t>
            </a:r>
            <a:r>
              <a:rPr kumimoji="0" lang="zh-CN" altLang="en-US" sz="2800" b="1" i="0" u="none" strike="noStrike" kern="0" cap="none" spc="0" normalizeH="0" baseline="0" noProof="0" dirty="0">
                <a:ln>
                  <a:noFill/>
                </a:ln>
                <a:solidFill>
                  <a:srgbClr val="FFFAF0"/>
                </a:solidFill>
                <a:effectLst/>
                <a:uLnTx/>
                <a:uFillTx/>
                <a:latin typeface="微软雅黑" panose="020B0503020204020204" pitchFamily="34" charset="-122"/>
                <a:ea typeface="等线" panose="02010600030101010101" pitchFamily="2" charset="-122"/>
                <a:cs typeface="+mn-cs"/>
              </a:rPr>
              <a:t>下一步工作思路及措施</a:t>
            </a:r>
          </a:p>
        </p:txBody>
      </p:sp>
    </p:spTree>
    <p:extLst>
      <p:ext uri="{BB962C8B-B14F-4D97-AF65-F5344CB8AC3E}">
        <p14:creationId xmlns="" xmlns:p14="http://schemas.microsoft.com/office/powerpoint/2010/main" val="3316300861"/>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par>
                                <p:cTn id="8" presetID="22" presetClass="entr" presetSubtype="2"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right)">
                                      <p:cBhvr>
                                        <p:cTn id="10" dur="1000"/>
                                        <p:tgtEl>
                                          <p:spTgt spid="18"/>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fltVal val="0"/>
                                          </p:val>
                                        </p:tav>
                                        <p:tav tm="100000">
                                          <p:val>
                                            <p:strVal val="#ppt_w"/>
                                          </p:val>
                                        </p:tav>
                                      </p:tavLst>
                                    </p:anim>
                                    <p:anim calcmode="lin" valueType="num">
                                      <p:cBhvr>
                                        <p:cTn id="14" dur="1000" fill="hold"/>
                                        <p:tgtEl>
                                          <p:spTgt spid="19"/>
                                        </p:tgtEl>
                                        <p:attrNameLst>
                                          <p:attrName>ppt_h</p:attrName>
                                        </p:attrNameLst>
                                      </p:cBhvr>
                                      <p:tavLst>
                                        <p:tav tm="0">
                                          <p:val>
                                            <p:fltVal val="0"/>
                                          </p:val>
                                        </p:tav>
                                        <p:tav tm="100000">
                                          <p:val>
                                            <p:strVal val="#ppt_h"/>
                                          </p:val>
                                        </p:tav>
                                      </p:tavLst>
                                    </p:anim>
                                    <p:animEffect transition="in" filter="fade">
                                      <p:cBhvr>
                                        <p:cTn id="15" dur="1000"/>
                                        <p:tgtEl>
                                          <p:spTgt spid="19"/>
                                        </p:tgtEl>
                                      </p:cBhvr>
                                    </p:animEffect>
                                  </p:childTnLst>
                                </p:cTn>
                              </p:par>
                              <p:par>
                                <p:cTn id="16" presetID="53" presetClass="entr" presetSubtype="16" fill="hold" nodeType="withEffect">
                                  <p:stCondLst>
                                    <p:cond delay="1000"/>
                                  </p:stCondLst>
                                  <p:childTnLst>
                                    <p:set>
                                      <p:cBhvr>
                                        <p:cTn id="17" dur="1" fill="hold">
                                          <p:stCondLst>
                                            <p:cond delay="0"/>
                                          </p:stCondLst>
                                        </p:cTn>
                                        <p:tgtEl>
                                          <p:spTgt spid="30"/>
                                        </p:tgtEl>
                                        <p:attrNameLst>
                                          <p:attrName>style.visibility</p:attrName>
                                        </p:attrNameLst>
                                      </p:cBhvr>
                                      <p:to>
                                        <p:strVal val="visible"/>
                                      </p:to>
                                    </p:set>
                                    <p:anim calcmode="lin" valueType="num">
                                      <p:cBhvr>
                                        <p:cTn id="18" dur="1000" fill="hold"/>
                                        <p:tgtEl>
                                          <p:spTgt spid="30"/>
                                        </p:tgtEl>
                                        <p:attrNameLst>
                                          <p:attrName>ppt_w</p:attrName>
                                        </p:attrNameLst>
                                      </p:cBhvr>
                                      <p:tavLst>
                                        <p:tav tm="0">
                                          <p:val>
                                            <p:fltVal val="0"/>
                                          </p:val>
                                        </p:tav>
                                        <p:tav tm="100000">
                                          <p:val>
                                            <p:strVal val="#ppt_w"/>
                                          </p:val>
                                        </p:tav>
                                      </p:tavLst>
                                    </p:anim>
                                    <p:anim calcmode="lin" valueType="num">
                                      <p:cBhvr>
                                        <p:cTn id="19" dur="1000" fill="hold"/>
                                        <p:tgtEl>
                                          <p:spTgt spid="30"/>
                                        </p:tgtEl>
                                        <p:attrNameLst>
                                          <p:attrName>ppt_h</p:attrName>
                                        </p:attrNameLst>
                                      </p:cBhvr>
                                      <p:tavLst>
                                        <p:tav tm="0">
                                          <p:val>
                                            <p:fltVal val="0"/>
                                          </p:val>
                                        </p:tav>
                                        <p:tav tm="100000">
                                          <p:val>
                                            <p:strVal val="#ppt_h"/>
                                          </p:val>
                                        </p:tav>
                                      </p:tavLst>
                                    </p:anim>
                                    <p:animEffect transition="in" filter="fade">
                                      <p:cBhvr>
                                        <p:cTn id="20" dur="1000"/>
                                        <p:tgtEl>
                                          <p:spTgt spid="30"/>
                                        </p:tgtEl>
                                      </p:cBhvr>
                                    </p:animEffect>
                                  </p:childTnLst>
                                </p:cTn>
                              </p:par>
                              <p:par>
                                <p:cTn id="21" presetID="10" presetClass="entr" presetSubtype="0" fill="hold" grpId="0" nodeType="withEffect">
                                  <p:stCondLst>
                                    <p:cond delay="200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42" presetClass="path" presetSubtype="0" decel="100000" fill="hold" grpId="1" nodeType="withEffect">
                                  <p:stCondLst>
                                    <p:cond delay="2000"/>
                                  </p:stCondLst>
                                  <p:childTnLst>
                                    <p:animMotion origin="layout" path="M 8.33333E-7 -2.22222E-6 L -0.00026 -0.13333 " pathEditMode="relative" rAng="0" ptsTypes="AA">
                                      <p:cBhvr>
                                        <p:cTn id="25" dur="1000" spd="-100000" fill="hold"/>
                                        <p:tgtEl>
                                          <p:spTgt spid="35"/>
                                        </p:tgtEl>
                                        <p:attrNameLst>
                                          <p:attrName>ppt_x</p:attrName>
                                          <p:attrName>ppt_y</p:attrName>
                                        </p:attrNameLst>
                                      </p:cBhvr>
                                      <p:rCtr x="-13" y="-6667"/>
                                    </p:animMotion>
                                  </p:childTnLst>
                                </p:cTn>
                              </p:par>
                              <p:par>
                                <p:cTn id="26" presetID="10" presetClass="entr" presetSubtype="0" fill="hold" grpId="0" nodeType="withEffect">
                                  <p:stCondLst>
                                    <p:cond delay="215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42" presetClass="path" presetSubtype="0" decel="100000" fill="hold" grpId="1" nodeType="withEffect">
                                  <p:stCondLst>
                                    <p:cond delay="2150"/>
                                  </p:stCondLst>
                                  <p:childTnLst>
                                    <p:animMotion origin="layout" path="M 8.33333E-7 -2.22222E-6 L -0.00026 -0.13333 " pathEditMode="relative" rAng="0" ptsTypes="AA">
                                      <p:cBhvr>
                                        <p:cTn id="30" dur="1000" spd="-100000" fill="hold"/>
                                        <p:tgtEl>
                                          <p:spTgt spid="36"/>
                                        </p:tgtEl>
                                        <p:attrNameLst>
                                          <p:attrName>ppt_x</p:attrName>
                                          <p:attrName>ppt_y</p:attrName>
                                        </p:attrNameLst>
                                      </p:cBhvr>
                                      <p:rCtr x="-13" y="-6667"/>
                                    </p:animMotion>
                                  </p:childTnLst>
                                </p:cTn>
                              </p:par>
                              <p:par>
                                <p:cTn id="31" presetID="10" presetClass="entr" presetSubtype="0" fill="hold" grpId="0" nodeType="withEffect">
                                  <p:stCondLst>
                                    <p:cond delay="230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cTn>
                              </p:par>
                              <p:par>
                                <p:cTn id="34" presetID="42" presetClass="path" presetSubtype="0" decel="100000" fill="hold" grpId="1" nodeType="withEffect">
                                  <p:stCondLst>
                                    <p:cond delay="2300"/>
                                  </p:stCondLst>
                                  <p:childTnLst>
                                    <p:animMotion origin="layout" path="M 8.33333E-7 -2.22222E-6 L -0.00026 -0.13333 " pathEditMode="relative" rAng="0" ptsTypes="AA">
                                      <p:cBhvr>
                                        <p:cTn id="35" dur="1000" spd="-100000" fill="hold"/>
                                        <p:tgtEl>
                                          <p:spTgt spid="37"/>
                                        </p:tgtEl>
                                        <p:attrNameLst>
                                          <p:attrName>ppt_x</p:attrName>
                                          <p:attrName>ppt_y</p:attrName>
                                        </p:attrNameLst>
                                      </p:cBhvr>
                                      <p:rCtr x="-13" y="-66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5" grpId="0" animBg="1"/>
      <p:bldP spid="35" grpId="1" animBg="1"/>
      <p:bldP spid="36" grpId="0" animBg="1"/>
      <p:bldP spid="36" grpId="1" animBg="1"/>
      <p:bldP spid="37" grpId="0" animBg="1"/>
      <p:bldP spid="37"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050678" y="2261907"/>
            <a:ext cx="4706634" cy="2837330"/>
          </a:xfrm>
          <a:custGeom>
            <a:avLst/>
            <a:gdLst>
              <a:gd name="connsiteX0" fmla="*/ 0 w 3670300"/>
              <a:gd name="connsiteY0" fmla="*/ 3413673 h 5033673"/>
              <a:gd name="connsiteX1" fmla="*/ 3670300 w 3670300"/>
              <a:gd name="connsiteY1" fmla="*/ 3413673 h 5033673"/>
              <a:gd name="connsiteX2" fmla="*/ 3670300 w 3670300"/>
              <a:gd name="connsiteY2" fmla="*/ 5033673 h 5033673"/>
              <a:gd name="connsiteX3" fmla="*/ 0 w 3670300"/>
              <a:gd name="connsiteY3" fmla="*/ 5033673 h 5033673"/>
              <a:gd name="connsiteX4" fmla="*/ 0 w 3670300"/>
              <a:gd name="connsiteY4" fmla="*/ 1706837 h 5033673"/>
              <a:gd name="connsiteX5" fmla="*/ 3670300 w 3670300"/>
              <a:gd name="connsiteY5" fmla="*/ 1706837 h 5033673"/>
              <a:gd name="connsiteX6" fmla="*/ 3670300 w 3670300"/>
              <a:gd name="connsiteY6" fmla="*/ 3326837 h 5033673"/>
              <a:gd name="connsiteX7" fmla="*/ 0 w 3670300"/>
              <a:gd name="connsiteY7" fmla="*/ 3326837 h 5033673"/>
              <a:gd name="connsiteX8" fmla="*/ 0 w 3670300"/>
              <a:gd name="connsiteY8" fmla="*/ 0 h 5033673"/>
              <a:gd name="connsiteX9" fmla="*/ 3670300 w 3670300"/>
              <a:gd name="connsiteY9" fmla="*/ 0 h 5033673"/>
              <a:gd name="connsiteX10" fmla="*/ 3670300 w 3670300"/>
              <a:gd name="connsiteY10" fmla="*/ 1620000 h 5033673"/>
              <a:gd name="connsiteX11" fmla="*/ 0 w 3670300"/>
              <a:gd name="connsiteY11" fmla="*/ 1620000 h 503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70300" h="5033673">
                <a:moveTo>
                  <a:pt x="0" y="3413673"/>
                </a:moveTo>
                <a:lnTo>
                  <a:pt x="3670300" y="3413673"/>
                </a:lnTo>
                <a:lnTo>
                  <a:pt x="3670300" y="5033673"/>
                </a:lnTo>
                <a:lnTo>
                  <a:pt x="0" y="5033673"/>
                </a:lnTo>
                <a:close/>
                <a:moveTo>
                  <a:pt x="0" y="1706837"/>
                </a:moveTo>
                <a:lnTo>
                  <a:pt x="3670300" y="1706837"/>
                </a:lnTo>
                <a:lnTo>
                  <a:pt x="3670300" y="3326837"/>
                </a:lnTo>
                <a:lnTo>
                  <a:pt x="0" y="3326837"/>
                </a:lnTo>
                <a:close/>
                <a:moveTo>
                  <a:pt x="0" y="0"/>
                </a:moveTo>
                <a:lnTo>
                  <a:pt x="3670300" y="0"/>
                </a:lnTo>
                <a:lnTo>
                  <a:pt x="3670300" y="1620000"/>
                </a:lnTo>
                <a:lnTo>
                  <a:pt x="0" y="1620000"/>
                </a:lnTo>
                <a:close/>
              </a:path>
            </a:pathLst>
          </a:custGeom>
        </p:spPr>
      </p:pic>
      <p:sp>
        <p:nvSpPr>
          <p:cNvPr id="5" name="矩形 4"/>
          <p:cNvSpPr/>
          <p:nvPr/>
        </p:nvSpPr>
        <p:spPr>
          <a:xfrm>
            <a:off x="647365" y="2006413"/>
            <a:ext cx="6227506" cy="914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rPr>
              <a:t>继续加强支部建设，进一步提升支部党建科学化水平</a:t>
            </a:r>
          </a:p>
        </p:txBody>
      </p:sp>
      <p:sp>
        <p:nvSpPr>
          <p:cNvPr id="2" name="TextBox 12"/>
          <p:cNvSpPr txBox="1"/>
          <p:nvPr/>
        </p:nvSpPr>
        <p:spPr>
          <a:xfrm>
            <a:off x="1229990" y="314721"/>
            <a:ext cx="7649906"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en-US" dirty="0">
                <a:sym typeface="+mn-lt"/>
              </a:rPr>
              <a:t>加强支部建设，提升支部党建科学化水平</a:t>
            </a:r>
          </a:p>
        </p:txBody>
      </p:sp>
      <p:sp>
        <p:nvSpPr>
          <p:cNvPr id="4" name="矩形 3"/>
          <p:cNvSpPr/>
          <p:nvPr/>
        </p:nvSpPr>
        <p:spPr>
          <a:xfrm>
            <a:off x="647365" y="3119161"/>
            <a:ext cx="6227506" cy="216982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Arial" panose="020F0502020204030204"/>
                <a:ea typeface="微软雅黑"/>
                <a:cs typeface="+mn-ea"/>
                <a:sym typeface="+mn-lt"/>
              </a:rPr>
              <a:t>围绕党的十九大对党的建设提出的总要求，充分发挥支部党员干部主观能动性，结合自身岗位和专业知识，带头提合理化建议，带头开展工作创新，带头研究解决实际问题，带领身边的工作人员努力工作，做出表率，体现共产党员的先进性，以实际行动谱写社会主义现代化新征程的壮丽篇章。</a:t>
            </a:r>
          </a:p>
        </p:txBody>
      </p:sp>
    </p:spTree>
    <p:extLst>
      <p:ext uri="{BB962C8B-B14F-4D97-AF65-F5344CB8AC3E}">
        <p14:creationId xmlns="" xmlns:p14="http://schemas.microsoft.com/office/powerpoint/2010/main" val="3995613028"/>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 presetClass="entr" presetSubtype="2" decel="4500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1000" fill="hold"/>
                                        <p:tgtEl>
                                          <p:spTgt spid="15"/>
                                        </p:tgtEl>
                                        <p:attrNameLst>
                                          <p:attrName>ppt_x</p:attrName>
                                        </p:attrNameLst>
                                      </p:cBhvr>
                                      <p:tavLst>
                                        <p:tav tm="0">
                                          <p:val>
                                            <p:strVal val="1+#ppt_w/2"/>
                                          </p:val>
                                        </p:tav>
                                        <p:tav tm="100000">
                                          <p:val>
                                            <p:strVal val="#ppt_x"/>
                                          </p:val>
                                        </p:tav>
                                      </p:tavLst>
                                    </p:anim>
                                    <p:anim calcmode="lin" valueType="num">
                                      <p:cBhvr additive="base">
                                        <p:cTn id="11" dur="1000" fill="hold"/>
                                        <p:tgtEl>
                                          <p:spTgt spid="15"/>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par>
                                <p:cTn id="16" presetID="31" presetClass="entr" presetSubtype="0" fill="hold" grpId="0" nodeType="withEffect">
                                  <p:stCondLst>
                                    <p:cond delay="0"/>
                                  </p:stCondLst>
                                  <p:iterate type="lt">
                                    <p:tmPct val="260"/>
                                  </p:iterate>
                                  <p:childTnLst>
                                    <p:set>
                                      <p:cBhvr>
                                        <p:cTn id="17" dur="1" fill="hold">
                                          <p:stCondLst>
                                            <p:cond delay="0"/>
                                          </p:stCondLst>
                                        </p:cTn>
                                        <p:tgtEl>
                                          <p:spTgt spid="4"/>
                                        </p:tgtEl>
                                        <p:attrNameLst>
                                          <p:attrName>style.visibility</p:attrName>
                                        </p:attrNameLst>
                                      </p:cBhvr>
                                      <p:to>
                                        <p:strVal val="visible"/>
                                      </p:to>
                                    </p:set>
                                    <p:anim calcmode="lin" valueType="num">
                                      <p:cBhvr>
                                        <p:cTn id="18" dur="750" fill="hold"/>
                                        <p:tgtEl>
                                          <p:spTgt spid="4"/>
                                        </p:tgtEl>
                                        <p:attrNameLst>
                                          <p:attrName>ppt_w</p:attrName>
                                        </p:attrNameLst>
                                      </p:cBhvr>
                                      <p:tavLst>
                                        <p:tav tm="0">
                                          <p:val>
                                            <p:fltVal val="0"/>
                                          </p:val>
                                        </p:tav>
                                        <p:tav tm="100000">
                                          <p:val>
                                            <p:strVal val="#ppt_w"/>
                                          </p:val>
                                        </p:tav>
                                      </p:tavLst>
                                    </p:anim>
                                    <p:anim calcmode="lin" valueType="num">
                                      <p:cBhvr>
                                        <p:cTn id="19" dur="750" fill="hold"/>
                                        <p:tgtEl>
                                          <p:spTgt spid="4"/>
                                        </p:tgtEl>
                                        <p:attrNameLst>
                                          <p:attrName>ppt_h</p:attrName>
                                        </p:attrNameLst>
                                      </p:cBhvr>
                                      <p:tavLst>
                                        <p:tav tm="0">
                                          <p:val>
                                            <p:fltVal val="0"/>
                                          </p:val>
                                        </p:tav>
                                        <p:tav tm="100000">
                                          <p:val>
                                            <p:strVal val="#ppt_h"/>
                                          </p:val>
                                        </p:tav>
                                      </p:tavLst>
                                    </p:anim>
                                    <p:anim calcmode="lin" valueType="num">
                                      <p:cBhvr>
                                        <p:cTn id="20" dur="750" fill="hold"/>
                                        <p:tgtEl>
                                          <p:spTgt spid="4"/>
                                        </p:tgtEl>
                                        <p:attrNameLst>
                                          <p:attrName>style.rotation</p:attrName>
                                        </p:attrNameLst>
                                      </p:cBhvr>
                                      <p:tavLst>
                                        <p:tav tm="0">
                                          <p:val>
                                            <p:fltVal val="90"/>
                                          </p:val>
                                        </p:tav>
                                        <p:tav tm="100000">
                                          <p:val>
                                            <p:fltVal val="0"/>
                                          </p:val>
                                        </p:tav>
                                      </p:tavLst>
                                    </p:anim>
                                    <p:animEffect transition="in" filter="fade">
                                      <p:cBhvr>
                                        <p:cTn id="21"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 xmlns:a16="http://schemas.microsoft.com/office/drawing/2014/main" id="{B2E6BE0A-55EF-4835-A943-7BCB5F43CDEA}"/>
              </a:ext>
            </a:extLst>
          </p:cNvPr>
          <p:cNvSpPr txBox="1"/>
          <p:nvPr/>
        </p:nvSpPr>
        <p:spPr>
          <a:xfrm>
            <a:off x="8304428" y="1386300"/>
            <a:ext cx="1793321"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w="6350">
                  <a:noFill/>
                </a:ln>
                <a:solidFill>
                  <a:srgbClr val="C00000"/>
                </a:solidFill>
                <a:effectLst/>
                <a:uLnTx/>
                <a:uFillTx/>
                <a:latin typeface="Arial" panose="020F0502020204030204"/>
                <a:ea typeface="微软雅黑"/>
                <a:cs typeface="+mn-ea"/>
                <a:sym typeface="+mn-lt"/>
              </a:rPr>
              <a:t>结 语</a:t>
            </a:r>
          </a:p>
        </p:txBody>
      </p:sp>
      <p:sp>
        <p:nvSpPr>
          <p:cNvPr id="15" name="矩形 14">
            <a:extLst>
              <a:ext uri="{FF2B5EF4-FFF2-40B4-BE49-F238E27FC236}">
                <a16:creationId xmlns="" xmlns:a16="http://schemas.microsoft.com/office/drawing/2014/main" id="{86EA0773-0B0C-41FB-896D-60C5BB555368}"/>
              </a:ext>
            </a:extLst>
          </p:cNvPr>
          <p:cNvSpPr/>
          <p:nvPr/>
        </p:nvSpPr>
        <p:spPr>
          <a:xfrm>
            <a:off x="1212610" y="2420852"/>
            <a:ext cx="10006350" cy="2554545"/>
          </a:xfrm>
          <a:prstGeom prst="rect">
            <a:avLst/>
          </a:prstGeom>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2017</a:t>
            </a:r>
            <a:r>
              <a:rPr kumimoji="0" lang="zh-CN" altLang="en-US" sz="20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年是我们党和国家历史上具有特殊重要意义的一年，十九大的召开为我们党建工作指明了新的方向，我们将严格按照十九大的指示，全面落实各项工作，坚守理想信念、努力进取，在政治上严格要求、在业务上不断求精，在思想上不断净化，提升党建工作水平，切实发挥党的基层组织战斗堡垒作用，为组织发展提供坚强的政治保障。</a:t>
            </a:r>
          </a:p>
        </p:txBody>
      </p:sp>
      <p:pic>
        <p:nvPicPr>
          <p:cNvPr id="5" name="图片 4">
            <a:extLst>
              <a:ext uri="{FF2B5EF4-FFF2-40B4-BE49-F238E27FC236}">
                <a16:creationId xmlns="" xmlns:a16="http://schemas.microsoft.com/office/drawing/2014/main" id="{11ECB95F-3490-426E-83AB-51E02E3DE12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flipH="1">
            <a:off x="0" y="0"/>
            <a:ext cx="4800600" cy="3667345"/>
          </a:xfrm>
          <a:prstGeom prst="rect">
            <a:avLst/>
          </a:prstGeom>
        </p:spPr>
      </p:pic>
      <p:pic>
        <p:nvPicPr>
          <p:cNvPr id="4" name="图片 3">
            <a:extLst>
              <a:ext uri="{FF2B5EF4-FFF2-40B4-BE49-F238E27FC236}">
                <a16:creationId xmlns="" xmlns:a16="http://schemas.microsoft.com/office/drawing/2014/main" id="{40D77EA3-5D2D-490E-8306-7D323505C8F1}"/>
              </a:ext>
            </a:extLst>
          </p:cNvPr>
          <p:cNvPicPr>
            <a:picLocks noChangeAspect="1"/>
          </p:cNvPicPr>
          <p:nvPr/>
        </p:nvPicPr>
        <p:blipFill>
          <a:blip r:embed="rId4" cstate="print"/>
          <a:stretch>
            <a:fillRect/>
          </a:stretch>
        </p:blipFill>
        <p:spPr>
          <a:xfrm flipH="1">
            <a:off x="1026228" y="1847965"/>
            <a:ext cx="10192731" cy="3391678"/>
          </a:xfrm>
          <a:prstGeom prst="rect">
            <a:avLst/>
          </a:prstGeom>
        </p:spPr>
      </p:pic>
      <p:pic>
        <p:nvPicPr>
          <p:cNvPr id="30" name="图片 29">
            <a:extLst>
              <a:ext uri="{FF2B5EF4-FFF2-40B4-BE49-F238E27FC236}">
                <a16:creationId xmlns="" xmlns:a16="http://schemas.microsoft.com/office/drawing/2014/main" id="{5619927E-CD45-4564-8FAE-A26458AB0E70}"/>
              </a:ext>
            </a:extLst>
          </p:cNvPr>
          <p:cNvPicPr>
            <a:picLocks noChangeAspect="1"/>
          </p:cNvPicPr>
          <p:nvPr/>
        </p:nvPicPr>
        <p:blipFill rotWithShape="1">
          <a:blip r:embed="rId5" cstate="print">
            <a:extLst>
              <a:ext uri="{28A0092B-C50C-407E-A947-70E740481C1C}">
                <a14:useLocalDpi xmlns="" xmlns:a14="http://schemas.microsoft.com/office/drawing/2010/main" val="0"/>
              </a:ext>
            </a:extLst>
          </a:blip>
          <a:srcRect t="50567"/>
          <a:stretch/>
        </p:blipFill>
        <p:spPr>
          <a:xfrm flipH="1">
            <a:off x="0" y="3643086"/>
            <a:ext cx="12192000" cy="3214913"/>
          </a:xfrm>
          <a:prstGeom prst="rect">
            <a:avLst/>
          </a:prstGeom>
        </p:spPr>
      </p:pic>
    </p:spTree>
    <p:extLst>
      <p:ext uri="{BB962C8B-B14F-4D97-AF65-F5344CB8AC3E}">
        <p14:creationId xmlns="" xmlns:p14="http://schemas.microsoft.com/office/powerpoint/2010/main" val="1927154802"/>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par>
                                <p:cTn id="10" presetID="31" presetClass="entr" presetSubtype="0" fill="hold" grpId="0" nodeType="withEffect">
                                  <p:stCondLst>
                                    <p:cond delay="0"/>
                                  </p:stCondLst>
                                  <p:iterate type="lt">
                                    <p:tmPct val="625"/>
                                  </p:iterate>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fltVal val="0"/>
                                          </p:val>
                                        </p:tav>
                                        <p:tav tm="100000">
                                          <p:val>
                                            <p:strVal val="#ppt_w"/>
                                          </p:val>
                                        </p:tav>
                                      </p:tavLst>
                                    </p:anim>
                                    <p:anim calcmode="lin" valueType="num">
                                      <p:cBhvr>
                                        <p:cTn id="13" dur="1000" fill="hold"/>
                                        <p:tgtEl>
                                          <p:spTgt spid="15"/>
                                        </p:tgtEl>
                                        <p:attrNameLst>
                                          <p:attrName>ppt_h</p:attrName>
                                        </p:attrNameLst>
                                      </p:cBhvr>
                                      <p:tavLst>
                                        <p:tav tm="0">
                                          <p:val>
                                            <p:fltVal val="0"/>
                                          </p:val>
                                        </p:tav>
                                        <p:tav tm="100000">
                                          <p:val>
                                            <p:strVal val="#ppt_h"/>
                                          </p:val>
                                        </p:tav>
                                      </p:tavLst>
                                    </p:anim>
                                    <p:anim calcmode="lin" valueType="num">
                                      <p:cBhvr>
                                        <p:cTn id="14" dur="1000" fill="hold"/>
                                        <p:tgtEl>
                                          <p:spTgt spid="15"/>
                                        </p:tgtEl>
                                        <p:attrNameLst>
                                          <p:attrName>style.rotation</p:attrName>
                                        </p:attrNameLst>
                                      </p:cBhvr>
                                      <p:tavLst>
                                        <p:tav tm="0">
                                          <p:val>
                                            <p:fltVal val="90"/>
                                          </p:val>
                                        </p:tav>
                                        <p:tav tm="100000">
                                          <p:val>
                                            <p:fltVal val="0"/>
                                          </p:val>
                                        </p:tav>
                                      </p:tavLst>
                                    </p:anim>
                                    <p:animEffect transition="in" filter="fade">
                                      <p:cBhvr>
                                        <p:cTn id="1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useBgFill="1">
        <p:nvSpPr>
          <p:cNvPr id="4" name="矩形 3">
            <a:extLst>
              <a:ext uri="{FF2B5EF4-FFF2-40B4-BE49-F238E27FC236}">
                <a16:creationId xmlns="" xmlns:a16="http://schemas.microsoft.com/office/drawing/2014/main" id="{63FD3703-6B08-4C59-B4C5-75BE6EDBBFD5}"/>
              </a:ext>
            </a:extLst>
          </p:cNvPr>
          <p:cNvSpPr/>
          <p:nvPr/>
        </p:nvSpPr>
        <p:spPr>
          <a:xfrm>
            <a:off x="2772229" y="2056237"/>
            <a:ext cx="7416800" cy="2268922"/>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TextBox 1">
            <a:extLst>
              <a:ext uri="{FF2B5EF4-FFF2-40B4-BE49-F238E27FC236}">
                <a16:creationId xmlns="" xmlns:a16="http://schemas.microsoft.com/office/drawing/2014/main" id="{696B10C6-AD0C-4C78-8E63-06A20CB72083}"/>
              </a:ext>
            </a:extLst>
          </p:cNvPr>
          <p:cNvSpPr txBox="1">
            <a:spLocks noChangeArrowheads="1"/>
          </p:cNvSpPr>
          <p:nvPr/>
        </p:nvSpPr>
        <p:spPr bwMode="auto">
          <a:xfrm>
            <a:off x="2313445" y="2406028"/>
            <a:ext cx="2646254" cy="1569340"/>
          </a:xfrm>
          <a:prstGeom prst="rect">
            <a:avLst/>
          </a:prstGeom>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dist" defTabSz="914217" eaLnBrk="1" fontAlgn="auto" latinLnBrk="0" hangingPunct="1">
              <a:lnSpc>
                <a:spcPct val="100000"/>
              </a:lnSpc>
              <a:spcBef>
                <a:spcPts val="0"/>
              </a:spcBef>
              <a:spcAft>
                <a:spcPts val="0"/>
              </a:spcAft>
              <a:buClrTx/>
              <a:buSzTx/>
              <a:buFontTx/>
              <a:buNone/>
              <a:tabLst/>
              <a:defRPr/>
            </a:pPr>
            <a:r>
              <a:rPr kumimoji="0" lang="zh-CN" altLang="en-US" sz="9598" i="0" u="none" strike="noStrike" kern="0" cap="none" spc="0" normalizeH="0" baseline="0" noProof="0" dirty="0">
                <a:ln>
                  <a:noFill/>
                </a:ln>
                <a:solidFill>
                  <a:srgbClr val="44546A">
                    <a:lumMod val="50000"/>
                  </a:srgbClr>
                </a:solidFill>
                <a:effectLst/>
                <a:uLnTx/>
                <a:uFillTx/>
                <a:latin typeface="方正特雅宋简体" panose="02000000000000000000" pitchFamily="2" charset="-122"/>
                <a:ea typeface="方正特雅宋简体" panose="02000000000000000000" pitchFamily="2" charset="-122"/>
              </a:rPr>
              <a:t>党员</a:t>
            </a:r>
          </a:p>
        </p:txBody>
      </p:sp>
      <p:sp useBgFill="1">
        <p:nvSpPr>
          <p:cNvPr id="6" name="TextBox 1">
            <a:extLst>
              <a:ext uri="{FF2B5EF4-FFF2-40B4-BE49-F238E27FC236}">
                <a16:creationId xmlns="" xmlns:a16="http://schemas.microsoft.com/office/drawing/2014/main" id="{A9D8E8A9-88A7-4071-8DEF-70E4F2F93CC8}"/>
              </a:ext>
            </a:extLst>
          </p:cNvPr>
          <p:cNvSpPr txBox="1">
            <a:spLocks noChangeArrowheads="1"/>
          </p:cNvSpPr>
          <p:nvPr/>
        </p:nvSpPr>
        <p:spPr bwMode="auto">
          <a:xfrm>
            <a:off x="4864417" y="2854972"/>
            <a:ext cx="1415772" cy="1220564"/>
          </a:xfrm>
          <a:prstGeom prst="rect">
            <a:avLst/>
          </a:prstGeom>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zh-CN" altLang="en-US" sz="8000" i="0" u="none" strike="noStrike" kern="0" cap="none" spc="0" normalizeH="0" baseline="0" noProof="0" dirty="0">
                <a:ln>
                  <a:noFill/>
                </a:ln>
                <a:solidFill>
                  <a:srgbClr val="44546A">
                    <a:lumMod val="50000"/>
                  </a:srgbClr>
                </a:solidFill>
                <a:effectLst/>
                <a:uLnTx/>
                <a:uFillTx/>
                <a:latin typeface="方正特雅宋简体" panose="02000000000000000000" pitchFamily="2" charset="-122"/>
                <a:ea typeface="方正特雅宋简体" panose="02000000000000000000" pitchFamily="2" charset="-122"/>
              </a:rPr>
              <a:t>干</a:t>
            </a:r>
          </a:p>
        </p:txBody>
      </p:sp>
      <p:pic>
        <p:nvPicPr>
          <p:cNvPr id="7" name="图片 5">
            <a:extLst>
              <a:ext uri="{FF2B5EF4-FFF2-40B4-BE49-F238E27FC236}">
                <a16:creationId xmlns="" xmlns:a16="http://schemas.microsoft.com/office/drawing/2014/main" id="{015ED293-7729-4406-B964-B35DAA3D5474}"/>
              </a:ext>
            </a:extLst>
          </p:cNvPr>
          <p:cNvPicPr>
            <a:picLocks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272485" y="1663528"/>
            <a:ext cx="1754050" cy="1313508"/>
          </a:xfrm>
          <a:prstGeom prst="rect">
            <a:avLst/>
          </a:prstGeom>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图片 7">
            <a:extLst>
              <a:ext uri="{FF2B5EF4-FFF2-40B4-BE49-F238E27FC236}">
                <a16:creationId xmlns="" xmlns:a16="http://schemas.microsoft.com/office/drawing/2014/main" id="{B145F7AE-F5B1-4377-A0BE-61DEE5393CD5}"/>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9016524" y="2786684"/>
            <a:ext cx="572495" cy="566329"/>
          </a:xfrm>
          <a:prstGeom prst="rect">
            <a:avLst/>
          </a:prstGeom>
        </p:spPr>
      </p:pic>
      <p:sp>
        <p:nvSpPr>
          <p:cNvPr id="9" name="TextBox 1">
            <a:extLst>
              <a:ext uri="{FF2B5EF4-FFF2-40B4-BE49-F238E27FC236}">
                <a16:creationId xmlns="" xmlns:a16="http://schemas.microsoft.com/office/drawing/2014/main" id="{2789023C-20B5-4A7D-B2BE-54215F0FFE12}"/>
              </a:ext>
            </a:extLst>
          </p:cNvPr>
          <p:cNvSpPr txBox="1">
            <a:spLocks noChangeArrowheads="1"/>
          </p:cNvSpPr>
          <p:nvPr/>
        </p:nvSpPr>
        <p:spPr bwMode="auto">
          <a:xfrm>
            <a:off x="7258887" y="2936515"/>
            <a:ext cx="1538883" cy="1512853"/>
          </a:xfrm>
          <a:prstGeom prst="rect">
            <a:avLst/>
          </a:prstGeom>
          <a:noFill/>
          <a:ln>
            <a:noFill/>
          </a:ln>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zh-CN" altLang="en-US" sz="8800" i="0" u="none" strike="noStrike" kern="0" cap="none" spc="0" normalizeH="0" baseline="0" noProof="0" dirty="0">
                <a:ln>
                  <a:noFill/>
                </a:ln>
                <a:solidFill>
                  <a:srgbClr val="44546A">
                    <a:lumMod val="50000"/>
                  </a:srgbClr>
                </a:solidFill>
                <a:effectLst/>
                <a:uLnTx/>
                <a:uFillTx/>
                <a:latin typeface="方正特雅宋简体" panose="02000000000000000000" pitchFamily="2" charset="-122"/>
                <a:ea typeface="方正特雅宋简体" panose="02000000000000000000" pitchFamily="2" charset="-122"/>
              </a:rPr>
              <a:t>总</a:t>
            </a:r>
          </a:p>
        </p:txBody>
      </p:sp>
      <p:sp useBgFill="1">
        <p:nvSpPr>
          <p:cNvPr id="10" name="TextBox 1">
            <a:extLst>
              <a:ext uri="{FF2B5EF4-FFF2-40B4-BE49-F238E27FC236}">
                <a16:creationId xmlns="" xmlns:a16="http://schemas.microsoft.com/office/drawing/2014/main" id="{E38D416D-79E6-454C-9101-03D14DA0EE98}"/>
              </a:ext>
            </a:extLst>
          </p:cNvPr>
          <p:cNvSpPr txBox="1">
            <a:spLocks noChangeArrowheads="1"/>
          </p:cNvSpPr>
          <p:nvPr/>
        </p:nvSpPr>
        <p:spPr bwMode="auto">
          <a:xfrm>
            <a:off x="8620725" y="3353013"/>
            <a:ext cx="1292533" cy="1220564"/>
          </a:xfrm>
          <a:prstGeom prst="rect">
            <a:avLst/>
          </a:prstGeom>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zh-CN" altLang="en-US" sz="7199" i="0" u="none" strike="noStrike" kern="0" cap="none" spc="0" normalizeH="0" baseline="0" noProof="0" dirty="0">
                <a:ln>
                  <a:noFill/>
                </a:ln>
                <a:solidFill>
                  <a:srgbClr val="44546A">
                    <a:lumMod val="50000"/>
                  </a:srgbClr>
                </a:solidFill>
                <a:effectLst/>
                <a:uLnTx/>
                <a:uFillTx/>
                <a:latin typeface="方正特雅宋简体" panose="02000000000000000000" pitchFamily="2" charset="-122"/>
                <a:ea typeface="方正特雅宋简体" panose="02000000000000000000" pitchFamily="2" charset="-122"/>
              </a:rPr>
              <a:t>结</a:t>
            </a:r>
          </a:p>
        </p:txBody>
      </p:sp>
      <p:sp useBgFill="1">
        <p:nvSpPr>
          <p:cNvPr id="11" name="TextBox 1">
            <a:extLst>
              <a:ext uri="{FF2B5EF4-FFF2-40B4-BE49-F238E27FC236}">
                <a16:creationId xmlns="" xmlns:a16="http://schemas.microsoft.com/office/drawing/2014/main" id="{A845E3DA-C317-48EA-9C18-341979EED864}"/>
              </a:ext>
            </a:extLst>
          </p:cNvPr>
          <p:cNvSpPr txBox="1">
            <a:spLocks noChangeArrowheads="1"/>
          </p:cNvSpPr>
          <p:nvPr/>
        </p:nvSpPr>
        <p:spPr bwMode="auto">
          <a:xfrm>
            <a:off x="6092283" y="3417175"/>
            <a:ext cx="1292533" cy="1220564"/>
          </a:xfrm>
          <a:prstGeom prst="rect">
            <a:avLst/>
          </a:prstGeom>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zh-CN" altLang="en-US" sz="7199" i="0" u="none" strike="noStrike" kern="0" cap="none" spc="0" normalizeH="0" baseline="0" noProof="0" dirty="0">
                <a:ln>
                  <a:noFill/>
                </a:ln>
                <a:solidFill>
                  <a:srgbClr val="44546A">
                    <a:lumMod val="50000"/>
                  </a:srgbClr>
                </a:solidFill>
                <a:effectLst/>
                <a:uLnTx/>
                <a:uFillTx/>
                <a:latin typeface="方正特雅宋简体" panose="02000000000000000000" pitchFamily="2" charset="-122"/>
                <a:ea typeface="方正特雅宋简体" panose="02000000000000000000" pitchFamily="2" charset="-122"/>
              </a:rPr>
              <a:t>部</a:t>
            </a:r>
          </a:p>
        </p:txBody>
      </p:sp>
      <p:sp>
        <p:nvSpPr>
          <p:cNvPr id="12" name="文本框 11">
            <a:extLst>
              <a:ext uri="{FF2B5EF4-FFF2-40B4-BE49-F238E27FC236}">
                <a16:creationId xmlns="" xmlns:a16="http://schemas.microsoft.com/office/drawing/2014/main" id="{0C2A93E3-068B-40A4-8DC7-5B79EF79928A}"/>
              </a:ext>
            </a:extLst>
          </p:cNvPr>
          <p:cNvSpPr txBox="1"/>
          <p:nvPr/>
        </p:nvSpPr>
        <p:spPr>
          <a:xfrm>
            <a:off x="2723739" y="4455548"/>
            <a:ext cx="4297971" cy="369332"/>
          </a:xfrm>
          <a:prstGeom prst="rect">
            <a:avLst/>
          </a:prstGeom>
          <a:noFill/>
        </p:spPr>
        <p:txBody>
          <a:bodyPr wrap="none" rtlCol="0">
            <a:spAutoFit/>
          </a:bodyPr>
          <a:lstStyle/>
          <a:p>
            <a:pPr defTabSz="914217"/>
            <a:r>
              <a:rPr lang="zh-CN" altLang="en-US" dirty="0">
                <a:solidFill>
                  <a:srgbClr val="000000"/>
                </a:solidFill>
                <a:latin typeface="微软雅黑" panose="020B0503020204020204" pitchFamily="34" charset="-122"/>
              </a:rPr>
              <a:t>汇报人</a:t>
            </a:r>
            <a:r>
              <a:rPr lang="zh-CN" altLang="en-US" dirty="0" smtClean="0">
                <a:solidFill>
                  <a:srgbClr val="000000"/>
                </a:solidFill>
                <a:latin typeface="微软雅黑" panose="020B0503020204020204" pitchFamily="34" charset="-122"/>
              </a:rPr>
              <a:t>：</a:t>
            </a:r>
            <a:r>
              <a:rPr lang="en-US" altLang="zh-CN" dirty="0" smtClean="0">
                <a:solidFill>
                  <a:srgbClr val="000000"/>
                </a:solidFill>
                <a:latin typeface="微软雅黑" panose="020B0503020204020204" pitchFamily="34" charset="-122"/>
              </a:rPr>
              <a:t>XXX    </a:t>
            </a:r>
            <a:r>
              <a:rPr lang="zh-CN" altLang="en-US" dirty="0" smtClean="0">
                <a:solidFill>
                  <a:srgbClr val="000000"/>
                </a:solidFill>
                <a:latin typeface="微软雅黑" panose="020B0503020204020204" pitchFamily="34" charset="-122"/>
              </a:rPr>
              <a:t>汇报</a:t>
            </a:r>
            <a:r>
              <a:rPr lang="zh-CN" altLang="en-US" dirty="0">
                <a:solidFill>
                  <a:srgbClr val="000000"/>
                </a:solidFill>
                <a:latin typeface="微软雅黑" panose="020B0503020204020204" pitchFamily="34" charset="-122"/>
              </a:rPr>
              <a:t>时间：</a:t>
            </a:r>
            <a:r>
              <a:rPr lang="en-US" altLang="zh-CN" dirty="0">
                <a:solidFill>
                  <a:srgbClr val="000000"/>
                </a:solidFill>
                <a:latin typeface="微软雅黑" panose="020B0503020204020204" pitchFamily="34" charset="-122"/>
              </a:rPr>
              <a:t>201X</a:t>
            </a:r>
            <a:r>
              <a:rPr lang="zh-CN" altLang="en-US" dirty="0">
                <a:solidFill>
                  <a:srgbClr val="000000"/>
                </a:solidFill>
                <a:latin typeface="微软雅黑" panose="020B0503020204020204" pitchFamily="34" charset="-122"/>
              </a:rPr>
              <a:t>年</a:t>
            </a:r>
            <a:r>
              <a:rPr lang="en-US" altLang="zh-CN" dirty="0">
                <a:solidFill>
                  <a:srgbClr val="000000"/>
                </a:solidFill>
                <a:latin typeface="微软雅黑" panose="020B0503020204020204" pitchFamily="34" charset="-122"/>
              </a:rPr>
              <a:t>XX</a:t>
            </a:r>
            <a:r>
              <a:rPr lang="zh-CN" altLang="en-US" dirty="0">
                <a:solidFill>
                  <a:srgbClr val="000000"/>
                </a:solidFill>
                <a:latin typeface="微软雅黑" panose="020B0503020204020204" pitchFamily="34" charset="-122"/>
              </a:rPr>
              <a:t>月</a:t>
            </a:r>
          </a:p>
        </p:txBody>
      </p:sp>
      <p:pic>
        <p:nvPicPr>
          <p:cNvPr id="13" name="图片 12" descr="图片包含 树&#10;&#10;已生成极高可信度的说明">
            <a:extLst>
              <a:ext uri="{FF2B5EF4-FFF2-40B4-BE49-F238E27FC236}">
                <a16:creationId xmlns="" xmlns:a16="http://schemas.microsoft.com/office/drawing/2014/main" id="{083F2489-741E-46B2-A04C-88FCE0407305}"/>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7838788" y="0"/>
            <a:ext cx="4353212" cy="2326201"/>
          </a:xfrm>
          <a:prstGeom prst="rect">
            <a:avLst/>
          </a:prstGeom>
        </p:spPr>
      </p:pic>
      <p:sp>
        <p:nvSpPr>
          <p:cNvPr id="15" name="TextBox 12">
            <a:extLst>
              <a:ext uri="{FF2B5EF4-FFF2-40B4-BE49-F238E27FC236}">
                <a16:creationId xmlns="" xmlns:a16="http://schemas.microsoft.com/office/drawing/2014/main" id="{E699D51E-607C-42A0-B2CF-8CBFCEBC9537}"/>
              </a:ext>
            </a:extLst>
          </p:cNvPr>
          <p:cNvSpPr txBox="1"/>
          <p:nvPr/>
        </p:nvSpPr>
        <p:spPr>
          <a:xfrm>
            <a:off x="2837585" y="1298852"/>
            <a:ext cx="546943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w="6350">
                  <a:noFill/>
                </a:ln>
                <a:solidFill>
                  <a:srgbClr val="C00000"/>
                </a:solidFill>
                <a:effectLst/>
                <a:uLnTx/>
                <a:uFillTx/>
                <a:latin typeface="微软雅黑"/>
                <a:ea typeface="微软雅黑"/>
                <a:cs typeface="+mn-ea"/>
                <a:sym typeface="+mn-lt"/>
              </a:rPr>
              <a:t>201X</a:t>
            </a:r>
            <a:r>
              <a:rPr kumimoji="0" lang="zh-CN" altLang="en-US" sz="3600" b="0" i="0" u="none" strike="noStrike" kern="1200" cap="none" spc="0" normalizeH="0" baseline="0" noProof="0" dirty="0">
                <a:ln w="6350">
                  <a:noFill/>
                </a:ln>
                <a:solidFill>
                  <a:srgbClr val="C00000"/>
                </a:solidFill>
                <a:effectLst/>
                <a:uLnTx/>
                <a:uFillTx/>
                <a:latin typeface="微软雅黑"/>
                <a:ea typeface="微软雅黑"/>
                <a:cs typeface="+mn-ea"/>
                <a:sym typeface="+mn-lt"/>
              </a:rPr>
              <a:t>基层党委党支部</a:t>
            </a:r>
          </a:p>
        </p:txBody>
      </p:sp>
      <p:pic>
        <p:nvPicPr>
          <p:cNvPr id="16" name="图片 15">
            <a:extLst>
              <a:ext uri="{FF2B5EF4-FFF2-40B4-BE49-F238E27FC236}">
                <a16:creationId xmlns="" xmlns:a16="http://schemas.microsoft.com/office/drawing/2014/main" id="{52F1D5A8-FF95-40B9-A582-C9CFBAB1F830}"/>
              </a:ext>
            </a:extLst>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10249875" y="2786684"/>
            <a:ext cx="1755613" cy="1755613"/>
          </a:xfrm>
          <a:prstGeom prst="rect">
            <a:avLst/>
          </a:prstGeom>
        </p:spPr>
      </p:pic>
    </p:spTree>
    <p:extLst>
      <p:ext uri="{BB962C8B-B14F-4D97-AF65-F5344CB8AC3E}">
        <p14:creationId xmlns="" xmlns:p14="http://schemas.microsoft.com/office/powerpoint/2010/main" val="2009339717"/>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500"/>
                                        <p:tgtEl>
                                          <p:spTgt spid="12">
                                            <p:txEl>
                                              <p:pRg st="0" end="0"/>
                                            </p:txEl>
                                          </p:spTgt>
                                        </p:tgtEl>
                                      </p:cBhvr>
                                    </p:animEffect>
                                  </p:childTnLst>
                                </p:cTn>
                              </p:par>
                              <p:par>
                                <p:cTn id="13" presetID="22" presetClass="entr" presetSubtype="2"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500"/>
                                        <p:tgtEl>
                                          <p:spTgt spid="13"/>
                                        </p:tgtEl>
                                      </p:cBhvr>
                                    </p:animEffect>
                                  </p:childTnLst>
                                </p:cTn>
                              </p:par>
                              <p:par>
                                <p:cTn id="16" presetID="2" presetClass="entr" presetSubtype="1" decel="46600" fill="hold" grpId="0" nodeType="withEffect">
                                  <p:stCondLst>
                                    <p:cond delay="2800"/>
                                  </p:stCondLst>
                                  <p:iterate type="lt">
                                    <p:tmPct val="5556"/>
                                  </p:iterate>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1000" fill="hold"/>
                                        <p:tgtEl>
                                          <p:spTgt spid="15"/>
                                        </p:tgtEl>
                                        <p:attrNameLst>
                                          <p:attrName>ppt_x</p:attrName>
                                        </p:attrNameLst>
                                      </p:cBhvr>
                                      <p:tavLst>
                                        <p:tav tm="0">
                                          <p:val>
                                            <p:strVal val="#ppt_x"/>
                                          </p:val>
                                        </p:tav>
                                        <p:tav tm="100000">
                                          <p:val>
                                            <p:strVal val="#ppt_x"/>
                                          </p:val>
                                        </p:tav>
                                      </p:tavLst>
                                    </p:anim>
                                    <p:anim calcmode="lin" valueType="num">
                                      <p:cBhvr additive="base">
                                        <p:cTn id="19" dur="1000" fill="hold"/>
                                        <p:tgtEl>
                                          <p:spTgt spid="15"/>
                                        </p:tgtEl>
                                        <p:attrNameLst>
                                          <p:attrName>ppt_y</p:attrName>
                                        </p:attrNameLst>
                                      </p:cBhvr>
                                      <p:tavLst>
                                        <p:tav tm="0">
                                          <p:val>
                                            <p:strVal val="0-#ppt_h/2"/>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 xmlns:a16="http://schemas.microsoft.com/office/drawing/2014/main" id="{BB4C8BD7-5EC4-43AE-8CF5-20FCBD5D7703}"/>
              </a:ext>
            </a:extLst>
          </p:cNvPr>
          <p:cNvSpPr txBox="1"/>
          <p:nvPr/>
        </p:nvSpPr>
        <p:spPr>
          <a:xfrm>
            <a:off x="4773702" y="2793266"/>
            <a:ext cx="5262979" cy="1107996"/>
          </a:xfrm>
          <a:prstGeom prst="rect">
            <a:avLst/>
          </a:prstGeom>
          <a:noFill/>
        </p:spPr>
        <p:txBody>
          <a:bodyPr wrap="none" rtlCol="0">
            <a:spAutoFit/>
          </a:bodyPr>
          <a:lstStyle/>
          <a:p>
            <a:pPr algn="ctr"/>
            <a:r>
              <a:rPr lang="zh-CN" altLang="en-US" sz="6600" b="1" dirty="0">
                <a:solidFill>
                  <a:srgbClr val="C00000"/>
                </a:solidFill>
                <a:latin typeface="微软雅黑" panose="020B0503020204020204" pitchFamily="34" charset="-122"/>
                <a:ea typeface="微软雅黑" panose="020B0503020204020204" pitchFamily="34" charset="-122"/>
              </a:rPr>
              <a:t>履职工作成绩</a:t>
            </a:r>
          </a:p>
        </p:txBody>
      </p:sp>
      <p:grpSp>
        <p:nvGrpSpPr>
          <p:cNvPr id="28" name="组合 27">
            <a:extLst>
              <a:ext uri="{FF2B5EF4-FFF2-40B4-BE49-F238E27FC236}">
                <a16:creationId xmlns="" xmlns:a16="http://schemas.microsoft.com/office/drawing/2014/main" id="{2A6E8A29-7060-4F70-977C-3E5EB9A1C903}"/>
              </a:ext>
            </a:extLst>
          </p:cNvPr>
          <p:cNvGrpSpPr/>
          <p:nvPr/>
        </p:nvGrpSpPr>
        <p:grpSpPr>
          <a:xfrm>
            <a:off x="2351402" y="2793266"/>
            <a:ext cx="2096835" cy="1107996"/>
            <a:chOff x="2310634" y="2770718"/>
            <a:chExt cx="1662278" cy="1016662"/>
          </a:xfrm>
        </p:grpSpPr>
        <p:sp>
          <p:nvSpPr>
            <p:cNvPr id="29" name="任意多边形 10">
              <a:extLst>
                <a:ext uri="{FF2B5EF4-FFF2-40B4-BE49-F238E27FC236}">
                  <a16:creationId xmlns="" xmlns:a16="http://schemas.microsoft.com/office/drawing/2014/main" id="{0F2F205A-9184-45BD-925A-AC96200A2986}"/>
                </a:ext>
              </a:extLst>
            </p:cNvPr>
            <p:cNvSpPr/>
            <p:nvPr>
              <p:custDataLst>
                <p:tags r:id="rId1"/>
              </p:custDataLst>
            </p:nvPr>
          </p:nvSpPr>
          <p:spPr>
            <a:xfrm>
              <a:off x="2310635" y="2770718"/>
              <a:ext cx="1662277" cy="1016662"/>
            </a:xfrm>
            <a:custGeom>
              <a:avLst/>
              <a:gdLst>
                <a:gd name="connsiteX0" fmla="*/ 0 w 2223821"/>
                <a:gd name="connsiteY0" fmla="*/ 0 h 1389888"/>
                <a:gd name="connsiteX1" fmla="*/ 2223821 w 2223821"/>
                <a:gd name="connsiteY1" fmla="*/ 0 h 1389888"/>
                <a:gd name="connsiteX2" fmla="*/ 2223821 w 2223821"/>
                <a:gd name="connsiteY2" fmla="*/ 1209578 h 1389888"/>
                <a:gd name="connsiteX3" fmla="*/ 1235874 w 2223821"/>
                <a:gd name="connsiteY3" fmla="*/ 1209578 h 1389888"/>
                <a:gd name="connsiteX4" fmla="*/ 1111911 w 2223821"/>
                <a:gd name="connsiteY4" fmla="*/ 1389888 h 1389888"/>
                <a:gd name="connsiteX5" fmla="*/ 987948 w 2223821"/>
                <a:gd name="connsiteY5" fmla="*/ 1209578 h 1389888"/>
                <a:gd name="connsiteX6" fmla="*/ 0 w 2223821"/>
                <a:gd name="connsiteY6" fmla="*/ 1209578 h 138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3821" h="1389888">
                  <a:moveTo>
                    <a:pt x="0" y="0"/>
                  </a:moveTo>
                  <a:lnTo>
                    <a:pt x="2223821" y="0"/>
                  </a:lnTo>
                  <a:lnTo>
                    <a:pt x="2223821" y="1209578"/>
                  </a:lnTo>
                  <a:lnTo>
                    <a:pt x="1235874" y="1209578"/>
                  </a:lnTo>
                  <a:lnTo>
                    <a:pt x="1111911" y="1389888"/>
                  </a:lnTo>
                  <a:lnTo>
                    <a:pt x="987948" y="1209578"/>
                  </a:lnTo>
                  <a:lnTo>
                    <a:pt x="0" y="1209578"/>
                  </a:lnTo>
                  <a:close/>
                </a:path>
              </a:pathLst>
            </a:custGeom>
            <a:solidFill>
              <a:srgbClr val="C00000"/>
            </a:solidFill>
            <a:ln w="19050" cap="flat" cmpd="sng" algn="ctr">
              <a:noFill/>
              <a:prstDash val="solid"/>
              <a:miter lim="800000"/>
            </a:ln>
            <a:effectLst/>
          </p:spPr>
          <p:txBody>
            <a:bodyPr anchor="ctr"/>
            <a:lstStyle/>
            <a:p>
              <a:pPr algn="ctr">
                <a:defRPr/>
              </a:pPr>
              <a:endParaRPr lang="zh-CN" altLang="en-US" sz="2400" b="1" kern="0" spc="400" dirty="0">
                <a:solidFill>
                  <a:srgbClr val="FFFAF0"/>
                </a:solidFill>
                <a:latin typeface="微软雅黑" panose="020B0503020204020204" pitchFamily="34" charset="-122"/>
                <a:ea typeface="微软雅黑" panose="020B0503020204020204" pitchFamily="34" charset="-122"/>
                <a:cs typeface="Microsoft New Tai Lue" panose="020B0502040204020203" pitchFamily="34" charset="0"/>
              </a:endParaRPr>
            </a:p>
          </p:txBody>
        </p:sp>
        <p:sp>
          <p:nvSpPr>
            <p:cNvPr id="30" name="矩形 29">
              <a:extLst>
                <a:ext uri="{FF2B5EF4-FFF2-40B4-BE49-F238E27FC236}">
                  <a16:creationId xmlns="" xmlns:a16="http://schemas.microsoft.com/office/drawing/2014/main" id="{8A8C7CC7-18CE-4098-93F5-026CE72FC376}"/>
                </a:ext>
              </a:extLst>
            </p:cNvPr>
            <p:cNvSpPr/>
            <p:nvPr/>
          </p:nvSpPr>
          <p:spPr>
            <a:xfrm>
              <a:off x="2310634" y="2951740"/>
              <a:ext cx="1662277" cy="384709"/>
            </a:xfrm>
            <a:prstGeom prst="rect">
              <a:avLst/>
            </a:prstGeom>
          </p:spPr>
          <p:txBody>
            <a:bodyPr wrap="square">
              <a:spAutoFit/>
            </a:bodyPr>
            <a:lstStyle/>
            <a:p>
              <a:pPr algn="ctr">
                <a:defRPr/>
              </a:pPr>
              <a:r>
                <a:rPr lang="zh-CN" altLang="en-US" sz="2800" b="1" kern="0" spc="400" dirty="0">
                  <a:solidFill>
                    <a:srgbClr val="FFFAF0"/>
                  </a:solidFill>
                  <a:latin typeface="微软雅黑" panose="020B0503020204020204" pitchFamily="34" charset="-122"/>
                  <a:ea typeface="微软雅黑" panose="020B0503020204020204" pitchFamily="34" charset="-122"/>
                  <a:cs typeface="Microsoft New Tai Lue" panose="020B0502040204020203" pitchFamily="34" charset="0"/>
                </a:rPr>
                <a:t>第一部分</a:t>
              </a:r>
            </a:p>
          </p:txBody>
        </p:sp>
      </p:grpSp>
    </p:spTree>
    <p:extLst>
      <p:ext uri="{BB962C8B-B14F-4D97-AF65-F5344CB8AC3E}">
        <p14:creationId xmlns="" xmlns:p14="http://schemas.microsoft.com/office/powerpoint/2010/main" val="2183414814"/>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26" presetClass="emph" presetSubtype="0" fill="hold" nodeType="withEffect">
                                  <p:stCondLst>
                                    <p:cond delay="1500"/>
                                  </p:stCondLst>
                                  <p:childTnLst>
                                    <p:animEffect transition="out" filter="fade">
                                      <p:cBhvr>
                                        <p:cTn id="11" dur="500" tmFilter="0, 0; .2, .5; .8, .5; 1, 0"/>
                                        <p:tgtEl>
                                          <p:spTgt spid="28"/>
                                        </p:tgtEl>
                                      </p:cBhvr>
                                    </p:animEffect>
                                    <p:animScale>
                                      <p:cBhvr>
                                        <p:cTn id="12" dur="250" autoRev="1" fill="hold"/>
                                        <p:tgtEl>
                                          <p:spTgt spid="28"/>
                                        </p:tgtEl>
                                      </p:cBhvr>
                                      <p:by x="105000" y="105000"/>
                                    </p:animScale>
                                  </p:childTnLst>
                                </p:cTn>
                              </p:par>
                              <p:par>
                                <p:cTn id="13" presetID="2" presetClass="entr" presetSubtype="2" decel="100000" fill="hold" grpId="0" nodeType="withEffect">
                                  <p:stCondLst>
                                    <p:cond delay="1000"/>
                                  </p:stCondLst>
                                  <p:iterate type="lt">
                                    <p:tmPct val="10000"/>
                                  </p:iterate>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750" fill="hold"/>
                                        <p:tgtEl>
                                          <p:spTgt spid="27"/>
                                        </p:tgtEl>
                                        <p:attrNameLst>
                                          <p:attrName>ppt_x</p:attrName>
                                        </p:attrNameLst>
                                      </p:cBhvr>
                                      <p:tavLst>
                                        <p:tav tm="0">
                                          <p:val>
                                            <p:strVal val="1+#ppt_w/2"/>
                                          </p:val>
                                        </p:tav>
                                        <p:tav tm="100000">
                                          <p:val>
                                            <p:strVal val="#ppt_x"/>
                                          </p:val>
                                        </p:tav>
                                      </p:tavLst>
                                    </p:anim>
                                    <p:anim calcmode="lin" valueType="num">
                                      <p:cBhvr additive="base">
                                        <p:cTn id="16" dur="7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p:nvPr/>
        </p:nvSpPr>
        <p:spPr>
          <a:xfrm>
            <a:off x="1229990" y="329237"/>
            <a:ext cx="4208206" cy="64633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en-US" dirty="0">
                <a:sym typeface="+mn-lt"/>
              </a:rPr>
              <a:t>党支部基本情况</a:t>
            </a:r>
          </a:p>
        </p:txBody>
      </p:sp>
      <p:grpSp>
        <p:nvGrpSpPr>
          <p:cNvPr id="17" name="组合 16"/>
          <p:cNvGrpSpPr/>
          <p:nvPr/>
        </p:nvGrpSpPr>
        <p:grpSpPr>
          <a:xfrm>
            <a:off x="1909566" y="2574471"/>
            <a:ext cx="1915885" cy="1915885"/>
            <a:chOff x="1887794" y="2471057"/>
            <a:chExt cx="1915885" cy="1915885"/>
          </a:xfrm>
        </p:grpSpPr>
        <p:sp>
          <p:nvSpPr>
            <p:cNvPr id="3" name="矩形: 圆角 2"/>
            <p:cNvSpPr/>
            <p:nvPr/>
          </p:nvSpPr>
          <p:spPr>
            <a:xfrm>
              <a:off x="1887794" y="2471057"/>
              <a:ext cx="1915885" cy="1915885"/>
            </a:xfrm>
            <a:prstGeom prst="roundRect">
              <a:avLst/>
            </a:prstGeom>
            <a:solidFill>
              <a:srgbClr val="C00000"/>
            </a:solidFill>
            <a:ln w="1905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6" name="文本框 5"/>
            <p:cNvSpPr txBox="1"/>
            <p:nvPr/>
          </p:nvSpPr>
          <p:spPr>
            <a:xfrm>
              <a:off x="2076936" y="3138714"/>
              <a:ext cx="1537600"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rPr>
                <a:t>52</a:t>
              </a:r>
              <a:r>
                <a:rPr kumimoji="0" lang="zh-CN" altLang="en-US" sz="32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rPr>
                <a:t>人</a:t>
              </a:r>
              <a:endParaRPr kumimoji="0" lang="zh-CN" altLang="en-US" sz="66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endParaRPr>
            </a:p>
          </p:txBody>
        </p:sp>
        <p:sp>
          <p:nvSpPr>
            <p:cNvPr id="7" name="文本框 6"/>
            <p:cNvSpPr txBox="1"/>
            <p:nvPr/>
          </p:nvSpPr>
          <p:spPr>
            <a:xfrm>
              <a:off x="2240442" y="2738604"/>
              <a:ext cx="1210589"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rPr>
                <a:t>职工总计</a:t>
              </a:r>
            </a:p>
          </p:txBody>
        </p:sp>
      </p:grpSp>
      <p:grpSp>
        <p:nvGrpSpPr>
          <p:cNvPr id="16" name="组合 15"/>
          <p:cNvGrpSpPr/>
          <p:nvPr/>
        </p:nvGrpSpPr>
        <p:grpSpPr>
          <a:xfrm>
            <a:off x="5159829" y="2574471"/>
            <a:ext cx="1915885" cy="1915885"/>
            <a:chOff x="5138057" y="2471057"/>
            <a:chExt cx="1915885" cy="1915885"/>
          </a:xfrm>
        </p:grpSpPr>
        <p:sp>
          <p:nvSpPr>
            <p:cNvPr id="4" name="矩形: 圆角 3"/>
            <p:cNvSpPr/>
            <p:nvPr/>
          </p:nvSpPr>
          <p:spPr>
            <a:xfrm>
              <a:off x="5138057" y="2471057"/>
              <a:ext cx="1915885" cy="1915885"/>
            </a:xfrm>
            <a:prstGeom prst="roundRect">
              <a:avLst/>
            </a:prstGeom>
            <a:solidFill>
              <a:srgbClr val="7D0000"/>
            </a:solidFill>
            <a:ln w="190500">
              <a:solidFill>
                <a:srgbClr val="7D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8" name="文本框 7"/>
            <p:cNvSpPr txBox="1"/>
            <p:nvPr/>
          </p:nvSpPr>
          <p:spPr>
            <a:xfrm>
              <a:off x="5490706" y="2738604"/>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rPr>
                <a:t>党员总计</a:t>
              </a:r>
            </a:p>
          </p:txBody>
        </p:sp>
        <p:sp>
          <p:nvSpPr>
            <p:cNvPr id="9" name="文本框 8"/>
            <p:cNvSpPr txBox="1"/>
            <p:nvPr/>
          </p:nvSpPr>
          <p:spPr>
            <a:xfrm>
              <a:off x="5327200" y="3138714"/>
              <a:ext cx="1537600"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rPr>
                <a:t>27</a:t>
              </a:r>
              <a:r>
                <a:rPr kumimoji="0" lang="zh-CN" altLang="en-US" sz="32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rPr>
                <a:t>人</a:t>
              </a:r>
              <a:endParaRPr kumimoji="0" lang="zh-CN" altLang="en-US" sz="66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endParaRPr>
            </a:p>
          </p:txBody>
        </p:sp>
      </p:grpSp>
      <p:grpSp>
        <p:nvGrpSpPr>
          <p:cNvPr id="15" name="组合 14"/>
          <p:cNvGrpSpPr/>
          <p:nvPr/>
        </p:nvGrpSpPr>
        <p:grpSpPr>
          <a:xfrm>
            <a:off x="8410093" y="2574471"/>
            <a:ext cx="1915885" cy="1915885"/>
            <a:chOff x="8388321" y="2471057"/>
            <a:chExt cx="1915885" cy="1915885"/>
          </a:xfrm>
        </p:grpSpPr>
        <p:sp>
          <p:nvSpPr>
            <p:cNvPr id="5" name="矩形: 圆角 4"/>
            <p:cNvSpPr/>
            <p:nvPr/>
          </p:nvSpPr>
          <p:spPr>
            <a:xfrm>
              <a:off x="8388321" y="2471057"/>
              <a:ext cx="1915885" cy="1915885"/>
            </a:xfrm>
            <a:prstGeom prst="roundRect">
              <a:avLst/>
            </a:prstGeom>
            <a:solidFill>
              <a:srgbClr val="C00000"/>
            </a:solidFill>
            <a:ln w="1905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10" name="文本框 9"/>
            <p:cNvSpPr txBox="1"/>
            <p:nvPr/>
          </p:nvSpPr>
          <p:spPr>
            <a:xfrm>
              <a:off x="8480948" y="2738604"/>
              <a:ext cx="172355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rPr>
                <a:t>入党积极分子</a:t>
              </a:r>
            </a:p>
          </p:txBody>
        </p:sp>
        <p:sp>
          <p:nvSpPr>
            <p:cNvPr id="11" name="文本框 10"/>
            <p:cNvSpPr txBox="1"/>
            <p:nvPr/>
          </p:nvSpPr>
          <p:spPr>
            <a:xfrm>
              <a:off x="8809564" y="3138714"/>
              <a:ext cx="1066318"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rPr>
                <a:t>3</a:t>
              </a:r>
              <a:r>
                <a:rPr kumimoji="0" lang="zh-CN" altLang="en-US" sz="32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rPr>
                <a:t>人</a:t>
              </a:r>
              <a:endParaRPr kumimoji="0" lang="zh-CN" altLang="en-US" sz="66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endParaRPr>
            </a:p>
          </p:txBody>
        </p:sp>
      </p:grpSp>
      <p:grpSp>
        <p:nvGrpSpPr>
          <p:cNvPr id="26" name="Group 44"/>
          <p:cNvGrpSpPr>
            <a:grpSpLocks noChangeAspect="1"/>
          </p:cNvGrpSpPr>
          <p:nvPr/>
        </p:nvGrpSpPr>
        <p:grpSpPr bwMode="auto">
          <a:xfrm>
            <a:off x="5763104" y="1594385"/>
            <a:ext cx="719055" cy="722924"/>
            <a:chOff x="6178" y="1743"/>
            <a:chExt cx="1487" cy="1495"/>
          </a:xfrm>
          <a:solidFill>
            <a:srgbClr val="7D0000"/>
          </a:solidFill>
        </p:grpSpPr>
        <p:sp>
          <p:nvSpPr>
            <p:cNvPr id="27" name="Freeform 45"/>
            <p:cNvSpPr>
              <a:spLocks noEditPoints="1"/>
            </p:cNvSpPr>
            <p:nvPr/>
          </p:nvSpPr>
          <p:spPr bwMode="auto">
            <a:xfrm>
              <a:off x="6403" y="1743"/>
              <a:ext cx="1034" cy="749"/>
            </a:xfrm>
            <a:custGeom>
              <a:avLst/>
              <a:gdLst>
                <a:gd name="T0" fmla="*/ 1213 w 1846"/>
                <a:gd name="T1" fmla="*/ 240 h 1337"/>
                <a:gd name="T2" fmla="*/ 911 w 1846"/>
                <a:gd name="T3" fmla="*/ 12 h 1337"/>
                <a:gd name="T4" fmla="*/ 1089 w 1846"/>
                <a:gd name="T5" fmla="*/ 395 h 1337"/>
                <a:gd name="T6" fmla="*/ 902 w 1846"/>
                <a:gd name="T7" fmla="*/ 204 h 1337"/>
                <a:gd name="T8" fmla="*/ 973 w 1846"/>
                <a:gd name="T9" fmla="*/ 125 h 1337"/>
                <a:gd name="T10" fmla="*/ 924 w 1846"/>
                <a:gd name="T11" fmla="*/ 80 h 1337"/>
                <a:gd name="T12" fmla="*/ 886 w 1846"/>
                <a:gd name="T13" fmla="*/ 115 h 1337"/>
                <a:gd name="T14" fmla="*/ 813 w 1846"/>
                <a:gd name="T15" fmla="*/ 114 h 1337"/>
                <a:gd name="T16" fmla="*/ 666 w 1846"/>
                <a:gd name="T17" fmla="*/ 264 h 1337"/>
                <a:gd name="T18" fmla="*/ 755 w 1846"/>
                <a:gd name="T19" fmla="*/ 345 h 1337"/>
                <a:gd name="T20" fmla="*/ 811 w 1846"/>
                <a:gd name="T21" fmla="*/ 291 h 1337"/>
                <a:gd name="T22" fmla="*/ 1001 w 1846"/>
                <a:gd name="T23" fmla="*/ 477 h 1337"/>
                <a:gd name="T24" fmla="*/ 692 w 1846"/>
                <a:gd name="T25" fmla="*/ 408 h 1337"/>
                <a:gd name="T26" fmla="*/ 634 w 1846"/>
                <a:gd name="T27" fmla="*/ 459 h 1337"/>
                <a:gd name="T28" fmla="*/ 678 w 1846"/>
                <a:gd name="T29" fmla="*/ 510 h 1337"/>
                <a:gd name="T30" fmla="*/ 671 w 1846"/>
                <a:gd name="T31" fmla="*/ 521 h 1337"/>
                <a:gd name="T32" fmla="*/ 641 w 1846"/>
                <a:gd name="T33" fmla="*/ 528 h 1337"/>
                <a:gd name="T34" fmla="*/ 652 w 1846"/>
                <a:gd name="T35" fmla="*/ 604 h 1337"/>
                <a:gd name="T36" fmla="*/ 708 w 1846"/>
                <a:gd name="T37" fmla="*/ 556 h 1337"/>
                <a:gd name="T38" fmla="*/ 719 w 1846"/>
                <a:gd name="T39" fmla="*/ 542 h 1337"/>
                <a:gd name="T40" fmla="*/ 1074 w 1846"/>
                <a:gd name="T41" fmla="*/ 554 h 1337"/>
                <a:gd name="T42" fmla="*/ 1138 w 1846"/>
                <a:gd name="T43" fmla="*/ 614 h 1337"/>
                <a:gd name="T44" fmla="*/ 1225 w 1846"/>
                <a:gd name="T45" fmla="*/ 527 h 1337"/>
                <a:gd name="T46" fmla="*/ 1168 w 1846"/>
                <a:gd name="T47" fmla="*/ 465 h 1337"/>
                <a:gd name="T48" fmla="*/ 1213 w 1846"/>
                <a:gd name="T49" fmla="*/ 240 h 1337"/>
                <a:gd name="T50" fmla="*/ 410 w 1846"/>
                <a:gd name="T51" fmla="*/ 1337 h 1337"/>
                <a:gd name="T52" fmla="*/ 0 w 1846"/>
                <a:gd name="T53" fmla="*/ 1337 h 1337"/>
                <a:gd name="T54" fmla="*/ 0 w 1846"/>
                <a:gd name="T55" fmla="*/ 928 h 1337"/>
                <a:gd name="T56" fmla="*/ 410 w 1846"/>
                <a:gd name="T57" fmla="*/ 928 h 1337"/>
                <a:gd name="T58" fmla="*/ 410 w 1846"/>
                <a:gd name="T59" fmla="*/ 1337 h 1337"/>
                <a:gd name="T60" fmla="*/ 1846 w 1846"/>
                <a:gd name="T61" fmla="*/ 928 h 1337"/>
                <a:gd name="T62" fmla="*/ 1437 w 1846"/>
                <a:gd name="T63" fmla="*/ 928 h 1337"/>
                <a:gd name="T64" fmla="*/ 1437 w 1846"/>
                <a:gd name="T65" fmla="*/ 1337 h 1337"/>
                <a:gd name="T66" fmla="*/ 1846 w 1846"/>
                <a:gd name="T67" fmla="*/ 1337 h 1337"/>
                <a:gd name="T68" fmla="*/ 1846 w 1846"/>
                <a:gd name="T69" fmla="*/ 928 h 1337"/>
                <a:gd name="T70" fmla="*/ 173 w 1846"/>
                <a:gd name="T71" fmla="*/ 724 h 1337"/>
                <a:gd name="T72" fmla="*/ 1673 w 1846"/>
                <a:gd name="T73" fmla="*/ 724 h 1337"/>
                <a:gd name="T74" fmla="*/ 1673 w 1846"/>
                <a:gd name="T75" fmla="*/ 798 h 1337"/>
                <a:gd name="T76" fmla="*/ 173 w 1846"/>
                <a:gd name="T77" fmla="*/ 798 h 1337"/>
                <a:gd name="T78" fmla="*/ 173 w 1846"/>
                <a:gd name="T79" fmla="*/ 724 h 1337"/>
                <a:gd name="T80" fmla="*/ 173 w 1846"/>
                <a:gd name="T81" fmla="*/ 724 h 1337"/>
                <a:gd name="T82" fmla="*/ 173 w 1846"/>
                <a:gd name="T83" fmla="*/ 724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46" h="1337">
                  <a:moveTo>
                    <a:pt x="1213" y="240"/>
                  </a:moveTo>
                  <a:cubicBezTo>
                    <a:pt x="1141" y="0"/>
                    <a:pt x="911" y="12"/>
                    <a:pt x="911" y="12"/>
                  </a:cubicBezTo>
                  <a:cubicBezTo>
                    <a:pt x="1234" y="170"/>
                    <a:pt x="1089" y="395"/>
                    <a:pt x="1089" y="395"/>
                  </a:cubicBezTo>
                  <a:cubicBezTo>
                    <a:pt x="902" y="204"/>
                    <a:pt x="902" y="204"/>
                    <a:pt x="902" y="204"/>
                  </a:cubicBezTo>
                  <a:cubicBezTo>
                    <a:pt x="973" y="125"/>
                    <a:pt x="973" y="125"/>
                    <a:pt x="973" y="125"/>
                  </a:cubicBezTo>
                  <a:cubicBezTo>
                    <a:pt x="924" y="80"/>
                    <a:pt x="924" y="80"/>
                    <a:pt x="924" y="80"/>
                  </a:cubicBezTo>
                  <a:cubicBezTo>
                    <a:pt x="886" y="115"/>
                    <a:pt x="886" y="115"/>
                    <a:pt x="886" y="115"/>
                  </a:cubicBezTo>
                  <a:cubicBezTo>
                    <a:pt x="813" y="114"/>
                    <a:pt x="813" y="114"/>
                    <a:pt x="813" y="114"/>
                  </a:cubicBezTo>
                  <a:cubicBezTo>
                    <a:pt x="666" y="264"/>
                    <a:pt x="666" y="264"/>
                    <a:pt x="666" y="264"/>
                  </a:cubicBezTo>
                  <a:cubicBezTo>
                    <a:pt x="755" y="345"/>
                    <a:pt x="755" y="345"/>
                    <a:pt x="755" y="345"/>
                  </a:cubicBezTo>
                  <a:cubicBezTo>
                    <a:pt x="811" y="291"/>
                    <a:pt x="811" y="291"/>
                    <a:pt x="811" y="291"/>
                  </a:cubicBezTo>
                  <a:cubicBezTo>
                    <a:pt x="1001" y="477"/>
                    <a:pt x="1001" y="477"/>
                    <a:pt x="1001" y="477"/>
                  </a:cubicBezTo>
                  <a:cubicBezTo>
                    <a:pt x="839" y="583"/>
                    <a:pt x="692" y="408"/>
                    <a:pt x="692" y="408"/>
                  </a:cubicBezTo>
                  <a:cubicBezTo>
                    <a:pt x="634" y="459"/>
                    <a:pt x="634" y="459"/>
                    <a:pt x="634" y="459"/>
                  </a:cubicBezTo>
                  <a:cubicBezTo>
                    <a:pt x="678" y="510"/>
                    <a:pt x="678" y="510"/>
                    <a:pt x="678" y="510"/>
                  </a:cubicBezTo>
                  <a:cubicBezTo>
                    <a:pt x="671" y="521"/>
                    <a:pt x="671" y="521"/>
                    <a:pt x="671" y="521"/>
                  </a:cubicBezTo>
                  <a:cubicBezTo>
                    <a:pt x="650" y="519"/>
                    <a:pt x="641" y="528"/>
                    <a:pt x="641" y="528"/>
                  </a:cubicBezTo>
                  <a:cubicBezTo>
                    <a:pt x="591" y="577"/>
                    <a:pt x="652" y="604"/>
                    <a:pt x="652" y="604"/>
                  </a:cubicBezTo>
                  <a:cubicBezTo>
                    <a:pt x="711" y="617"/>
                    <a:pt x="708" y="556"/>
                    <a:pt x="708" y="556"/>
                  </a:cubicBezTo>
                  <a:cubicBezTo>
                    <a:pt x="719" y="542"/>
                    <a:pt x="719" y="542"/>
                    <a:pt x="719" y="542"/>
                  </a:cubicBezTo>
                  <a:cubicBezTo>
                    <a:pt x="942" y="663"/>
                    <a:pt x="1074" y="554"/>
                    <a:pt x="1074" y="554"/>
                  </a:cubicBezTo>
                  <a:cubicBezTo>
                    <a:pt x="1138" y="614"/>
                    <a:pt x="1138" y="614"/>
                    <a:pt x="1138" y="614"/>
                  </a:cubicBezTo>
                  <a:cubicBezTo>
                    <a:pt x="1225" y="527"/>
                    <a:pt x="1225" y="527"/>
                    <a:pt x="1225" y="527"/>
                  </a:cubicBezTo>
                  <a:cubicBezTo>
                    <a:pt x="1168" y="465"/>
                    <a:pt x="1168" y="465"/>
                    <a:pt x="1168" y="465"/>
                  </a:cubicBezTo>
                  <a:cubicBezTo>
                    <a:pt x="1168" y="465"/>
                    <a:pt x="1246" y="350"/>
                    <a:pt x="1213" y="240"/>
                  </a:cubicBezTo>
                  <a:close/>
                  <a:moveTo>
                    <a:pt x="410" y="1337"/>
                  </a:moveTo>
                  <a:cubicBezTo>
                    <a:pt x="0" y="1337"/>
                    <a:pt x="0" y="1337"/>
                    <a:pt x="0" y="1337"/>
                  </a:cubicBezTo>
                  <a:cubicBezTo>
                    <a:pt x="0" y="928"/>
                    <a:pt x="0" y="928"/>
                    <a:pt x="0" y="928"/>
                  </a:cubicBezTo>
                  <a:cubicBezTo>
                    <a:pt x="410" y="928"/>
                    <a:pt x="410" y="928"/>
                    <a:pt x="410" y="928"/>
                  </a:cubicBezTo>
                  <a:lnTo>
                    <a:pt x="410" y="1337"/>
                  </a:lnTo>
                  <a:close/>
                  <a:moveTo>
                    <a:pt x="1846" y="928"/>
                  </a:moveTo>
                  <a:cubicBezTo>
                    <a:pt x="1437" y="928"/>
                    <a:pt x="1437" y="928"/>
                    <a:pt x="1437" y="928"/>
                  </a:cubicBezTo>
                  <a:cubicBezTo>
                    <a:pt x="1437" y="1337"/>
                    <a:pt x="1437" y="1337"/>
                    <a:pt x="1437" y="1337"/>
                  </a:cubicBezTo>
                  <a:cubicBezTo>
                    <a:pt x="1846" y="1337"/>
                    <a:pt x="1846" y="1337"/>
                    <a:pt x="1846" y="1337"/>
                  </a:cubicBezTo>
                  <a:lnTo>
                    <a:pt x="1846" y="928"/>
                  </a:lnTo>
                  <a:close/>
                  <a:moveTo>
                    <a:pt x="173" y="724"/>
                  </a:moveTo>
                  <a:cubicBezTo>
                    <a:pt x="1673" y="724"/>
                    <a:pt x="1673" y="724"/>
                    <a:pt x="1673" y="724"/>
                  </a:cubicBezTo>
                  <a:cubicBezTo>
                    <a:pt x="1673" y="798"/>
                    <a:pt x="1673" y="798"/>
                    <a:pt x="1673" y="798"/>
                  </a:cubicBezTo>
                  <a:cubicBezTo>
                    <a:pt x="173" y="798"/>
                    <a:pt x="173" y="798"/>
                    <a:pt x="173" y="798"/>
                  </a:cubicBezTo>
                  <a:lnTo>
                    <a:pt x="173" y="724"/>
                  </a:lnTo>
                  <a:close/>
                  <a:moveTo>
                    <a:pt x="173" y="724"/>
                  </a:moveTo>
                  <a:cubicBezTo>
                    <a:pt x="173" y="724"/>
                    <a:pt x="173" y="724"/>
                    <a:pt x="173" y="724"/>
                  </a:cubicBezTo>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28" name="Freeform 46"/>
            <p:cNvSpPr>
              <a:spLocks noEditPoints="1"/>
            </p:cNvSpPr>
            <p:nvPr/>
          </p:nvSpPr>
          <p:spPr bwMode="auto">
            <a:xfrm>
              <a:off x="6500" y="2190"/>
              <a:ext cx="840" cy="74"/>
            </a:xfrm>
            <a:custGeom>
              <a:avLst/>
              <a:gdLst>
                <a:gd name="T0" fmla="*/ 41 w 840"/>
                <a:gd name="T1" fmla="*/ 0 h 74"/>
                <a:gd name="T2" fmla="*/ 41 w 840"/>
                <a:gd name="T3" fmla="*/ 74 h 74"/>
                <a:gd name="T4" fmla="*/ 0 w 840"/>
                <a:gd name="T5" fmla="*/ 74 h 74"/>
                <a:gd name="T6" fmla="*/ 0 w 840"/>
                <a:gd name="T7" fmla="*/ 0 h 74"/>
                <a:gd name="T8" fmla="*/ 41 w 840"/>
                <a:gd name="T9" fmla="*/ 0 h 74"/>
                <a:gd name="T10" fmla="*/ 840 w 840"/>
                <a:gd name="T11" fmla="*/ 0 h 74"/>
                <a:gd name="T12" fmla="*/ 840 w 840"/>
                <a:gd name="T13" fmla="*/ 74 h 74"/>
                <a:gd name="T14" fmla="*/ 799 w 840"/>
                <a:gd name="T15" fmla="*/ 74 h 74"/>
                <a:gd name="T16" fmla="*/ 799 w 840"/>
                <a:gd name="T17" fmla="*/ 0 h 74"/>
                <a:gd name="T18" fmla="*/ 840 w 840"/>
                <a:gd name="T19" fmla="*/ 0 h 74"/>
                <a:gd name="T20" fmla="*/ 840 w 840"/>
                <a:gd name="T21" fmla="*/ 0 h 74"/>
                <a:gd name="T22" fmla="*/ 840 w 840"/>
                <a:gd name="T23"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0" h="74">
                  <a:moveTo>
                    <a:pt x="41" y="0"/>
                  </a:moveTo>
                  <a:lnTo>
                    <a:pt x="41" y="74"/>
                  </a:lnTo>
                  <a:lnTo>
                    <a:pt x="0" y="74"/>
                  </a:lnTo>
                  <a:lnTo>
                    <a:pt x="0" y="0"/>
                  </a:lnTo>
                  <a:lnTo>
                    <a:pt x="41" y="0"/>
                  </a:lnTo>
                  <a:close/>
                  <a:moveTo>
                    <a:pt x="840" y="0"/>
                  </a:moveTo>
                  <a:lnTo>
                    <a:pt x="840" y="74"/>
                  </a:lnTo>
                  <a:lnTo>
                    <a:pt x="799" y="74"/>
                  </a:lnTo>
                  <a:lnTo>
                    <a:pt x="799" y="0"/>
                  </a:lnTo>
                  <a:lnTo>
                    <a:pt x="840" y="0"/>
                  </a:lnTo>
                  <a:close/>
                  <a:moveTo>
                    <a:pt x="840" y="0"/>
                  </a:moveTo>
                  <a:lnTo>
                    <a:pt x="840" y="0"/>
                  </a:ln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29" name="Freeform 47"/>
            <p:cNvSpPr>
              <a:spLocks noEditPoints="1"/>
            </p:cNvSpPr>
            <p:nvPr/>
          </p:nvSpPr>
          <p:spPr bwMode="auto">
            <a:xfrm>
              <a:off x="6500" y="2190"/>
              <a:ext cx="840" cy="74"/>
            </a:xfrm>
            <a:custGeom>
              <a:avLst/>
              <a:gdLst>
                <a:gd name="T0" fmla="*/ 41 w 840"/>
                <a:gd name="T1" fmla="*/ 0 h 74"/>
                <a:gd name="T2" fmla="*/ 41 w 840"/>
                <a:gd name="T3" fmla="*/ 74 h 74"/>
                <a:gd name="T4" fmla="*/ 0 w 840"/>
                <a:gd name="T5" fmla="*/ 74 h 74"/>
                <a:gd name="T6" fmla="*/ 0 w 840"/>
                <a:gd name="T7" fmla="*/ 0 h 74"/>
                <a:gd name="T8" fmla="*/ 41 w 840"/>
                <a:gd name="T9" fmla="*/ 0 h 74"/>
                <a:gd name="T10" fmla="*/ 840 w 840"/>
                <a:gd name="T11" fmla="*/ 0 h 74"/>
                <a:gd name="T12" fmla="*/ 840 w 840"/>
                <a:gd name="T13" fmla="*/ 74 h 74"/>
                <a:gd name="T14" fmla="*/ 799 w 840"/>
                <a:gd name="T15" fmla="*/ 74 h 74"/>
                <a:gd name="T16" fmla="*/ 799 w 840"/>
                <a:gd name="T17" fmla="*/ 0 h 74"/>
                <a:gd name="T18" fmla="*/ 840 w 840"/>
                <a:gd name="T19" fmla="*/ 0 h 74"/>
                <a:gd name="T20" fmla="*/ 840 w 840"/>
                <a:gd name="T21" fmla="*/ 0 h 74"/>
                <a:gd name="T22" fmla="*/ 840 w 840"/>
                <a:gd name="T23"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0" h="74">
                  <a:moveTo>
                    <a:pt x="41" y="0"/>
                  </a:moveTo>
                  <a:lnTo>
                    <a:pt x="41" y="74"/>
                  </a:lnTo>
                  <a:lnTo>
                    <a:pt x="0" y="74"/>
                  </a:lnTo>
                  <a:lnTo>
                    <a:pt x="0" y="0"/>
                  </a:lnTo>
                  <a:lnTo>
                    <a:pt x="41" y="0"/>
                  </a:lnTo>
                  <a:moveTo>
                    <a:pt x="840" y="0"/>
                  </a:moveTo>
                  <a:lnTo>
                    <a:pt x="840" y="74"/>
                  </a:lnTo>
                  <a:lnTo>
                    <a:pt x="799" y="74"/>
                  </a:lnTo>
                  <a:lnTo>
                    <a:pt x="799" y="0"/>
                  </a:lnTo>
                  <a:lnTo>
                    <a:pt x="840" y="0"/>
                  </a:lnTo>
                  <a:moveTo>
                    <a:pt x="840" y="0"/>
                  </a:moveTo>
                  <a:lnTo>
                    <a:pt x="840" y="0"/>
                  </a:lnTo>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30" name="Freeform 48"/>
            <p:cNvSpPr>
              <a:spLocks noEditPoints="1"/>
            </p:cNvSpPr>
            <p:nvPr/>
          </p:nvSpPr>
          <p:spPr bwMode="auto">
            <a:xfrm>
              <a:off x="6268" y="2409"/>
              <a:ext cx="1306" cy="363"/>
            </a:xfrm>
            <a:custGeom>
              <a:avLst/>
              <a:gdLst>
                <a:gd name="T0" fmla="*/ 2007 w 2329"/>
                <a:gd name="T1" fmla="*/ 0 h 647"/>
                <a:gd name="T2" fmla="*/ 2329 w 2329"/>
                <a:gd name="T3" fmla="*/ 323 h 647"/>
                <a:gd name="T4" fmla="*/ 2007 w 2329"/>
                <a:gd name="T5" fmla="*/ 645 h 647"/>
                <a:gd name="T6" fmla="*/ 1684 w 2329"/>
                <a:gd name="T7" fmla="*/ 323 h 647"/>
                <a:gd name="T8" fmla="*/ 2007 w 2329"/>
                <a:gd name="T9" fmla="*/ 0 h 647"/>
                <a:gd name="T10" fmla="*/ 0 w 2329"/>
                <a:gd name="T11" fmla="*/ 324 h 647"/>
                <a:gd name="T12" fmla="*/ 322 w 2329"/>
                <a:gd name="T13" fmla="*/ 647 h 647"/>
                <a:gd name="T14" fmla="*/ 645 w 2329"/>
                <a:gd name="T15" fmla="*/ 324 h 647"/>
                <a:gd name="T16" fmla="*/ 322 w 2329"/>
                <a:gd name="T17" fmla="*/ 2 h 647"/>
                <a:gd name="T18" fmla="*/ 0 w 2329"/>
                <a:gd name="T19" fmla="*/ 324 h 647"/>
                <a:gd name="T20" fmla="*/ 0 w 2329"/>
                <a:gd name="T21" fmla="*/ 324 h 647"/>
                <a:gd name="T22" fmla="*/ 0 w 2329"/>
                <a:gd name="T23" fmla="*/ 324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9" h="647">
                  <a:moveTo>
                    <a:pt x="2007" y="0"/>
                  </a:moveTo>
                  <a:cubicBezTo>
                    <a:pt x="2185" y="0"/>
                    <a:pt x="2329" y="144"/>
                    <a:pt x="2329" y="323"/>
                  </a:cubicBezTo>
                  <a:cubicBezTo>
                    <a:pt x="2329" y="501"/>
                    <a:pt x="2185" y="645"/>
                    <a:pt x="2007" y="645"/>
                  </a:cubicBezTo>
                  <a:cubicBezTo>
                    <a:pt x="1828" y="645"/>
                    <a:pt x="1684" y="501"/>
                    <a:pt x="1684" y="323"/>
                  </a:cubicBezTo>
                  <a:cubicBezTo>
                    <a:pt x="1684" y="144"/>
                    <a:pt x="1828" y="0"/>
                    <a:pt x="2007" y="0"/>
                  </a:cubicBezTo>
                  <a:close/>
                  <a:moveTo>
                    <a:pt x="0" y="324"/>
                  </a:moveTo>
                  <a:cubicBezTo>
                    <a:pt x="0" y="503"/>
                    <a:pt x="144" y="647"/>
                    <a:pt x="322" y="647"/>
                  </a:cubicBezTo>
                  <a:cubicBezTo>
                    <a:pt x="501" y="647"/>
                    <a:pt x="645" y="503"/>
                    <a:pt x="645" y="324"/>
                  </a:cubicBezTo>
                  <a:cubicBezTo>
                    <a:pt x="645" y="146"/>
                    <a:pt x="501" y="2"/>
                    <a:pt x="322" y="2"/>
                  </a:cubicBezTo>
                  <a:cubicBezTo>
                    <a:pt x="144" y="2"/>
                    <a:pt x="0" y="146"/>
                    <a:pt x="0" y="324"/>
                  </a:cubicBezTo>
                  <a:close/>
                  <a:moveTo>
                    <a:pt x="0" y="324"/>
                  </a:moveTo>
                  <a:cubicBezTo>
                    <a:pt x="0" y="324"/>
                    <a:pt x="0" y="324"/>
                    <a:pt x="0" y="324"/>
                  </a:cubicBezTo>
                </a:path>
              </a:pathLst>
            </a:custGeom>
            <a:solidFill>
              <a:srgbClr val="C0000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31" name="Freeform 49"/>
            <p:cNvSpPr>
              <a:spLocks noEditPoints="1"/>
            </p:cNvSpPr>
            <p:nvPr/>
          </p:nvSpPr>
          <p:spPr bwMode="auto">
            <a:xfrm>
              <a:off x="6178" y="2799"/>
              <a:ext cx="1487" cy="332"/>
            </a:xfrm>
            <a:custGeom>
              <a:avLst/>
              <a:gdLst>
                <a:gd name="T0" fmla="*/ 2653 w 2653"/>
                <a:gd name="T1" fmla="*/ 592 h 593"/>
                <a:gd name="T2" fmla="*/ 1687 w 2653"/>
                <a:gd name="T3" fmla="*/ 592 h 593"/>
                <a:gd name="T4" fmla="*/ 1687 w 2653"/>
                <a:gd name="T5" fmla="*/ 382 h 593"/>
                <a:gd name="T6" fmla="*/ 2170 w 2653"/>
                <a:gd name="T7" fmla="*/ 0 h 593"/>
                <a:gd name="T8" fmla="*/ 2653 w 2653"/>
                <a:gd name="T9" fmla="*/ 382 h 593"/>
                <a:gd name="T10" fmla="*/ 2653 w 2653"/>
                <a:gd name="T11" fmla="*/ 592 h 593"/>
                <a:gd name="T12" fmla="*/ 966 w 2653"/>
                <a:gd name="T13" fmla="*/ 384 h 593"/>
                <a:gd name="T14" fmla="*/ 483 w 2653"/>
                <a:gd name="T15" fmla="*/ 2 h 593"/>
                <a:gd name="T16" fmla="*/ 0 w 2653"/>
                <a:gd name="T17" fmla="*/ 384 h 593"/>
                <a:gd name="T18" fmla="*/ 0 w 2653"/>
                <a:gd name="T19" fmla="*/ 593 h 593"/>
                <a:gd name="T20" fmla="*/ 966 w 2653"/>
                <a:gd name="T21" fmla="*/ 593 h 593"/>
                <a:gd name="T22" fmla="*/ 966 w 2653"/>
                <a:gd name="T23" fmla="*/ 384 h 593"/>
                <a:gd name="T24" fmla="*/ 966 w 2653"/>
                <a:gd name="T25" fmla="*/ 384 h 593"/>
                <a:gd name="T26" fmla="*/ 966 w 2653"/>
                <a:gd name="T27" fmla="*/ 384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3" h="593">
                  <a:moveTo>
                    <a:pt x="2653" y="592"/>
                  </a:moveTo>
                  <a:cubicBezTo>
                    <a:pt x="1687" y="592"/>
                    <a:pt x="1687" y="592"/>
                    <a:pt x="1687" y="592"/>
                  </a:cubicBezTo>
                  <a:cubicBezTo>
                    <a:pt x="1687" y="382"/>
                    <a:pt x="1687" y="382"/>
                    <a:pt x="1687" y="382"/>
                  </a:cubicBezTo>
                  <a:cubicBezTo>
                    <a:pt x="1687" y="382"/>
                    <a:pt x="1820" y="0"/>
                    <a:pt x="2170" y="0"/>
                  </a:cubicBezTo>
                  <a:cubicBezTo>
                    <a:pt x="2520" y="0"/>
                    <a:pt x="2653" y="382"/>
                    <a:pt x="2653" y="382"/>
                  </a:cubicBezTo>
                  <a:cubicBezTo>
                    <a:pt x="2653" y="592"/>
                    <a:pt x="2653" y="592"/>
                    <a:pt x="2653" y="592"/>
                  </a:cubicBezTo>
                  <a:close/>
                  <a:moveTo>
                    <a:pt x="966" y="384"/>
                  </a:moveTo>
                  <a:cubicBezTo>
                    <a:pt x="966" y="384"/>
                    <a:pt x="833" y="2"/>
                    <a:pt x="483" y="2"/>
                  </a:cubicBezTo>
                  <a:cubicBezTo>
                    <a:pt x="133" y="2"/>
                    <a:pt x="0" y="384"/>
                    <a:pt x="0" y="384"/>
                  </a:cubicBezTo>
                  <a:cubicBezTo>
                    <a:pt x="0" y="593"/>
                    <a:pt x="0" y="593"/>
                    <a:pt x="0" y="593"/>
                  </a:cubicBezTo>
                  <a:cubicBezTo>
                    <a:pt x="966" y="593"/>
                    <a:pt x="966" y="593"/>
                    <a:pt x="966" y="593"/>
                  </a:cubicBezTo>
                  <a:lnTo>
                    <a:pt x="966" y="384"/>
                  </a:lnTo>
                  <a:close/>
                  <a:moveTo>
                    <a:pt x="966" y="384"/>
                  </a:moveTo>
                  <a:cubicBezTo>
                    <a:pt x="966" y="384"/>
                    <a:pt x="966" y="384"/>
                    <a:pt x="966" y="384"/>
                  </a:cubicBezTo>
                </a:path>
              </a:pathLst>
            </a:custGeom>
            <a:solidFill>
              <a:srgbClr val="7D000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32" name="Freeform 50"/>
            <p:cNvSpPr>
              <a:spLocks noEditPoints="1"/>
            </p:cNvSpPr>
            <p:nvPr/>
          </p:nvSpPr>
          <p:spPr bwMode="auto">
            <a:xfrm>
              <a:off x="6691" y="2323"/>
              <a:ext cx="459" cy="459"/>
            </a:xfrm>
            <a:custGeom>
              <a:avLst/>
              <a:gdLst>
                <a:gd name="T0" fmla="*/ 0 w 819"/>
                <a:gd name="T1" fmla="*/ 409 h 819"/>
                <a:gd name="T2" fmla="*/ 409 w 819"/>
                <a:gd name="T3" fmla="*/ 819 h 819"/>
                <a:gd name="T4" fmla="*/ 819 w 819"/>
                <a:gd name="T5" fmla="*/ 409 h 819"/>
                <a:gd name="T6" fmla="*/ 409 w 819"/>
                <a:gd name="T7" fmla="*/ 0 h 819"/>
                <a:gd name="T8" fmla="*/ 0 w 819"/>
                <a:gd name="T9" fmla="*/ 409 h 819"/>
                <a:gd name="T10" fmla="*/ 0 w 819"/>
                <a:gd name="T11" fmla="*/ 409 h 819"/>
                <a:gd name="T12" fmla="*/ 0 w 819"/>
                <a:gd name="T13" fmla="*/ 409 h 819"/>
              </a:gdLst>
              <a:ahLst/>
              <a:cxnLst>
                <a:cxn ang="0">
                  <a:pos x="T0" y="T1"/>
                </a:cxn>
                <a:cxn ang="0">
                  <a:pos x="T2" y="T3"/>
                </a:cxn>
                <a:cxn ang="0">
                  <a:pos x="T4" y="T5"/>
                </a:cxn>
                <a:cxn ang="0">
                  <a:pos x="T6" y="T7"/>
                </a:cxn>
                <a:cxn ang="0">
                  <a:pos x="T8" y="T9"/>
                </a:cxn>
                <a:cxn ang="0">
                  <a:pos x="T10" y="T11"/>
                </a:cxn>
                <a:cxn ang="0">
                  <a:pos x="T12" y="T13"/>
                </a:cxn>
              </a:cxnLst>
              <a:rect l="0" t="0" r="r" b="b"/>
              <a:pathLst>
                <a:path w="819" h="819">
                  <a:moveTo>
                    <a:pt x="0" y="409"/>
                  </a:moveTo>
                  <a:cubicBezTo>
                    <a:pt x="0" y="635"/>
                    <a:pt x="183" y="819"/>
                    <a:pt x="409" y="819"/>
                  </a:cubicBezTo>
                  <a:cubicBezTo>
                    <a:pt x="636" y="819"/>
                    <a:pt x="819" y="635"/>
                    <a:pt x="819" y="409"/>
                  </a:cubicBezTo>
                  <a:cubicBezTo>
                    <a:pt x="819" y="183"/>
                    <a:pt x="636" y="0"/>
                    <a:pt x="409" y="0"/>
                  </a:cubicBezTo>
                  <a:cubicBezTo>
                    <a:pt x="183" y="0"/>
                    <a:pt x="0" y="183"/>
                    <a:pt x="0" y="409"/>
                  </a:cubicBezTo>
                  <a:close/>
                  <a:moveTo>
                    <a:pt x="0" y="409"/>
                  </a:moveTo>
                  <a:cubicBezTo>
                    <a:pt x="0" y="409"/>
                    <a:pt x="0" y="409"/>
                    <a:pt x="0" y="409"/>
                  </a:cubicBezTo>
                </a:path>
              </a:pathLst>
            </a:custGeom>
            <a:solidFill>
              <a:srgbClr val="C0000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33" name="Freeform 51"/>
            <p:cNvSpPr>
              <a:spLocks noEditPoints="1"/>
            </p:cNvSpPr>
            <p:nvPr/>
          </p:nvSpPr>
          <p:spPr bwMode="auto">
            <a:xfrm>
              <a:off x="6576" y="2817"/>
              <a:ext cx="688" cy="421"/>
            </a:xfrm>
            <a:custGeom>
              <a:avLst/>
              <a:gdLst>
                <a:gd name="T0" fmla="*/ 1226 w 1227"/>
                <a:gd name="T1" fmla="*/ 485 h 751"/>
                <a:gd name="T2" fmla="*/ 613 w 1227"/>
                <a:gd name="T3" fmla="*/ 0 h 751"/>
                <a:gd name="T4" fmla="*/ 0 w 1227"/>
                <a:gd name="T5" fmla="*/ 485 h 751"/>
                <a:gd name="T6" fmla="*/ 0 w 1227"/>
                <a:gd name="T7" fmla="*/ 751 h 751"/>
                <a:gd name="T8" fmla="*/ 1227 w 1227"/>
                <a:gd name="T9" fmla="*/ 751 h 751"/>
                <a:gd name="T10" fmla="*/ 1227 w 1227"/>
                <a:gd name="T11" fmla="*/ 485 h 751"/>
                <a:gd name="T12" fmla="*/ 1226 w 1227"/>
                <a:gd name="T13" fmla="*/ 485 h 751"/>
                <a:gd name="T14" fmla="*/ 1226 w 1227"/>
                <a:gd name="T15" fmla="*/ 485 h 751"/>
                <a:gd name="T16" fmla="*/ 1226 w 1227"/>
                <a:gd name="T17" fmla="*/ 485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7" h="751">
                  <a:moveTo>
                    <a:pt x="1226" y="485"/>
                  </a:moveTo>
                  <a:cubicBezTo>
                    <a:pt x="1226" y="485"/>
                    <a:pt x="1058" y="0"/>
                    <a:pt x="613" y="0"/>
                  </a:cubicBezTo>
                  <a:cubicBezTo>
                    <a:pt x="169" y="0"/>
                    <a:pt x="0" y="485"/>
                    <a:pt x="0" y="485"/>
                  </a:cubicBezTo>
                  <a:cubicBezTo>
                    <a:pt x="0" y="751"/>
                    <a:pt x="0" y="751"/>
                    <a:pt x="0" y="751"/>
                  </a:cubicBezTo>
                  <a:cubicBezTo>
                    <a:pt x="1227" y="751"/>
                    <a:pt x="1227" y="751"/>
                    <a:pt x="1227" y="751"/>
                  </a:cubicBezTo>
                  <a:cubicBezTo>
                    <a:pt x="1227" y="485"/>
                    <a:pt x="1227" y="485"/>
                    <a:pt x="1227" y="485"/>
                  </a:cubicBezTo>
                  <a:lnTo>
                    <a:pt x="1226" y="485"/>
                  </a:lnTo>
                  <a:close/>
                  <a:moveTo>
                    <a:pt x="1226" y="485"/>
                  </a:moveTo>
                  <a:cubicBezTo>
                    <a:pt x="1226" y="485"/>
                    <a:pt x="1226" y="485"/>
                    <a:pt x="1226" y="485"/>
                  </a:cubicBezTo>
                </a:path>
              </a:pathLst>
            </a:custGeom>
            <a:solidFill>
              <a:srgbClr val="7D0000"/>
            </a:solidFill>
            <a:ln w="25400">
              <a:solidFill>
                <a:srgbClr val="FCFCFC"/>
              </a:solid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36" name="Group 64"/>
          <p:cNvGrpSpPr>
            <a:grpSpLocks noChangeAspect="1"/>
          </p:cNvGrpSpPr>
          <p:nvPr/>
        </p:nvGrpSpPr>
        <p:grpSpPr bwMode="auto">
          <a:xfrm>
            <a:off x="9004921" y="1594384"/>
            <a:ext cx="720104" cy="720104"/>
            <a:chOff x="3781" y="3890"/>
            <a:chExt cx="1277" cy="1277"/>
          </a:xfrm>
          <a:solidFill>
            <a:srgbClr val="C00000"/>
          </a:solidFill>
        </p:grpSpPr>
        <p:sp>
          <p:nvSpPr>
            <p:cNvPr id="37" name="Freeform 65"/>
            <p:cNvSpPr>
              <a:spLocks noEditPoints="1"/>
            </p:cNvSpPr>
            <p:nvPr/>
          </p:nvSpPr>
          <p:spPr bwMode="auto">
            <a:xfrm>
              <a:off x="3781" y="3890"/>
              <a:ext cx="1277" cy="1277"/>
            </a:xfrm>
            <a:custGeom>
              <a:avLst/>
              <a:gdLst>
                <a:gd name="T0" fmla="*/ 0 w 3236"/>
                <a:gd name="T1" fmla="*/ 2613 h 2739"/>
                <a:gd name="T2" fmla="*/ 0 w 3236"/>
                <a:gd name="T3" fmla="*/ 125 h 2739"/>
                <a:gd name="T4" fmla="*/ 16 w 3236"/>
                <a:gd name="T5" fmla="*/ 83 h 2739"/>
                <a:gd name="T6" fmla="*/ 120 w 3236"/>
                <a:gd name="T7" fmla="*/ 0 h 2739"/>
                <a:gd name="T8" fmla="*/ 3115 w 3236"/>
                <a:gd name="T9" fmla="*/ 0 h 2739"/>
                <a:gd name="T10" fmla="*/ 3206 w 3236"/>
                <a:gd name="T11" fmla="*/ 61 h 2739"/>
                <a:gd name="T12" fmla="*/ 3236 w 3236"/>
                <a:gd name="T13" fmla="*/ 125 h 2739"/>
                <a:gd name="T14" fmla="*/ 3236 w 3236"/>
                <a:gd name="T15" fmla="*/ 2613 h 2739"/>
                <a:gd name="T16" fmla="*/ 3219 w 3236"/>
                <a:gd name="T17" fmla="*/ 2656 h 2739"/>
                <a:gd name="T18" fmla="*/ 3115 w 3236"/>
                <a:gd name="T19" fmla="*/ 2739 h 2739"/>
                <a:gd name="T20" fmla="*/ 120 w 3236"/>
                <a:gd name="T21" fmla="*/ 2739 h 2739"/>
                <a:gd name="T22" fmla="*/ 29 w 3236"/>
                <a:gd name="T23" fmla="*/ 2677 h 2739"/>
                <a:gd name="T24" fmla="*/ 0 w 3236"/>
                <a:gd name="T25" fmla="*/ 2613 h 2739"/>
                <a:gd name="T26" fmla="*/ 1618 w 3236"/>
                <a:gd name="T27" fmla="*/ 153 h 2739"/>
                <a:gd name="T28" fmla="*/ 311 w 3236"/>
                <a:gd name="T29" fmla="*/ 153 h 2739"/>
                <a:gd name="T30" fmla="*/ 148 w 3236"/>
                <a:gd name="T31" fmla="*/ 316 h 2739"/>
                <a:gd name="T32" fmla="*/ 148 w 3236"/>
                <a:gd name="T33" fmla="*/ 2421 h 2739"/>
                <a:gd name="T34" fmla="*/ 312 w 3236"/>
                <a:gd name="T35" fmla="*/ 2586 h 2739"/>
                <a:gd name="T36" fmla="*/ 2923 w 3236"/>
                <a:gd name="T37" fmla="*/ 2586 h 2739"/>
                <a:gd name="T38" fmla="*/ 3087 w 3236"/>
                <a:gd name="T39" fmla="*/ 2421 h 2739"/>
                <a:gd name="T40" fmla="*/ 3087 w 3236"/>
                <a:gd name="T41" fmla="*/ 316 h 2739"/>
                <a:gd name="T42" fmla="*/ 2924 w 3236"/>
                <a:gd name="T43" fmla="*/ 153 h 2739"/>
                <a:gd name="T44" fmla="*/ 1618 w 3236"/>
                <a:gd name="T45" fmla="*/ 153 h 2739"/>
                <a:gd name="T46" fmla="*/ 1618 w 3236"/>
                <a:gd name="T47" fmla="*/ 153 h 2739"/>
                <a:gd name="T48" fmla="*/ 1618 w 3236"/>
                <a:gd name="T49" fmla="*/ 153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36" h="2739">
                  <a:moveTo>
                    <a:pt x="0" y="2613"/>
                  </a:moveTo>
                  <a:cubicBezTo>
                    <a:pt x="0" y="125"/>
                    <a:pt x="0" y="125"/>
                    <a:pt x="0" y="125"/>
                  </a:cubicBezTo>
                  <a:cubicBezTo>
                    <a:pt x="5" y="111"/>
                    <a:pt x="9" y="96"/>
                    <a:pt x="16" y="83"/>
                  </a:cubicBezTo>
                  <a:cubicBezTo>
                    <a:pt x="37" y="38"/>
                    <a:pt x="75" y="14"/>
                    <a:pt x="120" y="0"/>
                  </a:cubicBezTo>
                  <a:cubicBezTo>
                    <a:pt x="3115" y="0"/>
                    <a:pt x="3115" y="0"/>
                    <a:pt x="3115" y="0"/>
                  </a:cubicBezTo>
                  <a:cubicBezTo>
                    <a:pt x="3151" y="12"/>
                    <a:pt x="3185" y="28"/>
                    <a:pt x="3206" y="61"/>
                  </a:cubicBezTo>
                  <a:cubicBezTo>
                    <a:pt x="3218" y="81"/>
                    <a:pt x="3226" y="104"/>
                    <a:pt x="3236" y="125"/>
                  </a:cubicBezTo>
                  <a:cubicBezTo>
                    <a:pt x="3236" y="2613"/>
                    <a:pt x="3236" y="2613"/>
                    <a:pt x="3236" y="2613"/>
                  </a:cubicBezTo>
                  <a:cubicBezTo>
                    <a:pt x="3230" y="2628"/>
                    <a:pt x="3226" y="2642"/>
                    <a:pt x="3219" y="2656"/>
                  </a:cubicBezTo>
                  <a:cubicBezTo>
                    <a:pt x="3198" y="2700"/>
                    <a:pt x="3160" y="2724"/>
                    <a:pt x="3115" y="2739"/>
                  </a:cubicBezTo>
                  <a:cubicBezTo>
                    <a:pt x="120" y="2739"/>
                    <a:pt x="120" y="2739"/>
                    <a:pt x="120" y="2739"/>
                  </a:cubicBezTo>
                  <a:cubicBezTo>
                    <a:pt x="84" y="2727"/>
                    <a:pt x="50" y="2711"/>
                    <a:pt x="29" y="2677"/>
                  </a:cubicBezTo>
                  <a:cubicBezTo>
                    <a:pt x="17" y="2657"/>
                    <a:pt x="9" y="2635"/>
                    <a:pt x="0" y="2613"/>
                  </a:cubicBezTo>
                  <a:close/>
                  <a:moveTo>
                    <a:pt x="1618" y="153"/>
                  </a:moveTo>
                  <a:cubicBezTo>
                    <a:pt x="1182" y="153"/>
                    <a:pt x="746" y="153"/>
                    <a:pt x="311" y="153"/>
                  </a:cubicBezTo>
                  <a:cubicBezTo>
                    <a:pt x="209" y="153"/>
                    <a:pt x="148" y="214"/>
                    <a:pt x="148" y="316"/>
                  </a:cubicBezTo>
                  <a:cubicBezTo>
                    <a:pt x="147" y="1018"/>
                    <a:pt x="148" y="1720"/>
                    <a:pt x="148" y="2421"/>
                  </a:cubicBezTo>
                  <a:cubicBezTo>
                    <a:pt x="148" y="2525"/>
                    <a:pt x="208" y="2586"/>
                    <a:pt x="312" y="2586"/>
                  </a:cubicBezTo>
                  <a:cubicBezTo>
                    <a:pt x="1182" y="2586"/>
                    <a:pt x="2053" y="2586"/>
                    <a:pt x="2923" y="2586"/>
                  </a:cubicBezTo>
                  <a:cubicBezTo>
                    <a:pt x="3027" y="2586"/>
                    <a:pt x="3087" y="2525"/>
                    <a:pt x="3087" y="2421"/>
                  </a:cubicBezTo>
                  <a:cubicBezTo>
                    <a:pt x="3088" y="1720"/>
                    <a:pt x="3088" y="1018"/>
                    <a:pt x="3087" y="316"/>
                  </a:cubicBezTo>
                  <a:cubicBezTo>
                    <a:pt x="3087" y="214"/>
                    <a:pt x="3026" y="153"/>
                    <a:pt x="2924" y="153"/>
                  </a:cubicBezTo>
                  <a:cubicBezTo>
                    <a:pt x="2489" y="153"/>
                    <a:pt x="2053" y="153"/>
                    <a:pt x="1618" y="153"/>
                  </a:cubicBezTo>
                  <a:close/>
                  <a:moveTo>
                    <a:pt x="1618" y="153"/>
                  </a:moveTo>
                  <a:cubicBezTo>
                    <a:pt x="1618" y="153"/>
                    <a:pt x="1618" y="153"/>
                    <a:pt x="1618" y="153"/>
                  </a:cubicBezTo>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38" name="Freeform 66"/>
            <p:cNvSpPr>
              <a:spLocks noEditPoints="1"/>
            </p:cNvSpPr>
            <p:nvPr/>
          </p:nvSpPr>
          <p:spPr bwMode="auto">
            <a:xfrm>
              <a:off x="4403" y="4125"/>
              <a:ext cx="374" cy="383"/>
            </a:xfrm>
            <a:custGeom>
              <a:avLst/>
              <a:gdLst>
                <a:gd name="T0" fmla="*/ 801 w 801"/>
                <a:gd name="T1" fmla="*/ 421 h 818"/>
                <a:gd name="T2" fmla="*/ 574 w 801"/>
                <a:gd name="T3" fmla="*/ 750 h 818"/>
                <a:gd name="T4" fmla="*/ 125 w 801"/>
                <a:gd name="T5" fmla="*/ 633 h 818"/>
                <a:gd name="T6" fmla="*/ 214 w 801"/>
                <a:gd name="T7" fmla="*/ 126 h 818"/>
                <a:gd name="T8" fmla="*/ 783 w 801"/>
                <a:gd name="T9" fmla="*/ 324 h 818"/>
                <a:gd name="T10" fmla="*/ 801 w 801"/>
                <a:gd name="T11" fmla="*/ 421 h 818"/>
                <a:gd name="T12" fmla="*/ 801 w 801"/>
                <a:gd name="T13" fmla="*/ 421 h 818"/>
                <a:gd name="T14" fmla="*/ 801 w 801"/>
                <a:gd name="T15" fmla="*/ 421 h 8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1" h="818">
                  <a:moveTo>
                    <a:pt x="801" y="421"/>
                  </a:moveTo>
                  <a:cubicBezTo>
                    <a:pt x="798" y="564"/>
                    <a:pt x="709" y="695"/>
                    <a:pt x="574" y="750"/>
                  </a:cubicBezTo>
                  <a:cubicBezTo>
                    <a:pt x="407" y="818"/>
                    <a:pt x="231" y="772"/>
                    <a:pt x="125" y="633"/>
                  </a:cubicBezTo>
                  <a:cubicBezTo>
                    <a:pt x="0" y="469"/>
                    <a:pt x="40" y="246"/>
                    <a:pt x="214" y="126"/>
                  </a:cubicBezTo>
                  <a:cubicBezTo>
                    <a:pt x="396" y="0"/>
                    <a:pt x="702" y="60"/>
                    <a:pt x="783" y="324"/>
                  </a:cubicBezTo>
                  <a:cubicBezTo>
                    <a:pt x="793" y="355"/>
                    <a:pt x="795" y="389"/>
                    <a:pt x="801" y="421"/>
                  </a:cubicBezTo>
                  <a:close/>
                  <a:moveTo>
                    <a:pt x="801" y="421"/>
                  </a:moveTo>
                  <a:cubicBezTo>
                    <a:pt x="801" y="421"/>
                    <a:pt x="801" y="421"/>
                    <a:pt x="801" y="421"/>
                  </a:cubicBezTo>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39" name="Freeform 67"/>
            <p:cNvSpPr>
              <a:spLocks noEditPoints="1"/>
            </p:cNvSpPr>
            <p:nvPr/>
          </p:nvSpPr>
          <p:spPr bwMode="auto">
            <a:xfrm>
              <a:off x="4323" y="4530"/>
              <a:ext cx="401" cy="362"/>
            </a:xfrm>
            <a:custGeom>
              <a:avLst/>
              <a:gdLst>
                <a:gd name="T0" fmla="*/ 335 w 859"/>
                <a:gd name="T1" fmla="*/ 771 h 772"/>
                <a:gd name="T2" fmla="*/ 123 w 859"/>
                <a:gd name="T3" fmla="*/ 752 h 772"/>
                <a:gd name="T4" fmla="*/ 83 w 859"/>
                <a:gd name="T5" fmla="*/ 740 h 772"/>
                <a:gd name="T6" fmla="*/ 1 w 859"/>
                <a:gd name="T7" fmla="*/ 619 h 772"/>
                <a:gd name="T8" fmla="*/ 122 w 859"/>
                <a:gd name="T9" fmla="*/ 187 h 772"/>
                <a:gd name="T10" fmla="*/ 473 w 859"/>
                <a:gd name="T11" fmla="*/ 0 h 772"/>
                <a:gd name="T12" fmla="*/ 758 w 859"/>
                <a:gd name="T13" fmla="*/ 1 h 772"/>
                <a:gd name="T14" fmla="*/ 820 w 859"/>
                <a:gd name="T15" fmla="*/ 10 h 772"/>
                <a:gd name="T16" fmla="*/ 838 w 859"/>
                <a:gd name="T17" fmla="*/ 65 h 772"/>
                <a:gd name="T18" fmla="*/ 780 w 859"/>
                <a:gd name="T19" fmla="*/ 128 h 772"/>
                <a:gd name="T20" fmla="*/ 560 w 859"/>
                <a:gd name="T21" fmla="*/ 344 h 772"/>
                <a:gd name="T22" fmla="*/ 559 w 859"/>
                <a:gd name="T23" fmla="*/ 372 h 772"/>
                <a:gd name="T24" fmla="*/ 590 w 859"/>
                <a:gd name="T25" fmla="*/ 418 h 772"/>
                <a:gd name="T26" fmla="*/ 595 w 859"/>
                <a:gd name="T27" fmla="*/ 482 h 772"/>
                <a:gd name="T28" fmla="*/ 461 w 859"/>
                <a:gd name="T29" fmla="*/ 749 h 772"/>
                <a:gd name="T30" fmla="*/ 426 w 859"/>
                <a:gd name="T31" fmla="*/ 771 h 772"/>
                <a:gd name="T32" fmla="*/ 335 w 859"/>
                <a:gd name="T33" fmla="*/ 771 h 772"/>
                <a:gd name="T34" fmla="*/ 335 w 859"/>
                <a:gd name="T35" fmla="*/ 771 h 772"/>
                <a:gd name="T36" fmla="*/ 335 w 859"/>
                <a:gd name="T37" fmla="*/ 771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9" h="772">
                  <a:moveTo>
                    <a:pt x="335" y="771"/>
                  </a:moveTo>
                  <a:cubicBezTo>
                    <a:pt x="266" y="765"/>
                    <a:pt x="195" y="759"/>
                    <a:pt x="123" y="752"/>
                  </a:cubicBezTo>
                  <a:cubicBezTo>
                    <a:pt x="110" y="751"/>
                    <a:pt x="96" y="745"/>
                    <a:pt x="83" y="740"/>
                  </a:cubicBezTo>
                  <a:cubicBezTo>
                    <a:pt x="20" y="716"/>
                    <a:pt x="0" y="687"/>
                    <a:pt x="1" y="619"/>
                  </a:cubicBezTo>
                  <a:cubicBezTo>
                    <a:pt x="2" y="464"/>
                    <a:pt x="34" y="317"/>
                    <a:pt x="122" y="187"/>
                  </a:cubicBezTo>
                  <a:cubicBezTo>
                    <a:pt x="205" y="63"/>
                    <a:pt x="322" y="0"/>
                    <a:pt x="473" y="0"/>
                  </a:cubicBezTo>
                  <a:cubicBezTo>
                    <a:pt x="568" y="1"/>
                    <a:pt x="663" y="0"/>
                    <a:pt x="758" y="1"/>
                  </a:cubicBezTo>
                  <a:cubicBezTo>
                    <a:pt x="779" y="1"/>
                    <a:pt x="800" y="4"/>
                    <a:pt x="820" y="10"/>
                  </a:cubicBezTo>
                  <a:cubicBezTo>
                    <a:pt x="851" y="18"/>
                    <a:pt x="859" y="39"/>
                    <a:pt x="838" y="65"/>
                  </a:cubicBezTo>
                  <a:cubicBezTo>
                    <a:pt x="821" y="87"/>
                    <a:pt x="800" y="108"/>
                    <a:pt x="780" y="128"/>
                  </a:cubicBezTo>
                  <a:cubicBezTo>
                    <a:pt x="707" y="200"/>
                    <a:pt x="634" y="272"/>
                    <a:pt x="560" y="344"/>
                  </a:cubicBezTo>
                  <a:cubicBezTo>
                    <a:pt x="551" y="354"/>
                    <a:pt x="551" y="361"/>
                    <a:pt x="559" y="372"/>
                  </a:cubicBezTo>
                  <a:cubicBezTo>
                    <a:pt x="570" y="387"/>
                    <a:pt x="578" y="404"/>
                    <a:pt x="590" y="418"/>
                  </a:cubicBezTo>
                  <a:cubicBezTo>
                    <a:pt x="608" y="439"/>
                    <a:pt x="608" y="457"/>
                    <a:pt x="595" y="482"/>
                  </a:cubicBezTo>
                  <a:cubicBezTo>
                    <a:pt x="549" y="570"/>
                    <a:pt x="505" y="660"/>
                    <a:pt x="461" y="749"/>
                  </a:cubicBezTo>
                  <a:cubicBezTo>
                    <a:pt x="454" y="765"/>
                    <a:pt x="444" y="772"/>
                    <a:pt x="426" y="771"/>
                  </a:cubicBezTo>
                  <a:cubicBezTo>
                    <a:pt x="397" y="770"/>
                    <a:pt x="367" y="771"/>
                    <a:pt x="335" y="771"/>
                  </a:cubicBezTo>
                  <a:close/>
                  <a:moveTo>
                    <a:pt x="335" y="771"/>
                  </a:moveTo>
                  <a:cubicBezTo>
                    <a:pt x="335" y="771"/>
                    <a:pt x="335" y="771"/>
                    <a:pt x="335" y="771"/>
                  </a:cubicBezTo>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40" name="Freeform 68"/>
            <p:cNvSpPr>
              <a:spLocks noEditPoints="1"/>
            </p:cNvSpPr>
            <p:nvPr/>
          </p:nvSpPr>
          <p:spPr bwMode="auto">
            <a:xfrm>
              <a:off x="4592" y="4560"/>
              <a:ext cx="362" cy="353"/>
            </a:xfrm>
            <a:custGeom>
              <a:avLst/>
              <a:gdLst>
                <a:gd name="T0" fmla="*/ 600 w 774"/>
                <a:gd name="T1" fmla="*/ 476 h 754"/>
                <a:gd name="T2" fmla="*/ 634 w 774"/>
                <a:gd name="T3" fmla="*/ 327 h 754"/>
                <a:gd name="T4" fmla="*/ 432 w 774"/>
                <a:gd name="T5" fmla="*/ 20 h 754"/>
                <a:gd name="T6" fmla="*/ 406 w 774"/>
                <a:gd name="T7" fmla="*/ 5 h 754"/>
                <a:gd name="T8" fmla="*/ 405 w 774"/>
                <a:gd name="T9" fmla="*/ 0 h 754"/>
                <a:gd name="T10" fmla="*/ 701 w 774"/>
                <a:gd name="T11" fmla="*/ 148 h 754"/>
                <a:gd name="T12" fmla="*/ 772 w 774"/>
                <a:gd name="T13" fmla="*/ 362 h 754"/>
                <a:gd name="T14" fmla="*/ 702 w 774"/>
                <a:gd name="T15" fmla="*/ 575 h 754"/>
                <a:gd name="T16" fmla="*/ 761 w 774"/>
                <a:gd name="T17" fmla="*/ 632 h 754"/>
                <a:gd name="T18" fmla="*/ 664 w 774"/>
                <a:gd name="T19" fmla="*/ 738 h 754"/>
                <a:gd name="T20" fmla="*/ 619 w 774"/>
                <a:gd name="T21" fmla="*/ 692 h 754"/>
                <a:gd name="T22" fmla="*/ 578 w 774"/>
                <a:gd name="T23" fmla="*/ 683 h 754"/>
                <a:gd name="T24" fmla="*/ 455 w 774"/>
                <a:gd name="T25" fmla="*/ 729 h 754"/>
                <a:gd name="T26" fmla="*/ 182 w 774"/>
                <a:gd name="T27" fmla="*/ 687 h 754"/>
                <a:gd name="T28" fmla="*/ 132 w 774"/>
                <a:gd name="T29" fmla="*/ 661 h 754"/>
                <a:gd name="T30" fmla="*/ 126 w 774"/>
                <a:gd name="T31" fmla="*/ 684 h 754"/>
                <a:gd name="T32" fmla="*/ 58 w 774"/>
                <a:gd name="T33" fmla="*/ 736 h 754"/>
                <a:gd name="T34" fmla="*/ 2 w 774"/>
                <a:gd name="T35" fmla="*/ 681 h 754"/>
                <a:gd name="T36" fmla="*/ 57 w 774"/>
                <a:gd name="T37" fmla="*/ 620 h 754"/>
                <a:gd name="T38" fmla="*/ 80 w 774"/>
                <a:gd name="T39" fmla="*/ 617 h 754"/>
                <a:gd name="T40" fmla="*/ 30 w 774"/>
                <a:gd name="T41" fmla="*/ 554 h 754"/>
                <a:gd name="T42" fmla="*/ 90 w 774"/>
                <a:gd name="T43" fmla="*/ 490 h 754"/>
                <a:gd name="T44" fmla="*/ 490 w 774"/>
                <a:gd name="T45" fmla="*/ 576 h 754"/>
                <a:gd name="T46" fmla="*/ 487 w 774"/>
                <a:gd name="T47" fmla="*/ 571 h 754"/>
                <a:gd name="T48" fmla="*/ 246 w 774"/>
                <a:gd name="T49" fmla="*/ 335 h 754"/>
                <a:gd name="T50" fmla="*/ 188 w 774"/>
                <a:gd name="T51" fmla="*/ 400 h 754"/>
                <a:gd name="T52" fmla="*/ 79 w 774"/>
                <a:gd name="T53" fmla="*/ 286 h 754"/>
                <a:gd name="T54" fmla="*/ 92 w 774"/>
                <a:gd name="T55" fmla="*/ 271 h 754"/>
                <a:gd name="T56" fmla="*/ 246 w 774"/>
                <a:gd name="T57" fmla="*/ 120 h 754"/>
                <a:gd name="T58" fmla="*/ 289 w 774"/>
                <a:gd name="T59" fmla="*/ 103 h 754"/>
                <a:gd name="T60" fmla="*/ 369 w 774"/>
                <a:gd name="T61" fmla="*/ 92 h 754"/>
                <a:gd name="T62" fmla="*/ 394 w 774"/>
                <a:gd name="T63" fmla="*/ 96 h 754"/>
                <a:gd name="T64" fmla="*/ 446 w 774"/>
                <a:gd name="T65" fmla="*/ 145 h 754"/>
                <a:gd name="T66" fmla="*/ 351 w 774"/>
                <a:gd name="T67" fmla="*/ 236 h 754"/>
                <a:gd name="T68" fmla="*/ 600 w 774"/>
                <a:gd name="T69" fmla="*/ 476 h 754"/>
                <a:gd name="T70" fmla="*/ 600 w 774"/>
                <a:gd name="T71" fmla="*/ 476 h 754"/>
                <a:gd name="T72" fmla="*/ 600 w 774"/>
                <a:gd name="T73" fmla="*/ 476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74" h="754">
                  <a:moveTo>
                    <a:pt x="600" y="476"/>
                  </a:moveTo>
                  <a:cubicBezTo>
                    <a:pt x="636" y="430"/>
                    <a:pt x="637" y="378"/>
                    <a:pt x="634" y="327"/>
                  </a:cubicBezTo>
                  <a:cubicBezTo>
                    <a:pt x="625" y="187"/>
                    <a:pt x="550" y="89"/>
                    <a:pt x="432" y="20"/>
                  </a:cubicBezTo>
                  <a:cubicBezTo>
                    <a:pt x="423" y="15"/>
                    <a:pt x="414" y="10"/>
                    <a:pt x="406" y="5"/>
                  </a:cubicBezTo>
                  <a:cubicBezTo>
                    <a:pt x="405" y="5"/>
                    <a:pt x="406" y="4"/>
                    <a:pt x="405" y="0"/>
                  </a:cubicBezTo>
                  <a:cubicBezTo>
                    <a:pt x="526" y="7"/>
                    <a:pt x="626" y="52"/>
                    <a:pt x="701" y="148"/>
                  </a:cubicBezTo>
                  <a:cubicBezTo>
                    <a:pt x="749" y="211"/>
                    <a:pt x="771" y="283"/>
                    <a:pt x="772" y="362"/>
                  </a:cubicBezTo>
                  <a:cubicBezTo>
                    <a:pt x="774" y="441"/>
                    <a:pt x="745" y="509"/>
                    <a:pt x="702" y="575"/>
                  </a:cubicBezTo>
                  <a:cubicBezTo>
                    <a:pt x="721" y="594"/>
                    <a:pt x="740" y="612"/>
                    <a:pt x="761" y="632"/>
                  </a:cubicBezTo>
                  <a:cubicBezTo>
                    <a:pt x="729" y="667"/>
                    <a:pt x="697" y="702"/>
                    <a:pt x="664" y="738"/>
                  </a:cubicBezTo>
                  <a:cubicBezTo>
                    <a:pt x="648" y="722"/>
                    <a:pt x="633" y="707"/>
                    <a:pt x="619" y="692"/>
                  </a:cubicBezTo>
                  <a:cubicBezTo>
                    <a:pt x="607" y="678"/>
                    <a:pt x="595" y="676"/>
                    <a:pt x="578" y="683"/>
                  </a:cubicBezTo>
                  <a:cubicBezTo>
                    <a:pt x="537" y="700"/>
                    <a:pt x="497" y="719"/>
                    <a:pt x="455" y="729"/>
                  </a:cubicBezTo>
                  <a:cubicBezTo>
                    <a:pt x="358" y="754"/>
                    <a:pt x="268" y="730"/>
                    <a:pt x="182" y="687"/>
                  </a:cubicBezTo>
                  <a:cubicBezTo>
                    <a:pt x="166" y="679"/>
                    <a:pt x="150" y="671"/>
                    <a:pt x="132" y="661"/>
                  </a:cubicBezTo>
                  <a:cubicBezTo>
                    <a:pt x="129" y="670"/>
                    <a:pt x="128" y="677"/>
                    <a:pt x="126" y="684"/>
                  </a:cubicBezTo>
                  <a:cubicBezTo>
                    <a:pt x="120" y="719"/>
                    <a:pt x="94" y="739"/>
                    <a:pt x="58" y="736"/>
                  </a:cubicBezTo>
                  <a:cubicBezTo>
                    <a:pt x="27" y="734"/>
                    <a:pt x="4" y="711"/>
                    <a:pt x="2" y="681"/>
                  </a:cubicBezTo>
                  <a:cubicBezTo>
                    <a:pt x="0" y="652"/>
                    <a:pt x="23" y="626"/>
                    <a:pt x="57" y="620"/>
                  </a:cubicBezTo>
                  <a:cubicBezTo>
                    <a:pt x="64" y="619"/>
                    <a:pt x="70" y="618"/>
                    <a:pt x="80" y="617"/>
                  </a:cubicBezTo>
                  <a:cubicBezTo>
                    <a:pt x="63" y="595"/>
                    <a:pt x="47" y="576"/>
                    <a:pt x="30" y="554"/>
                  </a:cubicBezTo>
                  <a:cubicBezTo>
                    <a:pt x="51" y="532"/>
                    <a:pt x="70" y="511"/>
                    <a:pt x="90" y="490"/>
                  </a:cubicBezTo>
                  <a:cubicBezTo>
                    <a:pt x="231" y="621"/>
                    <a:pt x="382" y="622"/>
                    <a:pt x="490" y="576"/>
                  </a:cubicBezTo>
                  <a:cubicBezTo>
                    <a:pt x="489" y="574"/>
                    <a:pt x="489" y="572"/>
                    <a:pt x="487" y="571"/>
                  </a:cubicBezTo>
                  <a:cubicBezTo>
                    <a:pt x="407" y="492"/>
                    <a:pt x="327" y="414"/>
                    <a:pt x="246" y="335"/>
                  </a:cubicBezTo>
                  <a:cubicBezTo>
                    <a:pt x="228" y="354"/>
                    <a:pt x="208" y="377"/>
                    <a:pt x="188" y="400"/>
                  </a:cubicBezTo>
                  <a:cubicBezTo>
                    <a:pt x="152" y="362"/>
                    <a:pt x="116" y="325"/>
                    <a:pt x="79" y="286"/>
                  </a:cubicBezTo>
                  <a:cubicBezTo>
                    <a:pt x="80" y="284"/>
                    <a:pt x="86" y="277"/>
                    <a:pt x="92" y="271"/>
                  </a:cubicBezTo>
                  <a:cubicBezTo>
                    <a:pt x="144" y="221"/>
                    <a:pt x="195" y="171"/>
                    <a:pt x="246" y="120"/>
                  </a:cubicBezTo>
                  <a:cubicBezTo>
                    <a:pt x="259" y="107"/>
                    <a:pt x="272" y="103"/>
                    <a:pt x="289" y="103"/>
                  </a:cubicBezTo>
                  <a:cubicBezTo>
                    <a:pt x="316" y="101"/>
                    <a:pt x="342" y="95"/>
                    <a:pt x="369" y="92"/>
                  </a:cubicBezTo>
                  <a:cubicBezTo>
                    <a:pt x="377" y="91"/>
                    <a:pt x="389" y="91"/>
                    <a:pt x="394" y="96"/>
                  </a:cubicBezTo>
                  <a:cubicBezTo>
                    <a:pt x="412" y="110"/>
                    <a:pt x="428" y="127"/>
                    <a:pt x="446" y="145"/>
                  </a:cubicBezTo>
                  <a:cubicBezTo>
                    <a:pt x="413" y="176"/>
                    <a:pt x="383" y="205"/>
                    <a:pt x="351" y="236"/>
                  </a:cubicBezTo>
                  <a:cubicBezTo>
                    <a:pt x="434" y="316"/>
                    <a:pt x="517" y="396"/>
                    <a:pt x="600" y="476"/>
                  </a:cubicBezTo>
                  <a:close/>
                  <a:moveTo>
                    <a:pt x="600" y="476"/>
                  </a:moveTo>
                  <a:cubicBezTo>
                    <a:pt x="600" y="476"/>
                    <a:pt x="600" y="476"/>
                    <a:pt x="600" y="476"/>
                  </a:cubicBezTo>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41" name="Freeform 69"/>
            <p:cNvSpPr>
              <a:spLocks noEditPoints="1"/>
            </p:cNvSpPr>
            <p:nvPr/>
          </p:nvSpPr>
          <p:spPr bwMode="auto">
            <a:xfrm>
              <a:off x="3892" y="4754"/>
              <a:ext cx="383" cy="100"/>
            </a:xfrm>
            <a:custGeom>
              <a:avLst/>
              <a:gdLst>
                <a:gd name="T0" fmla="*/ 469 w 945"/>
                <a:gd name="T1" fmla="*/ 1 h 215"/>
                <a:gd name="T2" fmla="*/ 833 w 945"/>
                <a:gd name="T3" fmla="*/ 1 h 215"/>
                <a:gd name="T4" fmla="*/ 933 w 945"/>
                <a:gd name="T5" fmla="*/ 81 h 215"/>
                <a:gd name="T6" fmla="*/ 879 w 945"/>
                <a:gd name="T7" fmla="*/ 203 h 215"/>
                <a:gd name="T8" fmla="*/ 831 w 945"/>
                <a:gd name="T9" fmla="*/ 214 h 215"/>
                <a:gd name="T10" fmla="*/ 107 w 945"/>
                <a:gd name="T11" fmla="*/ 215 h 215"/>
                <a:gd name="T12" fmla="*/ 1 w 945"/>
                <a:gd name="T13" fmla="*/ 108 h 215"/>
                <a:gd name="T14" fmla="*/ 105 w 945"/>
                <a:gd name="T15" fmla="*/ 1 h 215"/>
                <a:gd name="T16" fmla="*/ 469 w 945"/>
                <a:gd name="T17" fmla="*/ 1 h 215"/>
                <a:gd name="T18" fmla="*/ 469 w 945"/>
                <a:gd name="T19" fmla="*/ 1 h 215"/>
                <a:gd name="T20" fmla="*/ 469 w 945"/>
                <a:gd name="T21" fmla="*/ 1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5" h="215">
                  <a:moveTo>
                    <a:pt x="469" y="1"/>
                  </a:moveTo>
                  <a:cubicBezTo>
                    <a:pt x="591" y="1"/>
                    <a:pt x="712" y="0"/>
                    <a:pt x="833" y="1"/>
                  </a:cubicBezTo>
                  <a:cubicBezTo>
                    <a:pt x="883" y="1"/>
                    <a:pt x="922" y="33"/>
                    <a:pt x="933" y="81"/>
                  </a:cubicBezTo>
                  <a:cubicBezTo>
                    <a:pt x="945" y="131"/>
                    <a:pt x="924" y="182"/>
                    <a:pt x="879" y="203"/>
                  </a:cubicBezTo>
                  <a:cubicBezTo>
                    <a:pt x="865" y="210"/>
                    <a:pt x="847" y="214"/>
                    <a:pt x="831" y="214"/>
                  </a:cubicBezTo>
                  <a:cubicBezTo>
                    <a:pt x="589" y="215"/>
                    <a:pt x="348" y="215"/>
                    <a:pt x="107" y="215"/>
                  </a:cubicBezTo>
                  <a:cubicBezTo>
                    <a:pt x="47" y="215"/>
                    <a:pt x="2" y="168"/>
                    <a:pt x="1" y="108"/>
                  </a:cubicBezTo>
                  <a:cubicBezTo>
                    <a:pt x="0" y="49"/>
                    <a:pt x="45" y="1"/>
                    <a:pt x="105" y="1"/>
                  </a:cubicBezTo>
                  <a:cubicBezTo>
                    <a:pt x="226" y="0"/>
                    <a:pt x="348" y="1"/>
                    <a:pt x="469" y="1"/>
                  </a:cubicBezTo>
                  <a:close/>
                  <a:moveTo>
                    <a:pt x="469" y="1"/>
                  </a:moveTo>
                  <a:cubicBezTo>
                    <a:pt x="469" y="1"/>
                    <a:pt x="469" y="1"/>
                    <a:pt x="469" y="1"/>
                  </a:cubicBezTo>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42" name="Freeform 70"/>
            <p:cNvSpPr>
              <a:spLocks noEditPoints="1"/>
            </p:cNvSpPr>
            <p:nvPr/>
          </p:nvSpPr>
          <p:spPr bwMode="auto">
            <a:xfrm>
              <a:off x="3888" y="4480"/>
              <a:ext cx="308" cy="102"/>
            </a:xfrm>
            <a:custGeom>
              <a:avLst/>
              <a:gdLst>
                <a:gd name="T0" fmla="*/ 331 w 658"/>
                <a:gd name="T1" fmla="*/ 2 h 218"/>
                <a:gd name="T2" fmla="*/ 542 w 658"/>
                <a:gd name="T3" fmla="*/ 2 h 218"/>
                <a:gd name="T4" fmla="*/ 647 w 658"/>
                <a:gd name="T5" fmla="*/ 84 h 218"/>
                <a:gd name="T6" fmla="*/ 597 w 658"/>
                <a:gd name="T7" fmla="*/ 203 h 218"/>
                <a:gd name="T8" fmla="*/ 539 w 658"/>
                <a:gd name="T9" fmla="*/ 217 h 218"/>
                <a:gd name="T10" fmla="*/ 120 w 658"/>
                <a:gd name="T11" fmla="*/ 218 h 218"/>
                <a:gd name="T12" fmla="*/ 14 w 658"/>
                <a:gd name="T13" fmla="*/ 143 h 218"/>
                <a:gd name="T14" fmla="*/ 53 w 658"/>
                <a:gd name="T15" fmla="*/ 24 h 218"/>
                <a:gd name="T16" fmla="*/ 122 w 658"/>
                <a:gd name="T17" fmla="*/ 3 h 218"/>
                <a:gd name="T18" fmla="*/ 331 w 658"/>
                <a:gd name="T19" fmla="*/ 2 h 218"/>
                <a:gd name="T20" fmla="*/ 331 w 658"/>
                <a:gd name="T21" fmla="*/ 2 h 218"/>
                <a:gd name="T22" fmla="*/ 331 w 658"/>
                <a:gd name="T23" fmla="*/ 2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218">
                  <a:moveTo>
                    <a:pt x="331" y="2"/>
                  </a:moveTo>
                  <a:cubicBezTo>
                    <a:pt x="401" y="2"/>
                    <a:pt x="472" y="1"/>
                    <a:pt x="542" y="2"/>
                  </a:cubicBezTo>
                  <a:cubicBezTo>
                    <a:pt x="594" y="3"/>
                    <a:pt x="636" y="36"/>
                    <a:pt x="647" y="84"/>
                  </a:cubicBezTo>
                  <a:cubicBezTo>
                    <a:pt x="658" y="131"/>
                    <a:pt x="638" y="182"/>
                    <a:pt x="597" y="203"/>
                  </a:cubicBezTo>
                  <a:cubicBezTo>
                    <a:pt x="580" y="212"/>
                    <a:pt x="559" y="217"/>
                    <a:pt x="539" y="217"/>
                  </a:cubicBezTo>
                  <a:cubicBezTo>
                    <a:pt x="399" y="218"/>
                    <a:pt x="260" y="218"/>
                    <a:pt x="120" y="218"/>
                  </a:cubicBezTo>
                  <a:cubicBezTo>
                    <a:pt x="67" y="217"/>
                    <a:pt x="29" y="189"/>
                    <a:pt x="14" y="143"/>
                  </a:cubicBezTo>
                  <a:cubicBezTo>
                    <a:pt x="0" y="99"/>
                    <a:pt x="14" y="48"/>
                    <a:pt x="53" y="24"/>
                  </a:cubicBezTo>
                  <a:cubicBezTo>
                    <a:pt x="73" y="11"/>
                    <a:pt x="99" y="4"/>
                    <a:pt x="122" y="3"/>
                  </a:cubicBezTo>
                  <a:cubicBezTo>
                    <a:pt x="192" y="0"/>
                    <a:pt x="261" y="2"/>
                    <a:pt x="331" y="2"/>
                  </a:cubicBezTo>
                  <a:close/>
                  <a:moveTo>
                    <a:pt x="331" y="2"/>
                  </a:moveTo>
                  <a:cubicBezTo>
                    <a:pt x="331" y="2"/>
                    <a:pt x="331" y="2"/>
                    <a:pt x="331" y="2"/>
                  </a:cubicBezTo>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43" name="Freeform 71"/>
            <p:cNvSpPr>
              <a:spLocks noEditPoints="1"/>
            </p:cNvSpPr>
            <p:nvPr/>
          </p:nvSpPr>
          <p:spPr bwMode="auto">
            <a:xfrm>
              <a:off x="3892" y="4206"/>
              <a:ext cx="281" cy="101"/>
            </a:xfrm>
            <a:custGeom>
              <a:avLst/>
              <a:gdLst>
                <a:gd name="T0" fmla="*/ 297 w 601"/>
                <a:gd name="T1" fmla="*/ 215 h 215"/>
                <a:gd name="T2" fmla="*/ 111 w 601"/>
                <a:gd name="T3" fmla="*/ 215 h 215"/>
                <a:gd name="T4" fmla="*/ 1 w 601"/>
                <a:gd name="T5" fmla="*/ 109 h 215"/>
                <a:gd name="T6" fmla="*/ 112 w 601"/>
                <a:gd name="T7" fmla="*/ 1 h 215"/>
                <a:gd name="T8" fmla="*/ 490 w 601"/>
                <a:gd name="T9" fmla="*/ 1 h 215"/>
                <a:gd name="T10" fmla="*/ 593 w 601"/>
                <a:gd name="T11" fmla="*/ 92 h 215"/>
                <a:gd name="T12" fmla="*/ 519 w 601"/>
                <a:gd name="T13" fmla="*/ 211 h 215"/>
                <a:gd name="T14" fmla="*/ 480 w 601"/>
                <a:gd name="T15" fmla="*/ 215 h 215"/>
                <a:gd name="T16" fmla="*/ 297 w 601"/>
                <a:gd name="T17" fmla="*/ 215 h 215"/>
                <a:gd name="T18" fmla="*/ 297 w 601"/>
                <a:gd name="T19" fmla="*/ 215 h 215"/>
                <a:gd name="T20" fmla="*/ 297 w 601"/>
                <a:gd name="T21" fmla="*/ 215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1" h="215">
                  <a:moveTo>
                    <a:pt x="297" y="215"/>
                  </a:moveTo>
                  <a:cubicBezTo>
                    <a:pt x="235" y="215"/>
                    <a:pt x="173" y="215"/>
                    <a:pt x="111" y="215"/>
                  </a:cubicBezTo>
                  <a:cubicBezTo>
                    <a:pt x="47" y="214"/>
                    <a:pt x="2" y="170"/>
                    <a:pt x="1" y="109"/>
                  </a:cubicBezTo>
                  <a:cubicBezTo>
                    <a:pt x="0" y="47"/>
                    <a:pt x="47" y="1"/>
                    <a:pt x="112" y="1"/>
                  </a:cubicBezTo>
                  <a:cubicBezTo>
                    <a:pt x="238" y="0"/>
                    <a:pt x="364" y="0"/>
                    <a:pt x="490" y="1"/>
                  </a:cubicBezTo>
                  <a:cubicBezTo>
                    <a:pt x="543" y="1"/>
                    <a:pt x="586" y="40"/>
                    <a:pt x="593" y="92"/>
                  </a:cubicBezTo>
                  <a:cubicBezTo>
                    <a:pt x="601" y="146"/>
                    <a:pt x="569" y="197"/>
                    <a:pt x="519" y="211"/>
                  </a:cubicBezTo>
                  <a:cubicBezTo>
                    <a:pt x="506" y="214"/>
                    <a:pt x="493" y="215"/>
                    <a:pt x="480" y="215"/>
                  </a:cubicBezTo>
                  <a:cubicBezTo>
                    <a:pt x="419" y="215"/>
                    <a:pt x="358" y="215"/>
                    <a:pt x="297" y="215"/>
                  </a:cubicBezTo>
                  <a:close/>
                  <a:moveTo>
                    <a:pt x="297" y="215"/>
                  </a:moveTo>
                  <a:cubicBezTo>
                    <a:pt x="297" y="215"/>
                    <a:pt x="297" y="215"/>
                    <a:pt x="297" y="215"/>
                  </a:cubicBezTo>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44" name="Freeform 12"/>
          <p:cNvSpPr>
            <a:spLocks noEditPoints="1"/>
          </p:cNvSpPr>
          <p:nvPr/>
        </p:nvSpPr>
        <p:spPr bwMode="auto">
          <a:xfrm>
            <a:off x="2598639" y="1594383"/>
            <a:ext cx="531451" cy="720104"/>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C0000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49" name="矩形 48"/>
          <p:cNvSpPr/>
          <p:nvPr/>
        </p:nvSpPr>
        <p:spPr>
          <a:xfrm>
            <a:off x="2417839" y="4875960"/>
            <a:ext cx="8023492" cy="92333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       本单位共有职工</a:t>
            </a:r>
            <a:r>
              <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52</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人，其中</a:t>
            </a:r>
            <a:r>
              <a:rPr kumimoji="0" lang="zh-CN"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党员</a:t>
            </a:r>
            <a:r>
              <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27</a:t>
            </a:r>
            <a:r>
              <a:rPr kumimoji="0" lang="zh-CN"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人，</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入党积极分子</a:t>
            </a:r>
            <a:r>
              <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3</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人，预备党员</a:t>
            </a:r>
            <a:r>
              <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2</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人，</a:t>
            </a:r>
            <a:r>
              <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201X</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年新入党同志</a:t>
            </a:r>
            <a:r>
              <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2</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人，</a:t>
            </a:r>
            <a:r>
              <a:rPr kumimoji="0" lang="zh-CN"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党员占到职工总人数的</a:t>
            </a:r>
            <a:r>
              <a:rPr kumimoji="0" lang="en-US" altLang="zh-CN" sz="1800" b="1"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50.3%</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，比去年同期</a:t>
            </a:r>
            <a:r>
              <a:rPr kumimoji="0" lang="zh-CN" altLang="en-US" sz="1800" b="1"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增长</a:t>
            </a:r>
            <a:r>
              <a:rPr lang="en-US" altLang="zh-CN" b="1" dirty="0">
                <a:solidFill>
                  <a:srgbClr val="C00000"/>
                </a:solidFill>
                <a:latin typeface="Arial" panose="020F0502020204030204"/>
                <a:ea typeface="微软雅黑"/>
                <a:cs typeface="+mn-ea"/>
                <a:sym typeface="+mn-lt"/>
              </a:rPr>
              <a:t>10</a:t>
            </a:r>
            <a:r>
              <a:rPr kumimoji="0" lang="en-US" altLang="zh-CN" sz="1800" b="1"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a:t>
            </a:r>
          </a:p>
        </p:txBody>
      </p:sp>
    </p:spTree>
    <p:extLst>
      <p:ext uri="{BB962C8B-B14F-4D97-AF65-F5344CB8AC3E}">
        <p14:creationId xmlns="" xmlns:p14="http://schemas.microsoft.com/office/powerpoint/2010/main" val="1044127091"/>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1000" fill="hold"/>
                                        <p:tgtEl>
                                          <p:spTgt spid="44"/>
                                        </p:tgtEl>
                                        <p:attrNameLst>
                                          <p:attrName>ppt_w</p:attrName>
                                        </p:attrNameLst>
                                      </p:cBhvr>
                                      <p:tavLst>
                                        <p:tav tm="0">
                                          <p:val>
                                            <p:fltVal val="0"/>
                                          </p:val>
                                        </p:tav>
                                        <p:tav tm="100000">
                                          <p:val>
                                            <p:strVal val="#ppt_w"/>
                                          </p:val>
                                        </p:tav>
                                      </p:tavLst>
                                    </p:anim>
                                    <p:anim calcmode="lin" valueType="num">
                                      <p:cBhvr>
                                        <p:cTn id="12" dur="1000" fill="hold"/>
                                        <p:tgtEl>
                                          <p:spTgt spid="44"/>
                                        </p:tgtEl>
                                        <p:attrNameLst>
                                          <p:attrName>ppt_h</p:attrName>
                                        </p:attrNameLst>
                                      </p:cBhvr>
                                      <p:tavLst>
                                        <p:tav tm="0">
                                          <p:val>
                                            <p:fltVal val="0"/>
                                          </p:val>
                                        </p:tav>
                                        <p:tav tm="100000">
                                          <p:val>
                                            <p:strVal val="#ppt_h"/>
                                          </p:val>
                                        </p:tav>
                                      </p:tavLst>
                                    </p:anim>
                                    <p:animEffect transition="in" filter="fade">
                                      <p:cBhvr>
                                        <p:cTn id="13" dur="1000"/>
                                        <p:tgtEl>
                                          <p:spTgt spid="44"/>
                                        </p:tgtEl>
                                      </p:cBhvr>
                                    </p:animEffect>
                                  </p:childTnLst>
                                </p:cTn>
                              </p:par>
                              <p:par>
                                <p:cTn id="14" presetID="53" presetClass="entr" presetSubtype="16"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1000" fill="hold"/>
                                        <p:tgtEl>
                                          <p:spTgt spid="26"/>
                                        </p:tgtEl>
                                        <p:attrNameLst>
                                          <p:attrName>ppt_w</p:attrName>
                                        </p:attrNameLst>
                                      </p:cBhvr>
                                      <p:tavLst>
                                        <p:tav tm="0">
                                          <p:val>
                                            <p:fltVal val="0"/>
                                          </p:val>
                                        </p:tav>
                                        <p:tav tm="100000">
                                          <p:val>
                                            <p:strVal val="#ppt_w"/>
                                          </p:val>
                                        </p:tav>
                                      </p:tavLst>
                                    </p:anim>
                                    <p:anim calcmode="lin" valueType="num">
                                      <p:cBhvr>
                                        <p:cTn id="17" dur="1000" fill="hold"/>
                                        <p:tgtEl>
                                          <p:spTgt spid="26"/>
                                        </p:tgtEl>
                                        <p:attrNameLst>
                                          <p:attrName>ppt_h</p:attrName>
                                        </p:attrNameLst>
                                      </p:cBhvr>
                                      <p:tavLst>
                                        <p:tav tm="0">
                                          <p:val>
                                            <p:fltVal val="0"/>
                                          </p:val>
                                        </p:tav>
                                        <p:tav tm="100000">
                                          <p:val>
                                            <p:strVal val="#ppt_h"/>
                                          </p:val>
                                        </p:tav>
                                      </p:tavLst>
                                    </p:anim>
                                    <p:animEffect transition="in" filter="fade">
                                      <p:cBhvr>
                                        <p:cTn id="18" dur="1000"/>
                                        <p:tgtEl>
                                          <p:spTgt spid="26"/>
                                        </p:tgtEl>
                                      </p:cBhvr>
                                    </p:animEffect>
                                  </p:childTnLst>
                                </p:cTn>
                              </p:par>
                              <p:par>
                                <p:cTn id="19" presetID="53" presetClass="entr" presetSubtype="16"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1000" fill="hold"/>
                                        <p:tgtEl>
                                          <p:spTgt spid="36"/>
                                        </p:tgtEl>
                                        <p:attrNameLst>
                                          <p:attrName>ppt_w</p:attrName>
                                        </p:attrNameLst>
                                      </p:cBhvr>
                                      <p:tavLst>
                                        <p:tav tm="0">
                                          <p:val>
                                            <p:fltVal val="0"/>
                                          </p:val>
                                        </p:tav>
                                        <p:tav tm="100000">
                                          <p:val>
                                            <p:strVal val="#ppt_w"/>
                                          </p:val>
                                        </p:tav>
                                      </p:tavLst>
                                    </p:anim>
                                    <p:anim calcmode="lin" valueType="num">
                                      <p:cBhvr>
                                        <p:cTn id="22" dur="1000" fill="hold"/>
                                        <p:tgtEl>
                                          <p:spTgt spid="36"/>
                                        </p:tgtEl>
                                        <p:attrNameLst>
                                          <p:attrName>ppt_h</p:attrName>
                                        </p:attrNameLst>
                                      </p:cBhvr>
                                      <p:tavLst>
                                        <p:tav tm="0">
                                          <p:val>
                                            <p:fltVal val="0"/>
                                          </p:val>
                                        </p:tav>
                                        <p:tav tm="100000">
                                          <p:val>
                                            <p:strVal val="#ppt_h"/>
                                          </p:val>
                                        </p:tav>
                                      </p:tavLst>
                                    </p:anim>
                                    <p:animEffect transition="in" filter="fade">
                                      <p:cBhvr>
                                        <p:cTn id="23" dur="1000"/>
                                        <p:tgtEl>
                                          <p:spTgt spid="36"/>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1500" fill="hold"/>
                                        <p:tgtEl>
                                          <p:spTgt spid="17"/>
                                        </p:tgtEl>
                                        <p:attrNameLst>
                                          <p:attrName>ppt_w</p:attrName>
                                        </p:attrNameLst>
                                      </p:cBhvr>
                                      <p:tavLst>
                                        <p:tav tm="0">
                                          <p:val>
                                            <p:fltVal val="0"/>
                                          </p:val>
                                        </p:tav>
                                        <p:tav tm="100000">
                                          <p:val>
                                            <p:strVal val="#ppt_w"/>
                                          </p:val>
                                        </p:tav>
                                      </p:tavLst>
                                    </p:anim>
                                    <p:anim calcmode="lin" valueType="num">
                                      <p:cBhvr>
                                        <p:cTn id="27" dur="1500" fill="hold"/>
                                        <p:tgtEl>
                                          <p:spTgt spid="17"/>
                                        </p:tgtEl>
                                        <p:attrNameLst>
                                          <p:attrName>ppt_h</p:attrName>
                                        </p:attrNameLst>
                                      </p:cBhvr>
                                      <p:tavLst>
                                        <p:tav tm="0">
                                          <p:val>
                                            <p:fltVal val="0"/>
                                          </p:val>
                                        </p:tav>
                                        <p:tav tm="100000">
                                          <p:val>
                                            <p:strVal val="#ppt_h"/>
                                          </p:val>
                                        </p:tav>
                                      </p:tavLst>
                                    </p:anim>
                                    <p:anim calcmode="lin" valueType="num">
                                      <p:cBhvr>
                                        <p:cTn id="28" dur="1500" fill="hold"/>
                                        <p:tgtEl>
                                          <p:spTgt spid="17"/>
                                        </p:tgtEl>
                                        <p:attrNameLst>
                                          <p:attrName>style.rotation</p:attrName>
                                        </p:attrNameLst>
                                      </p:cBhvr>
                                      <p:tavLst>
                                        <p:tav tm="0">
                                          <p:val>
                                            <p:fltVal val="360"/>
                                          </p:val>
                                        </p:tav>
                                        <p:tav tm="100000">
                                          <p:val>
                                            <p:fltVal val="0"/>
                                          </p:val>
                                        </p:tav>
                                      </p:tavLst>
                                    </p:anim>
                                    <p:animEffect transition="in" filter="fade">
                                      <p:cBhvr>
                                        <p:cTn id="29" dur="1500"/>
                                        <p:tgtEl>
                                          <p:spTgt spid="17"/>
                                        </p:tgtEl>
                                      </p:cBhvr>
                                    </p:animEffect>
                                  </p:childTnLst>
                                </p:cTn>
                              </p:par>
                              <p:par>
                                <p:cTn id="30" presetID="49" presetClass="entr" presetSubtype="0" decel="10000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500" fill="hold"/>
                                        <p:tgtEl>
                                          <p:spTgt spid="16"/>
                                        </p:tgtEl>
                                        <p:attrNameLst>
                                          <p:attrName>ppt_w</p:attrName>
                                        </p:attrNameLst>
                                      </p:cBhvr>
                                      <p:tavLst>
                                        <p:tav tm="0">
                                          <p:val>
                                            <p:fltVal val="0"/>
                                          </p:val>
                                        </p:tav>
                                        <p:tav tm="100000">
                                          <p:val>
                                            <p:strVal val="#ppt_w"/>
                                          </p:val>
                                        </p:tav>
                                      </p:tavLst>
                                    </p:anim>
                                    <p:anim calcmode="lin" valueType="num">
                                      <p:cBhvr>
                                        <p:cTn id="33" dur="1500" fill="hold"/>
                                        <p:tgtEl>
                                          <p:spTgt spid="16"/>
                                        </p:tgtEl>
                                        <p:attrNameLst>
                                          <p:attrName>ppt_h</p:attrName>
                                        </p:attrNameLst>
                                      </p:cBhvr>
                                      <p:tavLst>
                                        <p:tav tm="0">
                                          <p:val>
                                            <p:fltVal val="0"/>
                                          </p:val>
                                        </p:tav>
                                        <p:tav tm="100000">
                                          <p:val>
                                            <p:strVal val="#ppt_h"/>
                                          </p:val>
                                        </p:tav>
                                      </p:tavLst>
                                    </p:anim>
                                    <p:anim calcmode="lin" valueType="num">
                                      <p:cBhvr>
                                        <p:cTn id="34" dur="1500" fill="hold"/>
                                        <p:tgtEl>
                                          <p:spTgt spid="16"/>
                                        </p:tgtEl>
                                        <p:attrNameLst>
                                          <p:attrName>style.rotation</p:attrName>
                                        </p:attrNameLst>
                                      </p:cBhvr>
                                      <p:tavLst>
                                        <p:tav tm="0">
                                          <p:val>
                                            <p:fltVal val="360"/>
                                          </p:val>
                                        </p:tav>
                                        <p:tav tm="100000">
                                          <p:val>
                                            <p:fltVal val="0"/>
                                          </p:val>
                                        </p:tav>
                                      </p:tavLst>
                                    </p:anim>
                                    <p:animEffect transition="in" filter="fade">
                                      <p:cBhvr>
                                        <p:cTn id="35" dur="1500"/>
                                        <p:tgtEl>
                                          <p:spTgt spid="16"/>
                                        </p:tgtEl>
                                      </p:cBhvr>
                                    </p:animEffect>
                                  </p:childTnLst>
                                </p:cTn>
                              </p:par>
                              <p:par>
                                <p:cTn id="36" presetID="49" presetClass="entr" presetSubtype="0" decel="10000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1500" fill="hold"/>
                                        <p:tgtEl>
                                          <p:spTgt spid="15"/>
                                        </p:tgtEl>
                                        <p:attrNameLst>
                                          <p:attrName>ppt_w</p:attrName>
                                        </p:attrNameLst>
                                      </p:cBhvr>
                                      <p:tavLst>
                                        <p:tav tm="0">
                                          <p:val>
                                            <p:fltVal val="0"/>
                                          </p:val>
                                        </p:tav>
                                        <p:tav tm="100000">
                                          <p:val>
                                            <p:strVal val="#ppt_w"/>
                                          </p:val>
                                        </p:tav>
                                      </p:tavLst>
                                    </p:anim>
                                    <p:anim calcmode="lin" valueType="num">
                                      <p:cBhvr>
                                        <p:cTn id="39" dur="1500" fill="hold"/>
                                        <p:tgtEl>
                                          <p:spTgt spid="15"/>
                                        </p:tgtEl>
                                        <p:attrNameLst>
                                          <p:attrName>ppt_h</p:attrName>
                                        </p:attrNameLst>
                                      </p:cBhvr>
                                      <p:tavLst>
                                        <p:tav tm="0">
                                          <p:val>
                                            <p:fltVal val="0"/>
                                          </p:val>
                                        </p:tav>
                                        <p:tav tm="100000">
                                          <p:val>
                                            <p:strVal val="#ppt_h"/>
                                          </p:val>
                                        </p:tav>
                                      </p:tavLst>
                                    </p:anim>
                                    <p:anim calcmode="lin" valueType="num">
                                      <p:cBhvr>
                                        <p:cTn id="40" dur="1500" fill="hold"/>
                                        <p:tgtEl>
                                          <p:spTgt spid="15"/>
                                        </p:tgtEl>
                                        <p:attrNameLst>
                                          <p:attrName>style.rotation</p:attrName>
                                        </p:attrNameLst>
                                      </p:cBhvr>
                                      <p:tavLst>
                                        <p:tav tm="0">
                                          <p:val>
                                            <p:fltVal val="360"/>
                                          </p:val>
                                        </p:tav>
                                        <p:tav tm="100000">
                                          <p:val>
                                            <p:fltVal val="0"/>
                                          </p:val>
                                        </p:tav>
                                      </p:tavLst>
                                    </p:anim>
                                    <p:animEffect transition="in" filter="fade">
                                      <p:cBhvr>
                                        <p:cTn id="41" dur="1500"/>
                                        <p:tgtEl>
                                          <p:spTgt spid="15"/>
                                        </p:tgtEl>
                                      </p:cBhvr>
                                    </p:animEffect>
                                  </p:childTnLst>
                                </p:cTn>
                              </p:par>
                              <p:par>
                                <p:cTn id="42" presetID="31" presetClass="entr" presetSubtype="0" fill="hold" grpId="0" nodeType="withEffect">
                                  <p:stCondLst>
                                    <p:cond delay="0"/>
                                  </p:stCondLst>
                                  <p:iterate type="lt">
                                    <p:tmPct val="2252"/>
                                  </p:iterate>
                                  <p:childTnLst>
                                    <p:set>
                                      <p:cBhvr>
                                        <p:cTn id="43" dur="1" fill="hold">
                                          <p:stCondLst>
                                            <p:cond delay="0"/>
                                          </p:stCondLst>
                                        </p:cTn>
                                        <p:tgtEl>
                                          <p:spTgt spid="49"/>
                                        </p:tgtEl>
                                        <p:attrNameLst>
                                          <p:attrName>style.visibility</p:attrName>
                                        </p:attrNameLst>
                                      </p:cBhvr>
                                      <p:to>
                                        <p:strVal val="visible"/>
                                      </p:to>
                                    </p:set>
                                    <p:anim calcmode="lin" valueType="num">
                                      <p:cBhvr>
                                        <p:cTn id="44" dur="750" fill="hold"/>
                                        <p:tgtEl>
                                          <p:spTgt spid="49"/>
                                        </p:tgtEl>
                                        <p:attrNameLst>
                                          <p:attrName>ppt_w</p:attrName>
                                        </p:attrNameLst>
                                      </p:cBhvr>
                                      <p:tavLst>
                                        <p:tav tm="0">
                                          <p:val>
                                            <p:fltVal val="0"/>
                                          </p:val>
                                        </p:tav>
                                        <p:tav tm="100000">
                                          <p:val>
                                            <p:strVal val="#ppt_w"/>
                                          </p:val>
                                        </p:tav>
                                      </p:tavLst>
                                    </p:anim>
                                    <p:anim calcmode="lin" valueType="num">
                                      <p:cBhvr>
                                        <p:cTn id="45" dur="750" fill="hold"/>
                                        <p:tgtEl>
                                          <p:spTgt spid="49"/>
                                        </p:tgtEl>
                                        <p:attrNameLst>
                                          <p:attrName>ppt_h</p:attrName>
                                        </p:attrNameLst>
                                      </p:cBhvr>
                                      <p:tavLst>
                                        <p:tav tm="0">
                                          <p:val>
                                            <p:fltVal val="0"/>
                                          </p:val>
                                        </p:tav>
                                        <p:tav tm="100000">
                                          <p:val>
                                            <p:strVal val="#ppt_h"/>
                                          </p:val>
                                        </p:tav>
                                      </p:tavLst>
                                    </p:anim>
                                    <p:anim calcmode="lin" valueType="num">
                                      <p:cBhvr>
                                        <p:cTn id="46" dur="750" fill="hold"/>
                                        <p:tgtEl>
                                          <p:spTgt spid="49"/>
                                        </p:tgtEl>
                                        <p:attrNameLst>
                                          <p:attrName>style.rotation</p:attrName>
                                        </p:attrNameLst>
                                      </p:cBhvr>
                                      <p:tavLst>
                                        <p:tav tm="0">
                                          <p:val>
                                            <p:fltVal val="90"/>
                                          </p:val>
                                        </p:tav>
                                        <p:tav tm="100000">
                                          <p:val>
                                            <p:fltVal val="0"/>
                                          </p:val>
                                        </p:tav>
                                      </p:tavLst>
                                    </p:anim>
                                    <p:animEffect transition="in" filter="fade">
                                      <p:cBhvr>
                                        <p:cTn id="47"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4" grpId="0" animBg="1"/>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p:nvPr/>
        </p:nvSpPr>
        <p:spPr>
          <a:xfrm>
            <a:off x="1242222" y="274562"/>
            <a:ext cx="4208206" cy="64633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en-US" dirty="0">
                <a:sym typeface="+mn-lt"/>
              </a:rPr>
              <a:t>重点工作回顾</a:t>
            </a:r>
          </a:p>
        </p:txBody>
      </p:sp>
      <p:sp>
        <p:nvSpPr>
          <p:cNvPr id="3" name="矩形 2"/>
          <p:cNvSpPr/>
          <p:nvPr/>
        </p:nvSpPr>
        <p:spPr>
          <a:xfrm>
            <a:off x="2508510" y="1297733"/>
            <a:ext cx="7174980"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去年我支部主要从</a:t>
            </a:r>
            <a:r>
              <a:rPr kumimoji="0" lang="zh-CN" altLang="en-US" sz="2000" b="1"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五个方面</a:t>
            </a:r>
            <a:r>
              <a:rPr kumimoji="0" lang="zh-CN" altLang="en-US" sz="20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发力，推动党建工作的开展：</a:t>
            </a:r>
          </a:p>
        </p:txBody>
      </p:sp>
      <p:cxnSp>
        <p:nvCxnSpPr>
          <p:cNvPr id="64" name="直接箭头连接符 63"/>
          <p:cNvCxnSpPr/>
          <p:nvPr/>
        </p:nvCxnSpPr>
        <p:spPr>
          <a:xfrm>
            <a:off x="6096000" y="1871430"/>
            <a:ext cx="0" cy="4323443"/>
          </a:xfrm>
          <a:prstGeom prst="straightConnector1">
            <a:avLst/>
          </a:prstGeom>
          <a:ln>
            <a:solidFill>
              <a:srgbClr val="FF9500"/>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65" name="PA_圆角矩形 12"/>
          <p:cNvSpPr>
            <a:spLocks noChangeAspect="1"/>
          </p:cNvSpPr>
          <p:nvPr>
            <p:custDataLst>
              <p:tags r:id="rId1"/>
            </p:custDataLst>
          </p:nvPr>
        </p:nvSpPr>
        <p:spPr>
          <a:xfrm>
            <a:off x="5880000" y="2223714"/>
            <a:ext cx="432000" cy="432000"/>
          </a:xfrm>
          <a:prstGeom prst="roundRect">
            <a:avLst>
              <a:gd name="adj" fmla="val 50000"/>
            </a:avLst>
          </a:prstGeom>
          <a:solidFill>
            <a:srgbClr val="C00000"/>
          </a:solidFill>
          <a:ln w="635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rPr>
              <a:t>1</a:t>
            </a:r>
            <a:endParaRPr kumimoji="0" lang="zh-CN" altLang="en-US" sz="18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endParaRPr>
          </a:p>
        </p:txBody>
      </p:sp>
      <p:sp>
        <p:nvSpPr>
          <p:cNvPr id="66" name="PA_圆角矩形 13"/>
          <p:cNvSpPr>
            <a:spLocks noChangeAspect="1"/>
          </p:cNvSpPr>
          <p:nvPr>
            <p:custDataLst>
              <p:tags r:id="rId2"/>
            </p:custDataLst>
          </p:nvPr>
        </p:nvSpPr>
        <p:spPr>
          <a:xfrm>
            <a:off x="5880000" y="2860795"/>
            <a:ext cx="432000" cy="432000"/>
          </a:xfrm>
          <a:prstGeom prst="roundRect">
            <a:avLst>
              <a:gd name="adj" fmla="val 50000"/>
            </a:avLst>
          </a:prstGeom>
          <a:solidFill>
            <a:srgbClr val="7D0000"/>
          </a:solidFill>
          <a:ln w="63500">
            <a:solidFill>
              <a:srgbClr val="7D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rPr>
              <a:t>2</a:t>
            </a:r>
            <a:endParaRPr kumimoji="0" lang="zh-CN" altLang="en-US" sz="18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endParaRPr>
          </a:p>
        </p:txBody>
      </p:sp>
      <p:sp>
        <p:nvSpPr>
          <p:cNvPr id="67" name="PA_圆角矩形 14"/>
          <p:cNvSpPr>
            <a:spLocks noChangeAspect="1"/>
          </p:cNvSpPr>
          <p:nvPr>
            <p:custDataLst>
              <p:tags r:id="rId3"/>
            </p:custDataLst>
          </p:nvPr>
        </p:nvSpPr>
        <p:spPr>
          <a:xfrm>
            <a:off x="5880000" y="3497876"/>
            <a:ext cx="432000" cy="432000"/>
          </a:xfrm>
          <a:prstGeom prst="roundRect">
            <a:avLst>
              <a:gd name="adj" fmla="val 50000"/>
            </a:avLst>
          </a:prstGeom>
          <a:solidFill>
            <a:srgbClr val="C00000"/>
          </a:solidFill>
          <a:ln w="635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rPr>
              <a:t>3</a:t>
            </a:r>
            <a:endParaRPr kumimoji="0" lang="zh-CN" altLang="en-US" sz="18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endParaRPr>
          </a:p>
        </p:txBody>
      </p:sp>
      <p:sp>
        <p:nvSpPr>
          <p:cNvPr id="68" name="PA_圆角矩形 15"/>
          <p:cNvSpPr>
            <a:spLocks noChangeAspect="1"/>
          </p:cNvSpPr>
          <p:nvPr>
            <p:custDataLst>
              <p:tags r:id="rId4"/>
            </p:custDataLst>
          </p:nvPr>
        </p:nvSpPr>
        <p:spPr>
          <a:xfrm>
            <a:off x="5880000" y="4134957"/>
            <a:ext cx="432000" cy="432000"/>
          </a:xfrm>
          <a:prstGeom prst="roundRect">
            <a:avLst>
              <a:gd name="adj" fmla="val 50000"/>
            </a:avLst>
          </a:prstGeom>
          <a:solidFill>
            <a:srgbClr val="7D0000"/>
          </a:solidFill>
          <a:ln w="63500">
            <a:solidFill>
              <a:srgbClr val="7D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rPr>
              <a:t>4</a:t>
            </a:r>
            <a:endParaRPr kumimoji="0" lang="zh-CN" altLang="en-US" sz="18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endParaRPr>
          </a:p>
        </p:txBody>
      </p:sp>
      <p:sp>
        <p:nvSpPr>
          <p:cNvPr id="69" name="PA_圆角矩形 16"/>
          <p:cNvSpPr>
            <a:spLocks noChangeAspect="1"/>
          </p:cNvSpPr>
          <p:nvPr>
            <p:custDataLst>
              <p:tags r:id="rId5"/>
            </p:custDataLst>
          </p:nvPr>
        </p:nvSpPr>
        <p:spPr>
          <a:xfrm>
            <a:off x="5880000" y="4772038"/>
            <a:ext cx="432000" cy="432000"/>
          </a:xfrm>
          <a:prstGeom prst="roundRect">
            <a:avLst>
              <a:gd name="adj" fmla="val 50000"/>
            </a:avLst>
          </a:prstGeom>
          <a:solidFill>
            <a:srgbClr val="C00000"/>
          </a:solidFill>
          <a:ln w="635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rPr>
              <a:t>5</a:t>
            </a:r>
            <a:endParaRPr kumimoji="0" lang="zh-CN" altLang="en-US" sz="18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endParaRPr>
          </a:p>
        </p:txBody>
      </p:sp>
      <p:cxnSp>
        <p:nvCxnSpPr>
          <p:cNvPr id="70" name="直接箭头连接符 69"/>
          <p:cNvCxnSpPr/>
          <p:nvPr/>
        </p:nvCxnSpPr>
        <p:spPr>
          <a:xfrm flipH="1">
            <a:off x="5407572" y="2439714"/>
            <a:ext cx="432000" cy="0"/>
          </a:xfrm>
          <a:prstGeom prst="straightConnector1">
            <a:avLst/>
          </a:prstGeom>
          <a:ln>
            <a:solidFill>
              <a:srgbClr val="FF95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p:nvPr/>
        </p:nvCxnSpPr>
        <p:spPr>
          <a:xfrm>
            <a:off x="6312000" y="3076795"/>
            <a:ext cx="432000" cy="0"/>
          </a:xfrm>
          <a:prstGeom prst="straightConnector1">
            <a:avLst/>
          </a:prstGeom>
          <a:ln>
            <a:solidFill>
              <a:srgbClr val="FF95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2" name="直接箭头连接符 71"/>
          <p:cNvCxnSpPr/>
          <p:nvPr/>
        </p:nvCxnSpPr>
        <p:spPr>
          <a:xfrm flipH="1">
            <a:off x="5448000" y="3713876"/>
            <a:ext cx="432000" cy="0"/>
          </a:xfrm>
          <a:prstGeom prst="straightConnector1">
            <a:avLst/>
          </a:prstGeom>
          <a:ln>
            <a:solidFill>
              <a:srgbClr val="FF95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p:nvPr/>
        </p:nvCxnSpPr>
        <p:spPr>
          <a:xfrm flipH="1">
            <a:off x="5448000" y="4988038"/>
            <a:ext cx="432000" cy="0"/>
          </a:xfrm>
          <a:prstGeom prst="straightConnector1">
            <a:avLst/>
          </a:prstGeom>
          <a:ln>
            <a:solidFill>
              <a:srgbClr val="FF95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p:nvPr/>
        </p:nvCxnSpPr>
        <p:spPr>
          <a:xfrm>
            <a:off x="6312000" y="4350957"/>
            <a:ext cx="432000" cy="0"/>
          </a:xfrm>
          <a:prstGeom prst="straightConnector1">
            <a:avLst/>
          </a:prstGeom>
          <a:ln>
            <a:solidFill>
              <a:srgbClr val="FF95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747786" y="2164634"/>
            <a:ext cx="4680000" cy="540000"/>
          </a:xfrm>
          <a:prstGeom prst="rect">
            <a:avLst/>
          </a:prstGeom>
          <a:solidFill>
            <a:srgbClr val="C00000"/>
          </a:solidFill>
        </p:spPr>
        <p:txBody>
          <a:bodyPr wrap="square"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srgbClr val="FCFCFC"/>
                </a:solidFill>
                <a:effectLst/>
                <a:uLnTx/>
                <a:uFillTx/>
                <a:latin typeface="Arial" panose="020F0502020204030204"/>
                <a:ea typeface="微软雅黑"/>
                <a:cs typeface="+mn-ea"/>
                <a:sym typeface="+mn-lt"/>
              </a:rPr>
              <a:t>全面从严管党治党，落实党建工作责任</a:t>
            </a:r>
          </a:p>
        </p:txBody>
      </p:sp>
      <p:sp>
        <p:nvSpPr>
          <p:cNvPr id="76" name="矩形 75"/>
          <p:cNvSpPr/>
          <p:nvPr/>
        </p:nvSpPr>
        <p:spPr>
          <a:xfrm>
            <a:off x="6743999" y="4080783"/>
            <a:ext cx="4680000" cy="540000"/>
          </a:xfrm>
          <a:prstGeom prst="rect">
            <a:avLst/>
          </a:prstGeom>
          <a:solidFill>
            <a:srgbClr val="7D0000"/>
          </a:solidFill>
        </p:spPr>
        <p:txBody>
          <a:bodyPr wrap="square"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srgbClr val="FCFCFC"/>
                </a:solidFill>
                <a:effectLst/>
                <a:uLnTx/>
                <a:uFillTx/>
                <a:latin typeface="Arial" panose="020F0502020204030204"/>
                <a:ea typeface="微软雅黑"/>
                <a:cs typeface="+mn-ea"/>
                <a:sym typeface="+mn-lt"/>
              </a:rPr>
              <a:t>坚持求真务实，认真开展党建专项工作</a:t>
            </a:r>
          </a:p>
        </p:txBody>
      </p:sp>
      <p:sp>
        <p:nvSpPr>
          <p:cNvPr id="77" name="矩形 76"/>
          <p:cNvSpPr/>
          <p:nvPr/>
        </p:nvSpPr>
        <p:spPr>
          <a:xfrm>
            <a:off x="747785" y="3441336"/>
            <a:ext cx="4680000" cy="540000"/>
          </a:xfrm>
          <a:prstGeom prst="rect">
            <a:avLst/>
          </a:prstGeom>
          <a:solidFill>
            <a:srgbClr val="C00000"/>
          </a:solidFill>
        </p:spPr>
        <p:txBody>
          <a:bodyPr wrap="square"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srgbClr val="FCFCFC"/>
                </a:solidFill>
                <a:effectLst/>
                <a:uLnTx/>
                <a:uFillTx/>
                <a:latin typeface="Arial" panose="020F0502020204030204"/>
                <a:ea typeface="微软雅黑"/>
                <a:cs typeface="+mn-ea"/>
                <a:sym typeface="+mn-lt"/>
              </a:rPr>
              <a:t>开展党性实践活动，提高党性修养</a:t>
            </a:r>
          </a:p>
        </p:txBody>
      </p:sp>
      <p:sp>
        <p:nvSpPr>
          <p:cNvPr id="78" name="矩形 77"/>
          <p:cNvSpPr/>
          <p:nvPr/>
        </p:nvSpPr>
        <p:spPr>
          <a:xfrm>
            <a:off x="747786" y="4718038"/>
            <a:ext cx="4680000" cy="540000"/>
          </a:xfrm>
          <a:prstGeom prst="rect">
            <a:avLst/>
          </a:prstGeom>
          <a:solidFill>
            <a:srgbClr val="C00000"/>
          </a:solidFill>
        </p:spPr>
        <p:txBody>
          <a:bodyPr wrap="square"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srgbClr val="FCFCFC"/>
                </a:solidFill>
                <a:effectLst/>
                <a:uLnTx/>
                <a:uFillTx/>
                <a:latin typeface="Arial" panose="020F0502020204030204"/>
                <a:ea typeface="微软雅黑"/>
                <a:cs typeface="+mn-ea"/>
                <a:sym typeface="+mn-lt"/>
              </a:rPr>
              <a:t>党建业务融合发展，稳步推进重点工作</a:t>
            </a:r>
          </a:p>
        </p:txBody>
      </p:sp>
      <p:sp>
        <p:nvSpPr>
          <p:cNvPr id="79" name="矩形 78"/>
          <p:cNvSpPr/>
          <p:nvPr/>
        </p:nvSpPr>
        <p:spPr>
          <a:xfrm>
            <a:off x="6743556" y="2811233"/>
            <a:ext cx="4680000" cy="540000"/>
          </a:xfrm>
          <a:prstGeom prst="rect">
            <a:avLst/>
          </a:prstGeom>
          <a:solidFill>
            <a:srgbClr val="7D0000"/>
          </a:solidFill>
        </p:spPr>
        <p:txBody>
          <a:bodyPr wrap="square"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srgbClr val="FCFCFC"/>
                </a:solidFill>
                <a:effectLst/>
                <a:uLnTx/>
                <a:uFillTx/>
                <a:latin typeface="Arial" panose="020F0502020204030204"/>
                <a:ea typeface="微软雅黑"/>
                <a:cs typeface="+mn-ea"/>
                <a:sym typeface="+mn-lt"/>
              </a:rPr>
              <a:t>强化思想建设</a:t>
            </a:r>
            <a:r>
              <a:rPr kumimoji="0" lang="zh-CN" altLang="en-US" sz="1800" b="0" i="0" u="none" strike="noStrike" kern="100" cap="none" spc="0" normalizeH="0" baseline="0" noProof="0" dirty="0">
                <a:ln>
                  <a:noFill/>
                </a:ln>
                <a:solidFill>
                  <a:srgbClr val="FCFCFC"/>
                </a:solidFill>
                <a:effectLst/>
                <a:uLnTx/>
                <a:uFillTx/>
                <a:latin typeface="Arial" panose="020F0502020204030204"/>
                <a:ea typeface="微软雅黑"/>
                <a:cs typeface="+mn-ea"/>
                <a:sym typeface="+mn-lt"/>
              </a:rPr>
              <a:t>，</a:t>
            </a:r>
            <a:r>
              <a:rPr kumimoji="0" lang="zh-CN" altLang="zh-CN" sz="1800" b="0" i="0" u="none" strike="noStrike" kern="100" cap="none" spc="0" normalizeH="0" baseline="0" noProof="0" dirty="0">
                <a:ln>
                  <a:noFill/>
                </a:ln>
                <a:solidFill>
                  <a:srgbClr val="FCFCFC"/>
                </a:solidFill>
                <a:effectLst/>
                <a:uLnTx/>
                <a:uFillTx/>
                <a:latin typeface="Arial" panose="020F0502020204030204"/>
                <a:ea typeface="微软雅黑"/>
                <a:cs typeface="+mn-ea"/>
                <a:sym typeface="+mn-lt"/>
              </a:rPr>
              <a:t>两学一做学习教育常态化</a:t>
            </a:r>
          </a:p>
        </p:txBody>
      </p:sp>
      <p:sp>
        <p:nvSpPr>
          <p:cNvPr id="80" name="矩形 79"/>
          <p:cNvSpPr/>
          <p:nvPr/>
        </p:nvSpPr>
        <p:spPr>
          <a:xfrm>
            <a:off x="6743558" y="5350333"/>
            <a:ext cx="4680000" cy="540000"/>
          </a:xfrm>
          <a:prstGeom prst="rect">
            <a:avLst/>
          </a:prstGeom>
          <a:solidFill>
            <a:srgbClr val="7D0000"/>
          </a:solidFill>
        </p:spPr>
        <p:txBody>
          <a:bodyPr wrap="square"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srgbClr val="FCFCFC"/>
                </a:solidFill>
                <a:effectLst/>
                <a:uLnTx/>
                <a:uFillTx/>
                <a:latin typeface="Arial" panose="020F0502020204030204"/>
                <a:ea typeface="微软雅黑"/>
                <a:cs typeface="+mn-ea"/>
                <a:sym typeface="+mn-lt"/>
              </a:rPr>
              <a:t>学习宣传十九大精神，落实新时代党建总要求</a:t>
            </a:r>
            <a:endParaRPr kumimoji="0" lang="zh-CN" altLang="zh-CN" sz="1600" b="0" i="0" u="none" strike="noStrike" kern="100" cap="none" spc="0" normalizeH="0" baseline="0" noProof="0" dirty="0">
              <a:ln>
                <a:noFill/>
              </a:ln>
              <a:solidFill>
                <a:srgbClr val="FCFCFC"/>
              </a:solidFill>
              <a:effectLst/>
              <a:uLnTx/>
              <a:uFillTx/>
              <a:latin typeface="Arial" panose="020F0502020204030204"/>
              <a:ea typeface="微软雅黑"/>
              <a:cs typeface="+mn-ea"/>
              <a:sym typeface="+mn-lt"/>
            </a:endParaRPr>
          </a:p>
        </p:txBody>
      </p:sp>
      <p:sp>
        <p:nvSpPr>
          <p:cNvPr id="95" name="PA_圆角矩形 16"/>
          <p:cNvSpPr>
            <a:spLocks noChangeAspect="1"/>
          </p:cNvSpPr>
          <p:nvPr>
            <p:custDataLst>
              <p:tags r:id="rId6"/>
            </p:custDataLst>
          </p:nvPr>
        </p:nvSpPr>
        <p:spPr>
          <a:xfrm>
            <a:off x="5880000" y="5409120"/>
            <a:ext cx="432000" cy="432000"/>
          </a:xfrm>
          <a:prstGeom prst="roundRect">
            <a:avLst>
              <a:gd name="adj" fmla="val 50000"/>
            </a:avLst>
          </a:prstGeom>
          <a:solidFill>
            <a:srgbClr val="7D0000"/>
          </a:solidFill>
          <a:ln w="63500">
            <a:solidFill>
              <a:srgbClr val="7D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rPr>
              <a:t>6</a:t>
            </a:r>
            <a:endParaRPr kumimoji="0" lang="zh-CN" altLang="en-US" sz="1800" b="0" i="0" u="none" strike="noStrike" kern="1200" cap="none" spc="0" normalizeH="0" baseline="0" noProof="0" dirty="0">
              <a:ln>
                <a:noFill/>
              </a:ln>
              <a:solidFill>
                <a:srgbClr val="FCFCFC"/>
              </a:solidFill>
              <a:effectLst/>
              <a:uLnTx/>
              <a:uFillTx/>
              <a:latin typeface="Arial" panose="020F0502020204030204"/>
              <a:ea typeface="微软雅黑"/>
              <a:cs typeface="+mn-ea"/>
              <a:sym typeface="+mn-lt"/>
            </a:endParaRPr>
          </a:p>
        </p:txBody>
      </p:sp>
      <p:cxnSp>
        <p:nvCxnSpPr>
          <p:cNvPr id="96" name="直接箭头连接符 95"/>
          <p:cNvCxnSpPr/>
          <p:nvPr/>
        </p:nvCxnSpPr>
        <p:spPr>
          <a:xfrm>
            <a:off x="6312000" y="5625120"/>
            <a:ext cx="432000" cy="0"/>
          </a:xfrm>
          <a:prstGeom prst="straightConnector1">
            <a:avLst/>
          </a:prstGeom>
          <a:ln>
            <a:solidFill>
              <a:srgbClr val="FF9500"/>
            </a:solidFill>
            <a:prstDash val="sysDas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598859669"/>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up)">
                                      <p:cBhvr>
                                        <p:cTn id="17" dur="1000"/>
                                        <p:tgtEl>
                                          <p:spTgt spid="64"/>
                                        </p:tgtEl>
                                      </p:cBhvr>
                                    </p:animEffect>
                                  </p:childTnLst>
                                </p:cTn>
                              </p:par>
                              <p:par>
                                <p:cTn id="18" presetID="23" presetClass="entr" presetSubtype="528" fill="hold" grpId="0" nodeType="withEffect">
                                  <p:stCondLst>
                                    <p:cond delay="0"/>
                                  </p:stCondLst>
                                  <p:childTnLst>
                                    <p:set>
                                      <p:cBhvr>
                                        <p:cTn id="19" dur="1" fill="hold">
                                          <p:stCondLst>
                                            <p:cond delay="0"/>
                                          </p:stCondLst>
                                        </p:cTn>
                                        <p:tgtEl>
                                          <p:spTgt spid="65"/>
                                        </p:tgtEl>
                                        <p:attrNameLst>
                                          <p:attrName>style.visibility</p:attrName>
                                        </p:attrNameLst>
                                      </p:cBhvr>
                                      <p:to>
                                        <p:strVal val="visible"/>
                                      </p:to>
                                    </p:set>
                                    <p:anim calcmode="lin" valueType="num">
                                      <p:cBhvr>
                                        <p:cTn id="20" dur="1000" fill="hold"/>
                                        <p:tgtEl>
                                          <p:spTgt spid="65"/>
                                        </p:tgtEl>
                                        <p:attrNameLst>
                                          <p:attrName>ppt_w</p:attrName>
                                        </p:attrNameLst>
                                      </p:cBhvr>
                                      <p:tavLst>
                                        <p:tav tm="0">
                                          <p:val>
                                            <p:fltVal val="0"/>
                                          </p:val>
                                        </p:tav>
                                        <p:tav tm="100000">
                                          <p:val>
                                            <p:strVal val="#ppt_w"/>
                                          </p:val>
                                        </p:tav>
                                      </p:tavLst>
                                    </p:anim>
                                    <p:anim calcmode="lin" valueType="num">
                                      <p:cBhvr>
                                        <p:cTn id="21" dur="1000" fill="hold"/>
                                        <p:tgtEl>
                                          <p:spTgt spid="65"/>
                                        </p:tgtEl>
                                        <p:attrNameLst>
                                          <p:attrName>ppt_h</p:attrName>
                                        </p:attrNameLst>
                                      </p:cBhvr>
                                      <p:tavLst>
                                        <p:tav tm="0">
                                          <p:val>
                                            <p:fltVal val="0"/>
                                          </p:val>
                                        </p:tav>
                                        <p:tav tm="100000">
                                          <p:val>
                                            <p:strVal val="#ppt_h"/>
                                          </p:val>
                                        </p:tav>
                                      </p:tavLst>
                                    </p:anim>
                                    <p:anim calcmode="lin" valueType="num">
                                      <p:cBhvr>
                                        <p:cTn id="22" dur="1000" fill="hold"/>
                                        <p:tgtEl>
                                          <p:spTgt spid="65"/>
                                        </p:tgtEl>
                                        <p:attrNameLst>
                                          <p:attrName>ppt_x</p:attrName>
                                        </p:attrNameLst>
                                      </p:cBhvr>
                                      <p:tavLst>
                                        <p:tav tm="0">
                                          <p:val>
                                            <p:fltVal val="0.5"/>
                                          </p:val>
                                        </p:tav>
                                        <p:tav tm="100000">
                                          <p:val>
                                            <p:strVal val="#ppt_x"/>
                                          </p:val>
                                        </p:tav>
                                      </p:tavLst>
                                    </p:anim>
                                    <p:anim calcmode="lin" valueType="num">
                                      <p:cBhvr>
                                        <p:cTn id="23" dur="1000" fill="hold"/>
                                        <p:tgtEl>
                                          <p:spTgt spid="65"/>
                                        </p:tgtEl>
                                        <p:attrNameLst>
                                          <p:attrName>ppt_y</p:attrName>
                                        </p:attrNameLst>
                                      </p:cBhvr>
                                      <p:tavLst>
                                        <p:tav tm="0">
                                          <p:val>
                                            <p:fltVal val="0.5"/>
                                          </p:val>
                                        </p:tav>
                                        <p:tav tm="100000">
                                          <p:val>
                                            <p:strVal val="#ppt_y"/>
                                          </p:val>
                                        </p:tav>
                                      </p:tavLst>
                                    </p:anim>
                                  </p:childTnLst>
                                </p:cTn>
                              </p:par>
                              <p:par>
                                <p:cTn id="24" presetID="23" presetClass="entr" presetSubtype="528" fill="hold" grpId="0" nodeType="withEffect">
                                  <p:stCondLst>
                                    <p:cond delay="100"/>
                                  </p:stCondLst>
                                  <p:childTnLst>
                                    <p:set>
                                      <p:cBhvr>
                                        <p:cTn id="25" dur="1" fill="hold">
                                          <p:stCondLst>
                                            <p:cond delay="0"/>
                                          </p:stCondLst>
                                        </p:cTn>
                                        <p:tgtEl>
                                          <p:spTgt spid="66"/>
                                        </p:tgtEl>
                                        <p:attrNameLst>
                                          <p:attrName>style.visibility</p:attrName>
                                        </p:attrNameLst>
                                      </p:cBhvr>
                                      <p:to>
                                        <p:strVal val="visible"/>
                                      </p:to>
                                    </p:set>
                                    <p:anim calcmode="lin" valueType="num">
                                      <p:cBhvr>
                                        <p:cTn id="26" dur="1000" fill="hold"/>
                                        <p:tgtEl>
                                          <p:spTgt spid="66"/>
                                        </p:tgtEl>
                                        <p:attrNameLst>
                                          <p:attrName>ppt_w</p:attrName>
                                        </p:attrNameLst>
                                      </p:cBhvr>
                                      <p:tavLst>
                                        <p:tav tm="0">
                                          <p:val>
                                            <p:fltVal val="0"/>
                                          </p:val>
                                        </p:tav>
                                        <p:tav tm="100000">
                                          <p:val>
                                            <p:strVal val="#ppt_w"/>
                                          </p:val>
                                        </p:tav>
                                      </p:tavLst>
                                    </p:anim>
                                    <p:anim calcmode="lin" valueType="num">
                                      <p:cBhvr>
                                        <p:cTn id="27" dur="1000" fill="hold"/>
                                        <p:tgtEl>
                                          <p:spTgt spid="66"/>
                                        </p:tgtEl>
                                        <p:attrNameLst>
                                          <p:attrName>ppt_h</p:attrName>
                                        </p:attrNameLst>
                                      </p:cBhvr>
                                      <p:tavLst>
                                        <p:tav tm="0">
                                          <p:val>
                                            <p:fltVal val="0"/>
                                          </p:val>
                                        </p:tav>
                                        <p:tav tm="100000">
                                          <p:val>
                                            <p:strVal val="#ppt_h"/>
                                          </p:val>
                                        </p:tav>
                                      </p:tavLst>
                                    </p:anim>
                                    <p:anim calcmode="lin" valueType="num">
                                      <p:cBhvr>
                                        <p:cTn id="28" dur="1000" fill="hold"/>
                                        <p:tgtEl>
                                          <p:spTgt spid="66"/>
                                        </p:tgtEl>
                                        <p:attrNameLst>
                                          <p:attrName>ppt_x</p:attrName>
                                        </p:attrNameLst>
                                      </p:cBhvr>
                                      <p:tavLst>
                                        <p:tav tm="0">
                                          <p:val>
                                            <p:fltVal val="0.5"/>
                                          </p:val>
                                        </p:tav>
                                        <p:tav tm="100000">
                                          <p:val>
                                            <p:strVal val="#ppt_x"/>
                                          </p:val>
                                        </p:tav>
                                      </p:tavLst>
                                    </p:anim>
                                    <p:anim calcmode="lin" valueType="num">
                                      <p:cBhvr>
                                        <p:cTn id="29" dur="1000" fill="hold"/>
                                        <p:tgtEl>
                                          <p:spTgt spid="66"/>
                                        </p:tgtEl>
                                        <p:attrNameLst>
                                          <p:attrName>ppt_y</p:attrName>
                                        </p:attrNameLst>
                                      </p:cBhvr>
                                      <p:tavLst>
                                        <p:tav tm="0">
                                          <p:val>
                                            <p:fltVal val="0.5"/>
                                          </p:val>
                                        </p:tav>
                                        <p:tav tm="100000">
                                          <p:val>
                                            <p:strVal val="#ppt_y"/>
                                          </p:val>
                                        </p:tav>
                                      </p:tavLst>
                                    </p:anim>
                                  </p:childTnLst>
                                </p:cTn>
                              </p:par>
                              <p:par>
                                <p:cTn id="30" presetID="23" presetClass="entr" presetSubtype="528" fill="hold" grpId="0" nodeType="withEffect">
                                  <p:stCondLst>
                                    <p:cond delay="200"/>
                                  </p:stCondLst>
                                  <p:childTnLst>
                                    <p:set>
                                      <p:cBhvr>
                                        <p:cTn id="31" dur="1" fill="hold">
                                          <p:stCondLst>
                                            <p:cond delay="0"/>
                                          </p:stCondLst>
                                        </p:cTn>
                                        <p:tgtEl>
                                          <p:spTgt spid="67"/>
                                        </p:tgtEl>
                                        <p:attrNameLst>
                                          <p:attrName>style.visibility</p:attrName>
                                        </p:attrNameLst>
                                      </p:cBhvr>
                                      <p:to>
                                        <p:strVal val="visible"/>
                                      </p:to>
                                    </p:set>
                                    <p:anim calcmode="lin" valueType="num">
                                      <p:cBhvr>
                                        <p:cTn id="32" dur="1000" fill="hold"/>
                                        <p:tgtEl>
                                          <p:spTgt spid="67"/>
                                        </p:tgtEl>
                                        <p:attrNameLst>
                                          <p:attrName>ppt_w</p:attrName>
                                        </p:attrNameLst>
                                      </p:cBhvr>
                                      <p:tavLst>
                                        <p:tav tm="0">
                                          <p:val>
                                            <p:fltVal val="0"/>
                                          </p:val>
                                        </p:tav>
                                        <p:tav tm="100000">
                                          <p:val>
                                            <p:strVal val="#ppt_w"/>
                                          </p:val>
                                        </p:tav>
                                      </p:tavLst>
                                    </p:anim>
                                    <p:anim calcmode="lin" valueType="num">
                                      <p:cBhvr>
                                        <p:cTn id="33" dur="1000" fill="hold"/>
                                        <p:tgtEl>
                                          <p:spTgt spid="67"/>
                                        </p:tgtEl>
                                        <p:attrNameLst>
                                          <p:attrName>ppt_h</p:attrName>
                                        </p:attrNameLst>
                                      </p:cBhvr>
                                      <p:tavLst>
                                        <p:tav tm="0">
                                          <p:val>
                                            <p:fltVal val="0"/>
                                          </p:val>
                                        </p:tav>
                                        <p:tav tm="100000">
                                          <p:val>
                                            <p:strVal val="#ppt_h"/>
                                          </p:val>
                                        </p:tav>
                                      </p:tavLst>
                                    </p:anim>
                                    <p:anim calcmode="lin" valueType="num">
                                      <p:cBhvr>
                                        <p:cTn id="34" dur="1000" fill="hold"/>
                                        <p:tgtEl>
                                          <p:spTgt spid="67"/>
                                        </p:tgtEl>
                                        <p:attrNameLst>
                                          <p:attrName>ppt_x</p:attrName>
                                        </p:attrNameLst>
                                      </p:cBhvr>
                                      <p:tavLst>
                                        <p:tav tm="0">
                                          <p:val>
                                            <p:fltVal val="0.5"/>
                                          </p:val>
                                        </p:tav>
                                        <p:tav tm="100000">
                                          <p:val>
                                            <p:strVal val="#ppt_x"/>
                                          </p:val>
                                        </p:tav>
                                      </p:tavLst>
                                    </p:anim>
                                    <p:anim calcmode="lin" valueType="num">
                                      <p:cBhvr>
                                        <p:cTn id="35" dur="1000" fill="hold"/>
                                        <p:tgtEl>
                                          <p:spTgt spid="67"/>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300"/>
                                  </p:stCondLst>
                                  <p:childTnLst>
                                    <p:set>
                                      <p:cBhvr>
                                        <p:cTn id="37" dur="1" fill="hold">
                                          <p:stCondLst>
                                            <p:cond delay="0"/>
                                          </p:stCondLst>
                                        </p:cTn>
                                        <p:tgtEl>
                                          <p:spTgt spid="68"/>
                                        </p:tgtEl>
                                        <p:attrNameLst>
                                          <p:attrName>style.visibility</p:attrName>
                                        </p:attrNameLst>
                                      </p:cBhvr>
                                      <p:to>
                                        <p:strVal val="visible"/>
                                      </p:to>
                                    </p:set>
                                    <p:anim calcmode="lin" valueType="num">
                                      <p:cBhvr>
                                        <p:cTn id="38" dur="1000" fill="hold"/>
                                        <p:tgtEl>
                                          <p:spTgt spid="68"/>
                                        </p:tgtEl>
                                        <p:attrNameLst>
                                          <p:attrName>ppt_w</p:attrName>
                                        </p:attrNameLst>
                                      </p:cBhvr>
                                      <p:tavLst>
                                        <p:tav tm="0">
                                          <p:val>
                                            <p:fltVal val="0"/>
                                          </p:val>
                                        </p:tav>
                                        <p:tav tm="100000">
                                          <p:val>
                                            <p:strVal val="#ppt_w"/>
                                          </p:val>
                                        </p:tav>
                                      </p:tavLst>
                                    </p:anim>
                                    <p:anim calcmode="lin" valueType="num">
                                      <p:cBhvr>
                                        <p:cTn id="39" dur="1000" fill="hold"/>
                                        <p:tgtEl>
                                          <p:spTgt spid="68"/>
                                        </p:tgtEl>
                                        <p:attrNameLst>
                                          <p:attrName>ppt_h</p:attrName>
                                        </p:attrNameLst>
                                      </p:cBhvr>
                                      <p:tavLst>
                                        <p:tav tm="0">
                                          <p:val>
                                            <p:fltVal val="0"/>
                                          </p:val>
                                        </p:tav>
                                        <p:tav tm="100000">
                                          <p:val>
                                            <p:strVal val="#ppt_h"/>
                                          </p:val>
                                        </p:tav>
                                      </p:tavLst>
                                    </p:anim>
                                    <p:anim calcmode="lin" valueType="num">
                                      <p:cBhvr>
                                        <p:cTn id="40" dur="1000" fill="hold"/>
                                        <p:tgtEl>
                                          <p:spTgt spid="68"/>
                                        </p:tgtEl>
                                        <p:attrNameLst>
                                          <p:attrName>ppt_x</p:attrName>
                                        </p:attrNameLst>
                                      </p:cBhvr>
                                      <p:tavLst>
                                        <p:tav tm="0">
                                          <p:val>
                                            <p:fltVal val="0.5"/>
                                          </p:val>
                                        </p:tav>
                                        <p:tav tm="100000">
                                          <p:val>
                                            <p:strVal val="#ppt_x"/>
                                          </p:val>
                                        </p:tav>
                                      </p:tavLst>
                                    </p:anim>
                                    <p:anim calcmode="lin" valueType="num">
                                      <p:cBhvr>
                                        <p:cTn id="41" dur="1000" fill="hold"/>
                                        <p:tgtEl>
                                          <p:spTgt spid="68"/>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400"/>
                                  </p:stCondLst>
                                  <p:childTnLst>
                                    <p:set>
                                      <p:cBhvr>
                                        <p:cTn id="43" dur="1" fill="hold">
                                          <p:stCondLst>
                                            <p:cond delay="0"/>
                                          </p:stCondLst>
                                        </p:cTn>
                                        <p:tgtEl>
                                          <p:spTgt spid="69"/>
                                        </p:tgtEl>
                                        <p:attrNameLst>
                                          <p:attrName>style.visibility</p:attrName>
                                        </p:attrNameLst>
                                      </p:cBhvr>
                                      <p:to>
                                        <p:strVal val="visible"/>
                                      </p:to>
                                    </p:set>
                                    <p:anim calcmode="lin" valueType="num">
                                      <p:cBhvr>
                                        <p:cTn id="44" dur="1000" fill="hold"/>
                                        <p:tgtEl>
                                          <p:spTgt spid="69"/>
                                        </p:tgtEl>
                                        <p:attrNameLst>
                                          <p:attrName>ppt_w</p:attrName>
                                        </p:attrNameLst>
                                      </p:cBhvr>
                                      <p:tavLst>
                                        <p:tav tm="0">
                                          <p:val>
                                            <p:fltVal val="0"/>
                                          </p:val>
                                        </p:tav>
                                        <p:tav tm="100000">
                                          <p:val>
                                            <p:strVal val="#ppt_w"/>
                                          </p:val>
                                        </p:tav>
                                      </p:tavLst>
                                    </p:anim>
                                    <p:anim calcmode="lin" valueType="num">
                                      <p:cBhvr>
                                        <p:cTn id="45" dur="1000" fill="hold"/>
                                        <p:tgtEl>
                                          <p:spTgt spid="69"/>
                                        </p:tgtEl>
                                        <p:attrNameLst>
                                          <p:attrName>ppt_h</p:attrName>
                                        </p:attrNameLst>
                                      </p:cBhvr>
                                      <p:tavLst>
                                        <p:tav tm="0">
                                          <p:val>
                                            <p:fltVal val="0"/>
                                          </p:val>
                                        </p:tav>
                                        <p:tav tm="100000">
                                          <p:val>
                                            <p:strVal val="#ppt_h"/>
                                          </p:val>
                                        </p:tav>
                                      </p:tavLst>
                                    </p:anim>
                                    <p:anim calcmode="lin" valueType="num">
                                      <p:cBhvr>
                                        <p:cTn id="46" dur="1000" fill="hold"/>
                                        <p:tgtEl>
                                          <p:spTgt spid="69"/>
                                        </p:tgtEl>
                                        <p:attrNameLst>
                                          <p:attrName>ppt_x</p:attrName>
                                        </p:attrNameLst>
                                      </p:cBhvr>
                                      <p:tavLst>
                                        <p:tav tm="0">
                                          <p:val>
                                            <p:fltVal val="0.5"/>
                                          </p:val>
                                        </p:tav>
                                        <p:tav tm="100000">
                                          <p:val>
                                            <p:strVal val="#ppt_x"/>
                                          </p:val>
                                        </p:tav>
                                      </p:tavLst>
                                    </p:anim>
                                    <p:anim calcmode="lin" valueType="num">
                                      <p:cBhvr>
                                        <p:cTn id="47" dur="1000" fill="hold"/>
                                        <p:tgtEl>
                                          <p:spTgt spid="69"/>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500"/>
                                  </p:stCondLst>
                                  <p:childTnLst>
                                    <p:set>
                                      <p:cBhvr>
                                        <p:cTn id="49" dur="1" fill="hold">
                                          <p:stCondLst>
                                            <p:cond delay="0"/>
                                          </p:stCondLst>
                                        </p:cTn>
                                        <p:tgtEl>
                                          <p:spTgt spid="95"/>
                                        </p:tgtEl>
                                        <p:attrNameLst>
                                          <p:attrName>style.visibility</p:attrName>
                                        </p:attrNameLst>
                                      </p:cBhvr>
                                      <p:to>
                                        <p:strVal val="visible"/>
                                      </p:to>
                                    </p:set>
                                    <p:anim calcmode="lin" valueType="num">
                                      <p:cBhvr>
                                        <p:cTn id="50" dur="1000" fill="hold"/>
                                        <p:tgtEl>
                                          <p:spTgt spid="95"/>
                                        </p:tgtEl>
                                        <p:attrNameLst>
                                          <p:attrName>ppt_w</p:attrName>
                                        </p:attrNameLst>
                                      </p:cBhvr>
                                      <p:tavLst>
                                        <p:tav tm="0">
                                          <p:val>
                                            <p:fltVal val="0"/>
                                          </p:val>
                                        </p:tav>
                                        <p:tav tm="100000">
                                          <p:val>
                                            <p:strVal val="#ppt_w"/>
                                          </p:val>
                                        </p:tav>
                                      </p:tavLst>
                                    </p:anim>
                                    <p:anim calcmode="lin" valueType="num">
                                      <p:cBhvr>
                                        <p:cTn id="51" dur="1000" fill="hold"/>
                                        <p:tgtEl>
                                          <p:spTgt spid="95"/>
                                        </p:tgtEl>
                                        <p:attrNameLst>
                                          <p:attrName>ppt_h</p:attrName>
                                        </p:attrNameLst>
                                      </p:cBhvr>
                                      <p:tavLst>
                                        <p:tav tm="0">
                                          <p:val>
                                            <p:fltVal val="0"/>
                                          </p:val>
                                        </p:tav>
                                        <p:tav tm="100000">
                                          <p:val>
                                            <p:strVal val="#ppt_h"/>
                                          </p:val>
                                        </p:tav>
                                      </p:tavLst>
                                    </p:anim>
                                    <p:anim calcmode="lin" valueType="num">
                                      <p:cBhvr>
                                        <p:cTn id="52" dur="1000" fill="hold"/>
                                        <p:tgtEl>
                                          <p:spTgt spid="95"/>
                                        </p:tgtEl>
                                        <p:attrNameLst>
                                          <p:attrName>ppt_x</p:attrName>
                                        </p:attrNameLst>
                                      </p:cBhvr>
                                      <p:tavLst>
                                        <p:tav tm="0">
                                          <p:val>
                                            <p:fltVal val="0.5"/>
                                          </p:val>
                                        </p:tav>
                                        <p:tav tm="100000">
                                          <p:val>
                                            <p:strVal val="#ppt_x"/>
                                          </p:val>
                                        </p:tav>
                                      </p:tavLst>
                                    </p:anim>
                                    <p:anim calcmode="lin" valueType="num">
                                      <p:cBhvr>
                                        <p:cTn id="53" dur="1000" fill="hold"/>
                                        <p:tgtEl>
                                          <p:spTgt spid="95"/>
                                        </p:tgtEl>
                                        <p:attrNameLst>
                                          <p:attrName>ppt_y</p:attrName>
                                        </p:attrNameLst>
                                      </p:cBhvr>
                                      <p:tavLst>
                                        <p:tav tm="0">
                                          <p:val>
                                            <p:fltVal val="0.5"/>
                                          </p:val>
                                        </p:tav>
                                        <p:tav tm="100000">
                                          <p:val>
                                            <p:strVal val="#ppt_y"/>
                                          </p:val>
                                        </p:tav>
                                      </p:tavLst>
                                    </p:anim>
                                  </p:childTnLst>
                                </p:cTn>
                              </p:par>
                            </p:childTnLst>
                          </p:cTn>
                        </p:par>
                        <p:par>
                          <p:cTn id="54" fill="hold">
                            <p:stCondLst>
                              <p:cond delay="3000"/>
                            </p:stCondLst>
                            <p:childTnLst>
                              <p:par>
                                <p:cTn id="55" presetID="22" presetClass="entr" presetSubtype="2" fill="hold" nodeType="afterEffect">
                                  <p:stCondLst>
                                    <p:cond delay="0"/>
                                  </p:stCondLst>
                                  <p:childTnLst>
                                    <p:set>
                                      <p:cBhvr>
                                        <p:cTn id="56" dur="1" fill="hold">
                                          <p:stCondLst>
                                            <p:cond delay="0"/>
                                          </p:stCondLst>
                                        </p:cTn>
                                        <p:tgtEl>
                                          <p:spTgt spid="70"/>
                                        </p:tgtEl>
                                        <p:attrNameLst>
                                          <p:attrName>style.visibility</p:attrName>
                                        </p:attrNameLst>
                                      </p:cBhvr>
                                      <p:to>
                                        <p:strVal val="visible"/>
                                      </p:to>
                                    </p:set>
                                    <p:animEffect transition="in" filter="wipe(right)">
                                      <p:cBhvr>
                                        <p:cTn id="57" dur="500"/>
                                        <p:tgtEl>
                                          <p:spTgt spid="70"/>
                                        </p:tgtEl>
                                      </p:cBhvr>
                                    </p:animEffect>
                                  </p:childTnLst>
                                </p:cTn>
                              </p:par>
                              <p:par>
                                <p:cTn id="58" presetID="22" presetClass="entr" presetSubtype="2" fill="hold" nodeType="withEffect">
                                  <p:stCondLst>
                                    <p:cond delay="0"/>
                                  </p:stCondLst>
                                  <p:childTnLst>
                                    <p:set>
                                      <p:cBhvr>
                                        <p:cTn id="59" dur="1" fill="hold">
                                          <p:stCondLst>
                                            <p:cond delay="0"/>
                                          </p:stCondLst>
                                        </p:cTn>
                                        <p:tgtEl>
                                          <p:spTgt spid="72"/>
                                        </p:tgtEl>
                                        <p:attrNameLst>
                                          <p:attrName>style.visibility</p:attrName>
                                        </p:attrNameLst>
                                      </p:cBhvr>
                                      <p:to>
                                        <p:strVal val="visible"/>
                                      </p:to>
                                    </p:set>
                                    <p:animEffect transition="in" filter="wipe(right)">
                                      <p:cBhvr>
                                        <p:cTn id="60" dur="500"/>
                                        <p:tgtEl>
                                          <p:spTgt spid="72"/>
                                        </p:tgtEl>
                                      </p:cBhvr>
                                    </p:animEffect>
                                  </p:childTnLst>
                                </p:cTn>
                              </p:par>
                              <p:par>
                                <p:cTn id="61" presetID="22" presetClass="entr" presetSubtype="2" fill="hold" nodeType="with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wipe(right)">
                                      <p:cBhvr>
                                        <p:cTn id="63" dur="500"/>
                                        <p:tgtEl>
                                          <p:spTgt spid="73"/>
                                        </p:tgtEl>
                                      </p:cBhvr>
                                    </p:animEffect>
                                  </p:childTnLst>
                                </p:cTn>
                              </p:par>
                              <p:par>
                                <p:cTn id="64" presetID="22" presetClass="entr" presetSubtype="8" fill="hold" nodeType="withEffect">
                                  <p:stCondLst>
                                    <p:cond delay="0"/>
                                  </p:stCondLst>
                                  <p:childTnLst>
                                    <p:set>
                                      <p:cBhvr>
                                        <p:cTn id="65" dur="1" fill="hold">
                                          <p:stCondLst>
                                            <p:cond delay="0"/>
                                          </p:stCondLst>
                                        </p:cTn>
                                        <p:tgtEl>
                                          <p:spTgt spid="74"/>
                                        </p:tgtEl>
                                        <p:attrNameLst>
                                          <p:attrName>style.visibility</p:attrName>
                                        </p:attrNameLst>
                                      </p:cBhvr>
                                      <p:to>
                                        <p:strVal val="visible"/>
                                      </p:to>
                                    </p:set>
                                    <p:animEffect transition="in" filter="wipe(left)">
                                      <p:cBhvr>
                                        <p:cTn id="66" dur="500"/>
                                        <p:tgtEl>
                                          <p:spTgt spid="74"/>
                                        </p:tgtEl>
                                      </p:cBhvr>
                                    </p:animEffect>
                                  </p:childTnLst>
                                </p:cTn>
                              </p:par>
                              <p:par>
                                <p:cTn id="67" presetID="22" presetClass="entr" presetSubtype="8" fill="hold" nodeType="with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wipe(left)">
                                      <p:cBhvr>
                                        <p:cTn id="69" dur="500"/>
                                        <p:tgtEl>
                                          <p:spTgt spid="71"/>
                                        </p:tgtEl>
                                      </p:cBhvr>
                                    </p:animEffect>
                                  </p:childTnLst>
                                </p:cTn>
                              </p:par>
                              <p:par>
                                <p:cTn id="70" presetID="22" presetClass="entr" presetSubtype="8" fill="hold" nodeType="withEffect">
                                  <p:stCondLst>
                                    <p:cond delay="0"/>
                                  </p:stCondLst>
                                  <p:childTnLst>
                                    <p:set>
                                      <p:cBhvr>
                                        <p:cTn id="71" dur="1" fill="hold">
                                          <p:stCondLst>
                                            <p:cond delay="0"/>
                                          </p:stCondLst>
                                        </p:cTn>
                                        <p:tgtEl>
                                          <p:spTgt spid="96"/>
                                        </p:tgtEl>
                                        <p:attrNameLst>
                                          <p:attrName>style.visibility</p:attrName>
                                        </p:attrNameLst>
                                      </p:cBhvr>
                                      <p:to>
                                        <p:strVal val="visible"/>
                                      </p:to>
                                    </p:set>
                                    <p:animEffect transition="in" filter="wipe(left)">
                                      <p:cBhvr>
                                        <p:cTn id="72" dur="500"/>
                                        <p:tgtEl>
                                          <p:spTgt spid="96"/>
                                        </p:tgtEl>
                                      </p:cBhvr>
                                    </p:animEffect>
                                  </p:childTnLst>
                                </p:cTn>
                              </p:par>
                            </p:childTnLst>
                          </p:cTn>
                        </p:par>
                        <p:par>
                          <p:cTn id="73" fill="hold">
                            <p:stCondLst>
                              <p:cond delay="3500"/>
                            </p:stCondLst>
                            <p:childTnLst>
                              <p:par>
                                <p:cTn id="74" presetID="22" presetClass="entr" presetSubtype="2" fill="hold" grpId="0" nodeType="afterEffect">
                                  <p:stCondLst>
                                    <p:cond delay="0"/>
                                  </p:stCondLst>
                                  <p:childTnLst>
                                    <p:set>
                                      <p:cBhvr>
                                        <p:cTn id="75" dur="1" fill="hold">
                                          <p:stCondLst>
                                            <p:cond delay="0"/>
                                          </p:stCondLst>
                                        </p:cTn>
                                        <p:tgtEl>
                                          <p:spTgt spid="75"/>
                                        </p:tgtEl>
                                        <p:attrNameLst>
                                          <p:attrName>style.visibility</p:attrName>
                                        </p:attrNameLst>
                                      </p:cBhvr>
                                      <p:to>
                                        <p:strVal val="visible"/>
                                      </p:to>
                                    </p:set>
                                    <p:animEffect transition="in" filter="wipe(right)">
                                      <p:cBhvr>
                                        <p:cTn id="76" dur="1000"/>
                                        <p:tgtEl>
                                          <p:spTgt spid="75"/>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wipe(left)">
                                      <p:cBhvr>
                                        <p:cTn id="79" dur="1000"/>
                                        <p:tgtEl>
                                          <p:spTgt spid="79"/>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77"/>
                                        </p:tgtEl>
                                        <p:attrNameLst>
                                          <p:attrName>style.visibility</p:attrName>
                                        </p:attrNameLst>
                                      </p:cBhvr>
                                      <p:to>
                                        <p:strVal val="visible"/>
                                      </p:to>
                                    </p:set>
                                    <p:animEffect transition="in" filter="wipe(right)">
                                      <p:cBhvr>
                                        <p:cTn id="82" dur="1000"/>
                                        <p:tgtEl>
                                          <p:spTgt spid="7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wipe(left)">
                                      <p:cBhvr>
                                        <p:cTn id="85" dur="1000"/>
                                        <p:tgtEl>
                                          <p:spTgt spid="76"/>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8"/>
                                        </p:tgtEl>
                                        <p:attrNameLst>
                                          <p:attrName>style.visibility</p:attrName>
                                        </p:attrNameLst>
                                      </p:cBhvr>
                                      <p:to>
                                        <p:strVal val="visible"/>
                                      </p:to>
                                    </p:set>
                                    <p:animEffect transition="in" filter="wipe(right)">
                                      <p:cBhvr>
                                        <p:cTn id="88" dur="1000"/>
                                        <p:tgtEl>
                                          <p:spTgt spid="78"/>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80"/>
                                        </p:tgtEl>
                                        <p:attrNameLst>
                                          <p:attrName>style.visibility</p:attrName>
                                        </p:attrNameLst>
                                      </p:cBhvr>
                                      <p:to>
                                        <p:strVal val="visible"/>
                                      </p:to>
                                    </p:set>
                                    <p:animEffect transition="in" filter="wipe(left)">
                                      <p:cBhvr>
                                        <p:cTn id="91"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5" grpId="0" animBg="1"/>
      <p:bldP spid="66" grpId="0" animBg="1"/>
      <p:bldP spid="67" grpId="0" animBg="1"/>
      <p:bldP spid="68" grpId="0" animBg="1"/>
      <p:bldP spid="69" grpId="0" animBg="1"/>
      <p:bldP spid="75" grpId="0" animBg="1"/>
      <p:bldP spid="76" grpId="0" animBg="1"/>
      <p:bldP spid="77" grpId="0" animBg="1"/>
      <p:bldP spid="78" grpId="0" animBg="1"/>
      <p:bldP spid="79" grpId="0" animBg="1"/>
      <p:bldP spid="80" grpId="0" animBg="1"/>
      <p:bldP spid="9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2"/>
          <p:cNvSpPr txBox="1"/>
          <p:nvPr/>
        </p:nvSpPr>
        <p:spPr>
          <a:xfrm>
            <a:off x="1320527" y="301540"/>
            <a:ext cx="7488435"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zh-CN" dirty="0">
                <a:sym typeface="+mn-lt"/>
              </a:rPr>
              <a:t>全面从严管党治党，落实党建工作责任</a:t>
            </a:r>
            <a:endParaRPr lang="zh-CN" altLang="en-US" dirty="0">
              <a:sym typeface="+mn-lt"/>
            </a:endParaRPr>
          </a:p>
        </p:txBody>
      </p:sp>
      <p:sp>
        <p:nvSpPr>
          <p:cNvPr id="2" name="矩形 1"/>
          <p:cNvSpPr/>
          <p:nvPr/>
        </p:nvSpPr>
        <p:spPr>
          <a:xfrm>
            <a:off x="1437851" y="2426990"/>
            <a:ext cx="4208206"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6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严格按照党要管党、从严治党的要求，全面落实抓党建主体责任。</a:t>
            </a:r>
            <a:endParaRPr kumimoji="0" lang="zh-CN" altLang="en-US" sz="16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4" name="矩形 3"/>
          <p:cNvSpPr/>
          <p:nvPr/>
        </p:nvSpPr>
        <p:spPr>
          <a:xfrm>
            <a:off x="6806702" y="2945166"/>
            <a:ext cx="4339650"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4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坚持每月召开一次党建工作专题会议，党建工作亲自部署、党建问题亲自研究、党建事项亲自督办。</a:t>
            </a:r>
            <a:endParaRPr kumimoji="0" lang="en-US" altLang="zh-CN" sz="14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5" name="矩形 4"/>
          <p:cNvSpPr/>
          <p:nvPr/>
        </p:nvSpPr>
        <p:spPr>
          <a:xfrm>
            <a:off x="6806702" y="2498557"/>
            <a:ext cx="4339650"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党支部书记落实抓党建“第一人”的责任</a:t>
            </a:r>
            <a:endParaRPr kumimoji="0" lang="zh-CN" altLang="en-US" sz="18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endParaRPr>
          </a:p>
        </p:txBody>
      </p:sp>
      <p:sp>
        <p:nvSpPr>
          <p:cNvPr id="6" name="矩形 5"/>
          <p:cNvSpPr/>
          <p:nvPr/>
        </p:nvSpPr>
        <p:spPr>
          <a:xfrm>
            <a:off x="6806702" y="4146167"/>
            <a:ext cx="4339650"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400" b="0" i="0" u="none" strike="noStrike" kern="1200" cap="none" spc="0" normalizeH="0" baseline="0" noProof="0">
                <a:ln>
                  <a:noFill/>
                </a:ln>
                <a:solidFill>
                  <a:srgbClr val="502800"/>
                </a:solidFill>
                <a:effectLst/>
                <a:uLnTx/>
                <a:uFillTx/>
                <a:latin typeface="Arial" panose="020F0502020204030204"/>
                <a:ea typeface="微软雅黑"/>
                <a:cs typeface="+mn-ea"/>
                <a:sym typeface="+mn-lt"/>
              </a:rPr>
              <a:t>与</a:t>
            </a:r>
            <a:r>
              <a:rPr kumimoji="0" lang="en-US" altLang="zh-CN" sz="14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29</a:t>
            </a:r>
            <a:r>
              <a:rPr kumimoji="0" lang="zh-CN" altLang="zh-CN" sz="14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名党员全部签订《党员目标管理责任书》，明确了考核指标，把“软任务”变成</a:t>
            </a:r>
            <a:r>
              <a:rPr kumimoji="0" lang="zh-CN" altLang="zh-CN" sz="1400" b="0" i="0" u="none" strike="noStrike" kern="1200" cap="none" spc="0" normalizeH="0" baseline="0" noProof="0">
                <a:ln>
                  <a:noFill/>
                </a:ln>
                <a:solidFill>
                  <a:srgbClr val="502800"/>
                </a:solidFill>
                <a:effectLst/>
                <a:uLnTx/>
                <a:uFillTx/>
                <a:latin typeface="Arial" panose="020F0502020204030204"/>
                <a:ea typeface="微软雅黑"/>
                <a:cs typeface="+mn-ea"/>
                <a:sym typeface="+mn-lt"/>
              </a:rPr>
              <a:t>“硬指标”</a:t>
            </a:r>
            <a:r>
              <a:rPr kumimoji="0" lang="zh-CN" altLang="en-US" sz="1400" b="0" i="0" u="none" strike="noStrike" kern="1200" cap="none" spc="0" normalizeH="0" baseline="0" noProof="0">
                <a:ln>
                  <a:noFill/>
                </a:ln>
                <a:solidFill>
                  <a:srgbClr val="502800"/>
                </a:solidFill>
                <a:effectLst/>
                <a:uLnTx/>
                <a:uFillTx/>
                <a:latin typeface="Arial" panose="020F0502020204030204"/>
                <a:ea typeface="微软雅黑"/>
                <a:cs typeface="+mn-ea"/>
                <a:sym typeface="+mn-lt"/>
              </a:rPr>
              <a:t> </a:t>
            </a:r>
            <a:r>
              <a:rPr kumimoji="0" lang="zh-CN" altLang="zh-CN" sz="1400" b="0" i="0" u="none" strike="noStrike" kern="1200" cap="none" spc="0" normalizeH="0" baseline="0" noProof="0">
                <a:ln>
                  <a:noFill/>
                </a:ln>
                <a:solidFill>
                  <a:srgbClr val="502800"/>
                </a:solidFill>
                <a:effectLst/>
                <a:uLnTx/>
                <a:uFillTx/>
                <a:latin typeface="Arial" panose="020F0502020204030204"/>
                <a:ea typeface="微软雅黑"/>
                <a:cs typeface="+mn-ea"/>
                <a:sym typeface="+mn-lt"/>
              </a:rPr>
              <a:t>；</a:t>
            </a:r>
            <a:endParaRPr kumimoji="0" lang="en-US" altLang="zh-CN" sz="14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7" name="矩形 6"/>
          <p:cNvSpPr/>
          <p:nvPr/>
        </p:nvSpPr>
        <p:spPr>
          <a:xfrm>
            <a:off x="6806702" y="3779739"/>
            <a:ext cx="2582543"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实行党建工作目标管理</a:t>
            </a:r>
            <a:endParaRPr kumimoji="0" lang="zh-CN" altLang="en-US" sz="18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endParaRPr>
          </a:p>
        </p:txBody>
      </p:sp>
      <p:sp>
        <p:nvSpPr>
          <p:cNvPr id="8" name="矩形 7"/>
          <p:cNvSpPr/>
          <p:nvPr/>
        </p:nvSpPr>
        <p:spPr>
          <a:xfrm>
            <a:off x="6806703" y="5512252"/>
            <a:ext cx="4339650"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4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制定了《</a:t>
            </a:r>
            <a:r>
              <a:rPr kumimoji="0" lang="en-US" altLang="zh-CN" sz="14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201X</a:t>
            </a:r>
            <a:r>
              <a:rPr kumimoji="0" lang="zh-CN" altLang="zh-CN" sz="14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年党建工作安排》和一二季度《党建工作计划》，明确了重点、细化了任务。</a:t>
            </a:r>
            <a:endParaRPr kumimoji="0" lang="en-US" altLang="zh-CN" sz="14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9" name="矩形 8"/>
          <p:cNvSpPr/>
          <p:nvPr/>
        </p:nvSpPr>
        <p:spPr>
          <a:xfrm>
            <a:off x="6806702" y="5060920"/>
            <a:ext cx="3405746"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制定了</a:t>
            </a:r>
            <a:r>
              <a:rPr kumimoji="0" lang="zh-CN" altLang="en-US" sz="18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党建</a:t>
            </a:r>
            <a:r>
              <a:rPr kumimoji="0" lang="zh-CN" altLang="zh-CN" sz="18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工作安排</a:t>
            </a:r>
            <a:r>
              <a:rPr kumimoji="0" lang="zh-CN" altLang="en-US" sz="18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和计划</a:t>
            </a:r>
          </a:p>
        </p:txBody>
      </p:sp>
      <p:sp>
        <p:nvSpPr>
          <p:cNvPr id="13" name="矩形: 圆角 12"/>
          <p:cNvSpPr/>
          <p:nvPr/>
        </p:nvSpPr>
        <p:spPr>
          <a:xfrm>
            <a:off x="1437852" y="1455661"/>
            <a:ext cx="4208206" cy="792000"/>
          </a:xfrm>
          <a:prstGeom prst="roundRect">
            <a:avLst/>
          </a:prstGeom>
          <a:solidFill>
            <a:srgbClr val="C00000"/>
          </a:solidFill>
          <a:ln w="1270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00" cap="none" spc="0" normalizeH="0" baseline="0" noProof="0">
                <a:ln>
                  <a:noFill/>
                </a:ln>
                <a:solidFill>
                  <a:srgbClr val="FFFDF8"/>
                </a:solidFill>
                <a:effectLst/>
                <a:uLnTx/>
                <a:uFillTx/>
                <a:latin typeface="Arial" panose="020F0502020204030204"/>
                <a:ea typeface="微软雅黑"/>
                <a:cs typeface="+mn-ea"/>
                <a:sym typeface="+mn-lt"/>
              </a:rPr>
              <a:t>一</a:t>
            </a:r>
            <a:r>
              <a:rPr kumimoji="0" lang="zh-CN" altLang="zh-CN" sz="2400" b="0" i="0" u="none" strike="noStrike" kern="100" cap="none" spc="0" normalizeH="0" baseline="0" noProof="0">
                <a:ln>
                  <a:noFill/>
                </a:ln>
                <a:solidFill>
                  <a:srgbClr val="FFFDF8"/>
                </a:solidFill>
                <a:effectLst/>
                <a:uLnTx/>
                <a:uFillTx/>
                <a:latin typeface="Arial" panose="020F0502020204030204"/>
                <a:ea typeface="微软雅黑"/>
                <a:cs typeface="+mn-ea"/>
                <a:sym typeface="+mn-lt"/>
              </a:rPr>
              <a:t>是全面落实党建工作责任</a:t>
            </a:r>
            <a:endParaRPr kumimoji="0" lang="zh-CN" altLang="en-US" sz="24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17" name="任意多边形: 形状 16"/>
          <p:cNvSpPr/>
          <p:nvPr/>
        </p:nvSpPr>
        <p:spPr>
          <a:xfrm>
            <a:off x="5752182" y="1851661"/>
            <a:ext cx="692162" cy="4273036"/>
          </a:xfrm>
          <a:custGeom>
            <a:avLst/>
            <a:gdLst>
              <a:gd name="connsiteX0" fmla="*/ 0 w 798286"/>
              <a:gd name="connsiteY0" fmla="*/ 0 h 3947886"/>
              <a:gd name="connsiteX1" fmla="*/ 798286 w 798286"/>
              <a:gd name="connsiteY1" fmla="*/ 0 h 3947886"/>
              <a:gd name="connsiteX2" fmla="*/ 798286 w 798286"/>
              <a:gd name="connsiteY2" fmla="*/ 3947886 h 3947886"/>
            </a:gdLst>
            <a:ahLst/>
            <a:cxnLst>
              <a:cxn ang="0">
                <a:pos x="connsiteX0" y="connsiteY0"/>
              </a:cxn>
              <a:cxn ang="0">
                <a:pos x="connsiteX1" y="connsiteY1"/>
              </a:cxn>
              <a:cxn ang="0">
                <a:pos x="connsiteX2" y="connsiteY2"/>
              </a:cxn>
            </a:cxnLst>
            <a:rect l="l" t="t" r="r" b="b"/>
            <a:pathLst>
              <a:path w="798286" h="3947886">
                <a:moveTo>
                  <a:pt x="0" y="0"/>
                </a:moveTo>
                <a:lnTo>
                  <a:pt x="798286" y="0"/>
                </a:lnTo>
                <a:lnTo>
                  <a:pt x="798286" y="3947886"/>
                </a:lnTo>
              </a:path>
            </a:pathLst>
          </a:custGeom>
          <a:noFill/>
          <a:ln>
            <a:solidFill>
              <a:srgbClr val="FF9500"/>
            </a:solidFill>
            <a:headEnd type="ova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18" name="矩形: 圆角 17"/>
          <p:cNvSpPr/>
          <p:nvPr/>
        </p:nvSpPr>
        <p:spPr>
          <a:xfrm>
            <a:off x="6188111" y="2426990"/>
            <a:ext cx="512466" cy="51246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1</a:t>
            </a: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19" name="矩形: 圆角 18"/>
          <p:cNvSpPr/>
          <p:nvPr/>
        </p:nvSpPr>
        <p:spPr>
          <a:xfrm>
            <a:off x="6188111" y="3708172"/>
            <a:ext cx="512466" cy="512466"/>
          </a:xfrm>
          <a:prstGeom prst="roundRect">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2</a:t>
            </a: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20" name="矩形: 圆角 19"/>
          <p:cNvSpPr/>
          <p:nvPr/>
        </p:nvSpPr>
        <p:spPr>
          <a:xfrm>
            <a:off x="6188111" y="4989353"/>
            <a:ext cx="512466" cy="51246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3</a:t>
            </a: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pic>
        <p:nvPicPr>
          <p:cNvPr id="22" name="图片 21"/>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a:fillRect/>
          </a:stretch>
        </p:blipFill>
        <p:spPr>
          <a:xfrm>
            <a:off x="1437851" y="3180430"/>
            <a:ext cx="4208206" cy="1417218"/>
          </a:xfrm>
          <a:prstGeom prst="rect">
            <a:avLst/>
          </a:prstGeom>
        </p:spPr>
      </p:pic>
      <p:pic>
        <p:nvPicPr>
          <p:cNvPr id="24" name="图片 23"/>
          <p:cNvPicPr>
            <a:picLocks noChangeAspect="1"/>
          </p:cNvPicPr>
          <p:nvPr/>
        </p:nvPicPr>
        <p:blipFill rotWithShape="1">
          <a:blip r:embed="rId4" cstate="print">
            <a:extLst>
              <a:ext uri="{BEBA8EAE-BF5A-486C-A8C5-ECC9F3942E4B}">
                <a14:imgProps xmlns="" xmlns:a14="http://schemas.microsoft.com/office/drawing/2010/main">
                  <a14:imgLayer r:embed="rId5">
                    <a14:imgEffect>
                      <a14:brightnessContrast bright="10000" contrast="20000"/>
                    </a14:imgEffect>
                    <a14:imgEffect>
                      <a14:colorTemperature colorTemp="11500"/>
                    </a14:imgEffect>
                  </a14:imgLayer>
                </a14:imgProps>
              </a:ext>
              <a:ext uri="{28A0092B-C50C-407E-A947-70E740481C1C}">
                <a14:useLocalDpi xmlns="" xmlns:a14="http://schemas.microsoft.com/office/drawing/2010/main" val="0"/>
              </a:ext>
            </a:extLst>
          </a:blip>
          <a:srcRect/>
          <a:stretch>
            <a:fillRect/>
          </a:stretch>
        </p:blipFill>
        <p:spPr>
          <a:xfrm>
            <a:off x="1437851" y="4707479"/>
            <a:ext cx="4208206" cy="1417218"/>
          </a:xfrm>
          <a:prstGeom prst="rect">
            <a:avLst/>
          </a:prstGeom>
        </p:spPr>
      </p:pic>
    </p:spTree>
    <p:extLst>
      <p:ext uri="{BB962C8B-B14F-4D97-AF65-F5344CB8AC3E}">
        <p14:creationId xmlns="" xmlns:p14="http://schemas.microsoft.com/office/powerpoint/2010/main" val="981461287"/>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500" fill="hold"/>
                                        <p:tgtEl>
                                          <p:spTgt spid="13"/>
                                        </p:tgtEl>
                                        <p:attrNameLst>
                                          <p:attrName>ppt_w</p:attrName>
                                        </p:attrNameLst>
                                      </p:cBhvr>
                                      <p:tavLst>
                                        <p:tav tm="0">
                                          <p:val>
                                            <p:fltVal val="0"/>
                                          </p:val>
                                        </p:tav>
                                        <p:tav tm="100000">
                                          <p:val>
                                            <p:strVal val="#ppt_w"/>
                                          </p:val>
                                        </p:tav>
                                      </p:tavLst>
                                    </p:anim>
                                    <p:anim calcmode="lin" valueType="num">
                                      <p:cBhvr>
                                        <p:cTn id="12" dur="1500" fill="hold"/>
                                        <p:tgtEl>
                                          <p:spTgt spid="13"/>
                                        </p:tgtEl>
                                        <p:attrNameLst>
                                          <p:attrName>ppt_h</p:attrName>
                                        </p:attrNameLst>
                                      </p:cBhvr>
                                      <p:tavLst>
                                        <p:tav tm="0">
                                          <p:val>
                                            <p:fltVal val="0"/>
                                          </p:val>
                                        </p:tav>
                                        <p:tav tm="100000">
                                          <p:val>
                                            <p:strVal val="#ppt_h"/>
                                          </p:val>
                                        </p:tav>
                                      </p:tavLst>
                                    </p:anim>
                                    <p:animEffect transition="in" filter="fade">
                                      <p:cBhvr>
                                        <p:cTn id="13" dur="1500"/>
                                        <p:tgtEl>
                                          <p:spTgt spid="13"/>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500"/>
                                        <p:tgtEl>
                                          <p:spTgt spid="2"/>
                                        </p:tgtEl>
                                        <p:attrNameLst>
                                          <p:attrName>ppt_y</p:attrName>
                                        </p:attrNameLst>
                                      </p:cBhvr>
                                      <p:tavLst>
                                        <p:tav tm="0">
                                          <p:val>
                                            <p:strVal val="#ppt_y+#ppt_h*1.125000"/>
                                          </p:val>
                                        </p:tav>
                                        <p:tav tm="100000">
                                          <p:val>
                                            <p:strVal val="#ppt_y"/>
                                          </p:val>
                                        </p:tav>
                                      </p:tavLst>
                                    </p:anim>
                                    <p:animEffect transition="in" filter="wipe(up)">
                                      <p:cBhvr>
                                        <p:cTn id="17" dur="1500"/>
                                        <p:tgtEl>
                                          <p:spTgt spid="2"/>
                                        </p:tgtEl>
                                      </p:cBhvr>
                                    </p:animEffect>
                                  </p:childTnLst>
                                </p:cTn>
                              </p:par>
                              <p:par>
                                <p:cTn id="18" presetID="2" presetClass="entr" presetSubtype="8" decel="45000"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1500" fill="hold"/>
                                        <p:tgtEl>
                                          <p:spTgt spid="22"/>
                                        </p:tgtEl>
                                        <p:attrNameLst>
                                          <p:attrName>ppt_x</p:attrName>
                                        </p:attrNameLst>
                                      </p:cBhvr>
                                      <p:tavLst>
                                        <p:tav tm="0">
                                          <p:val>
                                            <p:strVal val="0-#ppt_w/2"/>
                                          </p:val>
                                        </p:tav>
                                        <p:tav tm="100000">
                                          <p:val>
                                            <p:strVal val="#ppt_x"/>
                                          </p:val>
                                        </p:tav>
                                      </p:tavLst>
                                    </p:anim>
                                    <p:anim calcmode="lin" valueType="num">
                                      <p:cBhvr additive="base">
                                        <p:cTn id="21" dur="1500" fill="hold"/>
                                        <p:tgtEl>
                                          <p:spTgt spid="22"/>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15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1500" fill="hold"/>
                                        <p:tgtEl>
                                          <p:spTgt spid="24"/>
                                        </p:tgtEl>
                                        <p:attrNameLst>
                                          <p:attrName>ppt_x</p:attrName>
                                        </p:attrNameLst>
                                      </p:cBhvr>
                                      <p:tavLst>
                                        <p:tav tm="0">
                                          <p:val>
                                            <p:strVal val="0-#ppt_w/2"/>
                                          </p:val>
                                        </p:tav>
                                        <p:tav tm="100000">
                                          <p:val>
                                            <p:strVal val="#ppt_x"/>
                                          </p:val>
                                        </p:tav>
                                      </p:tavLst>
                                    </p:anim>
                                    <p:anim calcmode="lin" valueType="num">
                                      <p:cBhvr additive="base">
                                        <p:cTn id="25" dur="1500" fill="hold"/>
                                        <p:tgtEl>
                                          <p:spTgt spid="24"/>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1500"/>
                                        <p:tgtEl>
                                          <p:spTgt spid="17"/>
                                        </p:tgtEl>
                                      </p:cBhvr>
                                    </p:animEffect>
                                  </p:childTnLst>
                                </p:cTn>
                              </p:par>
                              <p:par>
                                <p:cTn id="30" presetID="49" presetClass="entr" presetSubtype="0" decel="100000"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 calcmode="lin" valueType="num">
                                      <p:cBhvr>
                                        <p:cTn id="32" dur="1000" fill="hold"/>
                                        <p:tgtEl>
                                          <p:spTgt spid="18"/>
                                        </p:tgtEl>
                                        <p:attrNameLst>
                                          <p:attrName>ppt_w</p:attrName>
                                        </p:attrNameLst>
                                      </p:cBhvr>
                                      <p:tavLst>
                                        <p:tav tm="0">
                                          <p:val>
                                            <p:fltVal val="0"/>
                                          </p:val>
                                        </p:tav>
                                        <p:tav tm="100000">
                                          <p:val>
                                            <p:strVal val="#ppt_w"/>
                                          </p:val>
                                        </p:tav>
                                      </p:tavLst>
                                    </p:anim>
                                    <p:anim calcmode="lin" valueType="num">
                                      <p:cBhvr>
                                        <p:cTn id="33" dur="1000" fill="hold"/>
                                        <p:tgtEl>
                                          <p:spTgt spid="18"/>
                                        </p:tgtEl>
                                        <p:attrNameLst>
                                          <p:attrName>ppt_h</p:attrName>
                                        </p:attrNameLst>
                                      </p:cBhvr>
                                      <p:tavLst>
                                        <p:tav tm="0">
                                          <p:val>
                                            <p:fltVal val="0"/>
                                          </p:val>
                                        </p:tav>
                                        <p:tav tm="100000">
                                          <p:val>
                                            <p:strVal val="#ppt_h"/>
                                          </p:val>
                                        </p:tav>
                                      </p:tavLst>
                                    </p:anim>
                                    <p:anim calcmode="lin" valueType="num">
                                      <p:cBhvr>
                                        <p:cTn id="34" dur="1000" fill="hold"/>
                                        <p:tgtEl>
                                          <p:spTgt spid="18"/>
                                        </p:tgtEl>
                                        <p:attrNameLst>
                                          <p:attrName>style.rotation</p:attrName>
                                        </p:attrNameLst>
                                      </p:cBhvr>
                                      <p:tavLst>
                                        <p:tav tm="0">
                                          <p:val>
                                            <p:fltVal val="360"/>
                                          </p:val>
                                        </p:tav>
                                        <p:tav tm="100000">
                                          <p:val>
                                            <p:fltVal val="0"/>
                                          </p:val>
                                        </p:tav>
                                      </p:tavLst>
                                    </p:anim>
                                    <p:animEffect transition="in" filter="fade">
                                      <p:cBhvr>
                                        <p:cTn id="35" dur="1000"/>
                                        <p:tgtEl>
                                          <p:spTgt spid="18"/>
                                        </p:tgtEl>
                                      </p:cBhvr>
                                    </p:animEffect>
                                  </p:childTnLst>
                                </p:cTn>
                              </p:par>
                              <p:par>
                                <p:cTn id="36" presetID="49" presetClass="entr" presetSubtype="0" decel="100000" fill="hold" grpId="0" nodeType="withEffect">
                                  <p:stCondLst>
                                    <p:cond delay="600"/>
                                  </p:stCondLst>
                                  <p:childTnLst>
                                    <p:set>
                                      <p:cBhvr>
                                        <p:cTn id="37" dur="1" fill="hold">
                                          <p:stCondLst>
                                            <p:cond delay="0"/>
                                          </p:stCondLst>
                                        </p:cTn>
                                        <p:tgtEl>
                                          <p:spTgt spid="19"/>
                                        </p:tgtEl>
                                        <p:attrNameLst>
                                          <p:attrName>style.visibility</p:attrName>
                                        </p:attrNameLst>
                                      </p:cBhvr>
                                      <p:to>
                                        <p:strVal val="visible"/>
                                      </p:to>
                                    </p:set>
                                    <p:anim calcmode="lin" valueType="num">
                                      <p:cBhvr>
                                        <p:cTn id="38" dur="1000" fill="hold"/>
                                        <p:tgtEl>
                                          <p:spTgt spid="19"/>
                                        </p:tgtEl>
                                        <p:attrNameLst>
                                          <p:attrName>ppt_w</p:attrName>
                                        </p:attrNameLst>
                                      </p:cBhvr>
                                      <p:tavLst>
                                        <p:tav tm="0">
                                          <p:val>
                                            <p:fltVal val="0"/>
                                          </p:val>
                                        </p:tav>
                                        <p:tav tm="100000">
                                          <p:val>
                                            <p:strVal val="#ppt_w"/>
                                          </p:val>
                                        </p:tav>
                                      </p:tavLst>
                                    </p:anim>
                                    <p:anim calcmode="lin" valueType="num">
                                      <p:cBhvr>
                                        <p:cTn id="39" dur="1000" fill="hold"/>
                                        <p:tgtEl>
                                          <p:spTgt spid="19"/>
                                        </p:tgtEl>
                                        <p:attrNameLst>
                                          <p:attrName>ppt_h</p:attrName>
                                        </p:attrNameLst>
                                      </p:cBhvr>
                                      <p:tavLst>
                                        <p:tav tm="0">
                                          <p:val>
                                            <p:fltVal val="0"/>
                                          </p:val>
                                        </p:tav>
                                        <p:tav tm="100000">
                                          <p:val>
                                            <p:strVal val="#ppt_h"/>
                                          </p:val>
                                        </p:tav>
                                      </p:tavLst>
                                    </p:anim>
                                    <p:anim calcmode="lin" valueType="num">
                                      <p:cBhvr>
                                        <p:cTn id="40" dur="1000" fill="hold"/>
                                        <p:tgtEl>
                                          <p:spTgt spid="19"/>
                                        </p:tgtEl>
                                        <p:attrNameLst>
                                          <p:attrName>style.rotation</p:attrName>
                                        </p:attrNameLst>
                                      </p:cBhvr>
                                      <p:tavLst>
                                        <p:tav tm="0">
                                          <p:val>
                                            <p:fltVal val="360"/>
                                          </p:val>
                                        </p:tav>
                                        <p:tav tm="100000">
                                          <p:val>
                                            <p:fltVal val="0"/>
                                          </p:val>
                                        </p:tav>
                                      </p:tavLst>
                                    </p:anim>
                                    <p:animEffect transition="in" filter="fade">
                                      <p:cBhvr>
                                        <p:cTn id="41" dur="1000"/>
                                        <p:tgtEl>
                                          <p:spTgt spid="19"/>
                                        </p:tgtEl>
                                      </p:cBhvr>
                                    </p:animEffect>
                                  </p:childTnLst>
                                </p:cTn>
                              </p:par>
                              <p:par>
                                <p:cTn id="42" presetID="49" presetClass="entr" presetSubtype="0" decel="100000" fill="hold" grpId="0" nodeType="withEffect">
                                  <p:stCondLst>
                                    <p:cond delay="700"/>
                                  </p:stCondLst>
                                  <p:childTnLst>
                                    <p:set>
                                      <p:cBhvr>
                                        <p:cTn id="43" dur="1" fill="hold">
                                          <p:stCondLst>
                                            <p:cond delay="0"/>
                                          </p:stCondLst>
                                        </p:cTn>
                                        <p:tgtEl>
                                          <p:spTgt spid="20"/>
                                        </p:tgtEl>
                                        <p:attrNameLst>
                                          <p:attrName>style.visibility</p:attrName>
                                        </p:attrNameLst>
                                      </p:cBhvr>
                                      <p:to>
                                        <p:strVal val="visible"/>
                                      </p:to>
                                    </p:set>
                                    <p:anim calcmode="lin" valueType="num">
                                      <p:cBhvr>
                                        <p:cTn id="44" dur="1000" fill="hold"/>
                                        <p:tgtEl>
                                          <p:spTgt spid="20"/>
                                        </p:tgtEl>
                                        <p:attrNameLst>
                                          <p:attrName>ppt_w</p:attrName>
                                        </p:attrNameLst>
                                      </p:cBhvr>
                                      <p:tavLst>
                                        <p:tav tm="0">
                                          <p:val>
                                            <p:fltVal val="0"/>
                                          </p:val>
                                        </p:tav>
                                        <p:tav tm="100000">
                                          <p:val>
                                            <p:strVal val="#ppt_w"/>
                                          </p:val>
                                        </p:tav>
                                      </p:tavLst>
                                    </p:anim>
                                    <p:anim calcmode="lin" valueType="num">
                                      <p:cBhvr>
                                        <p:cTn id="45" dur="1000" fill="hold"/>
                                        <p:tgtEl>
                                          <p:spTgt spid="20"/>
                                        </p:tgtEl>
                                        <p:attrNameLst>
                                          <p:attrName>ppt_h</p:attrName>
                                        </p:attrNameLst>
                                      </p:cBhvr>
                                      <p:tavLst>
                                        <p:tav tm="0">
                                          <p:val>
                                            <p:fltVal val="0"/>
                                          </p:val>
                                        </p:tav>
                                        <p:tav tm="100000">
                                          <p:val>
                                            <p:strVal val="#ppt_h"/>
                                          </p:val>
                                        </p:tav>
                                      </p:tavLst>
                                    </p:anim>
                                    <p:anim calcmode="lin" valueType="num">
                                      <p:cBhvr>
                                        <p:cTn id="46" dur="1000" fill="hold"/>
                                        <p:tgtEl>
                                          <p:spTgt spid="20"/>
                                        </p:tgtEl>
                                        <p:attrNameLst>
                                          <p:attrName>style.rotation</p:attrName>
                                        </p:attrNameLst>
                                      </p:cBhvr>
                                      <p:tavLst>
                                        <p:tav tm="0">
                                          <p:val>
                                            <p:fltVal val="360"/>
                                          </p:val>
                                        </p:tav>
                                        <p:tav tm="100000">
                                          <p:val>
                                            <p:fltVal val="0"/>
                                          </p:val>
                                        </p:tav>
                                      </p:tavLst>
                                    </p:anim>
                                    <p:animEffect transition="in" filter="fade">
                                      <p:cBhvr>
                                        <p:cTn id="47" dur="1000"/>
                                        <p:tgtEl>
                                          <p:spTgt spid="20"/>
                                        </p:tgtEl>
                                      </p:cBhvr>
                                    </p:animEffect>
                                  </p:childTnLst>
                                </p:cTn>
                              </p:par>
                            </p:childTnLst>
                          </p:cTn>
                        </p:par>
                        <p:par>
                          <p:cTn id="48" fill="hold">
                            <p:stCondLst>
                              <p:cond delay="4200"/>
                            </p:stCondLst>
                            <p:childTnLst>
                              <p:par>
                                <p:cTn id="49" presetID="22" presetClass="entr" presetSubtype="8"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1000"/>
                                        <p:tgtEl>
                                          <p:spTgt spid="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1000"/>
                                        <p:tgtEl>
                                          <p:spTgt spid="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1000"/>
                                        <p:tgtEl>
                                          <p:spTgt spid="9"/>
                                        </p:tgtEl>
                                      </p:cBhvr>
                                    </p:animEffect>
                                  </p:childTnLst>
                                </p:cTn>
                              </p:par>
                              <p:par>
                                <p:cTn id="58" presetID="31" presetClass="entr" presetSubtype="0" fill="hold" grpId="0" nodeType="withEffect">
                                  <p:stCondLst>
                                    <p:cond delay="0"/>
                                  </p:stCondLst>
                                  <p:iterate type="lt">
                                    <p:tmPct val="1240"/>
                                  </p:iterate>
                                  <p:childTnLst>
                                    <p:set>
                                      <p:cBhvr>
                                        <p:cTn id="59" dur="1" fill="hold">
                                          <p:stCondLst>
                                            <p:cond delay="0"/>
                                          </p:stCondLst>
                                        </p:cTn>
                                        <p:tgtEl>
                                          <p:spTgt spid="4"/>
                                        </p:tgtEl>
                                        <p:attrNameLst>
                                          <p:attrName>style.visibility</p:attrName>
                                        </p:attrNameLst>
                                      </p:cBhvr>
                                      <p:to>
                                        <p:strVal val="visible"/>
                                      </p:to>
                                    </p:set>
                                    <p:anim calcmode="lin" valueType="num">
                                      <p:cBhvr>
                                        <p:cTn id="60" dur="750" fill="hold"/>
                                        <p:tgtEl>
                                          <p:spTgt spid="4"/>
                                        </p:tgtEl>
                                        <p:attrNameLst>
                                          <p:attrName>ppt_w</p:attrName>
                                        </p:attrNameLst>
                                      </p:cBhvr>
                                      <p:tavLst>
                                        <p:tav tm="0">
                                          <p:val>
                                            <p:fltVal val="0"/>
                                          </p:val>
                                        </p:tav>
                                        <p:tav tm="100000">
                                          <p:val>
                                            <p:strVal val="#ppt_w"/>
                                          </p:val>
                                        </p:tav>
                                      </p:tavLst>
                                    </p:anim>
                                    <p:anim calcmode="lin" valueType="num">
                                      <p:cBhvr>
                                        <p:cTn id="61" dur="750" fill="hold"/>
                                        <p:tgtEl>
                                          <p:spTgt spid="4"/>
                                        </p:tgtEl>
                                        <p:attrNameLst>
                                          <p:attrName>ppt_h</p:attrName>
                                        </p:attrNameLst>
                                      </p:cBhvr>
                                      <p:tavLst>
                                        <p:tav tm="0">
                                          <p:val>
                                            <p:fltVal val="0"/>
                                          </p:val>
                                        </p:tav>
                                        <p:tav tm="100000">
                                          <p:val>
                                            <p:strVal val="#ppt_h"/>
                                          </p:val>
                                        </p:tav>
                                      </p:tavLst>
                                    </p:anim>
                                    <p:anim calcmode="lin" valueType="num">
                                      <p:cBhvr>
                                        <p:cTn id="62" dur="750" fill="hold"/>
                                        <p:tgtEl>
                                          <p:spTgt spid="4"/>
                                        </p:tgtEl>
                                        <p:attrNameLst>
                                          <p:attrName>style.rotation</p:attrName>
                                        </p:attrNameLst>
                                      </p:cBhvr>
                                      <p:tavLst>
                                        <p:tav tm="0">
                                          <p:val>
                                            <p:fltVal val="90"/>
                                          </p:val>
                                        </p:tav>
                                        <p:tav tm="100000">
                                          <p:val>
                                            <p:fltVal val="0"/>
                                          </p:val>
                                        </p:tav>
                                      </p:tavLst>
                                    </p:anim>
                                    <p:animEffect transition="in" filter="fade">
                                      <p:cBhvr>
                                        <p:cTn id="63" dur="750"/>
                                        <p:tgtEl>
                                          <p:spTgt spid="4"/>
                                        </p:tgtEl>
                                      </p:cBhvr>
                                    </p:animEffect>
                                  </p:childTnLst>
                                </p:cTn>
                              </p:par>
                              <p:par>
                                <p:cTn id="64" presetID="31" presetClass="entr" presetSubtype="0" fill="hold" grpId="0" nodeType="withEffect">
                                  <p:stCondLst>
                                    <p:cond delay="0"/>
                                  </p:stCondLst>
                                  <p:iterate type="lt">
                                    <p:tmPct val="1240"/>
                                  </p:iterate>
                                  <p:childTnLst>
                                    <p:set>
                                      <p:cBhvr>
                                        <p:cTn id="65" dur="1" fill="hold">
                                          <p:stCondLst>
                                            <p:cond delay="0"/>
                                          </p:stCondLst>
                                        </p:cTn>
                                        <p:tgtEl>
                                          <p:spTgt spid="6"/>
                                        </p:tgtEl>
                                        <p:attrNameLst>
                                          <p:attrName>style.visibility</p:attrName>
                                        </p:attrNameLst>
                                      </p:cBhvr>
                                      <p:to>
                                        <p:strVal val="visible"/>
                                      </p:to>
                                    </p:set>
                                    <p:anim calcmode="lin" valueType="num">
                                      <p:cBhvr>
                                        <p:cTn id="66" dur="750" fill="hold"/>
                                        <p:tgtEl>
                                          <p:spTgt spid="6"/>
                                        </p:tgtEl>
                                        <p:attrNameLst>
                                          <p:attrName>ppt_w</p:attrName>
                                        </p:attrNameLst>
                                      </p:cBhvr>
                                      <p:tavLst>
                                        <p:tav tm="0">
                                          <p:val>
                                            <p:fltVal val="0"/>
                                          </p:val>
                                        </p:tav>
                                        <p:tav tm="100000">
                                          <p:val>
                                            <p:strVal val="#ppt_w"/>
                                          </p:val>
                                        </p:tav>
                                      </p:tavLst>
                                    </p:anim>
                                    <p:anim calcmode="lin" valueType="num">
                                      <p:cBhvr>
                                        <p:cTn id="67" dur="750" fill="hold"/>
                                        <p:tgtEl>
                                          <p:spTgt spid="6"/>
                                        </p:tgtEl>
                                        <p:attrNameLst>
                                          <p:attrName>ppt_h</p:attrName>
                                        </p:attrNameLst>
                                      </p:cBhvr>
                                      <p:tavLst>
                                        <p:tav tm="0">
                                          <p:val>
                                            <p:fltVal val="0"/>
                                          </p:val>
                                        </p:tav>
                                        <p:tav tm="100000">
                                          <p:val>
                                            <p:strVal val="#ppt_h"/>
                                          </p:val>
                                        </p:tav>
                                      </p:tavLst>
                                    </p:anim>
                                    <p:anim calcmode="lin" valueType="num">
                                      <p:cBhvr>
                                        <p:cTn id="68" dur="750" fill="hold"/>
                                        <p:tgtEl>
                                          <p:spTgt spid="6"/>
                                        </p:tgtEl>
                                        <p:attrNameLst>
                                          <p:attrName>style.rotation</p:attrName>
                                        </p:attrNameLst>
                                      </p:cBhvr>
                                      <p:tavLst>
                                        <p:tav tm="0">
                                          <p:val>
                                            <p:fltVal val="90"/>
                                          </p:val>
                                        </p:tav>
                                        <p:tav tm="100000">
                                          <p:val>
                                            <p:fltVal val="0"/>
                                          </p:val>
                                        </p:tav>
                                      </p:tavLst>
                                    </p:anim>
                                    <p:animEffect transition="in" filter="fade">
                                      <p:cBhvr>
                                        <p:cTn id="69" dur="750"/>
                                        <p:tgtEl>
                                          <p:spTgt spid="6"/>
                                        </p:tgtEl>
                                      </p:cBhvr>
                                    </p:animEffect>
                                  </p:childTnLst>
                                </p:cTn>
                              </p:par>
                              <p:par>
                                <p:cTn id="70" presetID="31" presetClass="entr" presetSubtype="0" fill="hold" grpId="0" nodeType="withEffect">
                                  <p:stCondLst>
                                    <p:cond delay="0"/>
                                  </p:stCondLst>
                                  <p:iterate type="lt">
                                    <p:tmPct val="1301"/>
                                  </p:iterate>
                                  <p:childTnLst>
                                    <p:set>
                                      <p:cBhvr>
                                        <p:cTn id="71" dur="1" fill="hold">
                                          <p:stCondLst>
                                            <p:cond delay="0"/>
                                          </p:stCondLst>
                                        </p:cTn>
                                        <p:tgtEl>
                                          <p:spTgt spid="8"/>
                                        </p:tgtEl>
                                        <p:attrNameLst>
                                          <p:attrName>style.visibility</p:attrName>
                                        </p:attrNameLst>
                                      </p:cBhvr>
                                      <p:to>
                                        <p:strVal val="visible"/>
                                      </p:to>
                                    </p:set>
                                    <p:anim calcmode="lin" valueType="num">
                                      <p:cBhvr>
                                        <p:cTn id="72" dur="750" fill="hold"/>
                                        <p:tgtEl>
                                          <p:spTgt spid="8"/>
                                        </p:tgtEl>
                                        <p:attrNameLst>
                                          <p:attrName>ppt_w</p:attrName>
                                        </p:attrNameLst>
                                      </p:cBhvr>
                                      <p:tavLst>
                                        <p:tav tm="0">
                                          <p:val>
                                            <p:fltVal val="0"/>
                                          </p:val>
                                        </p:tav>
                                        <p:tav tm="100000">
                                          <p:val>
                                            <p:strVal val="#ppt_w"/>
                                          </p:val>
                                        </p:tav>
                                      </p:tavLst>
                                    </p:anim>
                                    <p:anim calcmode="lin" valueType="num">
                                      <p:cBhvr>
                                        <p:cTn id="73" dur="750" fill="hold"/>
                                        <p:tgtEl>
                                          <p:spTgt spid="8"/>
                                        </p:tgtEl>
                                        <p:attrNameLst>
                                          <p:attrName>ppt_h</p:attrName>
                                        </p:attrNameLst>
                                      </p:cBhvr>
                                      <p:tavLst>
                                        <p:tav tm="0">
                                          <p:val>
                                            <p:fltVal val="0"/>
                                          </p:val>
                                        </p:tav>
                                        <p:tav tm="100000">
                                          <p:val>
                                            <p:strVal val="#ppt_h"/>
                                          </p:val>
                                        </p:tav>
                                      </p:tavLst>
                                    </p:anim>
                                    <p:anim calcmode="lin" valueType="num">
                                      <p:cBhvr>
                                        <p:cTn id="74" dur="750" fill="hold"/>
                                        <p:tgtEl>
                                          <p:spTgt spid="8"/>
                                        </p:tgtEl>
                                        <p:attrNameLst>
                                          <p:attrName>style.rotation</p:attrName>
                                        </p:attrNameLst>
                                      </p:cBhvr>
                                      <p:tavLst>
                                        <p:tav tm="0">
                                          <p:val>
                                            <p:fltVal val="90"/>
                                          </p:val>
                                        </p:tav>
                                        <p:tav tm="100000">
                                          <p:val>
                                            <p:fltVal val="0"/>
                                          </p:val>
                                        </p:tav>
                                      </p:tavLst>
                                    </p:anim>
                                    <p:animEffect transition="in" filter="fade">
                                      <p:cBhvr>
                                        <p:cTn id="75"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P spid="5" grpId="0"/>
      <p:bldP spid="6" grpId="0"/>
      <p:bldP spid="7" grpId="0"/>
      <p:bldP spid="8" grpId="0"/>
      <p:bldP spid="9" grpId="0"/>
      <p:bldP spid="13" grpId="0" animBg="1"/>
      <p:bldP spid="17" grpId="0" animBg="1"/>
      <p:bldP spid="18" grpId="0" animBg="1"/>
      <p:bldP spid="19" grpId="0" animBg="1"/>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圆角 30"/>
          <p:cNvSpPr/>
          <p:nvPr/>
        </p:nvSpPr>
        <p:spPr>
          <a:xfrm>
            <a:off x="1095700" y="5477779"/>
            <a:ext cx="10000600" cy="792000"/>
          </a:xfrm>
          <a:prstGeom prst="roundRect">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双管齐下，</a:t>
            </a:r>
            <a:r>
              <a:rPr kumimoji="0" lang="zh-CN" altLang="zh-CN" sz="24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从严</a:t>
            </a:r>
            <a:r>
              <a:rPr kumimoji="0" lang="zh-CN" altLang="en-US" sz="24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从实</a:t>
            </a:r>
            <a:r>
              <a:rPr kumimoji="0" lang="zh-CN" altLang="zh-CN" sz="24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抓好干部队伍建设</a:t>
            </a:r>
            <a:endParaRPr kumimoji="0" lang="zh-CN" altLang="en-US" sz="24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2" name="TextBox 12"/>
          <p:cNvSpPr txBox="1"/>
          <p:nvPr/>
        </p:nvSpPr>
        <p:spPr>
          <a:xfrm>
            <a:off x="1320527" y="311911"/>
            <a:ext cx="7488435"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zh-CN" dirty="0">
                <a:sym typeface="+mn-lt"/>
              </a:rPr>
              <a:t>全面从严管党治党，落实党建工作责任</a:t>
            </a:r>
            <a:endParaRPr lang="zh-CN" altLang="en-US" dirty="0">
              <a:sym typeface="+mn-lt"/>
            </a:endParaRPr>
          </a:p>
        </p:txBody>
      </p:sp>
      <p:sp>
        <p:nvSpPr>
          <p:cNvPr id="3" name="矩形 2"/>
          <p:cNvSpPr/>
          <p:nvPr/>
        </p:nvSpPr>
        <p:spPr>
          <a:xfrm>
            <a:off x="1095700" y="3860019"/>
            <a:ext cx="3124200" cy="646331"/>
          </a:xfrm>
          <a:prstGeom prst="rect">
            <a:avLst/>
          </a:prstGeom>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严格执行发展党员记实制、公示制、票决制</a:t>
            </a:r>
            <a:endPar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7" name="椭圆 6"/>
          <p:cNvSpPr/>
          <p:nvPr/>
        </p:nvSpPr>
        <p:spPr bwMode="auto">
          <a:xfrm>
            <a:off x="4503904" y="2770532"/>
            <a:ext cx="1735819" cy="1735819"/>
          </a:xfrm>
          <a:prstGeom prst="ellipse">
            <a:avLst/>
          </a:prstGeom>
          <a:solidFill>
            <a:srgbClr val="C00000">
              <a:alpha val="98000"/>
            </a:srgbClr>
          </a:solidFill>
          <a:ln w="38100" cap="flat">
            <a:noFill/>
            <a:prstDash val="solid"/>
            <a:miter lim="800000"/>
          </a:ln>
          <a:effectLst/>
        </p:spPr>
        <p:txBody>
          <a:bodyPr vert="horz" wrap="square" lIns="91440" tIns="45720" rIns="91440" bIns="45720" numCol="1" anchor="ctr" anchorCtr="1"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srgbClr val="FFFDF8"/>
                </a:solidFill>
                <a:effectLst/>
                <a:uLnTx/>
                <a:uFillTx/>
                <a:latin typeface="Arial" panose="020F0502020204030204"/>
                <a:ea typeface="微软雅黑"/>
                <a:cs typeface="+mn-ea"/>
                <a:sym typeface="+mn-lt"/>
              </a:rPr>
              <a:t>科学方法</a:t>
            </a:r>
            <a:endParaRPr kumimoji="0" lang="zh-CN" altLang="en-US" sz="2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10" name="椭圆 9"/>
          <p:cNvSpPr/>
          <p:nvPr/>
        </p:nvSpPr>
        <p:spPr bwMode="auto">
          <a:xfrm>
            <a:off x="5939278" y="2770531"/>
            <a:ext cx="1735819" cy="1735819"/>
          </a:xfrm>
          <a:prstGeom prst="ellipse">
            <a:avLst/>
          </a:prstGeom>
          <a:solidFill>
            <a:srgbClr val="7D0000">
              <a:alpha val="98000"/>
            </a:srgbClr>
          </a:solidFill>
          <a:ln w="38100" cap="flat">
            <a:noFill/>
            <a:prstDash val="solid"/>
            <a:miter lim="800000"/>
          </a:ln>
          <a:effectLst/>
        </p:spPr>
        <p:txBody>
          <a:bodyPr vert="horz" wrap="square" lIns="91440" tIns="45720" rIns="91440" bIns="45720" numCol="1" anchor="ctr" anchorCtr="1"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rPr>
              <a:t>合理措施</a:t>
            </a:r>
          </a:p>
        </p:txBody>
      </p:sp>
      <p:sp>
        <p:nvSpPr>
          <p:cNvPr id="13" name="矩形 12"/>
          <p:cNvSpPr/>
          <p:nvPr/>
        </p:nvSpPr>
        <p:spPr>
          <a:xfrm>
            <a:off x="1095700" y="2770531"/>
            <a:ext cx="3168000" cy="646331"/>
          </a:xfrm>
          <a:prstGeom prst="rect">
            <a:avLst/>
          </a:prstGeom>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健全党员党性定期</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定性</a:t>
            </a:r>
            <a:r>
              <a:rPr kumimoji="0" lang="zh-CN"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分析制度</a:t>
            </a:r>
            <a:endPar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14" name="矩形 13"/>
          <p:cNvSpPr/>
          <p:nvPr/>
        </p:nvSpPr>
        <p:spPr>
          <a:xfrm>
            <a:off x="7928300" y="3860018"/>
            <a:ext cx="3168000" cy="646331"/>
          </a:xfrm>
          <a:prstGeom prst="rect">
            <a:avLst/>
          </a:prstGeom>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修订</a:t>
            </a:r>
            <a:r>
              <a:rPr kumimoji="0" lang="zh-CN"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《干部考勤及请销假制度》</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和</a:t>
            </a:r>
            <a:r>
              <a:rPr kumimoji="0" lang="zh-CN"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《绩效考核办法》</a:t>
            </a:r>
            <a:endPar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15" name="矩形 14"/>
          <p:cNvSpPr/>
          <p:nvPr/>
        </p:nvSpPr>
        <p:spPr>
          <a:xfrm>
            <a:off x="7928300" y="2765254"/>
            <a:ext cx="3168000" cy="923330"/>
          </a:xfrm>
          <a:prstGeom prst="rect">
            <a:avLst/>
          </a:prstGeom>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坚持以严的标准要求干部、严的措施管理干部、严的纪律约束干部</a:t>
            </a:r>
            <a:endPar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16" name="矩形: 圆角 15"/>
          <p:cNvSpPr/>
          <p:nvPr/>
        </p:nvSpPr>
        <p:spPr>
          <a:xfrm>
            <a:off x="3992745" y="1367875"/>
            <a:ext cx="4208206" cy="792000"/>
          </a:xfrm>
          <a:prstGeom prst="roundRect">
            <a:avLst/>
          </a:prstGeom>
          <a:solidFill>
            <a:srgbClr val="C00000"/>
          </a:solidFill>
          <a:ln w="1270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二</a:t>
            </a:r>
            <a:r>
              <a:rPr kumimoji="0" lang="zh-CN" altLang="zh-CN" sz="24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是从严抓好干部队伍建设</a:t>
            </a:r>
            <a:endParaRPr kumimoji="0" lang="zh-CN" altLang="en-US" sz="24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19" name="任意多边形: 形状 18"/>
          <p:cNvSpPr/>
          <p:nvPr/>
        </p:nvSpPr>
        <p:spPr bwMode="auto">
          <a:xfrm>
            <a:off x="5939278" y="3151091"/>
            <a:ext cx="300446" cy="975355"/>
          </a:xfrm>
          <a:custGeom>
            <a:avLst/>
            <a:gdLst>
              <a:gd name="connsiteX0" fmla="*/ 150223 w 300446"/>
              <a:gd name="connsiteY0" fmla="*/ 0 h 975355"/>
              <a:gd name="connsiteX1" fmla="*/ 152221 w 300446"/>
              <a:gd name="connsiteY1" fmla="*/ 2422 h 975355"/>
              <a:gd name="connsiteX2" fmla="*/ 300446 w 300446"/>
              <a:gd name="connsiteY2" fmla="*/ 487678 h 975355"/>
              <a:gd name="connsiteX3" fmla="*/ 152221 w 300446"/>
              <a:gd name="connsiteY3" fmla="*/ 972935 h 975355"/>
              <a:gd name="connsiteX4" fmla="*/ 150224 w 300446"/>
              <a:gd name="connsiteY4" fmla="*/ 975355 h 975355"/>
              <a:gd name="connsiteX5" fmla="*/ 148226 w 300446"/>
              <a:gd name="connsiteY5" fmla="*/ 972934 h 975355"/>
              <a:gd name="connsiteX6" fmla="*/ 0 w 300446"/>
              <a:gd name="connsiteY6" fmla="*/ 487677 h 975355"/>
              <a:gd name="connsiteX7" fmla="*/ 148226 w 300446"/>
              <a:gd name="connsiteY7" fmla="*/ 2421 h 975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446" h="975355">
                <a:moveTo>
                  <a:pt x="150223" y="0"/>
                </a:moveTo>
                <a:lnTo>
                  <a:pt x="152221" y="2422"/>
                </a:lnTo>
                <a:cubicBezTo>
                  <a:pt x="245803" y="140941"/>
                  <a:pt x="300446" y="307928"/>
                  <a:pt x="300446" y="487678"/>
                </a:cubicBezTo>
                <a:cubicBezTo>
                  <a:pt x="300446" y="667428"/>
                  <a:pt x="245803" y="834415"/>
                  <a:pt x="152221" y="972935"/>
                </a:cubicBezTo>
                <a:lnTo>
                  <a:pt x="150224" y="975355"/>
                </a:lnTo>
                <a:lnTo>
                  <a:pt x="148226" y="972934"/>
                </a:lnTo>
                <a:cubicBezTo>
                  <a:pt x="54644" y="834414"/>
                  <a:pt x="0" y="667427"/>
                  <a:pt x="0" y="487677"/>
                </a:cubicBezTo>
                <a:cubicBezTo>
                  <a:pt x="0" y="307927"/>
                  <a:pt x="54644" y="140940"/>
                  <a:pt x="148226" y="2421"/>
                </a:cubicBezTo>
                <a:close/>
              </a:path>
            </a:pathLst>
          </a:custGeom>
          <a:solidFill>
            <a:srgbClr val="FF9500">
              <a:alpha val="98000"/>
            </a:srgbClr>
          </a:solidFill>
          <a:ln w="38100" cap="flat">
            <a:solidFill>
              <a:srgbClr val="FFFDF8"/>
            </a:solidFill>
            <a:prstDash val="solid"/>
            <a:miter lim="800000"/>
          </a:ln>
          <a:effectLst/>
        </p:spPr>
        <p:txBody>
          <a:bodyPr vert="horz" wrap="square" lIns="91440" tIns="45720" rIns="91440" bIns="45720" numCol="1" anchor="ctr" anchorCtr="1"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grpSp>
        <p:nvGrpSpPr>
          <p:cNvPr id="4" name="组合 3"/>
          <p:cNvGrpSpPr/>
          <p:nvPr/>
        </p:nvGrpSpPr>
        <p:grpSpPr>
          <a:xfrm>
            <a:off x="5129497" y="4704029"/>
            <a:ext cx="1914608" cy="576072"/>
            <a:chOff x="5138697" y="4890295"/>
            <a:chExt cx="1914608" cy="576072"/>
          </a:xfrm>
        </p:grpSpPr>
        <p:sp>
          <p:nvSpPr>
            <p:cNvPr id="29" name="箭头: 右 28"/>
            <p:cNvSpPr/>
            <p:nvPr/>
          </p:nvSpPr>
          <p:spPr>
            <a:xfrm rot="5400000">
              <a:off x="5092977" y="4936015"/>
              <a:ext cx="576072" cy="484632"/>
            </a:xfrm>
            <a:prstGeom prst="rightArrow">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30" name="箭头: 右 29"/>
            <p:cNvSpPr/>
            <p:nvPr/>
          </p:nvSpPr>
          <p:spPr>
            <a:xfrm rot="5400000">
              <a:off x="6522953" y="4936015"/>
              <a:ext cx="576072" cy="484632"/>
            </a:xfrm>
            <a:prstGeom prst="rightArrow">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grpSp>
    </p:spTree>
    <p:extLst>
      <p:ext uri="{BB962C8B-B14F-4D97-AF65-F5344CB8AC3E}">
        <p14:creationId xmlns="" xmlns:p14="http://schemas.microsoft.com/office/powerpoint/2010/main" val="883927219"/>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1000" fill="hold"/>
                                        <p:tgtEl>
                                          <p:spTgt spid="16"/>
                                        </p:tgtEl>
                                        <p:attrNameLst>
                                          <p:attrName>ppt_w</p:attrName>
                                        </p:attrNameLst>
                                      </p:cBhvr>
                                      <p:tavLst>
                                        <p:tav tm="0">
                                          <p:val>
                                            <p:fltVal val="0"/>
                                          </p:val>
                                        </p:tav>
                                        <p:tav tm="100000">
                                          <p:val>
                                            <p:strVal val="#ppt_w"/>
                                          </p:val>
                                        </p:tav>
                                      </p:tavLst>
                                    </p:anim>
                                    <p:anim calcmode="lin" valueType="num">
                                      <p:cBhvr>
                                        <p:cTn id="12" dur="1000" fill="hold"/>
                                        <p:tgtEl>
                                          <p:spTgt spid="16"/>
                                        </p:tgtEl>
                                        <p:attrNameLst>
                                          <p:attrName>ppt_h</p:attrName>
                                        </p:attrNameLst>
                                      </p:cBhvr>
                                      <p:tavLst>
                                        <p:tav tm="0">
                                          <p:val>
                                            <p:fltVal val="0"/>
                                          </p:val>
                                        </p:tav>
                                        <p:tav tm="100000">
                                          <p:val>
                                            <p:strVal val="#ppt_h"/>
                                          </p:val>
                                        </p:tav>
                                      </p:tavLst>
                                    </p:anim>
                                    <p:animEffect transition="in" filter="fade">
                                      <p:cBhvr>
                                        <p:cTn id="13" dur="10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35" presetClass="path" presetSubtype="0" decel="32500" fill="hold" grpId="1" nodeType="withEffect">
                                  <p:stCondLst>
                                    <p:cond delay="0"/>
                                  </p:stCondLst>
                                  <p:childTnLst>
                                    <p:animMotion origin="layout" path="M 3.95833E-6 1.11111E-6 L -0.0711 1.11111E-6 " pathEditMode="relative" rAng="0" ptsTypes="AA">
                                      <p:cBhvr>
                                        <p:cTn id="18" dur="1000" spd="-100000" fill="hold"/>
                                        <p:tgtEl>
                                          <p:spTgt spid="7"/>
                                        </p:tgtEl>
                                        <p:attrNameLst>
                                          <p:attrName>ppt_x</p:attrName>
                                          <p:attrName>ppt_y</p:attrName>
                                        </p:attrNameLst>
                                      </p:cBhvr>
                                      <p:rCtr x="-3555" y="0"/>
                                    </p:animMotion>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35" presetClass="path" presetSubtype="0" decel="32500" fill="hold" grpId="1" nodeType="withEffect">
                                  <p:stCondLst>
                                    <p:cond delay="0"/>
                                  </p:stCondLst>
                                  <p:childTnLst>
                                    <p:animMotion origin="layout" path="M -4.58333E-6 1.11111E-6 L 0.07123 1.11111E-6 " pathEditMode="relative" rAng="0" ptsTypes="AA">
                                      <p:cBhvr>
                                        <p:cTn id="23" dur="1000" spd="-100000" fill="hold"/>
                                        <p:tgtEl>
                                          <p:spTgt spid="10"/>
                                        </p:tgtEl>
                                        <p:attrNameLst>
                                          <p:attrName>ppt_x</p:attrName>
                                          <p:attrName>ppt_y</p:attrName>
                                        </p:attrNameLst>
                                      </p:cBhvr>
                                      <p:rCtr x="3555" y="0"/>
                                    </p:animMotion>
                                  </p:childTnLst>
                                </p:cTn>
                              </p:par>
                              <p:par>
                                <p:cTn id="24" presetID="31" presetClass="entr" presetSubtype="0" fill="hold" grpId="0" nodeType="withEffect">
                                  <p:stCondLst>
                                    <p:cond delay="0"/>
                                  </p:stCondLst>
                                  <p:iterate type="lt">
                                    <p:tmPct val="2564"/>
                                  </p:iterate>
                                  <p:childTnLst>
                                    <p:set>
                                      <p:cBhvr>
                                        <p:cTn id="25" dur="1" fill="hold">
                                          <p:stCondLst>
                                            <p:cond delay="0"/>
                                          </p:stCondLst>
                                        </p:cTn>
                                        <p:tgtEl>
                                          <p:spTgt spid="13"/>
                                        </p:tgtEl>
                                        <p:attrNameLst>
                                          <p:attrName>style.visibility</p:attrName>
                                        </p:attrNameLst>
                                      </p:cBhvr>
                                      <p:to>
                                        <p:strVal val="visible"/>
                                      </p:to>
                                    </p:set>
                                    <p:anim calcmode="lin" valueType="num">
                                      <p:cBhvr>
                                        <p:cTn id="26" dur="750" fill="hold"/>
                                        <p:tgtEl>
                                          <p:spTgt spid="13"/>
                                        </p:tgtEl>
                                        <p:attrNameLst>
                                          <p:attrName>ppt_w</p:attrName>
                                        </p:attrNameLst>
                                      </p:cBhvr>
                                      <p:tavLst>
                                        <p:tav tm="0">
                                          <p:val>
                                            <p:fltVal val="0"/>
                                          </p:val>
                                        </p:tav>
                                        <p:tav tm="100000">
                                          <p:val>
                                            <p:strVal val="#ppt_w"/>
                                          </p:val>
                                        </p:tav>
                                      </p:tavLst>
                                    </p:anim>
                                    <p:anim calcmode="lin" valueType="num">
                                      <p:cBhvr>
                                        <p:cTn id="27" dur="750" fill="hold"/>
                                        <p:tgtEl>
                                          <p:spTgt spid="13"/>
                                        </p:tgtEl>
                                        <p:attrNameLst>
                                          <p:attrName>ppt_h</p:attrName>
                                        </p:attrNameLst>
                                      </p:cBhvr>
                                      <p:tavLst>
                                        <p:tav tm="0">
                                          <p:val>
                                            <p:fltVal val="0"/>
                                          </p:val>
                                        </p:tav>
                                        <p:tav tm="100000">
                                          <p:val>
                                            <p:strVal val="#ppt_h"/>
                                          </p:val>
                                        </p:tav>
                                      </p:tavLst>
                                    </p:anim>
                                    <p:anim calcmode="lin" valueType="num">
                                      <p:cBhvr>
                                        <p:cTn id="28" dur="750" fill="hold"/>
                                        <p:tgtEl>
                                          <p:spTgt spid="13"/>
                                        </p:tgtEl>
                                        <p:attrNameLst>
                                          <p:attrName>style.rotation</p:attrName>
                                        </p:attrNameLst>
                                      </p:cBhvr>
                                      <p:tavLst>
                                        <p:tav tm="0">
                                          <p:val>
                                            <p:fltVal val="90"/>
                                          </p:val>
                                        </p:tav>
                                        <p:tav tm="100000">
                                          <p:val>
                                            <p:fltVal val="0"/>
                                          </p:val>
                                        </p:tav>
                                      </p:tavLst>
                                    </p:anim>
                                    <p:animEffect transition="in" filter="fade">
                                      <p:cBhvr>
                                        <p:cTn id="29" dur="750"/>
                                        <p:tgtEl>
                                          <p:spTgt spid="13"/>
                                        </p:tgtEl>
                                      </p:cBhvr>
                                    </p:animEffect>
                                  </p:childTnLst>
                                </p:cTn>
                              </p:par>
                              <p:par>
                                <p:cTn id="30" presetID="31" presetClass="entr" presetSubtype="0" fill="hold" grpId="0" nodeType="withEffect">
                                  <p:stCondLst>
                                    <p:cond delay="0"/>
                                  </p:stCondLst>
                                  <p:iterate type="lt">
                                    <p:tmPct val="1852"/>
                                  </p:iterate>
                                  <p:childTnLst>
                                    <p:set>
                                      <p:cBhvr>
                                        <p:cTn id="31" dur="1" fill="hold">
                                          <p:stCondLst>
                                            <p:cond delay="0"/>
                                          </p:stCondLst>
                                        </p:cTn>
                                        <p:tgtEl>
                                          <p:spTgt spid="3"/>
                                        </p:tgtEl>
                                        <p:attrNameLst>
                                          <p:attrName>style.visibility</p:attrName>
                                        </p:attrNameLst>
                                      </p:cBhvr>
                                      <p:to>
                                        <p:strVal val="visible"/>
                                      </p:to>
                                    </p:set>
                                    <p:anim calcmode="lin" valueType="num">
                                      <p:cBhvr>
                                        <p:cTn id="32" dur="750" fill="hold"/>
                                        <p:tgtEl>
                                          <p:spTgt spid="3"/>
                                        </p:tgtEl>
                                        <p:attrNameLst>
                                          <p:attrName>ppt_w</p:attrName>
                                        </p:attrNameLst>
                                      </p:cBhvr>
                                      <p:tavLst>
                                        <p:tav tm="0">
                                          <p:val>
                                            <p:fltVal val="0"/>
                                          </p:val>
                                        </p:tav>
                                        <p:tav tm="100000">
                                          <p:val>
                                            <p:strVal val="#ppt_w"/>
                                          </p:val>
                                        </p:tav>
                                      </p:tavLst>
                                    </p:anim>
                                    <p:anim calcmode="lin" valueType="num">
                                      <p:cBhvr>
                                        <p:cTn id="33" dur="750" fill="hold"/>
                                        <p:tgtEl>
                                          <p:spTgt spid="3"/>
                                        </p:tgtEl>
                                        <p:attrNameLst>
                                          <p:attrName>ppt_h</p:attrName>
                                        </p:attrNameLst>
                                      </p:cBhvr>
                                      <p:tavLst>
                                        <p:tav tm="0">
                                          <p:val>
                                            <p:fltVal val="0"/>
                                          </p:val>
                                        </p:tav>
                                        <p:tav tm="100000">
                                          <p:val>
                                            <p:strVal val="#ppt_h"/>
                                          </p:val>
                                        </p:tav>
                                      </p:tavLst>
                                    </p:anim>
                                    <p:anim calcmode="lin" valueType="num">
                                      <p:cBhvr>
                                        <p:cTn id="34" dur="750" fill="hold"/>
                                        <p:tgtEl>
                                          <p:spTgt spid="3"/>
                                        </p:tgtEl>
                                        <p:attrNameLst>
                                          <p:attrName>style.rotation</p:attrName>
                                        </p:attrNameLst>
                                      </p:cBhvr>
                                      <p:tavLst>
                                        <p:tav tm="0">
                                          <p:val>
                                            <p:fltVal val="90"/>
                                          </p:val>
                                        </p:tav>
                                        <p:tav tm="100000">
                                          <p:val>
                                            <p:fltVal val="0"/>
                                          </p:val>
                                        </p:tav>
                                      </p:tavLst>
                                    </p:anim>
                                    <p:animEffect transition="in" filter="fade">
                                      <p:cBhvr>
                                        <p:cTn id="35" dur="750"/>
                                        <p:tgtEl>
                                          <p:spTgt spid="3"/>
                                        </p:tgtEl>
                                      </p:cBhvr>
                                    </p:animEffect>
                                  </p:childTnLst>
                                </p:cTn>
                              </p:par>
                              <p:par>
                                <p:cTn id="36" presetID="31" presetClass="entr" presetSubtype="0" fill="hold" grpId="0" nodeType="withEffect">
                                  <p:stCondLst>
                                    <p:cond delay="0"/>
                                  </p:stCondLst>
                                  <p:iterate type="lt">
                                    <p:tmPct val="1515"/>
                                  </p:iterate>
                                  <p:childTnLst>
                                    <p:set>
                                      <p:cBhvr>
                                        <p:cTn id="37" dur="1" fill="hold">
                                          <p:stCondLst>
                                            <p:cond delay="0"/>
                                          </p:stCondLst>
                                        </p:cTn>
                                        <p:tgtEl>
                                          <p:spTgt spid="14"/>
                                        </p:tgtEl>
                                        <p:attrNameLst>
                                          <p:attrName>style.visibility</p:attrName>
                                        </p:attrNameLst>
                                      </p:cBhvr>
                                      <p:to>
                                        <p:strVal val="visible"/>
                                      </p:to>
                                    </p:set>
                                    <p:anim calcmode="lin" valueType="num">
                                      <p:cBhvr>
                                        <p:cTn id="38" dur="750" fill="hold"/>
                                        <p:tgtEl>
                                          <p:spTgt spid="14"/>
                                        </p:tgtEl>
                                        <p:attrNameLst>
                                          <p:attrName>ppt_w</p:attrName>
                                        </p:attrNameLst>
                                      </p:cBhvr>
                                      <p:tavLst>
                                        <p:tav tm="0">
                                          <p:val>
                                            <p:fltVal val="0"/>
                                          </p:val>
                                        </p:tav>
                                        <p:tav tm="100000">
                                          <p:val>
                                            <p:strVal val="#ppt_w"/>
                                          </p:val>
                                        </p:tav>
                                      </p:tavLst>
                                    </p:anim>
                                    <p:anim calcmode="lin" valueType="num">
                                      <p:cBhvr>
                                        <p:cTn id="39" dur="750" fill="hold"/>
                                        <p:tgtEl>
                                          <p:spTgt spid="14"/>
                                        </p:tgtEl>
                                        <p:attrNameLst>
                                          <p:attrName>ppt_h</p:attrName>
                                        </p:attrNameLst>
                                      </p:cBhvr>
                                      <p:tavLst>
                                        <p:tav tm="0">
                                          <p:val>
                                            <p:fltVal val="0"/>
                                          </p:val>
                                        </p:tav>
                                        <p:tav tm="100000">
                                          <p:val>
                                            <p:strVal val="#ppt_h"/>
                                          </p:val>
                                        </p:tav>
                                      </p:tavLst>
                                    </p:anim>
                                    <p:anim calcmode="lin" valueType="num">
                                      <p:cBhvr>
                                        <p:cTn id="40" dur="750" fill="hold"/>
                                        <p:tgtEl>
                                          <p:spTgt spid="14"/>
                                        </p:tgtEl>
                                        <p:attrNameLst>
                                          <p:attrName>style.rotation</p:attrName>
                                        </p:attrNameLst>
                                      </p:cBhvr>
                                      <p:tavLst>
                                        <p:tav tm="0">
                                          <p:val>
                                            <p:fltVal val="90"/>
                                          </p:val>
                                        </p:tav>
                                        <p:tav tm="100000">
                                          <p:val>
                                            <p:fltVal val="0"/>
                                          </p:val>
                                        </p:tav>
                                      </p:tavLst>
                                    </p:anim>
                                    <p:animEffect transition="in" filter="fade">
                                      <p:cBhvr>
                                        <p:cTn id="41" dur="750"/>
                                        <p:tgtEl>
                                          <p:spTgt spid="14"/>
                                        </p:tgtEl>
                                      </p:cBhvr>
                                    </p:animEffect>
                                  </p:childTnLst>
                                </p:cTn>
                              </p:par>
                              <p:par>
                                <p:cTn id="42" presetID="31" presetClass="entr" presetSubtype="0" fill="hold" grpId="0" nodeType="withEffect">
                                  <p:stCondLst>
                                    <p:cond delay="0"/>
                                  </p:stCondLst>
                                  <p:iterate type="lt">
                                    <p:tmPct val="1190"/>
                                  </p:iterate>
                                  <p:childTnLst>
                                    <p:set>
                                      <p:cBhvr>
                                        <p:cTn id="43" dur="1" fill="hold">
                                          <p:stCondLst>
                                            <p:cond delay="0"/>
                                          </p:stCondLst>
                                        </p:cTn>
                                        <p:tgtEl>
                                          <p:spTgt spid="15"/>
                                        </p:tgtEl>
                                        <p:attrNameLst>
                                          <p:attrName>style.visibility</p:attrName>
                                        </p:attrNameLst>
                                      </p:cBhvr>
                                      <p:to>
                                        <p:strVal val="visible"/>
                                      </p:to>
                                    </p:set>
                                    <p:anim calcmode="lin" valueType="num">
                                      <p:cBhvr>
                                        <p:cTn id="44" dur="750" fill="hold"/>
                                        <p:tgtEl>
                                          <p:spTgt spid="15"/>
                                        </p:tgtEl>
                                        <p:attrNameLst>
                                          <p:attrName>ppt_w</p:attrName>
                                        </p:attrNameLst>
                                      </p:cBhvr>
                                      <p:tavLst>
                                        <p:tav tm="0">
                                          <p:val>
                                            <p:fltVal val="0"/>
                                          </p:val>
                                        </p:tav>
                                        <p:tav tm="100000">
                                          <p:val>
                                            <p:strVal val="#ppt_w"/>
                                          </p:val>
                                        </p:tav>
                                      </p:tavLst>
                                    </p:anim>
                                    <p:anim calcmode="lin" valueType="num">
                                      <p:cBhvr>
                                        <p:cTn id="45" dur="750" fill="hold"/>
                                        <p:tgtEl>
                                          <p:spTgt spid="15"/>
                                        </p:tgtEl>
                                        <p:attrNameLst>
                                          <p:attrName>ppt_h</p:attrName>
                                        </p:attrNameLst>
                                      </p:cBhvr>
                                      <p:tavLst>
                                        <p:tav tm="0">
                                          <p:val>
                                            <p:fltVal val="0"/>
                                          </p:val>
                                        </p:tav>
                                        <p:tav tm="100000">
                                          <p:val>
                                            <p:strVal val="#ppt_h"/>
                                          </p:val>
                                        </p:tav>
                                      </p:tavLst>
                                    </p:anim>
                                    <p:anim calcmode="lin" valueType="num">
                                      <p:cBhvr>
                                        <p:cTn id="46" dur="750" fill="hold"/>
                                        <p:tgtEl>
                                          <p:spTgt spid="15"/>
                                        </p:tgtEl>
                                        <p:attrNameLst>
                                          <p:attrName>style.rotation</p:attrName>
                                        </p:attrNameLst>
                                      </p:cBhvr>
                                      <p:tavLst>
                                        <p:tav tm="0">
                                          <p:val>
                                            <p:fltVal val="90"/>
                                          </p:val>
                                        </p:tav>
                                        <p:tav tm="100000">
                                          <p:val>
                                            <p:fltVal val="0"/>
                                          </p:val>
                                        </p:tav>
                                      </p:tavLst>
                                    </p:anim>
                                    <p:animEffect transition="in" filter="fade">
                                      <p:cBhvr>
                                        <p:cTn id="47" dur="750"/>
                                        <p:tgtEl>
                                          <p:spTgt spid="15"/>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par>
                          <p:cTn id="51" fill="hold">
                            <p:stCondLst>
                              <p:cond delay="1000"/>
                            </p:stCondLst>
                            <p:childTnLst>
                              <p:par>
                                <p:cTn id="52" presetID="22" presetClass="entr" presetSubtype="1"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500"/>
                                        <p:tgtEl>
                                          <p:spTgt spid="4"/>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1000"/>
                                        <p:tgtEl>
                                          <p:spTgt spid="31"/>
                                        </p:tgtEl>
                                        <p:attrNameLst>
                                          <p:attrName>ppt_y</p:attrName>
                                        </p:attrNameLst>
                                      </p:cBhvr>
                                      <p:tavLst>
                                        <p:tav tm="0">
                                          <p:val>
                                            <p:strVal val="#ppt_y+#ppt_h*1.125000"/>
                                          </p:val>
                                        </p:tav>
                                        <p:tav tm="100000">
                                          <p:val>
                                            <p:strVal val="#ppt_y"/>
                                          </p:val>
                                        </p:tav>
                                      </p:tavLst>
                                    </p:anim>
                                    <p:animEffect transition="in" filter="wipe(up)">
                                      <p:cBhvr>
                                        <p:cTn id="58"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 grpId="0"/>
      <p:bldP spid="3" grpId="0"/>
      <p:bldP spid="7" grpId="0" animBg="1"/>
      <p:bldP spid="7" grpId="1" animBg="1"/>
      <p:bldP spid="10" grpId="0" animBg="1"/>
      <p:bldP spid="10" grpId="1" animBg="1"/>
      <p:bldP spid="13" grpId="0"/>
      <p:bldP spid="14" grpId="0"/>
      <p:bldP spid="15" grpId="0"/>
      <p:bldP spid="16"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p:nvPr/>
        </p:nvSpPr>
        <p:spPr>
          <a:xfrm>
            <a:off x="1407448" y="345818"/>
            <a:ext cx="7488435"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100" cap="none" spc="0" normalizeH="0" baseline="0">
                <a:ln>
                  <a:noFill/>
                </a:ln>
                <a:solidFill>
                  <a:srgbClr val="FFC000"/>
                </a:solidFill>
                <a:effectLst/>
                <a:uLnTx/>
                <a:uFillTx/>
                <a:latin typeface="Arial" panose="020F0502020204030204"/>
                <a:ea typeface="微软雅黑"/>
                <a:cs typeface="+mn-ea"/>
              </a:defRPr>
            </a:lvl1pPr>
          </a:lstStyle>
          <a:p>
            <a:r>
              <a:rPr lang="zh-CN" altLang="zh-CN" dirty="0">
                <a:sym typeface="+mn-lt"/>
              </a:rPr>
              <a:t>全面从严管党治党，落实党建工作责任</a:t>
            </a:r>
            <a:endParaRPr lang="zh-CN" altLang="en-US" dirty="0">
              <a:sym typeface="+mn-lt"/>
            </a:endParaRPr>
          </a:p>
        </p:txBody>
      </p:sp>
      <p:sp>
        <p:nvSpPr>
          <p:cNvPr id="3" name="矩形 2"/>
          <p:cNvSpPr/>
          <p:nvPr/>
        </p:nvSpPr>
        <p:spPr>
          <a:xfrm>
            <a:off x="5870193" y="4937969"/>
            <a:ext cx="4443628" cy="132343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6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同时，充分运用谈话、提醒、约谈等措施，对干部身上的苗头性倾向性问题，及时进行提醒谈话，注重抓早、抓小、抓苗头。以铁的纪律推动了干部工作作风持续转变，党员干部没有发生违纪违法现象。</a:t>
            </a:r>
            <a:endParaRPr kumimoji="0" lang="zh-CN" altLang="en-US" sz="16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17" name="矩形 16"/>
          <p:cNvSpPr/>
          <p:nvPr/>
        </p:nvSpPr>
        <p:spPr>
          <a:xfrm>
            <a:off x="5870192" y="2574620"/>
            <a:ext cx="4443625"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4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用制度管人用制度管事</a:t>
            </a:r>
            <a:endParaRPr kumimoji="0" lang="zh-CN" altLang="en-US" sz="24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endParaRPr>
          </a:p>
        </p:txBody>
      </p:sp>
      <p:sp>
        <p:nvSpPr>
          <p:cNvPr id="18" name="矩形 17"/>
          <p:cNvSpPr/>
          <p:nvPr/>
        </p:nvSpPr>
        <p:spPr>
          <a:xfrm>
            <a:off x="1887794" y="5615077"/>
            <a:ext cx="2891180"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加大对重点领域关键岗位重要环节的风险防控</a:t>
            </a:r>
            <a:endPar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19" name="矩形: 圆角 18"/>
          <p:cNvSpPr/>
          <p:nvPr/>
        </p:nvSpPr>
        <p:spPr>
          <a:xfrm>
            <a:off x="2500844" y="1389905"/>
            <a:ext cx="7214695" cy="792000"/>
          </a:xfrm>
          <a:prstGeom prst="roundRect">
            <a:avLst/>
          </a:prstGeom>
          <a:solidFill>
            <a:srgbClr val="C00000"/>
          </a:solidFill>
          <a:ln w="1270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三</a:t>
            </a:r>
            <a:r>
              <a:rPr kumimoji="0" lang="zh-CN" altLang="zh-CN" sz="24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rPr>
              <a:t>是加强对权力运行的监督，从源头上防治腐败</a:t>
            </a:r>
            <a:endParaRPr kumimoji="0" lang="zh-CN" altLang="en-US" sz="2400" b="0" i="0" u="none" strike="noStrike" kern="1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20" name="Freeform 5"/>
          <p:cNvSpPr/>
          <p:nvPr/>
        </p:nvSpPr>
        <p:spPr bwMode="auto">
          <a:xfrm>
            <a:off x="2973885" y="2515195"/>
            <a:ext cx="718998" cy="718998"/>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21" name="矩形 20"/>
          <p:cNvSpPr/>
          <p:nvPr/>
        </p:nvSpPr>
        <p:spPr>
          <a:xfrm>
            <a:off x="1887794" y="3429000"/>
            <a:ext cx="2891180" cy="635000"/>
          </a:xfrm>
          <a:prstGeom prst="rect">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800" b="0" i="0" u="none" strike="noStrike" kern="1200" cap="none" spc="0" normalizeH="0" baseline="0" noProof="0">
                <a:ln>
                  <a:noFill/>
                </a:ln>
                <a:solidFill>
                  <a:srgbClr val="FFFDF8"/>
                </a:solidFill>
                <a:effectLst/>
                <a:uLnTx/>
                <a:uFillTx/>
                <a:latin typeface="Arial" panose="020F0502020204030204"/>
                <a:ea typeface="微软雅黑"/>
                <a:cs typeface="+mn-ea"/>
                <a:sym typeface="+mn-lt"/>
              </a:rPr>
              <a:t>重点领域</a:t>
            </a:r>
            <a:endParaRPr kumimoji="0" lang="zh-CN" altLang="en-US" sz="2800" b="0" i="0" u="none" strike="noStrike" kern="1200" cap="none" spc="0" normalizeH="0" baseline="0" noProof="0">
              <a:ln>
                <a:noFill/>
              </a:ln>
              <a:solidFill>
                <a:srgbClr val="FFFDF8"/>
              </a:solidFill>
              <a:effectLst/>
              <a:uLnTx/>
              <a:uFillTx/>
              <a:latin typeface="Arial" panose="020F0502020204030204"/>
              <a:ea typeface="微软雅黑"/>
              <a:cs typeface="+mn-ea"/>
              <a:sym typeface="+mn-lt"/>
            </a:endParaRPr>
          </a:p>
        </p:txBody>
      </p:sp>
      <p:sp>
        <p:nvSpPr>
          <p:cNvPr id="22" name="矩形 21"/>
          <p:cNvSpPr/>
          <p:nvPr/>
        </p:nvSpPr>
        <p:spPr>
          <a:xfrm>
            <a:off x="1887794" y="4159714"/>
            <a:ext cx="2891180" cy="635000"/>
          </a:xfrm>
          <a:prstGeom prst="rect">
            <a:avLst/>
          </a:prstGeom>
          <a:solidFill>
            <a:srgbClr val="7D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800" b="0" i="0" u="none" strike="noStrike" kern="1200" cap="none" spc="0" normalizeH="0" baseline="0" noProof="0">
                <a:ln>
                  <a:noFill/>
                </a:ln>
                <a:solidFill>
                  <a:srgbClr val="FFFDF8"/>
                </a:solidFill>
                <a:effectLst/>
                <a:uLnTx/>
                <a:uFillTx/>
                <a:latin typeface="Arial" panose="020F0502020204030204"/>
                <a:ea typeface="微软雅黑"/>
                <a:cs typeface="+mn-ea"/>
                <a:sym typeface="+mn-lt"/>
              </a:rPr>
              <a:t>关键岗位</a:t>
            </a:r>
            <a:endParaRPr kumimoji="0" lang="zh-CN" altLang="en-US" sz="2800" b="0" i="0" u="none" strike="noStrike" kern="1200" cap="none" spc="0" normalizeH="0" baseline="0" noProof="0">
              <a:ln>
                <a:noFill/>
              </a:ln>
              <a:solidFill>
                <a:srgbClr val="FFFDF8"/>
              </a:solidFill>
              <a:effectLst/>
              <a:uLnTx/>
              <a:uFillTx/>
              <a:latin typeface="Arial" panose="020F0502020204030204"/>
              <a:ea typeface="微软雅黑"/>
              <a:cs typeface="+mn-ea"/>
              <a:sym typeface="+mn-lt"/>
            </a:endParaRPr>
          </a:p>
        </p:txBody>
      </p:sp>
      <p:sp>
        <p:nvSpPr>
          <p:cNvPr id="23" name="矩形 22"/>
          <p:cNvSpPr/>
          <p:nvPr/>
        </p:nvSpPr>
        <p:spPr>
          <a:xfrm>
            <a:off x="1887794" y="4887237"/>
            <a:ext cx="2891180" cy="635000"/>
          </a:xfrm>
          <a:prstGeom prst="rect">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800" b="0" i="0" u="none" strike="noStrike" kern="1200" cap="none" spc="0" normalizeH="0" baseline="0" noProof="0">
                <a:ln>
                  <a:noFill/>
                </a:ln>
                <a:solidFill>
                  <a:srgbClr val="FFFDF8"/>
                </a:solidFill>
                <a:effectLst/>
                <a:uLnTx/>
                <a:uFillTx/>
                <a:latin typeface="Arial" panose="020F0502020204030204"/>
                <a:ea typeface="微软雅黑"/>
                <a:cs typeface="+mn-ea"/>
                <a:sym typeface="+mn-lt"/>
              </a:rPr>
              <a:t>重要环节</a:t>
            </a:r>
            <a:endParaRPr kumimoji="0" lang="zh-CN" altLang="en-US" sz="2800" b="0" i="0" u="none" strike="noStrike" kern="1200" cap="none" spc="0" normalizeH="0" baseline="0" noProof="0">
              <a:ln>
                <a:noFill/>
              </a:ln>
              <a:solidFill>
                <a:srgbClr val="FFFDF8"/>
              </a:solidFill>
              <a:effectLst/>
              <a:uLnTx/>
              <a:uFillTx/>
              <a:latin typeface="Arial" panose="020F0502020204030204"/>
              <a:ea typeface="微软雅黑"/>
              <a:cs typeface="+mn-ea"/>
              <a:sym typeface="+mn-lt"/>
            </a:endParaRPr>
          </a:p>
        </p:txBody>
      </p:sp>
      <p:cxnSp>
        <p:nvCxnSpPr>
          <p:cNvPr id="25" name="直接连接符 24"/>
          <p:cNvCxnSpPr/>
          <p:nvPr/>
        </p:nvCxnSpPr>
        <p:spPr>
          <a:xfrm>
            <a:off x="5316003" y="2602031"/>
            <a:ext cx="0" cy="3622260"/>
          </a:xfrm>
          <a:prstGeom prst="line">
            <a:avLst/>
          </a:prstGeom>
          <a:ln>
            <a:solidFill>
              <a:srgbClr val="FF95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5870192" y="3429000"/>
            <a:ext cx="2137864" cy="635000"/>
          </a:xfrm>
          <a:prstGeom prst="rect">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400" b="0" i="0" u="none" strike="noStrike" kern="1200" cap="none" spc="0" normalizeH="0" baseline="0" noProof="0">
                <a:ln>
                  <a:noFill/>
                </a:ln>
                <a:solidFill>
                  <a:srgbClr val="FFFDF8"/>
                </a:solidFill>
                <a:effectLst/>
                <a:uLnTx/>
                <a:uFillTx/>
                <a:latin typeface="Arial" panose="020F0502020204030204"/>
                <a:ea typeface="微软雅黑"/>
                <a:cs typeface="+mn-ea"/>
                <a:sym typeface="+mn-lt"/>
              </a:rPr>
              <a:t>财务管理</a:t>
            </a:r>
            <a:endParaRPr kumimoji="0" lang="zh-CN" altLang="en-US" sz="24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27" name="矩形 26"/>
          <p:cNvSpPr/>
          <p:nvPr/>
        </p:nvSpPr>
        <p:spPr>
          <a:xfrm>
            <a:off x="8175956" y="3429000"/>
            <a:ext cx="2137864" cy="635000"/>
          </a:xfrm>
          <a:prstGeom prst="rect">
            <a:avLst/>
          </a:prstGeom>
          <a:solidFill>
            <a:srgbClr val="7D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4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rPr>
              <a:t>招标投标管理</a:t>
            </a:r>
            <a:endParaRPr kumimoji="0" lang="zh-CN" altLang="en-US" sz="24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28" name="矩形 27"/>
          <p:cNvSpPr/>
          <p:nvPr/>
        </p:nvSpPr>
        <p:spPr>
          <a:xfrm>
            <a:off x="5870192" y="4163706"/>
            <a:ext cx="2137864" cy="635000"/>
          </a:xfrm>
          <a:prstGeom prst="rect">
            <a:avLst/>
          </a:prstGeom>
          <a:solidFill>
            <a:srgbClr val="7D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400" b="0" i="0" u="none" strike="noStrike" kern="1200" cap="none" spc="0" normalizeH="0" baseline="0" noProof="0">
                <a:ln>
                  <a:noFill/>
                </a:ln>
                <a:solidFill>
                  <a:srgbClr val="FFFDF8"/>
                </a:solidFill>
                <a:effectLst/>
                <a:uLnTx/>
                <a:uFillTx/>
                <a:latin typeface="Arial" panose="020F0502020204030204"/>
                <a:ea typeface="微软雅黑"/>
                <a:cs typeface="+mn-ea"/>
                <a:sym typeface="+mn-lt"/>
              </a:rPr>
              <a:t>车辆管理</a:t>
            </a:r>
            <a:endParaRPr kumimoji="0" lang="zh-CN" altLang="en-US" sz="24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29" name="矩形 28"/>
          <p:cNvSpPr/>
          <p:nvPr/>
        </p:nvSpPr>
        <p:spPr>
          <a:xfrm>
            <a:off x="8175956" y="4163706"/>
            <a:ext cx="2137864" cy="635000"/>
          </a:xfrm>
          <a:prstGeom prst="rect">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rPr>
              <a:t>……</a:t>
            </a:r>
            <a:endParaRPr kumimoji="0" lang="zh-CN" altLang="en-US" sz="2400" b="0" i="0" u="none" strike="noStrike" kern="1200" cap="none" spc="0" normalizeH="0" baseline="0" noProof="0" dirty="0">
              <a:ln>
                <a:noFill/>
              </a:ln>
              <a:solidFill>
                <a:srgbClr val="FFFDF8"/>
              </a:solidFill>
              <a:effectLst/>
              <a:uLnTx/>
              <a:uFillTx/>
              <a:latin typeface="Arial" panose="020F0502020204030204"/>
              <a:ea typeface="微软雅黑"/>
              <a:cs typeface="+mn-ea"/>
              <a:sym typeface="+mn-lt"/>
            </a:endParaRPr>
          </a:p>
        </p:txBody>
      </p:sp>
      <p:sp>
        <p:nvSpPr>
          <p:cNvPr id="30" name="箭头: V 形 29"/>
          <p:cNvSpPr/>
          <p:nvPr/>
        </p:nvSpPr>
        <p:spPr>
          <a:xfrm rot="5400000">
            <a:off x="7973271" y="3023288"/>
            <a:ext cx="237465" cy="304519"/>
          </a:xfrm>
          <a:prstGeom prst="chevron">
            <a:avLst>
              <a:gd name="adj" fmla="val 43315"/>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Tree>
    <p:extLst>
      <p:ext uri="{BB962C8B-B14F-4D97-AF65-F5344CB8AC3E}">
        <p14:creationId xmlns="" xmlns:p14="http://schemas.microsoft.com/office/powerpoint/2010/main" val="3259388496"/>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0" fill="hold"/>
                                        <p:tgtEl>
                                          <p:spTgt spid="19"/>
                                        </p:tgtEl>
                                        <p:attrNameLst>
                                          <p:attrName>ppt_w</p:attrName>
                                        </p:attrNameLst>
                                      </p:cBhvr>
                                      <p:tavLst>
                                        <p:tav tm="0">
                                          <p:val>
                                            <p:fltVal val="0"/>
                                          </p:val>
                                        </p:tav>
                                        <p:tav tm="100000">
                                          <p:val>
                                            <p:strVal val="#ppt_w"/>
                                          </p:val>
                                        </p:tav>
                                      </p:tavLst>
                                    </p:anim>
                                    <p:anim calcmode="lin" valueType="num">
                                      <p:cBhvr>
                                        <p:cTn id="12" dur="1000" fill="hold"/>
                                        <p:tgtEl>
                                          <p:spTgt spid="19"/>
                                        </p:tgtEl>
                                        <p:attrNameLst>
                                          <p:attrName>ppt_h</p:attrName>
                                        </p:attrNameLst>
                                      </p:cBhvr>
                                      <p:tavLst>
                                        <p:tav tm="0">
                                          <p:val>
                                            <p:fltVal val="0"/>
                                          </p:val>
                                        </p:tav>
                                        <p:tav tm="100000">
                                          <p:val>
                                            <p:strVal val="#ppt_h"/>
                                          </p:val>
                                        </p:tav>
                                      </p:tavLst>
                                    </p:anim>
                                    <p:animEffect transition="in" filter="fade">
                                      <p:cBhvr>
                                        <p:cTn id="13" dur="1000"/>
                                        <p:tgtEl>
                                          <p:spTgt spid="1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1000" fill="hold"/>
                                        <p:tgtEl>
                                          <p:spTgt spid="20"/>
                                        </p:tgtEl>
                                        <p:attrNameLst>
                                          <p:attrName>ppt_w</p:attrName>
                                        </p:attrNameLst>
                                      </p:cBhvr>
                                      <p:tavLst>
                                        <p:tav tm="0">
                                          <p:val>
                                            <p:fltVal val="0"/>
                                          </p:val>
                                        </p:tav>
                                        <p:tav tm="100000">
                                          <p:val>
                                            <p:strVal val="#ppt_w"/>
                                          </p:val>
                                        </p:tav>
                                      </p:tavLst>
                                    </p:anim>
                                    <p:anim calcmode="lin" valueType="num">
                                      <p:cBhvr>
                                        <p:cTn id="17" dur="1000" fill="hold"/>
                                        <p:tgtEl>
                                          <p:spTgt spid="20"/>
                                        </p:tgtEl>
                                        <p:attrNameLst>
                                          <p:attrName>ppt_h</p:attrName>
                                        </p:attrNameLst>
                                      </p:cBhvr>
                                      <p:tavLst>
                                        <p:tav tm="0">
                                          <p:val>
                                            <p:fltVal val="0"/>
                                          </p:val>
                                        </p:tav>
                                        <p:tav tm="100000">
                                          <p:val>
                                            <p:strVal val="#ppt_h"/>
                                          </p:val>
                                        </p:tav>
                                      </p:tavLst>
                                    </p:anim>
                                    <p:animEffect transition="in" filter="fade">
                                      <p:cBhvr>
                                        <p:cTn id="18" dur="1000"/>
                                        <p:tgtEl>
                                          <p:spTgt spid="20"/>
                                        </p:tgtEl>
                                      </p:cBhvr>
                                    </p:animEffect>
                                  </p:childTnLst>
                                </p:cTn>
                              </p:par>
                              <p:par>
                                <p:cTn id="19" presetID="2" presetClass="entr" presetSubtype="8" decel="4500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1000" fill="hold"/>
                                        <p:tgtEl>
                                          <p:spTgt spid="21"/>
                                        </p:tgtEl>
                                        <p:attrNameLst>
                                          <p:attrName>ppt_x</p:attrName>
                                        </p:attrNameLst>
                                      </p:cBhvr>
                                      <p:tavLst>
                                        <p:tav tm="0">
                                          <p:val>
                                            <p:strVal val="0-#ppt_w/2"/>
                                          </p:val>
                                        </p:tav>
                                        <p:tav tm="100000">
                                          <p:val>
                                            <p:strVal val="#ppt_x"/>
                                          </p:val>
                                        </p:tav>
                                      </p:tavLst>
                                    </p:anim>
                                    <p:anim calcmode="lin" valueType="num">
                                      <p:cBhvr additive="base">
                                        <p:cTn id="22" dur="1000" fill="hold"/>
                                        <p:tgtEl>
                                          <p:spTgt spid="21"/>
                                        </p:tgtEl>
                                        <p:attrNameLst>
                                          <p:attrName>ppt_y</p:attrName>
                                        </p:attrNameLst>
                                      </p:cBhvr>
                                      <p:tavLst>
                                        <p:tav tm="0">
                                          <p:val>
                                            <p:strVal val="#ppt_y"/>
                                          </p:val>
                                        </p:tav>
                                        <p:tav tm="100000">
                                          <p:val>
                                            <p:strVal val="#ppt_y"/>
                                          </p:val>
                                        </p:tav>
                                      </p:tavLst>
                                    </p:anim>
                                  </p:childTnLst>
                                </p:cTn>
                              </p:par>
                              <p:par>
                                <p:cTn id="23" presetID="2" presetClass="entr" presetSubtype="8" decel="45000" fill="hold" grpId="0" nodeType="withEffect">
                                  <p:stCondLst>
                                    <p:cond delay="15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1000" fill="hold"/>
                                        <p:tgtEl>
                                          <p:spTgt spid="22"/>
                                        </p:tgtEl>
                                        <p:attrNameLst>
                                          <p:attrName>ppt_x</p:attrName>
                                        </p:attrNameLst>
                                      </p:cBhvr>
                                      <p:tavLst>
                                        <p:tav tm="0">
                                          <p:val>
                                            <p:strVal val="0-#ppt_w/2"/>
                                          </p:val>
                                        </p:tav>
                                        <p:tav tm="100000">
                                          <p:val>
                                            <p:strVal val="#ppt_x"/>
                                          </p:val>
                                        </p:tav>
                                      </p:tavLst>
                                    </p:anim>
                                    <p:anim calcmode="lin" valueType="num">
                                      <p:cBhvr additive="base">
                                        <p:cTn id="26" dur="1000" fill="hold"/>
                                        <p:tgtEl>
                                          <p:spTgt spid="22"/>
                                        </p:tgtEl>
                                        <p:attrNameLst>
                                          <p:attrName>ppt_y</p:attrName>
                                        </p:attrNameLst>
                                      </p:cBhvr>
                                      <p:tavLst>
                                        <p:tav tm="0">
                                          <p:val>
                                            <p:strVal val="#ppt_y"/>
                                          </p:val>
                                        </p:tav>
                                        <p:tav tm="100000">
                                          <p:val>
                                            <p:strVal val="#ppt_y"/>
                                          </p:val>
                                        </p:tav>
                                      </p:tavLst>
                                    </p:anim>
                                  </p:childTnLst>
                                </p:cTn>
                              </p:par>
                              <p:par>
                                <p:cTn id="27" presetID="2" presetClass="entr" presetSubtype="8" decel="45000" fill="hold" grpId="0" nodeType="withEffect">
                                  <p:stCondLst>
                                    <p:cond delay="30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1000" fill="hold"/>
                                        <p:tgtEl>
                                          <p:spTgt spid="23"/>
                                        </p:tgtEl>
                                        <p:attrNameLst>
                                          <p:attrName>ppt_x</p:attrName>
                                        </p:attrNameLst>
                                      </p:cBhvr>
                                      <p:tavLst>
                                        <p:tav tm="0">
                                          <p:val>
                                            <p:strVal val="0-#ppt_w/2"/>
                                          </p:val>
                                        </p:tav>
                                        <p:tav tm="100000">
                                          <p:val>
                                            <p:strVal val="#ppt_x"/>
                                          </p:val>
                                        </p:tav>
                                      </p:tavLst>
                                    </p:anim>
                                    <p:anim calcmode="lin" valueType="num">
                                      <p:cBhvr additive="base">
                                        <p:cTn id="30" dur="1000" fill="hold"/>
                                        <p:tgtEl>
                                          <p:spTgt spid="23"/>
                                        </p:tgtEl>
                                        <p:attrNameLst>
                                          <p:attrName>ppt_y</p:attrName>
                                        </p:attrNameLst>
                                      </p:cBhvr>
                                      <p:tavLst>
                                        <p:tav tm="0">
                                          <p:val>
                                            <p:strVal val="#ppt_y"/>
                                          </p:val>
                                        </p:tav>
                                        <p:tav tm="100000">
                                          <p:val>
                                            <p:strVal val="#ppt_y"/>
                                          </p:val>
                                        </p:tav>
                                      </p:tavLst>
                                    </p:anim>
                                  </p:childTnLst>
                                </p:cTn>
                              </p:par>
                              <p:par>
                                <p:cTn id="31" presetID="12" presetClass="entr" presetSubtype="4" fill="hold" grpId="0" nodeType="withEffect">
                                  <p:stCondLst>
                                    <p:cond delay="3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1000"/>
                                        <p:tgtEl>
                                          <p:spTgt spid="18"/>
                                        </p:tgtEl>
                                        <p:attrNameLst>
                                          <p:attrName>ppt_y</p:attrName>
                                        </p:attrNameLst>
                                      </p:cBhvr>
                                      <p:tavLst>
                                        <p:tav tm="0">
                                          <p:val>
                                            <p:strVal val="#ppt_y+#ppt_h*1.125000"/>
                                          </p:val>
                                        </p:tav>
                                        <p:tav tm="100000">
                                          <p:val>
                                            <p:strVal val="#ppt_y"/>
                                          </p:val>
                                        </p:tav>
                                      </p:tavLst>
                                    </p:anim>
                                    <p:animEffect transition="in" filter="wipe(up)">
                                      <p:cBhvr>
                                        <p:cTn id="34" dur="1000"/>
                                        <p:tgtEl>
                                          <p:spTgt spid="18"/>
                                        </p:tgtEl>
                                      </p:cBhvr>
                                    </p:animEffect>
                                  </p:childTnLst>
                                </p:cTn>
                              </p:par>
                            </p:childTnLst>
                          </p:cTn>
                        </p:par>
                        <p:par>
                          <p:cTn id="35" fill="hold">
                            <p:stCondLst>
                              <p:cond delay="2000"/>
                            </p:stCondLst>
                            <p:childTnLst>
                              <p:par>
                                <p:cTn id="36" presetID="16" presetClass="entr" presetSubtype="42"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outHorizontal)">
                                      <p:cBhvr>
                                        <p:cTn id="38" dur="500"/>
                                        <p:tgtEl>
                                          <p:spTgt spid="25"/>
                                        </p:tgtEl>
                                      </p:cBhvr>
                                    </p:animEffect>
                                  </p:childTnLst>
                                </p:cTn>
                              </p:par>
                            </p:childTnLst>
                          </p:cTn>
                        </p:par>
                        <p:par>
                          <p:cTn id="39" fill="hold">
                            <p:stCondLst>
                              <p:cond delay="2500"/>
                            </p:stCondLst>
                            <p:childTnLst>
                              <p:par>
                                <p:cTn id="40" presetID="18" presetClass="entr" presetSubtype="6"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strips(downRight)">
                                      <p:cBhvr>
                                        <p:cTn id="42" dur="1000"/>
                                        <p:tgtEl>
                                          <p:spTgt spid="17"/>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up)">
                                      <p:cBhvr>
                                        <p:cTn id="46" dur="500"/>
                                        <p:tgtEl>
                                          <p:spTgt spid="30"/>
                                        </p:tgtEl>
                                      </p:cBhvr>
                                    </p:animEffect>
                                  </p:childTnLst>
                                </p:cTn>
                              </p:par>
                              <p:par>
                                <p:cTn id="47" presetID="2" presetClass="entr" presetSubtype="4" decel="4500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1000" fill="hold"/>
                                        <p:tgtEl>
                                          <p:spTgt spid="26"/>
                                        </p:tgtEl>
                                        <p:attrNameLst>
                                          <p:attrName>ppt_x</p:attrName>
                                        </p:attrNameLst>
                                      </p:cBhvr>
                                      <p:tavLst>
                                        <p:tav tm="0">
                                          <p:val>
                                            <p:strVal val="#ppt_x"/>
                                          </p:val>
                                        </p:tav>
                                        <p:tav tm="100000">
                                          <p:val>
                                            <p:strVal val="#ppt_x"/>
                                          </p:val>
                                        </p:tav>
                                      </p:tavLst>
                                    </p:anim>
                                    <p:anim calcmode="lin" valueType="num">
                                      <p:cBhvr additive="base">
                                        <p:cTn id="50" dur="1000" fill="hold"/>
                                        <p:tgtEl>
                                          <p:spTgt spid="26"/>
                                        </p:tgtEl>
                                        <p:attrNameLst>
                                          <p:attrName>ppt_y</p:attrName>
                                        </p:attrNameLst>
                                      </p:cBhvr>
                                      <p:tavLst>
                                        <p:tav tm="0">
                                          <p:val>
                                            <p:strVal val="1+#ppt_h/2"/>
                                          </p:val>
                                        </p:tav>
                                        <p:tav tm="100000">
                                          <p:val>
                                            <p:strVal val="#ppt_y"/>
                                          </p:val>
                                        </p:tav>
                                      </p:tavLst>
                                    </p:anim>
                                  </p:childTnLst>
                                </p:cTn>
                              </p:par>
                              <p:par>
                                <p:cTn id="51" presetID="2" presetClass="entr" presetSubtype="4" decel="45000" fill="hold" grpId="0" nodeType="withEffect">
                                  <p:stCondLst>
                                    <p:cond delay="15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1000" fill="hold"/>
                                        <p:tgtEl>
                                          <p:spTgt spid="27"/>
                                        </p:tgtEl>
                                        <p:attrNameLst>
                                          <p:attrName>ppt_x</p:attrName>
                                        </p:attrNameLst>
                                      </p:cBhvr>
                                      <p:tavLst>
                                        <p:tav tm="0">
                                          <p:val>
                                            <p:strVal val="#ppt_x"/>
                                          </p:val>
                                        </p:tav>
                                        <p:tav tm="100000">
                                          <p:val>
                                            <p:strVal val="#ppt_x"/>
                                          </p:val>
                                        </p:tav>
                                      </p:tavLst>
                                    </p:anim>
                                    <p:anim calcmode="lin" valueType="num">
                                      <p:cBhvr additive="base">
                                        <p:cTn id="54" dur="1000" fill="hold"/>
                                        <p:tgtEl>
                                          <p:spTgt spid="27"/>
                                        </p:tgtEl>
                                        <p:attrNameLst>
                                          <p:attrName>ppt_y</p:attrName>
                                        </p:attrNameLst>
                                      </p:cBhvr>
                                      <p:tavLst>
                                        <p:tav tm="0">
                                          <p:val>
                                            <p:strVal val="1+#ppt_h/2"/>
                                          </p:val>
                                        </p:tav>
                                        <p:tav tm="100000">
                                          <p:val>
                                            <p:strVal val="#ppt_y"/>
                                          </p:val>
                                        </p:tav>
                                      </p:tavLst>
                                    </p:anim>
                                  </p:childTnLst>
                                </p:cTn>
                              </p:par>
                              <p:par>
                                <p:cTn id="55" presetID="2" presetClass="entr" presetSubtype="4" decel="45000" fill="hold" grpId="0" nodeType="withEffect">
                                  <p:stCondLst>
                                    <p:cond delay="30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1000" fill="hold"/>
                                        <p:tgtEl>
                                          <p:spTgt spid="28"/>
                                        </p:tgtEl>
                                        <p:attrNameLst>
                                          <p:attrName>ppt_x</p:attrName>
                                        </p:attrNameLst>
                                      </p:cBhvr>
                                      <p:tavLst>
                                        <p:tav tm="0">
                                          <p:val>
                                            <p:strVal val="#ppt_x"/>
                                          </p:val>
                                        </p:tav>
                                        <p:tav tm="100000">
                                          <p:val>
                                            <p:strVal val="#ppt_x"/>
                                          </p:val>
                                        </p:tav>
                                      </p:tavLst>
                                    </p:anim>
                                    <p:anim calcmode="lin" valueType="num">
                                      <p:cBhvr additive="base">
                                        <p:cTn id="58" dur="1000" fill="hold"/>
                                        <p:tgtEl>
                                          <p:spTgt spid="28"/>
                                        </p:tgtEl>
                                        <p:attrNameLst>
                                          <p:attrName>ppt_y</p:attrName>
                                        </p:attrNameLst>
                                      </p:cBhvr>
                                      <p:tavLst>
                                        <p:tav tm="0">
                                          <p:val>
                                            <p:strVal val="1+#ppt_h/2"/>
                                          </p:val>
                                        </p:tav>
                                        <p:tav tm="100000">
                                          <p:val>
                                            <p:strVal val="#ppt_y"/>
                                          </p:val>
                                        </p:tav>
                                      </p:tavLst>
                                    </p:anim>
                                  </p:childTnLst>
                                </p:cTn>
                              </p:par>
                              <p:par>
                                <p:cTn id="59" presetID="2" presetClass="entr" presetSubtype="4" decel="45000" fill="hold" grpId="0" nodeType="withEffect">
                                  <p:stCondLst>
                                    <p:cond delay="45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1000" fill="hold"/>
                                        <p:tgtEl>
                                          <p:spTgt spid="29"/>
                                        </p:tgtEl>
                                        <p:attrNameLst>
                                          <p:attrName>ppt_x</p:attrName>
                                        </p:attrNameLst>
                                      </p:cBhvr>
                                      <p:tavLst>
                                        <p:tav tm="0">
                                          <p:val>
                                            <p:strVal val="#ppt_x"/>
                                          </p:val>
                                        </p:tav>
                                        <p:tav tm="100000">
                                          <p:val>
                                            <p:strVal val="#ppt_x"/>
                                          </p:val>
                                        </p:tav>
                                      </p:tavLst>
                                    </p:anim>
                                    <p:anim calcmode="lin" valueType="num">
                                      <p:cBhvr additive="base">
                                        <p:cTn id="62" dur="1000" fill="hold"/>
                                        <p:tgtEl>
                                          <p:spTgt spid="29"/>
                                        </p:tgtEl>
                                        <p:attrNameLst>
                                          <p:attrName>ppt_y</p:attrName>
                                        </p:attrNameLst>
                                      </p:cBhvr>
                                      <p:tavLst>
                                        <p:tav tm="0">
                                          <p:val>
                                            <p:strVal val="1+#ppt_h/2"/>
                                          </p:val>
                                        </p:tav>
                                        <p:tav tm="100000">
                                          <p:val>
                                            <p:strVal val="#ppt_y"/>
                                          </p:val>
                                        </p:tav>
                                      </p:tavLst>
                                    </p:anim>
                                  </p:childTnLst>
                                </p:cTn>
                              </p:par>
                              <p:par>
                                <p:cTn id="63" presetID="12" presetClass="entr" presetSubtype="4" fill="hold" grpId="0" nodeType="withEffect">
                                  <p:stCondLst>
                                    <p:cond delay="450"/>
                                  </p:stCondLst>
                                  <p:childTnLst>
                                    <p:set>
                                      <p:cBhvr>
                                        <p:cTn id="64" dur="1" fill="hold">
                                          <p:stCondLst>
                                            <p:cond delay="0"/>
                                          </p:stCondLst>
                                        </p:cTn>
                                        <p:tgtEl>
                                          <p:spTgt spid="3"/>
                                        </p:tgtEl>
                                        <p:attrNameLst>
                                          <p:attrName>style.visibility</p:attrName>
                                        </p:attrNameLst>
                                      </p:cBhvr>
                                      <p:to>
                                        <p:strVal val="visible"/>
                                      </p:to>
                                    </p:set>
                                    <p:anim calcmode="lin" valueType="num">
                                      <p:cBhvr additive="base">
                                        <p:cTn id="65" dur="1000"/>
                                        <p:tgtEl>
                                          <p:spTgt spid="3"/>
                                        </p:tgtEl>
                                        <p:attrNameLst>
                                          <p:attrName>ppt_y</p:attrName>
                                        </p:attrNameLst>
                                      </p:cBhvr>
                                      <p:tavLst>
                                        <p:tav tm="0">
                                          <p:val>
                                            <p:strVal val="#ppt_y+#ppt_h*1.125000"/>
                                          </p:val>
                                        </p:tav>
                                        <p:tav tm="100000">
                                          <p:val>
                                            <p:strVal val="#ppt_y"/>
                                          </p:val>
                                        </p:tav>
                                      </p:tavLst>
                                    </p:anim>
                                    <p:animEffect transition="in" filter="wipe(up)">
                                      <p:cBhvr>
                                        <p:cTn id="6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7" grpId="0"/>
      <p:bldP spid="18" grpId="0"/>
      <p:bldP spid="19" grpId="0" animBg="1"/>
      <p:bldP spid="20" grpId="0" animBg="1"/>
      <p:bldP spid="21" grpId="0" animBg="1"/>
      <p:bldP spid="22" grpId="0" animBg="1"/>
      <p:bldP spid="23" grpId="0" animBg="1"/>
      <p:bldP spid="26" grpId="0" animBg="1"/>
      <p:bldP spid="27" grpId="0" animBg="1"/>
      <p:bldP spid="28" grpId="0" animBg="1"/>
      <p:bldP spid="29" grpId="0" animBg="1"/>
      <p:bldP spid="3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7F41CE20-1CF8-48D8-AB37-D78FD7DBE59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DiUeE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4lHh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iUeE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OJR4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OJR4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OJR4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JR4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JR4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O5R4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8lHhLbVEZO0oAAABqAAAAGwAAAHVuaXZlcnNhbC91bml2ZXJzYWwucG5nLnhtbLOxr8jNUShLLSrOzM+zVTLUM1Cyt+PlsikoSi3LTC1XqACKGekZQICSQiUqtzwzpSTDVsnC0BghlpGamZ5RYqtkZmgAF9QHGgkAUEsBAgAAFAACAAgAOJR4SxUOrShkBAAABxEAAB0AAAAAAAAAAQAAAAAAAAAAAHVuaXZlcnNhbC9jb21tb25fbWVzc2FnZXMubG5nUEsBAgAAFAACAAgAOJR4Swh+CyMpAwAAhgwAACcAAAAAAAAAAQAAAAAAnwQAAHVuaXZlcnNhbC9mbGFzaF9wdWJsaXNoaW5nX3NldHRpbmdzLnhtbFBLAQIAABQAAgAIADiUeEu1/AlkugIAAFUKAAAhAAAAAAAAAAEAAAAAAA0IAAB1bml2ZXJzYWwvZmxhc2hfc2tpbl9zZXR0aW5ncy54bWxQSwECAAAUAAIACAA4lHhLKpYPZ/4CAACXCwAAJgAAAAAAAAABAAAAAAAGCwAAdW5pdmVyc2FsL2h0bWxfcHVibGlzaGluZ19zZXR0aW5ncy54bWxQSwECAAAUAAIACAA4lHhLaHFSkZoBAAAfBgAAHwAAAAAAAAABAAAAAABIDgAAdW5pdmVyc2FsL2h0bWxfc2tpbl9zZXR0aW5ncy5qc1BLAQIAABQAAgAIADiUeEs9PC/RwQAAAOUBAAAaAAAAAAAAAAEAAAAAAB8QAAB1bml2ZXJzYWwvaTE4bl9wcmVzZXRzLnhtbFBLAQIAABQAAgAIADiUeEua+ZZkawAAAGsAAAAcAAAAAAAAAAEAAAAAABgRAAB1bml2ZXJzYWwvbG9jYWxfc2V0dGluZ3MueG1sUEsBAgAAFAACAAgARJRXRyO0Tvv7AgAAsAgAABQAAAAAAAAAAQAAAAAAvREAAHVuaXZlcnNhbC9wbGF5ZXIueG1sUEsBAgAAFAACAAgAOJR4S7CHI/RsAQAA9wIAACkAAAAAAAAAAQAAAAAA6hQAAHVuaXZlcnNhbC9za2luX2N1c3RvbWl6YXRpb25fc2V0dGluZ3MueG1sUEsBAgAAFAACAAgAO5R4S7DdIuDqDAAA1hoAABcAAAAAAAAAAAAAAAAAnRYAAHVuaXZlcnNhbC91bml2ZXJzYWwucG5nUEsBAgAAFAACAAgAPJR4S21RGTtKAAAAagAAABsAAAAAAAAAAQAAAAAAvCMAAHVuaXZlcnNhbC91bml2ZXJzYWwucG5nLnhtbFBLBQYAAAAACwALAEkDAAA/JAAAAAA="/>
  <p:tag name="ISPRING_PRESENTATION_TITLE" val="党员干部年终党建工作总结汇报PPT模"/>
</p:tagLst>
</file>

<file path=ppt/tags/tag10.xml><?xml version="1.0" encoding="utf-8"?>
<p:tagLst xmlns:a="http://schemas.openxmlformats.org/drawingml/2006/main" xmlns:r="http://schemas.openxmlformats.org/officeDocument/2006/relationships" xmlns:p="http://schemas.openxmlformats.org/presentationml/2006/main">
  <p:tag name="MH" val="20170509153744"/>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70509153744"/>
  <p:tag name="MH_LIBRARY" val="GRAPHIC"/>
  <p:tag name="MH_TYPE" val="Other"/>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70509153744"/>
  <p:tag name="MH_LIBRARY" val="GRAPHIC"/>
  <p:tag name="MH_TYPE" val="Other"/>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70509153744"/>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70509153744"/>
  <p:tag name="MH_LIBRARY" val="GRAPHIC"/>
  <p:tag name="MH_TYPE" val="Other"/>
  <p:tag name="MH_ORDER" val="5"/>
</p:tagLst>
</file>

<file path=ppt/tags/tag15.xml><?xml version="1.0" encoding="utf-8"?>
<p:tagLst xmlns:a="http://schemas.openxmlformats.org/drawingml/2006/main" xmlns:r="http://schemas.openxmlformats.org/officeDocument/2006/relationships" xmlns:p="http://schemas.openxmlformats.org/presentationml/2006/main">
  <p:tag name="MH" val="20170509153744"/>
  <p:tag name="MH_LIBRARY" val="GRAPHIC"/>
  <p:tag name="MH_TYPE" val="Other"/>
  <p:tag name="MH_ORDER" val="6"/>
</p:tagLst>
</file>

<file path=ppt/tags/tag16.xml><?xml version="1.0" encoding="utf-8"?>
<p:tagLst xmlns:a="http://schemas.openxmlformats.org/drawingml/2006/main" xmlns:r="http://schemas.openxmlformats.org/officeDocument/2006/relationships" xmlns:p="http://schemas.openxmlformats.org/presentationml/2006/main">
  <p:tag name="MH" val="20161208160551"/>
  <p:tag name="MH_LIBRARY" val="GRAPHIC"/>
  <p:tag name="MH_TYPE" val="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1208160551"/>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1208160551"/>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1208160551"/>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1208115441"/>
  <p:tag name="MH_LIBRARY" val="GRAPHIC"/>
  <p:tag name="MH_ORDER" val="任意多边形 10"/>
</p:tagLst>
</file>

<file path=ppt/tags/tag20.xml><?xml version="1.0" encoding="utf-8"?>
<p:tagLst xmlns:a="http://schemas.openxmlformats.org/drawingml/2006/main" xmlns:r="http://schemas.openxmlformats.org/officeDocument/2006/relationships" xmlns:p="http://schemas.openxmlformats.org/presentationml/2006/main">
  <p:tag name="MH" val="20161208115441"/>
  <p:tag name="MH_LIBRARY" val="GRAPHIC"/>
  <p:tag name="MH_ORDER" val="任意多边形 1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MH" val="20161208115441"/>
  <p:tag name="MH_LIBRARY" val="GRAPHIC"/>
  <p:tag name="MH_ORDER" val="任意多边形 10"/>
</p:tagLst>
</file>

<file path=ppt/theme/theme1.xml><?xml version="1.0" encoding="utf-8"?>
<a:theme xmlns:a="http://schemas.openxmlformats.org/drawingml/2006/main" name="涂豆思">
  <a:themeElements>
    <a:clrScheme name="自定义 1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00000"/>
      </a:hlink>
      <a:folHlink>
        <a:srgbClr val="000000"/>
      </a:folHlink>
    </a:clrScheme>
    <a:fontScheme name="53bwlh42">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TotalTime>
  <Words>3251</Words>
  <Application>Microsoft Office PowerPoint</Application>
  <PresentationFormat>自定义</PresentationFormat>
  <Paragraphs>298</Paragraphs>
  <Slides>32</Slides>
  <Notes>32</Notes>
  <HiddenSlides>0</HiddenSlides>
  <MMClips>1</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涂豆思</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党员干部年终党建工作总结汇报PPT模</dc:title>
  <dc:creator>歉然安可</dc:creator>
  <cp:lastModifiedBy>hlf</cp:lastModifiedBy>
  <cp:revision>13</cp:revision>
  <dcterms:created xsi:type="dcterms:W3CDTF">2017-12-16T18:49:21Z</dcterms:created>
  <dcterms:modified xsi:type="dcterms:W3CDTF">2018-01-29T01:17:05Z</dcterms:modified>
</cp:coreProperties>
</file>