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m4a" ContentType="audio/mp4"/>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Default Extension="wdp" ContentType="image/vnd.ms-photo"/>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9"/>
  </p:notesMasterIdLst>
  <p:sldIdLst>
    <p:sldId id="256" r:id="rId2"/>
    <p:sldId id="257" r:id="rId3"/>
    <p:sldId id="258" r:id="rId4"/>
    <p:sldId id="259" r:id="rId5"/>
    <p:sldId id="260" r:id="rId6"/>
    <p:sldId id="261" r:id="rId7"/>
    <p:sldId id="262" r:id="rId8"/>
    <p:sldId id="263" r:id="rId9"/>
    <p:sldId id="264" r:id="rId10"/>
    <p:sldId id="267" r:id="rId11"/>
    <p:sldId id="268" r:id="rId12"/>
    <p:sldId id="269" r:id="rId13"/>
    <p:sldId id="270" r:id="rId14"/>
    <p:sldId id="280" r:id="rId15"/>
    <p:sldId id="279" r:id="rId16"/>
    <p:sldId id="278" r:id="rId17"/>
    <p:sldId id="265" r:id="rId18"/>
    <p:sldId id="271" r:id="rId19"/>
    <p:sldId id="272" r:id="rId20"/>
    <p:sldId id="273" r:id="rId21"/>
    <p:sldId id="274" r:id="rId22"/>
    <p:sldId id="281" r:id="rId23"/>
    <p:sldId id="266" r:id="rId24"/>
    <p:sldId id="275" r:id="rId25"/>
    <p:sldId id="276" r:id="rId26"/>
    <p:sldId id="277" r:id="rId27"/>
    <p:sldId id="282" r:id="rId28"/>
  </p:sldIdLst>
  <p:sldSz cx="9144000" cy="5143500" type="screen16x9"/>
  <p:notesSz cx="6858000" cy="9144000"/>
  <p:custDataLst>
    <p:tags r:id="rId30"/>
  </p:custDataLst>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719" autoAdjust="0"/>
    <p:restoredTop sz="95768" autoAdjust="0"/>
  </p:normalViewPr>
  <p:slideViewPr>
    <p:cSldViewPr snapToGrid="0">
      <p:cViewPr>
        <p:scale>
          <a:sx n="118" d="100"/>
          <a:sy n="118" d="100"/>
        </p:scale>
        <p:origin x="-1434" y="-570"/>
      </p:cViewPr>
      <p:guideLst>
        <p:guide orient="horz" pos="1620"/>
        <p:guide pos="2880"/>
      </p:guideLst>
    </p:cSldViewPr>
  </p:slideViewPr>
  <p:notesTextViewPr>
    <p:cViewPr>
      <p:scale>
        <a:sx n="1" d="1"/>
        <a:sy n="1" d="1"/>
      </p:scale>
      <p:origin x="0" y="54"/>
    </p:cViewPr>
  </p:notesTextViewPr>
  <p:sorterViewPr>
    <p:cViewPr>
      <p:scale>
        <a:sx n="81" d="100"/>
        <a:sy n="81"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tags" Target="tags/tag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332A793-B5D1-43A8-88F4-9B7D0EFAB4A3}" type="datetimeFigureOut">
              <a:rPr lang="zh-CN" altLang="en-US" smtClean="0"/>
              <a:t>2017/7/14</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EEE8569-1FA8-4B17-84A6-33A130EEF532}"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zh-CN" altLang="en-US" dirty="0" smtClean="0"/>
              <a:t>亮亮图文旗舰店</a:t>
            </a:r>
            <a:r>
              <a:rPr lang="en-US" altLang="zh-CN" dirty="0" smtClean="0"/>
              <a:t>https://liangliangtuwen.tmall.com</a:t>
            </a:r>
            <a:endParaRPr lang="zh-CN" altLang="en-US" dirty="0"/>
          </a:p>
        </p:txBody>
      </p:sp>
      <p:sp>
        <p:nvSpPr>
          <p:cNvPr id="4" name="灯片编号占位符 3"/>
          <p:cNvSpPr>
            <a:spLocks noGrp="1"/>
          </p:cNvSpPr>
          <p:nvPr>
            <p:ph type="sldNum" sz="quarter" idx="10"/>
          </p:nvPr>
        </p:nvSpPr>
        <p:spPr/>
        <p:txBody>
          <a:bodyPr/>
          <a:lstStyle/>
          <a:p>
            <a:fld id="{7EEE8569-1FA8-4B17-84A6-33A130EEF532}" type="slidenum">
              <a:rPr lang="zh-CN" altLang="en-US" smtClean="0"/>
              <a:t>1</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zh-CN" altLang="en-US" dirty="0" smtClean="0"/>
              <a:t>亮亮图文旗舰店</a:t>
            </a:r>
            <a:r>
              <a:rPr lang="en-US" altLang="zh-CN" smtClean="0"/>
              <a:t>https://liangliangtuwen.tmall.com</a:t>
            </a:r>
            <a:endParaRPr lang="zh-CN" altLang="en-US"/>
          </a:p>
        </p:txBody>
      </p:sp>
      <p:sp>
        <p:nvSpPr>
          <p:cNvPr id="4" name="灯片编号占位符 3"/>
          <p:cNvSpPr>
            <a:spLocks noGrp="1"/>
          </p:cNvSpPr>
          <p:nvPr>
            <p:ph type="sldNum" sz="quarter" idx="10"/>
          </p:nvPr>
        </p:nvSpPr>
        <p:spPr/>
        <p:txBody>
          <a:bodyPr/>
          <a:lstStyle/>
          <a:p>
            <a:fld id="{7EEE8569-1FA8-4B17-84A6-33A130EEF532}" type="slidenum">
              <a:rPr lang="zh-CN" altLang="en-US" smtClean="0"/>
              <a:t>27</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a:prstGeom prst="rect">
            <a:avLst/>
          </a:prstGeo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2701528"/>
            <a:ext cx="6858000" cy="1241822"/>
          </a:xfrm>
          <a:prstGeom prst="rect">
            <a:avLst/>
          </a:prstGeo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a:xfrm>
            <a:off x="628650" y="4767263"/>
            <a:ext cx="2057400" cy="273844"/>
          </a:xfrm>
          <a:prstGeom prst="rect">
            <a:avLst/>
          </a:prstGeom>
        </p:spPr>
        <p:txBody>
          <a:bodyPr/>
          <a:lstStyle/>
          <a:p>
            <a:fld id="{C84835E7-533A-4317-A313-DC66FE3022B1}" type="datetimeFigureOut">
              <a:rPr lang="zh-CN" altLang="en-US" smtClean="0"/>
              <a:pPr/>
              <a:t>2017/7/14</a:t>
            </a:fld>
            <a:endParaRPr lang="zh-CN" altLang="en-US"/>
          </a:p>
        </p:txBody>
      </p:sp>
      <p:sp>
        <p:nvSpPr>
          <p:cNvPr id="5" name="Footer Placeholder 4"/>
          <p:cNvSpPr>
            <a:spLocks noGrp="1"/>
          </p:cNvSpPr>
          <p:nvPr>
            <p:ph type="ftr" sz="quarter" idx="11"/>
          </p:nvPr>
        </p:nvSpPr>
        <p:spPr>
          <a:xfrm>
            <a:off x="3028950" y="4767263"/>
            <a:ext cx="3086100" cy="273844"/>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6457950" y="4767263"/>
            <a:ext cx="2057400" cy="273844"/>
          </a:xfrm>
          <a:prstGeom prst="rect">
            <a:avLst/>
          </a:prstGeom>
        </p:spPr>
        <p:txBody>
          <a:bodyPr/>
          <a:lstStyle/>
          <a:p>
            <a:fld id="{0ED9F274-84E8-47A9-A82E-069E58B4A562}" type="slidenum">
              <a:rPr lang="zh-CN" altLang="en-US" smtClean="0"/>
              <a:pPr/>
              <a:t>‹#›</a:t>
            </a:fld>
            <a:endParaRPr lang="zh-CN" altLang="en-US"/>
          </a:p>
        </p:txBody>
      </p:sp>
    </p:spTree>
    <p:extLst>
      <p:ext uri="{BB962C8B-B14F-4D97-AF65-F5344CB8AC3E}">
        <p14:creationId xmlns:p14="http://schemas.microsoft.com/office/powerpoint/2010/main" xmlns="" val="1002963039"/>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a:xfrm>
            <a:off x="628650" y="273844"/>
            <a:ext cx="7886700" cy="994172"/>
          </a:xfrm>
          <a:prstGeom prst="rect">
            <a:avLst/>
          </a:prstGeom>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1369219"/>
            <a:ext cx="7886700" cy="3263504"/>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a:xfrm>
            <a:off x="628650" y="4767263"/>
            <a:ext cx="2057400" cy="273844"/>
          </a:xfrm>
          <a:prstGeom prst="rect">
            <a:avLst/>
          </a:prstGeom>
        </p:spPr>
        <p:txBody>
          <a:bodyPr/>
          <a:lstStyle/>
          <a:p>
            <a:fld id="{C84835E7-533A-4317-A313-DC66FE3022B1}" type="datetimeFigureOut">
              <a:rPr lang="zh-CN" altLang="en-US" smtClean="0"/>
              <a:pPr/>
              <a:t>2017/7/14</a:t>
            </a:fld>
            <a:endParaRPr lang="zh-CN" altLang="en-US"/>
          </a:p>
        </p:txBody>
      </p:sp>
      <p:sp>
        <p:nvSpPr>
          <p:cNvPr id="5" name="Footer Placeholder 4"/>
          <p:cNvSpPr>
            <a:spLocks noGrp="1"/>
          </p:cNvSpPr>
          <p:nvPr>
            <p:ph type="ftr" sz="quarter" idx="11"/>
          </p:nvPr>
        </p:nvSpPr>
        <p:spPr>
          <a:xfrm>
            <a:off x="3028950" y="4767263"/>
            <a:ext cx="3086100" cy="273844"/>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6457950" y="4767263"/>
            <a:ext cx="2057400" cy="273844"/>
          </a:xfrm>
          <a:prstGeom prst="rect">
            <a:avLst/>
          </a:prstGeom>
        </p:spPr>
        <p:txBody>
          <a:bodyPr/>
          <a:lstStyle/>
          <a:p>
            <a:fld id="{0ED9F274-84E8-47A9-A82E-069E58B4A562}" type="slidenum">
              <a:rPr lang="zh-CN" altLang="en-US" smtClean="0"/>
              <a:pPr/>
              <a:t>‹#›</a:t>
            </a:fld>
            <a:endParaRPr lang="zh-CN" altLang="en-US"/>
          </a:p>
        </p:txBody>
      </p:sp>
    </p:spTree>
    <p:extLst>
      <p:ext uri="{BB962C8B-B14F-4D97-AF65-F5344CB8AC3E}">
        <p14:creationId xmlns:p14="http://schemas.microsoft.com/office/powerpoint/2010/main" xmlns="" val="375539408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a:prstGeom prst="rect">
            <a:avLst/>
          </a:prstGeo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a:xfrm>
            <a:off x="628650" y="4767263"/>
            <a:ext cx="2057400" cy="273844"/>
          </a:xfrm>
          <a:prstGeom prst="rect">
            <a:avLst/>
          </a:prstGeom>
        </p:spPr>
        <p:txBody>
          <a:bodyPr/>
          <a:lstStyle/>
          <a:p>
            <a:fld id="{C84835E7-533A-4317-A313-DC66FE3022B1}" type="datetimeFigureOut">
              <a:rPr lang="zh-CN" altLang="en-US" smtClean="0"/>
              <a:pPr/>
              <a:t>2017/7/14</a:t>
            </a:fld>
            <a:endParaRPr lang="zh-CN" altLang="en-US"/>
          </a:p>
        </p:txBody>
      </p:sp>
      <p:sp>
        <p:nvSpPr>
          <p:cNvPr id="5" name="Footer Placeholder 4"/>
          <p:cNvSpPr>
            <a:spLocks noGrp="1"/>
          </p:cNvSpPr>
          <p:nvPr>
            <p:ph type="ftr" sz="quarter" idx="11"/>
          </p:nvPr>
        </p:nvSpPr>
        <p:spPr>
          <a:xfrm>
            <a:off x="3028950" y="4767263"/>
            <a:ext cx="3086100" cy="273844"/>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6457950" y="4767263"/>
            <a:ext cx="2057400" cy="273844"/>
          </a:xfrm>
          <a:prstGeom prst="rect">
            <a:avLst/>
          </a:prstGeom>
        </p:spPr>
        <p:txBody>
          <a:bodyPr/>
          <a:lstStyle/>
          <a:p>
            <a:fld id="{0ED9F274-84E8-47A9-A82E-069E58B4A562}" type="slidenum">
              <a:rPr lang="zh-CN" altLang="en-US" smtClean="0"/>
              <a:pPr/>
              <a:t>‹#›</a:t>
            </a:fld>
            <a:endParaRPr lang="zh-CN" altLang="en-US"/>
          </a:p>
        </p:txBody>
      </p:sp>
    </p:spTree>
    <p:extLst>
      <p:ext uri="{BB962C8B-B14F-4D97-AF65-F5344CB8AC3E}">
        <p14:creationId xmlns:p14="http://schemas.microsoft.com/office/powerpoint/2010/main" xmlns="" val="7139413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BEBA8EAE-BF5A-486C-A8C5-ECC9F3942E4B}">
                <a14:imgProps xmlns:a14="http://schemas.microsoft.com/office/drawing/2010/main" xmlns="">
                  <a14:imgLayer r:embed="rId3">
                    <a14:imgEffect>
                      <a14:colorTemperature colorTemp="11500"/>
                    </a14:imgEffect>
                    <a14:imgEffect>
                      <a14:saturation sat="70000"/>
                    </a14:imgEffect>
                    <a14:imgEffect>
                      <a14:brightnessContrast bright="-10000" contrast="10000"/>
                    </a14:imgEffect>
                  </a14:imgLayer>
                </a14:imgProps>
              </a:ext>
              <a:ext uri="{28A0092B-C50C-407E-A947-70E740481C1C}">
                <a14:useLocalDpi xmlns:a14="http://schemas.microsoft.com/office/drawing/2010/main" xmlns="" val="0"/>
              </a:ext>
            </a:extLst>
          </a:blip>
          <a:stretch>
            <a:fillRect/>
          </a:stretch>
        </p:blipFill>
        <p:spPr>
          <a:xfrm>
            <a:off x="232932" y="153014"/>
            <a:ext cx="590420" cy="594000"/>
          </a:xfrm>
          <a:prstGeom prst="rect">
            <a:avLst/>
          </a:prstGeom>
        </p:spPr>
      </p:pic>
    </p:spTree>
    <p:extLst>
      <p:ext uri="{BB962C8B-B14F-4D97-AF65-F5344CB8AC3E}">
        <p14:creationId xmlns:p14="http://schemas.microsoft.com/office/powerpoint/2010/main" xmlns="" val="4236406807"/>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a:prstGeom prst="rect">
            <a:avLst/>
          </a:prstGeo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3442098"/>
            <a:ext cx="7886700" cy="1125140"/>
          </a:xfrm>
          <a:prstGeom prst="rect">
            <a:avLst/>
          </a:prstGeo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a:xfrm>
            <a:off x="628650" y="4767263"/>
            <a:ext cx="2057400" cy="273844"/>
          </a:xfrm>
          <a:prstGeom prst="rect">
            <a:avLst/>
          </a:prstGeom>
        </p:spPr>
        <p:txBody>
          <a:bodyPr/>
          <a:lstStyle/>
          <a:p>
            <a:fld id="{C84835E7-533A-4317-A313-DC66FE3022B1}" type="datetimeFigureOut">
              <a:rPr lang="zh-CN" altLang="en-US" smtClean="0"/>
              <a:pPr/>
              <a:t>2017/7/14</a:t>
            </a:fld>
            <a:endParaRPr lang="zh-CN" altLang="en-US"/>
          </a:p>
        </p:txBody>
      </p:sp>
      <p:sp>
        <p:nvSpPr>
          <p:cNvPr id="5" name="Footer Placeholder 4"/>
          <p:cNvSpPr>
            <a:spLocks noGrp="1"/>
          </p:cNvSpPr>
          <p:nvPr>
            <p:ph type="ftr" sz="quarter" idx="11"/>
          </p:nvPr>
        </p:nvSpPr>
        <p:spPr>
          <a:xfrm>
            <a:off x="3028950" y="4767263"/>
            <a:ext cx="3086100" cy="273844"/>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6457950" y="4767263"/>
            <a:ext cx="2057400" cy="273844"/>
          </a:xfrm>
          <a:prstGeom prst="rect">
            <a:avLst/>
          </a:prstGeom>
        </p:spPr>
        <p:txBody>
          <a:bodyPr/>
          <a:lstStyle/>
          <a:p>
            <a:fld id="{0ED9F274-84E8-47A9-A82E-069E58B4A562}" type="slidenum">
              <a:rPr lang="zh-CN" altLang="en-US" smtClean="0"/>
              <a:pPr/>
              <a:t>‹#›</a:t>
            </a:fld>
            <a:endParaRPr lang="zh-CN" altLang="en-US"/>
          </a:p>
        </p:txBody>
      </p:sp>
    </p:spTree>
    <p:extLst>
      <p:ext uri="{BB962C8B-B14F-4D97-AF65-F5344CB8AC3E}">
        <p14:creationId xmlns:p14="http://schemas.microsoft.com/office/powerpoint/2010/main" xmlns="" val="38418803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a:xfrm>
            <a:off x="628650" y="273844"/>
            <a:ext cx="7886700" cy="994172"/>
          </a:xfrm>
          <a:prstGeom prst="rect">
            <a:avLst/>
          </a:prstGeom>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369219"/>
            <a:ext cx="3886200" cy="3263504"/>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369219"/>
            <a:ext cx="3886200" cy="3263504"/>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a:xfrm>
            <a:off x="628650" y="4767263"/>
            <a:ext cx="2057400" cy="273844"/>
          </a:xfrm>
          <a:prstGeom prst="rect">
            <a:avLst/>
          </a:prstGeom>
        </p:spPr>
        <p:txBody>
          <a:bodyPr/>
          <a:lstStyle/>
          <a:p>
            <a:fld id="{C84835E7-533A-4317-A313-DC66FE3022B1}" type="datetimeFigureOut">
              <a:rPr lang="zh-CN" altLang="en-US" smtClean="0"/>
              <a:pPr/>
              <a:t>2017/7/14</a:t>
            </a:fld>
            <a:endParaRPr lang="zh-CN" altLang="en-US"/>
          </a:p>
        </p:txBody>
      </p:sp>
      <p:sp>
        <p:nvSpPr>
          <p:cNvPr id="6" name="Footer Placeholder 5"/>
          <p:cNvSpPr>
            <a:spLocks noGrp="1"/>
          </p:cNvSpPr>
          <p:nvPr>
            <p:ph type="ftr" sz="quarter" idx="11"/>
          </p:nvPr>
        </p:nvSpPr>
        <p:spPr>
          <a:xfrm>
            <a:off x="3028950" y="4767263"/>
            <a:ext cx="3086100" cy="273844"/>
          </a:xfrm>
          <a:prstGeom prst="rect">
            <a:avLst/>
          </a:prstGeom>
        </p:spPr>
        <p:txBody>
          <a:bodyPr/>
          <a:lstStyle/>
          <a:p>
            <a:endParaRPr lang="zh-CN" altLang="en-US"/>
          </a:p>
        </p:txBody>
      </p:sp>
      <p:sp>
        <p:nvSpPr>
          <p:cNvPr id="7" name="Slide Number Placeholder 6"/>
          <p:cNvSpPr>
            <a:spLocks noGrp="1"/>
          </p:cNvSpPr>
          <p:nvPr>
            <p:ph type="sldNum" sz="quarter" idx="12"/>
          </p:nvPr>
        </p:nvSpPr>
        <p:spPr>
          <a:xfrm>
            <a:off x="6457950" y="4767263"/>
            <a:ext cx="2057400" cy="273844"/>
          </a:xfrm>
          <a:prstGeom prst="rect">
            <a:avLst/>
          </a:prstGeom>
        </p:spPr>
        <p:txBody>
          <a:bodyPr/>
          <a:lstStyle/>
          <a:p>
            <a:fld id="{0ED9F274-84E8-47A9-A82E-069E58B4A562}" type="slidenum">
              <a:rPr lang="zh-CN" altLang="en-US" smtClean="0"/>
              <a:pPr/>
              <a:t>‹#›</a:t>
            </a:fld>
            <a:endParaRPr lang="zh-CN" altLang="en-US"/>
          </a:p>
        </p:txBody>
      </p:sp>
    </p:spTree>
    <p:extLst>
      <p:ext uri="{BB962C8B-B14F-4D97-AF65-F5344CB8AC3E}">
        <p14:creationId xmlns:p14="http://schemas.microsoft.com/office/powerpoint/2010/main" xmlns="" val="302347380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a:prstGeom prst="rect">
            <a:avLst/>
          </a:prstGeo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260872"/>
            <a:ext cx="3868340" cy="617934"/>
          </a:xfrm>
          <a:prstGeom prst="rect">
            <a:avLst/>
          </a:prstGeo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Content Placeholder 3"/>
          <p:cNvSpPr>
            <a:spLocks noGrp="1"/>
          </p:cNvSpPr>
          <p:nvPr>
            <p:ph sz="half" idx="2"/>
          </p:nvPr>
        </p:nvSpPr>
        <p:spPr>
          <a:xfrm>
            <a:off x="629842" y="1878806"/>
            <a:ext cx="3868340" cy="2763441"/>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0" y="1260872"/>
            <a:ext cx="3887391" cy="617934"/>
          </a:xfrm>
          <a:prstGeom prst="rect">
            <a:avLst/>
          </a:prstGeo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Content Placeholder 5"/>
          <p:cNvSpPr>
            <a:spLocks noGrp="1"/>
          </p:cNvSpPr>
          <p:nvPr>
            <p:ph sz="quarter" idx="4"/>
          </p:nvPr>
        </p:nvSpPr>
        <p:spPr>
          <a:xfrm>
            <a:off x="4629150" y="1878806"/>
            <a:ext cx="3887391" cy="2763441"/>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a:xfrm>
            <a:off x="628650" y="4767263"/>
            <a:ext cx="2057400" cy="273844"/>
          </a:xfrm>
          <a:prstGeom prst="rect">
            <a:avLst/>
          </a:prstGeom>
        </p:spPr>
        <p:txBody>
          <a:bodyPr/>
          <a:lstStyle/>
          <a:p>
            <a:fld id="{C84835E7-533A-4317-A313-DC66FE3022B1}" type="datetimeFigureOut">
              <a:rPr lang="zh-CN" altLang="en-US" smtClean="0"/>
              <a:pPr/>
              <a:t>2017/7/14</a:t>
            </a:fld>
            <a:endParaRPr lang="zh-CN" altLang="en-US"/>
          </a:p>
        </p:txBody>
      </p:sp>
      <p:sp>
        <p:nvSpPr>
          <p:cNvPr id="8" name="Footer Placeholder 7"/>
          <p:cNvSpPr>
            <a:spLocks noGrp="1"/>
          </p:cNvSpPr>
          <p:nvPr>
            <p:ph type="ftr" sz="quarter" idx="11"/>
          </p:nvPr>
        </p:nvSpPr>
        <p:spPr>
          <a:xfrm>
            <a:off x="3028950" y="4767263"/>
            <a:ext cx="3086100" cy="273844"/>
          </a:xfrm>
          <a:prstGeom prst="rect">
            <a:avLst/>
          </a:prstGeom>
        </p:spPr>
        <p:txBody>
          <a:bodyPr/>
          <a:lstStyle/>
          <a:p>
            <a:endParaRPr lang="zh-CN" altLang="en-US"/>
          </a:p>
        </p:txBody>
      </p:sp>
      <p:sp>
        <p:nvSpPr>
          <p:cNvPr id="9" name="Slide Number Placeholder 8"/>
          <p:cNvSpPr>
            <a:spLocks noGrp="1"/>
          </p:cNvSpPr>
          <p:nvPr>
            <p:ph type="sldNum" sz="quarter" idx="12"/>
          </p:nvPr>
        </p:nvSpPr>
        <p:spPr>
          <a:xfrm>
            <a:off x="6457950" y="4767263"/>
            <a:ext cx="2057400" cy="273844"/>
          </a:xfrm>
          <a:prstGeom prst="rect">
            <a:avLst/>
          </a:prstGeom>
        </p:spPr>
        <p:txBody>
          <a:bodyPr/>
          <a:lstStyle/>
          <a:p>
            <a:fld id="{0ED9F274-84E8-47A9-A82E-069E58B4A562}" type="slidenum">
              <a:rPr lang="zh-CN" altLang="en-US" smtClean="0"/>
              <a:pPr/>
              <a:t>‹#›</a:t>
            </a:fld>
            <a:endParaRPr lang="zh-CN" altLang="en-US"/>
          </a:p>
        </p:txBody>
      </p:sp>
    </p:spTree>
    <p:extLst>
      <p:ext uri="{BB962C8B-B14F-4D97-AF65-F5344CB8AC3E}">
        <p14:creationId xmlns:p14="http://schemas.microsoft.com/office/powerpoint/2010/main" xmlns="" val="205537984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a:xfrm>
            <a:off x="628650" y="273844"/>
            <a:ext cx="7886700" cy="994172"/>
          </a:xfrm>
          <a:prstGeom prst="rect">
            <a:avLst/>
          </a:prstGeom>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a:xfrm>
            <a:off x="628650" y="4767263"/>
            <a:ext cx="2057400" cy="273844"/>
          </a:xfrm>
          <a:prstGeom prst="rect">
            <a:avLst/>
          </a:prstGeom>
        </p:spPr>
        <p:txBody>
          <a:bodyPr/>
          <a:lstStyle/>
          <a:p>
            <a:fld id="{C84835E7-533A-4317-A313-DC66FE3022B1}" type="datetimeFigureOut">
              <a:rPr lang="zh-CN" altLang="en-US" smtClean="0"/>
              <a:pPr/>
              <a:t>2017/7/14</a:t>
            </a:fld>
            <a:endParaRPr lang="zh-CN" altLang="en-US"/>
          </a:p>
        </p:txBody>
      </p:sp>
      <p:sp>
        <p:nvSpPr>
          <p:cNvPr id="4" name="Footer Placeholder 3"/>
          <p:cNvSpPr>
            <a:spLocks noGrp="1"/>
          </p:cNvSpPr>
          <p:nvPr>
            <p:ph type="ftr" sz="quarter" idx="11"/>
          </p:nvPr>
        </p:nvSpPr>
        <p:spPr>
          <a:xfrm>
            <a:off x="3028950" y="4767263"/>
            <a:ext cx="3086100" cy="273844"/>
          </a:xfrm>
          <a:prstGeom prst="rect">
            <a:avLst/>
          </a:prstGeom>
        </p:spPr>
        <p:txBody>
          <a:bodyPr/>
          <a:lstStyle/>
          <a:p>
            <a:endParaRPr lang="zh-CN" altLang="en-US"/>
          </a:p>
        </p:txBody>
      </p:sp>
      <p:sp>
        <p:nvSpPr>
          <p:cNvPr id="5" name="Slide Number Placeholder 4"/>
          <p:cNvSpPr>
            <a:spLocks noGrp="1"/>
          </p:cNvSpPr>
          <p:nvPr>
            <p:ph type="sldNum" sz="quarter" idx="12"/>
          </p:nvPr>
        </p:nvSpPr>
        <p:spPr>
          <a:xfrm>
            <a:off x="6457950" y="4767263"/>
            <a:ext cx="2057400" cy="273844"/>
          </a:xfrm>
          <a:prstGeom prst="rect">
            <a:avLst/>
          </a:prstGeom>
        </p:spPr>
        <p:txBody>
          <a:bodyPr/>
          <a:lstStyle/>
          <a:p>
            <a:fld id="{0ED9F274-84E8-47A9-A82E-069E58B4A562}" type="slidenum">
              <a:rPr lang="zh-CN" altLang="en-US" smtClean="0"/>
              <a:pPr/>
              <a:t>‹#›</a:t>
            </a:fld>
            <a:endParaRPr lang="zh-CN" altLang="en-US"/>
          </a:p>
        </p:txBody>
      </p:sp>
    </p:spTree>
    <p:extLst>
      <p:ext uri="{BB962C8B-B14F-4D97-AF65-F5344CB8AC3E}">
        <p14:creationId xmlns:p14="http://schemas.microsoft.com/office/powerpoint/2010/main" xmlns="" val="393801648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628650" y="4767263"/>
            <a:ext cx="2057400" cy="273844"/>
          </a:xfrm>
          <a:prstGeom prst="rect">
            <a:avLst/>
          </a:prstGeom>
        </p:spPr>
        <p:txBody>
          <a:bodyPr/>
          <a:lstStyle/>
          <a:p>
            <a:fld id="{C84835E7-533A-4317-A313-DC66FE3022B1}" type="datetimeFigureOut">
              <a:rPr lang="zh-CN" altLang="en-US" smtClean="0"/>
              <a:pPr/>
              <a:t>2017/7/14</a:t>
            </a:fld>
            <a:endParaRPr lang="zh-CN" altLang="en-US"/>
          </a:p>
        </p:txBody>
      </p:sp>
      <p:sp>
        <p:nvSpPr>
          <p:cNvPr id="3" name="Footer Placeholder 2"/>
          <p:cNvSpPr>
            <a:spLocks noGrp="1"/>
          </p:cNvSpPr>
          <p:nvPr>
            <p:ph type="ftr" sz="quarter" idx="11"/>
          </p:nvPr>
        </p:nvSpPr>
        <p:spPr>
          <a:xfrm>
            <a:off x="3028950" y="4767263"/>
            <a:ext cx="3086100" cy="273844"/>
          </a:xfrm>
          <a:prstGeom prst="rect">
            <a:avLst/>
          </a:prstGeom>
        </p:spPr>
        <p:txBody>
          <a:bodyPr/>
          <a:lstStyle/>
          <a:p>
            <a:endParaRPr lang="zh-CN" altLang="en-US"/>
          </a:p>
        </p:txBody>
      </p:sp>
      <p:sp>
        <p:nvSpPr>
          <p:cNvPr id="4" name="Slide Number Placeholder 3"/>
          <p:cNvSpPr>
            <a:spLocks noGrp="1"/>
          </p:cNvSpPr>
          <p:nvPr>
            <p:ph type="sldNum" sz="quarter" idx="12"/>
          </p:nvPr>
        </p:nvSpPr>
        <p:spPr>
          <a:xfrm>
            <a:off x="6457950" y="4767263"/>
            <a:ext cx="2057400" cy="273844"/>
          </a:xfrm>
          <a:prstGeom prst="rect">
            <a:avLst/>
          </a:prstGeom>
        </p:spPr>
        <p:txBody>
          <a:bodyPr/>
          <a:lstStyle/>
          <a:p>
            <a:fld id="{0ED9F274-84E8-47A9-A82E-069E58B4A562}" type="slidenum">
              <a:rPr lang="zh-CN" altLang="en-US" smtClean="0"/>
              <a:pPr/>
              <a:t>‹#›</a:t>
            </a:fld>
            <a:endParaRPr lang="zh-CN" altLang="en-US"/>
          </a:p>
        </p:txBody>
      </p:sp>
    </p:spTree>
    <p:extLst>
      <p:ext uri="{BB962C8B-B14F-4D97-AF65-F5344CB8AC3E}">
        <p14:creationId xmlns:p14="http://schemas.microsoft.com/office/powerpoint/2010/main" xmlns="" val="2974199315"/>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a:prstGeom prst="rect">
            <a:avLst/>
          </a:prstGeo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740569"/>
            <a:ext cx="4629150" cy="3655219"/>
          </a:xfrm>
          <a:prstGeom prst="rect">
            <a:avLst/>
          </a:prstGeo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1543050"/>
            <a:ext cx="2949178" cy="2858691"/>
          </a:xfrm>
          <a:prstGeom prst="rect">
            <a:avLst/>
          </a:prstGeo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a:xfrm>
            <a:off x="628650" y="4767263"/>
            <a:ext cx="2057400" cy="273844"/>
          </a:xfrm>
          <a:prstGeom prst="rect">
            <a:avLst/>
          </a:prstGeom>
        </p:spPr>
        <p:txBody>
          <a:bodyPr/>
          <a:lstStyle/>
          <a:p>
            <a:fld id="{C84835E7-533A-4317-A313-DC66FE3022B1}" type="datetimeFigureOut">
              <a:rPr lang="zh-CN" altLang="en-US" smtClean="0"/>
              <a:pPr/>
              <a:t>2017/7/14</a:t>
            </a:fld>
            <a:endParaRPr lang="zh-CN" altLang="en-US"/>
          </a:p>
        </p:txBody>
      </p:sp>
      <p:sp>
        <p:nvSpPr>
          <p:cNvPr id="6" name="Footer Placeholder 5"/>
          <p:cNvSpPr>
            <a:spLocks noGrp="1"/>
          </p:cNvSpPr>
          <p:nvPr>
            <p:ph type="ftr" sz="quarter" idx="11"/>
          </p:nvPr>
        </p:nvSpPr>
        <p:spPr>
          <a:xfrm>
            <a:off x="3028950" y="4767263"/>
            <a:ext cx="3086100" cy="273844"/>
          </a:xfrm>
          <a:prstGeom prst="rect">
            <a:avLst/>
          </a:prstGeom>
        </p:spPr>
        <p:txBody>
          <a:bodyPr/>
          <a:lstStyle/>
          <a:p>
            <a:endParaRPr lang="zh-CN" altLang="en-US"/>
          </a:p>
        </p:txBody>
      </p:sp>
      <p:sp>
        <p:nvSpPr>
          <p:cNvPr id="7" name="Slide Number Placeholder 6"/>
          <p:cNvSpPr>
            <a:spLocks noGrp="1"/>
          </p:cNvSpPr>
          <p:nvPr>
            <p:ph type="sldNum" sz="quarter" idx="12"/>
          </p:nvPr>
        </p:nvSpPr>
        <p:spPr>
          <a:xfrm>
            <a:off x="6457950" y="4767263"/>
            <a:ext cx="2057400" cy="273844"/>
          </a:xfrm>
          <a:prstGeom prst="rect">
            <a:avLst/>
          </a:prstGeom>
        </p:spPr>
        <p:txBody>
          <a:bodyPr/>
          <a:lstStyle/>
          <a:p>
            <a:fld id="{0ED9F274-84E8-47A9-A82E-069E58B4A562}" type="slidenum">
              <a:rPr lang="zh-CN" altLang="en-US" smtClean="0"/>
              <a:pPr/>
              <a:t>‹#›</a:t>
            </a:fld>
            <a:endParaRPr lang="zh-CN" altLang="en-US"/>
          </a:p>
        </p:txBody>
      </p:sp>
    </p:spTree>
    <p:extLst>
      <p:ext uri="{BB962C8B-B14F-4D97-AF65-F5344CB8AC3E}">
        <p14:creationId xmlns:p14="http://schemas.microsoft.com/office/powerpoint/2010/main" xmlns="" val="298700482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a:prstGeom prst="rect">
            <a:avLst/>
          </a:prstGeo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a:prstGeom prst="rect">
            <a:avLst/>
          </a:prstGeo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1543050"/>
            <a:ext cx="2949178" cy="2858691"/>
          </a:xfrm>
          <a:prstGeom prst="rect">
            <a:avLst/>
          </a:prstGeo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a:xfrm>
            <a:off x="628650" y="4767263"/>
            <a:ext cx="2057400" cy="273844"/>
          </a:xfrm>
          <a:prstGeom prst="rect">
            <a:avLst/>
          </a:prstGeom>
        </p:spPr>
        <p:txBody>
          <a:bodyPr/>
          <a:lstStyle/>
          <a:p>
            <a:fld id="{C84835E7-533A-4317-A313-DC66FE3022B1}" type="datetimeFigureOut">
              <a:rPr lang="zh-CN" altLang="en-US" smtClean="0"/>
              <a:pPr/>
              <a:t>2017/7/14</a:t>
            </a:fld>
            <a:endParaRPr lang="zh-CN" altLang="en-US"/>
          </a:p>
        </p:txBody>
      </p:sp>
      <p:sp>
        <p:nvSpPr>
          <p:cNvPr id="6" name="Footer Placeholder 5"/>
          <p:cNvSpPr>
            <a:spLocks noGrp="1"/>
          </p:cNvSpPr>
          <p:nvPr>
            <p:ph type="ftr" sz="quarter" idx="11"/>
          </p:nvPr>
        </p:nvSpPr>
        <p:spPr>
          <a:xfrm>
            <a:off x="3028950" y="4767263"/>
            <a:ext cx="3086100" cy="273844"/>
          </a:xfrm>
          <a:prstGeom prst="rect">
            <a:avLst/>
          </a:prstGeom>
        </p:spPr>
        <p:txBody>
          <a:bodyPr/>
          <a:lstStyle/>
          <a:p>
            <a:endParaRPr lang="zh-CN" altLang="en-US"/>
          </a:p>
        </p:txBody>
      </p:sp>
      <p:sp>
        <p:nvSpPr>
          <p:cNvPr id="7" name="Slide Number Placeholder 6"/>
          <p:cNvSpPr>
            <a:spLocks noGrp="1"/>
          </p:cNvSpPr>
          <p:nvPr>
            <p:ph type="sldNum" sz="quarter" idx="12"/>
          </p:nvPr>
        </p:nvSpPr>
        <p:spPr>
          <a:xfrm>
            <a:off x="6457950" y="4767263"/>
            <a:ext cx="2057400" cy="273844"/>
          </a:xfrm>
          <a:prstGeom prst="rect">
            <a:avLst/>
          </a:prstGeom>
        </p:spPr>
        <p:txBody>
          <a:bodyPr/>
          <a:lstStyle/>
          <a:p>
            <a:fld id="{0ED9F274-84E8-47A9-A82E-069E58B4A562}" type="slidenum">
              <a:rPr lang="zh-CN" altLang="en-US" smtClean="0"/>
              <a:pPr/>
              <a:t>‹#›</a:t>
            </a:fld>
            <a:endParaRPr lang="zh-CN" altLang="en-US"/>
          </a:p>
        </p:txBody>
      </p:sp>
    </p:spTree>
    <p:extLst>
      <p:ext uri="{BB962C8B-B14F-4D97-AF65-F5344CB8AC3E}">
        <p14:creationId xmlns:p14="http://schemas.microsoft.com/office/powerpoint/2010/main" xmlns="" val="288286543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microsoft.com/office/2007/relationships/hdphoto" Target="../media/hdphoto1.wdp"/></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13" cstate="print">
            <a:extLst>
              <a:ext uri="{BEBA8EAE-BF5A-486C-A8C5-ECC9F3942E4B}">
                <a14:imgProps xmlns:a14="http://schemas.microsoft.com/office/drawing/2010/main" xmlns="">
                  <a14:imgLayer r:embed="rId14">
                    <a14:imgEffect>
                      <a14:colorTemperature colorTemp="11500"/>
                    </a14:imgEffect>
                    <a14:imgEffect>
                      <a14:saturation sat="40000"/>
                    </a14:imgEffect>
                  </a14:imgLayer>
                </a14:imgProps>
              </a:ext>
              <a:ext uri="{28A0092B-C50C-407E-A947-70E740481C1C}">
                <a14:useLocalDpi xmlns:a14="http://schemas.microsoft.com/office/drawing/2010/main" xmlns="" val="0"/>
              </a:ext>
            </a:extLst>
          </a:blip>
          <a:srcRect l="8599" t="8950"/>
          <a:stretch>
            <a:fillRect/>
          </a:stretch>
        </p:blipFill>
        <p:spPr>
          <a:xfrm>
            <a:off x="0" y="0"/>
            <a:ext cx="9144000" cy="51435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Tree>
    <p:extLst>
      <p:ext uri="{BB962C8B-B14F-4D97-AF65-F5344CB8AC3E}">
        <p14:creationId xmlns:p14="http://schemas.microsoft.com/office/powerpoint/2010/main" xmlns="" val="63549362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iming>
    <p:tnLst>
      <p:par>
        <p:cTn id="1" dur="indefinite" restart="never" nodeType="tmRoot"/>
      </p:par>
    </p:tnLst>
  </p:timing>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notesSlide" Target="../notesSlides/notesSlide1.xml"/><Relationship Id="rId7" Type="http://schemas.microsoft.com/office/2007/relationships/media" Target="../media/media1.m4a"/><Relationship Id="rId2" Type="http://schemas.openxmlformats.org/officeDocument/2006/relationships/slideLayout" Target="../slideLayouts/slideLayout1.xml"/><Relationship Id="rId1" Type="http://schemas.openxmlformats.org/officeDocument/2006/relationships/video" Target="NULL" TargetMode="External"/><Relationship Id="rId6" Type="http://schemas.openxmlformats.org/officeDocument/2006/relationships/image" Target="../media/image4.jpeg"/><Relationship Id="rId5" Type="http://schemas.microsoft.com/office/2007/relationships/hdphoto" Target="../media/hdphoto3.wdp"/><Relationship Id="rId4" Type="http://schemas.openxmlformats.org/officeDocument/2006/relationships/image" Target="../media/image3.png"/><Relationship Id="rId9" Type="http://schemas.openxmlformats.org/officeDocument/2006/relationships/image" Target="../media/image6.png"/></Relationships>
</file>

<file path=ppt/slides/_rels/slide1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microsoft.com/office/2007/relationships/hdphoto" Target="../media/hdphoto8.wdp"/><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microsoft.com/office/2007/relationships/hdphoto" Target="../media/hdphoto9.wdp"/><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microsoft.com/office/2007/relationships/hdphoto" Target="../media/hdphoto10.wdp"/><Relationship Id="rId2" Type="http://schemas.openxmlformats.org/officeDocument/2006/relationships/image" Target="../media/image14.png"/><Relationship Id="rId1" Type="http://schemas.openxmlformats.org/officeDocument/2006/relationships/slideLayout" Target="../slideLayouts/slideLayout2.xml"/><Relationship Id="rId5" Type="http://schemas.microsoft.com/office/2007/relationships/hdphoto" Target="../media/hdphoto11.wdp"/><Relationship Id="rId4" Type="http://schemas.openxmlformats.org/officeDocument/2006/relationships/image" Target="../media/image15.png"/></Relationships>
</file>

<file path=ppt/slides/_rels/slide14.xml.rels><?xml version="1.0" encoding="UTF-8" standalone="yes"?>
<Relationships xmlns="http://schemas.openxmlformats.org/package/2006/relationships"><Relationship Id="rId3" Type="http://schemas.microsoft.com/office/2007/relationships/hdphoto" Target="../media/hdphoto12.wdp"/><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microsoft.com/office/2007/relationships/hdphoto" Target="../media/hdphoto13.wdp"/><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microsoft.com/office/2007/relationships/hdphoto" Target="../media/hdphoto14.wdp"/><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microsoft.com/office/2007/relationships/hdphoto" Target="../media/hdphoto5.wdp"/><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7.png"/><Relationship Id="rId1" Type="http://schemas.openxmlformats.org/officeDocument/2006/relationships/slideLayout" Target="../slideLayouts/slideLayout7.xml"/><Relationship Id="rId5" Type="http://schemas.microsoft.com/office/2007/relationships/hdphoto" Target="../media/hdphoto5.wdp"/><Relationship Id="rId4" Type="http://schemas.openxmlformats.org/officeDocument/2006/relationships/image" Target="../media/image8.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microsoft.com/office/2007/relationships/hdphoto" Target="../media/hdphoto5.wdp"/><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7.xml"/><Relationship Id="rId5" Type="http://schemas.openxmlformats.org/officeDocument/2006/relationships/image" Target="../media/image6.png"/><Relationship Id="rId4" Type="http://schemas.microsoft.com/office/2007/relationships/hdphoto" Target="../media/hdphoto3.wdp"/></Relationships>
</file>

<file path=ppt/slides/_rels/slide3.xml.rels><?xml version="1.0" encoding="UTF-8" standalone="yes"?>
<Relationships xmlns="http://schemas.openxmlformats.org/package/2006/relationships"><Relationship Id="rId3" Type="http://schemas.microsoft.com/office/2007/relationships/hdphoto" Target="../media/hdphoto6.wdp"/><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microsoft.com/office/2007/relationships/hdphoto" Target="../media/hdphoto5.wdp"/><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microsoft.com/office/2007/relationships/hdphoto" Target="../media/hdphoto7.wdp"/><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microsoft.com/office/2007/relationships/hdphoto" Target="../media/hdphoto5.wdp"/><Relationship Id="rId2" Type="http://schemas.openxmlformats.org/officeDocument/2006/relationships/image" Target="../media/image8.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4" cstate="print">
            <a:extLst>
              <a:ext uri="{BEBA8EAE-BF5A-486C-A8C5-ECC9F3942E4B}">
                <a14:imgProps xmlns:a14="http://schemas.microsoft.com/office/drawing/2010/main" xmlns="">
                  <a14:imgLayer r:embed="rId5">
                    <a14:imgEffect>
                      <a14:sharpenSoften amount="25000"/>
                    </a14:imgEffect>
                    <a14:imgEffect>
                      <a14:colorTemperature colorTemp="11500"/>
                    </a14:imgEffect>
                    <a14:imgEffect>
                      <a14:saturation sat="50000"/>
                    </a14:imgEffect>
                  </a14:imgLayer>
                </a14:imgProps>
              </a:ext>
              <a:ext uri="{28A0092B-C50C-407E-A947-70E740481C1C}">
                <a14:useLocalDpi xmlns:a14="http://schemas.microsoft.com/office/drawing/2010/main" xmlns="" val="0"/>
              </a:ext>
            </a:extLst>
          </a:blip>
          <a:srcRect t="-76"/>
          <a:stretch/>
        </p:blipFill>
        <p:spPr>
          <a:xfrm>
            <a:off x="-21686" y="865317"/>
            <a:ext cx="4593686" cy="4286510"/>
          </a:xfrm>
          <a:prstGeom prst="rect">
            <a:avLst/>
          </a:prstGeom>
          <a:effectLst>
            <a:outerShdw blurRad="381000" dist="127000" dir="2700000" algn="tl" rotWithShape="0">
              <a:prstClr val="black">
                <a:alpha val="50000"/>
              </a:prstClr>
            </a:outerShdw>
          </a:effectLst>
        </p:spPr>
      </p:pic>
      <p:sp>
        <p:nvSpPr>
          <p:cNvPr id="6" name="文本框 5"/>
          <p:cNvSpPr txBox="1"/>
          <p:nvPr/>
        </p:nvSpPr>
        <p:spPr>
          <a:xfrm>
            <a:off x="3522248" y="977177"/>
            <a:ext cx="3262432" cy="1015663"/>
          </a:xfrm>
          <a:prstGeom prst="rect">
            <a:avLst/>
          </a:prstGeom>
          <a:noFill/>
        </p:spPr>
        <p:txBody>
          <a:bodyPr wrap="none" rtlCol="0">
            <a:spAutoFit/>
          </a:bodyPr>
          <a:lstStyle/>
          <a:p>
            <a:r>
              <a:rPr lang="zh-CN" altLang="en-US" sz="6000" b="1" dirty="0">
                <a:gradFill>
                  <a:gsLst>
                    <a:gs pos="50000">
                      <a:srgbClr val="A71F24"/>
                    </a:gs>
                    <a:gs pos="0">
                      <a:srgbClr val="C00000"/>
                    </a:gs>
                    <a:gs pos="100000">
                      <a:srgbClr val="C00000"/>
                    </a:gs>
                  </a:gsLst>
                  <a:lin ang="5400000" scaled="0"/>
                </a:gradFill>
                <a:latin typeface="田氏颜体大字库" panose="020B0503020204020204" pitchFamily="34" charset="2"/>
                <a:ea typeface="田氏颜体大字库" panose="020B0503020204020204" pitchFamily="34" charset="2"/>
              </a:rPr>
              <a:t>长征胜利</a:t>
            </a:r>
          </a:p>
        </p:txBody>
      </p:sp>
      <p:sp>
        <p:nvSpPr>
          <p:cNvPr id="7" name="文本框 6"/>
          <p:cNvSpPr txBox="1"/>
          <p:nvPr/>
        </p:nvSpPr>
        <p:spPr>
          <a:xfrm>
            <a:off x="6903150" y="2292434"/>
            <a:ext cx="1877437" cy="600164"/>
          </a:xfrm>
          <a:prstGeom prst="rect">
            <a:avLst/>
          </a:prstGeom>
          <a:noFill/>
        </p:spPr>
        <p:txBody>
          <a:bodyPr wrap="none" rtlCol="0">
            <a:spAutoFit/>
          </a:bodyPr>
          <a:lstStyle/>
          <a:p>
            <a:r>
              <a:rPr lang="zh-CN" altLang="en-US" sz="3300" b="1" dirty="0">
                <a:gradFill>
                  <a:gsLst>
                    <a:gs pos="50000">
                      <a:srgbClr val="A71F24"/>
                    </a:gs>
                    <a:gs pos="0">
                      <a:srgbClr val="C00000"/>
                    </a:gs>
                    <a:gs pos="100000">
                      <a:srgbClr val="C00000"/>
                    </a:gs>
                  </a:gsLst>
                  <a:lin ang="5400000" scaled="0"/>
                </a:gradFill>
                <a:latin typeface="田氏颜体大字库" panose="020B0503020204020204" pitchFamily="34" charset="2"/>
                <a:ea typeface="田氏颜体大字库" panose="020B0503020204020204" pitchFamily="34" charset="2"/>
              </a:rPr>
              <a:t>周年纪念</a:t>
            </a:r>
          </a:p>
        </p:txBody>
      </p:sp>
      <p:sp>
        <p:nvSpPr>
          <p:cNvPr id="8" name="文本框 7"/>
          <p:cNvSpPr txBox="1"/>
          <p:nvPr/>
        </p:nvSpPr>
        <p:spPr>
          <a:xfrm>
            <a:off x="4582886" y="2361054"/>
            <a:ext cx="2097920" cy="461665"/>
          </a:xfrm>
          <a:prstGeom prst="rect">
            <a:avLst/>
          </a:prstGeom>
          <a:noFill/>
        </p:spPr>
        <p:txBody>
          <a:bodyPr wrap="square" rtlCol="0">
            <a:spAutoFit/>
          </a:bodyPr>
          <a:lstStyle/>
          <a:p>
            <a:pPr algn="ctr"/>
            <a:r>
              <a:rPr lang="en-US" altLang="zh-CN" sz="2400" b="1" dirty="0">
                <a:blipFill>
                  <a:blip r:embed="rId6"/>
                  <a:stretch>
                    <a:fillRect/>
                  </a:stretch>
                </a:blipFill>
                <a:latin typeface="华文新魏" panose="02010800040101010101" pitchFamily="2" charset="-122"/>
                <a:ea typeface="华文新魏" panose="02010800040101010101" pitchFamily="2" charset="-122"/>
                <a:cs typeface="Times New Roman" panose="02020603050405020304" pitchFamily="18" charset="0"/>
              </a:rPr>
              <a:t>( </a:t>
            </a:r>
            <a:r>
              <a:rPr lang="en-US" altLang="zh-CN" sz="2400" b="1" dirty="0" smtClean="0">
                <a:blipFill>
                  <a:blip r:embed="rId6"/>
                  <a:stretch>
                    <a:fillRect/>
                  </a:stretch>
                </a:blipFill>
                <a:latin typeface="华文新魏" panose="02010800040101010101" pitchFamily="2" charset="-122"/>
                <a:ea typeface="华文新魏" panose="02010800040101010101" pitchFamily="2" charset="-122"/>
                <a:cs typeface="Times New Roman" panose="02020603050405020304" pitchFamily="18" charset="0"/>
              </a:rPr>
              <a:t>1936~2017 </a:t>
            </a:r>
            <a:r>
              <a:rPr lang="en-US" altLang="zh-CN" sz="2400" b="1" dirty="0">
                <a:blipFill>
                  <a:blip r:embed="rId6"/>
                  <a:stretch>
                    <a:fillRect/>
                  </a:stretch>
                </a:blipFill>
                <a:latin typeface="华文新魏" panose="02010800040101010101" pitchFamily="2" charset="-122"/>
                <a:ea typeface="华文新魏" panose="02010800040101010101" pitchFamily="2" charset="-122"/>
                <a:cs typeface="Times New Roman" panose="02020603050405020304" pitchFamily="18" charset="0"/>
              </a:rPr>
              <a:t>)</a:t>
            </a:r>
          </a:p>
        </p:txBody>
      </p:sp>
      <p:sp>
        <p:nvSpPr>
          <p:cNvPr id="9" name="文本框 8"/>
          <p:cNvSpPr txBox="1"/>
          <p:nvPr/>
        </p:nvSpPr>
        <p:spPr>
          <a:xfrm>
            <a:off x="6837747" y="462178"/>
            <a:ext cx="2306254" cy="2169825"/>
          </a:xfrm>
          <a:prstGeom prst="rect">
            <a:avLst/>
          </a:prstGeom>
          <a:noFill/>
        </p:spPr>
        <p:txBody>
          <a:bodyPr wrap="square" rtlCol="0">
            <a:spAutoFit/>
          </a:bodyPr>
          <a:lstStyle/>
          <a:p>
            <a:r>
              <a:rPr lang="en-US" altLang="zh-CN" sz="13500" dirty="0" smtClean="0">
                <a:blipFill>
                  <a:blip r:embed="rId6"/>
                  <a:stretch>
                    <a:fillRect/>
                  </a:stretch>
                </a:blipFill>
                <a:effectLst>
                  <a:outerShdw blurRad="63500" sx="105000" sy="105000" algn="ctr" rotWithShape="0">
                    <a:prstClr val="black">
                      <a:alpha val="40000"/>
                    </a:prstClr>
                  </a:outerShdw>
                </a:effectLst>
                <a:latin typeface="Andalus" panose="02020603050405020304" pitchFamily="18" charset="-78"/>
                <a:ea typeface="华文宋体" panose="02010600040101010101" pitchFamily="2" charset="-122"/>
                <a:cs typeface="Andalus" panose="02020603050405020304" pitchFamily="18" charset="-78"/>
              </a:rPr>
              <a:t>8</a:t>
            </a:r>
            <a:r>
              <a:rPr lang="en-US" altLang="zh-CN" sz="12375" dirty="0" smtClean="0">
                <a:blipFill>
                  <a:blip r:embed="rId6"/>
                  <a:stretch>
                    <a:fillRect/>
                  </a:stretch>
                </a:blipFill>
                <a:effectLst>
                  <a:outerShdw blurRad="63500" sx="105000" sy="105000" algn="ctr" rotWithShape="0">
                    <a:prstClr val="black">
                      <a:alpha val="40000"/>
                    </a:prstClr>
                  </a:outerShdw>
                </a:effectLst>
                <a:latin typeface="Andalus" panose="02020603050405020304" pitchFamily="18" charset="-78"/>
                <a:ea typeface="华文宋体" panose="02010600040101010101" pitchFamily="2" charset="-122"/>
                <a:cs typeface="Andalus" panose="02020603050405020304" pitchFamily="18" charset="-78"/>
              </a:rPr>
              <a:t>1</a:t>
            </a:r>
            <a:endParaRPr lang="en-US" altLang="zh-CN" sz="12375" dirty="0">
              <a:blipFill>
                <a:blip r:embed="rId6"/>
                <a:stretch>
                  <a:fillRect/>
                </a:stretch>
              </a:blipFill>
              <a:effectLst>
                <a:outerShdw blurRad="63500" sx="105000" sy="105000" algn="ctr" rotWithShape="0">
                  <a:prstClr val="black">
                    <a:alpha val="40000"/>
                  </a:prstClr>
                </a:outerShdw>
              </a:effectLst>
              <a:latin typeface="Andalus" panose="02020603050405020304" pitchFamily="18" charset="-78"/>
              <a:ea typeface="华文宋体" panose="02010600040101010101" pitchFamily="2" charset="-122"/>
              <a:cs typeface="Andalus" panose="02020603050405020304" pitchFamily="18" charset="-78"/>
            </a:endParaRPr>
          </a:p>
        </p:txBody>
      </p:sp>
      <p:sp>
        <p:nvSpPr>
          <p:cNvPr id="10" name="文本框 8"/>
          <p:cNvSpPr>
            <a:spLocks noChangeArrowheads="1"/>
          </p:cNvSpPr>
          <p:nvPr/>
        </p:nvSpPr>
        <p:spPr bwMode="auto">
          <a:xfrm>
            <a:off x="3522249" y="3518740"/>
            <a:ext cx="5464811" cy="415498"/>
          </a:xfrm>
          <a:prstGeom prst="rect">
            <a:avLst/>
          </a:prstGeom>
          <a:noFill/>
          <a:ln>
            <a:noFill/>
          </a:ln>
          <a:extLst/>
        </p:spPr>
        <p:txBody>
          <a:bodyPr wrap="square">
            <a:spAutoFit/>
          </a:bodyPr>
          <a:lstStyle/>
          <a:p>
            <a:pPr algn="ctr"/>
            <a:r>
              <a:rPr lang="zh-CN" altLang="en-US" sz="2100" dirty="0">
                <a:solidFill>
                  <a:schemeClr val="tx1">
                    <a:lumMod val="75000"/>
                    <a:lumOff val="25000"/>
                  </a:schemeClr>
                </a:solidFill>
                <a:latin typeface="等线" panose="02010600030101010101" pitchFamily="2" charset="-122"/>
                <a:ea typeface="等线" panose="02010600030101010101" pitchFamily="2" charset="-122"/>
                <a:sym typeface="微软雅黑" panose="020B0503020204020204" pitchFamily="34" charset="-122"/>
              </a:rPr>
              <a:t>缅怀先烈   不忘初心   走好新的长征路</a:t>
            </a:r>
          </a:p>
        </p:txBody>
      </p:sp>
      <p:pic>
        <p:nvPicPr>
          <p:cNvPr id="11" name="宋祖英 - 十送红军">
            <a:hlinkClick r:id="" action="ppaction://media"/>
          </p:cNvPr>
          <p:cNvPicPr>
            <a:picLocks noChangeAspect="1"/>
          </p:cNvPicPr>
          <p:nvPr>
            <a:videoFile r:link="rId1"/>
            <p:extLst>
              <p:ext uri="{DAA4B4D4-6D71-4841-9C94-3DE7FCFB9230}">
                <p14:media xmlns:p14="http://schemas.microsoft.com/office/powerpoint/2010/main" xmlns="" r:embed="rId7"/>
              </p:ext>
            </p:extLst>
          </p:nvPr>
        </p:nvPicPr>
        <p:blipFill>
          <a:blip r:embed="rId8" cstate="print"/>
          <a:stretch>
            <a:fillRect/>
          </a:stretch>
        </p:blipFill>
        <p:spPr>
          <a:xfrm>
            <a:off x="5128932" y="-1062933"/>
            <a:ext cx="869096" cy="869096"/>
          </a:xfrm>
          <a:prstGeom prst="rect">
            <a:avLst/>
          </a:prstGeom>
        </p:spPr>
      </p:pic>
      <p:pic>
        <p:nvPicPr>
          <p:cNvPr id="12" name="图片 11"/>
          <p:cNvPicPr>
            <a:picLocks noChangeAspect="1"/>
          </p:cNvPicPr>
          <p:nvPr/>
        </p:nvPicPr>
        <p:blipFill>
          <a:blip r:embed="rId9" cstate="print">
            <a:extLst>
              <a:ext uri="{28A0092B-C50C-407E-A947-70E740481C1C}">
                <a14:useLocalDpi xmlns:a14="http://schemas.microsoft.com/office/drawing/2010/main" xmlns="" val="0"/>
              </a:ext>
            </a:extLst>
          </a:blip>
          <a:srcRect/>
          <a:stretch>
            <a:fillRect/>
          </a:stretch>
        </p:blipFill>
        <p:spPr bwMode="auto">
          <a:xfrm>
            <a:off x="940728" y="-193837"/>
            <a:ext cx="1962452" cy="18850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2591913911"/>
      </p:ext>
    </p:extLst>
  </p:cSld>
  <p:clrMapOvr>
    <a:masterClrMapping/>
  </p:clrMapOvr>
  <mc:AlternateContent xmlns:mc="http://schemas.openxmlformats.org/markup-compatibility/2006">
    <mc:Choice xmlns:p14="http://schemas.microsoft.com/office/powerpoint/2010/main" xmlns="" Requires="p14">
      <p:transition spd="slow" p14:dur="2500" advTm="0">
        <p:checker/>
      </p:transition>
    </mc:Choice>
    <mc:Fallback>
      <p:transition spd="slow" advTm="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11"/>
                                        </p:tgtEl>
                                      </p:cBhvr>
                                    </p:cmd>
                                  </p:childTnLst>
                                </p:cTn>
                              </p:par>
                              <p:par>
                                <p:cTn id="7" presetID="42" presetClass="entr" presetSubtype="0" fill="hold" nodeType="withEffect">
                                  <p:stCondLst>
                                    <p:cond delay="0"/>
                                  </p:stCondLst>
                                  <p:childTnLst>
                                    <p:set>
                                      <p:cBhvr>
                                        <p:cTn id="8" dur="1" fill="hold">
                                          <p:stCondLst>
                                            <p:cond delay="0"/>
                                          </p:stCondLst>
                                        </p:cTn>
                                        <p:tgtEl>
                                          <p:spTgt spid="5"/>
                                        </p:tgtEl>
                                        <p:attrNameLst>
                                          <p:attrName>style.visibility</p:attrName>
                                        </p:attrNameLst>
                                      </p:cBhvr>
                                      <p:to>
                                        <p:strVal val="visible"/>
                                      </p:to>
                                    </p:set>
                                    <p:animEffect transition="in" filter="fade">
                                      <p:cBhvr>
                                        <p:cTn id="9" dur="1000"/>
                                        <p:tgtEl>
                                          <p:spTgt spid="5"/>
                                        </p:tgtEl>
                                      </p:cBhvr>
                                    </p:animEffect>
                                    <p:anim calcmode="lin" valueType="num">
                                      <p:cBhvr>
                                        <p:cTn id="10" dur="1000" fill="hold"/>
                                        <p:tgtEl>
                                          <p:spTgt spid="5"/>
                                        </p:tgtEl>
                                        <p:attrNameLst>
                                          <p:attrName>ppt_x</p:attrName>
                                        </p:attrNameLst>
                                      </p:cBhvr>
                                      <p:tavLst>
                                        <p:tav tm="0">
                                          <p:val>
                                            <p:strVal val="#ppt_x"/>
                                          </p:val>
                                        </p:tav>
                                        <p:tav tm="100000">
                                          <p:val>
                                            <p:strVal val="#ppt_x"/>
                                          </p:val>
                                        </p:tav>
                                      </p:tavLst>
                                    </p:anim>
                                    <p:anim calcmode="lin" valueType="num">
                                      <p:cBhvr>
                                        <p:cTn id="11" dur="1000" fill="hold"/>
                                        <p:tgtEl>
                                          <p:spTgt spid="5"/>
                                        </p:tgtEl>
                                        <p:attrNameLst>
                                          <p:attrName>ppt_y</p:attrName>
                                        </p:attrNameLst>
                                      </p:cBhvr>
                                      <p:tavLst>
                                        <p:tav tm="0">
                                          <p:val>
                                            <p:strVal val="#ppt_y+.1"/>
                                          </p:val>
                                        </p:tav>
                                        <p:tav tm="100000">
                                          <p:val>
                                            <p:strVal val="#ppt_y"/>
                                          </p:val>
                                        </p:tav>
                                      </p:tavLst>
                                    </p:anim>
                                  </p:childTnLst>
                                </p:cTn>
                              </p:par>
                              <p:par>
                                <p:cTn id="12" presetID="53" presetClass="entr" presetSubtype="16" fill="hold" nodeType="withEffect">
                                  <p:stCondLst>
                                    <p:cond delay="250"/>
                                  </p:stCondLst>
                                  <p:childTnLst>
                                    <p:set>
                                      <p:cBhvr>
                                        <p:cTn id="13" dur="1" fill="hold">
                                          <p:stCondLst>
                                            <p:cond delay="0"/>
                                          </p:stCondLst>
                                        </p:cTn>
                                        <p:tgtEl>
                                          <p:spTgt spid="12"/>
                                        </p:tgtEl>
                                        <p:attrNameLst>
                                          <p:attrName>style.visibility</p:attrName>
                                        </p:attrNameLst>
                                      </p:cBhvr>
                                      <p:to>
                                        <p:strVal val="visible"/>
                                      </p:to>
                                    </p:set>
                                    <p:anim calcmode="lin" valueType="num">
                                      <p:cBhvr>
                                        <p:cTn id="14" dur="500" fill="hold"/>
                                        <p:tgtEl>
                                          <p:spTgt spid="12"/>
                                        </p:tgtEl>
                                        <p:attrNameLst>
                                          <p:attrName>ppt_w</p:attrName>
                                        </p:attrNameLst>
                                      </p:cBhvr>
                                      <p:tavLst>
                                        <p:tav tm="0">
                                          <p:val>
                                            <p:fltVal val="0"/>
                                          </p:val>
                                        </p:tav>
                                        <p:tav tm="100000">
                                          <p:val>
                                            <p:strVal val="#ppt_w"/>
                                          </p:val>
                                        </p:tav>
                                      </p:tavLst>
                                    </p:anim>
                                    <p:anim calcmode="lin" valueType="num">
                                      <p:cBhvr>
                                        <p:cTn id="15" dur="500" fill="hold"/>
                                        <p:tgtEl>
                                          <p:spTgt spid="12"/>
                                        </p:tgtEl>
                                        <p:attrNameLst>
                                          <p:attrName>ppt_h</p:attrName>
                                        </p:attrNameLst>
                                      </p:cBhvr>
                                      <p:tavLst>
                                        <p:tav tm="0">
                                          <p:val>
                                            <p:fltVal val="0"/>
                                          </p:val>
                                        </p:tav>
                                        <p:tav tm="100000">
                                          <p:val>
                                            <p:strVal val="#ppt_h"/>
                                          </p:val>
                                        </p:tav>
                                      </p:tavLst>
                                    </p:anim>
                                    <p:animEffect transition="in" filter="fade">
                                      <p:cBhvr>
                                        <p:cTn id="16" dur="500"/>
                                        <p:tgtEl>
                                          <p:spTgt spid="12"/>
                                        </p:tgtEl>
                                      </p:cBhvr>
                                    </p:animEffect>
                                  </p:childTnLst>
                                </p:cTn>
                              </p:par>
                              <p:par>
                                <p:cTn id="17" presetID="6" presetClass="emph" presetSubtype="0" fill="hold" nodeType="withEffect">
                                  <p:stCondLst>
                                    <p:cond delay="250"/>
                                  </p:stCondLst>
                                  <p:childTnLst>
                                    <p:animScale>
                                      <p:cBhvr>
                                        <p:cTn id="18" dur="2000" fill="hold"/>
                                        <p:tgtEl>
                                          <p:spTgt spid="12"/>
                                        </p:tgtEl>
                                      </p:cBhvr>
                                      <p:by x="250000" y="250000"/>
                                    </p:animScale>
                                  </p:childTnLst>
                                </p:cTn>
                              </p:par>
                              <p:par>
                                <p:cTn id="19" presetID="6" presetClass="emph" presetSubtype="0" fill="hold" nodeType="withEffect">
                                  <p:stCondLst>
                                    <p:cond delay="2250"/>
                                  </p:stCondLst>
                                  <p:childTnLst>
                                    <p:animScale>
                                      <p:cBhvr>
                                        <p:cTn id="20" dur="2000" fill="hold"/>
                                        <p:tgtEl>
                                          <p:spTgt spid="12"/>
                                        </p:tgtEl>
                                      </p:cBhvr>
                                      <p:by x="50000" y="50000"/>
                                    </p:animScale>
                                  </p:childTnLst>
                                </p:cTn>
                              </p:par>
                              <p:par>
                                <p:cTn id="21" presetID="23" presetClass="entr" presetSubtype="16" fill="hold" grpId="0" nodeType="withEffect">
                                  <p:stCondLst>
                                    <p:cond delay="750"/>
                                  </p:stCondLst>
                                  <p:iterate type="lt">
                                    <p:tmPct val="10000"/>
                                  </p:iterate>
                                  <p:childTnLst>
                                    <p:set>
                                      <p:cBhvr>
                                        <p:cTn id="22" dur="1" fill="hold">
                                          <p:stCondLst>
                                            <p:cond delay="0"/>
                                          </p:stCondLst>
                                        </p:cTn>
                                        <p:tgtEl>
                                          <p:spTgt spid="6"/>
                                        </p:tgtEl>
                                        <p:attrNameLst>
                                          <p:attrName>style.visibility</p:attrName>
                                        </p:attrNameLst>
                                      </p:cBhvr>
                                      <p:to>
                                        <p:strVal val="visible"/>
                                      </p:to>
                                    </p:set>
                                    <p:anim calcmode="lin" valueType="num">
                                      <p:cBhvr>
                                        <p:cTn id="23" dur="1000" fill="hold"/>
                                        <p:tgtEl>
                                          <p:spTgt spid="6"/>
                                        </p:tgtEl>
                                        <p:attrNameLst>
                                          <p:attrName>ppt_w</p:attrName>
                                        </p:attrNameLst>
                                      </p:cBhvr>
                                      <p:tavLst>
                                        <p:tav tm="0">
                                          <p:val>
                                            <p:fltVal val="0"/>
                                          </p:val>
                                        </p:tav>
                                        <p:tav tm="100000">
                                          <p:val>
                                            <p:strVal val="#ppt_w"/>
                                          </p:val>
                                        </p:tav>
                                      </p:tavLst>
                                    </p:anim>
                                    <p:anim calcmode="lin" valueType="num">
                                      <p:cBhvr>
                                        <p:cTn id="24" dur="1000" fill="hold"/>
                                        <p:tgtEl>
                                          <p:spTgt spid="6"/>
                                        </p:tgtEl>
                                        <p:attrNameLst>
                                          <p:attrName>ppt_h</p:attrName>
                                        </p:attrNameLst>
                                      </p:cBhvr>
                                      <p:tavLst>
                                        <p:tav tm="0">
                                          <p:val>
                                            <p:fltVal val="0"/>
                                          </p:val>
                                        </p:tav>
                                        <p:tav tm="100000">
                                          <p:val>
                                            <p:strVal val="#ppt_h"/>
                                          </p:val>
                                        </p:tav>
                                      </p:tavLst>
                                    </p:anim>
                                  </p:childTnLst>
                                </p:cTn>
                              </p:par>
                              <p:par>
                                <p:cTn id="25" presetID="42" presetClass="entr" presetSubtype="0" fill="hold" grpId="0" nodeType="withEffect">
                                  <p:stCondLst>
                                    <p:cond delay="2000"/>
                                  </p:stCondLst>
                                  <p:iterate type="lt">
                                    <p:tmPct val="0"/>
                                  </p:iterate>
                                  <p:childTnLst>
                                    <p:set>
                                      <p:cBhvr>
                                        <p:cTn id="26" dur="1" fill="hold">
                                          <p:stCondLst>
                                            <p:cond delay="0"/>
                                          </p:stCondLst>
                                        </p:cTn>
                                        <p:tgtEl>
                                          <p:spTgt spid="9"/>
                                        </p:tgtEl>
                                        <p:attrNameLst>
                                          <p:attrName>style.visibility</p:attrName>
                                        </p:attrNameLst>
                                      </p:cBhvr>
                                      <p:to>
                                        <p:strVal val="visible"/>
                                      </p:to>
                                    </p:set>
                                    <p:animEffect transition="in" filter="fade">
                                      <p:cBhvr>
                                        <p:cTn id="27" dur="1000"/>
                                        <p:tgtEl>
                                          <p:spTgt spid="9"/>
                                        </p:tgtEl>
                                      </p:cBhvr>
                                    </p:animEffect>
                                    <p:anim calcmode="lin" valueType="num">
                                      <p:cBhvr>
                                        <p:cTn id="28" dur="1000" fill="hold"/>
                                        <p:tgtEl>
                                          <p:spTgt spid="9"/>
                                        </p:tgtEl>
                                        <p:attrNameLst>
                                          <p:attrName>ppt_x</p:attrName>
                                        </p:attrNameLst>
                                      </p:cBhvr>
                                      <p:tavLst>
                                        <p:tav tm="0">
                                          <p:val>
                                            <p:strVal val="#ppt_x"/>
                                          </p:val>
                                        </p:tav>
                                        <p:tav tm="100000">
                                          <p:val>
                                            <p:strVal val="#ppt_x"/>
                                          </p:val>
                                        </p:tav>
                                      </p:tavLst>
                                    </p:anim>
                                    <p:anim calcmode="lin" valueType="num">
                                      <p:cBhvr>
                                        <p:cTn id="29" dur="1000" fill="hold"/>
                                        <p:tgtEl>
                                          <p:spTgt spid="9"/>
                                        </p:tgtEl>
                                        <p:attrNameLst>
                                          <p:attrName>ppt_y</p:attrName>
                                        </p:attrNameLst>
                                      </p:cBhvr>
                                      <p:tavLst>
                                        <p:tav tm="0">
                                          <p:val>
                                            <p:strVal val="#ppt_y+.1"/>
                                          </p:val>
                                        </p:tav>
                                        <p:tav tm="100000">
                                          <p:val>
                                            <p:strVal val="#ppt_y"/>
                                          </p:val>
                                        </p:tav>
                                      </p:tavLst>
                                    </p:anim>
                                  </p:childTnLst>
                                </p:cTn>
                              </p:par>
                              <p:par>
                                <p:cTn id="30" presetID="26" presetClass="emph" presetSubtype="0" fill="hold" grpId="1" nodeType="withEffect">
                                  <p:stCondLst>
                                    <p:cond delay="3000"/>
                                  </p:stCondLst>
                                  <p:iterate type="lt">
                                    <p:tmPct val="0"/>
                                  </p:iterate>
                                  <p:childTnLst>
                                    <p:animEffect transition="out" filter="fade">
                                      <p:cBhvr>
                                        <p:cTn id="31" dur="1250" tmFilter="0, 0; .2, .5; .8, .5; 1, 0"/>
                                        <p:tgtEl>
                                          <p:spTgt spid="9"/>
                                        </p:tgtEl>
                                      </p:cBhvr>
                                    </p:animEffect>
                                    <p:animScale>
                                      <p:cBhvr>
                                        <p:cTn id="32" dur="625" autoRev="1" fill="hold"/>
                                        <p:tgtEl>
                                          <p:spTgt spid="9"/>
                                        </p:tgtEl>
                                      </p:cBhvr>
                                      <p:by x="105000" y="105000"/>
                                    </p:animScale>
                                  </p:childTnLst>
                                </p:cTn>
                              </p:par>
                              <p:par>
                                <p:cTn id="33" presetID="10" presetClass="entr" presetSubtype="0" fill="hold" grpId="0" nodeType="withEffect">
                                  <p:stCondLst>
                                    <p:cond delay="2000"/>
                                  </p:stCondLst>
                                  <p:childTnLst>
                                    <p:set>
                                      <p:cBhvr>
                                        <p:cTn id="34" dur="1" fill="hold">
                                          <p:stCondLst>
                                            <p:cond delay="0"/>
                                          </p:stCondLst>
                                        </p:cTn>
                                        <p:tgtEl>
                                          <p:spTgt spid="8"/>
                                        </p:tgtEl>
                                        <p:attrNameLst>
                                          <p:attrName>style.visibility</p:attrName>
                                        </p:attrNameLst>
                                      </p:cBhvr>
                                      <p:to>
                                        <p:strVal val="visible"/>
                                      </p:to>
                                    </p:set>
                                    <p:animEffect transition="in" filter="fade">
                                      <p:cBhvr>
                                        <p:cTn id="35" dur="1000"/>
                                        <p:tgtEl>
                                          <p:spTgt spid="8"/>
                                        </p:tgtEl>
                                      </p:cBhvr>
                                    </p:animEffect>
                                  </p:childTnLst>
                                </p:cTn>
                              </p:par>
                              <p:par>
                                <p:cTn id="36" presetID="23" presetClass="entr" presetSubtype="16" fill="hold" grpId="0" nodeType="withEffect">
                                  <p:stCondLst>
                                    <p:cond delay="2000"/>
                                  </p:stCondLst>
                                  <p:iterate type="lt">
                                    <p:tmPct val="10000"/>
                                  </p:iterate>
                                  <p:childTnLst>
                                    <p:set>
                                      <p:cBhvr>
                                        <p:cTn id="37" dur="1" fill="hold">
                                          <p:stCondLst>
                                            <p:cond delay="0"/>
                                          </p:stCondLst>
                                        </p:cTn>
                                        <p:tgtEl>
                                          <p:spTgt spid="7"/>
                                        </p:tgtEl>
                                        <p:attrNameLst>
                                          <p:attrName>style.visibility</p:attrName>
                                        </p:attrNameLst>
                                      </p:cBhvr>
                                      <p:to>
                                        <p:strVal val="visible"/>
                                      </p:to>
                                    </p:set>
                                    <p:anim calcmode="lin" valueType="num">
                                      <p:cBhvr>
                                        <p:cTn id="38" dur="1000" fill="hold"/>
                                        <p:tgtEl>
                                          <p:spTgt spid="7"/>
                                        </p:tgtEl>
                                        <p:attrNameLst>
                                          <p:attrName>ppt_w</p:attrName>
                                        </p:attrNameLst>
                                      </p:cBhvr>
                                      <p:tavLst>
                                        <p:tav tm="0">
                                          <p:val>
                                            <p:fltVal val="0"/>
                                          </p:val>
                                        </p:tav>
                                        <p:tav tm="100000">
                                          <p:val>
                                            <p:strVal val="#ppt_w"/>
                                          </p:val>
                                        </p:tav>
                                      </p:tavLst>
                                    </p:anim>
                                    <p:anim calcmode="lin" valueType="num">
                                      <p:cBhvr>
                                        <p:cTn id="39" dur="1000" fill="hold"/>
                                        <p:tgtEl>
                                          <p:spTgt spid="7"/>
                                        </p:tgtEl>
                                        <p:attrNameLst>
                                          <p:attrName>ppt_h</p:attrName>
                                        </p:attrNameLst>
                                      </p:cBhvr>
                                      <p:tavLst>
                                        <p:tav tm="0">
                                          <p:val>
                                            <p:fltVal val="0"/>
                                          </p:val>
                                        </p:tav>
                                        <p:tav tm="100000">
                                          <p:val>
                                            <p:strVal val="#ppt_h"/>
                                          </p:val>
                                        </p:tav>
                                      </p:tavLst>
                                    </p:anim>
                                  </p:childTnLst>
                                </p:cTn>
                              </p:par>
                              <p:par>
                                <p:cTn id="40" presetID="53" presetClass="entr" presetSubtype="16" fill="hold" grpId="0" nodeType="withEffect">
                                  <p:stCondLst>
                                    <p:cond delay="3000"/>
                                  </p:stCondLst>
                                  <p:iterate type="lt">
                                    <p:tmPct val="10000"/>
                                  </p:iterate>
                                  <p:childTnLst>
                                    <p:set>
                                      <p:cBhvr>
                                        <p:cTn id="41" dur="1" fill="hold">
                                          <p:stCondLst>
                                            <p:cond delay="0"/>
                                          </p:stCondLst>
                                        </p:cTn>
                                        <p:tgtEl>
                                          <p:spTgt spid="10"/>
                                        </p:tgtEl>
                                        <p:attrNameLst>
                                          <p:attrName>style.visibility</p:attrName>
                                        </p:attrNameLst>
                                      </p:cBhvr>
                                      <p:to>
                                        <p:strVal val="visible"/>
                                      </p:to>
                                    </p:set>
                                    <p:anim calcmode="lin" valueType="num">
                                      <p:cBhvr>
                                        <p:cTn id="42" dur="500" fill="hold"/>
                                        <p:tgtEl>
                                          <p:spTgt spid="10"/>
                                        </p:tgtEl>
                                        <p:attrNameLst>
                                          <p:attrName>ppt_w</p:attrName>
                                        </p:attrNameLst>
                                      </p:cBhvr>
                                      <p:tavLst>
                                        <p:tav tm="0">
                                          <p:val>
                                            <p:fltVal val="0"/>
                                          </p:val>
                                        </p:tav>
                                        <p:tav tm="100000">
                                          <p:val>
                                            <p:strVal val="#ppt_w"/>
                                          </p:val>
                                        </p:tav>
                                      </p:tavLst>
                                    </p:anim>
                                    <p:anim calcmode="lin" valueType="num">
                                      <p:cBhvr>
                                        <p:cTn id="43" dur="500" fill="hold"/>
                                        <p:tgtEl>
                                          <p:spTgt spid="10"/>
                                        </p:tgtEl>
                                        <p:attrNameLst>
                                          <p:attrName>ppt_h</p:attrName>
                                        </p:attrNameLst>
                                      </p:cBhvr>
                                      <p:tavLst>
                                        <p:tav tm="0">
                                          <p:val>
                                            <p:fltVal val="0"/>
                                          </p:val>
                                        </p:tav>
                                        <p:tav tm="100000">
                                          <p:val>
                                            <p:strVal val="#ppt_h"/>
                                          </p:val>
                                        </p:tav>
                                      </p:tavLst>
                                    </p:anim>
                                    <p:animEffect transition="in" filter="fade">
                                      <p:cBhvr>
                                        <p:cTn id="4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video>
              <p:cMediaNode vol="80000" numSld="999" showWhenStopped="0">
                <p:cTn id="45" repeatCount="indefinite" fill="remove" display="0">
                  <p:stCondLst>
                    <p:cond delay="indefinite"/>
                  </p:stCondLst>
                  <p:endCondLst>
                    <p:cond evt="onStopAudio" delay="0">
                      <p:tgtEl>
                        <p:sldTgt/>
                      </p:tgtEl>
                    </p:cond>
                  </p:endCondLst>
                </p:cTn>
                <p:tgtEl>
                  <p:spTgt spid="11"/>
                </p:tgtEl>
              </p:cMediaNode>
            </p:video>
          </p:childTnLst>
        </p:cTn>
      </p:par>
    </p:tnLst>
    <p:bldLst>
      <p:bldP spid="6" grpId="0"/>
      <p:bldP spid="7" grpId="0"/>
      <p:bldP spid="8" grpId="0"/>
      <p:bldP spid="9" grpId="0"/>
      <p:bldP spid="9" grpId="1"/>
      <p:bldP spid="10"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1035535" y="1077682"/>
            <a:ext cx="3388228" cy="3733799"/>
          </a:xfrm>
          <a:prstGeom prst="rect">
            <a:avLst/>
          </a:prstGeom>
          <a:solidFill>
            <a:srgbClr val="FFFFFF">
              <a:shade val="85000"/>
            </a:srgbClr>
          </a:solidFill>
          <a:ln w="762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grpSp>
        <p:nvGrpSpPr>
          <p:cNvPr id="3" name="组合 2"/>
          <p:cNvGrpSpPr/>
          <p:nvPr/>
        </p:nvGrpSpPr>
        <p:grpSpPr>
          <a:xfrm>
            <a:off x="4714657" y="1050397"/>
            <a:ext cx="3702563" cy="481718"/>
            <a:chOff x="1333500" y="1905276"/>
            <a:chExt cx="4936751" cy="642290"/>
          </a:xfrm>
        </p:grpSpPr>
        <p:sp>
          <p:nvSpPr>
            <p:cNvPr id="4" name="矩形: 圆角 5"/>
            <p:cNvSpPr/>
            <p:nvPr/>
          </p:nvSpPr>
          <p:spPr bwMode="auto">
            <a:xfrm>
              <a:off x="1333500" y="1905276"/>
              <a:ext cx="4936751" cy="642290"/>
            </a:xfrm>
            <a:prstGeom prst="roundRect">
              <a:avLst>
                <a:gd name="adj" fmla="val 0"/>
              </a:avLst>
            </a:prstGeom>
            <a:solidFill>
              <a:srgbClr val="A71F24"/>
            </a:solidFill>
            <a:ln w="9525" cap="flat" cmpd="sng" algn="ctr">
              <a:noFill/>
              <a:prstDash val="solid"/>
              <a:round/>
              <a:headEnd type="none" w="med" len="med"/>
              <a:tailEnd type="none" w="med" len="med"/>
            </a:ln>
            <a:effectLst/>
            <a:extLst/>
          </p:spPr>
          <p:txBody>
            <a:bodyPr vert="horz" wrap="square" lIns="68580" tIns="34290" rIns="68580" bIns="34290" numCol="1" rtlCol="0" anchor="t" anchorCtr="0" compatLnSpc="1">
              <a:prstTxWarp prst="textNoShape">
                <a:avLst/>
              </a:prstTxWarp>
            </a:bodyPr>
            <a:lstStyle/>
            <a:p>
              <a:pPr defTabSz="685800"/>
              <a:endParaRPr lang="zh-CN" altLang="en-US" sz="1350"/>
            </a:p>
          </p:txBody>
        </p:sp>
        <p:sp>
          <p:nvSpPr>
            <p:cNvPr id="5" name="矩形 4"/>
            <p:cNvSpPr/>
            <p:nvPr/>
          </p:nvSpPr>
          <p:spPr>
            <a:xfrm>
              <a:off x="2640783" y="1995589"/>
              <a:ext cx="2400657" cy="492442"/>
            </a:xfrm>
            <a:prstGeom prst="rect">
              <a:avLst/>
            </a:prstGeom>
          </p:spPr>
          <p:txBody>
            <a:bodyPr wrap="none">
              <a:spAutoFit/>
            </a:bodyPr>
            <a:lstStyle/>
            <a:p>
              <a:r>
                <a:rPr lang="zh-CN" altLang="en-US" b="1" dirty="0">
                  <a:solidFill>
                    <a:schemeClr val="bg1"/>
                  </a:solidFill>
                  <a:latin typeface="等线" panose="02010600030101010101" pitchFamily="2" charset="-122"/>
                  <a:ea typeface="等线" panose="02010600030101010101" pitchFamily="2" charset="-122"/>
                </a:rPr>
                <a:t>长征的主要路线</a:t>
              </a:r>
            </a:p>
          </p:txBody>
        </p:sp>
      </p:grpSp>
      <p:sp>
        <p:nvSpPr>
          <p:cNvPr id="6" name="矩形 5"/>
          <p:cNvSpPr/>
          <p:nvPr/>
        </p:nvSpPr>
        <p:spPr>
          <a:xfrm>
            <a:off x="4714657" y="1532115"/>
            <a:ext cx="3702563" cy="3416320"/>
          </a:xfrm>
          <a:prstGeom prst="rect">
            <a:avLst/>
          </a:prstGeom>
        </p:spPr>
        <p:txBody>
          <a:bodyPr wrap="square">
            <a:spAutoFit/>
          </a:bodyPr>
          <a:lstStyle/>
          <a:p>
            <a:pPr>
              <a:lnSpc>
                <a:spcPct val="150000"/>
              </a:lnSpc>
            </a:pPr>
            <a:r>
              <a:rPr lang="zh-CN" altLang="en-US" sz="1200" b="1" dirty="0">
                <a:solidFill>
                  <a:schemeClr val="tx1">
                    <a:lumMod val="75000"/>
                    <a:lumOff val="25000"/>
                  </a:schemeClr>
                </a:solidFill>
                <a:latin typeface="等线" panose="02010600030101010101" pitchFamily="2" charset="-122"/>
                <a:ea typeface="等线" panose="02010600030101010101" pitchFamily="2" charset="-122"/>
              </a:rPr>
              <a:t>       各路红军长征总里程约为二万五千余里。 其中：红一方面军从</a:t>
            </a:r>
            <a:r>
              <a:rPr lang="en-US" altLang="zh-CN" sz="1200" b="1" dirty="0">
                <a:solidFill>
                  <a:schemeClr val="tx1">
                    <a:lumMod val="75000"/>
                    <a:lumOff val="25000"/>
                  </a:schemeClr>
                </a:solidFill>
                <a:latin typeface="等线" panose="02010600030101010101" pitchFamily="2" charset="-122"/>
                <a:ea typeface="等线" panose="02010600030101010101" pitchFamily="2" charset="-122"/>
              </a:rPr>
              <a:t>1934</a:t>
            </a:r>
            <a:r>
              <a:rPr lang="zh-CN" altLang="en-US" sz="1200" b="1" dirty="0">
                <a:solidFill>
                  <a:schemeClr val="tx1">
                    <a:lumMod val="75000"/>
                    <a:lumOff val="25000"/>
                  </a:schemeClr>
                </a:solidFill>
                <a:latin typeface="等线" panose="02010600030101010101" pitchFamily="2" charset="-122"/>
                <a:ea typeface="等线" panose="02010600030101010101" pitchFamily="2" charset="-122"/>
              </a:rPr>
              <a:t>年</a:t>
            </a:r>
            <a:r>
              <a:rPr lang="en-US" altLang="zh-CN" sz="1200" b="1" dirty="0">
                <a:solidFill>
                  <a:schemeClr val="tx1">
                    <a:lumMod val="75000"/>
                    <a:lumOff val="25000"/>
                  </a:schemeClr>
                </a:solidFill>
                <a:latin typeface="等线" panose="02010600030101010101" pitchFamily="2" charset="-122"/>
                <a:ea typeface="等线" panose="02010600030101010101" pitchFamily="2" charset="-122"/>
              </a:rPr>
              <a:t>10</a:t>
            </a:r>
            <a:r>
              <a:rPr lang="zh-CN" altLang="en-US" sz="1200" b="1" dirty="0">
                <a:solidFill>
                  <a:schemeClr val="tx1">
                    <a:lumMod val="75000"/>
                    <a:lumOff val="25000"/>
                  </a:schemeClr>
                </a:solidFill>
                <a:latin typeface="等线" panose="02010600030101010101" pitchFamily="2" charset="-122"/>
                <a:ea typeface="等线" panose="02010600030101010101" pitchFamily="2" charset="-122"/>
              </a:rPr>
              <a:t>月</a:t>
            </a:r>
            <a:r>
              <a:rPr lang="en-US" altLang="zh-CN" sz="1200" b="1" dirty="0">
                <a:solidFill>
                  <a:schemeClr val="tx1">
                    <a:lumMod val="75000"/>
                    <a:lumOff val="25000"/>
                  </a:schemeClr>
                </a:solidFill>
                <a:latin typeface="等线" panose="02010600030101010101" pitchFamily="2" charset="-122"/>
                <a:ea typeface="等线" panose="02010600030101010101" pitchFamily="2" charset="-122"/>
              </a:rPr>
              <a:t>17</a:t>
            </a:r>
            <a:r>
              <a:rPr lang="zh-CN" altLang="en-US" sz="1200" b="1" dirty="0">
                <a:solidFill>
                  <a:schemeClr val="tx1">
                    <a:lumMod val="75000"/>
                    <a:lumOff val="25000"/>
                  </a:schemeClr>
                </a:solidFill>
                <a:latin typeface="等线" panose="02010600030101010101" pitchFamily="2" charset="-122"/>
                <a:ea typeface="等线" panose="02010600030101010101" pitchFamily="2" charset="-122"/>
              </a:rPr>
              <a:t>至</a:t>
            </a:r>
            <a:r>
              <a:rPr lang="en-US" altLang="zh-CN" sz="1200" b="1" dirty="0">
                <a:solidFill>
                  <a:schemeClr val="tx1">
                    <a:lumMod val="75000"/>
                    <a:lumOff val="25000"/>
                  </a:schemeClr>
                </a:solidFill>
                <a:latin typeface="等线" panose="02010600030101010101" pitchFamily="2" charset="-122"/>
                <a:ea typeface="等线" panose="02010600030101010101" pitchFamily="2" charset="-122"/>
              </a:rPr>
              <a:t>1935</a:t>
            </a:r>
            <a:r>
              <a:rPr lang="zh-CN" altLang="en-US" sz="1200" b="1" dirty="0">
                <a:solidFill>
                  <a:schemeClr val="tx1">
                    <a:lumMod val="75000"/>
                    <a:lumOff val="25000"/>
                  </a:schemeClr>
                </a:solidFill>
                <a:latin typeface="等线" panose="02010600030101010101" pitchFamily="2" charset="-122"/>
                <a:ea typeface="等线" panose="02010600030101010101" pitchFamily="2" charset="-122"/>
              </a:rPr>
              <a:t>年</a:t>
            </a:r>
            <a:r>
              <a:rPr lang="en-US" altLang="zh-CN" sz="1200" b="1" dirty="0">
                <a:solidFill>
                  <a:schemeClr val="tx1">
                    <a:lumMod val="75000"/>
                    <a:lumOff val="25000"/>
                  </a:schemeClr>
                </a:solidFill>
                <a:latin typeface="等线" panose="02010600030101010101" pitchFamily="2" charset="-122"/>
                <a:ea typeface="等线" panose="02010600030101010101" pitchFamily="2" charset="-122"/>
              </a:rPr>
              <a:t>10</a:t>
            </a:r>
            <a:r>
              <a:rPr lang="zh-CN" altLang="en-US" sz="1200" b="1" dirty="0">
                <a:solidFill>
                  <a:schemeClr val="tx1">
                    <a:lumMod val="75000"/>
                    <a:lumOff val="25000"/>
                  </a:schemeClr>
                </a:solidFill>
                <a:latin typeface="等线" panose="02010600030101010101" pitchFamily="2" charset="-122"/>
                <a:ea typeface="等线" panose="02010600030101010101" pitchFamily="2" charset="-122"/>
              </a:rPr>
              <a:t>月</a:t>
            </a:r>
            <a:r>
              <a:rPr lang="en-US" altLang="zh-CN" sz="1200" b="1" dirty="0">
                <a:solidFill>
                  <a:schemeClr val="tx1">
                    <a:lumMod val="75000"/>
                    <a:lumOff val="25000"/>
                  </a:schemeClr>
                </a:solidFill>
                <a:latin typeface="等线" panose="02010600030101010101" pitchFamily="2" charset="-122"/>
                <a:ea typeface="等线" panose="02010600030101010101" pitchFamily="2" charset="-122"/>
              </a:rPr>
              <a:t>19</a:t>
            </a:r>
            <a:r>
              <a:rPr lang="zh-CN" altLang="en-US" sz="1200" b="1" dirty="0">
                <a:solidFill>
                  <a:schemeClr val="tx1">
                    <a:lumMod val="75000"/>
                    <a:lumOff val="25000"/>
                  </a:schemeClr>
                </a:solidFill>
                <a:latin typeface="等线" panose="02010600030101010101" pitchFamily="2" charset="-122"/>
                <a:ea typeface="等线" panose="02010600030101010101" pitchFamily="2" charset="-122"/>
              </a:rPr>
              <a:t>日，历时</a:t>
            </a:r>
            <a:r>
              <a:rPr lang="en-US" altLang="zh-CN" sz="1200" b="1" dirty="0">
                <a:solidFill>
                  <a:schemeClr val="tx1">
                    <a:lumMod val="75000"/>
                    <a:lumOff val="25000"/>
                  </a:schemeClr>
                </a:solidFill>
                <a:latin typeface="等线" panose="02010600030101010101" pitchFamily="2" charset="-122"/>
                <a:ea typeface="等线" panose="02010600030101010101" pitchFamily="2" charset="-122"/>
              </a:rPr>
              <a:t>12</a:t>
            </a:r>
            <a:r>
              <a:rPr lang="zh-CN" altLang="en-US" sz="1200" b="1" dirty="0">
                <a:solidFill>
                  <a:schemeClr val="tx1">
                    <a:lumMod val="75000"/>
                    <a:lumOff val="25000"/>
                  </a:schemeClr>
                </a:solidFill>
                <a:latin typeface="等线" panose="02010600030101010101" pitchFamily="2" charset="-122"/>
                <a:ea typeface="等线" panose="02010600030101010101" pitchFamily="2" charset="-122"/>
              </a:rPr>
              <a:t>个月零</a:t>
            </a:r>
            <a:r>
              <a:rPr lang="en-US" altLang="zh-CN" sz="1200" b="1" dirty="0">
                <a:solidFill>
                  <a:schemeClr val="tx1">
                    <a:lumMod val="75000"/>
                    <a:lumOff val="25000"/>
                  </a:schemeClr>
                </a:solidFill>
                <a:latin typeface="等线" panose="02010600030101010101" pitchFamily="2" charset="-122"/>
                <a:ea typeface="等线" panose="02010600030101010101" pitchFamily="2" charset="-122"/>
              </a:rPr>
              <a:t>2</a:t>
            </a:r>
            <a:r>
              <a:rPr lang="zh-CN" altLang="en-US" sz="1200" b="1" dirty="0">
                <a:solidFill>
                  <a:schemeClr val="tx1">
                    <a:lumMod val="75000"/>
                    <a:lumOff val="25000"/>
                  </a:schemeClr>
                </a:solidFill>
                <a:latin typeface="等线" panose="02010600030101010101" pitchFamily="2" charset="-122"/>
                <a:ea typeface="等线" panose="02010600030101010101" pitchFamily="2" charset="-122"/>
              </a:rPr>
              <a:t>天，途经江西、福建、广东、湖南、广西、贵州、云南、四川、西康、甘肃、陕西</a:t>
            </a:r>
            <a:r>
              <a:rPr lang="en-US" altLang="zh-CN" sz="1200" b="1" dirty="0">
                <a:solidFill>
                  <a:schemeClr val="tx1">
                    <a:lumMod val="75000"/>
                    <a:lumOff val="25000"/>
                  </a:schemeClr>
                </a:solidFill>
                <a:latin typeface="等线" panose="02010600030101010101" pitchFamily="2" charset="-122"/>
                <a:ea typeface="等线" panose="02010600030101010101" pitchFamily="2" charset="-122"/>
              </a:rPr>
              <a:t>11</a:t>
            </a:r>
            <a:r>
              <a:rPr lang="zh-CN" altLang="en-US" sz="1200" b="1" dirty="0">
                <a:solidFill>
                  <a:schemeClr val="tx1">
                    <a:lumMod val="75000"/>
                    <a:lumOff val="25000"/>
                  </a:schemeClr>
                </a:solidFill>
                <a:latin typeface="等线" panose="02010600030101010101" pitchFamily="2" charset="-122"/>
                <a:ea typeface="等线" panose="02010600030101010101" pitchFamily="2" charset="-122"/>
              </a:rPr>
              <a:t>省，行程二万五千里。 红二方面军从</a:t>
            </a:r>
            <a:r>
              <a:rPr lang="en-US" altLang="zh-CN" sz="1200" b="1" dirty="0">
                <a:solidFill>
                  <a:schemeClr val="tx1">
                    <a:lumMod val="75000"/>
                    <a:lumOff val="25000"/>
                  </a:schemeClr>
                </a:solidFill>
                <a:latin typeface="等线" panose="02010600030101010101" pitchFamily="2" charset="-122"/>
                <a:ea typeface="等线" panose="02010600030101010101" pitchFamily="2" charset="-122"/>
              </a:rPr>
              <a:t>1935</a:t>
            </a:r>
            <a:r>
              <a:rPr lang="zh-CN" altLang="en-US" sz="1200" b="1" dirty="0">
                <a:solidFill>
                  <a:schemeClr val="tx1">
                    <a:lumMod val="75000"/>
                    <a:lumOff val="25000"/>
                  </a:schemeClr>
                </a:solidFill>
                <a:latin typeface="等线" panose="02010600030101010101" pitchFamily="2" charset="-122"/>
                <a:ea typeface="等线" panose="02010600030101010101" pitchFamily="2" charset="-122"/>
              </a:rPr>
              <a:t>年</a:t>
            </a:r>
            <a:r>
              <a:rPr lang="en-US" altLang="zh-CN" sz="1200" b="1" dirty="0">
                <a:solidFill>
                  <a:schemeClr val="tx1">
                    <a:lumMod val="75000"/>
                    <a:lumOff val="25000"/>
                  </a:schemeClr>
                </a:solidFill>
                <a:latin typeface="等线" panose="02010600030101010101" pitchFamily="2" charset="-122"/>
                <a:ea typeface="等线" panose="02010600030101010101" pitchFamily="2" charset="-122"/>
              </a:rPr>
              <a:t>11</a:t>
            </a:r>
            <a:r>
              <a:rPr lang="zh-CN" altLang="en-US" sz="1200" b="1" dirty="0">
                <a:solidFill>
                  <a:schemeClr val="tx1">
                    <a:lumMod val="75000"/>
                    <a:lumOff val="25000"/>
                  </a:schemeClr>
                </a:solidFill>
                <a:latin typeface="等线" panose="02010600030101010101" pitchFamily="2" charset="-122"/>
                <a:ea typeface="等线" panose="02010600030101010101" pitchFamily="2" charset="-122"/>
              </a:rPr>
              <a:t>月</a:t>
            </a:r>
            <a:r>
              <a:rPr lang="en-US" altLang="zh-CN" sz="1200" b="1" dirty="0">
                <a:solidFill>
                  <a:schemeClr val="tx1">
                    <a:lumMod val="75000"/>
                    <a:lumOff val="25000"/>
                  </a:schemeClr>
                </a:solidFill>
                <a:latin typeface="等线" panose="02010600030101010101" pitchFamily="2" charset="-122"/>
                <a:ea typeface="等线" panose="02010600030101010101" pitchFamily="2" charset="-122"/>
              </a:rPr>
              <a:t>19</a:t>
            </a:r>
            <a:r>
              <a:rPr lang="zh-CN" altLang="en-US" sz="1200" b="1" dirty="0">
                <a:solidFill>
                  <a:schemeClr val="tx1">
                    <a:lumMod val="75000"/>
                    <a:lumOff val="25000"/>
                  </a:schemeClr>
                </a:solidFill>
                <a:latin typeface="等线" panose="02010600030101010101" pitchFamily="2" charset="-122"/>
                <a:ea typeface="等线" panose="02010600030101010101" pitchFamily="2" charset="-122"/>
              </a:rPr>
              <a:t>日至</a:t>
            </a:r>
            <a:r>
              <a:rPr lang="en-US" altLang="zh-CN" sz="1200" b="1" dirty="0">
                <a:solidFill>
                  <a:schemeClr val="tx1">
                    <a:lumMod val="75000"/>
                    <a:lumOff val="25000"/>
                  </a:schemeClr>
                </a:solidFill>
                <a:latin typeface="等线" panose="02010600030101010101" pitchFamily="2" charset="-122"/>
                <a:ea typeface="等线" panose="02010600030101010101" pitchFamily="2" charset="-122"/>
              </a:rPr>
              <a:t>1936</a:t>
            </a:r>
            <a:r>
              <a:rPr lang="zh-CN" altLang="en-US" sz="1200" b="1" dirty="0">
                <a:solidFill>
                  <a:schemeClr val="tx1">
                    <a:lumMod val="75000"/>
                    <a:lumOff val="25000"/>
                  </a:schemeClr>
                </a:solidFill>
                <a:latin typeface="等线" panose="02010600030101010101" pitchFamily="2" charset="-122"/>
                <a:ea typeface="等线" panose="02010600030101010101" pitchFamily="2" charset="-122"/>
              </a:rPr>
              <a:t>年</a:t>
            </a:r>
            <a:r>
              <a:rPr lang="en-US" altLang="zh-CN" sz="1200" b="1" dirty="0">
                <a:solidFill>
                  <a:schemeClr val="tx1">
                    <a:lumMod val="75000"/>
                    <a:lumOff val="25000"/>
                  </a:schemeClr>
                </a:solidFill>
                <a:latin typeface="等线" panose="02010600030101010101" pitchFamily="2" charset="-122"/>
                <a:ea typeface="等线" panose="02010600030101010101" pitchFamily="2" charset="-122"/>
              </a:rPr>
              <a:t>10</a:t>
            </a:r>
            <a:r>
              <a:rPr lang="zh-CN" altLang="en-US" sz="1200" b="1" dirty="0">
                <a:solidFill>
                  <a:schemeClr val="tx1">
                    <a:lumMod val="75000"/>
                    <a:lumOff val="25000"/>
                  </a:schemeClr>
                </a:solidFill>
                <a:latin typeface="等线" panose="02010600030101010101" pitchFamily="2" charset="-122"/>
                <a:ea typeface="等线" panose="02010600030101010101" pitchFamily="2" charset="-122"/>
              </a:rPr>
              <a:t>月</a:t>
            </a:r>
            <a:r>
              <a:rPr lang="en-US" altLang="zh-CN" sz="1200" b="1" dirty="0">
                <a:solidFill>
                  <a:schemeClr val="tx1">
                    <a:lumMod val="75000"/>
                    <a:lumOff val="25000"/>
                  </a:schemeClr>
                </a:solidFill>
                <a:latin typeface="等线" panose="02010600030101010101" pitchFamily="2" charset="-122"/>
                <a:ea typeface="等线" panose="02010600030101010101" pitchFamily="2" charset="-122"/>
              </a:rPr>
              <a:t>22</a:t>
            </a:r>
            <a:r>
              <a:rPr lang="zh-CN" altLang="en-US" sz="1200" b="1" dirty="0">
                <a:solidFill>
                  <a:schemeClr val="tx1">
                    <a:lumMod val="75000"/>
                    <a:lumOff val="25000"/>
                  </a:schemeClr>
                </a:solidFill>
                <a:latin typeface="等线" panose="02010600030101010101" pitchFamily="2" charset="-122"/>
                <a:ea typeface="等线" panose="02010600030101010101" pitchFamily="2" charset="-122"/>
              </a:rPr>
              <a:t>日，历时</a:t>
            </a:r>
            <a:r>
              <a:rPr lang="en-US" altLang="zh-CN" sz="1200" b="1" dirty="0">
                <a:solidFill>
                  <a:schemeClr val="tx1">
                    <a:lumMod val="75000"/>
                    <a:lumOff val="25000"/>
                  </a:schemeClr>
                </a:solidFill>
                <a:latin typeface="等线" panose="02010600030101010101" pitchFamily="2" charset="-122"/>
                <a:ea typeface="等线" panose="02010600030101010101" pitchFamily="2" charset="-122"/>
              </a:rPr>
              <a:t>11</a:t>
            </a:r>
            <a:r>
              <a:rPr lang="zh-CN" altLang="en-US" sz="1200" b="1" dirty="0">
                <a:solidFill>
                  <a:schemeClr val="tx1">
                    <a:lumMod val="75000"/>
                    <a:lumOff val="25000"/>
                  </a:schemeClr>
                </a:solidFill>
                <a:latin typeface="等线" panose="02010600030101010101" pitchFamily="2" charset="-122"/>
                <a:ea typeface="等线" panose="02010600030101010101" pitchFamily="2" charset="-122"/>
              </a:rPr>
              <a:t>个月零</a:t>
            </a:r>
            <a:r>
              <a:rPr lang="en-US" altLang="zh-CN" sz="1200" b="1" dirty="0">
                <a:solidFill>
                  <a:schemeClr val="tx1">
                    <a:lumMod val="75000"/>
                    <a:lumOff val="25000"/>
                  </a:schemeClr>
                </a:solidFill>
                <a:latin typeface="等线" panose="02010600030101010101" pitchFamily="2" charset="-122"/>
                <a:ea typeface="等线" panose="02010600030101010101" pitchFamily="2" charset="-122"/>
              </a:rPr>
              <a:t>3</a:t>
            </a:r>
            <a:r>
              <a:rPr lang="zh-CN" altLang="en-US" sz="1200" b="1" dirty="0">
                <a:solidFill>
                  <a:schemeClr val="tx1">
                    <a:lumMod val="75000"/>
                    <a:lumOff val="25000"/>
                  </a:schemeClr>
                </a:solidFill>
                <a:latin typeface="等线" panose="02010600030101010101" pitchFamily="2" charset="-122"/>
                <a:ea typeface="等线" panose="02010600030101010101" pitchFamily="2" charset="-122"/>
              </a:rPr>
              <a:t>天，途经湖南、贵州、云南、西康、四川、青海、甘肃、陕西</a:t>
            </a:r>
            <a:r>
              <a:rPr lang="en-US" altLang="zh-CN" sz="1200" b="1" dirty="0">
                <a:solidFill>
                  <a:schemeClr val="tx1">
                    <a:lumMod val="75000"/>
                    <a:lumOff val="25000"/>
                  </a:schemeClr>
                </a:solidFill>
                <a:latin typeface="等线" panose="02010600030101010101" pitchFamily="2" charset="-122"/>
                <a:ea typeface="等线" panose="02010600030101010101" pitchFamily="2" charset="-122"/>
              </a:rPr>
              <a:t>8</a:t>
            </a:r>
            <a:r>
              <a:rPr lang="zh-CN" altLang="en-US" sz="1200" b="1" dirty="0">
                <a:solidFill>
                  <a:schemeClr val="tx1">
                    <a:lumMod val="75000"/>
                    <a:lumOff val="25000"/>
                  </a:schemeClr>
                </a:solidFill>
                <a:latin typeface="等线" panose="02010600030101010101" pitchFamily="2" charset="-122"/>
                <a:ea typeface="等线" panose="02010600030101010101" pitchFamily="2" charset="-122"/>
              </a:rPr>
              <a:t>省，行程一万六千里。 红四方面军从</a:t>
            </a:r>
            <a:r>
              <a:rPr lang="en-US" altLang="zh-CN" sz="1200" b="1" dirty="0">
                <a:solidFill>
                  <a:schemeClr val="tx1">
                    <a:lumMod val="75000"/>
                    <a:lumOff val="25000"/>
                  </a:schemeClr>
                </a:solidFill>
                <a:latin typeface="等线" panose="02010600030101010101" pitchFamily="2" charset="-122"/>
                <a:ea typeface="等线" panose="02010600030101010101" pitchFamily="2" charset="-122"/>
              </a:rPr>
              <a:t>1935</a:t>
            </a:r>
            <a:r>
              <a:rPr lang="zh-CN" altLang="en-US" sz="1200" b="1" dirty="0">
                <a:solidFill>
                  <a:schemeClr val="tx1">
                    <a:lumMod val="75000"/>
                    <a:lumOff val="25000"/>
                  </a:schemeClr>
                </a:solidFill>
                <a:latin typeface="等线" panose="02010600030101010101" pitchFamily="2" charset="-122"/>
                <a:ea typeface="等线" panose="02010600030101010101" pitchFamily="2" charset="-122"/>
              </a:rPr>
              <a:t>年</a:t>
            </a:r>
            <a:r>
              <a:rPr lang="en-US" altLang="zh-CN" sz="1200" b="1" dirty="0">
                <a:solidFill>
                  <a:schemeClr val="tx1">
                    <a:lumMod val="75000"/>
                    <a:lumOff val="25000"/>
                  </a:schemeClr>
                </a:solidFill>
                <a:latin typeface="等线" panose="02010600030101010101" pitchFamily="2" charset="-122"/>
                <a:ea typeface="等线" panose="02010600030101010101" pitchFamily="2" charset="-122"/>
              </a:rPr>
              <a:t>5</a:t>
            </a:r>
            <a:r>
              <a:rPr lang="zh-CN" altLang="en-US" sz="1200" b="1" dirty="0">
                <a:solidFill>
                  <a:schemeClr val="tx1">
                    <a:lumMod val="75000"/>
                    <a:lumOff val="25000"/>
                  </a:schemeClr>
                </a:solidFill>
                <a:latin typeface="等线" panose="02010600030101010101" pitchFamily="2" charset="-122"/>
                <a:ea typeface="等线" panose="02010600030101010101" pitchFamily="2" charset="-122"/>
              </a:rPr>
              <a:t>月至</a:t>
            </a:r>
            <a:r>
              <a:rPr lang="en-US" altLang="zh-CN" sz="1200" b="1" dirty="0">
                <a:solidFill>
                  <a:schemeClr val="tx1">
                    <a:lumMod val="75000"/>
                    <a:lumOff val="25000"/>
                  </a:schemeClr>
                </a:solidFill>
                <a:latin typeface="等线" panose="02010600030101010101" pitchFamily="2" charset="-122"/>
                <a:ea typeface="等线" panose="02010600030101010101" pitchFamily="2" charset="-122"/>
              </a:rPr>
              <a:t>1936</a:t>
            </a:r>
            <a:r>
              <a:rPr lang="zh-CN" altLang="en-US" sz="1200" b="1" dirty="0">
                <a:solidFill>
                  <a:schemeClr val="tx1">
                    <a:lumMod val="75000"/>
                    <a:lumOff val="25000"/>
                  </a:schemeClr>
                </a:solidFill>
                <a:latin typeface="等线" panose="02010600030101010101" pitchFamily="2" charset="-122"/>
                <a:ea typeface="等线" panose="02010600030101010101" pitchFamily="2" charset="-122"/>
              </a:rPr>
              <a:t>年</a:t>
            </a:r>
            <a:r>
              <a:rPr lang="en-US" altLang="zh-CN" sz="1200" b="1" dirty="0">
                <a:solidFill>
                  <a:schemeClr val="tx1">
                    <a:lumMod val="75000"/>
                    <a:lumOff val="25000"/>
                  </a:schemeClr>
                </a:solidFill>
                <a:latin typeface="等线" panose="02010600030101010101" pitchFamily="2" charset="-122"/>
                <a:ea typeface="等线" panose="02010600030101010101" pitchFamily="2" charset="-122"/>
              </a:rPr>
              <a:t>10</a:t>
            </a:r>
            <a:r>
              <a:rPr lang="zh-CN" altLang="en-US" sz="1200" b="1" dirty="0">
                <a:solidFill>
                  <a:schemeClr val="tx1">
                    <a:lumMod val="75000"/>
                    <a:lumOff val="25000"/>
                  </a:schemeClr>
                </a:solidFill>
                <a:latin typeface="等线" panose="02010600030101010101" pitchFamily="2" charset="-122"/>
                <a:ea typeface="等线" panose="02010600030101010101" pitchFamily="2" charset="-122"/>
              </a:rPr>
              <a:t>月</a:t>
            </a:r>
            <a:r>
              <a:rPr lang="en-US" altLang="zh-CN" sz="1200" b="1" dirty="0">
                <a:solidFill>
                  <a:schemeClr val="tx1">
                    <a:lumMod val="75000"/>
                    <a:lumOff val="25000"/>
                  </a:schemeClr>
                </a:solidFill>
                <a:latin typeface="等线" panose="02010600030101010101" pitchFamily="2" charset="-122"/>
                <a:ea typeface="等线" panose="02010600030101010101" pitchFamily="2" charset="-122"/>
              </a:rPr>
              <a:t>9</a:t>
            </a:r>
            <a:r>
              <a:rPr lang="zh-CN" altLang="en-US" sz="1200" b="1" dirty="0">
                <a:solidFill>
                  <a:schemeClr val="tx1">
                    <a:lumMod val="75000"/>
                    <a:lumOff val="25000"/>
                  </a:schemeClr>
                </a:solidFill>
                <a:latin typeface="等线" panose="02010600030101010101" pitchFamily="2" charset="-122"/>
                <a:ea typeface="等线" panose="02010600030101010101" pitchFamily="2" charset="-122"/>
              </a:rPr>
              <a:t>日，历时</a:t>
            </a:r>
            <a:r>
              <a:rPr lang="en-US" altLang="zh-CN" sz="1200" b="1" dirty="0">
                <a:solidFill>
                  <a:schemeClr val="tx1">
                    <a:lumMod val="75000"/>
                    <a:lumOff val="25000"/>
                  </a:schemeClr>
                </a:solidFill>
                <a:latin typeface="等线" panose="02010600030101010101" pitchFamily="2" charset="-122"/>
                <a:ea typeface="等线" panose="02010600030101010101" pitchFamily="2" charset="-122"/>
              </a:rPr>
              <a:t>18</a:t>
            </a:r>
            <a:r>
              <a:rPr lang="zh-CN" altLang="en-US" sz="1200" b="1" dirty="0">
                <a:solidFill>
                  <a:schemeClr val="tx1">
                    <a:lumMod val="75000"/>
                    <a:lumOff val="25000"/>
                  </a:schemeClr>
                </a:solidFill>
                <a:latin typeface="等线" panose="02010600030101010101" pitchFamily="2" charset="-122"/>
                <a:ea typeface="等线" panose="02010600030101010101" pitchFamily="2" charset="-122"/>
              </a:rPr>
              <a:t>个月，途经四川、西康、青海、甘肃</a:t>
            </a:r>
            <a:r>
              <a:rPr lang="en-US" altLang="zh-CN" sz="1200" b="1" dirty="0">
                <a:solidFill>
                  <a:schemeClr val="tx1">
                    <a:lumMod val="75000"/>
                    <a:lumOff val="25000"/>
                  </a:schemeClr>
                </a:solidFill>
                <a:latin typeface="等线" panose="02010600030101010101" pitchFamily="2" charset="-122"/>
                <a:ea typeface="等线" panose="02010600030101010101" pitchFamily="2" charset="-122"/>
              </a:rPr>
              <a:t>4</a:t>
            </a:r>
            <a:r>
              <a:rPr lang="zh-CN" altLang="en-US" sz="1200" b="1" dirty="0">
                <a:solidFill>
                  <a:schemeClr val="tx1">
                    <a:lumMod val="75000"/>
                    <a:lumOff val="25000"/>
                  </a:schemeClr>
                </a:solidFill>
                <a:latin typeface="等线" panose="02010600030101010101" pitchFamily="2" charset="-122"/>
                <a:ea typeface="等线" panose="02010600030101010101" pitchFamily="2" charset="-122"/>
              </a:rPr>
              <a:t>省，行程八千余里。 红二十五军从</a:t>
            </a:r>
            <a:r>
              <a:rPr lang="en-US" altLang="zh-CN" sz="1200" b="1" dirty="0">
                <a:solidFill>
                  <a:schemeClr val="tx1">
                    <a:lumMod val="75000"/>
                    <a:lumOff val="25000"/>
                  </a:schemeClr>
                </a:solidFill>
                <a:latin typeface="等线" panose="02010600030101010101" pitchFamily="2" charset="-122"/>
                <a:ea typeface="等线" panose="02010600030101010101" pitchFamily="2" charset="-122"/>
              </a:rPr>
              <a:t>1934</a:t>
            </a:r>
            <a:r>
              <a:rPr lang="zh-CN" altLang="en-US" sz="1200" b="1" dirty="0">
                <a:solidFill>
                  <a:schemeClr val="tx1">
                    <a:lumMod val="75000"/>
                    <a:lumOff val="25000"/>
                  </a:schemeClr>
                </a:solidFill>
                <a:latin typeface="等线" panose="02010600030101010101" pitchFamily="2" charset="-122"/>
                <a:ea typeface="等线" panose="02010600030101010101" pitchFamily="2" charset="-122"/>
              </a:rPr>
              <a:t>年</a:t>
            </a:r>
            <a:r>
              <a:rPr lang="en-US" altLang="zh-CN" sz="1200" b="1" dirty="0">
                <a:solidFill>
                  <a:schemeClr val="tx1">
                    <a:lumMod val="75000"/>
                    <a:lumOff val="25000"/>
                  </a:schemeClr>
                </a:solidFill>
                <a:latin typeface="等线" panose="02010600030101010101" pitchFamily="2" charset="-122"/>
                <a:ea typeface="等线" panose="02010600030101010101" pitchFamily="2" charset="-122"/>
              </a:rPr>
              <a:t>11</a:t>
            </a:r>
            <a:r>
              <a:rPr lang="zh-CN" altLang="en-US" sz="1200" b="1" dirty="0">
                <a:solidFill>
                  <a:schemeClr val="tx1">
                    <a:lumMod val="75000"/>
                    <a:lumOff val="25000"/>
                  </a:schemeClr>
                </a:solidFill>
                <a:latin typeface="等线" panose="02010600030101010101" pitchFamily="2" charset="-122"/>
                <a:ea typeface="等线" panose="02010600030101010101" pitchFamily="2" charset="-122"/>
              </a:rPr>
              <a:t>月</a:t>
            </a:r>
            <a:r>
              <a:rPr lang="en-US" altLang="zh-CN" sz="1200" b="1" dirty="0">
                <a:solidFill>
                  <a:schemeClr val="tx1">
                    <a:lumMod val="75000"/>
                    <a:lumOff val="25000"/>
                  </a:schemeClr>
                </a:solidFill>
                <a:latin typeface="等线" panose="02010600030101010101" pitchFamily="2" charset="-122"/>
                <a:ea typeface="等线" panose="02010600030101010101" pitchFamily="2" charset="-122"/>
              </a:rPr>
              <a:t>16</a:t>
            </a:r>
            <a:r>
              <a:rPr lang="zh-CN" altLang="en-US" sz="1200" b="1" dirty="0">
                <a:solidFill>
                  <a:schemeClr val="tx1">
                    <a:lumMod val="75000"/>
                    <a:lumOff val="25000"/>
                  </a:schemeClr>
                </a:solidFill>
                <a:latin typeface="等线" panose="02010600030101010101" pitchFamily="2" charset="-122"/>
                <a:ea typeface="等线" panose="02010600030101010101" pitchFamily="2" charset="-122"/>
              </a:rPr>
              <a:t>日至</a:t>
            </a:r>
            <a:r>
              <a:rPr lang="en-US" altLang="zh-CN" sz="1200" b="1" dirty="0">
                <a:solidFill>
                  <a:schemeClr val="tx1">
                    <a:lumMod val="75000"/>
                    <a:lumOff val="25000"/>
                  </a:schemeClr>
                </a:solidFill>
                <a:latin typeface="等线" panose="02010600030101010101" pitchFamily="2" charset="-122"/>
                <a:ea typeface="等线" panose="02010600030101010101" pitchFamily="2" charset="-122"/>
              </a:rPr>
              <a:t>1935</a:t>
            </a:r>
            <a:r>
              <a:rPr lang="zh-CN" altLang="en-US" sz="1200" b="1" dirty="0">
                <a:solidFill>
                  <a:schemeClr val="tx1">
                    <a:lumMod val="75000"/>
                    <a:lumOff val="25000"/>
                  </a:schemeClr>
                </a:solidFill>
                <a:latin typeface="等线" panose="02010600030101010101" pitchFamily="2" charset="-122"/>
                <a:ea typeface="等线" panose="02010600030101010101" pitchFamily="2" charset="-122"/>
              </a:rPr>
              <a:t>年</a:t>
            </a:r>
            <a:r>
              <a:rPr lang="en-US" altLang="zh-CN" sz="1200" b="1" dirty="0">
                <a:solidFill>
                  <a:schemeClr val="tx1">
                    <a:lumMod val="75000"/>
                    <a:lumOff val="25000"/>
                  </a:schemeClr>
                </a:solidFill>
                <a:latin typeface="等线" panose="02010600030101010101" pitchFamily="2" charset="-122"/>
                <a:ea typeface="等线" panose="02010600030101010101" pitchFamily="2" charset="-122"/>
              </a:rPr>
              <a:t>9</a:t>
            </a:r>
            <a:r>
              <a:rPr lang="zh-CN" altLang="en-US" sz="1200" b="1" dirty="0">
                <a:solidFill>
                  <a:schemeClr val="tx1">
                    <a:lumMod val="75000"/>
                    <a:lumOff val="25000"/>
                  </a:schemeClr>
                </a:solidFill>
                <a:latin typeface="等线" panose="02010600030101010101" pitchFamily="2" charset="-122"/>
                <a:ea typeface="等线" panose="02010600030101010101" pitchFamily="2" charset="-122"/>
              </a:rPr>
              <a:t>月</a:t>
            </a:r>
            <a:r>
              <a:rPr lang="en-US" altLang="zh-CN" sz="1200" b="1" dirty="0">
                <a:solidFill>
                  <a:schemeClr val="tx1">
                    <a:lumMod val="75000"/>
                    <a:lumOff val="25000"/>
                  </a:schemeClr>
                </a:solidFill>
                <a:latin typeface="等线" panose="02010600030101010101" pitchFamily="2" charset="-122"/>
                <a:ea typeface="等线" panose="02010600030101010101" pitchFamily="2" charset="-122"/>
              </a:rPr>
              <a:t>15</a:t>
            </a:r>
            <a:r>
              <a:rPr lang="zh-CN" altLang="en-US" sz="1200" b="1" dirty="0">
                <a:solidFill>
                  <a:schemeClr val="tx1">
                    <a:lumMod val="75000"/>
                    <a:lumOff val="25000"/>
                  </a:schemeClr>
                </a:solidFill>
                <a:latin typeface="等线" panose="02010600030101010101" pitchFamily="2" charset="-122"/>
                <a:ea typeface="等线" panose="02010600030101010101" pitchFamily="2" charset="-122"/>
              </a:rPr>
              <a:t>日，历时</a:t>
            </a:r>
            <a:r>
              <a:rPr lang="en-US" altLang="zh-CN" sz="1200" b="1" dirty="0">
                <a:solidFill>
                  <a:schemeClr val="tx1">
                    <a:lumMod val="75000"/>
                    <a:lumOff val="25000"/>
                  </a:schemeClr>
                </a:solidFill>
                <a:latin typeface="等线" panose="02010600030101010101" pitchFamily="2" charset="-122"/>
                <a:ea typeface="等线" panose="02010600030101010101" pitchFamily="2" charset="-122"/>
              </a:rPr>
              <a:t>10</a:t>
            </a:r>
            <a:r>
              <a:rPr lang="zh-CN" altLang="en-US" sz="1200" b="1" dirty="0">
                <a:solidFill>
                  <a:schemeClr val="tx1">
                    <a:lumMod val="75000"/>
                    <a:lumOff val="25000"/>
                  </a:schemeClr>
                </a:solidFill>
                <a:latin typeface="等线" panose="02010600030101010101" pitchFamily="2" charset="-122"/>
                <a:ea typeface="等线" panose="02010600030101010101" pitchFamily="2" charset="-122"/>
              </a:rPr>
              <a:t>个月，途经河南、湖北、甘肃、陕西</a:t>
            </a:r>
            <a:r>
              <a:rPr lang="en-US" altLang="zh-CN" sz="1200" b="1" dirty="0">
                <a:solidFill>
                  <a:schemeClr val="tx1">
                    <a:lumMod val="75000"/>
                    <a:lumOff val="25000"/>
                  </a:schemeClr>
                </a:solidFill>
                <a:latin typeface="等线" panose="02010600030101010101" pitchFamily="2" charset="-122"/>
                <a:ea typeface="等线" panose="02010600030101010101" pitchFamily="2" charset="-122"/>
              </a:rPr>
              <a:t>4</a:t>
            </a:r>
            <a:r>
              <a:rPr lang="zh-CN" altLang="en-US" sz="1200" b="1" dirty="0">
                <a:solidFill>
                  <a:schemeClr val="tx1">
                    <a:lumMod val="75000"/>
                    <a:lumOff val="25000"/>
                  </a:schemeClr>
                </a:solidFill>
                <a:latin typeface="等线" panose="02010600030101010101" pitchFamily="2" charset="-122"/>
                <a:ea typeface="等线" panose="02010600030101010101" pitchFamily="2" charset="-122"/>
              </a:rPr>
              <a:t>省，行程近万余里。</a:t>
            </a:r>
          </a:p>
        </p:txBody>
      </p:sp>
      <p:sp>
        <p:nvSpPr>
          <p:cNvPr id="7" name="文本框 6"/>
          <p:cNvSpPr txBox="1"/>
          <p:nvPr/>
        </p:nvSpPr>
        <p:spPr>
          <a:xfrm>
            <a:off x="1011011" y="239268"/>
            <a:ext cx="1723549" cy="461665"/>
          </a:xfrm>
          <a:prstGeom prst="rect">
            <a:avLst/>
          </a:prstGeom>
          <a:noFill/>
        </p:spPr>
        <p:txBody>
          <a:bodyPr wrap="none" rtlCol="0">
            <a:spAutoFit/>
          </a:bodyPr>
          <a:lstStyle/>
          <a:p>
            <a:r>
              <a:rPr lang="zh-CN" altLang="en-US" sz="2400" b="1" dirty="0">
                <a:solidFill>
                  <a:srgbClr val="A71F24"/>
                </a:solidFill>
                <a:latin typeface="颜简体" panose="020B0503020204020204" pitchFamily="34" charset="2"/>
                <a:ea typeface="颜简体" panose="020B0503020204020204" pitchFamily="34" charset="2"/>
              </a:rPr>
              <a:t>回顾长征路</a:t>
            </a:r>
          </a:p>
        </p:txBody>
      </p:sp>
    </p:spTree>
    <p:extLst>
      <p:ext uri="{BB962C8B-B14F-4D97-AF65-F5344CB8AC3E}">
        <p14:creationId xmlns:p14="http://schemas.microsoft.com/office/powerpoint/2010/main" xmlns="" val="3729730439"/>
      </p:ext>
    </p:extLst>
  </p:cSld>
  <p:clrMapOvr>
    <a:masterClrMapping/>
  </p:clrMapOvr>
  <mc:AlternateContent xmlns:mc="http://schemas.openxmlformats.org/markup-compatibility/2006">
    <mc:Choice xmlns:p14="http://schemas.microsoft.com/office/powerpoint/2010/main" xmlns="" Requires="p14">
      <p:transition spd="med" p14:dur="700" advTm="0">
        <p:fade/>
      </p:transition>
    </mc:Choice>
    <mc:Fallback>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lt">
                                    <p:tmPct val="10000"/>
                                  </p:iterate>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700"/>
                            </p:stCondLst>
                            <p:childTnLst>
                              <p:par>
                                <p:cTn id="9" presetID="16" presetClass="entr" presetSubtype="21"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barn(inVertical)">
                                      <p:cBhvr>
                                        <p:cTn id="11" dur="500"/>
                                        <p:tgtEl>
                                          <p:spTgt spid="3"/>
                                        </p:tgtEl>
                                      </p:cBhvr>
                                    </p:animEffect>
                                  </p:childTnLst>
                                </p:cTn>
                              </p:par>
                            </p:childTnLst>
                          </p:cTn>
                        </p:par>
                        <p:par>
                          <p:cTn id="12" fill="hold">
                            <p:stCondLst>
                              <p:cond delay="1200"/>
                            </p:stCondLst>
                            <p:childTnLst>
                              <p:par>
                                <p:cTn id="13" presetID="2" presetClass="entr" presetSubtype="8" decel="100000"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1000" fill="hold"/>
                                        <p:tgtEl>
                                          <p:spTgt spid="2"/>
                                        </p:tgtEl>
                                        <p:attrNameLst>
                                          <p:attrName>ppt_x</p:attrName>
                                        </p:attrNameLst>
                                      </p:cBhvr>
                                      <p:tavLst>
                                        <p:tav tm="0">
                                          <p:val>
                                            <p:strVal val="0-#ppt_w/2"/>
                                          </p:val>
                                        </p:tav>
                                        <p:tav tm="100000">
                                          <p:val>
                                            <p:strVal val="#ppt_x"/>
                                          </p:val>
                                        </p:tav>
                                      </p:tavLst>
                                    </p:anim>
                                    <p:anim calcmode="lin" valueType="num">
                                      <p:cBhvr additive="base">
                                        <p:cTn id="16" dur="1000" fill="hold"/>
                                        <p:tgtEl>
                                          <p:spTgt spid="2"/>
                                        </p:tgtEl>
                                        <p:attrNameLst>
                                          <p:attrName>ppt_y</p:attrName>
                                        </p:attrNameLst>
                                      </p:cBhvr>
                                      <p:tavLst>
                                        <p:tav tm="0">
                                          <p:val>
                                            <p:strVal val="#ppt_y"/>
                                          </p:val>
                                        </p:tav>
                                        <p:tav tm="100000">
                                          <p:val>
                                            <p:strVal val="#ppt_y"/>
                                          </p:val>
                                        </p:tav>
                                      </p:tavLst>
                                    </p:anim>
                                  </p:childTnLst>
                                </p:cTn>
                              </p:par>
                              <p:par>
                                <p:cTn id="17" presetID="22" presetClass="entr" presetSubtype="1" fill="hold" grpId="0" nodeType="withEffect">
                                  <p:stCondLst>
                                    <p:cond delay="750"/>
                                  </p:stCondLst>
                                  <p:childTnLst>
                                    <p:set>
                                      <p:cBhvr>
                                        <p:cTn id="18" dur="1" fill="hold">
                                          <p:stCondLst>
                                            <p:cond delay="0"/>
                                          </p:stCondLst>
                                        </p:cTn>
                                        <p:tgtEl>
                                          <p:spTgt spid="6"/>
                                        </p:tgtEl>
                                        <p:attrNameLst>
                                          <p:attrName>style.visibility</p:attrName>
                                        </p:attrNameLst>
                                      </p:cBhvr>
                                      <p:to>
                                        <p:strVal val="visible"/>
                                      </p:to>
                                    </p:set>
                                    <p:animEffect transition="in" filter="wipe(up)">
                                      <p:cBhvr>
                                        <p:cTn id="19"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584371" y="2599135"/>
            <a:ext cx="2961553" cy="1477328"/>
          </a:xfrm>
          <a:prstGeom prst="rect">
            <a:avLst/>
          </a:prstGeom>
        </p:spPr>
        <p:txBody>
          <a:bodyPr wrap="square">
            <a:spAutoFit/>
          </a:bodyPr>
          <a:lstStyle/>
          <a:p>
            <a:pPr>
              <a:lnSpc>
                <a:spcPct val="150000"/>
              </a:lnSpc>
            </a:pPr>
            <a:r>
              <a:rPr lang="zh-CN" altLang="en-US" sz="1200" b="1" dirty="0">
                <a:solidFill>
                  <a:schemeClr val="tx1">
                    <a:lumMod val="75000"/>
                    <a:lumOff val="25000"/>
                  </a:schemeClr>
                </a:solidFill>
                <a:latin typeface="等线" panose="02010600030101010101" pitchFamily="2" charset="-122"/>
                <a:ea typeface="等线" panose="02010600030101010101" pitchFamily="2" charset="-122"/>
              </a:rPr>
              <a:t>       由于第五次反“围剿”失败后，中央主力红军为了摆脱国民党军队的包围追击，被迫实行战略大转移，</a:t>
            </a:r>
            <a:r>
              <a:rPr lang="en-US" altLang="zh-CN" sz="1200" b="1" dirty="0">
                <a:solidFill>
                  <a:schemeClr val="tx1">
                    <a:lumMod val="75000"/>
                    <a:lumOff val="25000"/>
                  </a:schemeClr>
                </a:solidFill>
                <a:latin typeface="等线" panose="02010600030101010101" pitchFamily="2" charset="-122"/>
                <a:ea typeface="等线" panose="02010600030101010101" pitchFamily="2" charset="-122"/>
              </a:rPr>
              <a:t>1934</a:t>
            </a:r>
            <a:r>
              <a:rPr lang="zh-CN" altLang="en-US" sz="1200" b="1" dirty="0">
                <a:solidFill>
                  <a:schemeClr val="tx1">
                    <a:lumMod val="75000"/>
                    <a:lumOff val="25000"/>
                  </a:schemeClr>
                </a:solidFill>
                <a:latin typeface="等线" panose="02010600030101010101" pitchFamily="2" charset="-122"/>
                <a:ea typeface="等线" panose="02010600030101010101" pitchFamily="2" charset="-122"/>
              </a:rPr>
              <a:t>年</a:t>
            </a:r>
            <a:r>
              <a:rPr lang="en-US" altLang="zh-CN" sz="1200" b="1" dirty="0">
                <a:solidFill>
                  <a:schemeClr val="tx1">
                    <a:lumMod val="75000"/>
                    <a:lumOff val="25000"/>
                  </a:schemeClr>
                </a:solidFill>
                <a:latin typeface="等线" panose="02010600030101010101" pitchFamily="2" charset="-122"/>
                <a:ea typeface="等线" panose="02010600030101010101" pitchFamily="2" charset="-122"/>
              </a:rPr>
              <a:t>10</a:t>
            </a:r>
            <a:r>
              <a:rPr lang="zh-CN" altLang="en-US" sz="1200" b="1" dirty="0">
                <a:solidFill>
                  <a:schemeClr val="tx1">
                    <a:lumMod val="75000"/>
                    <a:lumOff val="25000"/>
                  </a:schemeClr>
                </a:solidFill>
                <a:latin typeface="等线" panose="02010600030101010101" pitchFamily="2" charset="-122"/>
                <a:ea typeface="等线" panose="02010600030101010101" pitchFamily="2" charset="-122"/>
              </a:rPr>
              <a:t>月</a:t>
            </a:r>
            <a:r>
              <a:rPr lang="en-US" altLang="zh-CN" sz="1200" b="1" dirty="0">
                <a:solidFill>
                  <a:schemeClr val="tx1">
                    <a:lumMod val="75000"/>
                    <a:lumOff val="25000"/>
                  </a:schemeClr>
                </a:solidFill>
                <a:latin typeface="等线" panose="02010600030101010101" pitchFamily="2" charset="-122"/>
                <a:ea typeface="等线" panose="02010600030101010101" pitchFamily="2" charset="-122"/>
              </a:rPr>
              <a:t>10</a:t>
            </a:r>
            <a:r>
              <a:rPr lang="zh-CN" altLang="en-US" sz="1200" b="1" dirty="0">
                <a:solidFill>
                  <a:schemeClr val="tx1">
                    <a:lumMod val="75000"/>
                    <a:lumOff val="25000"/>
                  </a:schemeClr>
                </a:solidFill>
                <a:latin typeface="等线" panose="02010600030101010101" pitchFamily="2" charset="-122"/>
                <a:ea typeface="等线" panose="02010600030101010101" pitchFamily="2" charset="-122"/>
              </a:rPr>
              <a:t>日，中央红军从江西瑞金出发开始长达两年的长征之路。</a:t>
            </a:r>
          </a:p>
        </p:txBody>
      </p:sp>
      <p:pic>
        <p:nvPicPr>
          <p:cNvPr id="3" name="图片 2"/>
          <p:cNvPicPr>
            <a:picLocks noChangeAspect="1"/>
          </p:cNvPicPr>
          <p:nvPr/>
        </p:nvPicPr>
        <p:blipFill>
          <a:blip r:embed="rId2" cstate="print">
            <a:extLst>
              <a:ext uri="{BEBA8EAE-BF5A-486C-A8C5-ECC9F3942E4B}">
                <a14:imgProps xmlns:a14="http://schemas.microsoft.com/office/drawing/2010/main" xmlns="">
                  <a14:imgLayer r:embed="rId3">
                    <a14:imgEffect>
                      <a14:colorTemperature colorTemp="11500"/>
                    </a14:imgEffect>
                    <a14:imgEffect>
                      <a14:saturation sat="60000"/>
                    </a14:imgEffect>
                    <a14:imgEffect>
                      <a14:brightnessContrast bright="20000"/>
                    </a14:imgEffect>
                  </a14:imgLayer>
                </a14:imgProps>
              </a:ext>
              <a:ext uri="{28A0092B-C50C-407E-A947-70E740481C1C}">
                <a14:useLocalDpi xmlns:a14="http://schemas.microsoft.com/office/drawing/2010/main" xmlns="" val="0"/>
              </a:ext>
            </a:extLst>
          </a:blip>
          <a:stretch>
            <a:fillRect/>
          </a:stretch>
        </p:blipFill>
        <p:spPr>
          <a:xfrm>
            <a:off x="1066549" y="1731620"/>
            <a:ext cx="4002335" cy="2321759"/>
          </a:xfrm>
          <a:prstGeom prst="rect">
            <a:avLst/>
          </a:prstGeom>
          <a:solidFill>
            <a:srgbClr val="FFFFFF">
              <a:shade val="85000"/>
            </a:srgbClr>
          </a:solidFill>
          <a:ln w="762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4" name="矩形 3"/>
          <p:cNvSpPr/>
          <p:nvPr/>
        </p:nvSpPr>
        <p:spPr>
          <a:xfrm>
            <a:off x="6280316" y="1713727"/>
            <a:ext cx="1569661" cy="923330"/>
          </a:xfrm>
          <a:prstGeom prst="rect">
            <a:avLst/>
          </a:prstGeom>
        </p:spPr>
        <p:txBody>
          <a:bodyPr wrap="none">
            <a:spAutoFit/>
          </a:bodyPr>
          <a:lstStyle/>
          <a:p>
            <a:pPr algn="ctr">
              <a:lnSpc>
                <a:spcPct val="150000"/>
              </a:lnSpc>
            </a:pPr>
            <a:r>
              <a:rPr lang="zh-CN" altLang="en-US" b="1" dirty="0">
                <a:solidFill>
                  <a:srgbClr val="A71F24"/>
                </a:solidFill>
                <a:latin typeface="等线" panose="02010600030101010101" pitchFamily="2" charset="-122"/>
                <a:ea typeface="等线" panose="02010600030101010101" pitchFamily="2" charset="-122"/>
              </a:rPr>
              <a:t>长征的出发地</a:t>
            </a:r>
            <a:endParaRPr lang="en-US" altLang="zh-CN" b="1" dirty="0">
              <a:solidFill>
                <a:srgbClr val="A71F24"/>
              </a:solidFill>
              <a:latin typeface="等线" panose="02010600030101010101" pitchFamily="2" charset="-122"/>
              <a:ea typeface="等线" panose="02010600030101010101" pitchFamily="2" charset="-122"/>
            </a:endParaRPr>
          </a:p>
          <a:p>
            <a:pPr algn="ctr">
              <a:lnSpc>
                <a:spcPct val="150000"/>
              </a:lnSpc>
            </a:pPr>
            <a:r>
              <a:rPr lang="zh-CN" altLang="en-US" b="1" dirty="0">
                <a:solidFill>
                  <a:srgbClr val="A71F24"/>
                </a:solidFill>
                <a:latin typeface="等线" panose="02010600030101010101" pitchFamily="2" charset="-122"/>
                <a:ea typeface="等线" panose="02010600030101010101" pitchFamily="2" charset="-122"/>
              </a:rPr>
              <a:t>江西瑞金</a:t>
            </a:r>
          </a:p>
        </p:txBody>
      </p:sp>
      <p:sp>
        <p:nvSpPr>
          <p:cNvPr id="5" name="文本框 4"/>
          <p:cNvSpPr txBox="1"/>
          <p:nvPr/>
        </p:nvSpPr>
        <p:spPr>
          <a:xfrm>
            <a:off x="1011011" y="239268"/>
            <a:ext cx="1723549" cy="461665"/>
          </a:xfrm>
          <a:prstGeom prst="rect">
            <a:avLst/>
          </a:prstGeom>
          <a:noFill/>
        </p:spPr>
        <p:txBody>
          <a:bodyPr wrap="none" rtlCol="0">
            <a:spAutoFit/>
          </a:bodyPr>
          <a:lstStyle/>
          <a:p>
            <a:r>
              <a:rPr lang="zh-CN" altLang="en-US" sz="2400" b="1" dirty="0">
                <a:solidFill>
                  <a:srgbClr val="A71F24"/>
                </a:solidFill>
                <a:latin typeface="颜简体" panose="020B0503020204020204" pitchFamily="34" charset="2"/>
                <a:ea typeface="颜简体" panose="020B0503020204020204" pitchFamily="34" charset="2"/>
              </a:rPr>
              <a:t>回顾长征路</a:t>
            </a:r>
          </a:p>
        </p:txBody>
      </p:sp>
    </p:spTree>
    <p:extLst>
      <p:ext uri="{BB962C8B-B14F-4D97-AF65-F5344CB8AC3E}">
        <p14:creationId xmlns:p14="http://schemas.microsoft.com/office/powerpoint/2010/main" xmlns="" val="4232005909"/>
      </p:ext>
    </p:extLst>
  </p:cSld>
  <p:clrMapOvr>
    <a:masterClrMapping/>
  </p:clrMapOvr>
  <mc:AlternateContent xmlns:mc="http://schemas.openxmlformats.org/markup-compatibility/2006">
    <mc:Choice xmlns:p14="http://schemas.microsoft.com/office/powerpoint/2010/main" xmlns="" Requires="p14">
      <p:transition spd="med" p14:dur="700" advTm="0">
        <p:fade/>
      </p:transition>
    </mc:Choice>
    <mc:Fallback>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42" presetClass="entr" presetSubtype="0" fill="hold" nodeType="withEffect">
                                  <p:stCondLst>
                                    <p:cond delay="50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1000"/>
                                        <p:tgtEl>
                                          <p:spTgt spid="3"/>
                                        </p:tgtEl>
                                      </p:cBhvr>
                                    </p:animEffect>
                                    <p:anim calcmode="lin" valueType="num">
                                      <p:cBhvr>
                                        <p:cTn id="11" dur="1000" fill="hold"/>
                                        <p:tgtEl>
                                          <p:spTgt spid="3"/>
                                        </p:tgtEl>
                                        <p:attrNameLst>
                                          <p:attrName>ppt_x</p:attrName>
                                        </p:attrNameLst>
                                      </p:cBhvr>
                                      <p:tavLst>
                                        <p:tav tm="0">
                                          <p:val>
                                            <p:strVal val="#ppt_x"/>
                                          </p:val>
                                        </p:tav>
                                        <p:tav tm="100000">
                                          <p:val>
                                            <p:strVal val="#ppt_x"/>
                                          </p:val>
                                        </p:tav>
                                      </p:tavLst>
                                    </p:anim>
                                    <p:anim calcmode="lin" valueType="num">
                                      <p:cBhvr>
                                        <p:cTn id="12" dur="1000" fill="hold"/>
                                        <p:tgtEl>
                                          <p:spTgt spid="3"/>
                                        </p:tgtEl>
                                        <p:attrNameLst>
                                          <p:attrName>ppt_y</p:attrName>
                                        </p:attrNameLst>
                                      </p:cBhvr>
                                      <p:tavLst>
                                        <p:tav tm="0">
                                          <p:val>
                                            <p:strVal val="#ppt_y+.1"/>
                                          </p:val>
                                        </p:tav>
                                        <p:tav tm="100000">
                                          <p:val>
                                            <p:strVal val="#ppt_y"/>
                                          </p:val>
                                        </p:tav>
                                      </p:tavLst>
                                    </p:anim>
                                  </p:childTnLst>
                                </p:cTn>
                              </p:par>
                            </p:childTnLst>
                          </p:cTn>
                        </p:par>
                        <p:par>
                          <p:cTn id="13" fill="hold">
                            <p:stCondLst>
                              <p:cond delay="1500"/>
                            </p:stCondLst>
                            <p:childTnLst>
                              <p:par>
                                <p:cTn id="14" presetID="53" presetClass="entr" presetSubtype="16" fill="hold" grpId="0" nodeType="afterEffect">
                                  <p:stCondLst>
                                    <p:cond delay="0"/>
                                  </p:stCondLst>
                                  <p:iterate type="lt">
                                    <p:tmPct val="10000"/>
                                  </p:iterate>
                                  <p:childTnLst>
                                    <p:set>
                                      <p:cBhvr>
                                        <p:cTn id="15" dur="1" fill="hold">
                                          <p:stCondLst>
                                            <p:cond delay="0"/>
                                          </p:stCondLst>
                                        </p:cTn>
                                        <p:tgtEl>
                                          <p:spTgt spid="4"/>
                                        </p:tgtEl>
                                        <p:attrNameLst>
                                          <p:attrName>style.visibility</p:attrName>
                                        </p:attrNameLst>
                                      </p:cBhvr>
                                      <p:to>
                                        <p:strVal val="visible"/>
                                      </p:to>
                                    </p:set>
                                    <p:anim calcmode="lin" valueType="num">
                                      <p:cBhvr>
                                        <p:cTn id="16" dur="500" fill="hold"/>
                                        <p:tgtEl>
                                          <p:spTgt spid="4"/>
                                        </p:tgtEl>
                                        <p:attrNameLst>
                                          <p:attrName>ppt_w</p:attrName>
                                        </p:attrNameLst>
                                      </p:cBhvr>
                                      <p:tavLst>
                                        <p:tav tm="0">
                                          <p:val>
                                            <p:fltVal val="0"/>
                                          </p:val>
                                        </p:tav>
                                        <p:tav tm="100000">
                                          <p:val>
                                            <p:strVal val="#ppt_w"/>
                                          </p:val>
                                        </p:tav>
                                      </p:tavLst>
                                    </p:anim>
                                    <p:anim calcmode="lin" valueType="num">
                                      <p:cBhvr>
                                        <p:cTn id="17" dur="500" fill="hold"/>
                                        <p:tgtEl>
                                          <p:spTgt spid="4"/>
                                        </p:tgtEl>
                                        <p:attrNameLst>
                                          <p:attrName>ppt_h</p:attrName>
                                        </p:attrNameLst>
                                      </p:cBhvr>
                                      <p:tavLst>
                                        <p:tav tm="0">
                                          <p:val>
                                            <p:fltVal val="0"/>
                                          </p:val>
                                        </p:tav>
                                        <p:tav tm="100000">
                                          <p:val>
                                            <p:strVal val="#ppt_h"/>
                                          </p:val>
                                        </p:tav>
                                      </p:tavLst>
                                    </p:anim>
                                    <p:animEffect transition="in" filter="fade">
                                      <p:cBhvr>
                                        <p:cTn id="18" dur="500"/>
                                        <p:tgtEl>
                                          <p:spTgt spid="4"/>
                                        </p:tgtEl>
                                      </p:cBhvr>
                                    </p:animEffect>
                                  </p:childTnLst>
                                </p:cTn>
                              </p:par>
                            </p:childTnLst>
                          </p:cTn>
                        </p:par>
                        <p:par>
                          <p:cTn id="19" fill="hold">
                            <p:stCondLst>
                              <p:cond delay="2450"/>
                            </p:stCondLst>
                            <p:childTnLst>
                              <p:par>
                                <p:cTn id="20" presetID="22" presetClass="entr" presetSubtype="1" fill="hold" grpId="0" nodeType="after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wipe(up)">
                                      <p:cBhvr>
                                        <p:cTn id="22"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82110" y="2173874"/>
            <a:ext cx="3666834" cy="2031325"/>
          </a:xfrm>
          <a:prstGeom prst="rect">
            <a:avLst/>
          </a:prstGeom>
        </p:spPr>
        <p:txBody>
          <a:bodyPr wrap="square">
            <a:spAutoFit/>
          </a:bodyPr>
          <a:lstStyle/>
          <a:p>
            <a:pPr>
              <a:lnSpc>
                <a:spcPct val="150000"/>
              </a:lnSpc>
            </a:pPr>
            <a:r>
              <a:rPr lang="zh-CN" altLang="en-US" sz="1200" b="1" dirty="0">
                <a:solidFill>
                  <a:schemeClr val="tx1">
                    <a:lumMod val="75000"/>
                    <a:lumOff val="25000"/>
                  </a:schemeClr>
                </a:solidFill>
                <a:latin typeface="等线" panose="02010600030101010101" pitchFamily="2" charset="-122"/>
                <a:ea typeface="等线" panose="02010600030101010101" pitchFamily="2" charset="-122"/>
              </a:rPr>
              <a:t>       湘江战役是关系中央红军生死存亡的一战。</a:t>
            </a:r>
            <a:r>
              <a:rPr lang="en-US" altLang="zh-CN" sz="1200" b="1" dirty="0">
                <a:solidFill>
                  <a:srgbClr val="A71F24"/>
                </a:solidFill>
                <a:latin typeface="等线" panose="02010600030101010101" pitchFamily="2" charset="-122"/>
                <a:ea typeface="等线" panose="02010600030101010101" pitchFamily="2" charset="-122"/>
              </a:rPr>
              <a:t>1934</a:t>
            </a:r>
            <a:r>
              <a:rPr lang="zh-CN" altLang="en-US" sz="1200" b="1" dirty="0">
                <a:solidFill>
                  <a:srgbClr val="A71F24"/>
                </a:solidFill>
                <a:latin typeface="等线" panose="02010600030101010101" pitchFamily="2" charset="-122"/>
                <a:ea typeface="等线" panose="02010600030101010101" pitchFamily="2" charset="-122"/>
              </a:rPr>
              <a:t>年</a:t>
            </a:r>
            <a:r>
              <a:rPr lang="en-US" altLang="zh-CN" sz="1200" b="1" dirty="0">
                <a:solidFill>
                  <a:srgbClr val="A71F24"/>
                </a:solidFill>
                <a:latin typeface="等线" panose="02010600030101010101" pitchFamily="2" charset="-122"/>
                <a:ea typeface="等线" panose="02010600030101010101" pitchFamily="2" charset="-122"/>
              </a:rPr>
              <a:t>11</a:t>
            </a:r>
            <a:r>
              <a:rPr lang="zh-CN" altLang="en-US" sz="1200" b="1" dirty="0">
                <a:solidFill>
                  <a:srgbClr val="A71F24"/>
                </a:solidFill>
                <a:latin typeface="等线" panose="02010600030101010101" pitchFamily="2" charset="-122"/>
                <a:ea typeface="等线" panose="02010600030101010101" pitchFamily="2" charset="-122"/>
              </a:rPr>
              <a:t>月</a:t>
            </a:r>
            <a:r>
              <a:rPr lang="en-US" altLang="zh-CN" sz="1200" b="1" dirty="0">
                <a:solidFill>
                  <a:srgbClr val="A71F24"/>
                </a:solidFill>
                <a:latin typeface="等线" panose="02010600030101010101" pitchFamily="2" charset="-122"/>
                <a:ea typeface="等线" panose="02010600030101010101" pitchFamily="2" charset="-122"/>
              </a:rPr>
              <a:t>27</a:t>
            </a:r>
            <a:r>
              <a:rPr lang="zh-CN" altLang="en-US" sz="1200" b="1" dirty="0">
                <a:solidFill>
                  <a:srgbClr val="A71F24"/>
                </a:solidFill>
                <a:latin typeface="等线" panose="02010600030101010101" pitchFamily="2" charset="-122"/>
                <a:ea typeface="等线" panose="02010600030101010101" pitchFamily="2" charset="-122"/>
              </a:rPr>
              <a:t>日至</a:t>
            </a:r>
            <a:r>
              <a:rPr lang="en-US" altLang="zh-CN" sz="1200" b="1" dirty="0">
                <a:solidFill>
                  <a:srgbClr val="A71F24"/>
                </a:solidFill>
                <a:latin typeface="等线" panose="02010600030101010101" pitchFamily="2" charset="-122"/>
                <a:ea typeface="等线" panose="02010600030101010101" pitchFamily="2" charset="-122"/>
              </a:rPr>
              <a:t>12</a:t>
            </a:r>
            <a:r>
              <a:rPr lang="zh-CN" altLang="en-US" sz="1200" b="1" dirty="0">
                <a:solidFill>
                  <a:srgbClr val="A71F24"/>
                </a:solidFill>
                <a:latin typeface="等线" panose="02010600030101010101" pitchFamily="2" charset="-122"/>
                <a:ea typeface="等线" panose="02010600030101010101" pitchFamily="2" charset="-122"/>
              </a:rPr>
              <a:t>月</a:t>
            </a:r>
            <a:r>
              <a:rPr lang="en-US" altLang="zh-CN" sz="1200" b="1" dirty="0">
                <a:solidFill>
                  <a:srgbClr val="A71F24"/>
                </a:solidFill>
                <a:latin typeface="等线" panose="02010600030101010101" pitchFamily="2" charset="-122"/>
                <a:ea typeface="等线" panose="02010600030101010101" pitchFamily="2" charset="-122"/>
              </a:rPr>
              <a:t>1</a:t>
            </a:r>
            <a:r>
              <a:rPr lang="zh-CN" altLang="en-US" sz="1200" b="1" dirty="0">
                <a:solidFill>
                  <a:srgbClr val="A71F24"/>
                </a:solidFill>
                <a:latin typeface="等线" panose="02010600030101010101" pitchFamily="2" charset="-122"/>
                <a:ea typeface="等线" panose="02010600030101010101" pitchFamily="2" charset="-122"/>
              </a:rPr>
              <a:t>日，</a:t>
            </a:r>
            <a:r>
              <a:rPr lang="zh-CN" altLang="en-US" sz="1200" b="1" dirty="0">
                <a:solidFill>
                  <a:schemeClr val="tx1">
                    <a:lumMod val="75000"/>
                    <a:lumOff val="25000"/>
                  </a:schemeClr>
                </a:solidFill>
                <a:latin typeface="等线" panose="02010600030101010101" pitchFamily="2" charset="-122"/>
                <a:ea typeface="等线" panose="02010600030101010101" pitchFamily="2" charset="-122"/>
              </a:rPr>
              <a:t>中央红军在湘江上游与国民党军苦战五昼夜，最终突破了国民党军的第四道封锁线，粉碎了蒋介石围歼中央红军于湘江以东的企图。但是，中央红军也为此付出了极为惨重的代价。部队指战员和中央机关人员由长征出发时的</a:t>
            </a:r>
            <a:r>
              <a:rPr lang="en-US" altLang="zh-CN" sz="1200" b="1" dirty="0">
                <a:solidFill>
                  <a:schemeClr val="tx1">
                    <a:lumMod val="75000"/>
                    <a:lumOff val="25000"/>
                  </a:schemeClr>
                </a:solidFill>
                <a:latin typeface="等线" panose="02010600030101010101" pitchFamily="2" charset="-122"/>
                <a:ea typeface="等线" panose="02010600030101010101" pitchFamily="2" charset="-122"/>
              </a:rPr>
              <a:t>8</a:t>
            </a:r>
            <a:r>
              <a:rPr lang="zh-CN" altLang="en-US" sz="1200" b="1" dirty="0">
                <a:solidFill>
                  <a:schemeClr val="tx1">
                    <a:lumMod val="75000"/>
                    <a:lumOff val="25000"/>
                  </a:schemeClr>
                </a:solidFill>
                <a:latin typeface="等线" panose="02010600030101010101" pitchFamily="2" charset="-122"/>
                <a:ea typeface="等线" panose="02010600030101010101" pitchFamily="2" charset="-122"/>
              </a:rPr>
              <a:t>万多人锐减至</a:t>
            </a:r>
            <a:r>
              <a:rPr lang="en-US" altLang="zh-CN" sz="1200" b="1" dirty="0">
                <a:solidFill>
                  <a:schemeClr val="tx1">
                    <a:lumMod val="75000"/>
                    <a:lumOff val="25000"/>
                  </a:schemeClr>
                </a:solidFill>
                <a:latin typeface="等线" panose="02010600030101010101" pitchFamily="2" charset="-122"/>
                <a:ea typeface="等线" panose="02010600030101010101" pitchFamily="2" charset="-122"/>
              </a:rPr>
              <a:t>3</a:t>
            </a:r>
            <a:r>
              <a:rPr lang="zh-CN" altLang="en-US" sz="1200" b="1" dirty="0">
                <a:solidFill>
                  <a:schemeClr val="tx1">
                    <a:lumMod val="75000"/>
                    <a:lumOff val="25000"/>
                  </a:schemeClr>
                </a:solidFill>
                <a:latin typeface="等线" panose="02010600030101010101" pitchFamily="2" charset="-122"/>
                <a:ea typeface="等线" panose="02010600030101010101" pitchFamily="2" charset="-122"/>
              </a:rPr>
              <a:t>万余人。</a:t>
            </a:r>
          </a:p>
        </p:txBody>
      </p:sp>
      <p:sp>
        <p:nvSpPr>
          <p:cNvPr id="3" name="矩形 2"/>
          <p:cNvSpPr/>
          <p:nvPr/>
        </p:nvSpPr>
        <p:spPr>
          <a:xfrm>
            <a:off x="2284613" y="1754798"/>
            <a:ext cx="1107996" cy="369332"/>
          </a:xfrm>
          <a:prstGeom prst="rect">
            <a:avLst/>
          </a:prstGeom>
        </p:spPr>
        <p:txBody>
          <a:bodyPr wrap="none">
            <a:spAutoFit/>
          </a:bodyPr>
          <a:lstStyle/>
          <a:p>
            <a:r>
              <a:rPr lang="zh-CN" altLang="en-US" b="1" dirty="0">
                <a:solidFill>
                  <a:srgbClr val="A71F24"/>
                </a:solidFill>
                <a:latin typeface="等线" panose="02010600030101010101" pitchFamily="2" charset="-122"/>
                <a:ea typeface="等线" panose="02010600030101010101" pitchFamily="2" charset="-122"/>
              </a:rPr>
              <a:t>血战湘江</a:t>
            </a:r>
          </a:p>
        </p:txBody>
      </p:sp>
      <p:pic>
        <p:nvPicPr>
          <p:cNvPr id="4" name="图片 3"/>
          <p:cNvPicPr>
            <a:picLocks noChangeAspect="1"/>
          </p:cNvPicPr>
          <p:nvPr/>
        </p:nvPicPr>
        <p:blipFill>
          <a:blip r:embed="rId2" cstate="print">
            <a:extLst>
              <a:ext uri="{BEBA8EAE-BF5A-486C-A8C5-ECC9F3942E4B}">
                <a14:imgProps xmlns:a14="http://schemas.microsoft.com/office/drawing/2010/main" xmlns="">
                  <a14:imgLayer r:embed="rId3">
                    <a14:imgEffect>
                      <a14:colorTemperature colorTemp="11500"/>
                    </a14:imgEffect>
                    <a14:imgEffect>
                      <a14:saturation sat="65000"/>
                    </a14:imgEffect>
                  </a14:imgLayer>
                </a14:imgProps>
              </a:ext>
              <a:ext uri="{28A0092B-C50C-407E-A947-70E740481C1C}">
                <a14:useLocalDpi xmlns:a14="http://schemas.microsoft.com/office/drawing/2010/main" xmlns="" val="0"/>
              </a:ext>
            </a:extLst>
          </a:blip>
          <a:stretch>
            <a:fillRect/>
          </a:stretch>
        </p:blipFill>
        <p:spPr>
          <a:xfrm>
            <a:off x="5017564" y="1754797"/>
            <a:ext cx="3462488" cy="2308325"/>
          </a:xfrm>
          <a:prstGeom prst="rect">
            <a:avLst/>
          </a:prstGeom>
          <a:solidFill>
            <a:srgbClr val="FFFFFF">
              <a:shade val="85000"/>
            </a:srgbClr>
          </a:solidFill>
          <a:ln w="762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5" name="文本框 4"/>
          <p:cNvSpPr txBox="1"/>
          <p:nvPr/>
        </p:nvSpPr>
        <p:spPr>
          <a:xfrm>
            <a:off x="1011011" y="239268"/>
            <a:ext cx="1723549" cy="461665"/>
          </a:xfrm>
          <a:prstGeom prst="rect">
            <a:avLst/>
          </a:prstGeom>
          <a:noFill/>
        </p:spPr>
        <p:txBody>
          <a:bodyPr wrap="none" rtlCol="0">
            <a:spAutoFit/>
          </a:bodyPr>
          <a:lstStyle/>
          <a:p>
            <a:r>
              <a:rPr lang="zh-CN" altLang="en-US" sz="2400" b="1" dirty="0">
                <a:solidFill>
                  <a:srgbClr val="A71F24"/>
                </a:solidFill>
                <a:latin typeface="颜简体" panose="020B0503020204020204" pitchFamily="34" charset="2"/>
                <a:ea typeface="颜简体" panose="020B0503020204020204" pitchFamily="34" charset="2"/>
              </a:rPr>
              <a:t>回顾长征路</a:t>
            </a:r>
          </a:p>
        </p:txBody>
      </p:sp>
    </p:spTree>
    <p:extLst>
      <p:ext uri="{BB962C8B-B14F-4D97-AF65-F5344CB8AC3E}">
        <p14:creationId xmlns:p14="http://schemas.microsoft.com/office/powerpoint/2010/main" xmlns="" val="2769681169"/>
      </p:ext>
    </p:extLst>
  </p:cSld>
  <p:clrMapOvr>
    <a:masterClrMapping/>
  </p:clrMapOvr>
  <mc:AlternateContent xmlns:mc="http://schemas.openxmlformats.org/markup-compatibility/2006">
    <mc:Choice xmlns:p14="http://schemas.microsoft.com/office/powerpoint/2010/main" xmlns="" Requires="p14">
      <p:transition spd="med" p14:dur="700" advTm="0">
        <p:fade/>
      </p:transition>
    </mc:Choice>
    <mc:Fallback>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700"/>
                            </p:stCondLst>
                            <p:childTnLst>
                              <p:par>
                                <p:cTn id="9" presetID="53" presetClass="entr" presetSubtype="16" fill="hold" grpId="0" nodeType="afterEffect">
                                  <p:stCondLst>
                                    <p:cond delay="0"/>
                                  </p:stCondLst>
                                  <p:iterate type="lt">
                                    <p:tmPct val="10000"/>
                                  </p:iterate>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fltVal val="0"/>
                                          </p:val>
                                        </p:tav>
                                        <p:tav tm="100000">
                                          <p:val>
                                            <p:strVal val="#ppt_w"/>
                                          </p:val>
                                        </p:tav>
                                      </p:tavLst>
                                    </p:anim>
                                    <p:anim calcmode="lin" valueType="num">
                                      <p:cBhvr>
                                        <p:cTn id="12" dur="500" fill="hold"/>
                                        <p:tgtEl>
                                          <p:spTgt spid="3"/>
                                        </p:tgtEl>
                                        <p:attrNameLst>
                                          <p:attrName>ppt_h</p:attrName>
                                        </p:attrNameLst>
                                      </p:cBhvr>
                                      <p:tavLst>
                                        <p:tav tm="0">
                                          <p:val>
                                            <p:fltVal val="0"/>
                                          </p:val>
                                        </p:tav>
                                        <p:tav tm="100000">
                                          <p:val>
                                            <p:strVal val="#ppt_h"/>
                                          </p:val>
                                        </p:tav>
                                      </p:tavLst>
                                    </p:anim>
                                    <p:animEffect transition="in" filter="fade">
                                      <p:cBhvr>
                                        <p:cTn id="13" dur="500"/>
                                        <p:tgtEl>
                                          <p:spTgt spid="3"/>
                                        </p:tgtEl>
                                      </p:cBhvr>
                                    </p:animEffect>
                                  </p:childTnLst>
                                </p:cTn>
                              </p:par>
                              <p:par>
                                <p:cTn id="14" presetID="2" presetClass="entr" presetSubtype="2" decel="100000" fill="hold" nodeType="with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additive="base">
                                        <p:cTn id="16" dur="1000" fill="hold"/>
                                        <p:tgtEl>
                                          <p:spTgt spid="4"/>
                                        </p:tgtEl>
                                        <p:attrNameLst>
                                          <p:attrName>ppt_x</p:attrName>
                                        </p:attrNameLst>
                                      </p:cBhvr>
                                      <p:tavLst>
                                        <p:tav tm="0">
                                          <p:val>
                                            <p:strVal val="1+#ppt_w/2"/>
                                          </p:val>
                                        </p:tav>
                                        <p:tav tm="100000">
                                          <p:val>
                                            <p:strVal val="#ppt_x"/>
                                          </p:val>
                                        </p:tav>
                                      </p:tavLst>
                                    </p:anim>
                                    <p:anim calcmode="lin" valueType="num">
                                      <p:cBhvr additive="base">
                                        <p:cTn id="17" dur="1000" fill="hold"/>
                                        <p:tgtEl>
                                          <p:spTgt spid="4"/>
                                        </p:tgtEl>
                                        <p:attrNameLst>
                                          <p:attrName>ppt_y</p:attrName>
                                        </p:attrNameLst>
                                      </p:cBhvr>
                                      <p:tavLst>
                                        <p:tav tm="0">
                                          <p:val>
                                            <p:strVal val="#ppt_y"/>
                                          </p:val>
                                        </p:tav>
                                        <p:tav tm="100000">
                                          <p:val>
                                            <p:strVal val="#ppt_y"/>
                                          </p:val>
                                        </p:tav>
                                      </p:tavLst>
                                    </p:anim>
                                  </p:childTnLst>
                                </p:cTn>
                              </p:par>
                            </p:childTnLst>
                          </p:cTn>
                        </p:par>
                        <p:par>
                          <p:cTn id="18" fill="hold">
                            <p:stCondLst>
                              <p:cond delay="1700"/>
                            </p:stCondLst>
                            <p:childTnLst>
                              <p:par>
                                <p:cTn id="19" presetID="12" presetClass="entr" presetSubtype="4" fill="hold" grpId="0" nodeType="afterEffect">
                                  <p:stCondLst>
                                    <p:cond delay="0"/>
                                  </p:stCondLst>
                                  <p:childTnLst>
                                    <p:set>
                                      <p:cBhvr>
                                        <p:cTn id="20" dur="1" fill="hold">
                                          <p:stCondLst>
                                            <p:cond delay="0"/>
                                          </p:stCondLst>
                                        </p:cTn>
                                        <p:tgtEl>
                                          <p:spTgt spid="2"/>
                                        </p:tgtEl>
                                        <p:attrNameLst>
                                          <p:attrName>style.visibility</p:attrName>
                                        </p:attrNameLst>
                                      </p:cBhvr>
                                      <p:to>
                                        <p:strVal val="visible"/>
                                      </p:to>
                                    </p:set>
                                    <p:anim calcmode="lin" valueType="num">
                                      <p:cBhvr additive="base">
                                        <p:cTn id="21" dur="1000"/>
                                        <p:tgtEl>
                                          <p:spTgt spid="2"/>
                                        </p:tgtEl>
                                        <p:attrNameLst>
                                          <p:attrName>ppt_y</p:attrName>
                                        </p:attrNameLst>
                                      </p:cBhvr>
                                      <p:tavLst>
                                        <p:tav tm="0">
                                          <p:val>
                                            <p:strVal val="#ppt_y+#ppt_h*1.125000"/>
                                          </p:val>
                                        </p:tav>
                                        <p:tav tm="100000">
                                          <p:val>
                                            <p:strVal val="#ppt_y"/>
                                          </p:val>
                                        </p:tav>
                                      </p:tavLst>
                                    </p:anim>
                                    <p:animEffect transition="in" filter="wipe(up)">
                                      <p:cBhvr>
                                        <p:cTn id="22"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805726" y="3249827"/>
            <a:ext cx="4514852" cy="1477328"/>
          </a:xfrm>
          <a:prstGeom prst="rect">
            <a:avLst/>
          </a:prstGeom>
        </p:spPr>
        <p:txBody>
          <a:bodyPr wrap="square">
            <a:spAutoFit/>
          </a:bodyPr>
          <a:lstStyle/>
          <a:p>
            <a:pPr>
              <a:lnSpc>
                <a:spcPct val="150000"/>
              </a:lnSpc>
            </a:pPr>
            <a:r>
              <a:rPr lang="en-US" altLang="zh-CN" sz="1200" b="1" dirty="0">
                <a:solidFill>
                  <a:srgbClr val="A71F24"/>
                </a:solidFill>
                <a:latin typeface="等线" panose="02010600030101010101" pitchFamily="2" charset="-122"/>
                <a:ea typeface="等线" panose="02010600030101010101" pitchFamily="2" charset="-122"/>
              </a:rPr>
              <a:t>       1935</a:t>
            </a:r>
            <a:r>
              <a:rPr lang="zh-CN" altLang="en-US" sz="1200" b="1" dirty="0">
                <a:solidFill>
                  <a:srgbClr val="A71F24"/>
                </a:solidFill>
                <a:latin typeface="等线" panose="02010600030101010101" pitchFamily="2" charset="-122"/>
                <a:ea typeface="等线" panose="02010600030101010101" pitchFamily="2" charset="-122"/>
              </a:rPr>
              <a:t>年</a:t>
            </a:r>
            <a:r>
              <a:rPr lang="en-US" altLang="zh-CN" sz="1200" b="1" dirty="0">
                <a:solidFill>
                  <a:srgbClr val="A71F24"/>
                </a:solidFill>
                <a:latin typeface="等线" panose="02010600030101010101" pitchFamily="2" charset="-122"/>
                <a:ea typeface="等线" panose="02010600030101010101" pitchFamily="2" charset="-122"/>
              </a:rPr>
              <a:t>1</a:t>
            </a:r>
            <a:r>
              <a:rPr lang="zh-CN" altLang="en-US" sz="1200" b="1" dirty="0">
                <a:solidFill>
                  <a:srgbClr val="A71F24"/>
                </a:solidFill>
                <a:latin typeface="等线" panose="02010600030101010101" pitchFamily="2" charset="-122"/>
                <a:ea typeface="等线" panose="02010600030101010101" pitchFamily="2" charset="-122"/>
              </a:rPr>
              <a:t>月</a:t>
            </a:r>
            <a:r>
              <a:rPr lang="en-US" altLang="zh-CN" sz="1200" b="1" dirty="0">
                <a:solidFill>
                  <a:srgbClr val="A71F24"/>
                </a:solidFill>
                <a:latin typeface="等线" panose="02010600030101010101" pitchFamily="2" charset="-122"/>
                <a:ea typeface="等线" panose="02010600030101010101" pitchFamily="2" charset="-122"/>
              </a:rPr>
              <a:t>15</a:t>
            </a:r>
            <a:r>
              <a:rPr lang="zh-CN" altLang="en-US" sz="1200" b="1" dirty="0">
                <a:solidFill>
                  <a:srgbClr val="A71F24"/>
                </a:solidFill>
                <a:latin typeface="等线" panose="02010600030101010101" pitchFamily="2" charset="-122"/>
                <a:ea typeface="等线" panose="02010600030101010101" pitchFamily="2" charset="-122"/>
              </a:rPr>
              <a:t>日至</a:t>
            </a:r>
            <a:r>
              <a:rPr lang="en-US" altLang="zh-CN" sz="1200" b="1" dirty="0">
                <a:solidFill>
                  <a:srgbClr val="A71F24"/>
                </a:solidFill>
                <a:latin typeface="等线" panose="02010600030101010101" pitchFamily="2" charset="-122"/>
                <a:ea typeface="等线" panose="02010600030101010101" pitchFamily="2" charset="-122"/>
              </a:rPr>
              <a:t>17</a:t>
            </a:r>
            <a:r>
              <a:rPr lang="zh-CN" altLang="en-US" sz="1200" b="1" dirty="0">
                <a:solidFill>
                  <a:srgbClr val="A71F24"/>
                </a:solidFill>
                <a:latin typeface="等线" panose="02010600030101010101" pitchFamily="2" charset="-122"/>
                <a:ea typeface="等线" panose="02010600030101010101" pitchFamily="2" charset="-122"/>
              </a:rPr>
              <a:t>日，</a:t>
            </a:r>
            <a:r>
              <a:rPr lang="zh-CN" altLang="en-US" sz="1200" b="1" dirty="0">
                <a:solidFill>
                  <a:schemeClr val="tx1">
                    <a:lumMod val="75000"/>
                    <a:lumOff val="25000"/>
                  </a:schemeClr>
                </a:solidFill>
                <a:latin typeface="等线" panose="02010600030101010101" pitchFamily="2" charset="-122"/>
                <a:ea typeface="等线" panose="02010600030101010101" pitchFamily="2" charset="-122"/>
              </a:rPr>
              <a:t>中共中央政治局在贵州遵义召开政治局扩大会议，总结了第五次反“围剿”的经验教训。此次会议结束了王明“左”倾冒险主义路线在党中央的统治，确立了以毛泽东为代表的新的中央正确领导，是中国共产党历史上一个生死攸关的转折点，标志着中国共产党从幼稚走向成熟。</a:t>
            </a:r>
          </a:p>
        </p:txBody>
      </p:sp>
      <p:pic>
        <p:nvPicPr>
          <p:cNvPr id="3" name="图片 2"/>
          <p:cNvPicPr>
            <a:picLocks noChangeAspect="1"/>
          </p:cNvPicPr>
          <p:nvPr/>
        </p:nvPicPr>
        <p:blipFill>
          <a:blip r:embed="rId2" cstate="print">
            <a:extLst>
              <a:ext uri="{BEBA8EAE-BF5A-486C-A8C5-ECC9F3942E4B}">
                <a14:imgProps xmlns:a14="http://schemas.microsoft.com/office/drawing/2010/main" xmlns="">
                  <a14:imgLayer r:embed="rId3">
                    <a14:imgEffect>
                      <a14:colorTemperature colorTemp="5900"/>
                    </a14:imgEffect>
                  </a14:imgLayer>
                </a14:imgProps>
              </a:ext>
              <a:ext uri="{28A0092B-C50C-407E-A947-70E740481C1C}">
                <a14:useLocalDpi xmlns:a14="http://schemas.microsoft.com/office/drawing/2010/main" xmlns="" val="0"/>
              </a:ext>
            </a:extLst>
          </a:blip>
          <a:stretch>
            <a:fillRect/>
          </a:stretch>
        </p:blipFill>
        <p:spPr>
          <a:xfrm>
            <a:off x="3805728" y="1141235"/>
            <a:ext cx="4514851" cy="1767275"/>
          </a:xfrm>
          <a:prstGeom prst="rect">
            <a:avLst/>
          </a:prstGeom>
          <a:solidFill>
            <a:srgbClr val="FFFFFF">
              <a:shade val="85000"/>
            </a:srgbClr>
          </a:solidFill>
          <a:ln w="762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4" name="图片 3"/>
          <p:cNvPicPr>
            <a:picLocks noChangeAspect="1"/>
          </p:cNvPicPr>
          <p:nvPr/>
        </p:nvPicPr>
        <p:blipFill>
          <a:blip r:embed="rId4" cstate="print">
            <a:extLst>
              <a:ext uri="{BEBA8EAE-BF5A-486C-A8C5-ECC9F3942E4B}">
                <a14:imgProps xmlns:a14="http://schemas.microsoft.com/office/drawing/2010/main" xmlns="">
                  <a14:imgLayer r:embed="rId5">
                    <a14:imgEffect>
                      <a14:colorTemperature colorTemp="11200"/>
                    </a14:imgEffect>
                  </a14:imgLayer>
                </a14:imgProps>
              </a:ext>
              <a:ext uri="{28A0092B-C50C-407E-A947-70E740481C1C}">
                <a14:useLocalDpi xmlns:a14="http://schemas.microsoft.com/office/drawing/2010/main" xmlns="" val="0"/>
              </a:ext>
            </a:extLst>
          </a:blip>
          <a:stretch>
            <a:fillRect/>
          </a:stretch>
        </p:blipFill>
        <p:spPr>
          <a:xfrm>
            <a:off x="975763" y="1141235"/>
            <a:ext cx="2493169" cy="1767275"/>
          </a:xfrm>
          <a:prstGeom prst="rect">
            <a:avLst/>
          </a:prstGeom>
          <a:solidFill>
            <a:srgbClr val="FFFFFF">
              <a:shade val="85000"/>
            </a:srgbClr>
          </a:solidFill>
          <a:ln w="762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grpSp>
        <p:nvGrpSpPr>
          <p:cNvPr id="5" name="组合 4"/>
          <p:cNvGrpSpPr/>
          <p:nvPr/>
        </p:nvGrpSpPr>
        <p:grpSpPr>
          <a:xfrm>
            <a:off x="975762" y="3249827"/>
            <a:ext cx="2493169" cy="1454244"/>
            <a:chOff x="1301016" y="4333102"/>
            <a:chExt cx="3324225" cy="1938992"/>
          </a:xfrm>
        </p:grpSpPr>
        <p:grpSp>
          <p:nvGrpSpPr>
            <p:cNvPr id="6" name="组合 5"/>
            <p:cNvGrpSpPr/>
            <p:nvPr/>
          </p:nvGrpSpPr>
          <p:grpSpPr>
            <a:xfrm>
              <a:off x="1301016" y="4333102"/>
              <a:ext cx="3324225" cy="1938992"/>
              <a:chOff x="1301016" y="4373443"/>
              <a:chExt cx="3324225" cy="1938992"/>
            </a:xfrm>
          </p:grpSpPr>
          <p:sp>
            <p:nvSpPr>
              <p:cNvPr id="8" name="矩形 7"/>
              <p:cNvSpPr/>
              <p:nvPr/>
            </p:nvSpPr>
            <p:spPr bwMode="auto">
              <a:xfrm>
                <a:off x="1301016" y="4373443"/>
                <a:ext cx="3324225" cy="1938992"/>
              </a:xfrm>
              <a:prstGeom prst="rect">
                <a:avLst/>
              </a:prstGeom>
              <a:solidFill>
                <a:srgbClr val="A71F24"/>
              </a:solidFill>
              <a:ln w="9525" cap="flat" cmpd="sng" algn="ctr">
                <a:noFill/>
                <a:prstDash val="solid"/>
                <a:round/>
                <a:headEnd type="none" w="med" len="med"/>
                <a:tailEnd type="none" w="med" len="med"/>
              </a:ln>
              <a:effectLst/>
              <a:extLst/>
            </p:spPr>
            <p:txBody>
              <a:bodyPr vert="horz" wrap="square" lIns="68580" tIns="34290" rIns="68580" bIns="34290" numCol="1" rtlCol="0" anchor="t" anchorCtr="0" compatLnSpc="1">
                <a:prstTxWarp prst="textNoShape">
                  <a:avLst/>
                </a:prstTxWarp>
              </a:bodyPr>
              <a:lstStyle/>
              <a:p>
                <a:pPr defTabSz="685800"/>
                <a:endParaRPr lang="zh-CN" altLang="en-US" sz="1350"/>
              </a:p>
            </p:txBody>
          </p:sp>
          <p:sp>
            <p:nvSpPr>
              <p:cNvPr id="9" name="文本框 8"/>
              <p:cNvSpPr txBox="1"/>
              <p:nvPr/>
            </p:nvSpPr>
            <p:spPr>
              <a:xfrm>
                <a:off x="1947463" y="5476278"/>
                <a:ext cx="2092880" cy="677108"/>
              </a:xfrm>
              <a:prstGeom prst="rect">
                <a:avLst/>
              </a:prstGeom>
              <a:noFill/>
            </p:spPr>
            <p:txBody>
              <a:bodyPr wrap="none" rtlCol="0">
                <a:spAutoFit/>
              </a:bodyPr>
              <a:lstStyle/>
              <a:p>
                <a:r>
                  <a:rPr lang="zh-CN" altLang="en-US" sz="2700" b="1" dirty="0">
                    <a:solidFill>
                      <a:schemeClr val="bg1"/>
                    </a:solidFill>
                    <a:latin typeface="等线" panose="02010600030101010101" pitchFamily="2" charset="-122"/>
                    <a:ea typeface="等线" panose="02010600030101010101" pitchFamily="2" charset="-122"/>
                  </a:rPr>
                  <a:t>遵义会议</a:t>
                </a:r>
              </a:p>
            </p:txBody>
          </p:sp>
        </p:grpSp>
        <p:sp>
          <p:nvSpPr>
            <p:cNvPr id="7" name="Freeform 5"/>
            <p:cNvSpPr>
              <a:spLocks/>
            </p:cNvSpPr>
            <p:nvPr/>
          </p:nvSpPr>
          <p:spPr bwMode="auto">
            <a:xfrm>
              <a:off x="2604513" y="4526472"/>
              <a:ext cx="717227" cy="719637"/>
            </a:xfrm>
            <a:custGeom>
              <a:avLst/>
              <a:gdLst>
                <a:gd name="T0" fmla="*/ 2313 w 16074"/>
                <a:gd name="T1" fmla="*/ 11564 h 16128"/>
                <a:gd name="T2" fmla="*/ 3529 w 16074"/>
                <a:gd name="T3" fmla="*/ 12395 h 16128"/>
                <a:gd name="T4" fmla="*/ 4818 w 16074"/>
                <a:gd name="T5" fmla="*/ 13031 h 16128"/>
                <a:gd name="T6" fmla="*/ 6189 w 16074"/>
                <a:gd name="T7" fmla="*/ 13418 h 16128"/>
                <a:gd name="T8" fmla="*/ 7653 w 16074"/>
                <a:gd name="T9" fmla="*/ 13501 h 16128"/>
                <a:gd name="T10" fmla="*/ 9219 w 16074"/>
                <a:gd name="T11" fmla="*/ 13224 h 16128"/>
                <a:gd name="T12" fmla="*/ 5225 w 16074"/>
                <a:gd name="T13" fmla="*/ 7326 h 16128"/>
                <a:gd name="T14" fmla="*/ 5604 w 16074"/>
                <a:gd name="T15" fmla="*/ 2588 h 16128"/>
                <a:gd name="T16" fmla="*/ 5918 w 16074"/>
                <a:gd name="T17" fmla="*/ 2680 h 16128"/>
                <a:gd name="T18" fmla="*/ 6274 w 16074"/>
                <a:gd name="T19" fmla="*/ 2719 h 16128"/>
                <a:gd name="T20" fmla="*/ 6671 w 16074"/>
                <a:gd name="T21" fmla="*/ 2688 h 16128"/>
                <a:gd name="T22" fmla="*/ 7102 w 16074"/>
                <a:gd name="T23" fmla="*/ 2577 h 16128"/>
                <a:gd name="T24" fmla="*/ 7563 w 16074"/>
                <a:gd name="T25" fmla="*/ 2375 h 16128"/>
                <a:gd name="T26" fmla="*/ 8053 w 16074"/>
                <a:gd name="T27" fmla="*/ 2066 h 16128"/>
                <a:gd name="T28" fmla="*/ 12930 w 16074"/>
                <a:gd name="T29" fmla="*/ 10057 h 16128"/>
                <a:gd name="T30" fmla="*/ 13396 w 16074"/>
                <a:gd name="T31" fmla="*/ 8301 h 16128"/>
                <a:gd name="T32" fmla="*/ 13347 w 16074"/>
                <a:gd name="T33" fmla="*/ 6443 h 16128"/>
                <a:gd name="T34" fmla="*/ 12801 w 16074"/>
                <a:gd name="T35" fmla="*/ 4583 h 16128"/>
                <a:gd name="T36" fmla="*/ 11773 w 16074"/>
                <a:gd name="T37" fmla="*/ 2822 h 16128"/>
                <a:gd name="T38" fmla="*/ 10277 w 16074"/>
                <a:gd name="T39" fmla="*/ 1262 h 16128"/>
                <a:gd name="T40" fmla="*/ 8329 w 16074"/>
                <a:gd name="T41" fmla="*/ 0 h 16128"/>
                <a:gd name="T42" fmla="*/ 10526 w 16074"/>
                <a:gd name="T43" fmla="*/ 458 h 16128"/>
                <a:gd name="T44" fmla="*/ 12659 w 16074"/>
                <a:gd name="T45" fmla="*/ 1583 h 16128"/>
                <a:gd name="T46" fmla="*/ 14464 w 16074"/>
                <a:gd name="T47" fmla="*/ 3304 h 16128"/>
                <a:gd name="T48" fmla="*/ 15679 w 16074"/>
                <a:gd name="T49" fmla="*/ 5557 h 16128"/>
                <a:gd name="T50" fmla="*/ 16044 w 16074"/>
                <a:gd name="T51" fmla="*/ 8271 h 16128"/>
                <a:gd name="T52" fmla="*/ 15294 w 16074"/>
                <a:gd name="T53" fmla="*/ 11379 h 16128"/>
                <a:gd name="T54" fmla="*/ 12655 w 16074"/>
                <a:gd name="T55" fmla="*/ 14684 h 16128"/>
                <a:gd name="T56" fmla="*/ 10870 w 16074"/>
                <a:gd name="T57" fmla="*/ 15495 h 16128"/>
                <a:gd name="T58" fmla="*/ 9145 w 16074"/>
                <a:gd name="T59" fmla="*/ 15974 h 16128"/>
                <a:gd name="T60" fmla="*/ 7486 w 16074"/>
                <a:gd name="T61" fmla="*/ 16128 h 16128"/>
                <a:gd name="T62" fmla="*/ 5906 w 16074"/>
                <a:gd name="T63" fmla="*/ 15967 h 16128"/>
                <a:gd name="T64" fmla="*/ 4415 w 16074"/>
                <a:gd name="T65" fmla="*/ 15498 h 16128"/>
                <a:gd name="T66" fmla="*/ 3023 w 16074"/>
                <a:gd name="T67" fmla="*/ 14731 h 16128"/>
                <a:gd name="T68" fmla="*/ 2528 w 16074"/>
                <a:gd name="T69" fmla="*/ 14487 h 16128"/>
                <a:gd name="T70" fmla="*/ 2530 w 16074"/>
                <a:gd name="T71" fmla="*/ 14735 h 16128"/>
                <a:gd name="T72" fmla="*/ 2473 w 16074"/>
                <a:gd name="T73" fmla="*/ 14983 h 16128"/>
                <a:gd name="T74" fmla="*/ 2363 w 16074"/>
                <a:gd name="T75" fmla="*/ 15222 h 16128"/>
                <a:gd name="T76" fmla="*/ 2207 w 16074"/>
                <a:gd name="T77" fmla="*/ 15444 h 16128"/>
                <a:gd name="T78" fmla="*/ 2013 w 16074"/>
                <a:gd name="T79" fmla="*/ 15642 h 16128"/>
                <a:gd name="T80" fmla="*/ 1779 w 16074"/>
                <a:gd name="T81" fmla="*/ 15812 h 16128"/>
                <a:gd name="T82" fmla="*/ 1496 w 16074"/>
                <a:gd name="T83" fmla="*/ 15944 h 16128"/>
                <a:gd name="T84" fmla="*/ 1210 w 16074"/>
                <a:gd name="T85" fmla="*/ 16001 h 16128"/>
                <a:gd name="T86" fmla="*/ 933 w 16074"/>
                <a:gd name="T87" fmla="*/ 15986 h 16128"/>
                <a:gd name="T88" fmla="*/ 671 w 16074"/>
                <a:gd name="T89" fmla="*/ 15902 h 16128"/>
                <a:gd name="T90" fmla="*/ 436 w 16074"/>
                <a:gd name="T91" fmla="*/ 15751 h 16128"/>
                <a:gd name="T92" fmla="*/ 234 w 16074"/>
                <a:gd name="T93" fmla="*/ 15534 h 16128"/>
                <a:gd name="T94" fmla="*/ 33 w 16074"/>
                <a:gd name="T95" fmla="*/ 15112 h 16128"/>
                <a:gd name="T96" fmla="*/ 17 w 16074"/>
                <a:gd name="T97" fmla="*/ 14651 h 16128"/>
                <a:gd name="T98" fmla="*/ 179 w 16074"/>
                <a:gd name="T99" fmla="*/ 14226 h 16128"/>
                <a:gd name="T100" fmla="*/ 478 w 16074"/>
                <a:gd name="T101" fmla="*/ 13874 h 16128"/>
                <a:gd name="T102" fmla="*/ 878 w 16074"/>
                <a:gd name="T103" fmla="*/ 13632 h 16128"/>
                <a:gd name="T104" fmla="*/ 1339 w 16074"/>
                <a:gd name="T105" fmla="*/ 13536 h 16128"/>
                <a:gd name="T106" fmla="*/ 1477 w 16074"/>
                <a:gd name="T107" fmla="*/ 13406 h 16128"/>
                <a:gd name="T108" fmla="*/ 1100 w 16074"/>
                <a:gd name="T109" fmla="*/ 12990 h 16128"/>
                <a:gd name="T110" fmla="*/ 736 w 16074"/>
                <a:gd name="T111" fmla="*/ 12545 h 16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074" h="16128">
                  <a:moveTo>
                    <a:pt x="454" y="12169"/>
                  </a:moveTo>
                  <a:lnTo>
                    <a:pt x="1614" y="10993"/>
                  </a:lnTo>
                  <a:lnTo>
                    <a:pt x="1844" y="11188"/>
                  </a:lnTo>
                  <a:lnTo>
                    <a:pt x="2077" y="11378"/>
                  </a:lnTo>
                  <a:lnTo>
                    <a:pt x="2313" y="11564"/>
                  </a:lnTo>
                  <a:lnTo>
                    <a:pt x="2550" y="11742"/>
                  </a:lnTo>
                  <a:lnTo>
                    <a:pt x="2792" y="11916"/>
                  </a:lnTo>
                  <a:lnTo>
                    <a:pt x="3035" y="12083"/>
                  </a:lnTo>
                  <a:lnTo>
                    <a:pt x="3280" y="12242"/>
                  </a:lnTo>
                  <a:lnTo>
                    <a:pt x="3529" y="12395"/>
                  </a:lnTo>
                  <a:lnTo>
                    <a:pt x="3781" y="12540"/>
                  </a:lnTo>
                  <a:lnTo>
                    <a:pt x="4035" y="12677"/>
                  </a:lnTo>
                  <a:lnTo>
                    <a:pt x="4293" y="12804"/>
                  </a:lnTo>
                  <a:lnTo>
                    <a:pt x="4554" y="12923"/>
                  </a:lnTo>
                  <a:lnTo>
                    <a:pt x="4818" y="13031"/>
                  </a:lnTo>
                  <a:lnTo>
                    <a:pt x="5086" y="13131"/>
                  </a:lnTo>
                  <a:lnTo>
                    <a:pt x="5356" y="13220"/>
                  </a:lnTo>
                  <a:lnTo>
                    <a:pt x="5630" y="13298"/>
                  </a:lnTo>
                  <a:lnTo>
                    <a:pt x="5908" y="13364"/>
                  </a:lnTo>
                  <a:lnTo>
                    <a:pt x="6189" y="13418"/>
                  </a:lnTo>
                  <a:lnTo>
                    <a:pt x="6474" y="13461"/>
                  </a:lnTo>
                  <a:lnTo>
                    <a:pt x="6763" y="13491"/>
                  </a:lnTo>
                  <a:lnTo>
                    <a:pt x="7056" y="13508"/>
                  </a:lnTo>
                  <a:lnTo>
                    <a:pt x="7352" y="13511"/>
                  </a:lnTo>
                  <a:lnTo>
                    <a:pt x="7653" y="13501"/>
                  </a:lnTo>
                  <a:lnTo>
                    <a:pt x="7958" y="13476"/>
                  </a:lnTo>
                  <a:lnTo>
                    <a:pt x="8267" y="13437"/>
                  </a:lnTo>
                  <a:lnTo>
                    <a:pt x="8579" y="13381"/>
                  </a:lnTo>
                  <a:lnTo>
                    <a:pt x="8897" y="13311"/>
                  </a:lnTo>
                  <a:lnTo>
                    <a:pt x="9219" y="13224"/>
                  </a:lnTo>
                  <a:lnTo>
                    <a:pt x="9546" y="13121"/>
                  </a:lnTo>
                  <a:lnTo>
                    <a:pt x="9877" y="13001"/>
                  </a:lnTo>
                  <a:lnTo>
                    <a:pt x="10212" y="12863"/>
                  </a:lnTo>
                  <a:lnTo>
                    <a:pt x="10554" y="12708"/>
                  </a:lnTo>
                  <a:lnTo>
                    <a:pt x="5225" y="7326"/>
                  </a:lnTo>
                  <a:lnTo>
                    <a:pt x="3765" y="8813"/>
                  </a:lnTo>
                  <a:lnTo>
                    <a:pt x="1503" y="6582"/>
                  </a:lnTo>
                  <a:lnTo>
                    <a:pt x="5491" y="2537"/>
                  </a:lnTo>
                  <a:lnTo>
                    <a:pt x="5547" y="2563"/>
                  </a:lnTo>
                  <a:lnTo>
                    <a:pt x="5604" y="2588"/>
                  </a:lnTo>
                  <a:lnTo>
                    <a:pt x="5663" y="2610"/>
                  </a:lnTo>
                  <a:lnTo>
                    <a:pt x="5724" y="2631"/>
                  </a:lnTo>
                  <a:lnTo>
                    <a:pt x="5787" y="2649"/>
                  </a:lnTo>
                  <a:lnTo>
                    <a:pt x="5852" y="2666"/>
                  </a:lnTo>
                  <a:lnTo>
                    <a:pt x="5918" y="2680"/>
                  </a:lnTo>
                  <a:lnTo>
                    <a:pt x="5986" y="2693"/>
                  </a:lnTo>
                  <a:lnTo>
                    <a:pt x="6055" y="2703"/>
                  </a:lnTo>
                  <a:lnTo>
                    <a:pt x="6127" y="2711"/>
                  </a:lnTo>
                  <a:lnTo>
                    <a:pt x="6200" y="2716"/>
                  </a:lnTo>
                  <a:lnTo>
                    <a:pt x="6274" y="2719"/>
                  </a:lnTo>
                  <a:lnTo>
                    <a:pt x="6351" y="2719"/>
                  </a:lnTo>
                  <a:lnTo>
                    <a:pt x="6429" y="2716"/>
                  </a:lnTo>
                  <a:lnTo>
                    <a:pt x="6508" y="2710"/>
                  </a:lnTo>
                  <a:lnTo>
                    <a:pt x="6588" y="2700"/>
                  </a:lnTo>
                  <a:lnTo>
                    <a:pt x="6671" y="2688"/>
                  </a:lnTo>
                  <a:lnTo>
                    <a:pt x="6755" y="2673"/>
                  </a:lnTo>
                  <a:lnTo>
                    <a:pt x="6840" y="2654"/>
                  </a:lnTo>
                  <a:lnTo>
                    <a:pt x="6925" y="2632"/>
                  </a:lnTo>
                  <a:lnTo>
                    <a:pt x="7013" y="2607"/>
                  </a:lnTo>
                  <a:lnTo>
                    <a:pt x="7102" y="2577"/>
                  </a:lnTo>
                  <a:lnTo>
                    <a:pt x="7192" y="2545"/>
                  </a:lnTo>
                  <a:lnTo>
                    <a:pt x="7283" y="2508"/>
                  </a:lnTo>
                  <a:lnTo>
                    <a:pt x="7375" y="2468"/>
                  </a:lnTo>
                  <a:lnTo>
                    <a:pt x="7469" y="2423"/>
                  </a:lnTo>
                  <a:lnTo>
                    <a:pt x="7563" y="2375"/>
                  </a:lnTo>
                  <a:lnTo>
                    <a:pt x="7659" y="2321"/>
                  </a:lnTo>
                  <a:lnTo>
                    <a:pt x="7756" y="2265"/>
                  </a:lnTo>
                  <a:lnTo>
                    <a:pt x="7854" y="2203"/>
                  </a:lnTo>
                  <a:lnTo>
                    <a:pt x="7953" y="2137"/>
                  </a:lnTo>
                  <a:lnTo>
                    <a:pt x="8053" y="2066"/>
                  </a:lnTo>
                  <a:lnTo>
                    <a:pt x="9204" y="3243"/>
                  </a:lnTo>
                  <a:lnTo>
                    <a:pt x="7220" y="5296"/>
                  </a:lnTo>
                  <a:lnTo>
                    <a:pt x="12597" y="10708"/>
                  </a:lnTo>
                  <a:lnTo>
                    <a:pt x="12775" y="10387"/>
                  </a:lnTo>
                  <a:lnTo>
                    <a:pt x="12930" y="10057"/>
                  </a:lnTo>
                  <a:lnTo>
                    <a:pt x="13065" y="9719"/>
                  </a:lnTo>
                  <a:lnTo>
                    <a:pt x="13179" y="9373"/>
                  </a:lnTo>
                  <a:lnTo>
                    <a:pt x="13271" y="9022"/>
                  </a:lnTo>
                  <a:lnTo>
                    <a:pt x="13344" y="8664"/>
                  </a:lnTo>
                  <a:lnTo>
                    <a:pt x="13396" y="8301"/>
                  </a:lnTo>
                  <a:lnTo>
                    <a:pt x="13426" y="7934"/>
                  </a:lnTo>
                  <a:lnTo>
                    <a:pt x="13437" y="7564"/>
                  </a:lnTo>
                  <a:lnTo>
                    <a:pt x="13427" y="7192"/>
                  </a:lnTo>
                  <a:lnTo>
                    <a:pt x="13398" y="6818"/>
                  </a:lnTo>
                  <a:lnTo>
                    <a:pt x="13347" y="6443"/>
                  </a:lnTo>
                  <a:lnTo>
                    <a:pt x="13277" y="6068"/>
                  </a:lnTo>
                  <a:lnTo>
                    <a:pt x="13188" y="5694"/>
                  </a:lnTo>
                  <a:lnTo>
                    <a:pt x="13079" y="5321"/>
                  </a:lnTo>
                  <a:lnTo>
                    <a:pt x="12949" y="4950"/>
                  </a:lnTo>
                  <a:lnTo>
                    <a:pt x="12801" y="4583"/>
                  </a:lnTo>
                  <a:lnTo>
                    <a:pt x="12634" y="4220"/>
                  </a:lnTo>
                  <a:lnTo>
                    <a:pt x="12447" y="3862"/>
                  </a:lnTo>
                  <a:lnTo>
                    <a:pt x="12241" y="3509"/>
                  </a:lnTo>
                  <a:lnTo>
                    <a:pt x="12017" y="3162"/>
                  </a:lnTo>
                  <a:lnTo>
                    <a:pt x="11773" y="2822"/>
                  </a:lnTo>
                  <a:lnTo>
                    <a:pt x="11511" y="2492"/>
                  </a:lnTo>
                  <a:lnTo>
                    <a:pt x="11230" y="2169"/>
                  </a:lnTo>
                  <a:lnTo>
                    <a:pt x="10931" y="1856"/>
                  </a:lnTo>
                  <a:lnTo>
                    <a:pt x="10613" y="1553"/>
                  </a:lnTo>
                  <a:lnTo>
                    <a:pt x="10277" y="1262"/>
                  </a:lnTo>
                  <a:lnTo>
                    <a:pt x="9924" y="982"/>
                  </a:lnTo>
                  <a:lnTo>
                    <a:pt x="9551" y="716"/>
                  </a:lnTo>
                  <a:lnTo>
                    <a:pt x="9162" y="463"/>
                  </a:lnTo>
                  <a:lnTo>
                    <a:pt x="8754" y="224"/>
                  </a:lnTo>
                  <a:lnTo>
                    <a:pt x="8329" y="0"/>
                  </a:lnTo>
                  <a:lnTo>
                    <a:pt x="8761" y="35"/>
                  </a:lnTo>
                  <a:lnTo>
                    <a:pt x="9199" y="99"/>
                  </a:lnTo>
                  <a:lnTo>
                    <a:pt x="9641" y="192"/>
                  </a:lnTo>
                  <a:lnTo>
                    <a:pt x="10084" y="310"/>
                  </a:lnTo>
                  <a:lnTo>
                    <a:pt x="10526" y="458"/>
                  </a:lnTo>
                  <a:lnTo>
                    <a:pt x="10966" y="632"/>
                  </a:lnTo>
                  <a:lnTo>
                    <a:pt x="11402" y="832"/>
                  </a:lnTo>
                  <a:lnTo>
                    <a:pt x="11830" y="1057"/>
                  </a:lnTo>
                  <a:lnTo>
                    <a:pt x="12250" y="1307"/>
                  </a:lnTo>
                  <a:lnTo>
                    <a:pt x="12659" y="1583"/>
                  </a:lnTo>
                  <a:lnTo>
                    <a:pt x="13054" y="1881"/>
                  </a:lnTo>
                  <a:lnTo>
                    <a:pt x="13435" y="2203"/>
                  </a:lnTo>
                  <a:lnTo>
                    <a:pt x="13798" y="2548"/>
                  </a:lnTo>
                  <a:lnTo>
                    <a:pt x="14141" y="2915"/>
                  </a:lnTo>
                  <a:lnTo>
                    <a:pt x="14464" y="3304"/>
                  </a:lnTo>
                  <a:lnTo>
                    <a:pt x="14762" y="3714"/>
                  </a:lnTo>
                  <a:lnTo>
                    <a:pt x="15036" y="4146"/>
                  </a:lnTo>
                  <a:lnTo>
                    <a:pt x="15281" y="4596"/>
                  </a:lnTo>
                  <a:lnTo>
                    <a:pt x="15496" y="5067"/>
                  </a:lnTo>
                  <a:lnTo>
                    <a:pt x="15679" y="5557"/>
                  </a:lnTo>
                  <a:lnTo>
                    <a:pt x="15829" y="6065"/>
                  </a:lnTo>
                  <a:lnTo>
                    <a:pt x="15942" y="6591"/>
                  </a:lnTo>
                  <a:lnTo>
                    <a:pt x="16016" y="7135"/>
                  </a:lnTo>
                  <a:lnTo>
                    <a:pt x="16052" y="7695"/>
                  </a:lnTo>
                  <a:lnTo>
                    <a:pt x="16044" y="8271"/>
                  </a:lnTo>
                  <a:lnTo>
                    <a:pt x="15991" y="8863"/>
                  </a:lnTo>
                  <a:lnTo>
                    <a:pt x="15892" y="9471"/>
                  </a:lnTo>
                  <a:lnTo>
                    <a:pt x="15744" y="10093"/>
                  </a:lnTo>
                  <a:lnTo>
                    <a:pt x="15545" y="10729"/>
                  </a:lnTo>
                  <a:lnTo>
                    <a:pt x="15294" y="11379"/>
                  </a:lnTo>
                  <a:lnTo>
                    <a:pt x="14987" y="12042"/>
                  </a:lnTo>
                  <a:lnTo>
                    <a:pt x="14623" y="12717"/>
                  </a:lnTo>
                  <a:lnTo>
                    <a:pt x="16074" y="14218"/>
                  </a:lnTo>
                  <a:lnTo>
                    <a:pt x="14156" y="16081"/>
                  </a:lnTo>
                  <a:lnTo>
                    <a:pt x="12655" y="14684"/>
                  </a:lnTo>
                  <a:lnTo>
                    <a:pt x="12293" y="14873"/>
                  </a:lnTo>
                  <a:lnTo>
                    <a:pt x="11934" y="15048"/>
                  </a:lnTo>
                  <a:lnTo>
                    <a:pt x="11578" y="15211"/>
                  </a:lnTo>
                  <a:lnTo>
                    <a:pt x="11223" y="15360"/>
                  </a:lnTo>
                  <a:lnTo>
                    <a:pt x="10870" y="15495"/>
                  </a:lnTo>
                  <a:lnTo>
                    <a:pt x="10520" y="15617"/>
                  </a:lnTo>
                  <a:lnTo>
                    <a:pt x="10173" y="15726"/>
                  </a:lnTo>
                  <a:lnTo>
                    <a:pt x="9828" y="15822"/>
                  </a:lnTo>
                  <a:lnTo>
                    <a:pt x="9485" y="15904"/>
                  </a:lnTo>
                  <a:lnTo>
                    <a:pt x="9145" y="15974"/>
                  </a:lnTo>
                  <a:lnTo>
                    <a:pt x="8808" y="16030"/>
                  </a:lnTo>
                  <a:lnTo>
                    <a:pt x="8472" y="16074"/>
                  </a:lnTo>
                  <a:lnTo>
                    <a:pt x="8140" y="16105"/>
                  </a:lnTo>
                  <a:lnTo>
                    <a:pt x="7812" y="16123"/>
                  </a:lnTo>
                  <a:lnTo>
                    <a:pt x="7486" y="16128"/>
                  </a:lnTo>
                  <a:lnTo>
                    <a:pt x="7164" y="16121"/>
                  </a:lnTo>
                  <a:lnTo>
                    <a:pt x="6845" y="16101"/>
                  </a:lnTo>
                  <a:lnTo>
                    <a:pt x="6529" y="16069"/>
                  </a:lnTo>
                  <a:lnTo>
                    <a:pt x="6216" y="16024"/>
                  </a:lnTo>
                  <a:lnTo>
                    <a:pt x="5906" y="15967"/>
                  </a:lnTo>
                  <a:lnTo>
                    <a:pt x="5601" y="15897"/>
                  </a:lnTo>
                  <a:lnTo>
                    <a:pt x="5298" y="15816"/>
                  </a:lnTo>
                  <a:lnTo>
                    <a:pt x="5001" y="15722"/>
                  </a:lnTo>
                  <a:lnTo>
                    <a:pt x="4706" y="15616"/>
                  </a:lnTo>
                  <a:lnTo>
                    <a:pt x="4415" y="15498"/>
                  </a:lnTo>
                  <a:lnTo>
                    <a:pt x="4129" y="15368"/>
                  </a:lnTo>
                  <a:lnTo>
                    <a:pt x="3846" y="15227"/>
                  </a:lnTo>
                  <a:lnTo>
                    <a:pt x="3568" y="15073"/>
                  </a:lnTo>
                  <a:lnTo>
                    <a:pt x="3293" y="14907"/>
                  </a:lnTo>
                  <a:lnTo>
                    <a:pt x="3023" y="14731"/>
                  </a:lnTo>
                  <a:lnTo>
                    <a:pt x="2757" y="14542"/>
                  </a:lnTo>
                  <a:lnTo>
                    <a:pt x="2496" y="14342"/>
                  </a:lnTo>
                  <a:lnTo>
                    <a:pt x="2509" y="14390"/>
                  </a:lnTo>
                  <a:lnTo>
                    <a:pt x="2520" y="14439"/>
                  </a:lnTo>
                  <a:lnTo>
                    <a:pt x="2528" y="14487"/>
                  </a:lnTo>
                  <a:lnTo>
                    <a:pt x="2533" y="14536"/>
                  </a:lnTo>
                  <a:lnTo>
                    <a:pt x="2536" y="14586"/>
                  </a:lnTo>
                  <a:lnTo>
                    <a:pt x="2537" y="14635"/>
                  </a:lnTo>
                  <a:lnTo>
                    <a:pt x="2534" y="14686"/>
                  </a:lnTo>
                  <a:lnTo>
                    <a:pt x="2530" y="14735"/>
                  </a:lnTo>
                  <a:lnTo>
                    <a:pt x="2523" y="14785"/>
                  </a:lnTo>
                  <a:lnTo>
                    <a:pt x="2514" y="14835"/>
                  </a:lnTo>
                  <a:lnTo>
                    <a:pt x="2502" y="14884"/>
                  </a:lnTo>
                  <a:lnTo>
                    <a:pt x="2489" y="14934"/>
                  </a:lnTo>
                  <a:lnTo>
                    <a:pt x="2473" y="14983"/>
                  </a:lnTo>
                  <a:lnTo>
                    <a:pt x="2454" y="15031"/>
                  </a:lnTo>
                  <a:lnTo>
                    <a:pt x="2434" y="15080"/>
                  </a:lnTo>
                  <a:lnTo>
                    <a:pt x="2412" y="15127"/>
                  </a:lnTo>
                  <a:lnTo>
                    <a:pt x="2388" y="15174"/>
                  </a:lnTo>
                  <a:lnTo>
                    <a:pt x="2363" y="15222"/>
                  </a:lnTo>
                  <a:lnTo>
                    <a:pt x="2334" y="15267"/>
                  </a:lnTo>
                  <a:lnTo>
                    <a:pt x="2305" y="15313"/>
                  </a:lnTo>
                  <a:lnTo>
                    <a:pt x="2275" y="15358"/>
                  </a:lnTo>
                  <a:lnTo>
                    <a:pt x="2241" y="15401"/>
                  </a:lnTo>
                  <a:lnTo>
                    <a:pt x="2207" y="15444"/>
                  </a:lnTo>
                  <a:lnTo>
                    <a:pt x="2171" y="15486"/>
                  </a:lnTo>
                  <a:lnTo>
                    <a:pt x="2134" y="15526"/>
                  </a:lnTo>
                  <a:lnTo>
                    <a:pt x="2095" y="15567"/>
                  </a:lnTo>
                  <a:lnTo>
                    <a:pt x="2055" y="15605"/>
                  </a:lnTo>
                  <a:lnTo>
                    <a:pt x="2013" y="15642"/>
                  </a:lnTo>
                  <a:lnTo>
                    <a:pt x="1971" y="15677"/>
                  </a:lnTo>
                  <a:lnTo>
                    <a:pt x="1927" y="15713"/>
                  </a:lnTo>
                  <a:lnTo>
                    <a:pt x="1881" y="15745"/>
                  </a:lnTo>
                  <a:lnTo>
                    <a:pt x="1836" y="15777"/>
                  </a:lnTo>
                  <a:lnTo>
                    <a:pt x="1779" y="15812"/>
                  </a:lnTo>
                  <a:lnTo>
                    <a:pt x="1723" y="15845"/>
                  </a:lnTo>
                  <a:lnTo>
                    <a:pt x="1666" y="15874"/>
                  </a:lnTo>
                  <a:lnTo>
                    <a:pt x="1610" y="15900"/>
                  </a:lnTo>
                  <a:lnTo>
                    <a:pt x="1552" y="15923"/>
                  </a:lnTo>
                  <a:lnTo>
                    <a:pt x="1496" y="15944"/>
                  </a:lnTo>
                  <a:lnTo>
                    <a:pt x="1438" y="15961"/>
                  </a:lnTo>
                  <a:lnTo>
                    <a:pt x="1381" y="15975"/>
                  </a:lnTo>
                  <a:lnTo>
                    <a:pt x="1324" y="15987"/>
                  </a:lnTo>
                  <a:lnTo>
                    <a:pt x="1267" y="15995"/>
                  </a:lnTo>
                  <a:lnTo>
                    <a:pt x="1210" y="16001"/>
                  </a:lnTo>
                  <a:lnTo>
                    <a:pt x="1154" y="16003"/>
                  </a:lnTo>
                  <a:lnTo>
                    <a:pt x="1098" y="16003"/>
                  </a:lnTo>
                  <a:lnTo>
                    <a:pt x="1043" y="16000"/>
                  </a:lnTo>
                  <a:lnTo>
                    <a:pt x="987" y="15995"/>
                  </a:lnTo>
                  <a:lnTo>
                    <a:pt x="933" y="15986"/>
                  </a:lnTo>
                  <a:lnTo>
                    <a:pt x="879" y="15975"/>
                  </a:lnTo>
                  <a:lnTo>
                    <a:pt x="826" y="15961"/>
                  </a:lnTo>
                  <a:lnTo>
                    <a:pt x="773" y="15944"/>
                  </a:lnTo>
                  <a:lnTo>
                    <a:pt x="722" y="15924"/>
                  </a:lnTo>
                  <a:lnTo>
                    <a:pt x="671" y="15902"/>
                  </a:lnTo>
                  <a:lnTo>
                    <a:pt x="622" y="15877"/>
                  </a:lnTo>
                  <a:lnTo>
                    <a:pt x="573" y="15849"/>
                  </a:lnTo>
                  <a:lnTo>
                    <a:pt x="527" y="15819"/>
                  </a:lnTo>
                  <a:lnTo>
                    <a:pt x="480" y="15786"/>
                  </a:lnTo>
                  <a:lnTo>
                    <a:pt x="436" y="15751"/>
                  </a:lnTo>
                  <a:lnTo>
                    <a:pt x="393" y="15713"/>
                  </a:lnTo>
                  <a:lnTo>
                    <a:pt x="350" y="15671"/>
                  </a:lnTo>
                  <a:lnTo>
                    <a:pt x="310" y="15628"/>
                  </a:lnTo>
                  <a:lnTo>
                    <a:pt x="271" y="15583"/>
                  </a:lnTo>
                  <a:lnTo>
                    <a:pt x="234" y="15534"/>
                  </a:lnTo>
                  <a:lnTo>
                    <a:pt x="199" y="15483"/>
                  </a:lnTo>
                  <a:lnTo>
                    <a:pt x="143" y="15391"/>
                  </a:lnTo>
                  <a:lnTo>
                    <a:pt x="98" y="15299"/>
                  </a:lnTo>
                  <a:lnTo>
                    <a:pt x="61" y="15206"/>
                  </a:lnTo>
                  <a:lnTo>
                    <a:pt x="33" y="15112"/>
                  </a:lnTo>
                  <a:lnTo>
                    <a:pt x="14" y="15019"/>
                  </a:lnTo>
                  <a:lnTo>
                    <a:pt x="3" y="14925"/>
                  </a:lnTo>
                  <a:lnTo>
                    <a:pt x="0" y="14833"/>
                  </a:lnTo>
                  <a:lnTo>
                    <a:pt x="5" y="14741"/>
                  </a:lnTo>
                  <a:lnTo>
                    <a:pt x="17" y="14651"/>
                  </a:lnTo>
                  <a:lnTo>
                    <a:pt x="36" y="14562"/>
                  </a:lnTo>
                  <a:lnTo>
                    <a:pt x="63" y="14475"/>
                  </a:lnTo>
                  <a:lnTo>
                    <a:pt x="95" y="14389"/>
                  </a:lnTo>
                  <a:lnTo>
                    <a:pt x="133" y="14307"/>
                  </a:lnTo>
                  <a:lnTo>
                    <a:pt x="179" y="14226"/>
                  </a:lnTo>
                  <a:lnTo>
                    <a:pt x="228" y="14148"/>
                  </a:lnTo>
                  <a:lnTo>
                    <a:pt x="284" y="14075"/>
                  </a:lnTo>
                  <a:lnTo>
                    <a:pt x="344" y="14004"/>
                  </a:lnTo>
                  <a:lnTo>
                    <a:pt x="409" y="13938"/>
                  </a:lnTo>
                  <a:lnTo>
                    <a:pt x="478" y="13874"/>
                  </a:lnTo>
                  <a:lnTo>
                    <a:pt x="551" y="13816"/>
                  </a:lnTo>
                  <a:lnTo>
                    <a:pt x="628" y="13762"/>
                  </a:lnTo>
                  <a:lnTo>
                    <a:pt x="708" y="13714"/>
                  </a:lnTo>
                  <a:lnTo>
                    <a:pt x="791" y="13670"/>
                  </a:lnTo>
                  <a:lnTo>
                    <a:pt x="878" y="13632"/>
                  </a:lnTo>
                  <a:lnTo>
                    <a:pt x="967" y="13601"/>
                  </a:lnTo>
                  <a:lnTo>
                    <a:pt x="1057" y="13575"/>
                  </a:lnTo>
                  <a:lnTo>
                    <a:pt x="1150" y="13556"/>
                  </a:lnTo>
                  <a:lnTo>
                    <a:pt x="1244" y="13542"/>
                  </a:lnTo>
                  <a:lnTo>
                    <a:pt x="1339" y="13536"/>
                  </a:lnTo>
                  <a:lnTo>
                    <a:pt x="1436" y="13538"/>
                  </a:lnTo>
                  <a:lnTo>
                    <a:pt x="1533" y="13548"/>
                  </a:lnTo>
                  <a:lnTo>
                    <a:pt x="1630" y="13565"/>
                  </a:lnTo>
                  <a:lnTo>
                    <a:pt x="1553" y="13486"/>
                  </a:lnTo>
                  <a:lnTo>
                    <a:pt x="1477" y="13406"/>
                  </a:lnTo>
                  <a:lnTo>
                    <a:pt x="1400" y="13325"/>
                  </a:lnTo>
                  <a:lnTo>
                    <a:pt x="1324" y="13243"/>
                  </a:lnTo>
                  <a:lnTo>
                    <a:pt x="1248" y="13159"/>
                  </a:lnTo>
                  <a:lnTo>
                    <a:pt x="1174" y="13075"/>
                  </a:lnTo>
                  <a:lnTo>
                    <a:pt x="1100" y="12990"/>
                  </a:lnTo>
                  <a:lnTo>
                    <a:pt x="1026" y="12903"/>
                  </a:lnTo>
                  <a:lnTo>
                    <a:pt x="953" y="12815"/>
                  </a:lnTo>
                  <a:lnTo>
                    <a:pt x="880" y="12726"/>
                  </a:lnTo>
                  <a:lnTo>
                    <a:pt x="807" y="12636"/>
                  </a:lnTo>
                  <a:lnTo>
                    <a:pt x="736" y="12545"/>
                  </a:lnTo>
                  <a:lnTo>
                    <a:pt x="665" y="12453"/>
                  </a:lnTo>
                  <a:lnTo>
                    <a:pt x="594" y="12359"/>
                  </a:lnTo>
                  <a:lnTo>
                    <a:pt x="524" y="12264"/>
                  </a:lnTo>
                  <a:lnTo>
                    <a:pt x="454" y="12169"/>
                  </a:lnTo>
                  <a:close/>
                </a:path>
              </a:pathLst>
            </a:custGeom>
            <a:gradFill flip="none" rotWithShape="1">
              <a:gsLst>
                <a:gs pos="0">
                  <a:srgbClr val="FFFF00"/>
                </a:gs>
                <a:gs pos="100000">
                  <a:srgbClr val="FFC000"/>
                </a:gs>
                <a:gs pos="55000">
                  <a:srgbClr val="FFFF00">
                    <a:tint val="23500"/>
                    <a:satMod val="160000"/>
                  </a:srgbClr>
                </a:gs>
              </a:gsLst>
              <a:lin ang="5400000" scaled="1"/>
              <a:tileRect/>
            </a:gradFill>
            <a:ln>
              <a:noFill/>
            </a:ln>
            <a:effectLst>
              <a:outerShdw blurRad="50800" dist="38100" dir="5400000" algn="t" rotWithShape="0">
                <a:prstClr val="black">
                  <a:alpha val="40000"/>
                </a:prstClr>
              </a:outerShdw>
            </a:effectLst>
          </p:spPr>
          <p:txBody>
            <a:bodyPr vert="horz" wrap="square" lIns="68580" tIns="34290" rIns="68580" bIns="34290" numCol="1" anchor="t" anchorCtr="0" compatLnSpc="1">
              <a:prstTxWarp prst="textNoShape">
                <a:avLst/>
              </a:prstTxWarp>
            </a:bodyPr>
            <a:lstStyle/>
            <a:p>
              <a:endParaRPr lang="zh-CN" altLang="en-US">
                <a:solidFill>
                  <a:schemeClr val="tx1"/>
                </a:solidFill>
              </a:endParaRPr>
            </a:p>
          </p:txBody>
        </p:sp>
      </p:grpSp>
      <p:sp>
        <p:nvSpPr>
          <p:cNvPr id="10" name="文本框 9"/>
          <p:cNvSpPr txBox="1"/>
          <p:nvPr/>
        </p:nvSpPr>
        <p:spPr>
          <a:xfrm>
            <a:off x="1011011" y="239268"/>
            <a:ext cx="1723549" cy="461665"/>
          </a:xfrm>
          <a:prstGeom prst="rect">
            <a:avLst/>
          </a:prstGeom>
          <a:noFill/>
        </p:spPr>
        <p:txBody>
          <a:bodyPr wrap="none" rtlCol="0">
            <a:spAutoFit/>
          </a:bodyPr>
          <a:lstStyle/>
          <a:p>
            <a:r>
              <a:rPr lang="zh-CN" altLang="en-US" sz="2400" b="1" dirty="0">
                <a:solidFill>
                  <a:srgbClr val="A71F24"/>
                </a:solidFill>
                <a:latin typeface="颜简体" panose="020B0503020204020204" pitchFamily="34" charset="2"/>
                <a:ea typeface="颜简体" panose="020B0503020204020204" pitchFamily="34" charset="2"/>
              </a:rPr>
              <a:t>回顾长征路</a:t>
            </a:r>
          </a:p>
        </p:txBody>
      </p:sp>
    </p:spTree>
    <p:extLst>
      <p:ext uri="{BB962C8B-B14F-4D97-AF65-F5344CB8AC3E}">
        <p14:creationId xmlns:p14="http://schemas.microsoft.com/office/powerpoint/2010/main" xmlns="" val="3908865499"/>
      </p:ext>
    </p:extLst>
  </p:cSld>
  <p:clrMapOvr>
    <a:masterClrMapping/>
  </p:clrMapOvr>
  <mc:AlternateContent xmlns:mc="http://schemas.openxmlformats.org/markup-compatibility/2006">
    <mc:Choice xmlns:p14="http://schemas.microsoft.com/office/powerpoint/2010/main" xmlns="" Requires="p14">
      <p:transition spd="med" p14:dur="700" advTm="0">
        <p:fade/>
      </p:transition>
    </mc:Choice>
    <mc:Fallback>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lt">
                                    <p:tmPct val="10000"/>
                                  </p:iterate>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2" presetClass="entr" presetSubtype="2" decel="100000" fill="hold" nodeType="withEffect">
                                  <p:stCondLst>
                                    <p:cond delay="500"/>
                                  </p:stCondLst>
                                  <p:childTnLst>
                                    <p:set>
                                      <p:cBhvr>
                                        <p:cTn id="9" dur="1" fill="hold">
                                          <p:stCondLst>
                                            <p:cond delay="0"/>
                                          </p:stCondLst>
                                        </p:cTn>
                                        <p:tgtEl>
                                          <p:spTgt spid="3"/>
                                        </p:tgtEl>
                                        <p:attrNameLst>
                                          <p:attrName>style.visibility</p:attrName>
                                        </p:attrNameLst>
                                      </p:cBhvr>
                                      <p:to>
                                        <p:strVal val="visible"/>
                                      </p:to>
                                    </p:set>
                                    <p:anim calcmode="lin" valueType="num">
                                      <p:cBhvr additive="base">
                                        <p:cTn id="10" dur="1000" fill="hold"/>
                                        <p:tgtEl>
                                          <p:spTgt spid="3"/>
                                        </p:tgtEl>
                                        <p:attrNameLst>
                                          <p:attrName>ppt_x</p:attrName>
                                        </p:attrNameLst>
                                      </p:cBhvr>
                                      <p:tavLst>
                                        <p:tav tm="0">
                                          <p:val>
                                            <p:strVal val="1+#ppt_w/2"/>
                                          </p:val>
                                        </p:tav>
                                        <p:tav tm="100000">
                                          <p:val>
                                            <p:strVal val="#ppt_x"/>
                                          </p:val>
                                        </p:tav>
                                      </p:tavLst>
                                    </p:anim>
                                    <p:anim calcmode="lin" valueType="num">
                                      <p:cBhvr additive="base">
                                        <p:cTn id="11" dur="1000" fill="hold"/>
                                        <p:tgtEl>
                                          <p:spTgt spid="3"/>
                                        </p:tgtEl>
                                        <p:attrNameLst>
                                          <p:attrName>ppt_y</p:attrName>
                                        </p:attrNameLst>
                                      </p:cBhvr>
                                      <p:tavLst>
                                        <p:tav tm="0">
                                          <p:val>
                                            <p:strVal val="#ppt_y"/>
                                          </p:val>
                                        </p:tav>
                                        <p:tav tm="100000">
                                          <p:val>
                                            <p:strVal val="#ppt_y"/>
                                          </p:val>
                                        </p:tav>
                                      </p:tavLst>
                                    </p:anim>
                                  </p:childTnLst>
                                </p:cTn>
                              </p:par>
                              <p:par>
                                <p:cTn id="12" presetID="2" presetClass="entr" presetSubtype="8" decel="100000" fill="hold" nodeType="withEffect">
                                  <p:stCondLst>
                                    <p:cond delay="500"/>
                                  </p:stCondLst>
                                  <p:childTnLst>
                                    <p:set>
                                      <p:cBhvr>
                                        <p:cTn id="13" dur="1" fill="hold">
                                          <p:stCondLst>
                                            <p:cond delay="0"/>
                                          </p:stCondLst>
                                        </p:cTn>
                                        <p:tgtEl>
                                          <p:spTgt spid="4"/>
                                        </p:tgtEl>
                                        <p:attrNameLst>
                                          <p:attrName>style.visibility</p:attrName>
                                        </p:attrNameLst>
                                      </p:cBhvr>
                                      <p:to>
                                        <p:strVal val="visible"/>
                                      </p:to>
                                    </p:set>
                                    <p:anim calcmode="lin" valueType="num">
                                      <p:cBhvr additive="base">
                                        <p:cTn id="14" dur="1000" fill="hold"/>
                                        <p:tgtEl>
                                          <p:spTgt spid="4"/>
                                        </p:tgtEl>
                                        <p:attrNameLst>
                                          <p:attrName>ppt_x</p:attrName>
                                        </p:attrNameLst>
                                      </p:cBhvr>
                                      <p:tavLst>
                                        <p:tav tm="0">
                                          <p:val>
                                            <p:strVal val="0-#ppt_w/2"/>
                                          </p:val>
                                        </p:tav>
                                        <p:tav tm="100000">
                                          <p:val>
                                            <p:strVal val="#ppt_x"/>
                                          </p:val>
                                        </p:tav>
                                      </p:tavLst>
                                    </p:anim>
                                    <p:anim calcmode="lin" valueType="num">
                                      <p:cBhvr additive="base">
                                        <p:cTn id="15" dur="1000" fill="hold"/>
                                        <p:tgtEl>
                                          <p:spTgt spid="4"/>
                                        </p:tgtEl>
                                        <p:attrNameLst>
                                          <p:attrName>ppt_y</p:attrName>
                                        </p:attrNameLst>
                                      </p:cBhvr>
                                      <p:tavLst>
                                        <p:tav tm="0">
                                          <p:val>
                                            <p:strVal val="#ppt_y"/>
                                          </p:val>
                                        </p:tav>
                                        <p:tav tm="100000">
                                          <p:val>
                                            <p:strVal val="#ppt_y"/>
                                          </p:val>
                                        </p:tav>
                                      </p:tavLst>
                                    </p:anim>
                                  </p:childTnLst>
                                </p:cTn>
                              </p:par>
                              <p:par>
                                <p:cTn id="16" presetID="53" presetClass="entr" presetSubtype="16" fill="hold" nodeType="withEffect">
                                  <p:stCondLst>
                                    <p:cond delay="1000"/>
                                  </p:stCondLst>
                                  <p:childTnLst>
                                    <p:set>
                                      <p:cBhvr>
                                        <p:cTn id="17" dur="1" fill="hold">
                                          <p:stCondLst>
                                            <p:cond delay="0"/>
                                          </p:stCondLst>
                                        </p:cTn>
                                        <p:tgtEl>
                                          <p:spTgt spid="5"/>
                                        </p:tgtEl>
                                        <p:attrNameLst>
                                          <p:attrName>style.visibility</p:attrName>
                                        </p:attrNameLst>
                                      </p:cBhvr>
                                      <p:to>
                                        <p:strVal val="visible"/>
                                      </p:to>
                                    </p:set>
                                    <p:anim calcmode="lin" valueType="num">
                                      <p:cBhvr>
                                        <p:cTn id="18" dur="500" fill="hold"/>
                                        <p:tgtEl>
                                          <p:spTgt spid="5"/>
                                        </p:tgtEl>
                                        <p:attrNameLst>
                                          <p:attrName>ppt_w</p:attrName>
                                        </p:attrNameLst>
                                      </p:cBhvr>
                                      <p:tavLst>
                                        <p:tav tm="0">
                                          <p:val>
                                            <p:fltVal val="0"/>
                                          </p:val>
                                        </p:tav>
                                        <p:tav tm="100000">
                                          <p:val>
                                            <p:strVal val="#ppt_w"/>
                                          </p:val>
                                        </p:tav>
                                      </p:tavLst>
                                    </p:anim>
                                    <p:anim calcmode="lin" valueType="num">
                                      <p:cBhvr>
                                        <p:cTn id="19" dur="500" fill="hold"/>
                                        <p:tgtEl>
                                          <p:spTgt spid="5"/>
                                        </p:tgtEl>
                                        <p:attrNameLst>
                                          <p:attrName>ppt_h</p:attrName>
                                        </p:attrNameLst>
                                      </p:cBhvr>
                                      <p:tavLst>
                                        <p:tav tm="0">
                                          <p:val>
                                            <p:fltVal val="0"/>
                                          </p:val>
                                        </p:tav>
                                        <p:tav tm="100000">
                                          <p:val>
                                            <p:strVal val="#ppt_h"/>
                                          </p:val>
                                        </p:tav>
                                      </p:tavLst>
                                    </p:anim>
                                    <p:animEffect transition="in" filter="fade">
                                      <p:cBhvr>
                                        <p:cTn id="20" dur="500"/>
                                        <p:tgtEl>
                                          <p:spTgt spid="5"/>
                                        </p:tgtEl>
                                      </p:cBhvr>
                                    </p:animEffect>
                                  </p:childTnLst>
                                </p:cTn>
                              </p:par>
                              <p:par>
                                <p:cTn id="21" presetID="42" presetClass="entr" presetSubtype="0" fill="hold" grpId="0" nodeType="withEffect">
                                  <p:stCondLst>
                                    <p:cond delay="1000"/>
                                  </p:stCondLst>
                                  <p:childTnLst>
                                    <p:set>
                                      <p:cBhvr>
                                        <p:cTn id="22" dur="1" fill="hold">
                                          <p:stCondLst>
                                            <p:cond delay="0"/>
                                          </p:stCondLst>
                                        </p:cTn>
                                        <p:tgtEl>
                                          <p:spTgt spid="2"/>
                                        </p:tgtEl>
                                        <p:attrNameLst>
                                          <p:attrName>style.visibility</p:attrName>
                                        </p:attrNameLst>
                                      </p:cBhvr>
                                      <p:to>
                                        <p:strVal val="visible"/>
                                      </p:to>
                                    </p:set>
                                    <p:animEffect transition="in" filter="fade">
                                      <p:cBhvr>
                                        <p:cTn id="23" dur="1000"/>
                                        <p:tgtEl>
                                          <p:spTgt spid="2"/>
                                        </p:tgtEl>
                                      </p:cBhvr>
                                    </p:animEffect>
                                    <p:anim calcmode="lin" valueType="num">
                                      <p:cBhvr>
                                        <p:cTn id="24" dur="1000" fill="hold"/>
                                        <p:tgtEl>
                                          <p:spTgt spid="2"/>
                                        </p:tgtEl>
                                        <p:attrNameLst>
                                          <p:attrName>ppt_x</p:attrName>
                                        </p:attrNameLst>
                                      </p:cBhvr>
                                      <p:tavLst>
                                        <p:tav tm="0">
                                          <p:val>
                                            <p:strVal val="#ppt_x"/>
                                          </p:val>
                                        </p:tav>
                                        <p:tav tm="100000">
                                          <p:val>
                                            <p:strVal val="#ppt_x"/>
                                          </p:val>
                                        </p:tav>
                                      </p:tavLst>
                                    </p:anim>
                                    <p:anim calcmode="lin" valueType="num">
                                      <p:cBhvr>
                                        <p:cTn id="25"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541425" y="2902924"/>
            <a:ext cx="2766342" cy="1754326"/>
          </a:xfrm>
          <a:prstGeom prst="rect">
            <a:avLst/>
          </a:prstGeom>
        </p:spPr>
        <p:txBody>
          <a:bodyPr wrap="square">
            <a:spAutoFit/>
          </a:bodyPr>
          <a:lstStyle/>
          <a:p>
            <a:pPr>
              <a:lnSpc>
                <a:spcPct val="150000"/>
              </a:lnSpc>
            </a:pPr>
            <a:r>
              <a:rPr lang="en-US" altLang="zh-CN" sz="1200" b="1" dirty="0">
                <a:solidFill>
                  <a:srgbClr val="A71F24"/>
                </a:solidFill>
                <a:latin typeface="等线" panose="02010600030101010101" pitchFamily="2" charset="-122"/>
                <a:ea typeface="等线" panose="02010600030101010101" pitchFamily="2" charset="-122"/>
              </a:rPr>
              <a:t>1935</a:t>
            </a:r>
            <a:r>
              <a:rPr lang="zh-CN" altLang="en-US" sz="1200" b="1" dirty="0">
                <a:solidFill>
                  <a:srgbClr val="A71F24"/>
                </a:solidFill>
                <a:latin typeface="等线" panose="02010600030101010101" pitchFamily="2" charset="-122"/>
                <a:ea typeface="等线" panose="02010600030101010101" pitchFamily="2" charset="-122"/>
              </a:rPr>
              <a:t>年</a:t>
            </a:r>
            <a:r>
              <a:rPr lang="en-US" altLang="zh-CN" sz="1200" b="1" dirty="0">
                <a:solidFill>
                  <a:srgbClr val="A71F24"/>
                </a:solidFill>
                <a:latin typeface="等线" panose="02010600030101010101" pitchFamily="2" charset="-122"/>
                <a:ea typeface="等线" panose="02010600030101010101" pitchFamily="2" charset="-122"/>
              </a:rPr>
              <a:t>5</a:t>
            </a:r>
            <a:r>
              <a:rPr lang="zh-CN" altLang="en-US" sz="1200" b="1" dirty="0">
                <a:solidFill>
                  <a:srgbClr val="A71F24"/>
                </a:solidFill>
                <a:latin typeface="等线" panose="02010600030101010101" pitchFamily="2" charset="-122"/>
                <a:ea typeface="等线" panose="02010600030101010101" pitchFamily="2" charset="-122"/>
              </a:rPr>
              <a:t>月</a:t>
            </a:r>
            <a:r>
              <a:rPr lang="en-US" altLang="zh-CN" sz="1200" b="1" dirty="0">
                <a:solidFill>
                  <a:srgbClr val="A71F24"/>
                </a:solidFill>
                <a:latin typeface="等线" panose="02010600030101010101" pitchFamily="2" charset="-122"/>
                <a:ea typeface="等线" panose="02010600030101010101" pitchFamily="2" charset="-122"/>
              </a:rPr>
              <a:t>21</a:t>
            </a:r>
            <a:r>
              <a:rPr lang="zh-CN" altLang="en-US" sz="1200" b="1" dirty="0">
                <a:solidFill>
                  <a:srgbClr val="A71F24"/>
                </a:solidFill>
                <a:latin typeface="等线" panose="02010600030101010101" pitchFamily="2" charset="-122"/>
                <a:ea typeface="等线" panose="02010600030101010101" pitchFamily="2" charset="-122"/>
              </a:rPr>
              <a:t>日，</a:t>
            </a:r>
            <a:r>
              <a:rPr lang="zh-CN" altLang="en-US" sz="1200" b="1" dirty="0">
                <a:solidFill>
                  <a:schemeClr val="tx1">
                    <a:lumMod val="75000"/>
                    <a:lumOff val="25000"/>
                  </a:schemeClr>
                </a:solidFill>
                <a:latin typeface="等线" panose="02010600030101010101" pitchFamily="2" charset="-122"/>
                <a:ea typeface="等线" panose="02010600030101010101" pitchFamily="2" charset="-122"/>
              </a:rPr>
              <a:t>中央红军从冕宁泸沽地区分左右两路北进。</a:t>
            </a:r>
            <a:r>
              <a:rPr lang="en-US" altLang="zh-CN" sz="1200" b="1" dirty="0">
                <a:solidFill>
                  <a:schemeClr val="tx1">
                    <a:lumMod val="75000"/>
                    <a:lumOff val="25000"/>
                  </a:schemeClr>
                </a:solidFill>
                <a:latin typeface="等线" panose="02010600030101010101" pitchFamily="2" charset="-122"/>
                <a:ea typeface="等线" panose="02010600030101010101" pitchFamily="2" charset="-122"/>
              </a:rPr>
              <a:t>25</a:t>
            </a:r>
            <a:r>
              <a:rPr lang="zh-CN" altLang="en-US" sz="1200" b="1" dirty="0">
                <a:solidFill>
                  <a:schemeClr val="tx1">
                    <a:lumMod val="75000"/>
                    <a:lumOff val="25000"/>
                  </a:schemeClr>
                </a:solidFill>
                <a:latin typeface="等线" panose="02010600030101010101" pitchFamily="2" charset="-122"/>
                <a:ea typeface="等线" panose="02010600030101010101" pitchFamily="2" charset="-122"/>
              </a:rPr>
              <a:t>日，红一团一营二连</a:t>
            </a:r>
            <a:r>
              <a:rPr lang="en-US" altLang="zh-CN" sz="1200" b="1" dirty="0">
                <a:solidFill>
                  <a:schemeClr val="tx1">
                    <a:lumMod val="75000"/>
                    <a:lumOff val="25000"/>
                  </a:schemeClr>
                </a:solidFill>
                <a:latin typeface="等线" panose="02010600030101010101" pitchFamily="2" charset="-122"/>
                <a:ea typeface="等线" panose="02010600030101010101" pitchFamily="2" charset="-122"/>
              </a:rPr>
              <a:t>17</a:t>
            </a:r>
            <a:r>
              <a:rPr lang="zh-CN" altLang="en-US" sz="1200" b="1" dirty="0">
                <a:solidFill>
                  <a:schemeClr val="tx1">
                    <a:lumMod val="75000"/>
                    <a:lumOff val="25000"/>
                  </a:schemeClr>
                </a:solidFill>
                <a:latin typeface="等线" panose="02010600030101010101" pitchFamily="2" charset="-122"/>
                <a:ea typeface="等线" panose="02010600030101010101" pitchFamily="2" charset="-122"/>
              </a:rPr>
              <a:t>名勇士，强行渡过大渡河杀出一条生路，为红军沿大渡河两岸北上夹击泸定桥守敌创造了有利条件。</a:t>
            </a:r>
          </a:p>
        </p:txBody>
      </p:sp>
      <p:pic>
        <p:nvPicPr>
          <p:cNvPr id="3" name="图片 2"/>
          <p:cNvPicPr>
            <a:picLocks noChangeAspect="1"/>
          </p:cNvPicPr>
          <p:nvPr/>
        </p:nvPicPr>
        <p:blipFill rotWithShape="1">
          <a:blip r:embed="rId2" cstate="print">
            <a:extLst>
              <a:ext uri="{BEBA8EAE-BF5A-486C-A8C5-ECC9F3942E4B}">
                <a14:imgProps xmlns:a14="http://schemas.microsoft.com/office/drawing/2010/main" xmlns="">
                  <a14:imgLayer r:embed="rId3">
                    <a14:imgEffect>
                      <a14:colorTemperature colorTemp="11500"/>
                    </a14:imgEffect>
                    <a14:imgEffect>
                      <a14:saturation sat="43000"/>
                    </a14:imgEffect>
                  </a14:imgLayer>
                </a14:imgProps>
              </a:ext>
              <a:ext uri="{28A0092B-C50C-407E-A947-70E740481C1C}">
                <a14:useLocalDpi xmlns:a14="http://schemas.microsoft.com/office/drawing/2010/main" xmlns="" val="0"/>
              </a:ext>
            </a:extLst>
          </a:blip>
          <a:srcRect/>
          <a:stretch/>
        </p:blipFill>
        <p:spPr>
          <a:xfrm>
            <a:off x="905166" y="1757418"/>
            <a:ext cx="4364236" cy="2597028"/>
          </a:xfrm>
          <a:prstGeom prst="rect">
            <a:avLst/>
          </a:prstGeom>
          <a:solidFill>
            <a:srgbClr val="FFFFFF">
              <a:shade val="85000"/>
            </a:srgbClr>
          </a:solidFill>
          <a:ln w="0" cap="sq">
            <a:noFill/>
            <a:miter lim="800000"/>
          </a:ln>
          <a:effectLst/>
          <a:scene3d>
            <a:camera prst="orthographicFront"/>
            <a:lightRig rig="twoPt" dir="t">
              <a:rot lat="0" lon="0" rev="7200000"/>
            </a:lightRig>
          </a:scene3d>
          <a:sp3d>
            <a:bevelT w="25400" h="19050"/>
            <a:contourClr>
              <a:srgbClr val="FFFFFF"/>
            </a:contourClr>
          </a:sp3d>
        </p:spPr>
      </p:pic>
      <p:grpSp>
        <p:nvGrpSpPr>
          <p:cNvPr id="4" name="组合 3"/>
          <p:cNvGrpSpPr/>
          <p:nvPr/>
        </p:nvGrpSpPr>
        <p:grpSpPr>
          <a:xfrm>
            <a:off x="5541425" y="1757418"/>
            <a:ext cx="2766342" cy="814332"/>
            <a:chOff x="6558630" y="2081406"/>
            <a:chExt cx="3688456" cy="1085776"/>
          </a:xfrm>
        </p:grpSpPr>
        <p:sp>
          <p:nvSpPr>
            <p:cNvPr id="5" name="箭头: 燕尾形 9"/>
            <p:cNvSpPr/>
            <p:nvPr/>
          </p:nvSpPr>
          <p:spPr bwMode="auto">
            <a:xfrm>
              <a:off x="6558630" y="2081406"/>
              <a:ext cx="3688456" cy="1085776"/>
            </a:xfrm>
            <a:prstGeom prst="chevron">
              <a:avLst>
                <a:gd name="adj" fmla="val 0"/>
              </a:avLst>
            </a:prstGeom>
            <a:solidFill>
              <a:srgbClr val="A71F24"/>
            </a:solidFill>
            <a:ln w="9525" cap="flat" cmpd="sng" algn="ctr">
              <a:noFill/>
              <a:prstDash val="solid"/>
              <a:round/>
              <a:headEnd type="none" w="med" len="med"/>
              <a:tailEnd type="none" w="med" len="med"/>
            </a:ln>
            <a:effectLst/>
            <a:extLst/>
          </p:spPr>
          <p:txBody>
            <a:bodyPr vert="horz" wrap="square" lIns="68580" tIns="34290" rIns="68580" bIns="34290" numCol="1" rtlCol="0" anchor="t" anchorCtr="0" compatLnSpc="1">
              <a:prstTxWarp prst="textNoShape">
                <a:avLst/>
              </a:prstTxWarp>
            </a:bodyPr>
            <a:lstStyle/>
            <a:p>
              <a:pPr defTabSz="685800"/>
              <a:endParaRPr lang="zh-CN" altLang="en-US" sz="1350"/>
            </a:p>
          </p:txBody>
        </p:sp>
        <p:sp>
          <p:nvSpPr>
            <p:cNvPr id="6" name="矩形 5"/>
            <p:cNvSpPr/>
            <p:nvPr/>
          </p:nvSpPr>
          <p:spPr>
            <a:xfrm>
              <a:off x="7763495" y="2393461"/>
              <a:ext cx="1785104" cy="492443"/>
            </a:xfrm>
            <a:prstGeom prst="rect">
              <a:avLst/>
            </a:prstGeom>
          </p:spPr>
          <p:txBody>
            <a:bodyPr wrap="none">
              <a:spAutoFit/>
            </a:bodyPr>
            <a:lstStyle/>
            <a:p>
              <a:r>
                <a:rPr lang="zh-CN" altLang="en-US" b="1" dirty="0">
                  <a:solidFill>
                    <a:schemeClr val="bg1"/>
                  </a:solidFill>
                  <a:latin typeface="等线" panose="02010600030101010101" pitchFamily="2" charset="-122"/>
                  <a:ea typeface="等线" panose="02010600030101010101" pitchFamily="2" charset="-122"/>
                </a:rPr>
                <a:t>强渡大渡河</a:t>
              </a:r>
            </a:p>
          </p:txBody>
        </p:sp>
        <p:sp>
          <p:nvSpPr>
            <p:cNvPr id="7" name="Freeform 5"/>
            <p:cNvSpPr>
              <a:spLocks/>
            </p:cNvSpPr>
            <p:nvPr/>
          </p:nvSpPr>
          <p:spPr bwMode="auto">
            <a:xfrm>
              <a:off x="7003453" y="2212248"/>
              <a:ext cx="574869" cy="642878"/>
            </a:xfrm>
            <a:custGeom>
              <a:avLst/>
              <a:gdLst>
                <a:gd name="T0" fmla="*/ 2313 w 16074"/>
                <a:gd name="T1" fmla="*/ 11564 h 16128"/>
                <a:gd name="T2" fmla="*/ 3529 w 16074"/>
                <a:gd name="T3" fmla="*/ 12395 h 16128"/>
                <a:gd name="T4" fmla="*/ 4818 w 16074"/>
                <a:gd name="T5" fmla="*/ 13031 h 16128"/>
                <a:gd name="T6" fmla="*/ 6189 w 16074"/>
                <a:gd name="T7" fmla="*/ 13418 h 16128"/>
                <a:gd name="T8" fmla="*/ 7653 w 16074"/>
                <a:gd name="T9" fmla="*/ 13501 h 16128"/>
                <a:gd name="T10" fmla="*/ 9219 w 16074"/>
                <a:gd name="T11" fmla="*/ 13224 h 16128"/>
                <a:gd name="T12" fmla="*/ 5225 w 16074"/>
                <a:gd name="T13" fmla="*/ 7326 h 16128"/>
                <a:gd name="T14" fmla="*/ 5604 w 16074"/>
                <a:gd name="T15" fmla="*/ 2588 h 16128"/>
                <a:gd name="T16" fmla="*/ 5918 w 16074"/>
                <a:gd name="T17" fmla="*/ 2680 h 16128"/>
                <a:gd name="T18" fmla="*/ 6274 w 16074"/>
                <a:gd name="T19" fmla="*/ 2719 h 16128"/>
                <a:gd name="T20" fmla="*/ 6671 w 16074"/>
                <a:gd name="T21" fmla="*/ 2688 h 16128"/>
                <a:gd name="T22" fmla="*/ 7102 w 16074"/>
                <a:gd name="T23" fmla="*/ 2577 h 16128"/>
                <a:gd name="T24" fmla="*/ 7563 w 16074"/>
                <a:gd name="T25" fmla="*/ 2375 h 16128"/>
                <a:gd name="T26" fmla="*/ 8053 w 16074"/>
                <a:gd name="T27" fmla="*/ 2066 h 16128"/>
                <a:gd name="T28" fmla="*/ 12930 w 16074"/>
                <a:gd name="T29" fmla="*/ 10057 h 16128"/>
                <a:gd name="T30" fmla="*/ 13396 w 16074"/>
                <a:gd name="T31" fmla="*/ 8301 h 16128"/>
                <a:gd name="T32" fmla="*/ 13347 w 16074"/>
                <a:gd name="T33" fmla="*/ 6443 h 16128"/>
                <a:gd name="T34" fmla="*/ 12801 w 16074"/>
                <a:gd name="T35" fmla="*/ 4583 h 16128"/>
                <a:gd name="T36" fmla="*/ 11773 w 16074"/>
                <a:gd name="T37" fmla="*/ 2822 h 16128"/>
                <a:gd name="T38" fmla="*/ 10277 w 16074"/>
                <a:gd name="T39" fmla="*/ 1262 h 16128"/>
                <a:gd name="T40" fmla="*/ 8329 w 16074"/>
                <a:gd name="T41" fmla="*/ 0 h 16128"/>
                <a:gd name="T42" fmla="*/ 10526 w 16074"/>
                <a:gd name="T43" fmla="*/ 458 h 16128"/>
                <a:gd name="T44" fmla="*/ 12659 w 16074"/>
                <a:gd name="T45" fmla="*/ 1583 h 16128"/>
                <a:gd name="T46" fmla="*/ 14464 w 16074"/>
                <a:gd name="T47" fmla="*/ 3304 h 16128"/>
                <a:gd name="T48" fmla="*/ 15679 w 16074"/>
                <a:gd name="T49" fmla="*/ 5557 h 16128"/>
                <a:gd name="T50" fmla="*/ 16044 w 16074"/>
                <a:gd name="T51" fmla="*/ 8271 h 16128"/>
                <a:gd name="T52" fmla="*/ 15294 w 16074"/>
                <a:gd name="T53" fmla="*/ 11379 h 16128"/>
                <a:gd name="T54" fmla="*/ 12655 w 16074"/>
                <a:gd name="T55" fmla="*/ 14684 h 16128"/>
                <a:gd name="T56" fmla="*/ 10870 w 16074"/>
                <a:gd name="T57" fmla="*/ 15495 h 16128"/>
                <a:gd name="T58" fmla="*/ 9145 w 16074"/>
                <a:gd name="T59" fmla="*/ 15974 h 16128"/>
                <a:gd name="T60" fmla="*/ 7486 w 16074"/>
                <a:gd name="T61" fmla="*/ 16128 h 16128"/>
                <a:gd name="T62" fmla="*/ 5906 w 16074"/>
                <a:gd name="T63" fmla="*/ 15967 h 16128"/>
                <a:gd name="T64" fmla="*/ 4415 w 16074"/>
                <a:gd name="T65" fmla="*/ 15498 h 16128"/>
                <a:gd name="T66" fmla="*/ 3023 w 16074"/>
                <a:gd name="T67" fmla="*/ 14731 h 16128"/>
                <a:gd name="T68" fmla="*/ 2528 w 16074"/>
                <a:gd name="T69" fmla="*/ 14487 h 16128"/>
                <a:gd name="T70" fmla="*/ 2530 w 16074"/>
                <a:gd name="T71" fmla="*/ 14735 h 16128"/>
                <a:gd name="T72" fmla="*/ 2473 w 16074"/>
                <a:gd name="T73" fmla="*/ 14983 h 16128"/>
                <a:gd name="T74" fmla="*/ 2363 w 16074"/>
                <a:gd name="T75" fmla="*/ 15222 h 16128"/>
                <a:gd name="T76" fmla="*/ 2207 w 16074"/>
                <a:gd name="T77" fmla="*/ 15444 h 16128"/>
                <a:gd name="T78" fmla="*/ 2013 w 16074"/>
                <a:gd name="T79" fmla="*/ 15642 h 16128"/>
                <a:gd name="T80" fmla="*/ 1779 w 16074"/>
                <a:gd name="T81" fmla="*/ 15812 h 16128"/>
                <a:gd name="T82" fmla="*/ 1496 w 16074"/>
                <a:gd name="T83" fmla="*/ 15944 h 16128"/>
                <a:gd name="T84" fmla="*/ 1210 w 16074"/>
                <a:gd name="T85" fmla="*/ 16001 h 16128"/>
                <a:gd name="T86" fmla="*/ 933 w 16074"/>
                <a:gd name="T87" fmla="*/ 15986 h 16128"/>
                <a:gd name="T88" fmla="*/ 671 w 16074"/>
                <a:gd name="T89" fmla="*/ 15902 h 16128"/>
                <a:gd name="T90" fmla="*/ 436 w 16074"/>
                <a:gd name="T91" fmla="*/ 15751 h 16128"/>
                <a:gd name="T92" fmla="*/ 234 w 16074"/>
                <a:gd name="T93" fmla="*/ 15534 h 16128"/>
                <a:gd name="T94" fmla="*/ 33 w 16074"/>
                <a:gd name="T95" fmla="*/ 15112 h 16128"/>
                <a:gd name="T96" fmla="*/ 17 w 16074"/>
                <a:gd name="T97" fmla="*/ 14651 h 16128"/>
                <a:gd name="T98" fmla="*/ 179 w 16074"/>
                <a:gd name="T99" fmla="*/ 14226 h 16128"/>
                <a:gd name="T100" fmla="*/ 478 w 16074"/>
                <a:gd name="T101" fmla="*/ 13874 h 16128"/>
                <a:gd name="T102" fmla="*/ 878 w 16074"/>
                <a:gd name="T103" fmla="*/ 13632 h 16128"/>
                <a:gd name="T104" fmla="*/ 1339 w 16074"/>
                <a:gd name="T105" fmla="*/ 13536 h 16128"/>
                <a:gd name="T106" fmla="*/ 1477 w 16074"/>
                <a:gd name="T107" fmla="*/ 13406 h 16128"/>
                <a:gd name="T108" fmla="*/ 1100 w 16074"/>
                <a:gd name="T109" fmla="*/ 12990 h 16128"/>
                <a:gd name="T110" fmla="*/ 736 w 16074"/>
                <a:gd name="T111" fmla="*/ 12545 h 16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074" h="16128">
                  <a:moveTo>
                    <a:pt x="454" y="12169"/>
                  </a:moveTo>
                  <a:lnTo>
                    <a:pt x="1614" y="10993"/>
                  </a:lnTo>
                  <a:lnTo>
                    <a:pt x="1844" y="11188"/>
                  </a:lnTo>
                  <a:lnTo>
                    <a:pt x="2077" y="11378"/>
                  </a:lnTo>
                  <a:lnTo>
                    <a:pt x="2313" y="11564"/>
                  </a:lnTo>
                  <a:lnTo>
                    <a:pt x="2550" y="11742"/>
                  </a:lnTo>
                  <a:lnTo>
                    <a:pt x="2792" y="11916"/>
                  </a:lnTo>
                  <a:lnTo>
                    <a:pt x="3035" y="12083"/>
                  </a:lnTo>
                  <a:lnTo>
                    <a:pt x="3280" y="12242"/>
                  </a:lnTo>
                  <a:lnTo>
                    <a:pt x="3529" y="12395"/>
                  </a:lnTo>
                  <a:lnTo>
                    <a:pt x="3781" y="12540"/>
                  </a:lnTo>
                  <a:lnTo>
                    <a:pt x="4035" y="12677"/>
                  </a:lnTo>
                  <a:lnTo>
                    <a:pt x="4293" y="12804"/>
                  </a:lnTo>
                  <a:lnTo>
                    <a:pt x="4554" y="12923"/>
                  </a:lnTo>
                  <a:lnTo>
                    <a:pt x="4818" y="13031"/>
                  </a:lnTo>
                  <a:lnTo>
                    <a:pt x="5086" y="13131"/>
                  </a:lnTo>
                  <a:lnTo>
                    <a:pt x="5356" y="13220"/>
                  </a:lnTo>
                  <a:lnTo>
                    <a:pt x="5630" y="13298"/>
                  </a:lnTo>
                  <a:lnTo>
                    <a:pt x="5908" y="13364"/>
                  </a:lnTo>
                  <a:lnTo>
                    <a:pt x="6189" y="13418"/>
                  </a:lnTo>
                  <a:lnTo>
                    <a:pt x="6474" y="13461"/>
                  </a:lnTo>
                  <a:lnTo>
                    <a:pt x="6763" y="13491"/>
                  </a:lnTo>
                  <a:lnTo>
                    <a:pt x="7056" y="13508"/>
                  </a:lnTo>
                  <a:lnTo>
                    <a:pt x="7352" y="13511"/>
                  </a:lnTo>
                  <a:lnTo>
                    <a:pt x="7653" y="13501"/>
                  </a:lnTo>
                  <a:lnTo>
                    <a:pt x="7958" y="13476"/>
                  </a:lnTo>
                  <a:lnTo>
                    <a:pt x="8267" y="13437"/>
                  </a:lnTo>
                  <a:lnTo>
                    <a:pt x="8579" y="13381"/>
                  </a:lnTo>
                  <a:lnTo>
                    <a:pt x="8897" y="13311"/>
                  </a:lnTo>
                  <a:lnTo>
                    <a:pt x="9219" y="13224"/>
                  </a:lnTo>
                  <a:lnTo>
                    <a:pt x="9546" y="13121"/>
                  </a:lnTo>
                  <a:lnTo>
                    <a:pt x="9877" y="13001"/>
                  </a:lnTo>
                  <a:lnTo>
                    <a:pt x="10212" y="12863"/>
                  </a:lnTo>
                  <a:lnTo>
                    <a:pt x="10554" y="12708"/>
                  </a:lnTo>
                  <a:lnTo>
                    <a:pt x="5225" y="7326"/>
                  </a:lnTo>
                  <a:lnTo>
                    <a:pt x="3765" y="8813"/>
                  </a:lnTo>
                  <a:lnTo>
                    <a:pt x="1503" y="6582"/>
                  </a:lnTo>
                  <a:lnTo>
                    <a:pt x="5491" y="2537"/>
                  </a:lnTo>
                  <a:lnTo>
                    <a:pt x="5547" y="2563"/>
                  </a:lnTo>
                  <a:lnTo>
                    <a:pt x="5604" y="2588"/>
                  </a:lnTo>
                  <a:lnTo>
                    <a:pt x="5663" y="2610"/>
                  </a:lnTo>
                  <a:lnTo>
                    <a:pt x="5724" y="2631"/>
                  </a:lnTo>
                  <a:lnTo>
                    <a:pt x="5787" y="2649"/>
                  </a:lnTo>
                  <a:lnTo>
                    <a:pt x="5852" y="2666"/>
                  </a:lnTo>
                  <a:lnTo>
                    <a:pt x="5918" y="2680"/>
                  </a:lnTo>
                  <a:lnTo>
                    <a:pt x="5986" y="2693"/>
                  </a:lnTo>
                  <a:lnTo>
                    <a:pt x="6055" y="2703"/>
                  </a:lnTo>
                  <a:lnTo>
                    <a:pt x="6127" y="2711"/>
                  </a:lnTo>
                  <a:lnTo>
                    <a:pt x="6200" y="2716"/>
                  </a:lnTo>
                  <a:lnTo>
                    <a:pt x="6274" y="2719"/>
                  </a:lnTo>
                  <a:lnTo>
                    <a:pt x="6351" y="2719"/>
                  </a:lnTo>
                  <a:lnTo>
                    <a:pt x="6429" y="2716"/>
                  </a:lnTo>
                  <a:lnTo>
                    <a:pt x="6508" y="2710"/>
                  </a:lnTo>
                  <a:lnTo>
                    <a:pt x="6588" y="2700"/>
                  </a:lnTo>
                  <a:lnTo>
                    <a:pt x="6671" y="2688"/>
                  </a:lnTo>
                  <a:lnTo>
                    <a:pt x="6755" y="2673"/>
                  </a:lnTo>
                  <a:lnTo>
                    <a:pt x="6840" y="2654"/>
                  </a:lnTo>
                  <a:lnTo>
                    <a:pt x="6925" y="2632"/>
                  </a:lnTo>
                  <a:lnTo>
                    <a:pt x="7013" y="2607"/>
                  </a:lnTo>
                  <a:lnTo>
                    <a:pt x="7102" y="2577"/>
                  </a:lnTo>
                  <a:lnTo>
                    <a:pt x="7192" y="2545"/>
                  </a:lnTo>
                  <a:lnTo>
                    <a:pt x="7283" y="2508"/>
                  </a:lnTo>
                  <a:lnTo>
                    <a:pt x="7375" y="2468"/>
                  </a:lnTo>
                  <a:lnTo>
                    <a:pt x="7469" y="2423"/>
                  </a:lnTo>
                  <a:lnTo>
                    <a:pt x="7563" y="2375"/>
                  </a:lnTo>
                  <a:lnTo>
                    <a:pt x="7659" y="2321"/>
                  </a:lnTo>
                  <a:lnTo>
                    <a:pt x="7756" y="2265"/>
                  </a:lnTo>
                  <a:lnTo>
                    <a:pt x="7854" y="2203"/>
                  </a:lnTo>
                  <a:lnTo>
                    <a:pt x="7953" y="2137"/>
                  </a:lnTo>
                  <a:lnTo>
                    <a:pt x="8053" y="2066"/>
                  </a:lnTo>
                  <a:lnTo>
                    <a:pt x="9204" y="3243"/>
                  </a:lnTo>
                  <a:lnTo>
                    <a:pt x="7220" y="5296"/>
                  </a:lnTo>
                  <a:lnTo>
                    <a:pt x="12597" y="10708"/>
                  </a:lnTo>
                  <a:lnTo>
                    <a:pt x="12775" y="10387"/>
                  </a:lnTo>
                  <a:lnTo>
                    <a:pt x="12930" y="10057"/>
                  </a:lnTo>
                  <a:lnTo>
                    <a:pt x="13065" y="9719"/>
                  </a:lnTo>
                  <a:lnTo>
                    <a:pt x="13179" y="9373"/>
                  </a:lnTo>
                  <a:lnTo>
                    <a:pt x="13271" y="9022"/>
                  </a:lnTo>
                  <a:lnTo>
                    <a:pt x="13344" y="8664"/>
                  </a:lnTo>
                  <a:lnTo>
                    <a:pt x="13396" y="8301"/>
                  </a:lnTo>
                  <a:lnTo>
                    <a:pt x="13426" y="7934"/>
                  </a:lnTo>
                  <a:lnTo>
                    <a:pt x="13437" y="7564"/>
                  </a:lnTo>
                  <a:lnTo>
                    <a:pt x="13427" y="7192"/>
                  </a:lnTo>
                  <a:lnTo>
                    <a:pt x="13398" y="6818"/>
                  </a:lnTo>
                  <a:lnTo>
                    <a:pt x="13347" y="6443"/>
                  </a:lnTo>
                  <a:lnTo>
                    <a:pt x="13277" y="6068"/>
                  </a:lnTo>
                  <a:lnTo>
                    <a:pt x="13188" y="5694"/>
                  </a:lnTo>
                  <a:lnTo>
                    <a:pt x="13079" y="5321"/>
                  </a:lnTo>
                  <a:lnTo>
                    <a:pt x="12949" y="4950"/>
                  </a:lnTo>
                  <a:lnTo>
                    <a:pt x="12801" y="4583"/>
                  </a:lnTo>
                  <a:lnTo>
                    <a:pt x="12634" y="4220"/>
                  </a:lnTo>
                  <a:lnTo>
                    <a:pt x="12447" y="3862"/>
                  </a:lnTo>
                  <a:lnTo>
                    <a:pt x="12241" y="3509"/>
                  </a:lnTo>
                  <a:lnTo>
                    <a:pt x="12017" y="3162"/>
                  </a:lnTo>
                  <a:lnTo>
                    <a:pt x="11773" y="2822"/>
                  </a:lnTo>
                  <a:lnTo>
                    <a:pt x="11511" y="2492"/>
                  </a:lnTo>
                  <a:lnTo>
                    <a:pt x="11230" y="2169"/>
                  </a:lnTo>
                  <a:lnTo>
                    <a:pt x="10931" y="1856"/>
                  </a:lnTo>
                  <a:lnTo>
                    <a:pt x="10613" y="1553"/>
                  </a:lnTo>
                  <a:lnTo>
                    <a:pt x="10277" y="1262"/>
                  </a:lnTo>
                  <a:lnTo>
                    <a:pt x="9924" y="982"/>
                  </a:lnTo>
                  <a:lnTo>
                    <a:pt x="9551" y="716"/>
                  </a:lnTo>
                  <a:lnTo>
                    <a:pt x="9162" y="463"/>
                  </a:lnTo>
                  <a:lnTo>
                    <a:pt x="8754" y="224"/>
                  </a:lnTo>
                  <a:lnTo>
                    <a:pt x="8329" y="0"/>
                  </a:lnTo>
                  <a:lnTo>
                    <a:pt x="8761" y="35"/>
                  </a:lnTo>
                  <a:lnTo>
                    <a:pt x="9199" y="99"/>
                  </a:lnTo>
                  <a:lnTo>
                    <a:pt x="9641" y="192"/>
                  </a:lnTo>
                  <a:lnTo>
                    <a:pt x="10084" y="310"/>
                  </a:lnTo>
                  <a:lnTo>
                    <a:pt x="10526" y="458"/>
                  </a:lnTo>
                  <a:lnTo>
                    <a:pt x="10966" y="632"/>
                  </a:lnTo>
                  <a:lnTo>
                    <a:pt x="11402" y="832"/>
                  </a:lnTo>
                  <a:lnTo>
                    <a:pt x="11830" y="1057"/>
                  </a:lnTo>
                  <a:lnTo>
                    <a:pt x="12250" y="1307"/>
                  </a:lnTo>
                  <a:lnTo>
                    <a:pt x="12659" y="1583"/>
                  </a:lnTo>
                  <a:lnTo>
                    <a:pt x="13054" y="1881"/>
                  </a:lnTo>
                  <a:lnTo>
                    <a:pt x="13435" y="2203"/>
                  </a:lnTo>
                  <a:lnTo>
                    <a:pt x="13798" y="2548"/>
                  </a:lnTo>
                  <a:lnTo>
                    <a:pt x="14141" y="2915"/>
                  </a:lnTo>
                  <a:lnTo>
                    <a:pt x="14464" y="3304"/>
                  </a:lnTo>
                  <a:lnTo>
                    <a:pt x="14762" y="3714"/>
                  </a:lnTo>
                  <a:lnTo>
                    <a:pt x="15036" y="4146"/>
                  </a:lnTo>
                  <a:lnTo>
                    <a:pt x="15281" y="4596"/>
                  </a:lnTo>
                  <a:lnTo>
                    <a:pt x="15496" y="5067"/>
                  </a:lnTo>
                  <a:lnTo>
                    <a:pt x="15679" y="5557"/>
                  </a:lnTo>
                  <a:lnTo>
                    <a:pt x="15829" y="6065"/>
                  </a:lnTo>
                  <a:lnTo>
                    <a:pt x="15942" y="6591"/>
                  </a:lnTo>
                  <a:lnTo>
                    <a:pt x="16016" y="7135"/>
                  </a:lnTo>
                  <a:lnTo>
                    <a:pt x="16052" y="7695"/>
                  </a:lnTo>
                  <a:lnTo>
                    <a:pt x="16044" y="8271"/>
                  </a:lnTo>
                  <a:lnTo>
                    <a:pt x="15991" y="8863"/>
                  </a:lnTo>
                  <a:lnTo>
                    <a:pt x="15892" y="9471"/>
                  </a:lnTo>
                  <a:lnTo>
                    <a:pt x="15744" y="10093"/>
                  </a:lnTo>
                  <a:lnTo>
                    <a:pt x="15545" y="10729"/>
                  </a:lnTo>
                  <a:lnTo>
                    <a:pt x="15294" y="11379"/>
                  </a:lnTo>
                  <a:lnTo>
                    <a:pt x="14987" y="12042"/>
                  </a:lnTo>
                  <a:lnTo>
                    <a:pt x="14623" y="12717"/>
                  </a:lnTo>
                  <a:lnTo>
                    <a:pt x="16074" y="14218"/>
                  </a:lnTo>
                  <a:lnTo>
                    <a:pt x="14156" y="16081"/>
                  </a:lnTo>
                  <a:lnTo>
                    <a:pt x="12655" y="14684"/>
                  </a:lnTo>
                  <a:lnTo>
                    <a:pt x="12293" y="14873"/>
                  </a:lnTo>
                  <a:lnTo>
                    <a:pt x="11934" y="15048"/>
                  </a:lnTo>
                  <a:lnTo>
                    <a:pt x="11578" y="15211"/>
                  </a:lnTo>
                  <a:lnTo>
                    <a:pt x="11223" y="15360"/>
                  </a:lnTo>
                  <a:lnTo>
                    <a:pt x="10870" y="15495"/>
                  </a:lnTo>
                  <a:lnTo>
                    <a:pt x="10520" y="15617"/>
                  </a:lnTo>
                  <a:lnTo>
                    <a:pt x="10173" y="15726"/>
                  </a:lnTo>
                  <a:lnTo>
                    <a:pt x="9828" y="15822"/>
                  </a:lnTo>
                  <a:lnTo>
                    <a:pt x="9485" y="15904"/>
                  </a:lnTo>
                  <a:lnTo>
                    <a:pt x="9145" y="15974"/>
                  </a:lnTo>
                  <a:lnTo>
                    <a:pt x="8808" y="16030"/>
                  </a:lnTo>
                  <a:lnTo>
                    <a:pt x="8472" y="16074"/>
                  </a:lnTo>
                  <a:lnTo>
                    <a:pt x="8140" y="16105"/>
                  </a:lnTo>
                  <a:lnTo>
                    <a:pt x="7812" y="16123"/>
                  </a:lnTo>
                  <a:lnTo>
                    <a:pt x="7486" y="16128"/>
                  </a:lnTo>
                  <a:lnTo>
                    <a:pt x="7164" y="16121"/>
                  </a:lnTo>
                  <a:lnTo>
                    <a:pt x="6845" y="16101"/>
                  </a:lnTo>
                  <a:lnTo>
                    <a:pt x="6529" y="16069"/>
                  </a:lnTo>
                  <a:lnTo>
                    <a:pt x="6216" y="16024"/>
                  </a:lnTo>
                  <a:lnTo>
                    <a:pt x="5906" y="15967"/>
                  </a:lnTo>
                  <a:lnTo>
                    <a:pt x="5601" y="15897"/>
                  </a:lnTo>
                  <a:lnTo>
                    <a:pt x="5298" y="15816"/>
                  </a:lnTo>
                  <a:lnTo>
                    <a:pt x="5001" y="15722"/>
                  </a:lnTo>
                  <a:lnTo>
                    <a:pt x="4706" y="15616"/>
                  </a:lnTo>
                  <a:lnTo>
                    <a:pt x="4415" y="15498"/>
                  </a:lnTo>
                  <a:lnTo>
                    <a:pt x="4129" y="15368"/>
                  </a:lnTo>
                  <a:lnTo>
                    <a:pt x="3846" y="15227"/>
                  </a:lnTo>
                  <a:lnTo>
                    <a:pt x="3568" y="15073"/>
                  </a:lnTo>
                  <a:lnTo>
                    <a:pt x="3293" y="14907"/>
                  </a:lnTo>
                  <a:lnTo>
                    <a:pt x="3023" y="14731"/>
                  </a:lnTo>
                  <a:lnTo>
                    <a:pt x="2757" y="14542"/>
                  </a:lnTo>
                  <a:lnTo>
                    <a:pt x="2496" y="14342"/>
                  </a:lnTo>
                  <a:lnTo>
                    <a:pt x="2509" y="14390"/>
                  </a:lnTo>
                  <a:lnTo>
                    <a:pt x="2520" y="14439"/>
                  </a:lnTo>
                  <a:lnTo>
                    <a:pt x="2528" y="14487"/>
                  </a:lnTo>
                  <a:lnTo>
                    <a:pt x="2533" y="14536"/>
                  </a:lnTo>
                  <a:lnTo>
                    <a:pt x="2536" y="14586"/>
                  </a:lnTo>
                  <a:lnTo>
                    <a:pt x="2537" y="14635"/>
                  </a:lnTo>
                  <a:lnTo>
                    <a:pt x="2534" y="14686"/>
                  </a:lnTo>
                  <a:lnTo>
                    <a:pt x="2530" y="14735"/>
                  </a:lnTo>
                  <a:lnTo>
                    <a:pt x="2523" y="14785"/>
                  </a:lnTo>
                  <a:lnTo>
                    <a:pt x="2514" y="14835"/>
                  </a:lnTo>
                  <a:lnTo>
                    <a:pt x="2502" y="14884"/>
                  </a:lnTo>
                  <a:lnTo>
                    <a:pt x="2489" y="14934"/>
                  </a:lnTo>
                  <a:lnTo>
                    <a:pt x="2473" y="14983"/>
                  </a:lnTo>
                  <a:lnTo>
                    <a:pt x="2454" y="15031"/>
                  </a:lnTo>
                  <a:lnTo>
                    <a:pt x="2434" y="15080"/>
                  </a:lnTo>
                  <a:lnTo>
                    <a:pt x="2412" y="15127"/>
                  </a:lnTo>
                  <a:lnTo>
                    <a:pt x="2388" y="15174"/>
                  </a:lnTo>
                  <a:lnTo>
                    <a:pt x="2363" y="15222"/>
                  </a:lnTo>
                  <a:lnTo>
                    <a:pt x="2334" y="15267"/>
                  </a:lnTo>
                  <a:lnTo>
                    <a:pt x="2305" y="15313"/>
                  </a:lnTo>
                  <a:lnTo>
                    <a:pt x="2275" y="15358"/>
                  </a:lnTo>
                  <a:lnTo>
                    <a:pt x="2241" y="15401"/>
                  </a:lnTo>
                  <a:lnTo>
                    <a:pt x="2207" y="15444"/>
                  </a:lnTo>
                  <a:lnTo>
                    <a:pt x="2171" y="15486"/>
                  </a:lnTo>
                  <a:lnTo>
                    <a:pt x="2134" y="15526"/>
                  </a:lnTo>
                  <a:lnTo>
                    <a:pt x="2095" y="15567"/>
                  </a:lnTo>
                  <a:lnTo>
                    <a:pt x="2055" y="15605"/>
                  </a:lnTo>
                  <a:lnTo>
                    <a:pt x="2013" y="15642"/>
                  </a:lnTo>
                  <a:lnTo>
                    <a:pt x="1971" y="15677"/>
                  </a:lnTo>
                  <a:lnTo>
                    <a:pt x="1927" y="15713"/>
                  </a:lnTo>
                  <a:lnTo>
                    <a:pt x="1881" y="15745"/>
                  </a:lnTo>
                  <a:lnTo>
                    <a:pt x="1836" y="15777"/>
                  </a:lnTo>
                  <a:lnTo>
                    <a:pt x="1779" y="15812"/>
                  </a:lnTo>
                  <a:lnTo>
                    <a:pt x="1723" y="15845"/>
                  </a:lnTo>
                  <a:lnTo>
                    <a:pt x="1666" y="15874"/>
                  </a:lnTo>
                  <a:lnTo>
                    <a:pt x="1610" y="15900"/>
                  </a:lnTo>
                  <a:lnTo>
                    <a:pt x="1552" y="15923"/>
                  </a:lnTo>
                  <a:lnTo>
                    <a:pt x="1496" y="15944"/>
                  </a:lnTo>
                  <a:lnTo>
                    <a:pt x="1438" y="15961"/>
                  </a:lnTo>
                  <a:lnTo>
                    <a:pt x="1381" y="15975"/>
                  </a:lnTo>
                  <a:lnTo>
                    <a:pt x="1324" y="15987"/>
                  </a:lnTo>
                  <a:lnTo>
                    <a:pt x="1267" y="15995"/>
                  </a:lnTo>
                  <a:lnTo>
                    <a:pt x="1210" y="16001"/>
                  </a:lnTo>
                  <a:lnTo>
                    <a:pt x="1154" y="16003"/>
                  </a:lnTo>
                  <a:lnTo>
                    <a:pt x="1098" y="16003"/>
                  </a:lnTo>
                  <a:lnTo>
                    <a:pt x="1043" y="16000"/>
                  </a:lnTo>
                  <a:lnTo>
                    <a:pt x="987" y="15995"/>
                  </a:lnTo>
                  <a:lnTo>
                    <a:pt x="933" y="15986"/>
                  </a:lnTo>
                  <a:lnTo>
                    <a:pt x="879" y="15975"/>
                  </a:lnTo>
                  <a:lnTo>
                    <a:pt x="826" y="15961"/>
                  </a:lnTo>
                  <a:lnTo>
                    <a:pt x="773" y="15944"/>
                  </a:lnTo>
                  <a:lnTo>
                    <a:pt x="722" y="15924"/>
                  </a:lnTo>
                  <a:lnTo>
                    <a:pt x="671" y="15902"/>
                  </a:lnTo>
                  <a:lnTo>
                    <a:pt x="622" y="15877"/>
                  </a:lnTo>
                  <a:lnTo>
                    <a:pt x="573" y="15849"/>
                  </a:lnTo>
                  <a:lnTo>
                    <a:pt x="527" y="15819"/>
                  </a:lnTo>
                  <a:lnTo>
                    <a:pt x="480" y="15786"/>
                  </a:lnTo>
                  <a:lnTo>
                    <a:pt x="436" y="15751"/>
                  </a:lnTo>
                  <a:lnTo>
                    <a:pt x="393" y="15713"/>
                  </a:lnTo>
                  <a:lnTo>
                    <a:pt x="350" y="15671"/>
                  </a:lnTo>
                  <a:lnTo>
                    <a:pt x="310" y="15628"/>
                  </a:lnTo>
                  <a:lnTo>
                    <a:pt x="271" y="15583"/>
                  </a:lnTo>
                  <a:lnTo>
                    <a:pt x="234" y="15534"/>
                  </a:lnTo>
                  <a:lnTo>
                    <a:pt x="199" y="15483"/>
                  </a:lnTo>
                  <a:lnTo>
                    <a:pt x="143" y="15391"/>
                  </a:lnTo>
                  <a:lnTo>
                    <a:pt x="98" y="15299"/>
                  </a:lnTo>
                  <a:lnTo>
                    <a:pt x="61" y="15206"/>
                  </a:lnTo>
                  <a:lnTo>
                    <a:pt x="33" y="15112"/>
                  </a:lnTo>
                  <a:lnTo>
                    <a:pt x="14" y="15019"/>
                  </a:lnTo>
                  <a:lnTo>
                    <a:pt x="3" y="14925"/>
                  </a:lnTo>
                  <a:lnTo>
                    <a:pt x="0" y="14833"/>
                  </a:lnTo>
                  <a:lnTo>
                    <a:pt x="5" y="14741"/>
                  </a:lnTo>
                  <a:lnTo>
                    <a:pt x="17" y="14651"/>
                  </a:lnTo>
                  <a:lnTo>
                    <a:pt x="36" y="14562"/>
                  </a:lnTo>
                  <a:lnTo>
                    <a:pt x="63" y="14475"/>
                  </a:lnTo>
                  <a:lnTo>
                    <a:pt x="95" y="14389"/>
                  </a:lnTo>
                  <a:lnTo>
                    <a:pt x="133" y="14307"/>
                  </a:lnTo>
                  <a:lnTo>
                    <a:pt x="179" y="14226"/>
                  </a:lnTo>
                  <a:lnTo>
                    <a:pt x="228" y="14148"/>
                  </a:lnTo>
                  <a:lnTo>
                    <a:pt x="284" y="14075"/>
                  </a:lnTo>
                  <a:lnTo>
                    <a:pt x="344" y="14004"/>
                  </a:lnTo>
                  <a:lnTo>
                    <a:pt x="409" y="13938"/>
                  </a:lnTo>
                  <a:lnTo>
                    <a:pt x="478" y="13874"/>
                  </a:lnTo>
                  <a:lnTo>
                    <a:pt x="551" y="13816"/>
                  </a:lnTo>
                  <a:lnTo>
                    <a:pt x="628" y="13762"/>
                  </a:lnTo>
                  <a:lnTo>
                    <a:pt x="708" y="13714"/>
                  </a:lnTo>
                  <a:lnTo>
                    <a:pt x="791" y="13670"/>
                  </a:lnTo>
                  <a:lnTo>
                    <a:pt x="878" y="13632"/>
                  </a:lnTo>
                  <a:lnTo>
                    <a:pt x="967" y="13601"/>
                  </a:lnTo>
                  <a:lnTo>
                    <a:pt x="1057" y="13575"/>
                  </a:lnTo>
                  <a:lnTo>
                    <a:pt x="1150" y="13556"/>
                  </a:lnTo>
                  <a:lnTo>
                    <a:pt x="1244" y="13542"/>
                  </a:lnTo>
                  <a:lnTo>
                    <a:pt x="1339" y="13536"/>
                  </a:lnTo>
                  <a:lnTo>
                    <a:pt x="1436" y="13538"/>
                  </a:lnTo>
                  <a:lnTo>
                    <a:pt x="1533" y="13548"/>
                  </a:lnTo>
                  <a:lnTo>
                    <a:pt x="1630" y="13565"/>
                  </a:lnTo>
                  <a:lnTo>
                    <a:pt x="1553" y="13486"/>
                  </a:lnTo>
                  <a:lnTo>
                    <a:pt x="1477" y="13406"/>
                  </a:lnTo>
                  <a:lnTo>
                    <a:pt x="1400" y="13325"/>
                  </a:lnTo>
                  <a:lnTo>
                    <a:pt x="1324" y="13243"/>
                  </a:lnTo>
                  <a:lnTo>
                    <a:pt x="1248" y="13159"/>
                  </a:lnTo>
                  <a:lnTo>
                    <a:pt x="1174" y="13075"/>
                  </a:lnTo>
                  <a:lnTo>
                    <a:pt x="1100" y="12990"/>
                  </a:lnTo>
                  <a:lnTo>
                    <a:pt x="1026" y="12903"/>
                  </a:lnTo>
                  <a:lnTo>
                    <a:pt x="953" y="12815"/>
                  </a:lnTo>
                  <a:lnTo>
                    <a:pt x="880" y="12726"/>
                  </a:lnTo>
                  <a:lnTo>
                    <a:pt x="807" y="12636"/>
                  </a:lnTo>
                  <a:lnTo>
                    <a:pt x="736" y="12545"/>
                  </a:lnTo>
                  <a:lnTo>
                    <a:pt x="665" y="12453"/>
                  </a:lnTo>
                  <a:lnTo>
                    <a:pt x="594" y="12359"/>
                  </a:lnTo>
                  <a:lnTo>
                    <a:pt x="524" y="12264"/>
                  </a:lnTo>
                  <a:lnTo>
                    <a:pt x="454" y="12169"/>
                  </a:lnTo>
                  <a:close/>
                </a:path>
              </a:pathLst>
            </a:custGeom>
            <a:gradFill flip="none" rotWithShape="1">
              <a:gsLst>
                <a:gs pos="0">
                  <a:srgbClr val="FFFF00"/>
                </a:gs>
                <a:gs pos="100000">
                  <a:srgbClr val="FFC000"/>
                </a:gs>
                <a:gs pos="55000">
                  <a:srgbClr val="FFFF00">
                    <a:tint val="23500"/>
                    <a:satMod val="160000"/>
                  </a:srgbClr>
                </a:gs>
              </a:gsLst>
              <a:lin ang="5400000" scaled="1"/>
              <a:tileRect/>
            </a:gradFill>
            <a:ln>
              <a:noFill/>
            </a:ln>
            <a:effectLst>
              <a:outerShdw blurRad="50800" dist="38100" dir="5400000" algn="t" rotWithShape="0">
                <a:prstClr val="black">
                  <a:alpha val="40000"/>
                </a:prstClr>
              </a:outerShdw>
            </a:effectLst>
          </p:spPr>
          <p:txBody>
            <a:bodyPr vert="horz" wrap="square" lIns="68580" tIns="34290" rIns="68580" bIns="34290" numCol="1" anchor="t" anchorCtr="0" compatLnSpc="1">
              <a:prstTxWarp prst="textNoShape">
                <a:avLst/>
              </a:prstTxWarp>
            </a:bodyPr>
            <a:lstStyle/>
            <a:p>
              <a:endParaRPr lang="zh-CN" altLang="en-US">
                <a:solidFill>
                  <a:schemeClr val="tx1"/>
                </a:solidFill>
              </a:endParaRPr>
            </a:p>
          </p:txBody>
        </p:sp>
      </p:grpSp>
      <p:sp>
        <p:nvSpPr>
          <p:cNvPr id="8" name="文本框 7"/>
          <p:cNvSpPr txBox="1"/>
          <p:nvPr/>
        </p:nvSpPr>
        <p:spPr>
          <a:xfrm>
            <a:off x="1011011" y="239268"/>
            <a:ext cx="1723549" cy="461665"/>
          </a:xfrm>
          <a:prstGeom prst="rect">
            <a:avLst/>
          </a:prstGeom>
          <a:noFill/>
        </p:spPr>
        <p:txBody>
          <a:bodyPr wrap="none" rtlCol="0">
            <a:spAutoFit/>
          </a:bodyPr>
          <a:lstStyle/>
          <a:p>
            <a:r>
              <a:rPr lang="zh-CN" altLang="en-US" sz="2400" b="1" dirty="0">
                <a:solidFill>
                  <a:srgbClr val="A71F24"/>
                </a:solidFill>
                <a:latin typeface="颜简体" panose="020B0503020204020204" pitchFamily="34" charset="2"/>
                <a:ea typeface="颜简体" panose="020B0503020204020204" pitchFamily="34" charset="2"/>
              </a:rPr>
              <a:t>回顾长征路</a:t>
            </a:r>
          </a:p>
        </p:txBody>
      </p:sp>
    </p:spTree>
    <p:extLst>
      <p:ext uri="{BB962C8B-B14F-4D97-AF65-F5344CB8AC3E}">
        <p14:creationId xmlns:p14="http://schemas.microsoft.com/office/powerpoint/2010/main" xmlns="" val="2881394206"/>
      </p:ext>
    </p:extLst>
  </p:cSld>
  <p:clrMapOvr>
    <a:masterClrMapping/>
  </p:clrMapOvr>
  <mc:AlternateContent xmlns:mc="http://schemas.openxmlformats.org/markup-compatibility/2006">
    <mc:Choice xmlns:p14="http://schemas.microsoft.com/office/powerpoint/2010/main" xmlns="" Requires="p14">
      <p:transition spd="med" p14:dur="700" advTm="0">
        <p:fade/>
      </p:transition>
    </mc:Choice>
    <mc:Fallback>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childTnLst>
                          </p:cTn>
                        </p:par>
                        <p:par>
                          <p:cTn id="13" fill="hold">
                            <p:stCondLst>
                              <p:cond delay="1000"/>
                            </p:stCondLst>
                            <p:childTnLst>
                              <p:par>
                                <p:cTn id="14" presetID="12" presetClass="entr" presetSubtype="4" fill="hold" grpId="0" nodeType="after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1000"/>
                                        <p:tgtEl>
                                          <p:spTgt spid="2"/>
                                        </p:tgtEl>
                                        <p:attrNameLst>
                                          <p:attrName>ppt_y</p:attrName>
                                        </p:attrNameLst>
                                      </p:cBhvr>
                                      <p:tavLst>
                                        <p:tav tm="0">
                                          <p:val>
                                            <p:strVal val="#ppt_y+#ppt_h*1.125000"/>
                                          </p:val>
                                        </p:tav>
                                        <p:tav tm="100000">
                                          <p:val>
                                            <p:strVal val="#ppt_y"/>
                                          </p:val>
                                        </p:tav>
                                      </p:tavLst>
                                    </p:anim>
                                    <p:animEffect transition="in" filter="wipe(up)">
                                      <p:cBhvr>
                                        <p:cTn id="17" dur="1000"/>
                                        <p:tgtEl>
                                          <p:spTgt spid="2"/>
                                        </p:tgtEl>
                                      </p:cBhvr>
                                    </p:animEffect>
                                  </p:childTnLst>
                                </p:cTn>
                              </p:par>
                              <p:par>
                                <p:cTn id="18" presetID="10" presetClass="entr" presetSubtype="0" fill="hold" grpId="0" nodeType="withEffect">
                                  <p:stCondLst>
                                    <p:cond delay="0"/>
                                  </p:stCondLst>
                                  <p:iterate type="lt">
                                    <p:tmPct val="10000"/>
                                  </p:iterate>
                                  <p:childTnLst>
                                    <p:set>
                                      <p:cBhvr>
                                        <p:cTn id="19" dur="1" fill="hold">
                                          <p:stCondLst>
                                            <p:cond delay="0"/>
                                          </p:stCondLst>
                                        </p:cTn>
                                        <p:tgtEl>
                                          <p:spTgt spid="8"/>
                                        </p:tgtEl>
                                        <p:attrNameLst>
                                          <p:attrName>style.visibility</p:attrName>
                                        </p:attrNameLst>
                                      </p:cBhvr>
                                      <p:to>
                                        <p:strVal val="visible"/>
                                      </p:to>
                                    </p:set>
                                    <p:animEffect transition="in" filter="fade">
                                      <p:cBhvr>
                                        <p:cTn id="2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bwMode="auto">
          <a:xfrm>
            <a:off x="4577825" y="1068850"/>
            <a:ext cx="3183755" cy="1502900"/>
          </a:xfrm>
          <a:prstGeom prst="rect">
            <a:avLst/>
          </a:prstGeom>
          <a:solidFill>
            <a:srgbClr val="A71F24"/>
          </a:solidFill>
          <a:ln w="9525" cap="flat" cmpd="sng" algn="ctr">
            <a:noFill/>
            <a:prstDash val="solid"/>
            <a:round/>
            <a:headEnd type="none" w="med" len="med"/>
            <a:tailEnd type="none" w="med" len="med"/>
          </a:ln>
          <a:effectLst/>
          <a:extLst/>
        </p:spPr>
        <p:txBody>
          <a:bodyPr vert="horz" wrap="square" lIns="68580" tIns="34290" rIns="68580" bIns="34290" numCol="1" rtlCol="0" anchor="t" anchorCtr="0" compatLnSpc="1">
            <a:prstTxWarp prst="textNoShape">
              <a:avLst/>
            </a:prstTxWarp>
          </a:bodyPr>
          <a:lstStyle/>
          <a:p>
            <a:pPr defTabSz="685800"/>
            <a:endParaRPr lang="zh-CN" altLang="en-US" sz="1350"/>
          </a:p>
        </p:txBody>
      </p:sp>
      <p:sp>
        <p:nvSpPr>
          <p:cNvPr id="14" name="文本框 13"/>
          <p:cNvSpPr txBox="1"/>
          <p:nvPr/>
        </p:nvSpPr>
        <p:spPr>
          <a:xfrm>
            <a:off x="6004292" y="1545451"/>
            <a:ext cx="1454244" cy="600164"/>
          </a:xfrm>
          <a:prstGeom prst="rect">
            <a:avLst/>
          </a:prstGeom>
          <a:noFill/>
        </p:spPr>
        <p:txBody>
          <a:bodyPr wrap="none" rtlCol="0">
            <a:spAutoFit/>
          </a:bodyPr>
          <a:lstStyle/>
          <a:p>
            <a:r>
              <a:rPr lang="zh-CN" altLang="en-US" sz="3300" b="1" dirty="0">
                <a:solidFill>
                  <a:schemeClr val="bg1"/>
                </a:solidFill>
                <a:latin typeface="等线" panose="02010600030101010101" pitchFamily="2" charset="-122"/>
                <a:ea typeface="等线" panose="02010600030101010101" pitchFamily="2" charset="-122"/>
              </a:rPr>
              <a:t>过草地</a:t>
            </a:r>
          </a:p>
        </p:txBody>
      </p:sp>
      <p:sp>
        <p:nvSpPr>
          <p:cNvPr id="15" name="矩形 14"/>
          <p:cNvSpPr/>
          <p:nvPr/>
        </p:nvSpPr>
        <p:spPr>
          <a:xfrm>
            <a:off x="4572000" y="3192918"/>
            <a:ext cx="3189580" cy="1754326"/>
          </a:xfrm>
          <a:prstGeom prst="rect">
            <a:avLst/>
          </a:prstGeom>
        </p:spPr>
        <p:txBody>
          <a:bodyPr wrap="square">
            <a:spAutoFit/>
          </a:bodyPr>
          <a:lstStyle/>
          <a:p>
            <a:pPr>
              <a:lnSpc>
                <a:spcPct val="150000"/>
              </a:lnSpc>
            </a:pPr>
            <a:r>
              <a:rPr lang="en-US" altLang="zh-CN" sz="1200" b="1" dirty="0">
                <a:solidFill>
                  <a:srgbClr val="A71F24"/>
                </a:solidFill>
                <a:latin typeface="等线" panose="02010600030101010101" pitchFamily="2" charset="-122"/>
                <a:ea typeface="等线" panose="02010600030101010101" pitchFamily="2" charset="-122"/>
              </a:rPr>
              <a:t>1935</a:t>
            </a:r>
            <a:r>
              <a:rPr lang="zh-CN" altLang="en-US" sz="1200" b="1" dirty="0">
                <a:solidFill>
                  <a:srgbClr val="A71F24"/>
                </a:solidFill>
                <a:latin typeface="等线" panose="02010600030101010101" pitchFamily="2" charset="-122"/>
                <a:ea typeface="等线" panose="02010600030101010101" pitchFamily="2" charset="-122"/>
              </a:rPr>
              <a:t>年</a:t>
            </a:r>
            <a:r>
              <a:rPr lang="en-US" altLang="zh-CN" sz="1200" b="1" dirty="0">
                <a:solidFill>
                  <a:srgbClr val="A71F24"/>
                </a:solidFill>
                <a:latin typeface="等线" panose="02010600030101010101" pitchFamily="2" charset="-122"/>
                <a:ea typeface="等线" panose="02010600030101010101" pitchFamily="2" charset="-122"/>
              </a:rPr>
              <a:t>8</a:t>
            </a:r>
            <a:r>
              <a:rPr lang="zh-CN" altLang="en-US" sz="1200" b="1" dirty="0">
                <a:solidFill>
                  <a:srgbClr val="A71F24"/>
                </a:solidFill>
                <a:latin typeface="等线" panose="02010600030101010101" pitchFamily="2" charset="-122"/>
                <a:ea typeface="等线" panose="02010600030101010101" pitchFamily="2" charset="-122"/>
              </a:rPr>
              <a:t>月</a:t>
            </a:r>
            <a:r>
              <a:rPr lang="en-US" altLang="zh-CN" sz="1200" b="1" dirty="0">
                <a:solidFill>
                  <a:srgbClr val="A71F24"/>
                </a:solidFill>
                <a:latin typeface="等线" panose="02010600030101010101" pitchFamily="2" charset="-122"/>
                <a:ea typeface="等线" panose="02010600030101010101" pitchFamily="2" charset="-122"/>
              </a:rPr>
              <a:t>21</a:t>
            </a:r>
            <a:r>
              <a:rPr lang="zh-CN" altLang="en-US" sz="1200" b="1" dirty="0">
                <a:solidFill>
                  <a:srgbClr val="A71F24"/>
                </a:solidFill>
                <a:latin typeface="等线" panose="02010600030101010101" pitchFamily="2" charset="-122"/>
                <a:ea typeface="等线" panose="02010600030101010101" pitchFamily="2" charset="-122"/>
              </a:rPr>
              <a:t>日，</a:t>
            </a:r>
            <a:r>
              <a:rPr lang="zh-CN" altLang="en-US" sz="1200" b="1" dirty="0">
                <a:solidFill>
                  <a:srgbClr val="333333"/>
                </a:solidFill>
                <a:latin typeface="等线" panose="02010600030101010101" pitchFamily="2" charset="-122"/>
                <a:ea typeface="等线" panose="02010600030101010101" pitchFamily="2" charset="-122"/>
              </a:rPr>
              <a:t>红军开始过草地。红军队列分左右两路，平行前进。右路军由毛泽东、周恩来等率领，由四川毛儿盖出发，进入草地。经过七天到达草地尽头的班佑地区。草地环境恶劣，在此牺牲的红军将士达万人以上。</a:t>
            </a:r>
            <a:endParaRPr lang="zh-CN" altLang="en-US" sz="1200" b="1" dirty="0">
              <a:latin typeface="等线" panose="02010600030101010101" pitchFamily="2" charset="-122"/>
              <a:ea typeface="等线" panose="02010600030101010101" pitchFamily="2" charset="-122"/>
            </a:endParaRPr>
          </a:p>
        </p:txBody>
      </p:sp>
      <p:pic>
        <p:nvPicPr>
          <p:cNvPr id="16" name="图片 15"/>
          <p:cNvPicPr>
            <a:picLocks noChangeAspect="1"/>
          </p:cNvPicPr>
          <p:nvPr/>
        </p:nvPicPr>
        <p:blipFill>
          <a:blip r:embed="rId2" cstate="print">
            <a:extLst>
              <a:ext uri="{BEBA8EAE-BF5A-486C-A8C5-ECC9F3942E4B}">
                <a14:imgProps xmlns:a14="http://schemas.microsoft.com/office/drawing/2010/main" xmlns="">
                  <a14:imgLayer r:embed="rId3">
                    <a14:imgEffect>
                      <a14:colorTemperature colorTemp="11500"/>
                    </a14:imgEffect>
                    <a14:imgEffect>
                      <a14:saturation sat="50000"/>
                    </a14:imgEffect>
                  </a14:imgLayer>
                </a14:imgProps>
              </a:ext>
              <a:ext uri="{28A0092B-C50C-407E-A947-70E740481C1C}">
                <a14:useLocalDpi xmlns:a14="http://schemas.microsoft.com/office/drawing/2010/main" xmlns="" val="0"/>
              </a:ext>
            </a:extLst>
          </a:blip>
          <a:stretch>
            <a:fillRect/>
          </a:stretch>
        </p:blipFill>
        <p:spPr>
          <a:xfrm>
            <a:off x="1631097" y="1068850"/>
            <a:ext cx="2472818" cy="3578312"/>
          </a:xfrm>
          <a:prstGeom prst="rect">
            <a:avLst/>
          </a:prstGeom>
          <a:solidFill>
            <a:srgbClr val="FFFFFF">
              <a:shade val="85000"/>
            </a:srgbClr>
          </a:solidFill>
          <a:ln w="0" cap="sq">
            <a:noFill/>
            <a:miter lim="800000"/>
          </a:ln>
          <a:effectLst/>
          <a:scene3d>
            <a:camera prst="orthographicFront"/>
            <a:lightRig rig="twoPt" dir="t">
              <a:rot lat="0" lon="0" rev="7200000"/>
            </a:lightRig>
          </a:scene3d>
          <a:sp3d>
            <a:bevelT w="25400" h="19050"/>
            <a:contourClr>
              <a:srgbClr val="FFFFFF"/>
            </a:contourClr>
          </a:sp3d>
        </p:spPr>
      </p:pic>
      <p:sp>
        <p:nvSpPr>
          <p:cNvPr id="17" name="Freeform 5"/>
          <p:cNvSpPr>
            <a:spLocks/>
          </p:cNvSpPr>
          <p:nvPr/>
        </p:nvSpPr>
        <p:spPr bwMode="auto">
          <a:xfrm>
            <a:off x="5055625" y="1437667"/>
            <a:ext cx="798797" cy="792650"/>
          </a:xfrm>
          <a:custGeom>
            <a:avLst/>
            <a:gdLst>
              <a:gd name="T0" fmla="*/ 2313 w 16074"/>
              <a:gd name="T1" fmla="*/ 11564 h 16128"/>
              <a:gd name="T2" fmla="*/ 3529 w 16074"/>
              <a:gd name="T3" fmla="*/ 12395 h 16128"/>
              <a:gd name="T4" fmla="*/ 4818 w 16074"/>
              <a:gd name="T5" fmla="*/ 13031 h 16128"/>
              <a:gd name="T6" fmla="*/ 6189 w 16074"/>
              <a:gd name="T7" fmla="*/ 13418 h 16128"/>
              <a:gd name="T8" fmla="*/ 7653 w 16074"/>
              <a:gd name="T9" fmla="*/ 13501 h 16128"/>
              <a:gd name="T10" fmla="*/ 9219 w 16074"/>
              <a:gd name="T11" fmla="*/ 13224 h 16128"/>
              <a:gd name="T12" fmla="*/ 5225 w 16074"/>
              <a:gd name="T13" fmla="*/ 7326 h 16128"/>
              <a:gd name="T14" fmla="*/ 5604 w 16074"/>
              <a:gd name="T15" fmla="*/ 2588 h 16128"/>
              <a:gd name="T16" fmla="*/ 5918 w 16074"/>
              <a:gd name="T17" fmla="*/ 2680 h 16128"/>
              <a:gd name="T18" fmla="*/ 6274 w 16074"/>
              <a:gd name="T19" fmla="*/ 2719 h 16128"/>
              <a:gd name="T20" fmla="*/ 6671 w 16074"/>
              <a:gd name="T21" fmla="*/ 2688 h 16128"/>
              <a:gd name="T22" fmla="*/ 7102 w 16074"/>
              <a:gd name="T23" fmla="*/ 2577 h 16128"/>
              <a:gd name="T24" fmla="*/ 7563 w 16074"/>
              <a:gd name="T25" fmla="*/ 2375 h 16128"/>
              <a:gd name="T26" fmla="*/ 8053 w 16074"/>
              <a:gd name="T27" fmla="*/ 2066 h 16128"/>
              <a:gd name="T28" fmla="*/ 12930 w 16074"/>
              <a:gd name="T29" fmla="*/ 10057 h 16128"/>
              <a:gd name="T30" fmla="*/ 13396 w 16074"/>
              <a:gd name="T31" fmla="*/ 8301 h 16128"/>
              <a:gd name="T32" fmla="*/ 13347 w 16074"/>
              <a:gd name="T33" fmla="*/ 6443 h 16128"/>
              <a:gd name="T34" fmla="*/ 12801 w 16074"/>
              <a:gd name="T35" fmla="*/ 4583 h 16128"/>
              <a:gd name="T36" fmla="*/ 11773 w 16074"/>
              <a:gd name="T37" fmla="*/ 2822 h 16128"/>
              <a:gd name="T38" fmla="*/ 10277 w 16074"/>
              <a:gd name="T39" fmla="*/ 1262 h 16128"/>
              <a:gd name="T40" fmla="*/ 8329 w 16074"/>
              <a:gd name="T41" fmla="*/ 0 h 16128"/>
              <a:gd name="T42" fmla="*/ 10526 w 16074"/>
              <a:gd name="T43" fmla="*/ 458 h 16128"/>
              <a:gd name="T44" fmla="*/ 12659 w 16074"/>
              <a:gd name="T45" fmla="*/ 1583 h 16128"/>
              <a:gd name="T46" fmla="*/ 14464 w 16074"/>
              <a:gd name="T47" fmla="*/ 3304 h 16128"/>
              <a:gd name="T48" fmla="*/ 15679 w 16074"/>
              <a:gd name="T49" fmla="*/ 5557 h 16128"/>
              <a:gd name="T50" fmla="*/ 16044 w 16074"/>
              <a:gd name="T51" fmla="*/ 8271 h 16128"/>
              <a:gd name="T52" fmla="*/ 15294 w 16074"/>
              <a:gd name="T53" fmla="*/ 11379 h 16128"/>
              <a:gd name="T54" fmla="*/ 12655 w 16074"/>
              <a:gd name="T55" fmla="*/ 14684 h 16128"/>
              <a:gd name="T56" fmla="*/ 10870 w 16074"/>
              <a:gd name="T57" fmla="*/ 15495 h 16128"/>
              <a:gd name="T58" fmla="*/ 9145 w 16074"/>
              <a:gd name="T59" fmla="*/ 15974 h 16128"/>
              <a:gd name="T60" fmla="*/ 7486 w 16074"/>
              <a:gd name="T61" fmla="*/ 16128 h 16128"/>
              <a:gd name="T62" fmla="*/ 5906 w 16074"/>
              <a:gd name="T63" fmla="*/ 15967 h 16128"/>
              <a:gd name="T64" fmla="*/ 4415 w 16074"/>
              <a:gd name="T65" fmla="*/ 15498 h 16128"/>
              <a:gd name="T66" fmla="*/ 3023 w 16074"/>
              <a:gd name="T67" fmla="*/ 14731 h 16128"/>
              <a:gd name="T68" fmla="*/ 2528 w 16074"/>
              <a:gd name="T69" fmla="*/ 14487 h 16128"/>
              <a:gd name="T70" fmla="*/ 2530 w 16074"/>
              <a:gd name="T71" fmla="*/ 14735 h 16128"/>
              <a:gd name="T72" fmla="*/ 2473 w 16074"/>
              <a:gd name="T73" fmla="*/ 14983 h 16128"/>
              <a:gd name="T74" fmla="*/ 2363 w 16074"/>
              <a:gd name="T75" fmla="*/ 15222 h 16128"/>
              <a:gd name="T76" fmla="*/ 2207 w 16074"/>
              <a:gd name="T77" fmla="*/ 15444 h 16128"/>
              <a:gd name="T78" fmla="*/ 2013 w 16074"/>
              <a:gd name="T79" fmla="*/ 15642 h 16128"/>
              <a:gd name="T80" fmla="*/ 1779 w 16074"/>
              <a:gd name="T81" fmla="*/ 15812 h 16128"/>
              <a:gd name="T82" fmla="*/ 1496 w 16074"/>
              <a:gd name="T83" fmla="*/ 15944 h 16128"/>
              <a:gd name="T84" fmla="*/ 1210 w 16074"/>
              <a:gd name="T85" fmla="*/ 16001 h 16128"/>
              <a:gd name="T86" fmla="*/ 933 w 16074"/>
              <a:gd name="T87" fmla="*/ 15986 h 16128"/>
              <a:gd name="T88" fmla="*/ 671 w 16074"/>
              <a:gd name="T89" fmla="*/ 15902 h 16128"/>
              <a:gd name="T90" fmla="*/ 436 w 16074"/>
              <a:gd name="T91" fmla="*/ 15751 h 16128"/>
              <a:gd name="T92" fmla="*/ 234 w 16074"/>
              <a:gd name="T93" fmla="*/ 15534 h 16128"/>
              <a:gd name="T94" fmla="*/ 33 w 16074"/>
              <a:gd name="T95" fmla="*/ 15112 h 16128"/>
              <a:gd name="T96" fmla="*/ 17 w 16074"/>
              <a:gd name="T97" fmla="*/ 14651 h 16128"/>
              <a:gd name="T98" fmla="*/ 179 w 16074"/>
              <a:gd name="T99" fmla="*/ 14226 h 16128"/>
              <a:gd name="T100" fmla="*/ 478 w 16074"/>
              <a:gd name="T101" fmla="*/ 13874 h 16128"/>
              <a:gd name="T102" fmla="*/ 878 w 16074"/>
              <a:gd name="T103" fmla="*/ 13632 h 16128"/>
              <a:gd name="T104" fmla="*/ 1339 w 16074"/>
              <a:gd name="T105" fmla="*/ 13536 h 16128"/>
              <a:gd name="T106" fmla="*/ 1477 w 16074"/>
              <a:gd name="T107" fmla="*/ 13406 h 16128"/>
              <a:gd name="T108" fmla="*/ 1100 w 16074"/>
              <a:gd name="T109" fmla="*/ 12990 h 16128"/>
              <a:gd name="T110" fmla="*/ 736 w 16074"/>
              <a:gd name="T111" fmla="*/ 12545 h 16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074" h="16128">
                <a:moveTo>
                  <a:pt x="454" y="12169"/>
                </a:moveTo>
                <a:lnTo>
                  <a:pt x="1614" y="10993"/>
                </a:lnTo>
                <a:lnTo>
                  <a:pt x="1844" y="11188"/>
                </a:lnTo>
                <a:lnTo>
                  <a:pt x="2077" y="11378"/>
                </a:lnTo>
                <a:lnTo>
                  <a:pt x="2313" y="11564"/>
                </a:lnTo>
                <a:lnTo>
                  <a:pt x="2550" y="11742"/>
                </a:lnTo>
                <a:lnTo>
                  <a:pt x="2792" y="11916"/>
                </a:lnTo>
                <a:lnTo>
                  <a:pt x="3035" y="12083"/>
                </a:lnTo>
                <a:lnTo>
                  <a:pt x="3280" y="12242"/>
                </a:lnTo>
                <a:lnTo>
                  <a:pt x="3529" y="12395"/>
                </a:lnTo>
                <a:lnTo>
                  <a:pt x="3781" y="12540"/>
                </a:lnTo>
                <a:lnTo>
                  <a:pt x="4035" y="12677"/>
                </a:lnTo>
                <a:lnTo>
                  <a:pt x="4293" y="12804"/>
                </a:lnTo>
                <a:lnTo>
                  <a:pt x="4554" y="12923"/>
                </a:lnTo>
                <a:lnTo>
                  <a:pt x="4818" y="13031"/>
                </a:lnTo>
                <a:lnTo>
                  <a:pt x="5086" y="13131"/>
                </a:lnTo>
                <a:lnTo>
                  <a:pt x="5356" y="13220"/>
                </a:lnTo>
                <a:lnTo>
                  <a:pt x="5630" y="13298"/>
                </a:lnTo>
                <a:lnTo>
                  <a:pt x="5908" y="13364"/>
                </a:lnTo>
                <a:lnTo>
                  <a:pt x="6189" y="13418"/>
                </a:lnTo>
                <a:lnTo>
                  <a:pt x="6474" y="13461"/>
                </a:lnTo>
                <a:lnTo>
                  <a:pt x="6763" y="13491"/>
                </a:lnTo>
                <a:lnTo>
                  <a:pt x="7056" y="13508"/>
                </a:lnTo>
                <a:lnTo>
                  <a:pt x="7352" y="13511"/>
                </a:lnTo>
                <a:lnTo>
                  <a:pt x="7653" y="13501"/>
                </a:lnTo>
                <a:lnTo>
                  <a:pt x="7958" y="13476"/>
                </a:lnTo>
                <a:lnTo>
                  <a:pt x="8267" y="13437"/>
                </a:lnTo>
                <a:lnTo>
                  <a:pt x="8579" y="13381"/>
                </a:lnTo>
                <a:lnTo>
                  <a:pt x="8897" y="13311"/>
                </a:lnTo>
                <a:lnTo>
                  <a:pt x="9219" y="13224"/>
                </a:lnTo>
                <a:lnTo>
                  <a:pt x="9546" y="13121"/>
                </a:lnTo>
                <a:lnTo>
                  <a:pt x="9877" y="13001"/>
                </a:lnTo>
                <a:lnTo>
                  <a:pt x="10212" y="12863"/>
                </a:lnTo>
                <a:lnTo>
                  <a:pt x="10554" y="12708"/>
                </a:lnTo>
                <a:lnTo>
                  <a:pt x="5225" y="7326"/>
                </a:lnTo>
                <a:lnTo>
                  <a:pt x="3765" y="8813"/>
                </a:lnTo>
                <a:lnTo>
                  <a:pt x="1503" y="6582"/>
                </a:lnTo>
                <a:lnTo>
                  <a:pt x="5491" y="2537"/>
                </a:lnTo>
                <a:lnTo>
                  <a:pt x="5547" y="2563"/>
                </a:lnTo>
                <a:lnTo>
                  <a:pt x="5604" y="2588"/>
                </a:lnTo>
                <a:lnTo>
                  <a:pt x="5663" y="2610"/>
                </a:lnTo>
                <a:lnTo>
                  <a:pt x="5724" y="2631"/>
                </a:lnTo>
                <a:lnTo>
                  <a:pt x="5787" y="2649"/>
                </a:lnTo>
                <a:lnTo>
                  <a:pt x="5852" y="2666"/>
                </a:lnTo>
                <a:lnTo>
                  <a:pt x="5918" y="2680"/>
                </a:lnTo>
                <a:lnTo>
                  <a:pt x="5986" y="2693"/>
                </a:lnTo>
                <a:lnTo>
                  <a:pt x="6055" y="2703"/>
                </a:lnTo>
                <a:lnTo>
                  <a:pt x="6127" y="2711"/>
                </a:lnTo>
                <a:lnTo>
                  <a:pt x="6200" y="2716"/>
                </a:lnTo>
                <a:lnTo>
                  <a:pt x="6274" y="2719"/>
                </a:lnTo>
                <a:lnTo>
                  <a:pt x="6351" y="2719"/>
                </a:lnTo>
                <a:lnTo>
                  <a:pt x="6429" y="2716"/>
                </a:lnTo>
                <a:lnTo>
                  <a:pt x="6508" y="2710"/>
                </a:lnTo>
                <a:lnTo>
                  <a:pt x="6588" y="2700"/>
                </a:lnTo>
                <a:lnTo>
                  <a:pt x="6671" y="2688"/>
                </a:lnTo>
                <a:lnTo>
                  <a:pt x="6755" y="2673"/>
                </a:lnTo>
                <a:lnTo>
                  <a:pt x="6840" y="2654"/>
                </a:lnTo>
                <a:lnTo>
                  <a:pt x="6925" y="2632"/>
                </a:lnTo>
                <a:lnTo>
                  <a:pt x="7013" y="2607"/>
                </a:lnTo>
                <a:lnTo>
                  <a:pt x="7102" y="2577"/>
                </a:lnTo>
                <a:lnTo>
                  <a:pt x="7192" y="2545"/>
                </a:lnTo>
                <a:lnTo>
                  <a:pt x="7283" y="2508"/>
                </a:lnTo>
                <a:lnTo>
                  <a:pt x="7375" y="2468"/>
                </a:lnTo>
                <a:lnTo>
                  <a:pt x="7469" y="2423"/>
                </a:lnTo>
                <a:lnTo>
                  <a:pt x="7563" y="2375"/>
                </a:lnTo>
                <a:lnTo>
                  <a:pt x="7659" y="2321"/>
                </a:lnTo>
                <a:lnTo>
                  <a:pt x="7756" y="2265"/>
                </a:lnTo>
                <a:lnTo>
                  <a:pt x="7854" y="2203"/>
                </a:lnTo>
                <a:lnTo>
                  <a:pt x="7953" y="2137"/>
                </a:lnTo>
                <a:lnTo>
                  <a:pt x="8053" y="2066"/>
                </a:lnTo>
                <a:lnTo>
                  <a:pt x="9204" y="3243"/>
                </a:lnTo>
                <a:lnTo>
                  <a:pt x="7220" y="5296"/>
                </a:lnTo>
                <a:lnTo>
                  <a:pt x="12597" y="10708"/>
                </a:lnTo>
                <a:lnTo>
                  <a:pt x="12775" y="10387"/>
                </a:lnTo>
                <a:lnTo>
                  <a:pt x="12930" y="10057"/>
                </a:lnTo>
                <a:lnTo>
                  <a:pt x="13065" y="9719"/>
                </a:lnTo>
                <a:lnTo>
                  <a:pt x="13179" y="9373"/>
                </a:lnTo>
                <a:lnTo>
                  <a:pt x="13271" y="9022"/>
                </a:lnTo>
                <a:lnTo>
                  <a:pt x="13344" y="8664"/>
                </a:lnTo>
                <a:lnTo>
                  <a:pt x="13396" y="8301"/>
                </a:lnTo>
                <a:lnTo>
                  <a:pt x="13426" y="7934"/>
                </a:lnTo>
                <a:lnTo>
                  <a:pt x="13437" y="7564"/>
                </a:lnTo>
                <a:lnTo>
                  <a:pt x="13427" y="7192"/>
                </a:lnTo>
                <a:lnTo>
                  <a:pt x="13398" y="6818"/>
                </a:lnTo>
                <a:lnTo>
                  <a:pt x="13347" y="6443"/>
                </a:lnTo>
                <a:lnTo>
                  <a:pt x="13277" y="6068"/>
                </a:lnTo>
                <a:lnTo>
                  <a:pt x="13188" y="5694"/>
                </a:lnTo>
                <a:lnTo>
                  <a:pt x="13079" y="5321"/>
                </a:lnTo>
                <a:lnTo>
                  <a:pt x="12949" y="4950"/>
                </a:lnTo>
                <a:lnTo>
                  <a:pt x="12801" y="4583"/>
                </a:lnTo>
                <a:lnTo>
                  <a:pt x="12634" y="4220"/>
                </a:lnTo>
                <a:lnTo>
                  <a:pt x="12447" y="3862"/>
                </a:lnTo>
                <a:lnTo>
                  <a:pt x="12241" y="3509"/>
                </a:lnTo>
                <a:lnTo>
                  <a:pt x="12017" y="3162"/>
                </a:lnTo>
                <a:lnTo>
                  <a:pt x="11773" y="2822"/>
                </a:lnTo>
                <a:lnTo>
                  <a:pt x="11511" y="2492"/>
                </a:lnTo>
                <a:lnTo>
                  <a:pt x="11230" y="2169"/>
                </a:lnTo>
                <a:lnTo>
                  <a:pt x="10931" y="1856"/>
                </a:lnTo>
                <a:lnTo>
                  <a:pt x="10613" y="1553"/>
                </a:lnTo>
                <a:lnTo>
                  <a:pt x="10277" y="1262"/>
                </a:lnTo>
                <a:lnTo>
                  <a:pt x="9924" y="982"/>
                </a:lnTo>
                <a:lnTo>
                  <a:pt x="9551" y="716"/>
                </a:lnTo>
                <a:lnTo>
                  <a:pt x="9162" y="463"/>
                </a:lnTo>
                <a:lnTo>
                  <a:pt x="8754" y="224"/>
                </a:lnTo>
                <a:lnTo>
                  <a:pt x="8329" y="0"/>
                </a:lnTo>
                <a:lnTo>
                  <a:pt x="8761" y="35"/>
                </a:lnTo>
                <a:lnTo>
                  <a:pt x="9199" y="99"/>
                </a:lnTo>
                <a:lnTo>
                  <a:pt x="9641" y="192"/>
                </a:lnTo>
                <a:lnTo>
                  <a:pt x="10084" y="310"/>
                </a:lnTo>
                <a:lnTo>
                  <a:pt x="10526" y="458"/>
                </a:lnTo>
                <a:lnTo>
                  <a:pt x="10966" y="632"/>
                </a:lnTo>
                <a:lnTo>
                  <a:pt x="11402" y="832"/>
                </a:lnTo>
                <a:lnTo>
                  <a:pt x="11830" y="1057"/>
                </a:lnTo>
                <a:lnTo>
                  <a:pt x="12250" y="1307"/>
                </a:lnTo>
                <a:lnTo>
                  <a:pt x="12659" y="1583"/>
                </a:lnTo>
                <a:lnTo>
                  <a:pt x="13054" y="1881"/>
                </a:lnTo>
                <a:lnTo>
                  <a:pt x="13435" y="2203"/>
                </a:lnTo>
                <a:lnTo>
                  <a:pt x="13798" y="2548"/>
                </a:lnTo>
                <a:lnTo>
                  <a:pt x="14141" y="2915"/>
                </a:lnTo>
                <a:lnTo>
                  <a:pt x="14464" y="3304"/>
                </a:lnTo>
                <a:lnTo>
                  <a:pt x="14762" y="3714"/>
                </a:lnTo>
                <a:lnTo>
                  <a:pt x="15036" y="4146"/>
                </a:lnTo>
                <a:lnTo>
                  <a:pt x="15281" y="4596"/>
                </a:lnTo>
                <a:lnTo>
                  <a:pt x="15496" y="5067"/>
                </a:lnTo>
                <a:lnTo>
                  <a:pt x="15679" y="5557"/>
                </a:lnTo>
                <a:lnTo>
                  <a:pt x="15829" y="6065"/>
                </a:lnTo>
                <a:lnTo>
                  <a:pt x="15942" y="6591"/>
                </a:lnTo>
                <a:lnTo>
                  <a:pt x="16016" y="7135"/>
                </a:lnTo>
                <a:lnTo>
                  <a:pt x="16052" y="7695"/>
                </a:lnTo>
                <a:lnTo>
                  <a:pt x="16044" y="8271"/>
                </a:lnTo>
                <a:lnTo>
                  <a:pt x="15991" y="8863"/>
                </a:lnTo>
                <a:lnTo>
                  <a:pt x="15892" y="9471"/>
                </a:lnTo>
                <a:lnTo>
                  <a:pt x="15744" y="10093"/>
                </a:lnTo>
                <a:lnTo>
                  <a:pt x="15545" y="10729"/>
                </a:lnTo>
                <a:lnTo>
                  <a:pt x="15294" y="11379"/>
                </a:lnTo>
                <a:lnTo>
                  <a:pt x="14987" y="12042"/>
                </a:lnTo>
                <a:lnTo>
                  <a:pt x="14623" y="12717"/>
                </a:lnTo>
                <a:lnTo>
                  <a:pt x="16074" y="14218"/>
                </a:lnTo>
                <a:lnTo>
                  <a:pt x="14156" y="16081"/>
                </a:lnTo>
                <a:lnTo>
                  <a:pt x="12655" y="14684"/>
                </a:lnTo>
                <a:lnTo>
                  <a:pt x="12293" y="14873"/>
                </a:lnTo>
                <a:lnTo>
                  <a:pt x="11934" y="15048"/>
                </a:lnTo>
                <a:lnTo>
                  <a:pt x="11578" y="15211"/>
                </a:lnTo>
                <a:lnTo>
                  <a:pt x="11223" y="15360"/>
                </a:lnTo>
                <a:lnTo>
                  <a:pt x="10870" y="15495"/>
                </a:lnTo>
                <a:lnTo>
                  <a:pt x="10520" y="15617"/>
                </a:lnTo>
                <a:lnTo>
                  <a:pt x="10173" y="15726"/>
                </a:lnTo>
                <a:lnTo>
                  <a:pt x="9828" y="15822"/>
                </a:lnTo>
                <a:lnTo>
                  <a:pt x="9485" y="15904"/>
                </a:lnTo>
                <a:lnTo>
                  <a:pt x="9145" y="15974"/>
                </a:lnTo>
                <a:lnTo>
                  <a:pt x="8808" y="16030"/>
                </a:lnTo>
                <a:lnTo>
                  <a:pt x="8472" y="16074"/>
                </a:lnTo>
                <a:lnTo>
                  <a:pt x="8140" y="16105"/>
                </a:lnTo>
                <a:lnTo>
                  <a:pt x="7812" y="16123"/>
                </a:lnTo>
                <a:lnTo>
                  <a:pt x="7486" y="16128"/>
                </a:lnTo>
                <a:lnTo>
                  <a:pt x="7164" y="16121"/>
                </a:lnTo>
                <a:lnTo>
                  <a:pt x="6845" y="16101"/>
                </a:lnTo>
                <a:lnTo>
                  <a:pt x="6529" y="16069"/>
                </a:lnTo>
                <a:lnTo>
                  <a:pt x="6216" y="16024"/>
                </a:lnTo>
                <a:lnTo>
                  <a:pt x="5906" y="15967"/>
                </a:lnTo>
                <a:lnTo>
                  <a:pt x="5601" y="15897"/>
                </a:lnTo>
                <a:lnTo>
                  <a:pt x="5298" y="15816"/>
                </a:lnTo>
                <a:lnTo>
                  <a:pt x="5001" y="15722"/>
                </a:lnTo>
                <a:lnTo>
                  <a:pt x="4706" y="15616"/>
                </a:lnTo>
                <a:lnTo>
                  <a:pt x="4415" y="15498"/>
                </a:lnTo>
                <a:lnTo>
                  <a:pt x="4129" y="15368"/>
                </a:lnTo>
                <a:lnTo>
                  <a:pt x="3846" y="15227"/>
                </a:lnTo>
                <a:lnTo>
                  <a:pt x="3568" y="15073"/>
                </a:lnTo>
                <a:lnTo>
                  <a:pt x="3293" y="14907"/>
                </a:lnTo>
                <a:lnTo>
                  <a:pt x="3023" y="14731"/>
                </a:lnTo>
                <a:lnTo>
                  <a:pt x="2757" y="14542"/>
                </a:lnTo>
                <a:lnTo>
                  <a:pt x="2496" y="14342"/>
                </a:lnTo>
                <a:lnTo>
                  <a:pt x="2509" y="14390"/>
                </a:lnTo>
                <a:lnTo>
                  <a:pt x="2520" y="14439"/>
                </a:lnTo>
                <a:lnTo>
                  <a:pt x="2528" y="14487"/>
                </a:lnTo>
                <a:lnTo>
                  <a:pt x="2533" y="14536"/>
                </a:lnTo>
                <a:lnTo>
                  <a:pt x="2536" y="14586"/>
                </a:lnTo>
                <a:lnTo>
                  <a:pt x="2537" y="14635"/>
                </a:lnTo>
                <a:lnTo>
                  <a:pt x="2534" y="14686"/>
                </a:lnTo>
                <a:lnTo>
                  <a:pt x="2530" y="14735"/>
                </a:lnTo>
                <a:lnTo>
                  <a:pt x="2523" y="14785"/>
                </a:lnTo>
                <a:lnTo>
                  <a:pt x="2514" y="14835"/>
                </a:lnTo>
                <a:lnTo>
                  <a:pt x="2502" y="14884"/>
                </a:lnTo>
                <a:lnTo>
                  <a:pt x="2489" y="14934"/>
                </a:lnTo>
                <a:lnTo>
                  <a:pt x="2473" y="14983"/>
                </a:lnTo>
                <a:lnTo>
                  <a:pt x="2454" y="15031"/>
                </a:lnTo>
                <a:lnTo>
                  <a:pt x="2434" y="15080"/>
                </a:lnTo>
                <a:lnTo>
                  <a:pt x="2412" y="15127"/>
                </a:lnTo>
                <a:lnTo>
                  <a:pt x="2388" y="15174"/>
                </a:lnTo>
                <a:lnTo>
                  <a:pt x="2363" y="15222"/>
                </a:lnTo>
                <a:lnTo>
                  <a:pt x="2334" y="15267"/>
                </a:lnTo>
                <a:lnTo>
                  <a:pt x="2305" y="15313"/>
                </a:lnTo>
                <a:lnTo>
                  <a:pt x="2275" y="15358"/>
                </a:lnTo>
                <a:lnTo>
                  <a:pt x="2241" y="15401"/>
                </a:lnTo>
                <a:lnTo>
                  <a:pt x="2207" y="15444"/>
                </a:lnTo>
                <a:lnTo>
                  <a:pt x="2171" y="15486"/>
                </a:lnTo>
                <a:lnTo>
                  <a:pt x="2134" y="15526"/>
                </a:lnTo>
                <a:lnTo>
                  <a:pt x="2095" y="15567"/>
                </a:lnTo>
                <a:lnTo>
                  <a:pt x="2055" y="15605"/>
                </a:lnTo>
                <a:lnTo>
                  <a:pt x="2013" y="15642"/>
                </a:lnTo>
                <a:lnTo>
                  <a:pt x="1971" y="15677"/>
                </a:lnTo>
                <a:lnTo>
                  <a:pt x="1927" y="15713"/>
                </a:lnTo>
                <a:lnTo>
                  <a:pt x="1881" y="15745"/>
                </a:lnTo>
                <a:lnTo>
                  <a:pt x="1836" y="15777"/>
                </a:lnTo>
                <a:lnTo>
                  <a:pt x="1779" y="15812"/>
                </a:lnTo>
                <a:lnTo>
                  <a:pt x="1723" y="15845"/>
                </a:lnTo>
                <a:lnTo>
                  <a:pt x="1666" y="15874"/>
                </a:lnTo>
                <a:lnTo>
                  <a:pt x="1610" y="15900"/>
                </a:lnTo>
                <a:lnTo>
                  <a:pt x="1552" y="15923"/>
                </a:lnTo>
                <a:lnTo>
                  <a:pt x="1496" y="15944"/>
                </a:lnTo>
                <a:lnTo>
                  <a:pt x="1438" y="15961"/>
                </a:lnTo>
                <a:lnTo>
                  <a:pt x="1381" y="15975"/>
                </a:lnTo>
                <a:lnTo>
                  <a:pt x="1324" y="15987"/>
                </a:lnTo>
                <a:lnTo>
                  <a:pt x="1267" y="15995"/>
                </a:lnTo>
                <a:lnTo>
                  <a:pt x="1210" y="16001"/>
                </a:lnTo>
                <a:lnTo>
                  <a:pt x="1154" y="16003"/>
                </a:lnTo>
                <a:lnTo>
                  <a:pt x="1098" y="16003"/>
                </a:lnTo>
                <a:lnTo>
                  <a:pt x="1043" y="16000"/>
                </a:lnTo>
                <a:lnTo>
                  <a:pt x="987" y="15995"/>
                </a:lnTo>
                <a:lnTo>
                  <a:pt x="933" y="15986"/>
                </a:lnTo>
                <a:lnTo>
                  <a:pt x="879" y="15975"/>
                </a:lnTo>
                <a:lnTo>
                  <a:pt x="826" y="15961"/>
                </a:lnTo>
                <a:lnTo>
                  <a:pt x="773" y="15944"/>
                </a:lnTo>
                <a:lnTo>
                  <a:pt x="722" y="15924"/>
                </a:lnTo>
                <a:lnTo>
                  <a:pt x="671" y="15902"/>
                </a:lnTo>
                <a:lnTo>
                  <a:pt x="622" y="15877"/>
                </a:lnTo>
                <a:lnTo>
                  <a:pt x="573" y="15849"/>
                </a:lnTo>
                <a:lnTo>
                  <a:pt x="527" y="15819"/>
                </a:lnTo>
                <a:lnTo>
                  <a:pt x="480" y="15786"/>
                </a:lnTo>
                <a:lnTo>
                  <a:pt x="436" y="15751"/>
                </a:lnTo>
                <a:lnTo>
                  <a:pt x="393" y="15713"/>
                </a:lnTo>
                <a:lnTo>
                  <a:pt x="350" y="15671"/>
                </a:lnTo>
                <a:lnTo>
                  <a:pt x="310" y="15628"/>
                </a:lnTo>
                <a:lnTo>
                  <a:pt x="271" y="15583"/>
                </a:lnTo>
                <a:lnTo>
                  <a:pt x="234" y="15534"/>
                </a:lnTo>
                <a:lnTo>
                  <a:pt x="199" y="15483"/>
                </a:lnTo>
                <a:lnTo>
                  <a:pt x="143" y="15391"/>
                </a:lnTo>
                <a:lnTo>
                  <a:pt x="98" y="15299"/>
                </a:lnTo>
                <a:lnTo>
                  <a:pt x="61" y="15206"/>
                </a:lnTo>
                <a:lnTo>
                  <a:pt x="33" y="15112"/>
                </a:lnTo>
                <a:lnTo>
                  <a:pt x="14" y="15019"/>
                </a:lnTo>
                <a:lnTo>
                  <a:pt x="3" y="14925"/>
                </a:lnTo>
                <a:lnTo>
                  <a:pt x="0" y="14833"/>
                </a:lnTo>
                <a:lnTo>
                  <a:pt x="5" y="14741"/>
                </a:lnTo>
                <a:lnTo>
                  <a:pt x="17" y="14651"/>
                </a:lnTo>
                <a:lnTo>
                  <a:pt x="36" y="14562"/>
                </a:lnTo>
                <a:lnTo>
                  <a:pt x="63" y="14475"/>
                </a:lnTo>
                <a:lnTo>
                  <a:pt x="95" y="14389"/>
                </a:lnTo>
                <a:lnTo>
                  <a:pt x="133" y="14307"/>
                </a:lnTo>
                <a:lnTo>
                  <a:pt x="179" y="14226"/>
                </a:lnTo>
                <a:lnTo>
                  <a:pt x="228" y="14148"/>
                </a:lnTo>
                <a:lnTo>
                  <a:pt x="284" y="14075"/>
                </a:lnTo>
                <a:lnTo>
                  <a:pt x="344" y="14004"/>
                </a:lnTo>
                <a:lnTo>
                  <a:pt x="409" y="13938"/>
                </a:lnTo>
                <a:lnTo>
                  <a:pt x="478" y="13874"/>
                </a:lnTo>
                <a:lnTo>
                  <a:pt x="551" y="13816"/>
                </a:lnTo>
                <a:lnTo>
                  <a:pt x="628" y="13762"/>
                </a:lnTo>
                <a:lnTo>
                  <a:pt x="708" y="13714"/>
                </a:lnTo>
                <a:lnTo>
                  <a:pt x="791" y="13670"/>
                </a:lnTo>
                <a:lnTo>
                  <a:pt x="878" y="13632"/>
                </a:lnTo>
                <a:lnTo>
                  <a:pt x="967" y="13601"/>
                </a:lnTo>
                <a:lnTo>
                  <a:pt x="1057" y="13575"/>
                </a:lnTo>
                <a:lnTo>
                  <a:pt x="1150" y="13556"/>
                </a:lnTo>
                <a:lnTo>
                  <a:pt x="1244" y="13542"/>
                </a:lnTo>
                <a:lnTo>
                  <a:pt x="1339" y="13536"/>
                </a:lnTo>
                <a:lnTo>
                  <a:pt x="1436" y="13538"/>
                </a:lnTo>
                <a:lnTo>
                  <a:pt x="1533" y="13548"/>
                </a:lnTo>
                <a:lnTo>
                  <a:pt x="1630" y="13565"/>
                </a:lnTo>
                <a:lnTo>
                  <a:pt x="1553" y="13486"/>
                </a:lnTo>
                <a:lnTo>
                  <a:pt x="1477" y="13406"/>
                </a:lnTo>
                <a:lnTo>
                  <a:pt x="1400" y="13325"/>
                </a:lnTo>
                <a:lnTo>
                  <a:pt x="1324" y="13243"/>
                </a:lnTo>
                <a:lnTo>
                  <a:pt x="1248" y="13159"/>
                </a:lnTo>
                <a:lnTo>
                  <a:pt x="1174" y="13075"/>
                </a:lnTo>
                <a:lnTo>
                  <a:pt x="1100" y="12990"/>
                </a:lnTo>
                <a:lnTo>
                  <a:pt x="1026" y="12903"/>
                </a:lnTo>
                <a:lnTo>
                  <a:pt x="953" y="12815"/>
                </a:lnTo>
                <a:lnTo>
                  <a:pt x="880" y="12726"/>
                </a:lnTo>
                <a:lnTo>
                  <a:pt x="807" y="12636"/>
                </a:lnTo>
                <a:lnTo>
                  <a:pt x="736" y="12545"/>
                </a:lnTo>
                <a:lnTo>
                  <a:pt x="665" y="12453"/>
                </a:lnTo>
                <a:lnTo>
                  <a:pt x="594" y="12359"/>
                </a:lnTo>
                <a:lnTo>
                  <a:pt x="524" y="12264"/>
                </a:lnTo>
                <a:lnTo>
                  <a:pt x="454" y="12169"/>
                </a:lnTo>
                <a:close/>
              </a:path>
            </a:pathLst>
          </a:custGeom>
          <a:gradFill flip="none" rotWithShape="1">
            <a:gsLst>
              <a:gs pos="0">
                <a:srgbClr val="FFFF00"/>
              </a:gs>
              <a:gs pos="100000">
                <a:srgbClr val="FFC000"/>
              </a:gs>
              <a:gs pos="55000">
                <a:srgbClr val="FFFF00">
                  <a:tint val="23500"/>
                  <a:satMod val="160000"/>
                </a:srgbClr>
              </a:gs>
            </a:gsLst>
            <a:lin ang="5400000" scaled="1"/>
            <a:tileRect/>
          </a:gradFill>
          <a:ln>
            <a:noFill/>
          </a:ln>
          <a:effectLst>
            <a:outerShdw blurRad="50800" dist="38100" dir="5400000" algn="t" rotWithShape="0">
              <a:prstClr val="black">
                <a:alpha val="40000"/>
              </a:prstClr>
            </a:outerShdw>
          </a:effectLst>
        </p:spPr>
        <p:txBody>
          <a:bodyPr vert="horz" wrap="square" lIns="68580" tIns="34290" rIns="68580" bIns="34290" numCol="1" anchor="t" anchorCtr="0" compatLnSpc="1">
            <a:prstTxWarp prst="textNoShape">
              <a:avLst/>
            </a:prstTxWarp>
          </a:bodyPr>
          <a:lstStyle/>
          <a:p>
            <a:endParaRPr lang="zh-CN" altLang="en-US">
              <a:solidFill>
                <a:schemeClr val="tx1"/>
              </a:solidFill>
            </a:endParaRPr>
          </a:p>
        </p:txBody>
      </p:sp>
      <p:sp>
        <p:nvSpPr>
          <p:cNvPr id="18" name="文本框 17"/>
          <p:cNvSpPr txBox="1"/>
          <p:nvPr/>
        </p:nvSpPr>
        <p:spPr>
          <a:xfrm>
            <a:off x="1011011" y="239268"/>
            <a:ext cx="1723549" cy="461665"/>
          </a:xfrm>
          <a:prstGeom prst="rect">
            <a:avLst/>
          </a:prstGeom>
          <a:noFill/>
        </p:spPr>
        <p:txBody>
          <a:bodyPr wrap="none" rtlCol="0">
            <a:spAutoFit/>
          </a:bodyPr>
          <a:lstStyle/>
          <a:p>
            <a:r>
              <a:rPr lang="zh-CN" altLang="en-US" sz="2400" b="1" dirty="0">
                <a:solidFill>
                  <a:srgbClr val="A71F24"/>
                </a:solidFill>
                <a:latin typeface="颜简体" panose="020B0503020204020204" pitchFamily="34" charset="2"/>
                <a:ea typeface="颜简体" panose="020B0503020204020204" pitchFamily="34" charset="2"/>
              </a:rPr>
              <a:t>回顾长征路</a:t>
            </a:r>
          </a:p>
        </p:txBody>
      </p:sp>
    </p:spTree>
    <p:extLst>
      <p:ext uri="{BB962C8B-B14F-4D97-AF65-F5344CB8AC3E}">
        <p14:creationId xmlns:p14="http://schemas.microsoft.com/office/powerpoint/2010/main" xmlns="" val="134959913"/>
      </p:ext>
    </p:extLst>
  </p:cSld>
  <p:clrMapOvr>
    <a:masterClrMapping/>
  </p:clrMapOvr>
  <mc:AlternateContent xmlns:mc="http://schemas.openxmlformats.org/markup-compatibility/2006">
    <mc:Choice xmlns:p14="http://schemas.microsoft.com/office/powerpoint/2010/main" xmlns="" Requires="p14">
      <p:transition spd="med" p14:dur="700" advTm="0">
        <p:fade/>
      </p:transition>
    </mc:Choice>
    <mc:Fallback>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par>
                                <p:cTn id="8" presetID="16" presetClass="entr" presetSubtype="21" fill="hold" nodeType="withEffect">
                                  <p:stCondLst>
                                    <p:cond delay="500"/>
                                  </p:stCondLst>
                                  <p:childTnLst>
                                    <p:set>
                                      <p:cBhvr>
                                        <p:cTn id="9" dur="1" fill="hold">
                                          <p:stCondLst>
                                            <p:cond delay="0"/>
                                          </p:stCondLst>
                                        </p:cTn>
                                        <p:tgtEl>
                                          <p:spTgt spid="16"/>
                                        </p:tgtEl>
                                        <p:attrNameLst>
                                          <p:attrName>style.visibility</p:attrName>
                                        </p:attrNameLst>
                                      </p:cBhvr>
                                      <p:to>
                                        <p:strVal val="visible"/>
                                      </p:to>
                                    </p:set>
                                    <p:animEffect transition="in" filter="barn(inVertical)">
                                      <p:cBhvr>
                                        <p:cTn id="10" dur="1000"/>
                                        <p:tgtEl>
                                          <p:spTgt spid="16"/>
                                        </p:tgtEl>
                                      </p:cBhvr>
                                    </p:animEffect>
                                  </p:childTnLst>
                                </p:cTn>
                              </p:par>
                              <p:par>
                                <p:cTn id="11" presetID="10" presetClass="entr" presetSubtype="0" fill="hold" grpId="0" nodeType="withEffect">
                                  <p:stCondLst>
                                    <p:cond delay="125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500"/>
                                        <p:tgtEl>
                                          <p:spTgt spid="13"/>
                                        </p:tgtEl>
                                      </p:cBhvr>
                                    </p:animEffect>
                                  </p:childTnLst>
                                </p:cTn>
                              </p:par>
                              <p:par>
                                <p:cTn id="14" presetID="53" presetClass="entr" presetSubtype="16" fill="hold" grpId="0" nodeType="withEffect">
                                  <p:stCondLst>
                                    <p:cond delay="1250"/>
                                  </p:stCondLst>
                                  <p:childTnLst>
                                    <p:set>
                                      <p:cBhvr>
                                        <p:cTn id="15" dur="1" fill="hold">
                                          <p:stCondLst>
                                            <p:cond delay="0"/>
                                          </p:stCondLst>
                                        </p:cTn>
                                        <p:tgtEl>
                                          <p:spTgt spid="17"/>
                                        </p:tgtEl>
                                        <p:attrNameLst>
                                          <p:attrName>style.visibility</p:attrName>
                                        </p:attrNameLst>
                                      </p:cBhvr>
                                      <p:to>
                                        <p:strVal val="visible"/>
                                      </p:to>
                                    </p:set>
                                    <p:anim calcmode="lin" valueType="num">
                                      <p:cBhvr>
                                        <p:cTn id="16" dur="500" fill="hold"/>
                                        <p:tgtEl>
                                          <p:spTgt spid="17"/>
                                        </p:tgtEl>
                                        <p:attrNameLst>
                                          <p:attrName>ppt_w</p:attrName>
                                        </p:attrNameLst>
                                      </p:cBhvr>
                                      <p:tavLst>
                                        <p:tav tm="0">
                                          <p:val>
                                            <p:fltVal val="0"/>
                                          </p:val>
                                        </p:tav>
                                        <p:tav tm="100000">
                                          <p:val>
                                            <p:strVal val="#ppt_w"/>
                                          </p:val>
                                        </p:tav>
                                      </p:tavLst>
                                    </p:anim>
                                    <p:anim calcmode="lin" valueType="num">
                                      <p:cBhvr>
                                        <p:cTn id="17" dur="500" fill="hold"/>
                                        <p:tgtEl>
                                          <p:spTgt spid="17"/>
                                        </p:tgtEl>
                                        <p:attrNameLst>
                                          <p:attrName>ppt_h</p:attrName>
                                        </p:attrNameLst>
                                      </p:cBhvr>
                                      <p:tavLst>
                                        <p:tav tm="0">
                                          <p:val>
                                            <p:fltVal val="0"/>
                                          </p:val>
                                        </p:tav>
                                        <p:tav tm="100000">
                                          <p:val>
                                            <p:strVal val="#ppt_h"/>
                                          </p:val>
                                        </p:tav>
                                      </p:tavLst>
                                    </p:anim>
                                    <p:animEffect transition="in" filter="fade">
                                      <p:cBhvr>
                                        <p:cTn id="18" dur="500"/>
                                        <p:tgtEl>
                                          <p:spTgt spid="17"/>
                                        </p:tgtEl>
                                      </p:cBhvr>
                                    </p:animEffect>
                                  </p:childTnLst>
                                </p:cTn>
                              </p:par>
                              <p:par>
                                <p:cTn id="19" presetID="10" presetClass="entr" presetSubtype="0" fill="hold" grpId="0" nodeType="withEffect">
                                  <p:stCondLst>
                                    <p:cond delay="1250"/>
                                  </p:stCondLst>
                                  <p:iterate type="lt">
                                    <p:tmPct val="10000"/>
                                  </p:iterate>
                                  <p:childTnLst>
                                    <p:set>
                                      <p:cBhvr>
                                        <p:cTn id="20" dur="1" fill="hold">
                                          <p:stCondLst>
                                            <p:cond delay="0"/>
                                          </p:stCondLst>
                                        </p:cTn>
                                        <p:tgtEl>
                                          <p:spTgt spid="14"/>
                                        </p:tgtEl>
                                        <p:attrNameLst>
                                          <p:attrName>style.visibility</p:attrName>
                                        </p:attrNameLst>
                                      </p:cBhvr>
                                      <p:to>
                                        <p:strVal val="visible"/>
                                      </p:to>
                                    </p:set>
                                    <p:animEffect transition="in" filter="fade">
                                      <p:cBhvr>
                                        <p:cTn id="21" dur="500"/>
                                        <p:tgtEl>
                                          <p:spTgt spid="14"/>
                                        </p:tgtEl>
                                      </p:cBhvr>
                                    </p:animEffect>
                                  </p:childTnLst>
                                </p:cTn>
                              </p:par>
                              <p:par>
                                <p:cTn id="22" presetID="53" presetClass="entr" presetSubtype="16" fill="hold" grpId="0" nodeType="withEffect">
                                  <p:stCondLst>
                                    <p:cond delay="1250"/>
                                  </p:stCondLst>
                                  <p:childTnLst>
                                    <p:set>
                                      <p:cBhvr>
                                        <p:cTn id="23" dur="1" fill="hold">
                                          <p:stCondLst>
                                            <p:cond delay="0"/>
                                          </p:stCondLst>
                                        </p:cTn>
                                        <p:tgtEl>
                                          <p:spTgt spid="15"/>
                                        </p:tgtEl>
                                        <p:attrNameLst>
                                          <p:attrName>style.visibility</p:attrName>
                                        </p:attrNameLst>
                                      </p:cBhvr>
                                      <p:to>
                                        <p:strVal val="visible"/>
                                      </p:to>
                                    </p:set>
                                    <p:anim calcmode="lin" valueType="num">
                                      <p:cBhvr>
                                        <p:cTn id="24" dur="1000" fill="hold"/>
                                        <p:tgtEl>
                                          <p:spTgt spid="15"/>
                                        </p:tgtEl>
                                        <p:attrNameLst>
                                          <p:attrName>ppt_w</p:attrName>
                                        </p:attrNameLst>
                                      </p:cBhvr>
                                      <p:tavLst>
                                        <p:tav tm="0">
                                          <p:val>
                                            <p:fltVal val="0"/>
                                          </p:val>
                                        </p:tav>
                                        <p:tav tm="100000">
                                          <p:val>
                                            <p:strVal val="#ppt_w"/>
                                          </p:val>
                                        </p:tav>
                                      </p:tavLst>
                                    </p:anim>
                                    <p:anim calcmode="lin" valueType="num">
                                      <p:cBhvr>
                                        <p:cTn id="25" dur="1000" fill="hold"/>
                                        <p:tgtEl>
                                          <p:spTgt spid="15"/>
                                        </p:tgtEl>
                                        <p:attrNameLst>
                                          <p:attrName>ppt_h</p:attrName>
                                        </p:attrNameLst>
                                      </p:cBhvr>
                                      <p:tavLst>
                                        <p:tav tm="0">
                                          <p:val>
                                            <p:fltVal val="0"/>
                                          </p:val>
                                        </p:tav>
                                        <p:tav tm="100000">
                                          <p:val>
                                            <p:strVal val="#ppt_h"/>
                                          </p:val>
                                        </p:tav>
                                      </p:tavLst>
                                    </p:anim>
                                    <p:animEffect transition="in" filter="fade">
                                      <p:cBhvr>
                                        <p:cTn id="26"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p:bldP spid="15" grpId="0"/>
      <p:bldP spid="17" grpId="0" animBg="1"/>
      <p:bldP spid="1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5052355" y="2258957"/>
            <a:ext cx="3105808" cy="2031325"/>
          </a:xfrm>
          <a:prstGeom prst="rect">
            <a:avLst/>
          </a:prstGeom>
        </p:spPr>
        <p:txBody>
          <a:bodyPr wrap="square">
            <a:spAutoFit/>
          </a:bodyPr>
          <a:lstStyle/>
          <a:p>
            <a:pPr>
              <a:lnSpc>
                <a:spcPct val="150000"/>
              </a:lnSpc>
            </a:pPr>
            <a:r>
              <a:rPr lang="en-US" altLang="zh-CN" sz="1200" b="1" dirty="0">
                <a:solidFill>
                  <a:srgbClr val="A71F24"/>
                </a:solidFill>
                <a:latin typeface="等线" panose="02010600030101010101" pitchFamily="2" charset="-122"/>
                <a:ea typeface="等线" panose="02010600030101010101" pitchFamily="2" charset="-122"/>
              </a:rPr>
              <a:t>1936</a:t>
            </a:r>
            <a:r>
              <a:rPr lang="zh-CN" altLang="en-US" sz="1200" b="1" dirty="0">
                <a:solidFill>
                  <a:srgbClr val="A71F24"/>
                </a:solidFill>
                <a:latin typeface="等线" panose="02010600030101010101" pitchFamily="2" charset="-122"/>
                <a:ea typeface="等线" panose="02010600030101010101" pitchFamily="2" charset="-122"/>
              </a:rPr>
              <a:t>年</a:t>
            </a:r>
            <a:r>
              <a:rPr lang="en-US" altLang="zh-CN" sz="1200" b="1" dirty="0">
                <a:solidFill>
                  <a:srgbClr val="A71F24"/>
                </a:solidFill>
                <a:latin typeface="等线" panose="02010600030101010101" pitchFamily="2" charset="-122"/>
                <a:ea typeface="等线" panose="02010600030101010101" pitchFamily="2" charset="-122"/>
              </a:rPr>
              <a:t>10</a:t>
            </a:r>
            <a:r>
              <a:rPr lang="zh-CN" altLang="en-US" sz="1200" b="1" dirty="0">
                <a:solidFill>
                  <a:srgbClr val="A71F24"/>
                </a:solidFill>
                <a:latin typeface="等线" panose="02010600030101010101" pitchFamily="2" charset="-122"/>
                <a:ea typeface="等线" panose="02010600030101010101" pitchFamily="2" charset="-122"/>
              </a:rPr>
              <a:t>月</a:t>
            </a:r>
            <a:r>
              <a:rPr lang="en-US" altLang="zh-CN" sz="1200" b="1" dirty="0">
                <a:solidFill>
                  <a:srgbClr val="A71F24"/>
                </a:solidFill>
                <a:latin typeface="等线" panose="02010600030101010101" pitchFamily="2" charset="-122"/>
                <a:ea typeface="等线" panose="02010600030101010101" pitchFamily="2" charset="-122"/>
              </a:rPr>
              <a:t>9</a:t>
            </a:r>
            <a:r>
              <a:rPr lang="zh-CN" altLang="en-US" sz="1200" b="1" dirty="0">
                <a:solidFill>
                  <a:srgbClr val="A71F24"/>
                </a:solidFill>
                <a:latin typeface="等线" panose="02010600030101010101" pitchFamily="2" charset="-122"/>
                <a:ea typeface="等线" panose="02010600030101010101" pitchFamily="2" charset="-122"/>
              </a:rPr>
              <a:t>日，</a:t>
            </a:r>
            <a:r>
              <a:rPr lang="zh-CN" altLang="en-US" sz="1200" b="1" dirty="0">
                <a:solidFill>
                  <a:srgbClr val="333333"/>
                </a:solidFill>
                <a:latin typeface="等线" panose="02010600030101010101" pitchFamily="2" charset="-122"/>
                <a:ea typeface="等线" panose="02010600030101010101" pitchFamily="2" charset="-122"/>
              </a:rPr>
              <a:t>中国工农红军第一、二、四方面军在会宁胜利会师，标志着红军长征彻底胜利，中国革命重心成功地从南方长江流域胜利转移到西北黄河流域。会宁会师成为中国革命走向胜利的转折点，是革命力量的大汇合，是革命团结的象征，是抗日民族统一战线形成的基础，是长征史上的丰碑。</a:t>
            </a:r>
            <a:endParaRPr lang="zh-CN" altLang="en-US" sz="1200" b="1" dirty="0">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2" cstate="print">
            <a:extLst>
              <a:ext uri="{BEBA8EAE-BF5A-486C-A8C5-ECC9F3942E4B}">
                <a14:imgProps xmlns:a14="http://schemas.microsoft.com/office/drawing/2010/main" xmlns="">
                  <a14:imgLayer r:embed="rId3">
                    <a14:imgEffect>
                      <a14:colorTemperature colorTemp="11500"/>
                    </a14:imgEffect>
                    <a14:imgEffect>
                      <a14:saturation sat="50000"/>
                    </a14:imgEffect>
                  </a14:imgLayer>
                </a14:imgProps>
              </a:ext>
              <a:ext uri="{28A0092B-C50C-407E-A947-70E740481C1C}">
                <a14:useLocalDpi xmlns:a14="http://schemas.microsoft.com/office/drawing/2010/main" xmlns="" val="0"/>
              </a:ext>
            </a:extLst>
          </a:blip>
          <a:stretch>
            <a:fillRect/>
          </a:stretch>
        </p:blipFill>
        <p:spPr>
          <a:xfrm>
            <a:off x="966938" y="1650206"/>
            <a:ext cx="3726507" cy="2616994"/>
          </a:xfrm>
          <a:prstGeom prst="rect">
            <a:avLst/>
          </a:prstGeom>
          <a:ln>
            <a:noFill/>
          </a:ln>
          <a:effectLst/>
        </p:spPr>
      </p:pic>
      <p:sp>
        <p:nvSpPr>
          <p:cNvPr id="8" name="矩形 7"/>
          <p:cNvSpPr/>
          <p:nvPr/>
        </p:nvSpPr>
        <p:spPr bwMode="auto">
          <a:xfrm>
            <a:off x="5052355" y="1650206"/>
            <a:ext cx="3105808" cy="494279"/>
          </a:xfrm>
          <a:prstGeom prst="rect">
            <a:avLst/>
          </a:prstGeom>
          <a:solidFill>
            <a:srgbClr val="A71F24">
              <a:alpha val="85000"/>
            </a:srgbClr>
          </a:solidFill>
          <a:ln w="9525" cap="flat" cmpd="sng" algn="ctr">
            <a:noFill/>
            <a:prstDash val="solid"/>
            <a:round/>
            <a:headEnd type="none" w="med" len="med"/>
            <a:tailEnd type="none" w="med" len="med"/>
          </a:ln>
          <a:effectLst/>
          <a:extLst/>
        </p:spPr>
        <p:txBody>
          <a:bodyPr vert="horz" wrap="square" lIns="68580" tIns="34290" rIns="68580" bIns="34290" numCol="1" rtlCol="0" anchor="t" anchorCtr="0" compatLnSpc="1">
            <a:prstTxWarp prst="textNoShape">
              <a:avLst/>
            </a:prstTxWarp>
          </a:bodyPr>
          <a:lstStyle/>
          <a:p>
            <a:pPr defTabSz="685800"/>
            <a:endParaRPr lang="zh-CN" altLang="en-US" sz="1350"/>
          </a:p>
        </p:txBody>
      </p:sp>
      <p:sp>
        <p:nvSpPr>
          <p:cNvPr id="9" name="矩形 8"/>
          <p:cNvSpPr/>
          <p:nvPr/>
        </p:nvSpPr>
        <p:spPr>
          <a:xfrm>
            <a:off x="6074344" y="1724220"/>
            <a:ext cx="1107996" cy="369332"/>
          </a:xfrm>
          <a:prstGeom prst="rect">
            <a:avLst/>
          </a:prstGeom>
        </p:spPr>
        <p:txBody>
          <a:bodyPr wrap="none">
            <a:spAutoFit/>
          </a:bodyPr>
          <a:lstStyle/>
          <a:p>
            <a:r>
              <a:rPr lang="zh-CN" altLang="en-US" b="1" dirty="0">
                <a:solidFill>
                  <a:schemeClr val="bg1"/>
                </a:solidFill>
                <a:latin typeface="等线" panose="02010600030101010101" pitchFamily="2" charset="-122"/>
                <a:ea typeface="等线" panose="02010600030101010101" pitchFamily="2" charset="-122"/>
              </a:rPr>
              <a:t>会宁会师</a:t>
            </a:r>
          </a:p>
        </p:txBody>
      </p:sp>
      <p:sp>
        <p:nvSpPr>
          <p:cNvPr id="10" name="文本框 9"/>
          <p:cNvSpPr txBox="1"/>
          <p:nvPr/>
        </p:nvSpPr>
        <p:spPr>
          <a:xfrm>
            <a:off x="1011011" y="239268"/>
            <a:ext cx="1723549" cy="461665"/>
          </a:xfrm>
          <a:prstGeom prst="rect">
            <a:avLst/>
          </a:prstGeom>
          <a:noFill/>
        </p:spPr>
        <p:txBody>
          <a:bodyPr wrap="none" rtlCol="0">
            <a:spAutoFit/>
          </a:bodyPr>
          <a:lstStyle/>
          <a:p>
            <a:r>
              <a:rPr lang="zh-CN" altLang="en-US" sz="2400" b="1" dirty="0">
                <a:solidFill>
                  <a:srgbClr val="A71F24"/>
                </a:solidFill>
                <a:latin typeface="颜简体" panose="020B0503020204020204" pitchFamily="34" charset="2"/>
                <a:ea typeface="颜简体" panose="020B0503020204020204" pitchFamily="34" charset="2"/>
              </a:rPr>
              <a:t>回顾长征路</a:t>
            </a:r>
          </a:p>
        </p:txBody>
      </p:sp>
    </p:spTree>
    <p:extLst>
      <p:ext uri="{BB962C8B-B14F-4D97-AF65-F5344CB8AC3E}">
        <p14:creationId xmlns:p14="http://schemas.microsoft.com/office/powerpoint/2010/main" xmlns="" val="1066095212"/>
      </p:ext>
    </p:extLst>
  </p:cSld>
  <p:clrMapOvr>
    <a:masterClrMapping/>
  </p:clrMapOvr>
  <mc:AlternateContent xmlns:mc="http://schemas.openxmlformats.org/markup-compatibility/2006">
    <mc:Choice xmlns:p14="http://schemas.microsoft.com/office/powerpoint/2010/main" xmlns=""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lt">
                                    <p:tmPct val="10000"/>
                                  </p:iterate>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par>
                          <p:cTn id="8" fill="hold">
                            <p:stCondLst>
                              <p:cond delay="700"/>
                            </p:stCondLst>
                            <p:childTnLst>
                              <p:par>
                                <p:cTn id="9" presetID="2" presetClass="entr" presetSubtype="8" decel="10000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1500" fill="hold"/>
                                        <p:tgtEl>
                                          <p:spTgt spid="7"/>
                                        </p:tgtEl>
                                        <p:attrNameLst>
                                          <p:attrName>ppt_x</p:attrName>
                                        </p:attrNameLst>
                                      </p:cBhvr>
                                      <p:tavLst>
                                        <p:tav tm="0">
                                          <p:val>
                                            <p:strVal val="0-#ppt_w/2"/>
                                          </p:val>
                                        </p:tav>
                                        <p:tav tm="100000">
                                          <p:val>
                                            <p:strVal val="#ppt_x"/>
                                          </p:val>
                                        </p:tav>
                                      </p:tavLst>
                                    </p:anim>
                                    <p:anim calcmode="lin" valueType="num">
                                      <p:cBhvr additive="base">
                                        <p:cTn id="12" dur="1500" fill="hold"/>
                                        <p:tgtEl>
                                          <p:spTgt spid="7"/>
                                        </p:tgtEl>
                                        <p:attrNameLst>
                                          <p:attrName>ppt_y</p:attrName>
                                        </p:attrNameLst>
                                      </p:cBhvr>
                                      <p:tavLst>
                                        <p:tav tm="0">
                                          <p:val>
                                            <p:strVal val="#ppt_y"/>
                                          </p:val>
                                        </p:tav>
                                        <p:tav tm="100000">
                                          <p:val>
                                            <p:strVal val="#ppt_y"/>
                                          </p:val>
                                        </p:tav>
                                      </p:tavLst>
                                    </p:anim>
                                  </p:childTnLst>
                                </p:cTn>
                              </p:par>
                              <p:par>
                                <p:cTn id="13" presetID="16" presetClass="entr" presetSubtype="21" fill="hold" grpId="0" nodeType="withEffect">
                                  <p:stCondLst>
                                    <p:cond delay="1250"/>
                                  </p:stCondLst>
                                  <p:childTnLst>
                                    <p:set>
                                      <p:cBhvr>
                                        <p:cTn id="14" dur="1" fill="hold">
                                          <p:stCondLst>
                                            <p:cond delay="0"/>
                                          </p:stCondLst>
                                        </p:cTn>
                                        <p:tgtEl>
                                          <p:spTgt spid="8"/>
                                        </p:tgtEl>
                                        <p:attrNameLst>
                                          <p:attrName>style.visibility</p:attrName>
                                        </p:attrNameLst>
                                      </p:cBhvr>
                                      <p:to>
                                        <p:strVal val="visible"/>
                                      </p:to>
                                    </p:set>
                                    <p:animEffect transition="in" filter="barn(inVertical)">
                                      <p:cBhvr>
                                        <p:cTn id="15" dur="500"/>
                                        <p:tgtEl>
                                          <p:spTgt spid="8"/>
                                        </p:tgtEl>
                                      </p:cBhvr>
                                    </p:animEffect>
                                  </p:childTnLst>
                                </p:cTn>
                              </p:par>
                              <p:par>
                                <p:cTn id="16" presetID="53" presetClass="entr" presetSubtype="16" fill="hold" grpId="0" nodeType="withEffect">
                                  <p:stCondLst>
                                    <p:cond delay="1500"/>
                                  </p:stCondLst>
                                  <p:childTnLst>
                                    <p:set>
                                      <p:cBhvr>
                                        <p:cTn id="17" dur="1" fill="hold">
                                          <p:stCondLst>
                                            <p:cond delay="0"/>
                                          </p:stCondLst>
                                        </p:cTn>
                                        <p:tgtEl>
                                          <p:spTgt spid="9"/>
                                        </p:tgtEl>
                                        <p:attrNameLst>
                                          <p:attrName>style.visibility</p:attrName>
                                        </p:attrNameLst>
                                      </p:cBhvr>
                                      <p:to>
                                        <p:strVal val="visible"/>
                                      </p:to>
                                    </p:set>
                                    <p:anim calcmode="lin" valueType="num">
                                      <p:cBhvr>
                                        <p:cTn id="18" dur="500" fill="hold"/>
                                        <p:tgtEl>
                                          <p:spTgt spid="9"/>
                                        </p:tgtEl>
                                        <p:attrNameLst>
                                          <p:attrName>ppt_w</p:attrName>
                                        </p:attrNameLst>
                                      </p:cBhvr>
                                      <p:tavLst>
                                        <p:tav tm="0">
                                          <p:val>
                                            <p:fltVal val="0"/>
                                          </p:val>
                                        </p:tav>
                                        <p:tav tm="100000">
                                          <p:val>
                                            <p:strVal val="#ppt_w"/>
                                          </p:val>
                                        </p:tav>
                                      </p:tavLst>
                                    </p:anim>
                                    <p:anim calcmode="lin" valueType="num">
                                      <p:cBhvr>
                                        <p:cTn id="19" dur="500" fill="hold"/>
                                        <p:tgtEl>
                                          <p:spTgt spid="9"/>
                                        </p:tgtEl>
                                        <p:attrNameLst>
                                          <p:attrName>ppt_h</p:attrName>
                                        </p:attrNameLst>
                                      </p:cBhvr>
                                      <p:tavLst>
                                        <p:tav tm="0">
                                          <p:val>
                                            <p:fltVal val="0"/>
                                          </p:val>
                                        </p:tav>
                                        <p:tav tm="100000">
                                          <p:val>
                                            <p:strVal val="#ppt_h"/>
                                          </p:val>
                                        </p:tav>
                                      </p:tavLst>
                                    </p:anim>
                                    <p:animEffect transition="in" filter="fade">
                                      <p:cBhvr>
                                        <p:cTn id="20" dur="500"/>
                                        <p:tgtEl>
                                          <p:spTgt spid="9"/>
                                        </p:tgtEl>
                                      </p:cBhvr>
                                    </p:animEffect>
                                  </p:childTnLst>
                                </p:cTn>
                              </p:par>
                            </p:childTnLst>
                          </p:cTn>
                        </p:par>
                        <p:par>
                          <p:cTn id="21" fill="hold">
                            <p:stCondLst>
                              <p:cond delay="2700"/>
                            </p:stCondLst>
                            <p:childTnLst>
                              <p:par>
                                <p:cTn id="22" presetID="22" presetClass="entr" presetSubtype="1" fill="hold" grpId="0" nodeType="after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wipe(up)">
                                      <p:cBhvr>
                                        <p:cTn id="24"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animBg="1"/>
      <p:bldP spid="9" grpId="0"/>
      <p:bldP spid="10"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887045" y="3287242"/>
            <a:ext cx="5388361" cy="1131079"/>
          </a:xfrm>
          <a:prstGeom prst="rect">
            <a:avLst/>
          </a:prstGeom>
          <a:noFill/>
          <a:effectLst/>
        </p:spPr>
        <p:txBody>
          <a:bodyPr wrap="square" rtlCol="0">
            <a:spAutoFit/>
          </a:bodyPr>
          <a:lstStyle/>
          <a:p>
            <a:pPr algn="ctr">
              <a:lnSpc>
                <a:spcPct val="150000"/>
              </a:lnSpc>
            </a:pPr>
            <a:r>
              <a:rPr lang="zh-CN" altLang="en-US" sz="4500" b="1" dirty="0">
                <a:solidFill>
                  <a:srgbClr val="A71F24"/>
                </a:solidFill>
                <a:latin typeface="颜简体" panose="020B0503020204020204" pitchFamily="34" charset="2"/>
                <a:ea typeface="颜简体" panose="020B0503020204020204" pitchFamily="34" charset="2"/>
              </a:rPr>
              <a:t>长征的启示</a:t>
            </a:r>
          </a:p>
        </p:txBody>
      </p:sp>
      <p:sp>
        <p:nvSpPr>
          <p:cNvPr id="3" name="矩形 2"/>
          <p:cNvSpPr/>
          <p:nvPr/>
        </p:nvSpPr>
        <p:spPr>
          <a:xfrm>
            <a:off x="3721112" y="2577364"/>
            <a:ext cx="1723549" cy="553998"/>
          </a:xfrm>
          <a:prstGeom prst="rect">
            <a:avLst/>
          </a:prstGeom>
        </p:spPr>
        <p:txBody>
          <a:bodyPr wrap="none">
            <a:spAutoFit/>
          </a:bodyPr>
          <a:lstStyle/>
          <a:p>
            <a:pPr algn="ctr"/>
            <a:r>
              <a:rPr lang="zh-CN" altLang="en-US" sz="3000" b="1" dirty="0">
                <a:solidFill>
                  <a:srgbClr val="A71F24"/>
                </a:solidFill>
                <a:latin typeface="颜简体" panose="020B0503020204020204" pitchFamily="34" charset="2"/>
                <a:ea typeface="颜简体" panose="020B0503020204020204" pitchFamily="34" charset="2"/>
              </a:rPr>
              <a:t>第三部分</a:t>
            </a:r>
          </a:p>
        </p:txBody>
      </p:sp>
      <p:pic>
        <p:nvPicPr>
          <p:cNvPr id="4" name="图片 3"/>
          <p:cNvPicPr>
            <a:picLocks noChangeAspect="1"/>
          </p:cNvPicPr>
          <p:nvPr/>
        </p:nvPicPr>
        <p:blipFill>
          <a:blip r:embed="rId2" cstate="print">
            <a:extLst>
              <a:ext uri="{BEBA8EAE-BF5A-486C-A8C5-ECC9F3942E4B}">
                <a14:imgProps xmlns:a14="http://schemas.microsoft.com/office/drawing/2010/main" xmlns="">
                  <a14:imgLayer r:embed="rId3">
                    <a14:imgEffect>
                      <a14:colorTemperature colorTemp="9000"/>
                    </a14:imgEffect>
                    <a14:imgEffect>
                      <a14:saturation sat="70000"/>
                    </a14:imgEffect>
                  </a14:imgLayer>
                </a14:imgProps>
              </a:ext>
              <a:ext uri="{28A0092B-C50C-407E-A947-70E740481C1C}">
                <a14:useLocalDpi xmlns:a14="http://schemas.microsoft.com/office/drawing/2010/main" xmlns="" val="0"/>
              </a:ext>
            </a:extLst>
          </a:blip>
          <a:stretch>
            <a:fillRect/>
          </a:stretch>
        </p:blipFill>
        <p:spPr>
          <a:xfrm>
            <a:off x="3088226" y="599094"/>
            <a:ext cx="2986000" cy="1864620"/>
          </a:xfrm>
          <a:prstGeom prst="rect">
            <a:avLst/>
          </a:prstGeom>
        </p:spPr>
      </p:pic>
    </p:spTree>
    <p:extLst>
      <p:ext uri="{BB962C8B-B14F-4D97-AF65-F5344CB8AC3E}">
        <p14:creationId xmlns:p14="http://schemas.microsoft.com/office/powerpoint/2010/main" xmlns="" val="3506676026"/>
      </p:ext>
    </p:extLst>
  </p:cSld>
  <p:clrMapOvr>
    <a:masterClrMapping/>
  </p:clrMapOvr>
  <mc:AlternateContent xmlns:mc="http://schemas.openxmlformats.org/markup-compatibility/2006">
    <mc:Choice xmlns:p14="http://schemas.microsoft.com/office/powerpoint/2010/main" xmlns="" Requires="p14">
      <p:transition spd="slow" p14:dur="1250" advTm="0">
        <p14:switch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childTnLst>
                                </p:cTn>
                              </p:par>
                              <p:par>
                                <p:cTn id="9" presetID="53" presetClass="entr" presetSubtype="16" fill="hold" grpId="0" nodeType="withEffect">
                                  <p:stCondLst>
                                    <p:cond delay="750"/>
                                  </p:stCondLst>
                                  <p:iterate type="lt">
                                    <p:tmPct val="10000"/>
                                  </p:iterate>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fltVal val="0"/>
                                          </p:val>
                                        </p:tav>
                                        <p:tav tm="100000">
                                          <p:val>
                                            <p:strVal val="#ppt_w"/>
                                          </p:val>
                                        </p:tav>
                                      </p:tavLst>
                                    </p:anim>
                                    <p:anim calcmode="lin" valueType="num">
                                      <p:cBhvr>
                                        <p:cTn id="12" dur="500" fill="hold"/>
                                        <p:tgtEl>
                                          <p:spTgt spid="3"/>
                                        </p:tgtEl>
                                        <p:attrNameLst>
                                          <p:attrName>ppt_h</p:attrName>
                                        </p:attrNameLst>
                                      </p:cBhvr>
                                      <p:tavLst>
                                        <p:tav tm="0">
                                          <p:val>
                                            <p:fltVal val="0"/>
                                          </p:val>
                                        </p:tav>
                                        <p:tav tm="100000">
                                          <p:val>
                                            <p:strVal val="#ppt_h"/>
                                          </p:val>
                                        </p:tav>
                                      </p:tavLst>
                                    </p:anim>
                                    <p:animEffect transition="in" filter="fade">
                                      <p:cBhvr>
                                        <p:cTn id="13" dur="500"/>
                                        <p:tgtEl>
                                          <p:spTgt spid="3"/>
                                        </p:tgtEl>
                                      </p:cBhvr>
                                    </p:animEffect>
                                  </p:childTnLst>
                                </p:cTn>
                              </p:par>
                              <p:par>
                                <p:cTn id="14" presetID="2" presetClass="entr" presetSubtype="2" fill="hold" grpId="0" nodeType="withEffect">
                                  <p:stCondLst>
                                    <p:cond delay="1000"/>
                                  </p:stCondLst>
                                  <p:iterate type="lt">
                                    <p:tmPct val="10000"/>
                                  </p:iterate>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fill="hold"/>
                                        <p:tgtEl>
                                          <p:spTgt spid="2"/>
                                        </p:tgtEl>
                                        <p:attrNameLst>
                                          <p:attrName>ppt_x</p:attrName>
                                        </p:attrNameLst>
                                      </p:cBhvr>
                                      <p:tavLst>
                                        <p:tav tm="0">
                                          <p:val>
                                            <p:strVal val="1+#ppt_w/2"/>
                                          </p:val>
                                        </p:tav>
                                        <p:tav tm="100000">
                                          <p:val>
                                            <p:strVal val="#ppt_x"/>
                                          </p:val>
                                        </p:tav>
                                      </p:tavLst>
                                    </p:anim>
                                    <p:anim calcmode="lin" valueType="num">
                                      <p:cBhvr additive="base">
                                        <p:cTn id="17"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05166" y="3391126"/>
            <a:ext cx="1556720" cy="923330"/>
          </a:xfrm>
          <a:prstGeom prst="rect">
            <a:avLst/>
          </a:prstGeom>
        </p:spPr>
        <p:txBody>
          <a:bodyPr wrap="square">
            <a:spAutoFit/>
          </a:bodyPr>
          <a:lstStyle/>
          <a:p>
            <a:pPr>
              <a:lnSpc>
                <a:spcPct val="150000"/>
              </a:lnSpc>
            </a:pPr>
            <a:r>
              <a:rPr lang="zh-CN" altLang="en-US" b="1" dirty="0">
                <a:solidFill>
                  <a:srgbClr val="A71F24"/>
                </a:solidFill>
                <a:latin typeface="等线" panose="02010600030101010101" pitchFamily="2" charset="-122"/>
                <a:ea typeface="等线" panose="02010600030101010101" pitchFamily="2" charset="-122"/>
              </a:rPr>
              <a:t>长征的历程和经验启示我们</a:t>
            </a:r>
            <a:endParaRPr lang="zh-CN" altLang="en-US" dirty="0">
              <a:solidFill>
                <a:srgbClr val="A71F24"/>
              </a:solidFill>
            </a:endParaRPr>
          </a:p>
        </p:txBody>
      </p:sp>
      <p:sp>
        <p:nvSpPr>
          <p:cNvPr id="3" name="矩形 2"/>
          <p:cNvSpPr/>
          <p:nvPr/>
        </p:nvSpPr>
        <p:spPr>
          <a:xfrm>
            <a:off x="2677886" y="3114128"/>
            <a:ext cx="5654525" cy="1477328"/>
          </a:xfrm>
          <a:prstGeom prst="rect">
            <a:avLst/>
          </a:prstGeom>
        </p:spPr>
        <p:txBody>
          <a:bodyPr wrap="square">
            <a:spAutoFit/>
          </a:bodyPr>
          <a:lstStyle/>
          <a:p>
            <a:pPr>
              <a:lnSpc>
                <a:spcPct val="150000"/>
              </a:lnSpc>
            </a:pPr>
            <a:r>
              <a:rPr lang="zh-CN" altLang="en-US" sz="1200" b="1" dirty="0">
                <a:solidFill>
                  <a:schemeClr val="tx1">
                    <a:lumMod val="75000"/>
                    <a:lumOff val="25000"/>
                  </a:schemeClr>
                </a:solidFill>
                <a:latin typeface="等线" panose="02010600030101010101" pitchFamily="2" charset="-122"/>
                <a:ea typeface="等线" panose="02010600030101010101" pitchFamily="2" charset="-122"/>
              </a:rPr>
              <a:t>       不管是革命战争年代还是和平建设时期，都必须毫不动摇地坚持党的领导，坚持马克思主义基本原理同中国具体实际相结合，坚定不移地走自己的路。在新形势下，我们要加强和改善党的领导，坚定中国特色社会主义道路自信、理论自信、制度自信、文化自信，坚持用发展着的中国化马克思主义指导实践，将中国特色社会主义事业不断推向前进。</a:t>
            </a:r>
          </a:p>
        </p:txBody>
      </p:sp>
      <p:sp>
        <p:nvSpPr>
          <p:cNvPr id="4" name="矩形 3"/>
          <p:cNvSpPr/>
          <p:nvPr/>
        </p:nvSpPr>
        <p:spPr>
          <a:xfrm>
            <a:off x="4787999" y="1314910"/>
            <a:ext cx="3544412" cy="1200329"/>
          </a:xfrm>
          <a:prstGeom prst="rect">
            <a:avLst/>
          </a:prstGeom>
        </p:spPr>
        <p:txBody>
          <a:bodyPr wrap="square">
            <a:spAutoFit/>
          </a:bodyPr>
          <a:lstStyle/>
          <a:p>
            <a:pPr>
              <a:lnSpc>
                <a:spcPct val="150000"/>
              </a:lnSpc>
            </a:pPr>
            <a:r>
              <a:rPr lang="zh-CN" altLang="en-US" sz="1200" b="1" dirty="0">
                <a:solidFill>
                  <a:schemeClr val="tx1">
                    <a:lumMod val="75000"/>
                    <a:lumOff val="25000"/>
                  </a:schemeClr>
                </a:solidFill>
                <a:latin typeface="等线" panose="02010600030101010101" pitchFamily="2" charset="-122"/>
                <a:ea typeface="等线" panose="02010600030101010101" pitchFamily="2" charset="-122"/>
              </a:rPr>
              <a:t>       毛泽东同志曾深刻指出：“谁使长征胜利的呢？是共产党。没有共产党，这样的长征是不可能设想的。”长征中每迈出一个胜利的步伐，都是党的正确领导的结果。</a:t>
            </a:r>
          </a:p>
        </p:txBody>
      </p:sp>
      <p:grpSp>
        <p:nvGrpSpPr>
          <p:cNvPr id="5" name="组合 4"/>
          <p:cNvGrpSpPr/>
          <p:nvPr/>
        </p:nvGrpSpPr>
        <p:grpSpPr>
          <a:xfrm>
            <a:off x="905167" y="1224582"/>
            <a:ext cx="3666834" cy="1454244"/>
            <a:chOff x="1451804" y="1805028"/>
            <a:chExt cx="5684416" cy="1938992"/>
          </a:xfrm>
        </p:grpSpPr>
        <p:sp>
          <p:nvSpPr>
            <p:cNvPr id="6" name="平行四边形 5"/>
            <p:cNvSpPr/>
            <p:nvPr/>
          </p:nvSpPr>
          <p:spPr bwMode="auto">
            <a:xfrm>
              <a:off x="1451804" y="1805028"/>
              <a:ext cx="5684416" cy="1938992"/>
            </a:xfrm>
            <a:prstGeom prst="parallelogram">
              <a:avLst>
                <a:gd name="adj" fmla="val 0"/>
              </a:avLst>
            </a:prstGeom>
            <a:solidFill>
              <a:srgbClr val="A71F24"/>
            </a:solidFill>
            <a:ln w="9525" cap="flat" cmpd="sng" algn="ctr">
              <a:noFill/>
              <a:prstDash val="solid"/>
              <a:round/>
              <a:headEnd type="none" w="med" len="med"/>
              <a:tailEnd type="none" w="med" len="med"/>
            </a:ln>
            <a:effectLst/>
            <a:extLst/>
          </p:spPr>
          <p:txBody>
            <a:bodyPr vert="horz" wrap="square" lIns="68580" tIns="34290" rIns="68580" bIns="34290" numCol="1" rtlCol="0" anchor="t" anchorCtr="0" compatLnSpc="1">
              <a:prstTxWarp prst="textNoShape">
                <a:avLst/>
              </a:prstTxWarp>
            </a:bodyPr>
            <a:lstStyle/>
            <a:p>
              <a:pPr defTabSz="685800"/>
              <a:endParaRPr lang="zh-CN" altLang="en-US" sz="1350"/>
            </a:p>
          </p:txBody>
        </p:sp>
        <p:sp>
          <p:nvSpPr>
            <p:cNvPr id="7" name="矩形 6"/>
            <p:cNvSpPr/>
            <p:nvPr/>
          </p:nvSpPr>
          <p:spPr>
            <a:xfrm>
              <a:off x="1771104" y="2454060"/>
              <a:ext cx="5045813" cy="1107996"/>
            </a:xfrm>
            <a:prstGeom prst="rect">
              <a:avLst/>
            </a:prstGeom>
          </p:spPr>
          <p:txBody>
            <a:bodyPr wrap="square">
              <a:spAutoFit/>
            </a:bodyPr>
            <a:lstStyle/>
            <a:p>
              <a:r>
                <a:rPr lang="zh-CN" altLang="en-US" sz="2400" b="1" dirty="0">
                  <a:solidFill>
                    <a:schemeClr val="bg1"/>
                  </a:solidFill>
                  <a:latin typeface="等线" panose="02010600030101010101" pitchFamily="2" charset="-122"/>
                  <a:ea typeface="等线" panose="02010600030101010101" pitchFamily="2" charset="-122"/>
                </a:rPr>
                <a:t>必须毫不动摇地坚持党的领导</a:t>
              </a:r>
              <a:endParaRPr lang="zh-CN" altLang="en-US" sz="2400" dirty="0">
                <a:solidFill>
                  <a:schemeClr val="bg1"/>
                </a:solidFill>
                <a:latin typeface="等线" panose="02010600030101010101" pitchFamily="2" charset="-122"/>
                <a:ea typeface="等线" panose="02010600030101010101" pitchFamily="2" charset="-122"/>
              </a:endParaRPr>
            </a:p>
          </p:txBody>
        </p:sp>
        <p:sp>
          <p:nvSpPr>
            <p:cNvPr id="8" name="矩形 7"/>
            <p:cNvSpPr/>
            <p:nvPr/>
          </p:nvSpPr>
          <p:spPr>
            <a:xfrm>
              <a:off x="3590255" y="1925467"/>
              <a:ext cx="1479080" cy="430887"/>
            </a:xfrm>
            <a:prstGeom prst="rect">
              <a:avLst/>
            </a:prstGeom>
          </p:spPr>
          <p:txBody>
            <a:bodyPr wrap="none">
              <a:spAutoFit/>
            </a:bodyPr>
            <a:lstStyle/>
            <a:p>
              <a:r>
                <a:rPr lang="zh-CN" altLang="en-US" sz="1500" b="1" dirty="0">
                  <a:solidFill>
                    <a:schemeClr val="bg1"/>
                  </a:solidFill>
                  <a:latin typeface="等线" panose="02010600030101010101" pitchFamily="2" charset="-122"/>
                  <a:ea typeface="等线" panose="02010600030101010101" pitchFamily="2" charset="-122"/>
                </a:rPr>
                <a:t>启示一：</a:t>
              </a:r>
            </a:p>
          </p:txBody>
        </p:sp>
      </p:grpSp>
      <p:sp>
        <p:nvSpPr>
          <p:cNvPr id="9" name="矩形 8"/>
          <p:cNvSpPr/>
          <p:nvPr/>
        </p:nvSpPr>
        <p:spPr bwMode="auto">
          <a:xfrm flipV="1">
            <a:off x="905166" y="4687074"/>
            <a:ext cx="7427245" cy="34289"/>
          </a:xfrm>
          <a:prstGeom prst="rect">
            <a:avLst/>
          </a:prstGeom>
          <a:solidFill>
            <a:srgbClr val="A71F24"/>
          </a:solidFill>
          <a:ln w="9525" cap="flat" cmpd="sng" algn="ctr">
            <a:noFill/>
            <a:prstDash val="solid"/>
            <a:round/>
            <a:headEnd type="none" w="med" len="med"/>
            <a:tailEnd type="none" w="med" len="med"/>
          </a:ln>
          <a:effectLst/>
          <a:extLst/>
        </p:spPr>
        <p:txBody>
          <a:bodyPr vert="horz" wrap="square" lIns="68580" tIns="34290" rIns="68580" bIns="34290" numCol="1" rtlCol="0" anchor="t" anchorCtr="0" compatLnSpc="1">
            <a:prstTxWarp prst="textNoShape">
              <a:avLst/>
            </a:prstTxWarp>
          </a:bodyPr>
          <a:lstStyle/>
          <a:p>
            <a:pPr defTabSz="685800"/>
            <a:endParaRPr lang="zh-CN" altLang="en-US" sz="1350">
              <a:solidFill>
                <a:srgbClr val="A71F24"/>
              </a:solidFill>
            </a:endParaRPr>
          </a:p>
        </p:txBody>
      </p:sp>
      <p:sp>
        <p:nvSpPr>
          <p:cNvPr id="10" name="矩形 9"/>
          <p:cNvSpPr/>
          <p:nvPr/>
        </p:nvSpPr>
        <p:spPr bwMode="auto">
          <a:xfrm flipV="1">
            <a:off x="905166" y="2961137"/>
            <a:ext cx="7427245" cy="34289"/>
          </a:xfrm>
          <a:prstGeom prst="rect">
            <a:avLst/>
          </a:prstGeom>
          <a:solidFill>
            <a:srgbClr val="A71F24"/>
          </a:solidFill>
          <a:ln w="9525" cap="flat" cmpd="sng" algn="ctr">
            <a:noFill/>
            <a:prstDash val="solid"/>
            <a:round/>
            <a:headEnd type="none" w="med" len="med"/>
            <a:tailEnd type="none" w="med" len="med"/>
          </a:ln>
          <a:effectLst/>
          <a:extLst/>
        </p:spPr>
        <p:txBody>
          <a:bodyPr vert="horz" wrap="square" lIns="68580" tIns="34290" rIns="68580" bIns="34290" numCol="1" rtlCol="0" anchor="t" anchorCtr="0" compatLnSpc="1">
            <a:prstTxWarp prst="textNoShape">
              <a:avLst/>
            </a:prstTxWarp>
          </a:bodyPr>
          <a:lstStyle/>
          <a:p>
            <a:pPr defTabSz="685800"/>
            <a:endParaRPr lang="zh-CN" altLang="en-US" sz="1350">
              <a:solidFill>
                <a:srgbClr val="A71F24"/>
              </a:solidFill>
            </a:endParaRPr>
          </a:p>
        </p:txBody>
      </p:sp>
      <p:sp>
        <p:nvSpPr>
          <p:cNvPr id="11" name="文本框 10"/>
          <p:cNvSpPr txBox="1"/>
          <p:nvPr/>
        </p:nvSpPr>
        <p:spPr>
          <a:xfrm>
            <a:off x="1011011" y="239268"/>
            <a:ext cx="1723549" cy="461665"/>
          </a:xfrm>
          <a:prstGeom prst="rect">
            <a:avLst/>
          </a:prstGeom>
          <a:noFill/>
        </p:spPr>
        <p:txBody>
          <a:bodyPr wrap="none" rtlCol="0">
            <a:spAutoFit/>
          </a:bodyPr>
          <a:lstStyle/>
          <a:p>
            <a:r>
              <a:rPr lang="zh-CN" altLang="en-US" sz="2400" b="1" dirty="0">
                <a:solidFill>
                  <a:srgbClr val="A71F24"/>
                </a:solidFill>
                <a:latin typeface="颜简体" panose="020B0503020204020204" pitchFamily="34" charset="2"/>
                <a:ea typeface="颜简体" panose="020B0503020204020204" pitchFamily="34" charset="2"/>
              </a:rPr>
              <a:t>长征的启示</a:t>
            </a:r>
          </a:p>
        </p:txBody>
      </p:sp>
    </p:spTree>
    <p:extLst>
      <p:ext uri="{BB962C8B-B14F-4D97-AF65-F5344CB8AC3E}">
        <p14:creationId xmlns:p14="http://schemas.microsoft.com/office/powerpoint/2010/main" xmlns="" val="1445933379"/>
      </p:ext>
    </p:extLst>
  </p:cSld>
  <p:clrMapOvr>
    <a:masterClrMapping/>
  </p:clrMapOvr>
  <mc:AlternateContent xmlns:mc="http://schemas.openxmlformats.org/markup-compatibility/2006">
    <mc:Choice xmlns:p14="http://schemas.microsoft.com/office/powerpoint/2010/main" xmlns="" Requires="p14">
      <p:transition spd="med" p14:dur="700" advTm="0">
        <p:fade/>
      </p:transition>
    </mc:Choice>
    <mc:Fallback>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lt">
                                    <p:tmPct val="10000"/>
                                  </p:iterate>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8" presetClass="entr" presetSubtype="6" fill="hold" nodeType="withEffect">
                                  <p:stCondLst>
                                    <p:cond delay="750"/>
                                  </p:stCondLst>
                                  <p:childTnLst>
                                    <p:set>
                                      <p:cBhvr>
                                        <p:cTn id="9" dur="1" fill="hold">
                                          <p:stCondLst>
                                            <p:cond delay="0"/>
                                          </p:stCondLst>
                                        </p:cTn>
                                        <p:tgtEl>
                                          <p:spTgt spid="5"/>
                                        </p:tgtEl>
                                        <p:attrNameLst>
                                          <p:attrName>style.visibility</p:attrName>
                                        </p:attrNameLst>
                                      </p:cBhvr>
                                      <p:to>
                                        <p:strVal val="visible"/>
                                      </p:to>
                                    </p:set>
                                    <p:animEffect transition="in" filter="strips(downRight)">
                                      <p:cBhvr>
                                        <p:cTn id="10" dur="1000"/>
                                        <p:tgtEl>
                                          <p:spTgt spid="5"/>
                                        </p:tgtEl>
                                      </p:cBhvr>
                                    </p:animEffect>
                                  </p:childTnLst>
                                </p:cTn>
                              </p:par>
                              <p:par>
                                <p:cTn id="11" presetID="2" presetClass="entr" presetSubtype="2" fill="hold" grpId="0" nodeType="withEffect">
                                  <p:stCondLst>
                                    <p:cond delay="125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1+#ppt_w/2"/>
                                          </p:val>
                                        </p:tav>
                                        <p:tav tm="100000">
                                          <p:val>
                                            <p:strVal val="#ppt_x"/>
                                          </p:val>
                                        </p:tav>
                                      </p:tavLst>
                                    </p:anim>
                                    <p:anim calcmode="lin" valueType="num">
                                      <p:cBhvr additive="base">
                                        <p:cTn id="14" dur="500" fill="hold"/>
                                        <p:tgtEl>
                                          <p:spTgt spid="4"/>
                                        </p:tgtEl>
                                        <p:attrNameLst>
                                          <p:attrName>ppt_y</p:attrName>
                                        </p:attrNameLst>
                                      </p:cBhvr>
                                      <p:tavLst>
                                        <p:tav tm="0">
                                          <p:val>
                                            <p:strVal val="#ppt_y"/>
                                          </p:val>
                                        </p:tav>
                                        <p:tav tm="100000">
                                          <p:val>
                                            <p:strVal val="#ppt_y"/>
                                          </p:val>
                                        </p:tav>
                                      </p:tavLst>
                                    </p:anim>
                                  </p:childTnLst>
                                </p:cTn>
                              </p:par>
                              <p:par>
                                <p:cTn id="15" presetID="22" presetClass="entr" presetSubtype="8" fill="hold" grpId="0" nodeType="withEffect">
                                  <p:stCondLst>
                                    <p:cond delay="1750"/>
                                  </p:stCondLst>
                                  <p:childTnLst>
                                    <p:set>
                                      <p:cBhvr>
                                        <p:cTn id="16" dur="1" fill="hold">
                                          <p:stCondLst>
                                            <p:cond delay="0"/>
                                          </p:stCondLst>
                                        </p:cTn>
                                        <p:tgtEl>
                                          <p:spTgt spid="10"/>
                                        </p:tgtEl>
                                        <p:attrNameLst>
                                          <p:attrName>style.visibility</p:attrName>
                                        </p:attrNameLst>
                                      </p:cBhvr>
                                      <p:to>
                                        <p:strVal val="visible"/>
                                      </p:to>
                                    </p:set>
                                    <p:animEffect transition="in" filter="wipe(left)">
                                      <p:cBhvr>
                                        <p:cTn id="17" dur="750"/>
                                        <p:tgtEl>
                                          <p:spTgt spid="10"/>
                                        </p:tgtEl>
                                      </p:cBhvr>
                                    </p:animEffect>
                                  </p:childTnLst>
                                </p:cTn>
                              </p:par>
                              <p:par>
                                <p:cTn id="18" presetID="22" presetClass="entr" presetSubtype="2" fill="hold" grpId="0" nodeType="withEffect">
                                  <p:stCondLst>
                                    <p:cond delay="1750"/>
                                  </p:stCondLst>
                                  <p:childTnLst>
                                    <p:set>
                                      <p:cBhvr>
                                        <p:cTn id="19" dur="1" fill="hold">
                                          <p:stCondLst>
                                            <p:cond delay="0"/>
                                          </p:stCondLst>
                                        </p:cTn>
                                        <p:tgtEl>
                                          <p:spTgt spid="9"/>
                                        </p:tgtEl>
                                        <p:attrNameLst>
                                          <p:attrName>style.visibility</p:attrName>
                                        </p:attrNameLst>
                                      </p:cBhvr>
                                      <p:to>
                                        <p:strVal val="visible"/>
                                      </p:to>
                                    </p:set>
                                    <p:animEffect transition="in" filter="wipe(right)">
                                      <p:cBhvr>
                                        <p:cTn id="20" dur="750"/>
                                        <p:tgtEl>
                                          <p:spTgt spid="9"/>
                                        </p:tgtEl>
                                      </p:cBhvr>
                                    </p:animEffect>
                                  </p:childTnLst>
                                </p:cTn>
                              </p:par>
                              <p:par>
                                <p:cTn id="21" presetID="23" presetClass="entr" presetSubtype="16" fill="hold" grpId="0" nodeType="withEffect">
                                  <p:stCondLst>
                                    <p:cond delay="2250"/>
                                  </p:stCondLst>
                                  <p:childTnLst>
                                    <p:set>
                                      <p:cBhvr>
                                        <p:cTn id="22" dur="1" fill="hold">
                                          <p:stCondLst>
                                            <p:cond delay="0"/>
                                          </p:stCondLst>
                                        </p:cTn>
                                        <p:tgtEl>
                                          <p:spTgt spid="2"/>
                                        </p:tgtEl>
                                        <p:attrNameLst>
                                          <p:attrName>style.visibility</p:attrName>
                                        </p:attrNameLst>
                                      </p:cBhvr>
                                      <p:to>
                                        <p:strVal val="visible"/>
                                      </p:to>
                                    </p:set>
                                    <p:anim calcmode="lin" valueType="num">
                                      <p:cBhvr>
                                        <p:cTn id="23" dur="500" fill="hold"/>
                                        <p:tgtEl>
                                          <p:spTgt spid="2"/>
                                        </p:tgtEl>
                                        <p:attrNameLst>
                                          <p:attrName>ppt_w</p:attrName>
                                        </p:attrNameLst>
                                      </p:cBhvr>
                                      <p:tavLst>
                                        <p:tav tm="0">
                                          <p:val>
                                            <p:fltVal val="0"/>
                                          </p:val>
                                        </p:tav>
                                        <p:tav tm="100000">
                                          <p:val>
                                            <p:strVal val="#ppt_w"/>
                                          </p:val>
                                        </p:tav>
                                      </p:tavLst>
                                    </p:anim>
                                    <p:anim calcmode="lin" valueType="num">
                                      <p:cBhvr>
                                        <p:cTn id="24" dur="500" fill="hold"/>
                                        <p:tgtEl>
                                          <p:spTgt spid="2"/>
                                        </p:tgtEl>
                                        <p:attrNameLst>
                                          <p:attrName>ppt_h</p:attrName>
                                        </p:attrNameLst>
                                      </p:cBhvr>
                                      <p:tavLst>
                                        <p:tav tm="0">
                                          <p:val>
                                            <p:fltVal val="0"/>
                                          </p:val>
                                        </p:tav>
                                        <p:tav tm="100000">
                                          <p:val>
                                            <p:strVal val="#ppt_h"/>
                                          </p:val>
                                        </p:tav>
                                      </p:tavLst>
                                    </p:anim>
                                  </p:childTnLst>
                                </p:cTn>
                              </p:par>
                              <p:par>
                                <p:cTn id="25" presetID="12" presetClass="entr" presetSubtype="4" fill="hold" grpId="0" nodeType="withEffect">
                                  <p:stCondLst>
                                    <p:cond delay="2750"/>
                                  </p:stCondLst>
                                  <p:childTnLst>
                                    <p:set>
                                      <p:cBhvr>
                                        <p:cTn id="26" dur="1" fill="hold">
                                          <p:stCondLst>
                                            <p:cond delay="0"/>
                                          </p:stCondLst>
                                        </p:cTn>
                                        <p:tgtEl>
                                          <p:spTgt spid="3"/>
                                        </p:tgtEl>
                                        <p:attrNameLst>
                                          <p:attrName>style.visibility</p:attrName>
                                        </p:attrNameLst>
                                      </p:cBhvr>
                                      <p:to>
                                        <p:strVal val="visible"/>
                                      </p:to>
                                    </p:set>
                                    <p:anim calcmode="lin" valueType="num">
                                      <p:cBhvr additive="base">
                                        <p:cTn id="27" dur="1000"/>
                                        <p:tgtEl>
                                          <p:spTgt spid="3"/>
                                        </p:tgtEl>
                                        <p:attrNameLst>
                                          <p:attrName>ppt_y</p:attrName>
                                        </p:attrNameLst>
                                      </p:cBhvr>
                                      <p:tavLst>
                                        <p:tav tm="0">
                                          <p:val>
                                            <p:strVal val="#ppt_y+#ppt_h*1.125000"/>
                                          </p:val>
                                        </p:tav>
                                        <p:tav tm="100000">
                                          <p:val>
                                            <p:strVal val="#ppt_y"/>
                                          </p:val>
                                        </p:tav>
                                      </p:tavLst>
                                    </p:anim>
                                    <p:animEffect transition="in" filter="wipe(up)">
                                      <p:cBhvr>
                                        <p:cTn id="28"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9" grpId="0" animBg="1"/>
      <p:bldP spid="10" grpId="0" animBg="1"/>
      <p:bldP spid="11"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35106" y="3391126"/>
            <a:ext cx="1534949" cy="1338828"/>
          </a:xfrm>
          <a:prstGeom prst="rect">
            <a:avLst/>
          </a:prstGeom>
        </p:spPr>
        <p:txBody>
          <a:bodyPr wrap="square">
            <a:spAutoFit/>
          </a:bodyPr>
          <a:lstStyle/>
          <a:p>
            <a:pPr>
              <a:lnSpc>
                <a:spcPct val="150000"/>
              </a:lnSpc>
            </a:pPr>
            <a:r>
              <a:rPr lang="zh-CN" altLang="en-US" b="1" dirty="0">
                <a:solidFill>
                  <a:srgbClr val="A71F24"/>
                </a:solidFill>
                <a:latin typeface="等线" panose="02010600030101010101" pitchFamily="2" charset="-122"/>
                <a:ea typeface="等线" panose="02010600030101010101" pitchFamily="2" charset="-122"/>
              </a:rPr>
              <a:t>长征的历程和经验启示我们</a:t>
            </a:r>
            <a:endParaRPr lang="zh-CN" altLang="en-US" dirty="0">
              <a:solidFill>
                <a:srgbClr val="A71F24"/>
              </a:solidFill>
            </a:endParaRPr>
          </a:p>
        </p:txBody>
      </p:sp>
      <p:sp>
        <p:nvSpPr>
          <p:cNvPr id="3" name="矩形 2"/>
          <p:cNvSpPr/>
          <p:nvPr/>
        </p:nvSpPr>
        <p:spPr>
          <a:xfrm>
            <a:off x="2568924" y="3114128"/>
            <a:ext cx="5911048" cy="1477328"/>
          </a:xfrm>
          <a:prstGeom prst="rect">
            <a:avLst/>
          </a:prstGeom>
        </p:spPr>
        <p:txBody>
          <a:bodyPr wrap="square">
            <a:spAutoFit/>
          </a:bodyPr>
          <a:lstStyle/>
          <a:p>
            <a:pPr>
              <a:lnSpc>
                <a:spcPct val="150000"/>
              </a:lnSpc>
            </a:pPr>
            <a:r>
              <a:rPr lang="zh-CN" altLang="en-US" sz="1200" b="1" dirty="0">
                <a:solidFill>
                  <a:schemeClr val="tx1">
                    <a:lumMod val="75000"/>
                    <a:lumOff val="25000"/>
                  </a:schemeClr>
                </a:solidFill>
                <a:latin typeface="等线" panose="02010600030101010101" pitchFamily="2" charset="-122"/>
                <a:ea typeface="等线" panose="02010600030101010101" pitchFamily="2" charset="-122"/>
              </a:rPr>
              <a:t>       党的团结统一是党的生命。不管是革命战争年代还是和平建设时期，都必须把维护党的团结统一作为党的建设的核心任务，丝毫不能放松。在新形势下，全党同志都必须增强政治意识、大局意识、核心意识、看齐意识，在政治上思想上行动上同以习近平同志为总书记的党中央保持高度一致，坚决反对自由主义、分散主义和各种形式的本位主义、地方保护主义等不良倾向，坚决维护党的团结统一。</a:t>
            </a:r>
          </a:p>
        </p:txBody>
      </p:sp>
      <p:sp>
        <p:nvSpPr>
          <p:cNvPr id="4" name="矩形 3"/>
          <p:cNvSpPr/>
          <p:nvPr/>
        </p:nvSpPr>
        <p:spPr>
          <a:xfrm>
            <a:off x="4942114" y="1379383"/>
            <a:ext cx="3390296" cy="1200329"/>
          </a:xfrm>
          <a:prstGeom prst="rect">
            <a:avLst/>
          </a:prstGeom>
        </p:spPr>
        <p:txBody>
          <a:bodyPr wrap="square">
            <a:spAutoFit/>
          </a:bodyPr>
          <a:lstStyle/>
          <a:p>
            <a:pPr>
              <a:lnSpc>
                <a:spcPct val="150000"/>
              </a:lnSpc>
            </a:pPr>
            <a:r>
              <a:rPr lang="zh-CN" altLang="en-US" sz="1200" b="1" dirty="0">
                <a:solidFill>
                  <a:schemeClr val="tx1">
                    <a:lumMod val="75000"/>
                    <a:lumOff val="25000"/>
                  </a:schemeClr>
                </a:solidFill>
                <a:latin typeface="等线" panose="02010600030101010101" pitchFamily="2" charset="-122"/>
                <a:ea typeface="等线" panose="02010600030101010101" pitchFamily="2" charset="-122"/>
              </a:rPr>
              <a:t>       党的团结统一、红军的团结统一对于长征胜利具有至关重要的作用。没有全党全军的团结统一，就没有红军三大主力的大会师，就没有红军长征的胜利。</a:t>
            </a:r>
          </a:p>
        </p:txBody>
      </p:sp>
      <p:grpSp>
        <p:nvGrpSpPr>
          <p:cNvPr id="5" name="组合 4"/>
          <p:cNvGrpSpPr/>
          <p:nvPr/>
        </p:nvGrpSpPr>
        <p:grpSpPr>
          <a:xfrm>
            <a:off x="905167" y="1224582"/>
            <a:ext cx="3666834" cy="1454244"/>
            <a:chOff x="1451804" y="1805028"/>
            <a:chExt cx="5684416" cy="1938992"/>
          </a:xfrm>
        </p:grpSpPr>
        <p:sp>
          <p:nvSpPr>
            <p:cNvPr id="6" name="平行四边形 5"/>
            <p:cNvSpPr/>
            <p:nvPr/>
          </p:nvSpPr>
          <p:spPr bwMode="auto">
            <a:xfrm>
              <a:off x="1451804" y="1805028"/>
              <a:ext cx="5684416" cy="1938992"/>
            </a:xfrm>
            <a:prstGeom prst="parallelogram">
              <a:avLst>
                <a:gd name="adj" fmla="val 0"/>
              </a:avLst>
            </a:prstGeom>
            <a:solidFill>
              <a:srgbClr val="A71F24"/>
            </a:solidFill>
            <a:ln w="9525" cap="flat" cmpd="sng" algn="ctr">
              <a:noFill/>
              <a:prstDash val="solid"/>
              <a:round/>
              <a:headEnd type="none" w="med" len="med"/>
              <a:tailEnd type="none" w="med" len="med"/>
            </a:ln>
            <a:effectLst/>
            <a:extLst/>
          </p:spPr>
          <p:txBody>
            <a:bodyPr vert="horz" wrap="square" lIns="68580" tIns="34290" rIns="68580" bIns="34290" numCol="1" rtlCol="0" anchor="t" anchorCtr="0" compatLnSpc="1">
              <a:prstTxWarp prst="textNoShape">
                <a:avLst/>
              </a:prstTxWarp>
            </a:bodyPr>
            <a:lstStyle/>
            <a:p>
              <a:pPr defTabSz="685800"/>
              <a:endParaRPr lang="zh-CN" altLang="en-US" sz="1350"/>
            </a:p>
          </p:txBody>
        </p:sp>
        <p:sp>
          <p:nvSpPr>
            <p:cNvPr id="7" name="矩形 6"/>
            <p:cNvSpPr/>
            <p:nvPr/>
          </p:nvSpPr>
          <p:spPr>
            <a:xfrm>
              <a:off x="1671182" y="2515615"/>
              <a:ext cx="5245659" cy="1107996"/>
            </a:xfrm>
            <a:prstGeom prst="rect">
              <a:avLst/>
            </a:prstGeom>
          </p:spPr>
          <p:txBody>
            <a:bodyPr wrap="square">
              <a:spAutoFit/>
            </a:bodyPr>
            <a:lstStyle/>
            <a:p>
              <a:r>
                <a:rPr lang="zh-CN" altLang="en-US" sz="2400" b="1" dirty="0">
                  <a:solidFill>
                    <a:schemeClr val="bg1"/>
                  </a:solidFill>
                  <a:latin typeface="等线" panose="02010600030101010101" pitchFamily="2" charset="-122"/>
                  <a:ea typeface="等线" panose="02010600030101010101" pitchFamily="2" charset="-122"/>
                </a:rPr>
                <a:t>必须坚决维护党的团结统一</a:t>
              </a:r>
              <a:endParaRPr lang="zh-CN" altLang="en-US" sz="2400" dirty="0">
                <a:solidFill>
                  <a:schemeClr val="bg1"/>
                </a:solidFill>
                <a:latin typeface="等线" panose="02010600030101010101" pitchFamily="2" charset="-122"/>
                <a:ea typeface="等线" panose="02010600030101010101" pitchFamily="2" charset="-122"/>
              </a:endParaRPr>
            </a:p>
          </p:txBody>
        </p:sp>
        <p:sp>
          <p:nvSpPr>
            <p:cNvPr id="8" name="矩形 7"/>
            <p:cNvSpPr/>
            <p:nvPr/>
          </p:nvSpPr>
          <p:spPr>
            <a:xfrm>
              <a:off x="1616762" y="1951869"/>
              <a:ext cx="1479080" cy="430887"/>
            </a:xfrm>
            <a:prstGeom prst="rect">
              <a:avLst/>
            </a:prstGeom>
          </p:spPr>
          <p:txBody>
            <a:bodyPr wrap="none">
              <a:spAutoFit/>
            </a:bodyPr>
            <a:lstStyle/>
            <a:p>
              <a:r>
                <a:rPr lang="zh-CN" altLang="en-US" sz="1500" b="1" dirty="0">
                  <a:solidFill>
                    <a:schemeClr val="bg1"/>
                  </a:solidFill>
                  <a:latin typeface="等线" panose="02010600030101010101" pitchFamily="2" charset="-122"/>
                  <a:ea typeface="等线" panose="02010600030101010101" pitchFamily="2" charset="-122"/>
                </a:rPr>
                <a:t>启示二：</a:t>
              </a:r>
            </a:p>
          </p:txBody>
        </p:sp>
      </p:grpSp>
      <p:sp>
        <p:nvSpPr>
          <p:cNvPr id="9" name="矩形 8"/>
          <p:cNvSpPr/>
          <p:nvPr/>
        </p:nvSpPr>
        <p:spPr bwMode="auto">
          <a:xfrm flipV="1">
            <a:off x="905166" y="4687074"/>
            <a:ext cx="7427245" cy="34289"/>
          </a:xfrm>
          <a:prstGeom prst="rect">
            <a:avLst/>
          </a:prstGeom>
          <a:solidFill>
            <a:srgbClr val="A71F24"/>
          </a:solidFill>
          <a:ln w="9525" cap="flat" cmpd="sng" algn="ctr">
            <a:noFill/>
            <a:prstDash val="solid"/>
            <a:round/>
            <a:headEnd type="none" w="med" len="med"/>
            <a:tailEnd type="none" w="med" len="med"/>
          </a:ln>
          <a:effectLst/>
          <a:extLst/>
        </p:spPr>
        <p:txBody>
          <a:bodyPr vert="horz" wrap="square" lIns="68580" tIns="34290" rIns="68580" bIns="34290" numCol="1" rtlCol="0" anchor="t" anchorCtr="0" compatLnSpc="1">
            <a:prstTxWarp prst="textNoShape">
              <a:avLst/>
            </a:prstTxWarp>
          </a:bodyPr>
          <a:lstStyle/>
          <a:p>
            <a:pPr defTabSz="685800"/>
            <a:endParaRPr lang="zh-CN" altLang="en-US" sz="1350">
              <a:solidFill>
                <a:srgbClr val="A71F24"/>
              </a:solidFill>
            </a:endParaRPr>
          </a:p>
        </p:txBody>
      </p:sp>
      <p:sp>
        <p:nvSpPr>
          <p:cNvPr id="10" name="矩形 9"/>
          <p:cNvSpPr/>
          <p:nvPr/>
        </p:nvSpPr>
        <p:spPr bwMode="auto">
          <a:xfrm flipV="1">
            <a:off x="905166" y="2961137"/>
            <a:ext cx="7427245" cy="34289"/>
          </a:xfrm>
          <a:prstGeom prst="rect">
            <a:avLst/>
          </a:prstGeom>
          <a:solidFill>
            <a:srgbClr val="A71F24"/>
          </a:solidFill>
          <a:ln w="9525" cap="flat" cmpd="sng" algn="ctr">
            <a:noFill/>
            <a:prstDash val="solid"/>
            <a:round/>
            <a:headEnd type="none" w="med" len="med"/>
            <a:tailEnd type="none" w="med" len="med"/>
          </a:ln>
          <a:effectLst/>
          <a:extLst/>
        </p:spPr>
        <p:txBody>
          <a:bodyPr vert="horz" wrap="square" lIns="68580" tIns="34290" rIns="68580" bIns="34290" numCol="1" rtlCol="0" anchor="t" anchorCtr="0" compatLnSpc="1">
            <a:prstTxWarp prst="textNoShape">
              <a:avLst/>
            </a:prstTxWarp>
          </a:bodyPr>
          <a:lstStyle/>
          <a:p>
            <a:pPr defTabSz="685800"/>
            <a:endParaRPr lang="zh-CN" altLang="en-US" sz="1350">
              <a:solidFill>
                <a:srgbClr val="A71F24"/>
              </a:solidFill>
            </a:endParaRPr>
          </a:p>
        </p:txBody>
      </p:sp>
      <p:sp>
        <p:nvSpPr>
          <p:cNvPr id="11" name="文本框 10"/>
          <p:cNvSpPr txBox="1"/>
          <p:nvPr/>
        </p:nvSpPr>
        <p:spPr>
          <a:xfrm>
            <a:off x="1011011" y="239268"/>
            <a:ext cx="1723549" cy="461665"/>
          </a:xfrm>
          <a:prstGeom prst="rect">
            <a:avLst/>
          </a:prstGeom>
          <a:noFill/>
        </p:spPr>
        <p:txBody>
          <a:bodyPr wrap="none" rtlCol="0">
            <a:spAutoFit/>
          </a:bodyPr>
          <a:lstStyle/>
          <a:p>
            <a:r>
              <a:rPr lang="zh-CN" altLang="en-US" sz="2400" b="1" dirty="0">
                <a:solidFill>
                  <a:srgbClr val="A71F24"/>
                </a:solidFill>
                <a:latin typeface="颜简体" panose="020B0503020204020204" pitchFamily="34" charset="2"/>
                <a:ea typeface="颜简体" panose="020B0503020204020204" pitchFamily="34" charset="2"/>
              </a:rPr>
              <a:t>长征的启示</a:t>
            </a:r>
          </a:p>
        </p:txBody>
      </p:sp>
    </p:spTree>
    <p:extLst>
      <p:ext uri="{BB962C8B-B14F-4D97-AF65-F5344CB8AC3E}">
        <p14:creationId xmlns:p14="http://schemas.microsoft.com/office/powerpoint/2010/main" xmlns="" val="3132840001"/>
      </p:ext>
    </p:extLst>
  </p:cSld>
  <p:clrMapOvr>
    <a:masterClrMapping/>
  </p:clrMapOvr>
  <mc:AlternateContent xmlns:mc="http://schemas.openxmlformats.org/markup-compatibility/2006">
    <mc:Choice xmlns:p14="http://schemas.microsoft.com/office/powerpoint/2010/main" xmlns="" Requires="p14">
      <p:transition spd="med" p14:dur="700" advTm="0">
        <p:fade/>
      </p:transition>
    </mc:Choice>
    <mc:Fallback>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lt">
                                    <p:tmPct val="10000"/>
                                  </p:iterate>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8" presetClass="entr" presetSubtype="6" fill="hold" nodeType="withEffect">
                                  <p:stCondLst>
                                    <p:cond delay="750"/>
                                  </p:stCondLst>
                                  <p:childTnLst>
                                    <p:set>
                                      <p:cBhvr>
                                        <p:cTn id="9" dur="1" fill="hold">
                                          <p:stCondLst>
                                            <p:cond delay="0"/>
                                          </p:stCondLst>
                                        </p:cTn>
                                        <p:tgtEl>
                                          <p:spTgt spid="5"/>
                                        </p:tgtEl>
                                        <p:attrNameLst>
                                          <p:attrName>style.visibility</p:attrName>
                                        </p:attrNameLst>
                                      </p:cBhvr>
                                      <p:to>
                                        <p:strVal val="visible"/>
                                      </p:to>
                                    </p:set>
                                    <p:animEffect transition="in" filter="strips(downRight)">
                                      <p:cBhvr>
                                        <p:cTn id="10" dur="1000"/>
                                        <p:tgtEl>
                                          <p:spTgt spid="5"/>
                                        </p:tgtEl>
                                      </p:cBhvr>
                                    </p:animEffect>
                                  </p:childTnLst>
                                </p:cTn>
                              </p:par>
                              <p:par>
                                <p:cTn id="11" presetID="2" presetClass="entr" presetSubtype="2" fill="hold" grpId="0" nodeType="withEffect">
                                  <p:stCondLst>
                                    <p:cond delay="125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1+#ppt_w/2"/>
                                          </p:val>
                                        </p:tav>
                                        <p:tav tm="100000">
                                          <p:val>
                                            <p:strVal val="#ppt_x"/>
                                          </p:val>
                                        </p:tav>
                                      </p:tavLst>
                                    </p:anim>
                                    <p:anim calcmode="lin" valueType="num">
                                      <p:cBhvr additive="base">
                                        <p:cTn id="14" dur="500" fill="hold"/>
                                        <p:tgtEl>
                                          <p:spTgt spid="4"/>
                                        </p:tgtEl>
                                        <p:attrNameLst>
                                          <p:attrName>ppt_y</p:attrName>
                                        </p:attrNameLst>
                                      </p:cBhvr>
                                      <p:tavLst>
                                        <p:tav tm="0">
                                          <p:val>
                                            <p:strVal val="#ppt_y"/>
                                          </p:val>
                                        </p:tav>
                                        <p:tav tm="100000">
                                          <p:val>
                                            <p:strVal val="#ppt_y"/>
                                          </p:val>
                                        </p:tav>
                                      </p:tavLst>
                                    </p:anim>
                                  </p:childTnLst>
                                </p:cTn>
                              </p:par>
                              <p:par>
                                <p:cTn id="15" presetID="22" presetClass="entr" presetSubtype="8" fill="hold" grpId="0" nodeType="withEffect">
                                  <p:stCondLst>
                                    <p:cond delay="1750"/>
                                  </p:stCondLst>
                                  <p:childTnLst>
                                    <p:set>
                                      <p:cBhvr>
                                        <p:cTn id="16" dur="1" fill="hold">
                                          <p:stCondLst>
                                            <p:cond delay="0"/>
                                          </p:stCondLst>
                                        </p:cTn>
                                        <p:tgtEl>
                                          <p:spTgt spid="10"/>
                                        </p:tgtEl>
                                        <p:attrNameLst>
                                          <p:attrName>style.visibility</p:attrName>
                                        </p:attrNameLst>
                                      </p:cBhvr>
                                      <p:to>
                                        <p:strVal val="visible"/>
                                      </p:to>
                                    </p:set>
                                    <p:animEffect transition="in" filter="wipe(left)">
                                      <p:cBhvr>
                                        <p:cTn id="17" dur="750"/>
                                        <p:tgtEl>
                                          <p:spTgt spid="10"/>
                                        </p:tgtEl>
                                      </p:cBhvr>
                                    </p:animEffect>
                                  </p:childTnLst>
                                </p:cTn>
                              </p:par>
                              <p:par>
                                <p:cTn id="18" presetID="22" presetClass="entr" presetSubtype="2" fill="hold" grpId="0" nodeType="withEffect">
                                  <p:stCondLst>
                                    <p:cond delay="1750"/>
                                  </p:stCondLst>
                                  <p:childTnLst>
                                    <p:set>
                                      <p:cBhvr>
                                        <p:cTn id="19" dur="1" fill="hold">
                                          <p:stCondLst>
                                            <p:cond delay="0"/>
                                          </p:stCondLst>
                                        </p:cTn>
                                        <p:tgtEl>
                                          <p:spTgt spid="9"/>
                                        </p:tgtEl>
                                        <p:attrNameLst>
                                          <p:attrName>style.visibility</p:attrName>
                                        </p:attrNameLst>
                                      </p:cBhvr>
                                      <p:to>
                                        <p:strVal val="visible"/>
                                      </p:to>
                                    </p:set>
                                    <p:animEffect transition="in" filter="wipe(right)">
                                      <p:cBhvr>
                                        <p:cTn id="20" dur="750"/>
                                        <p:tgtEl>
                                          <p:spTgt spid="9"/>
                                        </p:tgtEl>
                                      </p:cBhvr>
                                    </p:animEffect>
                                  </p:childTnLst>
                                </p:cTn>
                              </p:par>
                              <p:par>
                                <p:cTn id="21" presetID="23" presetClass="entr" presetSubtype="16" fill="hold" grpId="0" nodeType="withEffect">
                                  <p:stCondLst>
                                    <p:cond delay="2250"/>
                                  </p:stCondLst>
                                  <p:childTnLst>
                                    <p:set>
                                      <p:cBhvr>
                                        <p:cTn id="22" dur="1" fill="hold">
                                          <p:stCondLst>
                                            <p:cond delay="0"/>
                                          </p:stCondLst>
                                        </p:cTn>
                                        <p:tgtEl>
                                          <p:spTgt spid="2"/>
                                        </p:tgtEl>
                                        <p:attrNameLst>
                                          <p:attrName>style.visibility</p:attrName>
                                        </p:attrNameLst>
                                      </p:cBhvr>
                                      <p:to>
                                        <p:strVal val="visible"/>
                                      </p:to>
                                    </p:set>
                                    <p:anim calcmode="lin" valueType="num">
                                      <p:cBhvr>
                                        <p:cTn id="23" dur="500" fill="hold"/>
                                        <p:tgtEl>
                                          <p:spTgt spid="2"/>
                                        </p:tgtEl>
                                        <p:attrNameLst>
                                          <p:attrName>ppt_w</p:attrName>
                                        </p:attrNameLst>
                                      </p:cBhvr>
                                      <p:tavLst>
                                        <p:tav tm="0">
                                          <p:val>
                                            <p:fltVal val="0"/>
                                          </p:val>
                                        </p:tav>
                                        <p:tav tm="100000">
                                          <p:val>
                                            <p:strVal val="#ppt_w"/>
                                          </p:val>
                                        </p:tav>
                                      </p:tavLst>
                                    </p:anim>
                                    <p:anim calcmode="lin" valueType="num">
                                      <p:cBhvr>
                                        <p:cTn id="24" dur="500" fill="hold"/>
                                        <p:tgtEl>
                                          <p:spTgt spid="2"/>
                                        </p:tgtEl>
                                        <p:attrNameLst>
                                          <p:attrName>ppt_h</p:attrName>
                                        </p:attrNameLst>
                                      </p:cBhvr>
                                      <p:tavLst>
                                        <p:tav tm="0">
                                          <p:val>
                                            <p:fltVal val="0"/>
                                          </p:val>
                                        </p:tav>
                                        <p:tav tm="100000">
                                          <p:val>
                                            <p:strVal val="#ppt_h"/>
                                          </p:val>
                                        </p:tav>
                                      </p:tavLst>
                                    </p:anim>
                                  </p:childTnLst>
                                </p:cTn>
                              </p:par>
                              <p:par>
                                <p:cTn id="25" presetID="12" presetClass="entr" presetSubtype="4" fill="hold" grpId="0" nodeType="withEffect">
                                  <p:stCondLst>
                                    <p:cond delay="2750"/>
                                  </p:stCondLst>
                                  <p:childTnLst>
                                    <p:set>
                                      <p:cBhvr>
                                        <p:cTn id="26" dur="1" fill="hold">
                                          <p:stCondLst>
                                            <p:cond delay="0"/>
                                          </p:stCondLst>
                                        </p:cTn>
                                        <p:tgtEl>
                                          <p:spTgt spid="3"/>
                                        </p:tgtEl>
                                        <p:attrNameLst>
                                          <p:attrName>style.visibility</p:attrName>
                                        </p:attrNameLst>
                                      </p:cBhvr>
                                      <p:to>
                                        <p:strVal val="visible"/>
                                      </p:to>
                                    </p:set>
                                    <p:anim calcmode="lin" valueType="num">
                                      <p:cBhvr additive="base">
                                        <p:cTn id="27" dur="1000"/>
                                        <p:tgtEl>
                                          <p:spTgt spid="3"/>
                                        </p:tgtEl>
                                        <p:attrNameLst>
                                          <p:attrName>ppt_y</p:attrName>
                                        </p:attrNameLst>
                                      </p:cBhvr>
                                      <p:tavLst>
                                        <p:tav tm="0">
                                          <p:val>
                                            <p:strVal val="#ppt_y+#ppt_h*1.125000"/>
                                          </p:val>
                                        </p:tav>
                                        <p:tav tm="100000">
                                          <p:val>
                                            <p:strVal val="#ppt_y"/>
                                          </p:val>
                                        </p:tav>
                                      </p:tavLst>
                                    </p:anim>
                                    <p:animEffect transition="in" filter="wipe(up)">
                                      <p:cBhvr>
                                        <p:cTn id="28"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9" grpId="0" animBg="1"/>
      <p:bldP spid="10" grpId="0" animBg="1"/>
      <p:bldP spid="11"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3312898" y="562600"/>
            <a:ext cx="1338829" cy="784830"/>
          </a:xfrm>
          <a:prstGeom prst="rect">
            <a:avLst/>
          </a:prstGeom>
          <a:noFill/>
        </p:spPr>
        <p:txBody>
          <a:bodyPr wrap="none" rtlCol="0">
            <a:spAutoFit/>
          </a:bodyPr>
          <a:lstStyle/>
          <a:p>
            <a:pPr algn="ctr"/>
            <a:r>
              <a:rPr lang="zh-CN" altLang="en-US" sz="4500" dirty="0">
                <a:gradFill>
                  <a:gsLst>
                    <a:gs pos="0">
                      <a:srgbClr val="C00000"/>
                    </a:gs>
                    <a:gs pos="50000">
                      <a:srgbClr val="A71F24"/>
                    </a:gs>
                    <a:gs pos="100000">
                      <a:srgbClr val="A71F24"/>
                    </a:gs>
                  </a:gsLst>
                  <a:lin ang="5400000" scaled="1"/>
                </a:gradFill>
                <a:latin typeface="颜简体" panose="020B0503020204020204" pitchFamily="34" charset="2"/>
                <a:ea typeface="颜简体" panose="020B0503020204020204" pitchFamily="34" charset="2"/>
              </a:rPr>
              <a:t>前言</a:t>
            </a:r>
          </a:p>
        </p:txBody>
      </p:sp>
      <p:sp>
        <p:nvSpPr>
          <p:cNvPr id="5" name="矩形 4"/>
          <p:cNvSpPr/>
          <p:nvPr/>
        </p:nvSpPr>
        <p:spPr>
          <a:xfrm>
            <a:off x="1311726" y="1701338"/>
            <a:ext cx="6922750" cy="2585323"/>
          </a:xfrm>
          <a:prstGeom prst="rect">
            <a:avLst/>
          </a:prstGeom>
        </p:spPr>
        <p:txBody>
          <a:bodyPr wrap="square">
            <a:spAutoFit/>
          </a:bodyPr>
          <a:lstStyle/>
          <a:p>
            <a:pPr>
              <a:lnSpc>
                <a:spcPct val="200000"/>
              </a:lnSpc>
            </a:pPr>
            <a:r>
              <a:rPr lang="en-US" altLang="zh-CN" dirty="0">
                <a:solidFill>
                  <a:schemeClr val="tx1">
                    <a:lumMod val="75000"/>
                    <a:lumOff val="25000"/>
                  </a:schemeClr>
                </a:solidFill>
                <a:latin typeface="颜简体" panose="020B0503020204020204" pitchFamily="34" charset="2"/>
                <a:ea typeface="颜简体" panose="020B0503020204020204" pitchFamily="34" charset="2"/>
              </a:rPr>
              <a:t>    </a:t>
            </a:r>
            <a:r>
              <a:rPr lang="en-US" altLang="zh-CN" dirty="0" smtClean="0">
                <a:solidFill>
                  <a:schemeClr val="tx1">
                    <a:lumMod val="75000"/>
                    <a:lumOff val="25000"/>
                  </a:schemeClr>
                </a:solidFill>
                <a:latin typeface="颜简体" panose="020B0503020204020204" pitchFamily="34" charset="2"/>
                <a:ea typeface="颜简体" panose="020B0503020204020204" pitchFamily="34" charset="2"/>
              </a:rPr>
              <a:t>81</a:t>
            </a:r>
            <a:r>
              <a:rPr lang="zh-CN" altLang="en-US" dirty="0" smtClean="0">
                <a:solidFill>
                  <a:schemeClr val="tx1">
                    <a:lumMod val="75000"/>
                    <a:lumOff val="25000"/>
                  </a:schemeClr>
                </a:solidFill>
                <a:latin typeface="颜简体" panose="020B0503020204020204" pitchFamily="34" charset="2"/>
                <a:ea typeface="颜简体" panose="020B0503020204020204" pitchFamily="34" charset="2"/>
              </a:rPr>
              <a:t>年前</a:t>
            </a:r>
            <a:r>
              <a:rPr lang="zh-CN" altLang="en-US" dirty="0">
                <a:solidFill>
                  <a:schemeClr val="tx1">
                    <a:lumMod val="75000"/>
                    <a:lumOff val="25000"/>
                  </a:schemeClr>
                </a:solidFill>
                <a:latin typeface="颜简体" panose="020B0503020204020204" pitchFamily="34" charset="2"/>
                <a:ea typeface="颜简体" panose="020B0503020204020204" pitchFamily="34" charset="2"/>
              </a:rPr>
              <a:t>，红军长征取得了伟大胜利，由此改写了中国革命的历史进程，并深刻地影响了世界格局。凝聚着苦难与辉煌的长征，是在面对生死存亡抉择之时，中国共产党领导红军以无与伦比的英雄气概，创造的人间奇迹、书写的英雄史诗。长征不只是艰辛的跋涉，更是精神的凝聚、思想的生长。</a:t>
            </a:r>
            <a:r>
              <a:rPr lang="en-US" altLang="zh-CN" dirty="0" smtClean="0">
                <a:solidFill>
                  <a:schemeClr val="tx1">
                    <a:lumMod val="75000"/>
                    <a:lumOff val="25000"/>
                  </a:schemeClr>
                </a:solidFill>
                <a:latin typeface="颜简体" panose="020B0503020204020204" pitchFamily="34" charset="2"/>
                <a:ea typeface="颜简体" panose="020B0503020204020204" pitchFamily="34" charset="2"/>
              </a:rPr>
              <a:t>81</a:t>
            </a:r>
            <a:r>
              <a:rPr lang="zh-CN" altLang="en-US" dirty="0" smtClean="0">
                <a:solidFill>
                  <a:schemeClr val="tx1">
                    <a:lumMod val="75000"/>
                    <a:lumOff val="25000"/>
                  </a:schemeClr>
                </a:solidFill>
                <a:latin typeface="颜简体" panose="020B0503020204020204" pitchFamily="34" charset="2"/>
                <a:ea typeface="颜简体" panose="020B0503020204020204" pitchFamily="34" charset="2"/>
              </a:rPr>
              <a:t>年</a:t>
            </a:r>
            <a:r>
              <a:rPr lang="zh-CN" altLang="en-US" dirty="0">
                <a:solidFill>
                  <a:schemeClr val="tx1">
                    <a:lumMod val="75000"/>
                    <a:lumOff val="25000"/>
                  </a:schemeClr>
                </a:solidFill>
                <a:latin typeface="颜简体" panose="020B0503020204020204" pitchFamily="34" charset="2"/>
                <a:ea typeface="颜简体" panose="020B0503020204020204" pitchFamily="34" charset="2"/>
              </a:rPr>
              <a:t>来，长征精神始终鼓舞和激励着共产党人。</a:t>
            </a:r>
            <a:endParaRPr lang="en-US" altLang="zh-CN" dirty="0">
              <a:solidFill>
                <a:schemeClr val="tx1">
                  <a:lumMod val="75000"/>
                  <a:lumOff val="25000"/>
                </a:schemeClr>
              </a:solidFill>
              <a:latin typeface="颜简体" panose="020B0503020204020204" pitchFamily="34" charset="2"/>
              <a:ea typeface="颜简体" panose="020B0503020204020204" pitchFamily="34" charset="2"/>
            </a:endParaRPr>
          </a:p>
          <a:p>
            <a:pPr>
              <a:lnSpc>
                <a:spcPct val="200000"/>
              </a:lnSpc>
            </a:pPr>
            <a:r>
              <a:rPr lang="en-US" altLang="zh-CN" dirty="0">
                <a:solidFill>
                  <a:schemeClr val="tx1">
                    <a:lumMod val="75000"/>
                    <a:lumOff val="25000"/>
                  </a:schemeClr>
                </a:solidFill>
                <a:latin typeface="颜简体" panose="020B0503020204020204" pitchFamily="34" charset="2"/>
                <a:ea typeface="颜简体" panose="020B0503020204020204" pitchFamily="34" charset="2"/>
              </a:rPr>
              <a:t>    </a:t>
            </a:r>
            <a:r>
              <a:rPr lang="zh-CN" altLang="en-US" dirty="0">
                <a:solidFill>
                  <a:srgbClr val="A71F24"/>
                </a:solidFill>
                <a:latin typeface="颜简体" panose="020B0503020204020204" pitchFamily="34" charset="2"/>
                <a:ea typeface="颜简体" panose="020B0503020204020204" pitchFamily="34" charset="2"/>
              </a:rPr>
              <a:t>不忘初心，继往开来。在实现中华民族伟大复兴的道路上，长征是我们的精神路标，更是一座信仰的丰碑。读懂长征，昂首向前。</a:t>
            </a:r>
          </a:p>
        </p:txBody>
      </p:sp>
      <p:cxnSp>
        <p:nvCxnSpPr>
          <p:cNvPr id="6" name="直接连接符 5"/>
          <p:cNvCxnSpPr/>
          <p:nvPr/>
        </p:nvCxnSpPr>
        <p:spPr bwMode="auto">
          <a:xfrm>
            <a:off x="1645958" y="1479189"/>
            <a:ext cx="5987143" cy="0"/>
          </a:xfrm>
          <a:prstGeom prst="line">
            <a:avLst/>
          </a:prstGeom>
          <a:solidFill>
            <a:schemeClr val="accent1"/>
          </a:solidFill>
          <a:ln w="9525" cap="flat" cmpd="sng" algn="ctr">
            <a:solidFill>
              <a:srgbClr val="A71F24"/>
            </a:solidFill>
            <a:prstDash val="solid"/>
            <a:round/>
            <a:headEnd type="oval" w="med" len="med"/>
            <a:tailEnd type="oval"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sp>
        <p:nvSpPr>
          <p:cNvPr id="7" name="文本框 6"/>
          <p:cNvSpPr txBox="1"/>
          <p:nvPr/>
        </p:nvSpPr>
        <p:spPr>
          <a:xfrm>
            <a:off x="4639529" y="931933"/>
            <a:ext cx="1836057" cy="415498"/>
          </a:xfrm>
          <a:prstGeom prst="rect">
            <a:avLst/>
          </a:prstGeom>
          <a:noFill/>
        </p:spPr>
        <p:txBody>
          <a:bodyPr wrap="square" rtlCol="0">
            <a:spAutoFit/>
          </a:bodyPr>
          <a:lstStyle/>
          <a:p>
            <a:pPr algn="ctr"/>
            <a:r>
              <a:rPr lang="en-US" altLang="zh-CN" sz="2100" dirty="0">
                <a:gradFill>
                  <a:gsLst>
                    <a:gs pos="0">
                      <a:srgbClr val="C00000"/>
                    </a:gs>
                    <a:gs pos="50000">
                      <a:srgbClr val="A71F24"/>
                    </a:gs>
                    <a:gs pos="100000">
                      <a:srgbClr val="A71F24"/>
                    </a:gs>
                  </a:gsLst>
                  <a:lin ang="5400000" scaled="1"/>
                </a:gradFill>
                <a:latin typeface="华文新魏" panose="02010800040101010101" pitchFamily="2" charset="-122"/>
                <a:ea typeface="华文新魏" panose="02010800040101010101" pitchFamily="2" charset="-122"/>
              </a:rPr>
              <a:t>QIAN YAN</a:t>
            </a:r>
            <a:endParaRPr lang="zh-CN" altLang="en-US" sz="2100" dirty="0">
              <a:gradFill>
                <a:gsLst>
                  <a:gs pos="0">
                    <a:srgbClr val="C00000"/>
                  </a:gs>
                  <a:gs pos="50000">
                    <a:srgbClr val="A71F24"/>
                  </a:gs>
                  <a:gs pos="100000">
                    <a:srgbClr val="A71F24"/>
                  </a:gs>
                </a:gsLst>
                <a:lin ang="5400000" scaled="1"/>
              </a:gradFill>
              <a:latin typeface="华文新魏" panose="02010800040101010101" pitchFamily="2" charset="-122"/>
              <a:ea typeface="华文新魏" panose="02010800040101010101" pitchFamily="2" charset="-122"/>
            </a:endParaRPr>
          </a:p>
        </p:txBody>
      </p:sp>
      <p:pic>
        <p:nvPicPr>
          <p:cNvPr id="8" name="Picture 2" descr="C:\Users\PC\Desktop\zqq\image3.png"/>
          <p:cNvPicPr>
            <a:picLocks noChangeAspect="1" noChangeArrowheads="1"/>
          </p:cNvPicPr>
          <p:nvPr/>
        </p:nvPicPr>
        <p:blipFill>
          <a:blip r:embed="rId2" cstate="print">
            <a:extLst>
              <a:ext uri="{BEBA8EAE-BF5A-486C-A8C5-ECC9F3942E4B}">
                <a14:imgProps xmlns:a14="http://schemas.microsoft.com/office/drawing/2010/main" xmlns="">
                  <a14:imgLayer r:embed="rId3">
                    <a14:imgEffect>
                      <a14:colorTemperature colorTemp="11500"/>
                    </a14:imgEffect>
                    <a14:imgEffect>
                      <a14:saturation sat="70000"/>
                    </a14:imgEffect>
                  </a14:imgLayer>
                </a14:imgProps>
              </a:ext>
              <a:ext uri="{28A0092B-C50C-407E-A947-70E740481C1C}">
                <a14:useLocalDpi xmlns:a14="http://schemas.microsoft.com/office/drawing/2010/main" xmlns="" val="0"/>
              </a:ext>
            </a:extLst>
          </a:blip>
          <a:srcRect/>
          <a:stretch>
            <a:fillRect/>
          </a:stretch>
        </p:blipFill>
        <p:spPr bwMode="auto">
          <a:xfrm>
            <a:off x="6858000" y="4286662"/>
            <a:ext cx="2286000" cy="86014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9" name="图片 8"/>
          <p:cNvPicPr>
            <a:picLocks noChangeAspect="1"/>
          </p:cNvPicPr>
          <p:nvPr/>
        </p:nvPicPr>
        <p:blipFill>
          <a:blip r:embed="rId4" cstate="print">
            <a:extLst>
              <a:ext uri="{BEBA8EAE-BF5A-486C-A8C5-ECC9F3942E4B}">
                <a14:imgProps xmlns:a14="http://schemas.microsoft.com/office/drawing/2010/main" xmlns="">
                  <a14:imgLayer r:embed="rId5">
                    <a14:imgEffect>
                      <a14:colorTemperature colorTemp="9000"/>
                    </a14:imgEffect>
                    <a14:imgEffect>
                      <a14:saturation sat="70000"/>
                    </a14:imgEffect>
                  </a14:imgLayer>
                </a14:imgProps>
              </a:ext>
              <a:ext uri="{28A0092B-C50C-407E-A947-70E740481C1C}">
                <a14:useLocalDpi xmlns:a14="http://schemas.microsoft.com/office/drawing/2010/main" xmlns="" val="0"/>
              </a:ext>
            </a:extLst>
          </a:blip>
          <a:stretch>
            <a:fillRect/>
          </a:stretch>
        </p:blipFill>
        <p:spPr>
          <a:xfrm>
            <a:off x="7177567" y="3918857"/>
            <a:ext cx="1966433" cy="1227948"/>
          </a:xfrm>
          <a:prstGeom prst="rect">
            <a:avLst/>
          </a:prstGeom>
        </p:spPr>
      </p:pic>
    </p:spTree>
    <p:extLst>
      <p:ext uri="{BB962C8B-B14F-4D97-AF65-F5344CB8AC3E}">
        <p14:creationId xmlns:p14="http://schemas.microsoft.com/office/powerpoint/2010/main" xmlns="" val="562930017"/>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2000" advTm="0">
        <p15:prstTrans prst="wind"/>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childTnLst>
                                </p:cTn>
                              </p:par>
                              <p:par>
                                <p:cTn id="8" presetID="42" presetClass="entr" presetSubtype="0"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1000"/>
                                        <p:tgtEl>
                                          <p:spTgt spid="9"/>
                                        </p:tgtEl>
                                      </p:cBhvr>
                                    </p:animEffect>
                                    <p:anim calcmode="lin" valueType="num">
                                      <p:cBhvr>
                                        <p:cTn id="11" dur="1000" fill="hold"/>
                                        <p:tgtEl>
                                          <p:spTgt spid="9"/>
                                        </p:tgtEl>
                                        <p:attrNameLst>
                                          <p:attrName>ppt_x</p:attrName>
                                        </p:attrNameLst>
                                      </p:cBhvr>
                                      <p:tavLst>
                                        <p:tav tm="0">
                                          <p:val>
                                            <p:strVal val="#ppt_x"/>
                                          </p:val>
                                        </p:tav>
                                        <p:tav tm="100000">
                                          <p:val>
                                            <p:strVal val="#ppt_x"/>
                                          </p:val>
                                        </p:tav>
                                      </p:tavLst>
                                    </p:anim>
                                    <p:anim calcmode="lin" valueType="num">
                                      <p:cBhvr>
                                        <p:cTn id="12" dur="1000" fill="hold"/>
                                        <p:tgtEl>
                                          <p:spTgt spid="9"/>
                                        </p:tgtEl>
                                        <p:attrNameLst>
                                          <p:attrName>ppt_y</p:attrName>
                                        </p:attrNameLst>
                                      </p:cBhvr>
                                      <p:tavLst>
                                        <p:tav tm="0">
                                          <p:val>
                                            <p:strVal val="#ppt_y+.1"/>
                                          </p:val>
                                        </p:tav>
                                        <p:tav tm="100000">
                                          <p:val>
                                            <p:strVal val="#ppt_y"/>
                                          </p:val>
                                        </p:tav>
                                      </p:tavLst>
                                    </p:anim>
                                  </p:childTnLst>
                                </p:cTn>
                              </p:par>
                              <p:par>
                                <p:cTn id="13" presetID="10" presetClass="entr" presetSubtype="0" fill="hold" grpId="0" nodeType="withEffect">
                                  <p:stCondLst>
                                    <p:cond delay="500"/>
                                  </p:stCondLst>
                                  <p:iterate type="lt">
                                    <p:tmPct val="10000"/>
                                  </p:iterate>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par>
                                <p:cTn id="16" presetID="10" presetClass="entr" presetSubtype="0" fill="hold" grpId="0" nodeType="withEffect">
                                  <p:stCondLst>
                                    <p:cond delay="750"/>
                                  </p:stCondLst>
                                  <p:iterate type="lt">
                                    <p:tmPct val="10000"/>
                                  </p:iterate>
                                  <p:childTnLst>
                                    <p:set>
                                      <p:cBhvr>
                                        <p:cTn id="17" dur="1" fill="hold">
                                          <p:stCondLst>
                                            <p:cond delay="0"/>
                                          </p:stCondLst>
                                        </p:cTn>
                                        <p:tgtEl>
                                          <p:spTgt spid="7"/>
                                        </p:tgtEl>
                                        <p:attrNameLst>
                                          <p:attrName>style.visibility</p:attrName>
                                        </p:attrNameLst>
                                      </p:cBhvr>
                                      <p:to>
                                        <p:strVal val="visible"/>
                                      </p:to>
                                    </p:set>
                                    <p:animEffect transition="in" filter="fade">
                                      <p:cBhvr>
                                        <p:cTn id="18" dur="500"/>
                                        <p:tgtEl>
                                          <p:spTgt spid="7"/>
                                        </p:tgtEl>
                                      </p:cBhvr>
                                    </p:animEffect>
                                  </p:childTnLst>
                                </p:cTn>
                              </p:par>
                              <p:par>
                                <p:cTn id="19" presetID="22" presetClass="entr" presetSubtype="8" fill="hold" nodeType="withEffect">
                                  <p:stCondLst>
                                    <p:cond delay="1000"/>
                                  </p:stCondLst>
                                  <p:childTnLst>
                                    <p:set>
                                      <p:cBhvr>
                                        <p:cTn id="20" dur="1" fill="hold">
                                          <p:stCondLst>
                                            <p:cond delay="0"/>
                                          </p:stCondLst>
                                        </p:cTn>
                                        <p:tgtEl>
                                          <p:spTgt spid="6"/>
                                        </p:tgtEl>
                                        <p:attrNameLst>
                                          <p:attrName>style.visibility</p:attrName>
                                        </p:attrNameLst>
                                      </p:cBhvr>
                                      <p:to>
                                        <p:strVal val="visible"/>
                                      </p:to>
                                    </p:set>
                                    <p:animEffect transition="in" filter="wipe(left)">
                                      <p:cBhvr>
                                        <p:cTn id="21" dur="1000"/>
                                        <p:tgtEl>
                                          <p:spTgt spid="6"/>
                                        </p:tgtEl>
                                      </p:cBhvr>
                                    </p:animEffect>
                                  </p:childTnLst>
                                </p:cTn>
                              </p:par>
                            </p:childTnLst>
                          </p:cTn>
                        </p:par>
                        <p:par>
                          <p:cTn id="22" fill="hold">
                            <p:stCondLst>
                              <p:cond delay="2000"/>
                            </p:stCondLst>
                            <p:childTnLst>
                              <p:par>
                                <p:cTn id="23" presetID="42" presetClass="entr" presetSubtype="0" fill="hold" grpId="0" nodeType="afterEffect">
                                  <p:stCondLst>
                                    <p:cond delay="0"/>
                                  </p:stCondLst>
                                  <p:iterate type="lt">
                                    <p:tmPct val="5000"/>
                                  </p:iterate>
                                  <p:childTnLst>
                                    <p:set>
                                      <p:cBhvr>
                                        <p:cTn id="24" dur="1" fill="hold">
                                          <p:stCondLst>
                                            <p:cond delay="0"/>
                                          </p:stCondLst>
                                        </p:cTn>
                                        <p:tgtEl>
                                          <p:spTgt spid="5"/>
                                        </p:tgtEl>
                                        <p:attrNameLst>
                                          <p:attrName>style.visibility</p:attrName>
                                        </p:attrNameLst>
                                      </p:cBhvr>
                                      <p:to>
                                        <p:strVal val="visible"/>
                                      </p:to>
                                    </p:set>
                                    <p:animEffect transition="in" filter="fade">
                                      <p:cBhvr>
                                        <p:cTn id="25" dur="1000"/>
                                        <p:tgtEl>
                                          <p:spTgt spid="5"/>
                                        </p:tgtEl>
                                      </p:cBhvr>
                                    </p:animEffect>
                                    <p:anim calcmode="lin" valueType="num">
                                      <p:cBhvr>
                                        <p:cTn id="26" dur="1000" fill="hold"/>
                                        <p:tgtEl>
                                          <p:spTgt spid="5"/>
                                        </p:tgtEl>
                                        <p:attrNameLst>
                                          <p:attrName>ppt_x</p:attrName>
                                        </p:attrNameLst>
                                      </p:cBhvr>
                                      <p:tavLst>
                                        <p:tav tm="0">
                                          <p:val>
                                            <p:strVal val="#ppt_x"/>
                                          </p:val>
                                        </p:tav>
                                        <p:tav tm="100000">
                                          <p:val>
                                            <p:strVal val="#ppt_x"/>
                                          </p:val>
                                        </p:tav>
                                      </p:tavLst>
                                    </p:anim>
                                    <p:anim calcmode="lin" valueType="num">
                                      <p:cBhvr>
                                        <p:cTn id="27"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7"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35106" y="3391126"/>
            <a:ext cx="1534949" cy="1338828"/>
          </a:xfrm>
          <a:prstGeom prst="rect">
            <a:avLst/>
          </a:prstGeom>
        </p:spPr>
        <p:txBody>
          <a:bodyPr wrap="square">
            <a:spAutoFit/>
          </a:bodyPr>
          <a:lstStyle/>
          <a:p>
            <a:pPr>
              <a:lnSpc>
                <a:spcPct val="150000"/>
              </a:lnSpc>
            </a:pPr>
            <a:r>
              <a:rPr lang="zh-CN" altLang="en-US" b="1" dirty="0">
                <a:solidFill>
                  <a:srgbClr val="A71F24"/>
                </a:solidFill>
                <a:latin typeface="等线" panose="02010600030101010101" pitchFamily="2" charset="-122"/>
                <a:ea typeface="等线" panose="02010600030101010101" pitchFamily="2" charset="-122"/>
              </a:rPr>
              <a:t>长征的历程和经验启示我们</a:t>
            </a:r>
            <a:endParaRPr lang="zh-CN" altLang="en-US" dirty="0">
              <a:solidFill>
                <a:srgbClr val="A71F24"/>
              </a:solidFill>
            </a:endParaRPr>
          </a:p>
        </p:txBody>
      </p:sp>
      <p:sp>
        <p:nvSpPr>
          <p:cNvPr id="3" name="矩形 2"/>
          <p:cNvSpPr/>
          <p:nvPr/>
        </p:nvSpPr>
        <p:spPr>
          <a:xfrm>
            <a:off x="2601581" y="3269632"/>
            <a:ext cx="5730831" cy="1200329"/>
          </a:xfrm>
          <a:prstGeom prst="rect">
            <a:avLst/>
          </a:prstGeom>
        </p:spPr>
        <p:txBody>
          <a:bodyPr wrap="square">
            <a:spAutoFit/>
          </a:bodyPr>
          <a:lstStyle/>
          <a:p>
            <a:pPr>
              <a:lnSpc>
                <a:spcPct val="150000"/>
              </a:lnSpc>
            </a:pPr>
            <a:r>
              <a:rPr lang="zh-CN" altLang="en-US" sz="1200" b="1" dirty="0">
                <a:solidFill>
                  <a:schemeClr val="tx1">
                    <a:lumMod val="75000"/>
                    <a:lumOff val="25000"/>
                  </a:schemeClr>
                </a:solidFill>
                <a:latin typeface="等线" panose="02010600030101010101" pitchFamily="2" charset="-122"/>
                <a:ea typeface="等线" panose="02010600030101010101" pitchFamily="2" charset="-122"/>
              </a:rPr>
              <a:t>       不管是革命战争年代还是和平建设时期，坚定的理想信念始终是共产党人的精神支柱，我们党在长期奋斗中形成的伟大精神是全党同志昂扬奋进的内在动力和思想营养。在新形势下，我们必须坚持思想建党的传家宝，高扬理想信念的旗帜，弘扬共产党人的伟大精神，为建设中国特色社会主义提供强大的精神力量。</a:t>
            </a:r>
          </a:p>
        </p:txBody>
      </p:sp>
      <p:sp>
        <p:nvSpPr>
          <p:cNvPr id="4" name="矩形 3"/>
          <p:cNvSpPr/>
          <p:nvPr/>
        </p:nvSpPr>
        <p:spPr>
          <a:xfrm>
            <a:off x="4789715" y="1269489"/>
            <a:ext cx="3542696" cy="1477328"/>
          </a:xfrm>
          <a:prstGeom prst="rect">
            <a:avLst/>
          </a:prstGeom>
        </p:spPr>
        <p:txBody>
          <a:bodyPr wrap="square">
            <a:spAutoFit/>
          </a:bodyPr>
          <a:lstStyle/>
          <a:p>
            <a:pPr>
              <a:lnSpc>
                <a:spcPct val="150000"/>
              </a:lnSpc>
            </a:pPr>
            <a:r>
              <a:rPr lang="zh-CN" altLang="en-US" sz="1200" b="1" dirty="0">
                <a:solidFill>
                  <a:schemeClr val="tx1">
                    <a:lumMod val="75000"/>
                    <a:lumOff val="25000"/>
                  </a:schemeClr>
                </a:solidFill>
                <a:latin typeface="等线" panose="02010600030101010101" pitchFamily="2" charset="-122"/>
                <a:ea typeface="等线" panose="02010600030101010101" pitchFamily="2" charset="-122"/>
              </a:rPr>
              <a:t>       共产党人坚定的理想信念和不屈不挠的奋斗精神，为长征中战胜千难万险提供了强大精神力量。这昭示我们，越是面临严峻考验、面对艰难险阻，越要坚定崇高的理想信念，弘扬共产党人的伟大精神，这是党的事业取得成功的重要保证。</a:t>
            </a:r>
          </a:p>
        </p:txBody>
      </p:sp>
      <p:grpSp>
        <p:nvGrpSpPr>
          <p:cNvPr id="5" name="组合 4"/>
          <p:cNvGrpSpPr/>
          <p:nvPr/>
        </p:nvGrpSpPr>
        <p:grpSpPr>
          <a:xfrm>
            <a:off x="905167" y="1224582"/>
            <a:ext cx="3666833" cy="1454244"/>
            <a:chOff x="1451803" y="1805028"/>
            <a:chExt cx="6224426" cy="1938992"/>
          </a:xfrm>
        </p:grpSpPr>
        <p:sp>
          <p:nvSpPr>
            <p:cNvPr id="6" name="平行四边形 5"/>
            <p:cNvSpPr/>
            <p:nvPr/>
          </p:nvSpPr>
          <p:spPr bwMode="auto">
            <a:xfrm>
              <a:off x="1451803" y="1805028"/>
              <a:ext cx="6224426" cy="1938992"/>
            </a:xfrm>
            <a:prstGeom prst="parallelogram">
              <a:avLst>
                <a:gd name="adj" fmla="val 0"/>
              </a:avLst>
            </a:prstGeom>
            <a:solidFill>
              <a:srgbClr val="A71F24"/>
            </a:solidFill>
            <a:ln w="9525" cap="flat" cmpd="sng" algn="ctr">
              <a:noFill/>
              <a:prstDash val="solid"/>
              <a:round/>
              <a:headEnd type="none" w="med" len="med"/>
              <a:tailEnd type="none" w="med" len="med"/>
            </a:ln>
            <a:effectLst/>
            <a:extLst/>
          </p:spPr>
          <p:txBody>
            <a:bodyPr vert="horz" wrap="square" lIns="68580" tIns="34290" rIns="68580" bIns="34290" numCol="1" rtlCol="0" anchor="t" anchorCtr="0" compatLnSpc="1">
              <a:prstTxWarp prst="textNoShape">
                <a:avLst/>
              </a:prstTxWarp>
            </a:bodyPr>
            <a:lstStyle/>
            <a:p>
              <a:pPr defTabSz="685800"/>
              <a:endParaRPr lang="zh-CN" altLang="en-US" sz="1350"/>
            </a:p>
          </p:txBody>
        </p:sp>
        <p:sp>
          <p:nvSpPr>
            <p:cNvPr id="7" name="矩形 6"/>
            <p:cNvSpPr/>
            <p:nvPr/>
          </p:nvSpPr>
          <p:spPr>
            <a:xfrm>
              <a:off x="1609897" y="2472385"/>
              <a:ext cx="5121315" cy="1107996"/>
            </a:xfrm>
            <a:prstGeom prst="rect">
              <a:avLst/>
            </a:prstGeom>
          </p:spPr>
          <p:txBody>
            <a:bodyPr wrap="square">
              <a:spAutoFit/>
            </a:bodyPr>
            <a:lstStyle/>
            <a:p>
              <a:r>
                <a:rPr lang="zh-CN" altLang="en-US" sz="2400" b="1" dirty="0">
                  <a:solidFill>
                    <a:schemeClr val="bg1"/>
                  </a:solidFill>
                  <a:latin typeface="等线" panose="02010600030101010101" pitchFamily="2" charset="-122"/>
                  <a:ea typeface="等线" panose="02010600030101010101" pitchFamily="2" charset="-122"/>
                </a:rPr>
                <a:t>必须大力弘扬共产党人的伟大精神</a:t>
              </a:r>
              <a:endParaRPr lang="zh-CN" altLang="en-US" sz="2400" dirty="0">
                <a:solidFill>
                  <a:schemeClr val="bg1"/>
                </a:solidFill>
                <a:latin typeface="等线" panose="02010600030101010101" pitchFamily="2" charset="-122"/>
                <a:ea typeface="等线" panose="02010600030101010101" pitchFamily="2" charset="-122"/>
              </a:endParaRPr>
            </a:p>
          </p:txBody>
        </p:sp>
        <p:sp>
          <p:nvSpPr>
            <p:cNvPr id="8" name="矩形 7"/>
            <p:cNvSpPr/>
            <p:nvPr/>
          </p:nvSpPr>
          <p:spPr>
            <a:xfrm>
              <a:off x="1609897" y="1914007"/>
              <a:ext cx="1619591" cy="430887"/>
            </a:xfrm>
            <a:prstGeom prst="rect">
              <a:avLst/>
            </a:prstGeom>
          </p:spPr>
          <p:txBody>
            <a:bodyPr wrap="none">
              <a:spAutoFit/>
            </a:bodyPr>
            <a:lstStyle/>
            <a:p>
              <a:r>
                <a:rPr lang="zh-CN" altLang="en-US" sz="1500" b="1" dirty="0">
                  <a:solidFill>
                    <a:schemeClr val="bg1"/>
                  </a:solidFill>
                  <a:latin typeface="等线" panose="02010600030101010101" pitchFamily="2" charset="-122"/>
                  <a:ea typeface="等线" panose="02010600030101010101" pitchFamily="2" charset="-122"/>
                </a:rPr>
                <a:t>启示三：</a:t>
              </a:r>
            </a:p>
          </p:txBody>
        </p:sp>
      </p:grpSp>
      <p:sp>
        <p:nvSpPr>
          <p:cNvPr id="9" name="矩形 8"/>
          <p:cNvSpPr/>
          <p:nvPr/>
        </p:nvSpPr>
        <p:spPr bwMode="auto">
          <a:xfrm flipV="1">
            <a:off x="905166" y="4687074"/>
            <a:ext cx="7427245" cy="34289"/>
          </a:xfrm>
          <a:prstGeom prst="rect">
            <a:avLst/>
          </a:prstGeom>
          <a:solidFill>
            <a:srgbClr val="A71F24"/>
          </a:solidFill>
          <a:ln w="9525" cap="flat" cmpd="sng" algn="ctr">
            <a:noFill/>
            <a:prstDash val="solid"/>
            <a:round/>
            <a:headEnd type="none" w="med" len="med"/>
            <a:tailEnd type="none" w="med" len="med"/>
          </a:ln>
          <a:effectLst/>
          <a:extLst/>
        </p:spPr>
        <p:txBody>
          <a:bodyPr vert="horz" wrap="square" lIns="68580" tIns="34290" rIns="68580" bIns="34290" numCol="1" rtlCol="0" anchor="t" anchorCtr="0" compatLnSpc="1">
            <a:prstTxWarp prst="textNoShape">
              <a:avLst/>
            </a:prstTxWarp>
          </a:bodyPr>
          <a:lstStyle/>
          <a:p>
            <a:pPr defTabSz="685800"/>
            <a:endParaRPr lang="zh-CN" altLang="en-US" sz="1350"/>
          </a:p>
        </p:txBody>
      </p:sp>
      <p:sp>
        <p:nvSpPr>
          <p:cNvPr id="10" name="矩形 9"/>
          <p:cNvSpPr/>
          <p:nvPr/>
        </p:nvSpPr>
        <p:spPr bwMode="auto">
          <a:xfrm flipV="1">
            <a:off x="905166" y="2961137"/>
            <a:ext cx="7427245" cy="34289"/>
          </a:xfrm>
          <a:prstGeom prst="rect">
            <a:avLst/>
          </a:prstGeom>
          <a:solidFill>
            <a:srgbClr val="A71F24"/>
          </a:solidFill>
          <a:ln w="9525" cap="flat" cmpd="sng" algn="ctr">
            <a:noFill/>
            <a:prstDash val="solid"/>
            <a:round/>
            <a:headEnd type="none" w="med" len="med"/>
            <a:tailEnd type="none" w="med" len="med"/>
          </a:ln>
          <a:effectLst/>
          <a:extLst/>
        </p:spPr>
        <p:txBody>
          <a:bodyPr vert="horz" wrap="square" lIns="68580" tIns="34290" rIns="68580" bIns="34290" numCol="1" rtlCol="0" anchor="t" anchorCtr="0" compatLnSpc="1">
            <a:prstTxWarp prst="textNoShape">
              <a:avLst/>
            </a:prstTxWarp>
          </a:bodyPr>
          <a:lstStyle/>
          <a:p>
            <a:pPr defTabSz="685800"/>
            <a:endParaRPr lang="zh-CN" altLang="en-US" sz="1350"/>
          </a:p>
        </p:txBody>
      </p:sp>
      <p:sp>
        <p:nvSpPr>
          <p:cNvPr id="11" name="文本框 10"/>
          <p:cNvSpPr txBox="1"/>
          <p:nvPr/>
        </p:nvSpPr>
        <p:spPr>
          <a:xfrm>
            <a:off x="1011011" y="239268"/>
            <a:ext cx="1723549" cy="461665"/>
          </a:xfrm>
          <a:prstGeom prst="rect">
            <a:avLst/>
          </a:prstGeom>
          <a:noFill/>
        </p:spPr>
        <p:txBody>
          <a:bodyPr wrap="none" rtlCol="0">
            <a:spAutoFit/>
          </a:bodyPr>
          <a:lstStyle/>
          <a:p>
            <a:r>
              <a:rPr lang="zh-CN" altLang="en-US" sz="2400" b="1" dirty="0">
                <a:solidFill>
                  <a:srgbClr val="A71F24"/>
                </a:solidFill>
                <a:latin typeface="颜简体" panose="020B0503020204020204" pitchFamily="34" charset="2"/>
                <a:ea typeface="颜简体" panose="020B0503020204020204" pitchFamily="34" charset="2"/>
              </a:rPr>
              <a:t>长征的启示</a:t>
            </a:r>
          </a:p>
        </p:txBody>
      </p:sp>
    </p:spTree>
    <p:extLst>
      <p:ext uri="{BB962C8B-B14F-4D97-AF65-F5344CB8AC3E}">
        <p14:creationId xmlns:p14="http://schemas.microsoft.com/office/powerpoint/2010/main" xmlns="" val="2485969696"/>
      </p:ext>
    </p:extLst>
  </p:cSld>
  <p:clrMapOvr>
    <a:masterClrMapping/>
  </p:clrMapOvr>
  <mc:AlternateContent xmlns:mc="http://schemas.openxmlformats.org/markup-compatibility/2006">
    <mc:Choice xmlns:p14="http://schemas.microsoft.com/office/powerpoint/2010/main" xmlns="" Requires="p14">
      <p:transition spd="med" p14:dur="700" advTm="0">
        <p:fade/>
      </p:transition>
    </mc:Choice>
    <mc:Fallback>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lt">
                                    <p:tmPct val="10000"/>
                                  </p:iterate>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8" presetClass="entr" presetSubtype="6" fill="hold" nodeType="withEffect">
                                  <p:stCondLst>
                                    <p:cond delay="750"/>
                                  </p:stCondLst>
                                  <p:childTnLst>
                                    <p:set>
                                      <p:cBhvr>
                                        <p:cTn id="9" dur="1" fill="hold">
                                          <p:stCondLst>
                                            <p:cond delay="0"/>
                                          </p:stCondLst>
                                        </p:cTn>
                                        <p:tgtEl>
                                          <p:spTgt spid="5"/>
                                        </p:tgtEl>
                                        <p:attrNameLst>
                                          <p:attrName>style.visibility</p:attrName>
                                        </p:attrNameLst>
                                      </p:cBhvr>
                                      <p:to>
                                        <p:strVal val="visible"/>
                                      </p:to>
                                    </p:set>
                                    <p:animEffect transition="in" filter="strips(downRight)">
                                      <p:cBhvr>
                                        <p:cTn id="10" dur="1000"/>
                                        <p:tgtEl>
                                          <p:spTgt spid="5"/>
                                        </p:tgtEl>
                                      </p:cBhvr>
                                    </p:animEffect>
                                  </p:childTnLst>
                                </p:cTn>
                              </p:par>
                              <p:par>
                                <p:cTn id="11" presetID="2" presetClass="entr" presetSubtype="2" fill="hold" grpId="0" nodeType="withEffect">
                                  <p:stCondLst>
                                    <p:cond delay="125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1+#ppt_w/2"/>
                                          </p:val>
                                        </p:tav>
                                        <p:tav tm="100000">
                                          <p:val>
                                            <p:strVal val="#ppt_x"/>
                                          </p:val>
                                        </p:tav>
                                      </p:tavLst>
                                    </p:anim>
                                    <p:anim calcmode="lin" valueType="num">
                                      <p:cBhvr additive="base">
                                        <p:cTn id="14" dur="500" fill="hold"/>
                                        <p:tgtEl>
                                          <p:spTgt spid="4"/>
                                        </p:tgtEl>
                                        <p:attrNameLst>
                                          <p:attrName>ppt_y</p:attrName>
                                        </p:attrNameLst>
                                      </p:cBhvr>
                                      <p:tavLst>
                                        <p:tav tm="0">
                                          <p:val>
                                            <p:strVal val="#ppt_y"/>
                                          </p:val>
                                        </p:tav>
                                        <p:tav tm="100000">
                                          <p:val>
                                            <p:strVal val="#ppt_y"/>
                                          </p:val>
                                        </p:tav>
                                      </p:tavLst>
                                    </p:anim>
                                  </p:childTnLst>
                                </p:cTn>
                              </p:par>
                              <p:par>
                                <p:cTn id="15" presetID="22" presetClass="entr" presetSubtype="8" fill="hold" grpId="0" nodeType="withEffect">
                                  <p:stCondLst>
                                    <p:cond delay="1750"/>
                                  </p:stCondLst>
                                  <p:childTnLst>
                                    <p:set>
                                      <p:cBhvr>
                                        <p:cTn id="16" dur="1" fill="hold">
                                          <p:stCondLst>
                                            <p:cond delay="0"/>
                                          </p:stCondLst>
                                        </p:cTn>
                                        <p:tgtEl>
                                          <p:spTgt spid="10"/>
                                        </p:tgtEl>
                                        <p:attrNameLst>
                                          <p:attrName>style.visibility</p:attrName>
                                        </p:attrNameLst>
                                      </p:cBhvr>
                                      <p:to>
                                        <p:strVal val="visible"/>
                                      </p:to>
                                    </p:set>
                                    <p:animEffect transition="in" filter="wipe(left)">
                                      <p:cBhvr>
                                        <p:cTn id="17" dur="750"/>
                                        <p:tgtEl>
                                          <p:spTgt spid="10"/>
                                        </p:tgtEl>
                                      </p:cBhvr>
                                    </p:animEffect>
                                  </p:childTnLst>
                                </p:cTn>
                              </p:par>
                              <p:par>
                                <p:cTn id="18" presetID="22" presetClass="entr" presetSubtype="2" fill="hold" grpId="0" nodeType="withEffect">
                                  <p:stCondLst>
                                    <p:cond delay="1750"/>
                                  </p:stCondLst>
                                  <p:childTnLst>
                                    <p:set>
                                      <p:cBhvr>
                                        <p:cTn id="19" dur="1" fill="hold">
                                          <p:stCondLst>
                                            <p:cond delay="0"/>
                                          </p:stCondLst>
                                        </p:cTn>
                                        <p:tgtEl>
                                          <p:spTgt spid="9"/>
                                        </p:tgtEl>
                                        <p:attrNameLst>
                                          <p:attrName>style.visibility</p:attrName>
                                        </p:attrNameLst>
                                      </p:cBhvr>
                                      <p:to>
                                        <p:strVal val="visible"/>
                                      </p:to>
                                    </p:set>
                                    <p:animEffect transition="in" filter="wipe(right)">
                                      <p:cBhvr>
                                        <p:cTn id="20" dur="750"/>
                                        <p:tgtEl>
                                          <p:spTgt spid="9"/>
                                        </p:tgtEl>
                                      </p:cBhvr>
                                    </p:animEffect>
                                  </p:childTnLst>
                                </p:cTn>
                              </p:par>
                              <p:par>
                                <p:cTn id="21" presetID="23" presetClass="entr" presetSubtype="16" fill="hold" grpId="0" nodeType="withEffect">
                                  <p:stCondLst>
                                    <p:cond delay="2250"/>
                                  </p:stCondLst>
                                  <p:childTnLst>
                                    <p:set>
                                      <p:cBhvr>
                                        <p:cTn id="22" dur="1" fill="hold">
                                          <p:stCondLst>
                                            <p:cond delay="0"/>
                                          </p:stCondLst>
                                        </p:cTn>
                                        <p:tgtEl>
                                          <p:spTgt spid="2"/>
                                        </p:tgtEl>
                                        <p:attrNameLst>
                                          <p:attrName>style.visibility</p:attrName>
                                        </p:attrNameLst>
                                      </p:cBhvr>
                                      <p:to>
                                        <p:strVal val="visible"/>
                                      </p:to>
                                    </p:set>
                                    <p:anim calcmode="lin" valueType="num">
                                      <p:cBhvr>
                                        <p:cTn id="23" dur="500" fill="hold"/>
                                        <p:tgtEl>
                                          <p:spTgt spid="2"/>
                                        </p:tgtEl>
                                        <p:attrNameLst>
                                          <p:attrName>ppt_w</p:attrName>
                                        </p:attrNameLst>
                                      </p:cBhvr>
                                      <p:tavLst>
                                        <p:tav tm="0">
                                          <p:val>
                                            <p:fltVal val="0"/>
                                          </p:val>
                                        </p:tav>
                                        <p:tav tm="100000">
                                          <p:val>
                                            <p:strVal val="#ppt_w"/>
                                          </p:val>
                                        </p:tav>
                                      </p:tavLst>
                                    </p:anim>
                                    <p:anim calcmode="lin" valueType="num">
                                      <p:cBhvr>
                                        <p:cTn id="24" dur="500" fill="hold"/>
                                        <p:tgtEl>
                                          <p:spTgt spid="2"/>
                                        </p:tgtEl>
                                        <p:attrNameLst>
                                          <p:attrName>ppt_h</p:attrName>
                                        </p:attrNameLst>
                                      </p:cBhvr>
                                      <p:tavLst>
                                        <p:tav tm="0">
                                          <p:val>
                                            <p:fltVal val="0"/>
                                          </p:val>
                                        </p:tav>
                                        <p:tav tm="100000">
                                          <p:val>
                                            <p:strVal val="#ppt_h"/>
                                          </p:val>
                                        </p:tav>
                                      </p:tavLst>
                                    </p:anim>
                                  </p:childTnLst>
                                </p:cTn>
                              </p:par>
                              <p:par>
                                <p:cTn id="25" presetID="12" presetClass="entr" presetSubtype="4" fill="hold" grpId="0" nodeType="withEffect">
                                  <p:stCondLst>
                                    <p:cond delay="2750"/>
                                  </p:stCondLst>
                                  <p:childTnLst>
                                    <p:set>
                                      <p:cBhvr>
                                        <p:cTn id="26" dur="1" fill="hold">
                                          <p:stCondLst>
                                            <p:cond delay="0"/>
                                          </p:stCondLst>
                                        </p:cTn>
                                        <p:tgtEl>
                                          <p:spTgt spid="3"/>
                                        </p:tgtEl>
                                        <p:attrNameLst>
                                          <p:attrName>style.visibility</p:attrName>
                                        </p:attrNameLst>
                                      </p:cBhvr>
                                      <p:to>
                                        <p:strVal val="visible"/>
                                      </p:to>
                                    </p:set>
                                    <p:anim calcmode="lin" valueType="num">
                                      <p:cBhvr additive="base">
                                        <p:cTn id="27" dur="1000"/>
                                        <p:tgtEl>
                                          <p:spTgt spid="3"/>
                                        </p:tgtEl>
                                        <p:attrNameLst>
                                          <p:attrName>ppt_y</p:attrName>
                                        </p:attrNameLst>
                                      </p:cBhvr>
                                      <p:tavLst>
                                        <p:tav tm="0">
                                          <p:val>
                                            <p:strVal val="#ppt_y+#ppt_h*1.125000"/>
                                          </p:val>
                                        </p:tav>
                                        <p:tav tm="100000">
                                          <p:val>
                                            <p:strVal val="#ppt_y"/>
                                          </p:val>
                                        </p:tav>
                                      </p:tavLst>
                                    </p:anim>
                                    <p:animEffect transition="in" filter="wipe(up)">
                                      <p:cBhvr>
                                        <p:cTn id="28"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9" grpId="0" animBg="1"/>
      <p:bldP spid="10" grpId="0" animBg="1"/>
      <p:bldP spid="11"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35106" y="3391126"/>
            <a:ext cx="1534949" cy="1338828"/>
          </a:xfrm>
          <a:prstGeom prst="rect">
            <a:avLst/>
          </a:prstGeom>
        </p:spPr>
        <p:txBody>
          <a:bodyPr wrap="square">
            <a:spAutoFit/>
          </a:bodyPr>
          <a:lstStyle/>
          <a:p>
            <a:pPr>
              <a:lnSpc>
                <a:spcPct val="150000"/>
              </a:lnSpc>
            </a:pPr>
            <a:r>
              <a:rPr lang="zh-CN" altLang="en-US" b="1" dirty="0">
                <a:solidFill>
                  <a:srgbClr val="A71F24"/>
                </a:solidFill>
                <a:latin typeface="等线" panose="02010600030101010101" pitchFamily="2" charset="-122"/>
                <a:ea typeface="等线" panose="02010600030101010101" pitchFamily="2" charset="-122"/>
              </a:rPr>
              <a:t>长征的历程和经验启示我们</a:t>
            </a:r>
            <a:endParaRPr lang="zh-CN" altLang="en-US" dirty="0">
              <a:solidFill>
                <a:srgbClr val="A71F24"/>
              </a:solidFill>
            </a:endParaRPr>
          </a:p>
        </p:txBody>
      </p:sp>
      <p:sp>
        <p:nvSpPr>
          <p:cNvPr id="3" name="矩形 2"/>
          <p:cNvSpPr/>
          <p:nvPr/>
        </p:nvSpPr>
        <p:spPr>
          <a:xfrm>
            <a:off x="2601581" y="3269632"/>
            <a:ext cx="5730831" cy="1200329"/>
          </a:xfrm>
          <a:prstGeom prst="rect">
            <a:avLst/>
          </a:prstGeom>
        </p:spPr>
        <p:txBody>
          <a:bodyPr wrap="square">
            <a:spAutoFit/>
          </a:bodyPr>
          <a:lstStyle/>
          <a:p>
            <a:pPr>
              <a:lnSpc>
                <a:spcPct val="150000"/>
              </a:lnSpc>
            </a:pPr>
            <a:r>
              <a:rPr lang="zh-CN" altLang="en-US" sz="1200" b="1" dirty="0">
                <a:solidFill>
                  <a:schemeClr val="tx1">
                    <a:lumMod val="75000"/>
                    <a:lumOff val="25000"/>
                  </a:schemeClr>
                </a:solidFill>
                <a:latin typeface="等线" panose="02010600030101010101" pitchFamily="2" charset="-122"/>
                <a:ea typeface="等线" panose="02010600030101010101" pitchFamily="2" charset="-122"/>
              </a:rPr>
              <a:t>       不管是革命战争年代还是和平建设时期，优良的作风和严明的纪律始终是我们党的独特优势。作风建设和纪律建设是党的建设的重要内容，是推动党的事业发展的重要保证。离开了严明的纪律和优良的作风，党就会成为一盘散沙，就会失去人格力量，实现党的奋斗目标就会成为一句空话。</a:t>
            </a:r>
          </a:p>
        </p:txBody>
      </p:sp>
      <p:sp>
        <p:nvSpPr>
          <p:cNvPr id="4" name="矩形 3"/>
          <p:cNvSpPr/>
          <p:nvPr/>
        </p:nvSpPr>
        <p:spPr>
          <a:xfrm>
            <a:off x="4706893" y="1348511"/>
            <a:ext cx="3625518" cy="1200329"/>
          </a:xfrm>
          <a:prstGeom prst="rect">
            <a:avLst/>
          </a:prstGeom>
        </p:spPr>
        <p:txBody>
          <a:bodyPr wrap="square">
            <a:spAutoFit/>
          </a:bodyPr>
          <a:lstStyle/>
          <a:p>
            <a:pPr>
              <a:lnSpc>
                <a:spcPct val="150000"/>
              </a:lnSpc>
            </a:pPr>
            <a:r>
              <a:rPr lang="zh-CN" altLang="en-US" sz="1200" b="1" dirty="0">
                <a:solidFill>
                  <a:schemeClr val="tx1">
                    <a:lumMod val="75000"/>
                    <a:lumOff val="25000"/>
                  </a:schemeClr>
                </a:solidFill>
                <a:latin typeface="等线" panose="02010600030101010101" pitchFamily="2" charset="-122"/>
                <a:ea typeface="等线" panose="02010600030101010101" pitchFamily="2" charset="-122"/>
              </a:rPr>
              <a:t>       长征路上，优良的作风和严明的纪律，聚拢起披荆斩棘、一往无前的坚强队伍。面对力量悬殊的敌人和极端恶劣的自然条件，没有优良的作风和严明的纪律，是不可能克敌破险、取得最终胜利的。</a:t>
            </a:r>
          </a:p>
        </p:txBody>
      </p:sp>
      <p:grpSp>
        <p:nvGrpSpPr>
          <p:cNvPr id="5" name="组合 4"/>
          <p:cNvGrpSpPr/>
          <p:nvPr/>
        </p:nvGrpSpPr>
        <p:grpSpPr>
          <a:xfrm>
            <a:off x="905167" y="1224582"/>
            <a:ext cx="3666833" cy="1454244"/>
            <a:chOff x="1451803" y="1805028"/>
            <a:chExt cx="6224426" cy="1938992"/>
          </a:xfrm>
        </p:grpSpPr>
        <p:sp>
          <p:nvSpPr>
            <p:cNvPr id="6" name="平行四边形 5"/>
            <p:cNvSpPr/>
            <p:nvPr/>
          </p:nvSpPr>
          <p:spPr bwMode="auto">
            <a:xfrm>
              <a:off x="1451803" y="1805028"/>
              <a:ext cx="6224426" cy="1938992"/>
            </a:xfrm>
            <a:prstGeom prst="parallelogram">
              <a:avLst>
                <a:gd name="adj" fmla="val 0"/>
              </a:avLst>
            </a:prstGeom>
            <a:solidFill>
              <a:srgbClr val="A71F24"/>
            </a:solidFill>
            <a:ln w="9525" cap="flat" cmpd="sng" algn="ctr">
              <a:noFill/>
              <a:prstDash val="solid"/>
              <a:round/>
              <a:headEnd type="none" w="med" len="med"/>
              <a:tailEnd type="none" w="med" len="med"/>
            </a:ln>
            <a:effectLst/>
            <a:extLst/>
          </p:spPr>
          <p:txBody>
            <a:bodyPr vert="horz" wrap="square" lIns="68580" tIns="34290" rIns="68580" bIns="34290" numCol="1" rtlCol="0" anchor="t" anchorCtr="0" compatLnSpc="1">
              <a:prstTxWarp prst="textNoShape">
                <a:avLst/>
              </a:prstTxWarp>
            </a:bodyPr>
            <a:lstStyle/>
            <a:p>
              <a:pPr defTabSz="685800"/>
              <a:endParaRPr lang="zh-CN" altLang="en-US" sz="1350" dirty="0"/>
            </a:p>
          </p:txBody>
        </p:sp>
        <p:sp>
          <p:nvSpPr>
            <p:cNvPr id="7" name="矩形 6"/>
            <p:cNvSpPr/>
            <p:nvPr/>
          </p:nvSpPr>
          <p:spPr>
            <a:xfrm>
              <a:off x="1609896" y="2472385"/>
              <a:ext cx="6066332" cy="1107996"/>
            </a:xfrm>
            <a:prstGeom prst="rect">
              <a:avLst/>
            </a:prstGeom>
          </p:spPr>
          <p:txBody>
            <a:bodyPr wrap="square">
              <a:spAutoFit/>
            </a:bodyPr>
            <a:lstStyle/>
            <a:p>
              <a:r>
                <a:rPr lang="zh-CN" altLang="en-US" sz="2400" b="1" dirty="0">
                  <a:solidFill>
                    <a:schemeClr val="bg1"/>
                  </a:solidFill>
                  <a:latin typeface="等线" panose="02010600030101010101" pitchFamily="2" charset="-122"/>
                  <a:ea typeface="等线" panose="02010600030101010101" pitchFamily="2" charset="-122"/>
                </a:rPr>
                <a:t>必须保持党的优良作风和严明纪律</a:t>
              </a:r>
              <a:endParaRPr lang="zh-CN" altLang="en-US" sz="2400" dirty="0">
                <a:solidFill>
                  <a:schemeClr val="bg1"/>
                </a:solidFill>
                <a:latin typeface="等线" panose="02010600030101010101" pitchFamily="2" charset="-122"/>
                <a:ea typeface="等线" panose="02010600030101010101" pitchFamily="2" charset="-122"/>
              </a:endParaRPr>
            </a:p>
          </p:txBody>
        </p:sp>
        <p:sp>
          <p:nvSpPr>
            <p:cNvPr id="8" name="矩形 7"/>
            <p:cNvSpPr/>
            <p:nvPr/>
          </p:nvSpPr>
          <p:spPr>
            <a:xfrm>
              <a:off x="1609897" y="1914007"/>
              <a:ext cx="1619591" cy="430887"/>
            </a:xfrm>
            <a:prstGeom prst="rect">
              <a:avLst/>
            </a:prstGeom>
          </p:spPr>
          <p:txBody>
            <a:bodyPr wrap="none">
              <a:spAutoFit/>
            </a:bodyPr>
            <a:lstStyle/>
            <a:p>
              <a:r>
                <a:rPr lang="zh-CN" altLang="en-US" sz="1500" b="1" dirty="0">
                  <a:solidFill>
                    <a:schemeClr val="bg1"/>
                  </a:solidFill>
                  <a:latin typeface="等线" panose="02010600030101010101" pitchFamily="2" charset="-122"/>
                  <a:ea typeface="等线" panose="02010600030101010101" pitchFamily="2" charset="-122"/>
                </a:rPr>
                <a:t>启示四：</a:t>
              </a:r>
            </a:p>
          </p:txBody>
        </p:sp>
      </p:grpSp>
      <p:sp>
        <p:nvSpPr>
          <p:cNvPr id="9" name="矩形 8"/>
          <p:cNvSpPr/>
          <p:nvPr/>
        </p:nvSpPr>
        <p:spPr bwMode="auto">
          <a:xfrm flipV="1">
            <a:off x="905166" y="4687074"/>
            <a:ext cx="7427245" cy="34289"/>
          </a:xfrm>
          <a:prstGeom prst="rect">
            <a:avLst/>
          </a:prstGeom>
          <a:solidFill>
            <a:srgbClr val="A71F24"/>
          </a:solidFill>
          <a:ln w="9525" cap="flat" cmpd="sng" algn="ctr">
            <a:noFill/>
            <a:prstDash val="solid"/>
            <a:round/>
            <a:headEnd type="none" w="med" len="med"/>
            <a:tailEnd type="none" w="med" len="med"/>
          </a:ln>
          <a:effectLst/>
          <a:extLst/>
        </p:spPr>
        <p:txBody>
          <a:bodyPr vert="horz" wrap="square" lIns="68580" tIns="34290" rIns="68580" bIns="34290" numCol="1" rtlCol="0" anchor="t" anchorCtr="0" compatLnSpc="1">
            <a:prstTxWarp prst="textNoShape">
              <a:avLst/>
            </a:prstTxWarp>
          </a:bodyPr>
          <a:lstStyle/>
          <a:p>
            <a:pPr defTabSz="685800"/>
            <a:endParaRPr lang="zh-CN" altLang="en-US" sz="1350"/>
          </a:p>
        </p:txBody>
      </p:sp>
      <p:sp>
        <p:nvSpPr>
          <p:cNvPr id="10" name="矩形 9"/>
          <p:cNvSpPr/>
          <p:nvPr/>
        </p:nvSpPr>
        <p:spPr bwMode="auto">
          <a:xfrm flipV="1">
            <a:off x="905166" y="2961137"/>
            <a:ext cx="7427245" cy="34289"/>
          </a:xfrm>
          <a:prstGeom prst="rect">
            <a:avLst/>
          </a:prstGeom>
          <a:solidFill>
            <a:srgbClr val="A71F24"/>
          </a:solidFill>
          <a:ln w="9525" cap="flat" cmpd="sng" algn="ctr">
            <a:noFill/>
            <a:prstDash val="solid"/>
            <a:round/>
            <a:headEnd type="none" w="med" len="med"/>
            <a:tailEnd type="none" w="med" len="med"/>
          </a:ln>
          <a:effectLst/>
          <a:extLst/>
        </p:spPr>
        <p:txBody>
          <a:bodyPr vert="horz" wrap="square" lIns="68580" tIns="34290" rIns="68580" bIns="34290" numCol="1" rtlCol="0" anchor="t" anchorCtr="0" compatLnSpc="1">
            <a:prstTxWarp prst="textNoShape">
              <a:avLst/>
            </a:prstTxWarp>
          </a:bodyPr>
          <a:lstStyle/>
          <a:p>
            <a:pPr defTabSz="685800"/>
            <a:endParaRPr lang="zh-CN" altLang="en-US" sz="1350"/>
          </a:p>
        </p:txBody>
      </p:sp>
      <p:sp>
        <p:nvSpPr>
          <p:cNvPr id="11" name="文本框 10"/>
          <p:cNvSpPr txBox="1"/>
          <p:nvPr/>
        </p:nvSpPr>
        <p:spPr>
          <a:xfrm>
            <a:off x="1011011" y="239268"/>
            <a:ext cx="1723549" cy="461665"/>
          </a:xfrm>
          <a:prstGeom prst="rect">
            <a:avLst/>
          </a:prstGeom>
          <a:noFill/>
        </p:spPr>
        <p:txBody>
          <a:bodyPr wrap="none" rtlCol="0">
            <a:spAutoFit/>
          </a:bodyPr>
          <a:lstStyle/>
          <a:p>
            <a:r>
              <a:rPr lang="zh-CN" altLang="en-US" sz="2400" b="1" dirty="0">
                <a:solidFill>
                  <a:srgbClr val="A71F24"/>
                </a:solidFill>
                <a:latin typeface="颜简体" panose="020B0503020204020204" pitchFamily="34" charset="2"/>
                <a:ea typeface="颜简体" panose="020B0503020204020204" pitchFamily="34" charset="2"/>
              </a:rPr>
              <a:t>长征的启示</a:t>
            </a:r>
          </a:p>
        </p:txBody>
      </p:sp>
    </p:spTree>
    <p:extLst>
      <p:ext uri="{BB962C8B-B14F-4D97-AF65-F5344CB8AC3E}">
        <p14:creationId xmlns:p14="http://schemas.microsoft.com/office/powerpoint/2010/main" xmlns="" val="1840589427"/>
      </p:ext>
    </p:extLst>
  </p:cSld>
  <p:clrMapOvr>
    <a:masterClrMapping/>
  </p:clrMapOvr>
  <mc:AlternateContent xmlns:mc="http://schemas.openxmlformats.org/markup-compatibility/2006">
    <mc:Choice xmlns:p14="http://schemas.microsoft.com/office/powerpoint/2010/main" xmlns="" Requires="p14">
      <p:transition spd="med" p14:dur="700" advTm="0">
        <p:fade/>
      </p:transition>
    </mc:Choice>
    <mc:Fallback>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lt">
                                    <p:tmPct val="10000"/>
                                  </p:iterate>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8" presetClass="entr" presetSubtype="6" fill="hold" nodeType="withEffect">
                                  <p:stCondLst>
                                    <p:cond delay="750"/>
                                  </p:stCondLst>
                                  <p:childTnLst>
                                    <p:set>
                                      <p:cBhvr>
                                        <p:cTn id="9" dur="1" fill="hold">
                                          <p:stCondLst>
                                            <p:cond delay="0"/>
                                          </p:stCondLst>
                                        </p:cTn>
                                        <p:tgtEl>
                                          <p:spTgt spid="5"/>
                                        </p:tgtEl>
                                        <p:attrNameLst>
                                          <p:attrName>style.visibility</p:attrName>
                                        </p:attrNameLst>
                                      </p:cBhvr>
                                      <p:to>
                                        <p:strVal val="visible"/>
                                      </p:to>
                                    </p:set>
                                    <p:animEffect transition="in" filter="strips(downRight)">
                                      <p:cBhvr>
                                        <p:cTn id="10" dur="1000"/>
                                        <p:tgtEl>
                                          <p:spTgt spid="5"/>
                                        </p:tgtEl>
                                      </p:cBhvr>
                                    </p:animEffect>
                                  </p:childTnLst>
                                </p:cTn>
                              </p:par>
                              <p:par>
                                <p:cTn id="11" presetID="2" presetClass="entr" presetSubtype="2" fill="hold" grpId="0" nodeType="withEffect">
                                  <p:stCondLst>
                                    <p:cond delay="125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1+#ppt_w/2"/>
                                          </p:val>
                                        </p:tav>
                                        <p:tav tm="100000">
                                          <p:val>
                                            <p:strVal val="#ppt_x"/>
                                          </p:val>
                                        </p:tav>
                                      </p:tavLst>
                                    </p:anim>
                                    <p:anim calcmode="lin" valueType="num">
                                      <p:cBhvr additive="base">
                                        <p:cTn id="14" dur="500" fill="hold"/>
                                        <p:tgtEl>
                                          <p:spTgt spid="4"/>
                                        </p:tgtEl>
                                        <p:attrNameLst>
                                          <p:attrName>ppt_y</p:attrName>
                                        </p:attrNameLst>
                                      </p:cBhvr>
                                      <p:tavLst>
                                        <p:tav tm="0">
                                          <p:val>
                                            <p:strVal val="#ppt_y"/>
                                          </p:val>
                                        </p:tav>
                                        <p:tav tm="100000">
                                          <p:val>
                                            <p:strVal val="#ppt_y"/>
                                          </p:val>
                                        </p:tav>
                                      </p:tavLst>
                                    </p:anim>
                                  </p:childTnLst>
                                </p:cTn>
                              </p:par>
                              <p:par>
                                <p:cTn id="15" presetID="22" presetClass="entr" presetSubtype="8" fill="hold" grpId="0" nodeType="withEffect">
                                  <p:stCondLst>
                                    <p:cond delay="1750"/>
                                  </p:stCondLst>
                                  <p:childTnLst>
                                    <p:set>
                                      <p:cBhvr>
                                        <p:cTn id="16" dur="1" fill="hold">
                                          <p:stCondLst>
                                            <p:cond delay="0"/>
                                          </p:stCondLst>
                                        </p:cTn>
                                        <p:tgtEl>
                                          <p:spTgt spid="10"/>
                                        </p:tgtEl>
                                        <p:attrNameLst>
                                          <p:attrName>style.visibility</p:attrName>
                                        </p:attrNameLst>
                                      </p:cBhvr>
                                      <p:to>
                                        <p:strVal val="visible"/>
                                      </p:to>
                                    </p:set>
                                    <p:animEffect transition="in" filter="wipe(left)">
                                      <p:cBhvr>
                                        <p:cTn id="17" dur="750"/>
                                        <p:tgtEl>
                                          <p:spTgt spid="10"/>
                                        </p:tgtEl>
                                      </p:cBhvr>
                                    </p:animEffect>
                                  </p:childTnLst>
                                </p:cTn>
                              </p:par>
                              <p:par>
                                <p:cTn id="18" presetID="22" presetClass="entr" presetSubtype="2" fill="hold" grpId="0" nodeType="withEffect">
                                  <p:stCondLst>
                                    <p:cond delay="1750"/>
                                  </p:stCondLst>
                                  <p:childTnLst>
                                    <p:set>
                                      <p:cBhvr>
                                        <p:cTn id="19" dur="1" fill="hold">
                                          <p:stCondLst>
                                            <p:cond delay="0"/>
                                          </p:stCondLst>
                                        </p:cTn>
                                        <p:tgtEl>
                                          <p:spTgt spid="9"/>
                                        </p:tgtEl>
                                        <p:attrNameLst>
                                          <p:attrName>style.visibility</p:attrName>
                                        </p:attrNameLst>
                                      </p:cBhvr>
                                      <p:to>
                                        <p:strVal val="visible"/>
                                      </p:to>
                                    </p:set>
                                    <p:animEffect transition="in" filter="wipe(right)">
                                      <p:cBhvr>
                                        <p:cTn id="20" dur="750"/>
                                        <p:tgtEl>
                                          <p:spTgt spid="9"/>
                                        </p:tgtEl>
                                      </p:cBhvr>
                                    </p:animEffect>
                                  </p:childTnLst>
                                </p:cTn>
                              </p:par>
                              <p:par>
                                <p:cTn id="21" presetID="23" presetClass="entr" presetSubtype="16" fill="hold" grpId="0" nodeType="withEffect">
                                  <p:stCondLst>
                                    <p:cond delay="2250"/>
                                  </p:stCondLst>
                                  <p:childTnLst>
                                    <p:set>
                                      <p:cBhvr>
                                        <p:cTn id="22" dur="1" fill="hold">
                                          <p:stCondLst>
                                            <p:cond delay="0"/>
                                          </p:stCondLst>
                                        </p:cTn>
                                        <p:tgtEl>
                                          <p:spTgt spid="2"/>
                                        </p:tgtEl>
                                        <p:attrNameLst>
                                          <p:attrName>style.visibility</p:attrName>
                                        </p:attrNameLst>
                                      </p:cBhvr>
                                      <p:to>
                                        <p:strVal val="visible"/>
                                      </p:to>
                                    </p:set>
                                    <p:anim calcmode="lin" valueType="num">
                                      <p:cBhvr>
                                        <p:cTn id="23" dur="500" fill="hold"/>
                                        <p:tgtEl>
                                          <p:spTgt spid="2"/>
                                        </p:tgtEl>
                                        <p:attrNameLst>
                                          <p:attrName>ppt_w</p:attrName>
                                        </p:attrNameLst>
                                      </p:cBhvr>
                                      <p:tavLst>
                                        <p:tav tm="0">
                                          <p:val>
                                            <p:fltVal val="0"/>
                                          </p:val>
                                        </p:tav>
                                        <p:tav tm="100000">
                                          <p:val>
                                            <p:strVal val="#ppt_w"/>
                                          </p:val>
                                        </p:tav>
                                      </p:tavLst>
                                    </p:anim>
                                    <p:anim calcmode="lin" valueType="num">
                                      <p:cBhvr>
                                        <p:cTn id="24" dur="500" fill="hold"/>
                                        <p:tgtEl>
                                          <p:spTgt spid="2"/>
                                        </p:tgtEl>
                                        <p:attrNameLst>
                                          <p:attrName>ppt_h</p:attrName>
                                        </p:attrNameLst>
                                      </p:cBhvr>
                                      <p:tavLst>
                                        <p:tav tm="0">
                                          <p:val>
                                            <p:fltVal val="0"/>
                                          </p:val>
                                        </p:tav>
                                        <p:tav tm="100000">
                                          <p:val>
                                            <p:strVal val="#ppt_h"/>
                                          </p:val>
                                        </p:tav>
                                      </p:tavLst>
                                    </p:anim>
                                  </p:childTnLst>
                                </p:cTn>
                              </p:par>
                              <p:par>
                                <p:cTn id="25" presetID="12" presetClass="entr" presetSubtype="4" fill="hold" grpId="0" nodeType="withEffect">
                                  <p:stCondLst>
                                    <p:cond delay="2750"/>
                                  </p:stCondLst>
                                  <p:childTnLst>
                                    <p:set>
                                      <p:cBhvr>
                                        <p:cTn id="26" dur="1" fill="hold">
                                          <p:stCondLst>
                                            <p:cond delay="0"/>
                                          </p:stCondLst>
                                        </p:cTn>
                                        <p:tgtEl>
                                          <p:spTgt spid="3"/>
                                        </p:tgtEl>
                                        <p:attrNameLst>
                                          <p:attrName>style.visibility</p:attrName>
                                        </p:attrNameLst>
                                      </p:cBhvr>
                                      <p:to>
                                        <p:strVal val="visible"/>
                                      </p:to>
                                    </p:set>
                                    <p:anim calcmode="lin" valueType="num">
                                      <p:cBhvr additive="base">
                                        <p:cTn id="27" dur="1000"/>
                                        <p:tgtEl>
                                          <p:spTgt spid="3"/>
                                        </p:tgtEl>
                                        <p:attrNameLst>
                                          <p:attrName>ppt_y</p:attrName>
                                        </p:attrNameLst>
                                      </p:cBhvr>
                                      <p:tavLst>
                                        <p:tav tm="0">
                                          <p:val>
                                            <p:strVal val="#ppt_y+#ppt_h*1.125000"/>
                                          </p:val>
                                        </p:tav>
                                        <p:tav tm="100000">
                                          <p:val>
                                            <p:strVal val="#ppt_y"/>
                                          </p:val>
                                        </p:tav>
                                      </p:tavLst>
                                    </p:anim>
                                    <p:animEffect transition="in" filter="wipe(up)">
                                      <p:cBhvr>
                                        <p:cTn id="28"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9" grpId="0" animBg="1"/>
      <p:bldP spid="10" grpId="0" animBg="1"/>
      <p:bldP spid="11"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35106" y="3391126"/>
            <a:ext cx="1534949" cy="1338828"/>
          </a:xfrm>
          <a:prstGeom prst="rect">
            <a:avLst/>
          </a:prstGeom>
        </p:spPr>
        <p:txBody>
          <a:bodyPr wrap="square">
            <a:spAutoFit/>
          </a:bodyPr>
          <a:lstStyle/>
          <a:p>
            <a:pPr>
              <a:lnSpc>
                <a:spcPct val="150000"/>
              </a:lnSpc>
            </a:pPr>
            <a:r>
              <a:rPr lang="zh-CN" altLang="en-US" b="1" dirty="0">
                <a:solidFill>
                  <a:srgbClr val="A71F24"/>
                </a:solidFill>
                <a:latin typeface="等线" panose="02010600030101010101" pitchFamily="2" charset="-122"/>
                <a:ea typeface="等线" panose="02010600030101010101" pitchFamily="2" charset="-122"/>
              </a:rPr>
              <a:t>长征的历程和经验启示我们</a:t>
            </a:r>
            <a:endParaRPr lang="zh-CN" altLang="en-US" dirty="0">
              <a:solidFill>
                <a:srgbClr val="A71F24"/>
              </a:solidFill>
            </a:endParaRPr>
          </a:p>
        </p:txBody>
      </p:sp>
      <p:sp>
        <p:nvSpPr>
          <p:cNvPr id="3" name="矩形 2"/>
          <p:cNvSpPr/>
          <p:nvPr/>
        </p:nvSpPr>
        <p:spPr>
          <a:xfrm>
            <a:off x="2601580" y="3126150"/>
            <a:ext cx="5730831" cy="1477328"/>
          </a:xfrm>
          <a:prstGeom prst="rect">
            <a:avLst/>
          </a:prstGeom>
        </p:spPr>
        <p:txBody>
          <a:bodyPr wrap="square">
            <a:spAutoFit/>
          </a:bodyPr>
          <a:lstStyle/>
          <a:p>
            <a:pPr>
              <a:lnSpc>
                <a:spcPct val="150000"/>
              </a:lnSpc>
            </a:pPr>
            <a:r>
              <a:rPr lang="zh-CN" altLang="en-US" sz="1200" b="1" dirty="0">
                <a:solidFill>
                  <a:schemeClr val="tx1">
                    <a:lumMod val="75000"/>
                    <a:lumOff val="25000"/>
                  </a:schemeClr>
                </a:solidFill>
                <a:latin typeface="等线" panose="02010600030101010101" pitchFamily="2" charset="-122"/>
                <a:ea typeface="等线" panose="02010600030101010101" pitchFamily="2" charset="-122"/>
              </a:rPr>
              <a:t>       不管是革命战争年代还是和平建设时期，党的基层组织都是党的全部工作和战斗力的基础。建设好基层党组织，对于加强党的领导、巩固党的群众基础、确保党的事业取得成功，具有十分重要的意义。在新形势下，我们必须坚持与时俱进，优化基层党组织设置，扩大基层党组织覆盖，切实整顿好处于落后状态的党组织，强化党组织整体功能，保证基层党组织充分发挥战斗堡垒作用。</a:t>
            </a:r>
          </a:p>
        </p:txBody>
      </p:sp>
      <p:sp>
        <p:nvSpPr>
          <p:cNvPr id="4" name="矩形 3"/>
          <p:cNvSpPr/>
          <p:nvPr/>
        </p:nvSpPr>
        <p:spPr>
          <a:xfrm>
            <a:off x="4706893" y="1269489"/>
            <a:ext cx="3625518" cy="1477328"/>
          </a:xfrm>
          <a:prstGeom prst="rect">
            <a:avLst/>
          </a:prstGeom>
        </p:spPr>
        <p:txBody>
          <a:bodyPr wrap="square">
            <a:spAutoFit/>
          </a:bodyPr>
          <a:lstStyle/>
          <a:p>
            <a:pPr>
              <a:lnSpc>
                <a:spcPct val="150000"/>
              </a:lnSpc>
            </a:pPr>
            <a:r>
              <a:rPr lang="zh-CN" altLang="en-US" sz="1200" b="1" dirty="0">
                <a:solidFill>
                  <a:schemeClr val="tx1">
                    <a:lumMod val="75000"/>
                    <a:lumOff val="25000"/>
                  </a:schemeClr>
                </a:solidFill>
                <a:latin typeface="等线" panose="02010600030101010101" pitchFamily="2" charset="-122"/>
                <a:ea typeface="等线" panose="02010600030101010101" pitchFamily="2" charset="-122"/>
              </a:rPr>
              <a:t>       坚强的基层党组织在长征中发挥了不可缺少的战斗堡垒作用，确保了党中央的决策得到有效贯彻执行，为长征胜利提供了重要的组织保证。这昭示我们，建设好党的基层组织是党的事业取得成功的重要基础。</a:t>
            </a:r>
          </a:p>
        </p:txBody>
      </p:sp>
      <p:grpSp>
        <p:nvGrpSpPr>
          <p:cNvPr id="5" name="组合 4"/>
          <p:cNvGrpSpPr/>
          <p:nvPr/>
        </p:nvGrpSpPr>
        <p:grpSpPr>
          <a:xfrm>
            <a:off x="905167" y="1224582"/>
            <a:ext cx="3666833" cy="1454244"/>
            <a:chOff x="1451803" y="1805028"/>
            <a:chExt cx="6224426" cy="1938992"/>
          </a:xfrm>
        </p:grpSpPr>
        <p:sp>
          <p:nvSpPr>
            <p:cNvPr id="6" name="平行四边形 5"/>
            <p:cNvSpPr/>
            <p:nvPr/>
          </p:nvSpPr>
          <p:spPr bwMode="auto">
            <a:xfrm>
              <a:off x="1451803" y="1805028"/>
              <a:ext cx="6224426" cy="1938992"/>
            </a:xfrm>
            <a:prstGeom prst="parallelogram">
              <a:avLst>
                <a:gd name="adj" fmla="val 0"/>
              </a:avLst>
            </a:prstGeom>
            <a:solidFill>
              <a:srgbClr val="A71F24"/>
            </a:solidFill>
            <a:ln w="9525" cap="flat" cmpd="sng" algn="ctr">
              <a:noFill/>
              <a:prstDash val="solid"/>
              <a:round/>
              <a:headEnd type="none" w="med" len="med"/>
              <a:tailEnd type="none" w="med" len="med"/>
            </a:ln>
            <a:effectLst/>
            <a:extLst/>
          </p:spPr>
          <p:txBody>
            <a:bodyPr vert="horz" wrap="square" lIns="68580" tIns="34290" rIns="68580" bIns="34290" numCol="1" rtlCol="0" anchor="t" anchorCtr="0" compatLnSpc="1">
              <a:prstTxWarp prst="textNoShape">
                <a:avLst/>
              </a:prstTxWarp>
            </a:bodyPr>
            <a:lstStyle/>
            <a:p>
              <a:pPr defTabSz="685800"/>
              <a:endParaRPr lang="zh-CN" altLang="en-US" sz="1350"/>
            </a:p>
          </p:txBody>
        </p:sp>
        <p:sp>
          <p:nvSpPr>
            <p:cNvPr id="7" name="矩形 6"/>
            <p:cNvSpPr/>
            <p:nvPr/>
          </p:nvSpPr>
          <p:spPr>
            <a:xfrm>
              <a:off x="1609897" y="2736680"/>
              <a:ext cx="6066332" cy="615553"/>
            </a:xfrm>
            <a:prstGeom prst="rect">
              <a:avLst/>
            </a:prstGeom>
          </p:spPr>
          <p:txBody>
            <a:bodyPr wrap="square">
              <a:spAutoFit/>
            </a:bodyPr>
            <a:lstStyle/>
            <a:p>
              <a:r>
                <a:rPr lang="zh-CN" altLang="en-US" sz="2400" b="1" dirty="0">
                  <a:solidFill>
                    <a:schemeClr val="bg1"/>
                  </a:solidFill>
                  <a:latin typeface="等线" panose="02010600030101010101" pitchFamily="2" charset="-122"/>
                  <a:ea typeface="等线" panose="02010600030101010101" pitchFamily="2" charset="-122"/>
                </a:rPr>
                <a:t>必须建设好基层党组织</a:t>
              </a:r>
              <a:endParaRPr lang="zh-CN" altLang="en-US" sz="2400" dirty="0">
                <a:solidFill>
                  <a:schemeClr val="bg1"/>
                </a:solidFill>
                <a:latin typeface="等线" panose="02010600030101010101" pitchFamily="2" charset="-122"/>
                <a:ea typeface="等线" panose="02010600030101010101" pitchFamily="2" charset="-122"/>
              </a:endParaRPr>
            </a:p>
          </p:txBody>
        </p:sp>
        <p:sp>
          <p:nvSpPr>
            <p:cNvPr id="8" name="矩形 7"/>
            <p:cNvSpPr/>
            <p:nvPr/>
          </p:nvSpPr>
          <p:spPr>
            <a:xfrm>
              <a:off x="1609897" y="1914007"/>
              <a:ext cx="1619591" cy="430887"/>
            </a:xfrm>
            <a:prstGeom prst="rect">
              <a:avLst/>
            </a:prstGeom>
          </p:spPr>
          <p:txBody>
            <a:bodyPr wrap="none">
              <a:spAutoFit/>
            </a:bodyPr>
            <a:lstStyle/>
            <a:p>
              <a:r>
                <a:rPr lang="zh-CN" altLang="en-US" sz="1500" b="1" dirty="0">
                  <a:solidFill>
                    <a:schemeClr val="bg1"/>
                  </a:solidFill>
                  <a:latin typeface="等线" panose="02010600030101010101" pitchFamily="2" charset="-122"/>
                  <a:ea typeface="等线" panose="02010600030101010101" pitchFamily="2" charset="-122"/>
                </a:rPr>
                <a:t>启示五：</a:t>
              </a:r>
            </a:p>
          </p:txBody>
        </p:sp>
      </p:grpSp>
      <p:sp>
        <p:nvSpPr>
          <p:cNvPr id="9" name="矩形 8"/>
          <p:cNvSpPr/>
          <p:nvPr/>
        </p:nvSpPr>
        <p:spPr bwMode="auto">
          <a:xfrm flipV="1">
            <a:off x="905166" y="4687074"/>
            <a:ext cx="7427245" cy="34289"/>
          </a:xfrm>
          <a:prstGeom prst="rect">
            <a:avLst/>
          </a:prstGeom>
          <a:solidFill>
            <a:srgbClr val="A71F24"/>
          </a:solidFill>
          <a:ln w="9525" cap="flat" cmpd="sng" algn="ctr">
            <a:noFill/>
            <a:prstDash val="solid"/>
            <a:round/>
            <a:headEnd type="none" w="med" len="med"/>
            <a:tailEnd type="none" w="med" len="med"/>
          </a:ln>
          <a:effectLst/>
          <a:extLst/>
        </p:spPr>
        <p:txBody>
          <a:bodyPr vert="horz" wrap="square" lIns="68580" tIns="34290" rIns="68580" bIns="34290" numCol="1" rtlCol="0" anchor="t" anchorCtr="0" compatLnSpc="1">
            <a:prstTxWarp prst="textNoShape">
              <a:avLst/>
            </a:prstTxWarp>
          </a:bodyPr>
          <a:lstStyle/>
          <a:p>
            <a:pPr defTabSz="685800"/>
            <a:endParaRPr lang="zh-CN" altLang="en-US" sz="1350"/>
          </a:p>
        </p:txBody>
      </p:sp>
      <p:sp>
        <p:nvSpPr>
          <p:cNvPr id="10" name="矩形 9"/>
          <p:cNvSpPr/>
          <p:nvPr/>
        </p:nvSpPr>
        <p:spPr bwMode="auto">
          <a:xfrm flipV="1">
            <a:off x="905166" y="2961137"/>
            <a:ext cx="7427245" cy="34289"/>
          </a:xfrm>
          <a:prstGeom prst="rect">
            <a:avLst/>
          </a:prstGeom>
          <a:solidFill>
            <a:srgbClr val="A71F24"/>
          </a:solidFill>
          <a:ln w="9525" cap="flat" cmpd="sng" algn="ctr">
            <a:noFill/>
            <a:prstDash val="solid"/>
            <a:round/>
            <a:headEnd type="none" w="med" len="med"/>
            <a:tailEnd type="none" w="med" len="med"/>
          </a:ln>
          <a:effectLst/>
          <a:extLst/>
        </p:spPr>
        <p:txBody>
          <a:bodyPr vert="horz" wrap="square" lIns="68580" tIns="34290" rIns="68580" bIns="34290" numCol="1" rtlCol="0" anchor="t" anchorCtr="0" compatLnSpc="1">
            <a:prstTxWarp prst="textNoShape">
              <a:avLst/>
            </a:prstTxWarp>
          </a:bodyPr>
          <a:lstStyle/>
          <a:p>
            <a:pPr defTabSz="685800"/>
            <a:endParaRPr lang="zh-CN" altLang="en-US" sz="1350"/>
          </a:p>
        </p:txBody>
      </p:sp>
      <p:sp>
        <p:nvSpPr>
          <p:cNvPr id="11" name="文本框 10"/>
          <p:cNvSpPr txBox="1"/>
          <p:nvPr/>
        </p:nvSpPr>
        <p:spPr>
          <a:xfrm>
            <a:off x="1011011" y="239268"/>
            <a:ext cx="1723549" cy="461665"/>
          </a:xfrm>
          <a:prstGeom prst="rect">
            <a:avLst/>
          </a:prstGeom>
          <a:noFill/>
        </p:spPr>
        <p:txBody>
          <a:bodyPr wrap="none" rtlCol="0">
            <a:spAutoFit/>
          </a:bodyPr>
          <a:lstStyle/>
          <a:p>
            <a:r>
              <a:rPr lang="zh-CN" altLang="en-US" sz="2400" b="1" dirty="0">
                <a:solidFill>
                  <a:srgbClr val="A71F24"/>
                </a:solidFill>
                <a:latin typeface="颜简体" panose="020B0503020204020204" pitchFamily="34" charset="2"/>
                <a:ea typeface="颜简体" panose="020B0503020204020204" pitchFamily="34" charset="2"/>
              </a:rPr>
              <a:t>长征的启示</a:t>
            </a:r>
          </a:p>
        </p:txBody>
      </p:sp>
    </p:spTree>
    <p:extLst>
      <p:ext uri="{BB962C8B-B14F-4D97-AF65-F5344CB8AC3E}">
        <p14:creationId xmlns:p14="http://schemas.microsoft.com/office/powerpoint/2010/main" xmlns="" val="1377764680"/>
      </p:ext>
    </p:extLst>
  </p:cSld>
  <p:clrMapOvr>
    <a:masterClrMapping/>
  </p:clrMapOvr>
  <mc:AlternateContent xmlns:mc="http://schemas.openxmlformats.org/markup-compatibility/2006">
    <mc:Choice xmlns:p14="http://schemas.microsoft.com/office/powerpoint/2010/main" xmlns="" Requires="p14">
      <p:transition spd="med" p14:dur="700" advTm="0">
        <p:fade/>
      </p:transition>
    </mc:Choice>
    <mc:Fallback>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lt">
                                    <p:tmPct val="10000"/>
                                  </p:iterate>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8" presetClass="entr" presetSubtype="6" fill="hold" nodeType="withEffect">
                                  <p:stCondLst>
                                    <p:cond delay="750"/>
                                  </p:stCondLst>
                                  <p:childTnLst>
                                    <p:set>
                                      <p:cBhvr>
                                        <p:cTn id="9" dur="1" fill="hold">
                                          <p:stCondLst>
                                            <p:cond delay="0"/>
                                          </p:stCondLst>
                                        </p:cTn>
                                        <p:tgtEl>
                                          <p:spTgt spid="5"/>
                                        </p:tgtEl>
                                        <p:attrNameLst>
                                          <p:attrName>style.visibility</p:attrName>
                                        </p:attrNameLst>
                                      </p:cBhvr>
                                      <p:to>
                                        <p:strVal val="visible"/>
                                      </p:to>
                                    </p:set>
                                    <p:animEffect transition="in" filter="strips(downRight)">
                                      <p:cBhvr>
                                        <p:cTn id="10" dur="1000"/>
                                        <p:tgtEl>
                                          <p:spTgt spid="5"/>
                                        </p:tgtEl>
                                      </p:cBhvr>
                                    </p:animEffect>
                                  </p:childTnLst>
                                </p:cTn>
                              </p:par>
                              <p:par>
                                <p:cTn id="11" presetID="2" presetClass="entr" presetSubtype="2" fill="hold" grpId="0" nodeType="withEffect">
                                  <p:stCondLst>
                                    <p:cond delay="125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1+#ppt_w/2"/>
                                          </p:val>
                                        </p:tav>
                                        <p:tav tm="100000">
                                          <p:val>
                                            <p:strVal val="#ppt_x"/>
                                          </p:val>
                                        </p:tav>
                                      </p:tavLst>
                                    </p:anim>
                                    <p:anim calcmode="lin" valueType="num">
                                      <p:cBhvr additive="base">
                                        <p:cTn id="14" dur="500" fill="hold"/>
                                        <p:tgtEl>
                                          <p:spTgt spid="4"/>
                                        </p:tgtEl>
                                        <p:attrNameLst>
                                          <p:attrName>ppt_y</p:attrName>
                                        </p:attrNameLst>
                                      </p:cBhvr>
                                      <p:tavLst>
                                        <p:tav tm="0">
                                          <p:val>
                                            <p:strVal val="#ppt_y"/>
                                          </p:val>
                                        </p:tav>
                                        <p:tav tm="100000">
                                          <p:val>
                                            <p:strVal val="#ppt_y"/>
                                          </p:val>
                                        </p:tav>
                                      </p:tavLst>
                                    </p:anim>
                                  </p:childTnLst>
                                </p:cTn>
                              </p:par>
                              <p:par>
                                <p:cTn id="15" presetID="22" presetClass="entr" presetSubtype="8" fill="hold" grpId="0" nodeType="withEffect">
                                  <p:stCondLst>
                                    <p:cond delay="1750"/>
                                  </p:stCondLst>
                                  <p:childTnLst>
                                    <p:set>
                                      <p:cBhvr>
                                        <p:cTn id="16" dur="1" fill="hold">
                                          <p:stCondLst>
                                            <p:cond delay="0"/>
                                          </p:stCondLst>
                                        </p:cTn>
                                        <p:tgtEl>
                                          <p:spTgt spid="10"/>
                                        </p:tgtEl>
                                        <p:attrNameLst>
                                          <p:attrName>style.visibility</p:attrName>
                                        </p:attrNameLst>
                                      </p:cBhvr>
                                      <p:to>
                                        <p:strVal val="visible"/>
                                      </p:to>
                                    </p:set>
                                    <p:animEffect transition="in" filter="wipe(left)">
                                      <p:cBhvr>
                                        <p:cTn id="17" dur="750"/>
                                        <p:tgtEl>
                                          <p:spTgt spid="10"/>
                                        </p:tgtEl>
                                      </p:cBhvr>
                                    </p:animEffect>
                                  </p:childTnLst>
                                </p:cTn>
                              </p:par>
                              <p:par>
                                <p:cTn id="18" presetID="22" presetClass="entr" presetSubtype="2" fill="hold" grpId="0" nodeType="withEffect">
                                  <p:stCondLst>
                                    <p:cond delay="1750"/>
                                  </p:stCondLst>
                                  <p:childTnLst>
                                    <p:set>
                                      <p:cBhvr>
                                        <p:cTn id="19" dur="1" fill="hold">
                                          <p:stCondLst>
                                            <p:cond delay="0"/>
                                          </p:stCondLst>
                                        </p:cTn>
                                        <p:tgtEl>
                                          <p:spTgt spid="9"/>
                                        </p:tgtEl>
                                        <p:attrNameLst>
                                          <p:attrName>style.visibility</p:attrName>
                                        </p:attrNameLst>
                                      </p:cBhvr>
                                      <p:to>
                                        <p:strVal val="visible"/>
                                      </p:to>
                                    </p:set>
                                    <p:animEffect transition="in" filter="wipe(right)">
                                      <p:cBhvr>
                                        <p:cTn id="20" dur="750"/>
                                        <p:tgtEl>
                                          <p:spTgt spid="9"/>
                                        </p:tgtEl>
                                      </p:cBhvr>
                                    </p:animEffect>
                                  </p:childTnLst>
                                </p:cTn>
                              </p:par>
                              <p:par>
                                <p:cTn id="21" presetID="23" presetClass="entr" presetSubtype="16" fill="hold" grpId="0" nodeType="withEffect">
                                  <p:stCondLst>
                                    <p:cond delay="2250"/>
                                  </p:stCondLst>
                                  <p:childTnLst>
                                    <p:set>
                                      <p:cBhvr>
                                        <p:cTn id="22" dur="1" fill="hold">
                                          <p:stCondLst>
                                            <p:cond delay="0"/>
                                          </p:stCondLst>
                                        </p:cTn>
                                        <p:tgtEl>
                                          <p:spTgt spid="2"/>
                                        </p:tgtEl>
                                        <p:attrNameLst>
                                          <p:attrName>style.visibility</p:attrName>
                                        </p:attrNameLst>
                                      </p:cBhvr>
                                      <p:to>
                                        <p:strVal val="visible"/>
                                      </p:to>
                                    </p:set>
                                    <p:anim calcmode="lin" valueType="num">
                                      <p:cBhvr>
                                        <p:cTn id="23" dur="500" fill="hold"/>
                                        <p:tgtEl>
                                          <p:spTgt spid="2"/>
                                        </p:tgtEl>
                                        <p:attrNameLst>
                                          <p:attrName>ppt_w</p:attrName>
                                        </p:attrNameLst>
                                      </p:cBhvr>
                                      <p:tavLst>
                                        <p:tav tm="0">
                                          <p:val>
                                            <p:fltVal val="0"/>
                                          </p:val>
                                        </p:tav>
                                        <p:tav tm="100000">
                                          <p:val>
                                            <p:strVal val="#ppt_w"/>
                                          </p:val>
                                        </p:tav>
                                      </p:tavLst>
                                    </p:anim>
                                    <p:anim calcmode="lin" valueType="num">
                                      <p:cBhvr>
                                        <p:cTn id="24" dur="500" fill="hold"/>
                                        <p:tgtEl>
                                          <p:spTgt spid="2"/>
                                        </p:tgtEl>
                                        <p:attrNameLst>
                                          <p:attrName>ppt_h</p:attrName>
                                        </p:attrNameLst>
                                      </p:cBhvr>
                                      <p:tavLst>
                                        <p:tav tm="0">
                                          <p:val>
                                            <p:fltVal val="0"/>
                                          </p:val>
                                        </p:tav>
                                        <p:tav tm="100000">
                                          <p:val>
                                            <p:strVal val="#ppt_h"/>
                                          </p:val>
                                        </p:tav>
                                      </p:tavLst>
                                    </p:anim>
                                  </p:childTnLst>
                                </p:cTn>
                              </p:par>
                              <p:par>
                                <p:cTn id="25" presetID="12" presetClass="entr" presetSubtype="4" fill="hold" grpId="0" nodeType="withEffect">
                                  <p:stCondLst>
                                    <p:cond delay="2750"/>
                                  </p:stCondLst>
                                  <p:childTnLst>
                                    <p:set>
                                      <p:cBhvr>
                                        <p:cTn id="26" dur="1" fill="hold">
                                          <p:stCondLst>
                                            <p:cond delay="0"/>
                                          </p:stCondLst>
                                        </p:cTn>
                                        <p:tgtEl>
                                          <p:spTgt spid="3"/>
                                        </p:tgtEl>
                                        <p:attrNameLst>
                                          <p:attrName>style.visibility</p:attrName>
                                        </p:attrNameLst>
                                      </p:cBhvr>
                                      <p:to>
                                        <p:strVal val="visible"/>
                                      </p:to>
                                    </p:set>
                                    <p:anim calcmode="lin" valueType="num">
                                      <p:cBhvr additive="base">
                                        <p:cTn id="27" dur="1000"/>
                                        <p:tgtEl>
                                          <p:spTgt spid="3"/>
                                        </p:tgtEl>
                                        <p:attrNameLst>
                                          <p:attrName>ppt_y</p:attrName>
                                        </p:attrNameLst>
                                      </p:cBhvr>
                                      <p:tavLst>
                                        <p:tav tm="0">
                                          <p:val>
                                            <p:strVal val="#ppt_y+#ppt_h*1.125000"/>
                                          </p:val>
                                        </p:tav>
                                        <p:tav tm="100000">
                                          <p:val>
                                            <p:strVal val="#ppt_y"/>
                                          </p:val>
                                        </p:tav>
                                      </p:tavLst>
                                    </p:anim>
                                    <p:animEffect transition="in" filter="wipe(up)">
                                      <p:cBhvr>
                                        <p:cTn id="28"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9" grpId="0" animBg="1"/>
      <p:bldP spid="10" grpId="0" animBg="1"/>
      <p:bldP spid="11"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37959" y="3287242"/>
            <a:ext cx="7071899" cy="1131079"/>
          </a:xfrm>
          <a:prstGeom prst="rect">
            <a:avLst/>
          </a:prstGeom>
          <a:noFill/>
          <a:effectLst/>
        </p:spPr>
        <p:txBody>
          <a:bodyPr wrap="square" rtlCol="0">
            <a:spAutoFit/>
          </a:bodyPr>
          <a:lstStyle/>
          <a:p>
            <a:pPr algn="ctr">
              <a:lnSpc>
                <a:spcPct val="150000"/>
              </a:lnSpc>
            </a:pPr>
            <a:r>
              <a:rPr lang="zh-CN" altLang="en-US" sz="4500" b="1" dirty="0">
                <a:solidFill>
                  <a:srgbClr val="A71F24"/>
                </a:solidFill>
                <a:latin typeface="颜简体" panose="020B0503020204020204" pitchFamily="34" charset="2"/>
                <a:ea typeface="颜简体" panose="020B0503020204020204" pitchFamily="34" charset="2"/>
              </a:rPr>
              <a:t>不忘初心，走好新的长征路</a:t>
            </a:r>
          </a:p>
        </p:txBody>
      </p:sp>
      <p:sp>
        <p:nvSpPr>
          <p:cNvPr id="3" name="矩形 2"/>
          <p:cNvSpPr/>
          <p:nvPr/>
        </p:nvSpPr>
        <p:spPr>
          <a:xfrm>
            <a:off x="3721112" y="2577364"/>
            <a:ext cx="1723549" cy="553998"/>
          </a:xfrm>
          <a:prstGeom prst="rect">
            <a:avLst/>
          </a:prstGeom>
        </p:spPr>
        <p:txBody>
          <a:bodyPr wrap="none">
            <a:spAutoFit/>
          </a:bodyPr>
          <a:lstStyle/>
          <a:p>
            <a:pPr algn="ctr"/>
            <a:r>
              <a:rPr lang="zh-CN" altLang="en-US" sz="3000" b="1" dirty="0" smtClean="0">
                <a:solidFill>
                  <a:srgbClr val="A71F24"/>
                </a:solidFill>
                <a:latin typeface="颜简体" panose="020B0503020204020204" pitchFamily="34" charset="2"/>
                <a:ea typeface="颜简体" panose="020B0503020204020204" pitchFamily="34" charset="2"/>
              </a:rPr>
              <a:t>第四部分</a:t>
            </a:r>
            <a:endParaRPr lang="zh-CN" altLang="en-US" sz="3000" b="1" dirty="0">
              <a:solidFill>
                <a:srgbClr val="A71F24"/>
              </a:solidFill>
              <a:latin typeface="颜简体" panose="020B0503020204020204" pitchFamily="34" charset="2"/>
              <a:ea typeface="颜简体" panose="020B0503020204020204" pitchFamily="34" charset="2"/>
            </a:endParaRPr>
          </a:p>
        </p:txBody>
      </p:sp>
      <p:pic>
        <p:nvPicPr>
          <p:cNvPr id="4" name="图片 3"/>
          <p:cNvPicPr>
            <a:picLocks noChangeAspect="1"/>
          </p:cNvPicPr>
          <p:nvPr/>
        </p:nvPicPr>
        <p:blipFill>
          <a:blip r:embed="rId2" cstate="print">
            <a:extLst>
              <a:ext uri="{BEBA8EAE-BF5A-486C-A8C5-ECC9F3942E4B}">
                <a14:imgProps xmlns:a14="http://schemas.microsoft.com/office/drawing/2010/main" xmlns="">
                  <a14:imgLayer r:embed="rId3">
                    <a14:imgEffect>
                      <a14:colorTemperature colorTemp="9000"/>
                    </a14:imgEffect>
                    <a14:imgEffect>
                      <a14:saturation sat="70000"/>
                    </a14:imgEffect>
                  </a14:imgLayer>
                </a14:imgProps>
              </a:ext>
              <a:ext uri="{28A0092B-C50C-407E-A947-70E740481C1C}">
                <a14:useLocalDpi xmlns:a14="http://schemas.microsoft.com/office/drawing/2010/main" xmlns="" val="0"/>
              </a:ext>
            </a:extLst>
          </a:blip>
          <a:stretch>
            <a:fillRect/>
          </a:stretch>
        </p:blipFill>
        <p:spPr>
          <a:xfrm>
            <a:off x="3088226" y="599094"/>
            <a:ext cx="2986000" cy="1864620"/>
          </a:xfrm>
          <a:prstGeom prst="rect">
            <a:avLst/>
          </a:prstGeom>
        </p:spPr>
      </p:pic>
    </p:spTree>
    <p:extLst>
      <p:ext uri="{BB962C8B-B14F-4D97-AF65-F5344CB8AC3E}">
        <p14:creationId xmlns:p14="http://schemas.microsoft.com/office/powerpoint/2010/main" xmlns="" val="237857592"/>
      </p:ext>
    </p:extLst>
  </p:cSld>
  <p:clrMapOvr>
    <a:masterClrMapping/>
  </p:clrMapOvr>
  <mc:AlternateContent xmlns:mc="http://schemas.openxmlformats.org/markup-compatibility/2006">
    <mc:Choice xmlns:p14="http://schemas.microsoft.com/office/powerpoint/2010/main" xmlns="" Requires="p14">
      <p:transition spd="slow" p14:dur="1250" advTm="0">
        <p14:switch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childTnLst>
                                </p:cTn>
                              </p:par>
                              <p:par>
                                <p:cTn id="9" presetID="53" presetClass="entr" presetSubtype="16" fill="hold" grpId="0" nodeType="withEffect">
                                  <p:stCondLst>
                                    <p:cond delay="750"/>
                                  </p:stCondLst>
                                  <p:iterate type="lt">
                                    <p:tmPct val="10000"/>
                                  </p:iterate>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fltVal val="0"/>
                                          </p:val>
                                        </p:tav>
                                        <p:tav tm="100000">
                                          <p:val>
                                            <p:strVal val="#ppt_w"/>
                                          </p:val>
                                        </p:tav>
                                      </p:tavLst>
                                    </p:anim>
                                    <p:anim calcmode="lin" valueType="num">
                                      <p:cBhvr>
                                        <p:cTn id="12" dur="500" fill="hold"/>
                                        <p:tgtEl>
                                          <p:spTgt spid="3"/>
                                        </p:tgtEl>
                                        <p:attrNameLst>
                                          <p:attrName>ppt_h</p:attrName>
                                        </p:attrNameLst>
                                      </p:cBhvr>
                                      <p:tavLst>
                                        <p:tav tm="0">
                                          <p:val>
                                            <p:fltVal val="0"/>
                                          </p:val>
                                        </p:tav>
                                        <p:tav tm="100000">
                                          <p:val>
                                            <p:strVal val="#ppt_h"/>
                                          </p:val>
                                        </p:tav>
                                      </p:tavLst>
                                    </p:anim>
                                    <p:animEffect transition="in" filter="fade">
                                      <p:cBhvr>
                                        <p:cTn id="13" dur="500"/>
                                        <p:tgtEl>
                                          <p:spTgt spid="3"/>
                                        </p:tgtEl>
                                      </p:cBhvr>
                                    </p:animEffect>
                                  </p:childTnLst>
                                </p:cTn>
                              </p:par>
                              <p:par>
                                <p:cTn id="14" presetID="2" presetClass="entr" presetSubtype="2" fill="hold" grpId="0" nodeType="withEffect">
                                  <p:stCondLst>
                                    <p:cond delay="1000"/>
                                  </p:stCondLst>
                                  <p:iterate type="lt">
                                    <p:tmPct val="10000"/>
                                  </p:iterate>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fill="hold"/>
                                        <p:tgtEl>
                                          <p:spTgt spid="2"/>
                                        </p:tgtEl>
                                        <p:attrNameLst>
                                          <p:attrName>ppt_x</p:attrName>
                                        </p:attrNameLst>
                                      </p:cBhvr>
                                      <p:tavLst>
                                        <p:tav tm="0">
                                          <p:val>
                                            <p:strVal val="1+#ppt_w/2"/>
                                          </p:val>
                                        </p:tav>
                                        <p:tav tm="100000">
                                          <p:val>
                                            <p:strVal val="#ppt_x"/>
                                          </p:val>
                                        </p:tav>
                                      </p:tavLst>
                                    </p:anim>
                                    <p:anim calcmode="lin" valueType="num">
                                      <p:cBhvr additive="base">
                                        <p:cTn id="17"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917321" y="3527650"/>
            <a:ext cx="6029251" cy="923330"/>
          </a:xfrm>
          <a:prstGeom prst="rect">
            <a:avLst/>
          </a:prstGeom>
        </p:spPr>
        <p:txBody>
          <a:bodyPr wrap="square">
            <a:spAutoFit/>
          </a:bodyPr>
          <a:lstStyle/>
          <a:p>
            <a:pPr>
              <a:lnSpc>
                <a:spcPct val="150000"/>
              </a:lnSpc>
            </a:pPr>
            <a:r>
              <a:rPr lang="zh-CN" altLang="en-US" sz="1200" b="1" dirty="0">
                <a:solidFill>
                  <a:schemeClr val="tx1">
                    <a:lumMod val="75000"/>
                    <a:lumOff val="25000"/>
                  </a:schemeClr>
                </a:solidFill>
                <a:latin typeface="等线" panose="02010600030101010101" pitchFamily="2" charset="-122"/>
                <a:ea typeface="等线" panose="02010600030101010101" pitchFamily="2" charset="-122"/>
              </a:rPr>
              <a:t>十八大以来从群众路线教育实践到三严三实再到“两学一做”，都是党的理想信念的进一步提纯。正因为崇高理想、坚定信念是凝聚人心、催人奋进的伟大旗帜，是战胜困难、赢得胜利的力量源泉，所以要不断淬炼提纯，不断与时俱进，不断向前发展。</a:t>
            </a:r>
          </a:p>
        </p:txBody>
      </p:sp>
      <p:grpSp>
        <p:nvGrpSpPr>
          <p:cNvPr id="3" name="组合 2"/>
          <p:cNvGrpSpPr/>
          <p:nvPr/>
        </p:nvGrpSpPr>
        <p:grpSpPr>
          <a:xfrm>
            <a:off x="2560363" y="1182256"/>
            <a:ext cx="4036382" cy="526802"/>
            <a:chOff x="6558629" y="2081406"/>
            <a:chExt cx="5381843" cy="702402"/>
          </a:xfrm>
        </p:grpSpPr>
        <p:sp>
          <p:nvSpPr>
            <p:cNvPr id="4" name="箭头: 燕尾形 6"/>
            <p:cNvSpPr/>
            <p:nvPr/>
          </p:nvSpPr>
          <p:spPr bwMode="auto">
            <a:xfrm>
              <a:off x="6558629" y="2081406"/>
              <a:ext cx="5381843" cy="702402"/>
            </a:xfrm>
            <a:prstGeom prst="chevron">
              <a:avLst>
                <a:gd name="adj" fmla="val 0"/>
              </a:avLst>
            </a:prstGeom>
            <a:solidFill>
              <a:srgbClr val="A71F24"/>
            </a:solidFill>
            <a:ln w="9525" cap="flat" cmpd="sng" algn="ctr">
              <a:noFill/>
              <a:prstDash val="solid"/>
              <a:round/>
              <a:headEnd type="none" w="med" len="med"/>
              <a:tailEnd type="none" w="med" len="med"/>
            </a:ln>
            <a:effectLst/>
            <a:extLst/>
          </p:spPr>
          <p:txBody>
            <a:bodyPr vert="horz" wrap="square" lIns="68580" tIns="34290" rIns="68580" bIns="34290" numCol="1" rtlCol="0" anchor="t" anchorCtr="0" compatLnSpc="1">
              <a:prstTxWarp prst="textNoShape">
                <a:avLst/>
              </a:prstTxWarp>
            </a:bodyPr>
            <a:lstStyle/>
            <a:p>
              <a:pPr defTabSz="685800"/>
              <a:endParaRPr lang="zh-CN" altLang="en-US" sz="1350"/>
            </a:p>
          </p:txBody>
        </p:sp>
        <p:sp>
          <p:nvSpPr>
            <p:cNvPr id="5" name="矩形 4"/>
            <p:cNvSpPr/>
            <p:nvPr/>
          </p:nvSpPr>
          <p:spPr>
            <a:xfrm>
              <a:off x="6700754" y="2201774"/>
              <a:ext cx="5170647" cy="492442"/>
            </a:xfrm>
            <a:prstGeom prst="rect">
              <a:avLst/>
            </a:prstGeom>
          </p:spPr>
          <p:txBody>
            <a:bodyPr wrap="none">
              <a:spAutoFit/>
            </a:bodyPr>
            <a:lstStyle/>
            <a:p>
              <a:r>
                <a:rPr lang="zh-CN" altLang="en-US" b="1" dirty="0">
                  <a:solidFill>
                    <a:schemeClr val="bg1"/>
                  </a:solidFill>
                  <a:latin typeface="等线" panose="02010600030101010101" pitchFamily="2" charset="-122"/>
                  <a:ea typeface="等线" panose="02010600030101010101" pitchFamily="2" charset="-122"/>
                </a:rPr>
                <a:t>淬炼纯洁的革命理想信念永远在路上</a:t>
              </a:r>
              <a:endParaRPr lang="zh-CN" altLang="en-US" b="1" dirty="0">
                <a:solidFill>
                  <a:schemeClr val="bg1"/>
                </a:solidFill>
              </a:endParaRPr>
            </a:p>
          </p:txBody>
        </p:sp>
      </p:grpSp>
      <p:sp>
        <p:nvSpPr>
          <p:cNvPr id="6" name="矩形 5"/>
          <p:cNvSpPr/>
          <p:nvPr/>
        </p:nvSpPr>
        <p:spPr>
          <a:xfrm>
            <a:off x="1917321" y="1856952"/>
            <a:ext cx="6029250" cy="646331"/>
          </a:xfrm>
          <a:prstGeom prst="rect">
            <a:avLst/>
          </a:prstGeom>
        </p:spPr>
        <p:txBody>
          <a:bodyPr wrap="square">
            <a:spAutoFit/>
          </a:bodyPr>
          <a:lstStyle/>
          <a:p>
            <a:pPr>
              <a:lnSpc>
                <a:spcPct val="150000"/>
              </a:lnSpc>
            </a:pPr>
            <a:r>
              <a:rPr lang="zh-CN" altLang="en-US" sz="1200" b="1" dirty="0">
                <a:solidFill>
                  <a:schemeClr val="tx1">
                    <a:lumMod val="75000"/>
                    <a:lumOff val="25000"/>
                  </a:schemeClr>
                </a:solidFill>
                <a:latin typeface="等线" panose="02010600030101010101" pitchFamily="2" charset="-122"/>
                <a:ea typeface="等线" panose="02010600030101010101" pitchFamily="2" charset="-122"/>
              </a:rPr>
              <a:t>共产党领导的红军之所以能够战胜千难万险取得长征的胜利，就是因为他们心中有着为人民解放和民族自由而奋斗的崇高理想和坚定信念，革命理想高于天；</a:t>
            </a:r>
            <a:endParaRPr lang="en-US" altLang="zh-CN" sz="1200" b="1" dirty="0">
              <a:solidFill>
                <a:schemeClr val="tx1">
                  <a:lumMod val="75000"/>
                  <a:lumOff val="25000"/>
                </a:schemeClr>
              </a:solidFill>
              <a:latin typeface="等线" panose="02010600030101010101" pitchFamily="2" charset="-122"/>
              <a:ea typeface="等线" panose="02010600030101010101" pitchFamily="2" charset="-122"/>
            </a:endParaRPr>
          </a:p>
        </p:txBody>
      </p:sp>
      <p:sp>
        <p:nvSpPr>
          <p:cNvPr id="7" name="矩形 6"/>
          <p:cNvSpPr/>
          <p:nvPr/>
        </p:nvSpPr>
        <p:spPr>
          <a:xfrm>
            <a:off x="1917321" y="2700375"/>
            <a:ext cx="6029251" cy="646331"/>
          </a:xfrm>
          <a:prstGeom prst="rect">
            <a:avLst/>
          </a:prstGeom>
        </p:spPr>
        <p:txBody>
          <a:bodyPr wrap="square">
            <a:spAutoFit/>
          </a:bodyPr>
          <a:lstStyle/>
          <a:p>
            <a:pPr>
              <a:lnSpc>
                <a:spcPct val="150000"/>
              </a:lnSpc>
            </a:pPr>
            <a:r>
              <a:rPr lang="zh-CN" altLang="en-US" sz="1200" b="1" dirty="0">
                <a:solidFill>
                  <a:schemeClr val="tx1">
                    <a:lumMod val="75000"/>
                    <a:lumOff val="25000"/>
                  </a:schemeClr>
                </a:solidFill>
                <a:latin typeface="等线" panose="02010600030101010101" pitchFamily="2" charset="-122"/>
                <a:ea typeface="等线" panose="02010600030101010101" pitchFamily="2" charset="-122"/>
              </a:rPr>
              <a:t>我们党历来重视革命队伍理想信念的淬炼和提纯。从中共“一大”提出党纲到“遵义会议”挽救革命，再到中共“七大”确立毛泽东思想，都是革命理想信念的进一步淬炼；</a:t>
            </a:r>
            <a:endParaRPr lang="en-US" altLang="zh-CN" sz="1200" b="1" dirty="0">
              <a:solidFill>
                <a:schemeClr val="tx1">
                  <a:lumMod val="75000"/>
                  <a:lumOff val="25000"/>
                </a:schemeClr>
              </a:solidFill>
              <a:latin typeface="等线" panose="02010600030101010101" pitchFamily="2" charset="-122"/>
              <a:ea typeface="等线" panose="02010600030101010101" pitchFamily="2" charset="-122"/>
            </a:endParaRPr>
          </a:p>
        </p:txBody>
      </p:sp>
      <p:grpSp>
        <p:nvGrpSpPr>
          <p:cNvPr id="8" name="组合 7"/>
          <p:cNvGrpSpPr/>
          <p:nvPr/>
        </p:nvGrpSpPr>
        <p:grpSpPr>
          <a:xfrm>
            <a:off x="1212054" y="1935396"/>
            <a:ext cx="478634" cy="521721"/>
            <a:chOff x="1581150" y="2586646"/>
            <a:chExt cx="714375" cy="801132"/>
          </a:xfrm>
        </p:grpSpPr>
        <p:sp>
          <p:nvSpPr>
            <p:cNvPr id="9" name="椭圆 8"/>
            <p:cNvSpPr/>
            <p:nvPr/>
          </p:nvSpPr>
          <p:spPr bwMode="auto">
            <a:xfrm>
              <a:off x="1581150" y="2586646"/>
              <a:ext cx="714375" cy="710618"/>
            </a:xfrm>
            <a:prstGeom prst="ellipse">
              <a:avLst/>
            </a:prstGeom>
            <a:solidFill>
              <a:srgbClr val="A71F24"/>
            </a:solidFill>
            <a:ln w="9525" cap="flat" cmpd="sng" algn="ctr">
              <a:noFill/>
              <a:prstDash val="solid"/>
              <a:round/>
              <a:headEnd type="none" w="med" len="med"/>
              <a:tailEnd type="none" w="med" len="med"/>
            </a:ln>
            <a:effectLst/>
            <a:extLst/>
          </p:spPr>
          <p:txBody>
            <a:bodyPr vert="horz" wrap="square" lIns="68580" tIns="34290" rIns="68580" bIns="34290" numCol="1" rtlCol="0" anchor="t" anchorCtr="0" compatLnSpc="1">
              <a:prstTxWarp prst="textNoShape">
                <a:avLst/>
              </a:prstTxWarp>
            </a:bodyPr>
            <a:lstStyle/>
            <a:p>
              <a:pPr defTabSz="685800"/>
              <a:endParaRPr lang="zh-CN" altLang="en-US" sz="1500" dirty="0">
                <a:latin typeface="颜简体" panose="020B0503020204020204" pitchFamily="34" charset="2"/>
                <a:ea typeface="颜简体" panose="020B0503020204020204" pitchFamily="34" charset="2"/>
              </a:endParaRPr>
            </a:p>
          </p:txBody>
        </p:sp>
        <p:sp>
          <p:nvSpPr>
            <p:cNvPr id="10" name="矩形 9"/>
            <p:cNvSpPr/>
            <p:nvPr/>
          </p:nvSpPr>
          <p:spPr>
            <a:xfrm>
              <a:off x="1736924" y="2607976"/>
              <a:ext cx="357902" cy="779802"/>
            </a:xfrm>
            <a:prstGeom prst="rect">
              <a:avLst/>
            </a:prstGeom>
          </p:spPr>
          <p:txBody>
            <a:bodyPr wrap="square">
              <a:spAutoFit/>
            </a:bodyPr>
            <a:lstStyle/>
            <a:p>
              <a:pPr>
                <a:lnSpc>
                  <a:spcPct val="150000"/>
                </a:lnSpc>
              </a:pPr>
              <a:r>
                <a:rPr lang="en-US" altLang="zh-CN" b="1" dirty="0">
                  <a:solidFill>
                    <a:schemeClr val="bg1"/>
                  </a:solidFill>
                  <a:latin typeface="颜简体" panose="020B0503020204020204" pitchFamily="34" charset="2"/>
                  <a:ea typeface="颜简体" panose="020B0503020204020204" pitchFamily="34" charset="2"/>
                </a:rPr>
                <a:t>1</a:t>
              </a:r>
            </a:p>
          </p:txBody>
        </p:sp>
      </p:grpSp>
      <p:grpSp>
        <p:nvGrpSpPr>
          <p:cNvPr id="11" name="组合 10"/>
          <p:cNvGrpSpPr/>
          <p:nvPr/>
        </p:nvGrpSpPr>
        <p:grpSpPr>
          <a:xfrm>
            <a:off x="1212054" y="2780610"/>
            <a:ext cx="478634" cy="521721"/>
            <a:chOff x="1581150" y="2586646"/>
            <a:chExt cx="714375" cy="801132"/>
          </a:xfrm>
        </p:grpSpPr>
        <p:sp>
          <p:nvSpPr>
            <p:cNvPr id="12" name="椭圆 11"/>
            <p:cNvSpPr/>
            <p:nvPr/>
          </p:nvSpPr>
          <p:spPr bwMode="auto">
            <a:xfrm>
              <a:off x="1581150" y="2586646"/>
              <a:ext cx="714375" cy="710618"/>
            </a:xfrm>
            <a:prstGeom prst="ellipse">
              <a:avLst/>
            </a:prstGeom>
            <a:solidFill>
              <a:srgbClr val="A71F24"/>
            </a:solidFill>
            <a:ln w="9525" cap="flat" cmpd="sng" algn="ctr">
              <a:noFill/>
              <a:prstDash val="solid"/>
              <a:round/>
              <a:headEnd type="none" w="med" len="med"/>
              <a:tailEnd type="none" w="med" len="med"/>
            </a:ln>
            <a:effectLst/>
            <a:extLst/>
          </p:spPr>
          <p:txBody>
            <a:bodyPr vert="horz" wrap="square" lIns="68580" tIns="34290" rIns="68580" bIns="34290" numCol="1" rtlCol="0" anchor="t" anchorCtr="0" compatLnSpc="1">
              <a:prstTxWarp prst="textNoShape">
                <a:avLst/>
              </a:prstTxWarp>
            </a:bodyPr>
            <a:lstStyle/>
            <a:p>
              <a:pPr defTabSz="685800"/>
              <a:endParaRPr lang="zh-CN" altLang="en-US" sz="1500" dirty="0">
                <a:latin typeface="颜简体" panose="020B0503020204020204" pitchFamily="34" charset="2"/>
                <a:ea typeface="颜简体" panose="020B0503020204020204" pitchFamily="34" charset="2"/>
              </a:endParaRPr>
            </a:p>
          </p:txBody>
        </p:sp>
        <p:sp>
          <p:nvSpPr>
            <p:cNvPr id="13" name="矩形 12"/>
            <p:cNvSpPr/>
            <p:nvPr/>
          </p:nvSpPr>
          <p:spPr>
            <a:xfrm>
              <a:off x="1736924" y="2607976"/>
              <a:ext cx="357902" cy="779802"/>
            </a:xfrm>
            <a:prstGeom prst="rect">
              <a:avLst/>
            </a:prstGeom>
          </p:spPr>
          <p:txBody>
            <a:bodyPr wrap="square">
              <a:spAutoFit/>
            </a:bodyPr>
            <a:lstStyle/>
            <a:p>
              <a:pPr>
                <a:lnSpc>
                  <a:spcPct val="150000"/>
                </a:lnSpc>
              </a:pPr>
              <a:r>
                <a:rPr lang="en-US" altLang="zh-CN" b="1" dirty="0">
                  <a:solidFill>
                    <a:schemeClr val="bg1"/>
                  </a:solidFill>
                  <a:latin typeface="颜简体" panose="020B0503020204020204" pitchFamily="34" charset="2"/>
                  <a:ea typeface="颜简体" panose="020B0503020204020204" pitchFamily="34" charset="2"/>
                </a:rPr>
                <a:t>2</a:t>
              </a:r>
            </a:p>
          </p:txBody>
        </p:sp>
      </p:grpSp>
      <p:grpSp>
        <p:nvGrpSpPr>
          <p:cNvPr id="14" name="组合 13"/>
          <p:cNvGrpSpPr/>
          <p:nvPr/>
        </p:nvGrpSpPr>
        <p:grpSpPr>
          <a:xfrm>
            <a:off x="1212054" y="3746385"/>
            <a:ext cx="478634" cy="521721"/>
            <a:chOff x="1581150" y="2586646"/>
            <a:chExt cx="714375" cy="801132"/>
          </a:xfrm>
        </p:grpSpPr>
        <p:sp>
          <p:nvSpPr>
            <p:cNvPr id="15" name="椭圆 14"/>
            <p:cNvSpPr/>
            <p:nvPr/>
          </p:nvSpPr>
          <p:spPr bwMode="auto">
            <a:xfrm>
              <a:off x="1581150" y="2586646"/>
              <a:ext cx="714375" cy="710618"/>
            </a:xfrm>
            <a:prstGeom prst="ellipse">
              <a:avLst/>
            </a:prstGeom>
            <a:solidFill>
              <a:srgbClr val="A71F24"/>
            </a:solidFill>
            <a:ln w="9525" cap="flat" cmpd="sng" algn="ctr">
              <a:noFill/>
              <a:prstDash val="solid"/>
              <a:round/>
              <a:headEnd type="none" w="med" len="med"/>
              <a:tailEnd type="none" w="med" len="med"/>
            </a:ln>
            <a:effectLst/>
            <a:extLst/>
          </p:spPr>
          <p:txBody>
            <a:bodyPr vert="horz" wrap="square" lIns="68580" tIns="34290" rIns="68580" bIns="34290" numCol="1" rtlCol="0" anchor="t" anchorCtr="0" compatLnSpc="1">
              <a:prstTxWarp prst="textNoShape">
                <a:avLst/>
              </a:prstTxWarp>
            </a:bodyPr>
            <a:lstStyle/>
            <a:p>
              <a:pPr defTabSz="685800"/>
              <a:endParaRPr lang="zh-CN" altLang="en-US" sz="1500" dirty="0">
                <a:latin typeface="颜简体" panose="020B0503020204020204" pitchFamily="34" charset="2"/>
                <a:ea typeface="颜简体" panose="020B0503020204020204" pitchFamily="34" charset="2"/>
              </a:endParaRPr>
            </a:p>
          </p:txBody>
        </p:sp>
        <p:sp>
          <p:nvSpPr>
            <p:cNvPr id="16" name="矩形 15"/>
            <p:cNvSpPr/>
            <p:nvPr/>
          </p:nvSpPr>
          <p:spPr>
            <a:xfrm>
              <a:off x="1736924" y="2607976"/>
              <a:ext cx="357902" cy="779802"/>
            </a:xfrm>
            <a:prstGeom prst="rect">
              <a:avLst/>
            </a:prstGeom>
          </p:spPr>
          <p:txBody>
            <a:bodyPr wrap="square">
              <a:spAutoFit/>
            </a:bodyPr>
            <a:lstStyle/>
            <a:p>
              <a:pPr>
                <a:lnSpc>
                  <a:spcPct val="150000"/>
                </a:lnSpc>
              </a:pPr>
              <a:r>
                <a:rPr lang="en-US" altLang="zh-CN" b="1" dirty="0">
                  <a:solidFill>
                    <a:schemeClr val="bg1"/>
                  </a:solidFill>
                  <a:latin typeface="颜简体" panose="020B0503020204020204" pitchFamily="34" charset="2"/>
                  <a:ea typeface="颜简体" panose="020B0503020204020204" pitchFamily="34" charset="2"/>
                </a:rPr>
                <a:t>3</a:t>
              </a:r>
            </a:p>
          </p:txBody>
        </p:sp>
      </p:grpSp>
      <p:sp>
        <p:nvSpPr>
          <p:cNvPr id="17" name="文本框 16"/>
          <p:cNvSpPr txBox="1"/>
          <p:nvPr/>
        </p:nvSpPr>
        <p:spPr>
          <a:xfrm>
            <a:off x="1011011" y="239268"/>
            <a:ext cx="3877985" cy="461665"/>
          </a:xfrm>
          <a:prstGeom prst="rect">
            <a:avLst/>
          </a:prstGeom>
          <a:noFill/>
        </p:spPr>
        <p:txBody>
          <a:bodyPr wrap="none" rtlCol="0">
            <a:spAutoFit/>
          </a:bodyPr>
          <a:lstStyle/>
          <a:p>
            <a:r>
              <a:rPr lang="zh-CN" altLang="en-US" sz="2400" b="1" dirty="0">
                <a:solidFill>
                  <a:srgbClr val="A71F24"/>
                </a:solidFill>
                <a:latin typeface="颜简体" panose="020B0503020204020204" pitchFamily="34" charset="2"/>
                <a:ea typeface="颜简体" panose="020B0503020204020204" pitchFamily="34" charset="2"/>
              </a:rPr>
              <a:t>不忘初心，走好新的长征路</a:t>
            </a:r>
          </a:p>
        </p:txBody>
      </p:sp>
    </p:spTree>
    <p:extLst>
      <p:ext uri="{BB962C8B-B14F-4D97-AF65-F5344CB8AC3E}">
        <p14:creationId xmlns:p14="http://schemas.microsoft.com/office/powerpoint/2010/main" xmlns="" val="2709773209"/>
      </p:ext>
    </p:extLst>
  </p:cSld>
  <p:clrMapOvr>
    <a:masterClrMapping/>
  </p:clrMapOvr>
  <mc:AlternateContent xmlns:mc="http://schemas.openxmlformats.org/markup-compatibility/2006">
    <mc:Choice xmlns:p14="http://schemas.microsoft.com/office/powerpoint/2010/main" xmlns="" Requires="p14">
      <p:transition spd="med" p14:dur="700" advTm="0">
        <p:fade/>
      </p:transition>
    </mc:Choice>
    <mc:Fallback>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lt">
                                    <p:tmPct val="10000"/>
                                  </p:iterate>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childTnLst>
                          </p:cTn>
                        </p:par>
                        <p:par>
                          <p:cTn id="8" fill="hold">
                            <p:stCondLst>
                              <p:cond delay="1050"/>
                            </p:stCondLst>
                            <p:childTnLst>
                              <p:par>
                                <p:cTn id="9" presetID="2" presetClass="entr" presetSubtype="8" decel="10000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1500" fill="hold"/>
                                        <p:tgtEl>
                                          <p:spTgt spid="3"/>
                                        </p:tgtEl>
                                        <p:attrNameLst>
                                          <p:attrName>ppt_x</p:attrName>
                                        </p:attrNameLst>
                                      </p:cBhvr>
                                      <p:tavLst>
                                        <p:tav tm="0">
                                          <p:val>
                                            <p:strVal val="0-#ppt_w/2"/>
                                          </p:val>
                                        </p:tav>
                                        <p:tav tm="100000">
                                          <p:val>
                                            <p:strVal val="#ppt_x"/>
                                          </p:val>
                                        </p:tav>
                                      </p:tavLst>
                                    </p:anim>
                                    <p:anim calcmode="lin" valueType="num">
                                      <p:cBhvr additive="base">
                                        <p:cTn id="12" dur="1500" fill="hold"/>
                                        <p:tgtEl>
                                          <p:spTgt spid="3"/>
                                        </p:tgtEl>
                                        <p:attrNameLst>
                                          <p:attrName>ppt_y</p:attrName>
                                        </p:attrNameLst>
                                      </p:cBhvr>
                                      <p:tavLst>
                                        <p:tav tm="0">
                                          <p:val>
                                            <p:strVal val="#ppt_y"/>
                                          </p:val>
                                        </p:tav>
                                        <p:tav tm="100000">
                                          <p:val>
                                            <p:strVal val="#ppt_y"/>
                                          </p:val>
                                        </p:tav>
                                      </p:tavLst>
                                    </p:anim>
                                  </p:childTnLst>
                                </p:cTn>
                              </p:par>
                            </p:childTnLst>
                          </p:cTn>
                        </p:par>
                        <p:par>
                          <p:cTn id="13" fill="hold">
                            <p:stCondLst>
                              <p:cond delay="2550"/>
                            </p:stCondLst>
                            <p:childTnLst>
                              <p:par>
                                <p:cTn id="14" presetID="2" presetClass="entr" presetSubtype="4" decel="100000" fill="hold" nodeType="afterEffect">
                                  <p:stCondLst>
                                    <p:cond delay="0"/>
                                  </p:stCondLst>
                                  <p:childTnLst>
                                    <p:set>
                                      <p:cBhvr>
                                        <p:cTn id="15" dur="1" fill="hold">
                                          <p:stCondLst>
                                            <p:cond delay="0"/>
                                          </p:stCondLst>
                                        </p:cTn>
                                        <p:tgtEl>
                                          <p:spTgt spid="8"/>
                                        </p:tgtEl>
                                        <p:attrNameLst>
                                          <p:attrName>style.visibility</p:attrName>
                                        </p:attrNameLst>
                                      </p:cBhvr>
                                      <p:to>
                                        <p:strVal val="visible"/>
                                      </p:to>
                                    </p:set>
                                    <p:anim calcmode="lin" valueType="num">
                                      <p:cBhvr additive="base">
                                        <p:cTn id="16" dur="1000" fill="hold"/>
                                        <p:tgtEl>
                                          <p:spTgt spid="8"/>
                                        </p:tgtEl>
                                        <p:attrNameLst>
                                          <p:attrName>ppt_x</p:attrName>
                                        </p:attrNameLst>
                                      </p:cBhvr>
                                      <p:tavLst>
                                        <p:tav tm="0">
                                          <p:val>
                                            <p:strVal val="#ppt_x"/>
                                          </p:val>
                                        </p:tav>
                                        <p:tav tm="100000">
                                          <p:val>
                                            <p:strVal val="#ppt_x"/>
                                          </p:val>
                                        </p:tav>
                                      </p:tavLst>
                                    </p:anim>
                                    <p:anim calcmode="lin" valueType="num">
                                      <p:cBhvr additive="base">
                                        <p:cTn id="17" dur="1000" fill="hold"/>
                                        <p:tgtEl>
                                          <p:spTgt spid="8"/>
                                        </p:tgtEl>
                                        <p:attrNameLst>
                                          <p:attrName>ppt_y</p:attrName>
                                        </p:attrNameLst>
                                      </p:cBhvr>
                                      <p:tavLst>
                                        <p:tav tm="0">
                                          <p:val>
                                            <p:strVal val="1+#ppt_h/2"/>
                                          </p:val>
                                        </p:tav>
                                        <p:tav tm="100000">
                                          <p:val>
                                            <p:strVal val="#ppt_y"/>
                                          </p:val>
                                        </p:tav>
                                      </p:tavLst>
                                    </p:anim>
                                  </p:childTnLst>
                                </p:cTn>
                              </p:par>
                              <p:par>
                                <p:cTn id="18" presetID="2" presetClass="entr" presetSubtype="4" decel="100000" fill="hold" nodeType="withEffect">
                                  <p:stCondLst>
                                    <p:cond delay="250"/>
                                  </p:stCondLst>
                                  <p:childTnLst>
                                    <p:set>
                                      <p:cBhvr>
                                        <p:cTn id="19" dur="1" fill="hold">
                                          <p:stCondLst>
                                            <p:cond delay="0"/>
                                          </p:stCondLst>
                                        </p:cTn>
                                        <p:tgtEl>
                                          <p:spTgt spid="11"/>
                                        </p:tgtEl>
                                        <p:attrNameLst>
                                          <p:attrName>style.visibility</p:attrName>
                                        </p:attrNameLst>
                                      </p:cBhvr>
                                      <p:to>
                                        <p:strVal val="visible"/>
                                      </p:to>
                                    </p:set>
                                    <p:anim calcmode="lin" valueType="num">
                                      <p:cBhvr additive="base">
                                        <p:cTn id="20" dur="1000" fill="hold"/>
                                        <p:tgtEl>
                                          <p:spTgt spid="11"/>
                                        </p:tgtEl>
                                        <p:attrNameLst>
                                          <p:attrName>ppt_x</p:attrName>
                                        </p:attrNameLst>
                                      </p:cBhvr>
                                      <p:tavLst>
                                        <p:tav tm="0">
                                          <p:val>
                                            <p:strVal val="#ppt_x"/>
                                          </p:val>
                                        </p:tav>
                                        <p:tav tm="100000">
                                          <p:val>
                                            <p:strVal val="#ppt_x"/>
                                          </p:val>
                                        </p:tav>
                                      </p:tavLst>
                                    </p:anim>
                                    <p:anim calcmode="lin" valueType="num">
                                      <p:cBhvr additive="base">
                                        <p:cTn id="21" dur="1000" fill="hold"/>
                                        <p:tgtEl>
                                          <p:spTgt spid="11"/>
                                        </p:tgtEl>
                                        <p:attrNameLst>
                                          <p:attrName>ppt_y</p:attrName>
                                        </p:attrNameLst>
                                      </p:cBhvr>
                                      <p:tavLst>
                                        <p:tav tm="0">
                                          <p:val>
                                            <p:strVal val="1+#ppt_h/2"/>
                                          </p:val>
                                        </p:tav>
                                        <p:tav tm="100000">
                                          <p:val>
                                            <p:strVal val="#ppt_y"/>
                                          </p:val>
                                        </p:tav>
                                      </p:tavLst>
                                    </p:anim>
                                  </p:childTnLst>
                                </p:cTn>
                              </p:par>
                              <p:par>
                                <p:cTn id="22" presetID="2" presetClass="entr" presetSubtype="4" decel="100000" fill="hold" nodeType="withEffect">
                                  <p:stCondLst>
                                    <p:cond delay="500"/>
                                  </p:stCondLst>
                                  <p:childTnLst>
                                    <p:set>
                                      <p:cBhvr>
                                        <p:cTn id="23" dur="1" fill="hold">
                                          <p:stCondLst>
                                            <p:cond delay="0"/>
                                          </p:stCondLst>
                                        </p:cTn>
                                        <p:tgtEl>
                                          <p:spTgt spid="14"/>
                                        </p:tgtEl>
                                        <p:attrNameLst>
                                          <p:attrName>style.visibility</p:attrName>
                                        </p:attrNameLst>
                                      </p:cBhvr>
                                      <p:to>
                                        <p:strVal val="visible"/>
                                      </p:to>
                                    </p:set>
                                    <p:anim calcmode="lin" valueType="num">
                                      <p:cBhvr additive="base">
                                        <p:cTn id="24" dur="1000" fill="hold"/>
                                        <p:tgtEl>
                                          <p:spTgt spid="14"/>
                                        </p:tgtEl>
                                        <p:attrNameLst>
                                          <p:attrName>ppt_x</p:attrName>
                                        </p:attrNameLst>
                                      </p:cBhvr>
                                      <p:tavLst>
                                        <p:tav tm="0">
                                          <p:val>
                                            <p:strVal val="#ppt_x"/>
                                          </p:val>
                                        </p:tav>
                                        <p:tav tm="100000">
                                          <p:val>
                                            <p:strVal val="#ppt_x"/>
                                          </p:val>
                                        </p:tav>
                                      </p:tavLst>
                                    </p:anim>
                                    <p:anim calcmode="lin" valueType="num">
                                      <p:cBhvr additive="base">
                                        <p:cTn id="25" dur="1000" fill="hold"/>
                                        <p:tgtEl>
                                          <p:spTgt spid="14"/>
                                        </p:tgtEl>
                                        <p:attrNameLst>
                                          <p:attrName>ppt_y</p:attrName>
                                        </p:attrNameLst>
                                      </p:cBhvr>
                                      <p:tavLst>
                                        <p:tav tm="0">
                                          <p:val>
                                            <p:strVal val="1+#ppt_h/2"/>
                                          </p:val>
                                        </p:tav>
                                        <p:tav tm="100000">
                                          <p:val>
                                            <p:strVal val="#ppt_y"/>
                                          </p:val>
                                        </p:tav>
                                      </p:tavLst>
                                    </p:anim>
                                  </p:childTnLst>
                                </p:cTn>
                              </p:par>
                            </p:childTnLst>
                          </p:cTn>
                        </p:par>
                        <p:par>
                          <p:cTn id="26" fill="hold">
                            <p:stCondLst>
                              <p:cond delay="4050"/>
                            </p:stCondLst>
                            <p:childTnLst>
                              <p:par>
                                <p:cTn id="27" presetID="22" presetClass="entr" presetSubtype="8" fill="hold" grpId="0" nodeType="after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wipe(left)">
                                      <p:cBhvr>
                                        <p:cTn id="29" dur="1000"/>
                                        <p:tgtEl>
                                          <p:spTgt spid="6"/>
                                        </p:tgtEl>
                                      </p:cBhvr>
                                    </p:animEffect>
                                  </p:childTnLst>
                                </p:cTn>
                              </p:par>
                              <p:par>
                                <p:cTn id="30" presetID="22" presetClass="entr" presetSubtype="8" fill="hold" grpId="0" nodeType="withEffect">
                                  <p:stCondLst>
                                    <p:cond delay="250"/>
                                  </p:stCondLst>
                                  <p:childTnLst>
                                    <p:set>
                                      <p:cBhvr>
                                        <p:cTn id="31" dur="1" fill="hold">
                                          <p:stCondLst>
                                            <p:cond delay="0"/>
                                          </p:stCondLst>
                                        </p:cTn>
                                        <p:tgtEl>
                                          <p:spTgt spid="7"/>
                                        </p:tgtEl>
                                        <p:attrNameLst>
                                          <p:attrName>style.visibility</p:attrName>
                                        </p:attrNameLst>
                                      </p:cBhvr>
                                      <p:to>
                                        <p:strVal val="visible"/>
                                      </p:to>
                                    </p:set>
                                    <p:animEffect transition="in" filter="wipe(left)">
                                      <p:cBhvr>
                                        <p:cTn id="32" dur="1000"/>
                                        <p:tgtEl>
                                          <p:spTgt spid="7"/>
                                        </p:tgtEl>
                                      </p:cBhvr>
                                    </p:animEffect>
                                  </p:childTnLst>
                                </p:cTn>
                              </p:par>
                              <p:par>
                                <p:cTn id="33" presetID="22" presetClass="entr" presetSubtype="8" fill="hold" grpId="0" nodeType="withEffect">
                                  <p:stCondLst>
                                    <p:cond delay="500"/>
                                  </p:stCondLst>
                                  <p:childTnLst>
                                    <p:set>
                                      <p:cBhvr>
                                        <p:cTn id="34" dur="1" fill="hold">
                                          <p:stCondLst>
                                            <p:cond delay="0"/>
                                          </p:stCondLst>
                                        </p:cTn>
                                        <p:tgtEl>
                                          <p:spTgt spid="2"/>
                                        </p:tgtEl>
                                        <p:attrNameLst>
                                          <p:attrName>style.visibility</p:attrName>
                                        </p:attrNameLst>
                                      </p:cBhvr>
                                      <p:to>
                                        <p:strVal val="visible"/>
                                      </p:to>
                                    </p:set>
                                    <p:animEffect transition="in" filter="wipe(left)">
                                      <p:cBhvr>
                                        <p:cTn id="35"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P spid="7" grpId="0"/>
      <p:bldP spid="17"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755995" y="3803134"/>
            <a:ext cx="6784182" cy="923330"/>
          </a:xfrm>
          <a:prstGeom prst="rect">
            <a:avLst/>
          </a:prstGeom>
        </p:spPr>
        <p:txBody>
          <a:bodyPr wrap="square">
            <a:spAutoFit/>
          </a:bodyPr>
          <a:lstStyle/>
          <a:p>
            <a:pPr>
              <a:lnSpc>
                <a:spcPct val="150000"/>
              </a:lnSpc>
            </a:pPr>
            <a:r>
              <a:rPr lang="zh-CN" altLang="en-US" sz="1200" b="1" dirty="0">
                <a:solidFill>
                  <a:srgbClr val="000000"/>
                </a:solidFill>
                <a:latin typeface="等线" panose="02010600030101010101" pitchFamily="2" charset="-122"/>
                <a:ea typeface="等线" panose="02010600030101010101" pitchFamily="2" charset="-122"/>
              </a:rPr>
              <a:t>当前，深化改革面临诸多困难、脱贫攻坚面对种种困难、保持和谐稳定健康发展需要克服前所未有的困难。革命不是“一战定乾坤”，建设也就不可能一蹴而就、一劳永逸。面对敌人和困难，我们更要敢于斗争，敢于胜利。</a:t>
            </a:r>
          </a:p>
        </p:txBody>
      </p:sp>
      <p:grpSp>
        <p:nvGrpSpPr>
          <p:cNvPr id="3" name="组合 2"/>
          <p:cNvGrpSpPr/>
          <p:nvPr/>
        </p:nvGrpSpPr>
        <p:grpSpPr>
          <a:xfrm>
            <a:off x="2354219" y="1075356"/>
            <a:ext cx="4435563" cy="527200"/>
            <a:chOff x="6558629" y="2081405"/>
            <a:chExt cx="5914084" cy="702933"/>
          </a:xfrm>
        </p:grpSpPr>
        <p:sp>
          <p:nvSpPr>
            <p:cNvPr id="4" name="箭头: 燕尾形 8"/>
            <p:cNvSpPr/>
            <p:nvPr/>
          </p:nvSpPr>
          <p:spPr bwMode="auto">
            <a:xfrm>
              <a:off x="6558629" y="2081405"/>
              <a:ext cx="5914084" cy="702933"/>
            </a:xfrm>
            <a:prstGeom prst="chevron">
              <a:avLst>
                <a:gd name="adj" fmla="val 0"/>
              </a:avLst>
            </a:prstGeom>
            <a:solidFill>
              <a:srgbClr val="A71F24"/>
            </a:solidFill>
            <a:ln w="9525" cap="flat" cmpd="sng" algn="ctr">
              <a:noFill/>
              <a:prstDash val="solid"/>
              <a:round/>
              <a:headEnd type="none" w="med" len="med"/>
              <a:tailEnd type="none" w="med" len="med"/>
            </a:ln>
            <a:effectLst/>
            <a:extLst/>
          </p:spPr>
          <p:txBody>
            <a:bodyPr vert="horz" wrap="square" lIns="68580" tIns="34290" rIns="68580" bIns="34290" numCol="1" rtlCol="0" anchor="t" anchorCtr="0" compatLnSpc="1">
              <a:prstTxWarp prst="textNoShape">
                <a:avLst/>
              </a:prstTxWarp>
            </a:bodyPr>
            <a:lstStyle/>
            <a:p>
              <a:pPr defTabSz="685800"/>
              <a:endParaRPr lang="zh-CN" altLang="en-US" sz="1350" dirty="0"/>
            </a:p>
          </p:txBody>
        </p:sp>
        <p:sp>
          <p:nvSpPr>
            <p:cNvPr id="5" name="矩形 4"/>
            <p:cNvSpPr/>
            <p:nvPr/>
          </p:nvSpPr>
          <p:spPr>
            <a:xfrm>
              <a:off x="6889308" y="2202038"/>
              <a:ext cx="5478423" cy="492442"/>
            </a:xfrm>
            <a:prstGeom prst="rect">
              <a:avLst/>
            </a:prstGeom>
          </p:spPr>
          <p:txBody>
            <a:bodyPr wrap="none">
              <a:spAutoFit/>
            </a:bodyPr>
            <a:lstStyle/>
            <a:p>
              <a:r>
                <a:rPr lang="zh-CN" altLang="en-US" b="1" dirty="0">
                  <a:solidFill>
                    <a:schemeClr val="bg1"/>
                  </a:solidFill>
                  <a:latin typeface="等线" panose="02010600030101010101" pitchFamily="2" charset="-122"/>
                  <a:ea typeface="等线" panose="02010600030101010101" pitchFamily="2" charset="-122"/>
                </a:rPr>
                <a:t>战胜形形色色的敌人和困难永远在路上</a:t>
              </a:r>
              <a:endParaRPr lang="zh-CN" altLang="en-US" b="1" dirty="0">
                <a:solidFill>
                  <a:schemeClr val="bg1"/>
                </a:solidFill>
              </a:endParaRPr>
            </a:p>
          </p:txBody>
        </p:sp>
      </p:grpSp>
      <p:sp>
        <p:nvSpPr>
          <p:cNvPr id="6" name="矩形 5"/>
          <p:cNvSpPr/>
          <p:nvPr/>
        </p:nvSpPr>
        <p:spPr>
          <a:xfrm>
            <a:off x="1755994" y="1801232"/>
            <a:ext cx="6784182" cy="923330"/>
          </a:xfrm>
          <a:prstGeom prst="rect">
            <a:avLst/>
          </a:prstGeom>
        </p:spPr>
        <p:txBody>
          <a:bodyPr wrap="square">
            <a:spAutoFit/>
          </a:bodyPr>
          <a:lstStyle/>
          <a:p>
            <a:pPr>
              <a:lnSpc>
                <a:spcPct val="150000"/>
              </a:lnSpc>
            </a:pPr>
            <a:r>
              <a:rPr lang="zh-CN" altLang="en-US" sz="1200" b="1" dirty="0">
                <a:solidFill>
                  <a:srgbClr val="000000"/>
                </a:solidFill>
                <a:latin typeface="等线" panose="02010600030101010101" pitchFamily="2" charset="-122"/>
                <a:ea typeface="等线" panose="02010600030101010101" pitchFamily="2" charset="-122"/>
              </a:rPr>
              <a:t>红军在长征路上血战湘江、四渡赤水，战胜了各路反动军阀的围追堵截；爬雪山、过草地克服了难以想象的各种困难，最终胜利到达陕北，取得了长征的伟大胜利。排除万难去争取胜利，正是伟大长征精神的内涵。</a:t>
            </a:r>
            <a:endParaRPr lang="en-US" altLang="zh-CN" sz="1200" b="1" dirty="0">
              <a:solidFill>
                <a:srgbClr val="000000"/>
              </a:solidFill>
              <a:latin typeface="等线" panose="02010600030101010101" pitchFamily="2" charset="-122"/>
              <a:ea typeface="等线" panose="02010600030101010101" pitchFamily="2" charset="-122"/>
            </a:endParaRPr>
          </a:p>
        </p:txBody>
      </p:sp>
      <p:sp>
        <p:nvSpPr>
          <p:cNvPr id="7" name="矩形 6"/>
          <p:cNvSpPr/>
          <p:nvPr/>
        </p:nvSpPr>
        <p:spPr>
          <a:xfrm>
            <a:off x="1755994" y="2802182"/>
            <a:ext cx="6784182" cy="923330"/>
          </a:xfrm>
          <a:prstGeom prst="rect">
            <a:avLst/>
          </a:prstGeom>
        </p:spPr>
        <p:txBody>
          <a:bodyPr wrap="square">
            <a:spAutoFit/>
          </a:bodyPr>
          <a:lstStyle/>
          <a:p>
            <a:pPr>
              <a:lnSpc>
                <a:spcPct val="150000"/>
              </a:lnSpc>
            </a:pPr>
            <a:r>
              <a:rPr lang="zh-CN" altLang="en-US" sz="1200" b="1" dirty="0">
                <a:solidFill>
                  <a:srgbClr val="000000"/>
                </a:solidFill>
                <a:latin typeface="等线" panose="02010600030101010101" pitchFamily="2" charset="-122"/>
                <a:ea typeface="等线" panose="02010600030101010101" pitchFamily="2" charset="-122"/>
              </a:rPr>
              <a:t>从建立新中国到社会主义建设再到改革开放，党领导全国人民战胜了诸多敌人和种种困难，用中国特色社会主义“建设一个新世界”。当前，霸权主义、恐怖主义依旧是人类文明进步的敌人，民族分裂、反华渗透依旧是国家民族的敌人；腐败变质、不正之风依旧是我们党内最大的敌人。</a:t>
            </a:r>
            <a:endParaRPr lang="en-US" altLang="zh-CN" sz="1200" b="1" dirty="0">
              <a:solidFill>
                <a:srgbClr val="000000"/>
              </a:solidFill>
              <a:latin typeface="等线" panose="02010600030101010101" pitchFamily="2" charset="-122"/>
              <a:ea typeface="等线" panose="02010600030101010101" pitchFamily="2" charset="-122"/>
            </a:endParaRPr>
          </a:p>
        </p:txBody>
      </p:sp>
      <p:grpSp>
        <p:nvGrpSpPr>
          <p:cNvPr id="8" name="组合 7"/>
          <p:cNvGrpSpPr/>
          <p:nvPr/>
        </p:nvGrpSpPr>
        <p:grpSpPr>
          <a:xfrm>
            <a:off x="954377" y="1928492"/>
            <a:ext cx="542925" cy="555501"/>
            <a:chOff x="1874401" y="2469723"/>
            <a:chExt cx="723900" cy="740669"/>
          </a:xfrm>
        </p:grpSpPr>
        <p:sp>
          <p:nvSpPr>
            <p:cNvPr id="9" name="菱形 8"/>
            <p:cNvSpPr/>
            <p:nvPr/>
          </p:nvSpPr>
          <p:spPr bwMode="auto">
            <a:xfrm>
              <a:off x="1874401" y="2469723"/>
              <a:ext cx="723900" cy="722463"/>
            </a:xfrm>
            <a:prstGeom prst="diamond">
              <a:avLst/>
            </a:prstGeom>
            <a:solidFill>
              <a:srgbClr val="A71F24"/>
            </a:solidFill>
            <a:ln w="9525" cap="flat" cmpd="sng" algn="ctr">
              <a:noFill/>
              <a:prstDash val="solid"/>
              <a:round/>
              <a:headEnd type="none" w="med" len="med"/>
              <a:tailEnd type="none" w="med" len="med"/>
            </a:ln>
            <a:effectLst/>
            <a:extLst/>
          </p:spPr>
          <p:txBody>
            <a:bodyPr vert="horz" wrap="square" lIns="68580" tIns="34290" rIns="68580" bIns="34290" numCol="1" rtlCol="0" anchor="t" anchorCtr="0" compatLnSpc="1">
              <a:prstTxWarp prst="textNoShape">
                <a:avLst/>
              </a:prstTxWarp>
            </a:bodyPr>
            <a:lstStyle/>
            <a:p>
              <a:pPr defTabSz="685800"/>
              <a:endParaRPr lang="zh-CN" altLang="en-US" sz="1500" dirty="0">
                <a:latin typeface="颜简体" panose="020B0503020204020204" pitchFamily="34" charset="2"/>
                <a:ea typeface="颜简体" panose="020B0503020204020204" pitchFamily="34" charset="2"/>
              </a:endParaRPr>
            </a:p>
          </p:txBody>
        </p:sp>
        <p:sp>
          <p:nvSpPr>
            <p:cNvPr id="10" name="矩形 9"/>
            <p:cNvSpPr/>
            <p:nvPr/>
          </p:nvSpPr>
          <p:spPr>
            <a:xfrm>
              <a:off x="2057437" y="2533284"/>
              <a:ext cx="319727" cy="677108"/>
            </a:xfrm>
            <a:prstGeom prst="rect">
              <a:avLst/>
            </a:prstGeom>
          </p:spPr>
          <p:txBody>
            <a:bodyPr wrap="square">
              <a:spAutoFit/>
            </a:bodyPr>
            <a:lstStyle/>
            <a:p>
              <a:pPr>
                <a:lnSpc>
                  <a:spcPct val="150000"/>
                </a:lnSpc>
              </a:pPr>
              <a:r>
                <a:rPr lang="en-US" altLang="zh-CN" b="1" dirty="0">
                  <a:solidFill>
                    <a:schemeClr val="bg1"/>
                  </a:solidFill>
                  <a:latin typeface="颜简体" panose="020B0503020204020204" pitchFamily="34" charset="2"/>
                  <a:ea typeface="颜简体" panose="020B0503020204020204" pitchFamily="34" charset="2"/>
                </a:rPr>
                <a:t>1</a:t>
              </a:r>
            </a:p>
          </p:txBody>
        </p:sp>
      </p:grpSp>
      <p:grpSp>
        <p:nvGrpSpPr>
          <p:cNvPr id="11" name="组合 10"/>
          <p:cNvGrpSpPr/>
          <p:nvPr/>
        </p:nvGrpSpPr>
        <p:grpSpPr>
          <a:xfrm>
            <a:off x="954377" y="2924420"/>
            <a:ext cx="542925" cy="555501"/>
            <a:chOff x="1874401" y="3797629"/>
            <a:chExt cx="723900" cy="740669"/>
          </a:xfrm>
        </p:grpSpPr>
        <p:sp>
          <p:nvSpPr>
            <p:cNvPr id="12" name="菱形 11"/>
            <p:cNvSpPr/>
            <p:nvPr/>
          </p:nvSpPr>
          <p:spPr bwMode="auto">
            <a:xfrm>
              <a:off x="1874401" y="3797629"/>
              <a:ext cx="723900" cy="722463"/>
            </a:xfrm>
            <a:prstGeom prst="diamond">
              <a:avLst/>
            </a:prstGeom>
            <a:solidFill>
              <a:srgbClr val="A71F24"/>
            </a:solidFill>
            <a:ln w="9525" cap="flat" cmpd="sng" algn="ctr">
              <a:noFill/>
              <a:prstDash val="solid"/>
              <a:round/>
              <a:headEnd type="none" w="med" len="med"/>
              <a:tailEnd type="none" w="med" len="med"/>
            </a:ln>
            <a:effectLst/>
            <a:extLst/>
          </p:spPr>
          <p:txBody>
            <a:bodyPr vert="horz" wrap="square" lIns="68580" tIns="34290" rIns="68580" bIns="34290" numCol="1" rtlCol="0" anchor="t" anchorCtr="0" compatLnSpc="1">
              <a:prstTxWarp prst="textNoShape">
                <a:avLst/>
              </a:prstTxWarp>
            </a:bodyPr>
            <a:lstStyle/>
            <a:p>
              <a:pPr defTabSz="685800"/>
              <a:endParaRPr lang="zh-CN" altLang="en-US" sz="1500" dirty="0">
                <a:latin typeface="颜简体" panose="020B0503020204020204" pitchFamily="34" charset="2"/>
                <a:ea typeface="颜简体" panose="020B0503020204020204" pitchFamily="34" charset="2"/>
              </a:endParaRPr>
            </a:p>
          </p:txBody>
        </p:sp>
        <p:sp>
          <p:nvSpPr>
            <p:cNvPr id="13" name="矩形 12"/>
            <p:cNvSpPr/>
            <p:nvPr/>
          </p:nvSpPr>
          <p:spPr>
            <a:xfrm>
              <a:off x="2057437" y="3861190"/>
              <a:ext cx="319727" cy="677108"/>
            </a:xfrm>
            <a:prstGeom prst="rect">
              <a:avLst/>
            </a:prstGeom>
          </p:spPr>
          <p:txBody>
            <a:bodyPr wrap="square">
              <a:spAutoFit/>
            </a:bodyPr>
            <a:lstStyle/>
            <a:p>
              <a:pPr>
                <a:lnSpc>
                  <a:spcPct val="150000"/>
                </a:lnSpc>
              </a:pPr>
              <a:r>
                <a:rPr lang="en-US" altLang="zh-CN" b="1" dirty="0">
                  <a:solidFill>
                    <a:schemeClr val="bg1"/>
                  </a:solidFill>
                  <a:latin typeface="颜简体" panose="020B0503020204020204" pitchFamily="34" charset="2"/>
                  <a:ea typeface="颜简体" panose="020B0503020204020204" pitchFamily="34" charset="2"/>
                </a:rPr>
                <a:t>2</a:t>
              </a:r>
            </a:p>
          </p:txBody>
        </p:sp>
      </p:grpSp>
      <p:grpSp>
        <p:nvGrpSpPr>
          <p:cNvPr id="14" name="组合 13"/>
          <p:cNvGrpSpPr/>
          <p:nvPr/>
        </p:nvGrpSpPr>
        <p:grpSpPr>
          <a:xfrm>
            <a:off x="954377" y="3920350"/>
            <a:ext cx="542925" cy="555501"/>
            <a:chOff x="1874401" y="5125535"/>
            <a:chExt cx="723900" cy="740669"/>
          </a:xfrm>
        </p:grpSpPr>
        <p:sp>
          <p:nvSpPr>
            <p:cNvPr id="15" name="菱形 14"/>
            <p:cNvSpPr/>
            <p:nvPr/>
          </p:nvSpPr>
          <p:spPr bwMode="auto">
            <a:xfrm>
              <a:off x="1874401" y="5125535"/>
              <a:ext cx="723900" cy="722463"/>
            </a:xfrm>
            <a:prstGeom prst="diamond">
              <a:avLst/>
            </a:prstGeom>
            <a:solidFill>
              <a:srgbClr val="A71F24"/>
            </a:solidFill>
            <a:ln w="9525" cap="flat" cmpd="sng" algn="ctr">
              <a:noFill/>
              <a:prstDash val="solid"/>
              <a:round/>
              <a:headEnd type="none" w="med" len="med"/>
              <a:tailEnd type="none" w="med" len="med"/>
            </a:ln>
            <a:effectLst/>
            <a:extLst/>
          </p:spPr>
          <p:txBody>
            <a:bodyPr vert="horz" wrap="square" lIns="68580" tIns="34290" rIns="68580" bIns="34290" numCol="1" rtlCol="0" anchor="t" anchorCtr="0" compatLnSpc="1">
              <a:prstTxWarp prst="textNoShape">
                <a:avLst/>
              </a:prstTxWarp>
            </a:bodyPr>
            <a:lstStyle/>
            <a:p>
              <a:pPr defTabSz="685800"/>
              <a:endParaRPr lang="zh-CN" altLang="en-US" sz="1500" dirty="0">
                <a:latin typeface="颜简体" panose="020B0503020204020204" pitchFamily="34" charset="2"/>
                <a:ea typeface="颜简体" panose="020B0503020204020204" pitchFamily="34" charset="2"/>
              </a:endParaRPr>
            </a:p>
          </p:txBody>
        </p:sp>
        <p:sp>
          <p:nvSpPr>
            <p:cNvPr id="16" name="矩形 15"/>
            <p:cNvSpPr/>
            <p:nvPr/>
          </p:nvSpPr>
          <p:spPr>
            <a:xfrm>
              <a:off x="2057437" y="5189096"/>
              <a:ext cx="319727" cy="677108"/>
            </a:xfrm>
            <a:prstGeom prst="rect">
              <a:avLst/>
            </a:prstGeom>
          </p:spPr>
          <p:txBody>
            <a:bodyPr wrap="square">
              <a:spAutoFit/>
            </a:bodyPr>
            <a:lstStyle/>
            <a:p>
              <a:pPr>
                <a:lnSpc>
                  <a:spcPct val="150000"/>
                </a:lnSpc>
              </a:pPr>
              <a:r>
                <a:rPr lang="en-US" altLang="zh-CN" b="1" dirty="0">
                  <a:solidFill>
                    <a:schemeClr val="bg1"/>
                  </a:solidFill>
                  <a:latin typeface="颜简体" panose="020B0503020204020204" pitchFamily="34" charset="2"/>
                  <a:ea typeface="颜简体" panose="020B0503020204020204" pitchFamily="34" charset="2"/>
                </a:rPr>
                <a:t>3</a:t>
              </a:r>
            </a:p>
          </p:txBody>
        </p:sp>
      </p:grpSp>
      <p:sp>
        <p:nvSpPr>
          <p:cNvPr id="17" name="文本框 16"/>
          <p:cNvSpPr txBox="1"/>
          <p:nvPr/>
        </p:nvSpPr>
        <p:spPr>
          <a:xfrm>
            <a:off x="1011011" y="239268"/>
            <a:ext cx="3877985" cy="461665"/>
          </a:xfrm>
          <a:prstGeom prst="rect">
            <a:avLst/>
          </a:prstGeom>
          <a:noFill/>
        </p:spPr>
        <p:txBody>
          <a:bodyPr wrap="none" rtlCol="0">
            <a:spAutoFit/>
          </a:bodyPr>
          <a:lstStyle/>
          <a:p>
            <a:r>
              <a:rPr lang="zh-CN" altLang="en-US" sz="2400" b="1" dirty="0">
                <a:solidFill>
                  <a:srgbClr val="A71F24"/>
                </a:solidFill>
                <a:latin typeface="颜简体" panose="020B0503020204020204" pitchFamily="34" charset="2"/>
                <a:ea typeface="颜简体" panose="020B0503020204020204" pitchFamily="34" charset="2"/>
              </a:rPr>
              <a:t>不忘初心，走好新的长征路</a:t>
            </a:r>
          </a:p>
        </p:txBody>
      </p:sp>
    </p:spTree>
    <p:extLst>
      <p:ext uri="{BB962C8B-B14F-4D97-AF65-F5344CB8AC3E}">
        <p14:creationId xmlns:p14="http://schemas.microsoft.com/office/powerpoint/2010/main" xmlns="" val="893626774"/>
      </p:ext>
    </p:extLst>
  </p:cSld>
  <p:clrMapOvr>
    <a:masterClrMapping/>
  </p:clrMapOvr>
  <mc:AlternateContent xmlns:mc="http://schemas.openxmlformats.org/markup-compatibility/2006">
    <mc:Choice xmlns:p14="http://schemas.microsoft.com/office/powerpoint/2010/main" xmlns="" Requires="p14">
      <p:transition spd="med" p14:dur="700" advTm="0">
        <p:fade/>
      </p:transition>
    </mc:Choice>
    <mc:Fallback>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lt">
                                    <p:tmPct val="10000"/>
                                  </p:iterate>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childTnLst>
                          </p:cTn>
                        </p:par>
                        <p:par>
                          <p:cTn id="8" fill="hold">
                            <p:stCondLst>
                              <p:cond delay="1050"/>
                            </p:stCondLst>
                            <p:childTnLst>
                              <p:par>
                                <p:cTn id="9" presetID="2" presetClass="entr" presetSubtype="8" decel="10000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1500" fill="hold"/>
                                        <p:tgtEl>
                                          <p:spTgt spid="3"/>
                                        </p:tgtEl>
                                        <p:attrNameLst>
                                          <p:attrName>ppt_x</p:attrName>
                                        </p:attrNameLst>
                                      </p:cBhvr>
                                      <p:tavLst>
                                        <p:tav tm="0">
                                          <p:val>
                                            <p:strVal val="0-#ppt_w/2"/>
                                          </p:val>
                                        </p:tav>
                                        <p:tav tm="100000">
                                          <p:val>
                                            <p:strVal val="#ppt_x"/>
                                          </p:val>
                                        </p:tav>
                                      </p:tavLst>
                                    </p:anim>
                                    <p:anim calcmode="lin" valueType="num">
                                      <p:cBhvr additive="base">
                                        <p:cTn id="12" dur="1500" fill="hold"/>
                                        <p:tgtEl>
                                          <p:spTgt spid="3"/>
                                        </p:tgtEl>
                                        <p:attrNameLst>
                                          <p:attrName>ppt_y</p:attrName>
                                        </p:attrNameLst>
                                      </p:cBhvr>
                                      <p:tavLst>
                                        <p:tav tm="0">
                                          <p:val>
                                            <p:strVal val="#ppt_y"/>
                                          </p:val>
                                        </p:tav>
                                        <p:tav tm="100000">
                                          <p:val>
                                            <p:strVal val="#ppt_y"/>
                                          </p:val>
                                        </p:tav>
                                      </p:tavLst>
                                    </p:anim>
                                  </p:childTnLst>
                                </p:cTn>
                              </p:par>
                            </p:childTnLst>
                          </p:cTn>
                        </p:par>
                        <p:par>
                          <p:cTn id="13" fill="hold">
                            <p:stCondLst>
                              <p:cond delay="2550"/>
                            </p:stCondLst>
                            <p:childTnLst>
                              <p:par>
                                <p:cTn id="14" presetID="2" presetClass="entr" presetSubtype="4" decel="100000" fill="hold" nodeType="afterEffect">
                                  <p:stCondLst>
                                    <p:cond delay="0"/>
                                  </p:stCondLst>
                                  <p:childTnLst>
                                    <p:set>
                                      <p:cBhvr>
                                        <p:cTn id="15" dur="1" fill="hold">
                                          <p:stCondLst>
                                            <p:cond delay="0"/>
                                          </p:stCondLst>
                                        </p:cTn>
                                        <p:tgtEl>
                                          <p:spTgt spid="8"/>
                                        </p:tgtEl>
                                        <p:attrNameLst>
                                          <p:attrName>style.visibility</p:attrName>
                                        </p:attrNameLst>
                                      </p:cBhvr>
                                      <p:to>
                                        <p:strVal val="visible"/>
                                      </p:to>
                                    </p:set>
                                    <p:anim calcmode="lin" valueType="num">
                                      <p:cBhvr additive="base">
                                        <p:cTn id="16" dur="1000" fill="hold"/>
                                        <p:tgtEl>
                                          <p:spTgt spid="8"/>
                                        </p:tgtEl>
                                        <p:attrNameLst>
                                          <p:attrName>ppt_x</p:attrName>
                                        </p:attrNameLst>
                                      </p:cBhvr>
                                      <p:tavLst>
                                        <p:tav tm="0">
                                          <p:val>
                                            <p:strVal val="#ppt_x"/>
                                          </p:val>
                                        </p:tav>
                                        <p:tav tm="100000">
                                          <p:val>
                                            <p:strVal val="#ppt_x"/>
                                          </p:val>
                                        </p:tav>
                                      </p:tavLst>
                                    </p:anim>
                                    <p:anim calcmode="lin" valueType="num">
                                      <p:cBhvr additive="base">
                                        <p:cTn id="17" dur="1000" fill="hold"/>
                                        <p:tgtEl>
                                          <p:spTgt spid="8"/>
                                        </p:tgtEl>
                                        <p:attrNameLst>
                                          <p:attrName>ppt_y</p:attrName>
                                        </p:attrNameLst>
                                      </p:cBhvr>
                                      <p:tavLst>
                                        <p:tav tm="0">
                                          <p:val>
                                            <p:strVal val="1+#ppt_h/2"/>
                                          </p:val>
                                        </p:tav>
                                        <p:tav tm="100000">
                                          <p:val>
                                            <p:strVal val="#ppt_y"/>
                                          </p:val>
                                        </p:tav>
                                      </p:tavLst>
                                    </p:anim>
                                  </p:childTnLst>
                                </p:cTn>
                              </p:par>
                              <p:par>
                                <p:cTn id="18" presetID="2" presetClass="entr" presetSubtype="4" decel="100000" fill="hold" nodeType="withEffect">
                                  <p:stCondLst>
                                    <p:cond delay="250"/>
                                  </p:stCondLst>
                                  <p:childTnLst>
                                    <p:set>
                                      <p:cBhvr>
                                        <p:cTn id="19" dur="1" fill="hold">
                                          <p:stCondLst>
                                            <p:cond delay="0"/>
                                          </p:stCondLst>
                                        </p:cTn>
                                        <p:tgtEl>
                                          <p:spTgt spid="11"/>
                                        </p:tgtEl>
                                        <p:attrNameLst>
                                          <p:attrName>style.visibility</p:attrName>
                                        </p:attrNameLst>
                                      </p:cBhvr>
                                      <p:to>
                                        <p:strVal val="visible"/>
                                      </p:to>
                                    </p:set>
                                    <p:anim calcmode="lin" valueType="num">
                                      <p:cBhvr additive="base">
                                        <p:cTn id="20" dur="1000" fill="hold"/>
                                        <p:tgtEl>
                                          <p:spTgt spid="11"/>
                                        </p:tgtEl>
                                        <p:attrNameLst>
                                          <p:attrName>ppt_x</p:attrName>
                                        </p:attrNameLst>
                                      </p:cBhvr>
                                      <p:tavLst>
                                        <p:tav tm="0">
                                          <p:val>
                                            <p:strVal val="#ppt_x"/>
                                          </p:val>
                                        </p:tav>
                                        <p:tav tm="100000">
                                          <p:val>
                                            <p:strVal val="#ppt_x"/>
                                          </p:val>
                                        </p:tav>
                                      </p:tavLst>
                                    </p:anim>
                                    <p:anim calcmode="lin" valueType="num">
                                      <p:cBhvr additive="base">
                                        <p:cTn id="21" dur="1000" fill="hold"/>
                                        <p:tgtEl>
                                          <p:spTgt spid="11"/>
                                        </p:tgtEl>
                                        <p:attrNameLst>
                                          <p:attrName>ppt_y</p:attrName>
                                        </p:attrNameLst>
                                      </p:cBhvr>
                                      <p:tavLst>
                                        <p:tav tm="0">
                                          <p:val>
                                            <p:strVal val="1+#ppt_h/2"/>
                                          </p:val>
                                        </p:tav>
                                        <p:tav tm="100000">
                                          <p:val>
                                            <p:strVal val="#ppt_y"/>
                                          </p:val>
                                        </p:tav>
                                      </p:tavLst>
                                    </p:anim>
                                  </p:childTnLst>
                                </p:cTn>
                              </p:par>
                              <p:par>
                                <p:cTn id="22" presetID="2" presetClass="entr" presetSubtype="4" decel="100000" fill="hold" nodeType="withEffect">
                                  <p:stCondLst>
                                    <p:cond delay="500"/>
                                  </p:stCondLst>
                                  <p:childTnLst>
                                    <p:set>
                                      <p:cBhvr>
                                        <p:cTn id="23" dur="1" fill="hold">
                                          <p:stCondLst>
                                            <p:cond delay="0"/>
                                          </p:stCondLst>
                                        </p:cTn>
                                        <p:tgtEl>
                                          <p:spTgt spid="14"/>
                                        </p:tgtEl>
                                        <p:attrNameLst>
                                          <p:attrName>style.visibility</p:attrName>
                                        </p:attrNameLst>
                                      </p:cBhvr>
                                      <p:to>
                                        <p:strVal val="visible"/>
                                      </p:to>
                                    </p:set>
                                    <p:anim calcmode="lin" valueType="num">
                                      <p:cBhvr additive="base">
                                        <p:cTn id="24" dur="1000" fill="hold"/>
                                        <p:tgtEl>
                                          <p:spTgt spid="14"/>
                                        </p:tgtEl>
                                        <p:attrNameLst>
                                          <p:attrName>ppt_x</p:attrName>
                                        </p:attrNameLst>
                                      </p:cBhvr>
                                      <p:tavLst>
                                        <p:tav tm="0">
                                          <p:val>
                                            <p:strVal val="#ppt_x"/>
                                          </p:val>
                                        </p:tav>
                                        <p:tav tm="100000">
                                          <p:val>
                                            <p:strVal val="#ppt_x"/>
                                          </p:val>
                                        </p:tav>
                                      </p:tavLst>
                                    </p:anim>
                                    <p:anim calcmode="lin" valueType="num">
                                      <p:cBhvr additive="base">
                                        <p:cTn id="25" dur="1000" fill="hold"/>
                                        <p:tgtEl>
                                          <p:spTgt spid="14"/>
                                        </p:tgtEl>
                                        <p:attrNameLst>
                                          <p:attrName>ppt_y</p:attrName>
                                        </p:attrNameLst>
                                      </p:cBhvr>
                                      <p:tavLst>
                                        <p:tav tm="0">
                                          <p:val>
                                            <p:strVal val="1+#ppt_h/2"/>
                                          </p:val>
                                        </p:tav>
                                        <p:tav tm="100000">
                                          <p:val>
                                            <p:strVal val="#ppt_y"/>
                                          </p:val>
                                        </p:tav>
                                      </p:tavLst>
                                    </p:anim>
                                  </p:childTnLst>
                                </p:cTn>
                              </p:par>
                            </p:childTnLst>
                          </p:cTn>
                        </p:par>
                        <p:par>
                          <p:cTn id="26" fill="hold">
                            <p:stCondLst>
                              <p:cond delay="4050"/>
                            </p:stCondLst>
                            <p:childTnLst>
                              <p:par>
                                <p:cTn id="27" presetID="22" presetClass="entr" presetSubtype="8" fill="hold" grpId="0" nodeType="after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wipe(left)">
                                      <p:cBhvr>
                                        <p:cTn id="29" dur="1000"/>
                                        <p:tgtEl>
                                          <p:spTgt spid="6"/>
                                        </p:tgtEl>
                                      </p:cBhvr>
                                    </p:animEffect>
                                  </p:childTnLst>
                                </p:cTn>
                              </p:par>
                              <p:par>
                                <p:cTn id="30" presetID="22" presetClass="entr" presetSubtype="8" fill="hold" grpId="0" nodeType="withEffect">
                                  <p:stCondLst>
                                    <p:cond delay="250"/>
                                  </p:stCondLst>
                                  <p:childTnLst>
                                    <p:set>
                                      <p:cBhvr>
                                        <p:cTn id="31" dur="1" fill="hold">
                                          <p:stCondLst>
                                            <p:cond delay="0"/>
                                          </p:stCondLst>
                                        </p:cTn>
                                        <p:tgtEl>
                                          <p:spTgt spid="7"/>
                                        </p:tgtEl>
                                        <p:attrNameLst>
                                          <p:attrName>style.visibility</p:attrName>
                                        </p:attrNameLst>
                                      </p:cBhvr>
                                      <p:to>
                                        <p:strVal val="visible"/>
                                      </p:to>
                                    </p:set>
                                    <p:animEffect transition="in" filter="wipe(left)">
                                      <p:cBhvr>
                                        <p:cTn id="32" dur="1000"/>
                                        <p:tgtEl>
                                          <p:spTgt spid="7"/>
                                        </p:tgtEl>
                                      </p:cBhvr>
                                    </p:animEffect>
                                  </p:childTnLst>
                                </p:cTn>
                              </p:par>
                              <p:par>
                                <p:cTn id="33" presetID="22" presetClass="entr" presetSubtype="8" fill="hold" grpId="0" nodeType="withEffect">
                                  <p:stCondLst>
                                    <p:cond delay="500"/>
                                  </p:stCondLst>
                                  <p:childTnLst>
                                    <p:set>
                                      <p:cBhvr>
                                        <p:cTn id="34" dur="1" fill="hold">
                                          <p:stCondLst>
                                            <p:cond delay="0"/>
                                          </p:stCondLst>
                                        </p:cTn>
                                        <p:tgtEl>
                                          <p:spTgt spid="2"/>
                                        </p:tgtEl>
                                        <p:attrNameLst>
                                          <p:attrName>style.visibility</p:attrName>
                                        </p:attrNameLst>
                                      </p:cBhvr>
                                      <p:to>
                                        <p:strVal val="visible"/>
                                      </p:to>
                                    </p:set>
                                    <p:animEffect transition="in" filter="wipe(left)">
                                      <p:cBhvr>
                                        <p:cTn id="35"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P spid="7" grpId="0"/>
      <p:bldP spid="17"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圆角 11"/>
          <p:cNvSpPr/>
          <p:nvPr/>
        </p:nvSpPr>
        <p:spPr bwMode="auto">
          <a:xfrm>
            <a:off x="1307860" y="1456078"/>
            <a:ext cx="6547331" cy="3121462"/>
          </a:xfrm>
          <a:prstGeom prst="roundRect">
            <a:avLst>
              <a:gd name="adj" fmla="val 0"/>
            </a:avLst>
          </a:prstGeom>
          <a:noFill/>
          <a:ln w="9525" cap="flat" cmpd="sng" algn="ctr">
            <a:solidFill>
              <a:srgbClr val="A71F24"/>
            </a:solidFill>
            <a:prstDash val="solid"/>
            <a:round/>
            <a:headEnd type="none" w="med" len="med"/>
            <a:tailEnd type="none" w="med" len="med"/>
          </a:ln>
          <a:effectLst/>
          <a:extLst/>
        </p:spPr>
        <p:txBody>
          <a:bodyPr vert="horz" wrap="square" lIns="68580" tIns="34290" rIns="68580" bIns="34290" numCol="1" rtlCol="0" anchor="t" anchorCtr="0" compatLnSpc="1">
            <a:prstTxWarp prst="textNoShape">
              <a:avLst/>
            </a:prstTxWarp>
          </a:bodyPr>
          <a:lstStyle/>
          <a:p>
            <a:pPr defTabSz="685800"/>
            <a:endParaRPr lang="zh-CN" altLang="en-US" sz="1350"/>
          </a:p>
        </p:txBody>
      </p:sp>
      <p:sp>
        <p:nvSpPr>
          <p:cNvPr id="3" name="矩形 2"/>
          <p:cNvSpPr/>
          <p:nvPr/>
        </p:nvSpPr>
        <p:spPr>
          <a:xfrm>
            <a:off x="1771182" y="2007214"/>
            <a:ext cx="5601636" cy="2308324"/>
          </a:xfrm>
          <a:prstGeom prst="rect">
            <a:avLst/>
          </a:prstGeom>
        </p:spPr>
        <p:txBody>
          <a:bodyPr wrap="square">
            <a:spAutoFit/>
          </a:bodyPr>
          <a:lstStyle/>
          <a:p>
            <a:pPr>
              <a:lnSpc>
                <a:spcPct val="150000"/>
              </a:lnSpc>
            </a:pPr>
            <a:r>
              <a:rPr lang="zh-CN" altLang="en-US" sz="1200" b="1" dirty="0">
                <a:solidFill>
                  <a:schemeClr val="tx1">
                    <a:lumMod val="75000"/>
                    <a:lumOff val="25000"/>
                  </a:schemeClr>
                </a:solidFill>
                <a:latin typeface="等线" panose="02010600030101010101" pitchFamily="2" charset="-122"/>
                <a:ea typeface="等线" panose="02010600030101010101" pitchFamily="2" charset="-122"/>
              </a:rPr>
              <a:t>我国社会主义建设已经取得了举世瞩目的伟大成就，但我们必须清醒地认识到，我国正处于并将长期处于社会主义初级阶段，人口多、底子薄、发展不平衡仍然是我国的基本国情，要实现“两个一百年”奋斗目标，要实现中华民族伟大复兴的中国梦，还有很长的路要走，还会遇到这样那样的困难和风险，还要进行长期的艰苦奋斗。</a:t>
            </a:r>
            <a:endParaRPr lang="en-US" altLang="zh-CN" sz="1200" b="1" dirty="0">
              <a:solidFill>
                <a:schemeClr val="tx1">
                  <a:lumMod val="75000"/>
                  <a:lumOff val="25000"/>
                </a:schemeClr>
              </a:solidFill>
              <a:latin typeface="等线" panose="02010600030101010101" pitchFamily="2" charset="-122"/>
              <a:ea typeface="等线" panose="02010600030101010101" pitchFamily="2" charset="-122"/>
            </a:endParaRPr>
          </a:p>
          <a:p>
            <a:pPr>
              <a:lnSpc>
                <a:spcPct val="150000"/>
              </a:lnSpc>
            </a:pPr>
            <a:endParaRPr lang="en-US" altLang="zh-CN" sz="1200" b="1" dirty="0">
              <a:solidFill>
                <a:schemeClr val="tx1">
                  <a:lumMod val="75000"/>
                  <a:lumOff val="25000"/>
                </a:schemeClr>
              </a:solidFill>
              <a:latin typeface="等线" panose="02010600030101010101" pitchFamily="2" charset="-122"/>
              <a:ea typeface="等线" panose="02010600030101010101" pitchFamily="2" charset="-122"/>
            </a:endParaRPr>
          </a:p>
          <a:p>
            <a:pPr>
              <a:lnSpc>
                <a:spcPct val="150000"/>
              </a:lnSpc>
            </a:pPr>
            <a:r>
              <a:rPr lang="zh-CN" altLang="en-US" sz="1200" b="1" dirty="0">
                <a:solidFill>
                  <a:schemeClr val="tx1">
                    <a:lumMod val="75000"/>
                    <a:lumOff val="25000"/>
                  </a:schemeClr>
                </a:solidFill>
                <a:latin typeface="等线" panose="02010600030101010101" pitchFamily="2" charset="-122"/>
                <a:ea typeface="等线" panose="02010600030101010101" pitchFamily="2" charset="-122"/>
              </a:rPr>
              <a:t>即使在阶段目标实现之后，党还要领导人民朝着更大更高更远的新目标不断迈进，因为我们的最终目标，是实现共产主义。这必将是我们这一代人的新的长征。</a:t>
            </a:r>
          </a:p>
        </p:txBody>
      </p:sp>
      <p:grpSp>
        <p:nvGrpSpPr>
          <p:cNvPr id="4" name="组合 3"/>
          <p:cNvGrpSpPr/>
          <p:nvPr/>
        </p:nvGrpSpPr>
        <p:grpSpPr>
          <a:xfrm>
            <a:off x="2220675" y="1191276"/>
            <a:ext cx="4724420" cy="529607"/>
            <a:chOff x="6558629" y="2081405"/>
            <a:chExt cx="6299227" cy="706143"/>
          </a:xfrm>
        </p:grpSpPr>
        <p:sp>
          <p:nvSpPr>
            <p:cNvPr id="5" name="箭头: 燕尾形 8"/>
            <p:cNvSpPr/>
            <p:nvPr/>
          </p:nvSpPr>
          <p:spPr bwMode="auto">
            <a:xfrm>
              <a:off x="6558629" y="2081405"/>
              <a:ext cx="6299227" cy="706143"/>
            </a:xfrm>
            <a:prstGeom prst="chevron">
              <a:avLst>
                <a:gd name="adj" fmla="val 0"/>
              </a:avLst>
            </a:prstGeom>
            <a:solidFill>
              <a:srgbClr val="A71F24"/>
            </a:solidFill>
            <a:ln w="9525" cap="flat" cmpd="sng" algn="ctr">
              <a:noFill/>
              <a:prstDash val="solid"/>
              <a:round/>
              <a:headEnd type="none" w="med" len="med"/>
              <a:tailEnd type="none" w="med" len="med"/>
            </a:ln>
            <a:effectLst/>
            <a:extLst/>
          </p:spPr>
          <p:txBody>
            <a:bodyPr vert="horz" wrap="square" lIns="68580" tIns="34290" rIns="68580" bIns="34290" numCol="1" rtlCol="0" anchor="t" anchorCtr="0" compatLnSpc="1">
              <a:prstTxWarp prst="textNoShape">
                <a:avLst/>
              </a:prstTxWarp>
            </a:bodyPr>
            <a:lstStyle/>
            <a:p>
              <a:pPr defTabSz="685800"/>
              <a:endParaRPr lang="zh-CN" altLang="en-US" sz="1350"/>
            </a:p>
          </p:txBody>
        </p:sp>
        <p:sp>
          <p:nvSpPr>
            <p:cNvPr id="6" name="矩形 5"/>
            <p:cNvSpPr/>
            <p:nvPr/>
          </p:nvSpPr>
          <p:spPr>
            <a:xfrm>
              <a:off x="7153696" y="2203642"/>
              <a:ext cx="5170647" cy="492443"/>
            </a:xfrm>
            <a:prstGeom prst="rect">
              <a:avLst/>
            </a:prstGeom>
          </p:spPr>
          <p:txBody>
            <a:bodyPr wrap="none">
              <a:spAutoFit/>
            </a:bodyPr>
            <a:lstStyle/>
            <a:p>
              <a:r>
                <a:rPr lang="zh-CN" altLang="en-US" b="1" dirty="0">
                  <a:solidFill>
                    <a:schemeClr val="bg1"/>
                  </a:solidFill>
                  <a:latin typeface="等线" panose="02010600030101010101" pitchFamily="2" charset="-122"/>
                  <a:ea typeface="等线" panose="02010600030101010101" pitchFamily="2" charset="-122"/>
                </a:rPr>
                <a:t>实现中华民族的伟大复兴永远在路上</a:t>
              </a:r>
              <a:endParaRPr lang="zh-CN" altLang="en-US" b="1" dirty="0">
                <a:solidFill>
                  <a:schemeClr val="bg1"/>
                </a:solidFill>
              </a:endParaRPr>
            </a:p>
          </p:txBody>
        </p:sp>
      </p:grpSp>
      <p:sp>
        <p:nvSpPr>
          <p:cNvPr id="7" name="文本框 6"/>
          <p:cNvSpPr txBox="1"/>
          <p:nvPr/>
        </p:nvSpPr>
        <p:spPr>
          <a:xfrm>
            <a:off x="1011011" y="239268"/>
            <a:ext cx="3877985" cy="461665"/>
          </a:xfrm>
          <a:prstGeom prst="rect">
            <a:avLst/>
          </a:prstGeom>
          <a:noFill/>
        </p:spPr>
        <p:txBody>
          <a:bodyPr wrap="none" rtlCol="0">
            <a:spAutoFit/>
          </a:bodyPr>
          <a:lstStyle/>
          <a:p>
            <a:r>
              <a:rPr lang="zh-CN" altLang="en-US" sz="2400" b="1" dirty="0">
                <a:solidFill>
                  <a:srgbClr val="A71F24"/>
                </a:solidFill>
                <a:latin typeface="颜简体" panose="020B0503020204020204" pitchFamily="34" charset="2"/>
                <a:ea typeface="颜简体" panose="020B0503020204020204" pitchFamily="34" charset="2"/>
              </a:rPr>
              <a:t>不忘初心，走好新的长征路</a:t>
            </a:r>
          </a:p>
        </p:txBody>
      </p:sp>
    </p:spTree>
    <p:extLst>
      <p:ext uri="{BB962C8B-B14F-4D97-AF65-F5344CB8AC3E}">
        <p14:creationId xmlns:p14="http://schemas.microsoft.com/office/powerpoint/2010/main" xmlns="" val="1673071848"/>
      </p:ext>
    </p:extLst>
  </p:cSld>
  <p:clrMapOvr>
    <a:masterClrMapping/>
  </p:clrMapOvr>
  <mc:AlternateContent xmlns:mc="http://schemas.openxmlformats.org/markup-compatibility/2006">
    <mc:Choice xmlns:p14="http://schemas.microsoft.com/office/powerpoint/2010/main" xmlns="" Requires="p14">
      <p:transition spd="med" p14:dur="700" advTm="0">
        <p:fade/>
      </p:transition>
    </mc:Choice>
    <mc:Fallback>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lt">
                                    <p:tmPct val="10000"/>
                                  </p:iterate>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1050"/>
                            </p:stCondLst>
                            <p:childTnLst>
                              <p:par>
                                <p:cTn id="9" presetID="2" presetClass="entr" presetSubtype="8" decel="10000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1500" fill="hold"/>
                                        <p:tgtEl>
                                          <p:spTgt spid="4"/>
                                        </p:tgtEl>
                                        <p:attrNameLst>
                                          <p:attrName>ppt_x</p:attrName>
                                        </p:attrNameLst>
                                      </p:cBhvr>
                                      <p:tavLst>
                                        <p:tav tm="0">
                                          <p:val>
                                            <p:strVal val="0-#ppt_w/2"/>
                                          </p:val>
                                        </p:tav>
                                        <p:tav tm="100000">
                                          <p:val>
                                            <p:strVal val="#ppt_x"/>
                                          </p:val>
                                        </p:tav>
                                      </p:tavLst>
                                    </p:anim>
                                    <p:anim calcmode="lin" valueType="num">
                                      <p:cBhvr additive="base">
                                        <p:cTn id="12" dur="1500" fill="hold"/>
                                        <p:tgtEl>
                                          <p:spTgt spid="4"/>
                                        </p:tgtEl>
                                        <p:attrNameLst>
                                          <p:attrName>ppt_y</p:attrName>
                                        </p:attrNameLst>
                                      </p:cBhvr>
                                      <p:tavLst>
                                        <p:tav tm="0">
                                          <p:val>
                                            <p:strVal val="#ppt_y"/>
                                          </p:val>
                                        </p:tav>
                                        <p:tav tm="100000">
                                          <p:val>
                                            <p:strVal val="#ppt_y"/>
                                          </p:val>
                                        </p:tav>
                                      </p:tavLst>
                                    </p:anim>
                                  </p:childTnLst>
                                </p:cTn>
                              </p:par>
                            </p:childTnLst>
                          </p:cTn>
                        </p:par>
                        <p:par>
                          <p:cTn id="13" fill="hold">
                            <p:stCondLst>
                              <p:cond delay="2550"/>
                            </p:stCondLst>
                            <p:childTnLst>
                              <p:par>
                                <p:cTn id="14" presetID="16" presetClass="entr" presetSubtype="37" fill="hold" grpId="0" nodeType="after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barn(outVertical)">
                                      <p:cBhvr>
                                        <p:cTn id="16" dur="500"/>
                                        <p:tgtEl>
                                          <p:spTgt spid="2"/>
                                        </p:tgtEl>
                                      </p:cBhvr>
                                    </p:animEffect>
                                  </p:childTnLst>
                                </p:cTn>
                              </p:par>
                            </p:childTnLst>
                          </p:cTn>
                        </p:par>
                        <p:par>
                          <p:cTn id="17" fill="hold">
                            <p:stCondLst>
                              <p:cond delay="3050"/>
                            </p:stCondLst>
                            <p:childTnLst>
                              <p:par>
                                <p:cTn id="18" presetID="22" presetClass="entr" presetSubtype="1" fill="hold" grpId="0" nodeType="after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wipe(up)">
                                      <p:cBhvr>
                                        <p:cTn id="20"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7"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print">
            <a:extLst>
              <a:ext uri="{BEBA8EAE-BF5A-486C-A8C5-ECC9F3942E4B}">
                <a14:imgProps xmlns:a14="http://schemas.microsoft.com/office/drawing/2010/main" xmlns="">
                  <a14:imgLayer r:embed="rId4">
                    <a14:imgEffect>
                      <a14:sharpenSoften amount="25000"/>
                    </a14:imgEffect>
                    <a14:imgEffect>
                      <a14:colorTemperature colorTemp="11500"/>
                    </a14:imgEffect>
                    <a14:imgEffect>
                      <a14:saturation sat="50000"/>
                    </a14:imgEffect>
                  </a14:imgLayer>
                </a14:imgProps>
              </a:ext>
              <a:ext uri="{28A0092B-C50C-407E-A947-70E740481C1C}">
                <a14:useLocalDpi xmlns:a14="http://schemas.microsoft.com/office/drawing/2010/main" xmlns="" val="0"/>
              </a:ext>
            </a:extLst>
          </a:blip>
          <a:srcRect t="-76"/>
          <a:stretch/>
        </p:blipFill>
        <p:spPr>
          <a:xfrm>
            <a:off x="-21686" y="865317"/>
            <a:ext cx="4593686" cy="4286510"/>
          </a:xfrm>
          <a:prstGeom prst="rect">
            <a:avLst/>
          </a:prstGeom>
          <a:effectLst>
            <a:outerShdw blurRad="381000" dist="127000" dir="2700000" algn="tl" rotWithShape="0">
              <a:prstClr val="black">
                <a:alpha val="50000"/>
              </a:prstClr>
            </a:outerShdw>
          </a:effectLst>
        </p:spPr>
      </p:pic>
      <p:sp>
        <p:nvSpPr>
          <p:cNvPr id="3" name="文本框 2"/>
          <p:cNvSpPr txBox="1"/>
          <p:nvPr/>
        </p:nvSpPr>
        <p:spPr>
          <a:xfrm>
            <a:off x="3556115" y="1579171"/>
            <a:ext cx="5570756" cy="1015663"/>
          </a:xfrm>
          <a:prstGeom prst="rect">
            <a:avLst/>
          </a:prstGeom>
          <a:noFill/>
        </p:spPr>
        <p:txBody>
          <a:bodyPr wrap="none" rtlCol="0">
            <a:spAutoFit/>
          </a:bodyPr>
          <a:lstStyle/>
          <a:p>
            <a:r>
              <a:rPr lang="zh-CN" altLang="en-US" sz="6000" b="1" dirty="0">
                <a:gradFill>
                  <a:gsLst>
                    <a:gs pos="50000">
                      <a:srgbClr val="A71F24"/>
                    </a:gs>
                    <a:gs pos="0">
                      <a:srgbClr val="C00000"/>
                    </a:gs>
                    <a:gs pos="100000">
                      <a:srgbClr val="C00000"/>
                    </a:gs>
                  </a:gsLst>
                  <a:lin ang="5400000" scaled="0"/>
                </a:gradFill>
                <a:latin typeface="颜简体" panose="020B0503020204020204" pitchFamily="34" charset="2"/>
                <a:ea typeface="颜简体" panose="020B0503020204020204" pitchFamily="34" charset="2"/>
              </a:rPr>
              <a:t>感谢大家的聆听</a:t>
            </a:r>
          </a:p>
        </p:txBody>
      </p:sp>
      <p:sp>
        <p:nvSpPr>
          <p:cNvPr id="4" name="文本框 8"/>
          <p:cNvSpPr>
            <a:spLocks noChangeArrowheads="1"/>
          </p:cNvSpPr>
          <p:nvPr/>
        </p:nvSpPr>
        <p:spPr bwMode="auto">
          <a:xfrm>
            <a:off x="4196164" y="2835447"/>
            <a:ext cx="4143503" cy="300082"/>
          </a:xfrm>
          <a:prstGeom prst="rect">
            <a:avLst/>
          </a:prstGeom>
          <a:noFill/>
          <a:ln>
            <a:noFill/>
          </a:ln>
          <a:extLst/>
        </p:spPr>
        <p:txBody>
          <a:bodyPr wrap="square">
            <a:spAutoFit/>
          </a:bodyPr>
          <a:lstStyle/>
          <a:p>
            <a:pPr algn="ctr"/>
            <a:r>
              <a:rPr lang="zh-CN" altLang="en-US" dirty="0">
                <a:solidFill>
                  <a:schemeClr val="tx1">
                    <a:lumMod val="75000"/>
                    <a:lumOff val="25000"/>
                  </a:schemeClr>
                </a:solidFill>
                <a:latin typeface="等线" panose="02010600030101010101" pitchFamily="2" charset="-122"/>
                <a:ea typeface="等线" panose="02010600030101010101" pitchFamily="2" charset="-122"/>
                <a:sym typeface="微软雅黑" panose="020B0503020204020204" pitchFamily="34" charset="-122"/>
              </a:rPr>
              <a:t>汇报单位</a:t>
            </a:r>
            <a:r>
              <a:rPr lang="zh-CN" altLang="en-US" dirty="0" smtClean="0">
                <a:solidFill>
                  <a:schemeClr val="tx1">
                    <a:lumMod val="75000"/>
                    <a:lumOff val="25000"/>
                  </a:schemeClr>
                </a:solidFill>
                <a:latin typeface="等线" panose="02010600030101010101" pitchFamily="2" charset="-122"/>
                <a:ea typeface="等线" panose="02010600030101010101" pitchFamily="2" charset="-122"/>
                <a:sym typeface="微软雅黑" panose="020B0503020204020204" pitchFamily="34" charset="-122"/>
              </a:rPr>
              <a:t>：亮亮图文旗舰店</a:t>
            </a:r>
            <a:endParaRPr lang="zh-CN" altLang="en-US" dirty="0">
              <a:solidFill>
                <a:schemeClr val="tx1">
                  <a:lumMod val="75000"/>
                  <a:lumOff val="25000"/>
                </a:schemeClr>
              </a:solidFill>
              <a:latin typeface="等线" panose="02010600030101010101" pitchFamily="2" charset="-122"/>
              <a:ea typeface="等线" panose="02010600030101010101" pitchFamily="2" charset="-122"/>
              <a:sym typeface="微软雅黑" panose="020B0503020204020204" pitchFamily="34" charset="-122"/>
            </a:endParaRPr>
          </a:p>
        </p:txBody>
      </p:sp>
      <p:pic>
        <p:nvPicPr>
          <p:cNvPr id="5" name="图片 4"/>
          <p:cNvPicPr>
            <a:picLocks noChangeAspect="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940728" y="-193837"/>
            <a:ext cx="1962452" cy="18850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1590547970"/>
      </p:ext>
    </p:extLst>
  </p:cSld>
  <p:clrMapOvr>
    <a:masterClrMapping/>
  </p:clrMapOvr>
  <mc:AlternateContent xmlns:mc="http://schemas.openxmlformats.org/markup-compatibility/2006">
    <mc:Choice xmlns:p14="http://schemas.microsoft.com/office/powerpoint/2010/main" xmlns="" Requires="p14">
      <p:transition spd="slow" p14:dur="4000" advTm="0">
        <p14:vortex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53" presetClass="entr" presetSubtype="16" fill="hold" nodeType="withEffect">
                                  <p:stCondLst>
                                    <p:cond delay="25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Effect transition="in" filter="fade">
                                      <p:cBhvr>
                                        <p:cTn id="14" dur="500"/>
                                        <p:tgtEl>
                                          <p:spTgt spid="5"/>
                                        </p:tgtEl>
                                      </p:cBhvr>
                                    </p:animEffect>
                                  </p:childTnLst>
                                </p:cTn>
                              </p:par>
                              <p:par>
                                <p:cTn id="15" presetID="6" presetClass="emph" presetSubtype="0" fill="hold" nodeType="withEffect">
                                  <p:stCondLst>
                                    <p:cond delay="250"/>
                                  </p:stCondLst>
                                  <p:childTnLst>
                                    <p:animScale>
                                      <p:cBhvr>
                                        <p:cTn id="16" dur="2000" fill="hold"/>
                                        <p:tgtEl>
                                          <p:spTgt spid="5"/>
                                        </p:tgtEl>
                                      </p:cBhvr>
                                      <p:by x="250000" y="250000"/>
                                    </p:animScale>
                                  </p:childTnLst>
                                </p:cTn>
                              </p:par>
                              <p:par>
                                <p:cTn id="17" presetID="6" presetClass="emph" presetSubtype="0" fill="hold" nodeType="withEffect">
                                  <p:stCondLst>
                                    <p:cond delay="2250"/>
                                  </p:stCondLst>
                                  <p:childTnLst>
                                    <p:animScale>
                                      <p:cBhvr>
                                        <p:cTn id="18" dur="2000" fill="hold"/>
                                        <p:tgtEl>
                                          <p:spTgt spid="5"/>
                                        </p:tgtEl>
                                      </p:cBhvr>
                                      <p:by x="50000" y="50000"/>
                                    </p:animScale>
                                  </p:childTnLst>
                                </p:cTn>
                              </p:par>
                              <p:par>
                                <p:cTn id="19" presetID="23" presetClass="entr" presetSubtype="16" fill="hold" grpId="0" nodeType="withEffect">
                                  <p:stCondLst>
                                    <p:cond delay="750"/>
                                  </p:stCondLst>
                                  <p:iterate type="lt">
                                    <p:tmPct val="10000"/>
                                  </p:iterate>
                                  <p:childTnLst>
                                    <p:set>
                                      <p:cBhvr>
                                        <p:cTn id="20" dur="1" fill="hold">
                                          <p:stCondLst>
                                            <p:cond delay="0"/>
                                          </p:stCondLst>
                                        </p:cTn>
                                        <p:tgtEl>
                                          <p:spTgt spid="3"/>
                                        </p:tgtEl>
                                        <p:attrNameLst>
                                          <p:attrName>style.visibility</p:attrName>
                                        </p:attrNameLst>
                                      </p:cBhvr>
                                      <p:to>
                                        <p:strVal val="visible"/>
                                      </p:to>
                                    </p:set>
                                    <p:anim calcmode="lin" valueType="num">
                                      <p:cBhvr>
                                        <p:cTn id="21" dur="1000" fill="hold"/>
                                        <p:tgtEl>
                                          <p:spTgt spid="3"/>
                                        </p:tgtEl>
                                        <p:attrNameLst>
                                          <p:attrName>ppt_w</p:attrName>
                                        </p:attrNameLst>
                                      </p:cBhvr>
                                      <p:tavLst>
                                        <p:tav tm="0">
                                          <p:val>
                                            <p:fltVal val="0"/>
                                          </p:val>
                                        </p:tav>
                                        <p:tav tm="100000">
                                          <p:val>
                                            <p:strVal val="#ppt_w"/>
                                          </p:val>
                                        </p:tav>
                                      </p:tavLst>
                                    </p:anim>
                                    <p:anim calcmode="lin" valueType="num">
                                      <p:cBhvr>
                                        <p:cTn id="22" dur="1000" fill="hold"/>
                                        <p:tgtEl>
                                          <p:spTgt spid="3"/>
                                        </p:tgtEl>
                                        <p:attrNameLst>
                                          <p:attrName>ppt_h</p:attrName>
                                        </p:attrNameLst>
                                      </p:cBhvr>
                                      <p:tavLst>
                                        <p:tav tm="0">
                                          <p:val>
                                            <p:fltVal val="0"/>
                                          </p:val>
                                        </p:tav>
                                        <p:tav tm="100000">
                                          <p:val>
                                            <p:strVal val="#ppt_h"/>
                                          </p:val>
                                        </p:tav>
                                      </p:tavLst>
                                    </p:anim>
                                  </p:childTnLst>
                                </p:cTn>
                              </p:par>
                              <p:par>
                                <p:cTn id="23" presetID="23" presetClass="entr" presetSubtype="36" fill="hold" grpId="0" nodeType="withEffect">
                                  <p:stCondLst>
                                    <p:cond delay="2000"/>
                                  </p:stCondLst>
                                  <p:iterate type="lt">
                                    <p:tmPct val="10000"/>
                                  </p:iterate>
                                  <p:childTnLst>
                                    <p:set>
                                      <p:cBhvr>
                                        <p:cTn id="24" dur="1" fill="hold">
                                          <p:stCondLst>
                                            <p:cond delay="0"/>
                                          </p:stCondLst>
                                        </p:cTn>
                                        <p:tgtEl>
                                          <p:spTgt spid="4"/>
                                        </p:tgtEl>
                                        <p:attrNameLst>
                                          <p:attrName>style.visibility</p:attrName>
                                        </p:attrNameLst>
                                      </p:cBhvr>
                                      <p:to>
                                        <p:strVal val="visible"/>
                                      </p:to>
                                    </p:set>
                                    <p:anim calcmode="lin" valueType="num">
                                      <p:cBhvr>
                                        <p:cTn id="25" dur="500" fill="hold"/>
                                        <p:tgtEl>
                                          <p:spTgt spid="4"/>
                                        </p:tgtEl>
                                        <p:attrNameLst>
                                          <p:attrName>ppt_w</p:attrName>
                                        </p:attrNameLst>
                                      </p:cBhvr>
                                      <p:tavLst>
                                        <p:tav tm="0">
                                          <p:val>
                                            <p:strVal val="(6*min(max(#ppt_w*#ppt_h,.3),1)-7.4)/-.7*#ppt_w"/>
                                          </p:val>
                                        </p:tav>
                                        <p:tav tm="100000">
                                          <p:val>
                                            <p:strVal val="#ppt_w"/>
                                          </p:val>
                                        </p:tav>
                                      </p:tavLst>
                                    </p:anim>
                                    <p:anim calcmode="lin" valueType="num">
                                      <p:cBhvr>
                                        <p:cTn id="26" dur="500" fill="hold"/>
                                        <p:tgtEl>
                                          <p:spTgt spid="4"/>
                                        </p:tgtEl>
                                        <p:attrNameLst>
                                          <p:attrName>ppt_h</p:attrName>
                                        </p:attrNameLst>
                                      </p:cBhvr>
                                      <p:tavLst>
                                        <p:tav tm="0">
                                          <p:val>
                                            <p:strVal val="(6*min(max(#ppt_w*#ppt_h,.3),1)-7.4)/-.7*#ppt_h"/>
                                          </p:val>
                                        </p:tav>
                                        <p:tav tm="100000">
                                          <p:val>
                                            <p:strVal val="#ppt_h"/>
                                          </p:val>
                                        </p:tav>
                                      </p:tavLst>
                                    </p:anim>
                                    <p:anim calcmode="lin" valueType="num">
                                      <p:cBhvr>
                                        <p:cTn id="27" dur="500" fill="hold"/>
                                        <p:tgtEl>
                                          <p:spTgt spid="4"/>
                                        </p:tgtEl>
                                        <p:attrNameLst>
                                          <p:attrName>ppt_x</p:attrName>
                                        </p:attrNameLst>
                                      </p:cBhvr>
                                      <p:tavLst>
                                        <p:tav tm="0">
                                          <p:val>
                                            <p:fltVal val="0.5"/>
                                          </p:val>
                                        </p:tav>
                                        <p:tav tm="100000">
                                          <p:val>
                                            <p:strVal val="#ppt_x"/>
                                          </p:val>
                                        </p:tav>
                                      </p:tavLst>
                                    </p:anim>
                                    <p:anim calcmode="lin" valueType="num">
                                      <p:cBhvr>
                                        <p:cTn id="28" dur="500" fill="hold"/>
                                        <p:tgtEl>
                                          <p:spTgt spid="4"/>
                                        </p:tgtEl>
                                        <p:attrNameLst>
                                          <p:attrName>ppt_y</p:attrName>
                                        </p:attrNameLst>
                                      </p:cBhvr>
                                      <p:tavLst>
                                        <p:tav tm="0">
                                          <p:val>
                                            <p:strVal val="1+(6*min(max(#ppt_w*#ppt_h,.3),1)-7.4)/-.7*#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9"/>
          <p:cNvSpPr/>
          <p:nvPr/>
        </p:nvSpPr>
        <p:spPr bwMode="auto">
          <a:xfrm>
            <a:off x="4299855" y="1066117"/>
            <a:ext cx="540000" cy="540000"/>
          </a:xfrm>
          <a:prstGeom prst="roundRect">
            <a:avLst>
              <a:gd name="adj" fmla="val 50000"/>
            </a:avLst>
          </a:prstGeom>
          <a:solidFill>
            <a:srgbClr val="A71F2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2100" dirty="0">
                <a:solidFill>
                  <a:schemeClr val="bg1"/>
                </a:solidFill>
                <a:latin typeface="华文新魏" panose="02010800040101010101" pitchFamily="2" charset="-122"/>
                <a:ea typeface="华文新魏" panose="02010800040101010101" pitchFamily="2" charset="-122"/>
              </a:rPr>
              <a:t>1</a:t>
            </a:r>
            <a:endParaRPr lang="zh-CN" altLang="en-US" sz="2100" dirty="0">
              <a:solidFill>
                <a:schemeClr val="bg1"/>
              </a:solidFill>
              <a:latin typeface="华文新魏" panose="02010800040101010101" pitchFamily="2" charset="-122"/>
              <a:ea typeface="华文新魏" panose="02010800040101010101" pitchFamily="2" charset="-122"/>
            </a:endParaRPr>
          </a:p>
        </p:txBody>
      </p:sp>
      <p:sp>
        <p:nvSpPr>
          <p:cNvPr id="5" name="TextBox 38">
            <a:hlinkClick r:id="" action="ppaction://hlinkshowjump?jump=nextslide"/>
          </p:cNvPr>
          <p:cNvSpPr txBox="1">
            <a:spLocks noChangeArrowheads="1"/>
          </p:cNvSpPr>
          <p:nvPr/>
        </p:nvSpPr>
        <p:spPr bwMode="auto">
          <a:xfrm>
            <a:off x="4972669" y="1157730"/>
            <a:ext cx="3081602" cy="38318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eaLnBrk="1" hangingPunct="1">
              <a:buNone/>
            </a:pPr>
            <a:r>
              <a:rPr lang="zh-CN" altLang="en-US" sz="2100" dirty="0">
                <a:solidFill>
                  <a:srgbClr val="A71F24"/>
                </a:solidFill>
                <a:latin typeface="颜简体" panose="020B0503020204020204" pitchFamily="34" charset="2"/>
                <a:ea typeface="颜简体" panose="020B0503020204020204" pitchFamily="34" charset="2"/>
              </a:rPr>
              <a:t>长征胜利的伟大意义</a:t>
            </a:r>
          </a:p>
        </p:txBody>
      </p:sp>
      <p:sp>
        <p:nvSpPr>
          <p:cNvPr id="6" name="圆角矩形 14"/>
          <p:cNvSpPr/>
          <p:nvPr/>
        </p:nvSpPr>
        <p:spPr bwMode="auto">
          <a:xfrm>
            <a:off x="4308972" y="1871226"/>
            <a:ext cx="540000" cy="540000"/>
          </a:xfrm>
          <a:prstGeom prst="roundRect">
            <a:avLst>
              <a:gd name="adj" fmla="val 50000"/>
            </a:avLst>
          </a:prstGeom>
          <a:solidFill>
            <a:srgbClr val="A71F2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2100" dirty="0">
                <a:solidFill>
                  <a:schemeClr val="bg1"/>
                </a:solidFill>
                <a:latin typeface="华文新魏" panose="02010800040101010101" pitchFamily="2" charset="-122"/>
                <a:ea typeface="华文新魏" panose="02010800040101010101" pitchFamily="2" charset="-122"/>
              </a:rPr>
              <a:t>2</a:t>
            </a:r>
            <a:endParaRPr lang="zh-CN" altLang="en-US" sz="2100" dirty="0">
              <a:solidFill>
                <a:schemeClr val="bg1"/>
              </a:solidFill>
              <a:latin typeface="华文新魏" panose="02010800040101010101" pitchFamily="2" charset="-122"/>
              <a:ea typeface="华文新魏" panose="02010800040101010101" pitchFamily="2" charset="-122"/>
            </a:endParaRPr>
          </a:p>
        </p:txBody>
      </p:sp>
      <p:sp>
        <p:nvSpPr>
          <p:cNvPr id="7" name="TextBox 38">
            <a:hlinkClick r:id="" action="ppaction://hlinkshowjump?jump=nextslide"/>
          </p:cNvPr>
          <p:cNvSpPr txBox="1">
            <a:spLocks noChangeArrowheads="1"/>
          </p:cNvSpPr>
          <p:nvPr/>
        </p:nvSpPr>
        <p:spPr bwMode="auto">
          <a:xfrm>
            <a:off x="5018542" y="1957882"/>
            <a:ext cx="3081602" cy="38318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eaLnBrk="1" hangingPunct="1">
              <a:buNone/>
            </a:pPr>
            <a:r>
              <a:rPr lang="zh-CN" altLang="en-US" sz="2100" dirty="0">
                <a:solidFill>
                  <a:srgbClr val="A71F24"/>
                </a:solidFill>
                <a:latin typeface="颜简体" panose="020B0503020204020204" pitchFamily="34" charset="2"/>
                <a:ea typeface="颜简体" panose="020B0503020204020204" pitchFamily="34" charset="2"/>
              </a:rPr>
              <a:t>回顾长征路</a:t>
            </a:r>
          </a:p>
        </p:txBody>
      </p:sp>
      <p:sp>
        <p:nvSpPr>
          <p:cNvPr id="8" name="圆角矩形 18"/>
          <p:cNvSpPr/>
          <p:nvPr/>
        </p:nvSpPr>
        <p:spPr bwMode="auto">
          <a:xfrm>
            <a:off x="4299856" y="2713953"/>
            <a:ext cx="540000" cy="540000"/>
          </a:xfrm>
          <a:prstGeom prst="roundRect">
            <a:avLst>
              <a:gd name="adj" fmla="val 50000"/>
            </a:avLst>
          </a:prstGeom>
          <a:solidFill>
            <a:srgbClr val="A71F2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2100" dirty="0">
                <a:solidFill>
                  <a:schemeClr val="bg1"/>
                </a:solidFill>
                <a:latin typeface="华文新魏" panose="02010800040101010101" pitchFamily="2" charset="-122"/>
                <a:ea typeface="华文新魏" panose="02010800040101010101" pitchFamily="2" charset="-122"/>
              </a:rPr>
              <a:t>3</a:t>
            </a:r>
            <a:endParaRPr lang="zh-CN" altLang="en-US" sz="2100" dirty="0">
              <a:solidFill>
                <a:schemeClr val="bg1"/>
              </a:solidFill>
              <a:latin typeface="华文新魏" panose="02010800040101010101" pitchFamily="2" charset="-122"/>
              <a:ea typeface="华文新魏" panose="02010800040101010101" pitchFamily="2" charset="-122"/>
            </a:endParaRPr>
          </a:p>
        </p:txBody>
      </p:sp>
      <p:sp>
        <p:nvSpPr>
          <p:cNvPr id="9" name="TextBox 38">
            <a:hlinkClick r:id="" action="ppaction://hlinkshowjump?jump=nextslide"/>
          </p:cNvPr>
          <p:cNvSpPr txBox="1">
            <a:spLocks noChangeArrowheads="1"/>
          </p:cNvSpPr>
          <p:nvPr/>
        </p:nvSpPr>
        <p:spPr bwMode="auto">
          <a:xfrm>
            <a:off x="5018542" y="2805335"/>
            <a:ext cx="3477263" cy="38318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eaLnBrk="1" hangingPunct="1">
              <a:buNone/>
            </a:pPr>
            <a:r>
              <a:rPr lang="zh-CN" altLang="en-US" sz="2100" dirty="0">
                <a:solidFill>
                  <a:srgbClr val="A71F24"/>
                </a:solidFill>
                <a:latin typeface="颜简体" panose="020B0503020204020204" pitchFamily="34" charset="2"/>
                <a:ea typeface="颜简体" panose="020B0503020204020204" pitchFamily="34" charset="2"/>
              </a:rPr>
              <a:t>长征的启示</a:t>
            </a:r>
          </a:p>
        </p:txBody>
      </p:sp>
      <p:sp>
        <p:nvSpPr>
          <p:cNvPr id="10" name="文本框 9"/>
          <p:cNvSpPr txBox="1"/>
          <p:nvPr/>
        </p:nvSpPr>
        <p:spPr>
          <a:xfrm>
            <a:off x="2300153" y="1810861"/>
            <a:ext cx="1338829" cy="784830"/>
          </a:xfrm>
          <a:prstGeom prst="rect">
            <a:avLst/>
          </a:prstGeom>
          <a:noFill/>
        </p:spPr>
        <p:txBody>
          <a:bodyPr wrap="none" rtlCol="0">
            <a:spAutoFit/>
          </a:bodyPr>
          <a:lstStyle/>
          <a:p>
            <a:pPr algn="ctr"/>
            <a:r>
              <a:rPr lang="zh-CN" altLang="en-US" sz="4500" b="1" dirty="0">
                <a:solidFill>
                  <a:srgbClr val="A71F24"/>
                </a:solidFill>
                <a:latin typeface="颜简体" panose="020B0503020204020204" pitchFamily="34" charset="2"/>
                <a:ea typeface="颜简体" panose="020B0503020204020204" pitchFamily="34" charset="2"/>
              </a:rPr>
              <a:t>目录</a:t>
            </a:r>
          </a:p>
        </p:txBody>
      </p:sp>
      <p:sp>
        <p:nvSpPr>
          <p:cNvPr id="11" name="文本框 10"/>
          <p:cNvSpPr txBox="1"/>
          <p:nvPr/>
        </p:nvSpPr>
        <p:spPr>
          <a:xfrm>
            <a:off x="2403515" y="2586045"/>
            <a:ext cx="1141087" cy="830997"/>
          </a:xfrm>
          <a:prstGeom prst="rect">
            <a:avLst/>
          </a:prstGeom>
          <a:noFill/>
        </p:spPr>
        <p:txBody>
          <a:bodyPr wrap="square" rtlCol="0">
            <a:spAutoFit/>
          </a:bodyPr>
          <a:lstStyle/>
          <a:p>
            <a:pPr algn="ctr"/>
            <a:r>
              <a:rPr lang="en-US" altLang="zh-CN" sz="2400" b="1" dirty="0">
                <a:solidFill>
                  <a:srgbClr val="A71F24"/>
                </a:solidFill>
                <a:latin typeface="华文新魏" panose="02010800040101010101" pitchFamily="2" charset="-122"/>
                <a:ea typeface="华文新魏" panose="02010800040101010101" pitchFamily="2" charset="-122"/>
              </a:rPr>
              <a:t>MU LU</a:t>
            </a:r>
            <a:endParaRPr lang="zh-CN" altLang="en-US" sz="2400" b="1" dirty="0">
              <a:solidFill>
                <a:srgbClr val="A71F24"/>
              </a:solidFill>
              <a:latin typeface="华文新魏" panose="02010800040101010101" pitchFamily="2" charset="-122"/>
              <a:ea typeface="华文新魏" panose="02010800040101010101" pitchFamily="2" charset="-122"/>
            </a:endParaRPr>
          </a:p>
        </p:txBody>
      </p:sp>
      <p:sp>
        <p:nvSpPr>
          <p:cNvPr id="12" name="圆角矩形 18"/>
          <p:cNvSpPr/>
          <p:nvPr/>
        </p:nvSpPr>
        <p:spPr bwMode="auto">
          <a:xfrm>
            <a:off x="4299856" y="3545795"/>
            <a:ext cx="540000" cy="540000"/>
          </a:xfrm>
          <a:prstGeom prst="roundRect">
            <a:avLst>
              <a:gd name="adj" fmla="val 50000"/>
            </a:avLst>
          </a:prstGeom>
          <a:solidFill>
            <a:srgbClr val="A71F2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2100" dirty="0">
                <a:solidFill>
                  <a:schemeClr val="bg1"/>
                </a:solidFill>
                <a:latin typeface="华文新魏" panose="02010800040101010101" pitchFamily="2" charset="-122"/>
                <a:ea typeface="华文新魏" panose="02010800040101010101" pitchFamily="2" charset="-122"/>
              </a:rPr>
              <a:t>4</a:t>
            </a:r>
            <a:endParaRPr lang="zh-CN" altLang="en-US" sz="2100" dirty="0">
              <a:solidFill>
                <a:schemeClr val="bg1"/>
              </a:solidFill>
              <a:latin typeface="华文新魏" panose="02010800040101010101" pitchFamily="2" charset="-122"/>
              <a:ea typeface="华文新魏" panose="02010800040101010101" pitchFamily="2" charset="-122"/>
            </a:endParaRPr>
          </a:p>
        </p:txBody>
      </p:sp>
      <p:sp>
        <p:nvSpPr>
          <p:cNvPr id="13" name="TextBox 38">
            <a:hlinkClick r:id="" action="ppaction://hlinkshowjump?jump=nextslide"/>
          </p:cNvPr>
          <p:cNvSpPr txBox="1">
            <a:spLocks noChangeArrowheads="1"/>
          </p:cNvSpPr>
          <p:nvPr/>
        </p:nvSpPr>
        <p:spPr bwMode="auto">
          <a:xfrm>
            <a:off x="4972669" y="3635745"/>
            <a:ext cx="3477263" cy="38318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eaLnBrk="1" hangingPunct="1">
              <a:buNone/>
            </a:pPr>
            <a:r>
              <a:rPr lang="zh-CN" altLang="en-US" sz="2100" dirty="0">
                <a:solidFill>
                  <a:srgbClr val="A71F24"/>
                </a:solidFill>
                <a:latin typeface="颜简体" panose="020B0503020204020204" pitchFamily="34" charset="2"/>
                <a:ea typeface="颜简体" panose="020B0503020204020204" pitchFamily="34" charset="2"/>
              </a:rPr>
              <a:t>不忘初心，走好新的长征路</a:t>
            </a:r>
          </a:p>
        </p:txBody>
      </p:sp>
      <p:pic>
        <p:nvPicPr>
          <p:cNvPr id="14" name="Picture 2"/>
          <p:cNvPicPr>
            <a:picLocks noChangeAspect="1" noChangeArrowheads="1"/>
          </p:cNvPicPr>
          <p:nvPr/>
        </p:nvPicPr>
        <p:blipFill>
          <a:blip r:embed="rId2" cstate="print">
            <a:extLst>
              <a:ext uri="{BEBA8EAE-BF5A-486C-A8C5-ECC9F3942E4B}">
                <a14:imgProps xmlns:a14="http://schemas.microsoft.com/office/drawing/2010/main" xmlns="">
                  <a14:imgLayer r:embed="rId3">
                    <a14:imgEffect>
                      <a14:colorTemperature colorTemp="11500"/>
                    </a14:imgEffect>
                    <a14:imgEffect>
                      <a14:saturation sat="50000"/>
                    </a14:imgEffect>
                  </a14:imgLayer>
                </a14:imgProps>
              </a:ext>
              <a:ext uri="{28A0092B-C50C-407E-A947-70E740481C1C}">
                <a14:useLocalDpi xmlns:a14="http://schemas.microsoft.com/office/drawing/2010/main" xmlns="" val="0"/>
              </a:ext>
            </a:extLst>
          </a:blip>
          <a:stretch>
            <a:fillRect/>
          </a:stretch>
        </p:blipFill>
        <p:spPr bwMode="auto">
          <a:xfrm>
            <a:off x="0" y="0"/>
            <a:ext cx="2884715" cy="5152747"/>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282840350"/>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Tm="0">
        <p15:prstTrans prst="airplan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25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childTnLst>
                                </p:cTn>
                              </p:par>
                              <p:par>
                                <p:cTn id="13" presetID="10" presetClass="entr" presetSubtype="0" fill="hold" grpId="0" nodeType="withEffect">
                                  <p:stCondLst>
                                    <p:cond delay="50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1000"/>
                                        <p:tgtEl>
                                          <p:spTgt spid="11"/>
                                        </p:tgtEl>
                                      </p:cBhvr>
                                    </p:animEffect>
                                  </p:childTnLst>
                                </p:cTn>
                              </p:par>
                            </p:childTnLst>
                          </p:cTn>
                        </p:par>
                        <p:par>
                          <p:cTn id="16" fill="hold">
                            <p:stCondLst>
                              <p:cond delay="1500"/>
                            </p:stCondLst>
                            <p:childTnLst>
                              <p:par>
                                <p:cTn id="17" presetID="2" presetClass="entr" presetSubtype="8" decel="100000"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1000" fill="hold"/>
                                        <p:tgtEl>
                                          <p:spTgt spid="4"/>
                                        </p:tgtEl>
                                        <p:attrNameLst>
                                          <p:attrName>ppt_x</p:attrName>
                                        </p:attrNameLst>
                                      </p:cBhvr>
                                      <p:tavLst>
                                        <p:tav tm="0">
                                          <p:val>
                                            <p:strVal val="0-#ppt_w/2"/>
                                          </p:val>
                                        </p:tav>
                                        <p:tav tm="100000">
                                          <p:val>
                                            <p:strVal val="#ppt_x"/>
                                          </p:val>
                                        </p:tav>
                                      </p:tavLst>
                                    </p:anim>
                                    <p:anim calcmode="lin" valueType="num">
                                      <p:cBhvr additive="base">
                                        <p:cTn id="20" dur="1000" fill="hold"/>
                                        <p:tgtEl>
                                          <p:spTgt spid="4"/>
                                        </p:tgtEl>
                                        <p:attrNameLst>
                                          <p:attrName>ppt_y</p:attrName>
                                        </p:attrNameLst>
                                      </p:cBhvr>
                                      <p:tavLst>
                                        <p:tav tm="0">
                                          <p:val>
                                            <p:strVal val="#ppt_y"/>
                                          </p:val>
                                        </p:tav>
                                        <p:tav tm="100000">
                                          <p:val>
                                            <p:strVal val="#ppt_y"/>
                                          </p:val>
                                        </p:tav>
                                      </p:tavLst>
                                    </p:anim>
                                  </p:childTnLst>
                                </p:cTn>
                              </p:par>
                              <p:par>
                                <p:cTn id="21" presetID="2" presetClass="entr" presetSubtype="8" decel="100000" fill="hold" grpId="0" nodeType="withEffect">
                                  <p:stCondLst>
                                    <p:cond delay="250"/>
                                  </p:stCondLst>
                                  <p:childTnLst>
                                    <p:set>
                                      <p:cBhvr>
                                        <p:cTn id="22" dur="1" fill="hold">
                                          <p:stCondLst>
                                            <p:cond delay="0"/>
                                          </p:stCondLst>
                                        </p:cTn>
                                        <p:tgtEl>
                                          <p:spTgt spid="6"/>
                                        </p:tgtEl>
                                        <p:attrNameLst>
                                          <p:attrName>style.visibility</p:attrName>
                                        </p:attrNameLst>
                                      </p:cBhvr>
                                      <p:to>
                                        <p:strVal val="visible"/>
                                      </p:to>
                                    </p:set>
                                    <p:anim calcmode="lin" valueType="num">
                                      <p:cBhvr additive="base">
                                        <p:cTn id="23" dur="1000" fill="hold"/>
                                        <p:tgtEl>
                                          <p:spTgt spid="6"/>
                                        </p:tgtEl>
                                        <p:attrNameLst>
                                          <p:attrName>ppt_x</p:attrName>
                                        </p:attrNameLst>
                                      </p:cBhvr>
                                      <p:tavLst>
                                        <p:tav tm="0">
                                          <p:val>
                                            <p:strVal val="0-#ppt_w/2"/>
                                          </p:val>
                                        </p:tav>
                                        <p:tav tm="100000">
                                          <p:val>
                                            <p:strVal val="#ppt_x"/>
                                          </p:val>
                                        </p:tav>
                                      </p:tavLst>
                                    </p:anim>
                                    <p:anim calcmode="lin" valueType="num">
                                      <p:cBhvr additive="base">
                                        <p:cTn id="24" dur="1000" fill="hold"/>
                                        <p:tgtEl>
                                          <p:spTgt spid="6"/>
                                        </p:tgtEl>
                                        <p:attrNameLst>
                                          <p:attrName>ppt_y</p:attrName>
                                        </p:attrNameLst>
                                      </p:cBhvr>
                                      <p:tavLst>
                                        <p:tav tm="0">
                                          <p:val>
                                            <p:strVal val="#ppt_y"/>
                                          </p:val>
                                        </p:tav>
                                        <p:tav tm="100000">
                                          <p:val>
                                            <p:strVal val="#ppt_y"/>
                                          </p:val>
                                        </p:tav>
                                      </p:tavLst>
                                    </p:anim>
                                  </p:childTnLst>
                                </p:cTn>
                              </p:par>
                              <p:par>
                                <p:cTn id="25" presetID="2" presetClass="entr" presetSubtype="8" decel="100000" fill="hold" grpId="0" nodeType="withEffect">
                                  <p:stCondLst>
                                    <p:cond delay="50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1000" fill="hold"/>
                                        <p:tgtEl>
                                          <p:spTgt spid="8"/>
                                        </p:tgtEl>
                                        <p:attrNameLst>
                                          <p:attrName>ppt_x</p:attrName>
                                        </p:attrNameLst>
                                      </p:cBhvr>
                                      <p:tavLst>
                                        <p:tav tm="0">
                                          <p:val>
                                            <p:strVal val="0-#ppt_w/2"/>
                                          </p:val>
                                        </p:tav>
                                        <p:tav tm="100000">
                                          <p:val>
                                            <p:strVal val="#ppt_x"/>
                                          </p:val>
                                        </p:tav>
                                      </p:tavLst>
                                    </p:anim>
                                    <p:anim calcmode="lin" valueType="num">
                                      <p:cBhvr additive="base">
                                        <p:cTn id="28" dur="1000" fill="hold"/>
                                        <p:tgtEl>
                                          <p:spTgt spid="8"/>
                                        </p:tgtEl>
                                        <p:attrNameLst>
                                          <p:attrName>ppt_y</p:attrName>
                                        </p:attrNameLst>
                                      </p:cBhvr>
                                      <p:tavLst>
                                        <p:tav tm="0">
                                          <p:val>
                                            <p:strVal val="#ppt_y"/>
                                          </p:val>
                                        </p:tav>
                                        <p:tav tm="100000">
                                          <p:val>
                                            <p:strVal val="#ppt_y"/>
                                          </p:val>
                                        </p:tav>
                                      </p:tavLst>
                                    </p:anim>
                                  </p:childTnLst>
                                </p:cTn>
                              </p:par>
                              <p:par>
                                <p:cTn id="29" presetID="2" presetClass="entr" presetSubtype="8" decel="100000" fill="hold" grpId="0" nodeType="withEffect">
                                  <p:stCondLst>
                                    <p:cond delay="750"/>
                                  </p:stCondLst>
                                  <p:childTnLst>
                                    <p:set>
                                      <p:cBhvr>
                                        <p:cTn id="30" dur="1" fill="hold">
                                          <p:stCondLst>
                                            <p:cond delay="0"/>
                                          </p:stCondLst>
                                        </p:cTn>
                                        <p:tgtEl>
                                          <p:spTgt spid="12"/>
                                        </p:tgtEl>
                                        <p:attrNameLst>
                                          <p:attrName>style.visibility</p:attrName>
                                        </p:attrNameLst>
                                      </p:cBhvr>
                                      <p:to>
                                        <p:strVal val="visible"/>
                                      </p:to>
                                    </p:set>
                                    <p:anim calcmode="lin" valueType="num">
                                      <p:cBhvr additive="base">
                                        <p:cTn id="31" dur="1000" fill="hold"/>
                                        <p:tgtEl>
                                          <p:spTgt spid="12"/>
                                        </p:tgtEl>
                                        <p:attrNameLst>
                                          <p:attrName>ppt_x</p:attrName>
                                        </p:attrNameLst>
                                      </p:cBhvr>
                                      <p:tavLst>
                                        <p:tav tm="0">
                                          <p:val>
                                            <p:strVal val="0-#ppt_w/2"/>
                                          </p:val>
                                        </p:tav>
                                        <p:tav tm="100000">
                                          <p:val>
                                            <p:strVal val="#ppt_x"/>
                                          </p:val>
                                        </p:tav>
                                      </p:tavLst>
                                    </p:anim>
                                    <p:anim calcmode="lin" valueType="num">
                                      <p:cBhvr additive="base">
                                        <p:cTn id="32" dur="1000" fill="hold"/>
                                        <p:tgtEl>
                                          <p:spTgt spid="12"/>
                                        </p:tgtEl>
                                        <p:attrNameLst>
                                          <p:attrName>ppt_y</p:attrName>
                                        </p:attrNameLst>
                                      </p:cBhvr>
                                      <p:tavLst>
                                        <p:tav tm="0">
                                          <p:val>
                                            <p:strVal val="#ppt_y"/>
                                          </p:val>
                                        </p:tav>
                                        <p:tav tm="100000">
                                          <p:val>
                                            <p:strVal val="#ppt_y"/>
                                          </p:val>
                                        </p:tav>
                                      </p:tavLst>
                                    </p:anim>
                                  </p:childTnLst>
                                </p:cTn>
                              </p:par>
                            </p:childTnLst>
                          </p:cTn>
                        </p:par>
                        <p:par>
                          <p:cTn id="33" fill="hold">
                            <p:stCondLst>
                              <p:cond delay="3250"/>
                            </p:stCondLst>
                            <p:childTnLst>
                              <p:par>
                                <p:cTn id="34" presetID="50" presetClass="entr" presetSubtype="0" decel="100000" fill="hold" grpId="0" nodeType="afterEffect">
                                  <p:stCondLst>
                                    <p:cond delay="0"/>
                                  </p:stCondLst>
                                  <p:iterate type="lt">
                                    <p:tmPct val="10000"/>
                                  </p:iterate>
                                  <p:childTnLst>
                                    <p:set>
                                      <p:cBhvr>
                                        <p:cTn id="35" dur="1" fill="hold">
                                          <p:stCondLst>
                                            <p:cond delay="0"/>
                                          </p:stCondLst>
                                        </p:cTn>
                                        <p:tgtEl>
                                          <p:spTgt spid="5"/>
                                        </p:tgtEl>
                                        <p:attrNameLst>
                                          <p:attrName>style.visibility</p:attrName>
                                        </p:attrNameLst>
                                      </p:cBhvr>
                                      <p:to>
                                        <p:strVal val="visible"/>
                                      </p:to>
                                    </p:set>
                                    <p:anim calcmode="lin" valueType="num">
                                      <p:cBhvr>
                                        <p:cTn id="36" dur="1000" fill="hold"/>
                                        <p:tgtEl>
                                          <p:spTgt spid="5"/>
                                        </p:tgtEl>
                                        <p:attrNameLst>
                                          <p:attrName>ppt_w</p:attrName>
                                        </p:attrNameLst>
                                      </p:cBhvr>
                                      <p:tavLst>
                                        <p:tav tm="0">
                                          <p:val>
                                            <p:strVal val="#ppt_w+.3"/>
                                          </p:val>
                                        </p:tav>
                                        <p:tav tm="100000">
                                          <p:val>
                                            <p:strVal val="#ppt_w"/>
                                          </p:val>
                                        </p:tav>
                                      </p:tavLst>
                                    </p:anim>
                                    <p:anim calcmode="lin" valueType="num">
                                      <p:cBhvr>
                                        <p:cTn id="37" dur="1000" fill="hold"/>
                                        <p:tgtEl>
                                          <p:spTgt spid="5"/>
                                        </p:tgtEl>
                                        <p:attrNameLst>
                                          <p:attrName>ppt_h</p:attrName>
                                        </p:attrNameLst>
                                      </p:cBhvr>
                                      <p:tavLst>
                                        <p:tav tm="0">
                                          <p:val>
                                            <p:strVal val="#ppt_h"/>
                                          </p:val>
                                        </p:tav>
                                        <p:tav tm="100000">
                                          <p:val>
                                            <p:strVal val="#ppt_h"/>
                                          </p:val>
                                        </p:tav>
                                      </p:tavLst>
                                    </p:anim>
                                    <p:animEffect transition="in" filter="fade">
                                      <p:cBhvr>
                                        <p:cTn id="38" dur="1000"/>
                                        <p:tgtEl>
                                          <p:spTgt spid="5"/>
                                        </p:tgtEl>
                                      </p:cBhvr>
                                    </p:animEffect>
                                  </p:childTnLst>
                                </p:cTn>
                              </p:par>
                              <p:par>
                                <p:cTn id="39" presetID="50" presetClass="entr" presetSubtype="0" decel="100000" fill="hold" grpId="0" nodeType="withEffect">
                                  <p:stCondLst>
                                    <p:cond delay="250"/>
                                  </p:stCondLst>
                                  <p:iterate type="lt">
                                    <p:tmPct val="10000"/>
                                  </p:iterate>
                                  <p:childTnLst>
                                    <p:set>
                                      <p:cBhvr>
                                        <p:cTn id="40" dur="1" fill="hold">
                                          <p:stCondLst>
                                            <p:cond delay="0"/>
                                          </p:stCondLst>
                                        </p:cTn>
                                        <p:tgtEl>
                                          <p:spTgt spid="7"/>
                                        </p:tgtEl>
                                        <p:attrNameLst>
                                          <p:attrName>style.visibility</p:attrName>
                                        </p:attrNameLst>
                                      </p:cBhvr>
                                      <p:to>
                                        <p:strVal val="visible"/>
                                      </p:to>
                                    </p:set>
                                    <p:anim calcmode="lin" valueType="num">
                                      <p:cBhvr>
                                        <p:cTn id="41" dur="1000" fill="hold"/>
                                        <p:tgtEl>
                                          <p:spTgt spid="7"/>
                                        </p:tgtEl>
                                        <p:attrNameLst>
                                          <p:attrName>ppt_w</p:attrName>
                                        </p:attrNameLst>
                                      </p:cBhvr>
                                      <p:tavLst>
                                        <p:tav tm="0">
                                          <p:val>
                                            <p:strVal val="#ppt_w+.3"/>
                                          </p:val>
                                        </p:tav>
                                        <p:tav tm="100000">
                                          <p:val>
                                            <p:strVal val="#ppt_w"/>
                                          </p:val>
                                        </p:tav>
                                      </p:tavLst>
                                    </p:anim>
                                    <p:anim calcmode="lin" valueType="num">
                                      <p:cBhvr>
                                        <p:cTn id="42" dur="1000" fill="hold"/>
                                        <p:tgtEl>
                                          <p:spTgt spid="7"/>
                                        </p:tgtEl>
                                        <p:attrNameLst>
                                          <p:attrName>ppt_h</p:attrName>
                                        </p:attrNameLst>
                                      </p:cBhvr>
                                      <p:tavLst>
                                        <p:tav tm="0">
                                          <p:val>
                                            <p:strVal val="#ppt_h"/>
                                          </p:val>
                                        </p:tav>
                                        <p:tav tm="100000">
                                          <p:val>
                                            <p:strVal val="#ppt_h"/>
                                          </p:val>
                                        </p:tav>
                                      </p:tavLst>
                                    </p:anim>
                                    <p:animEffect transition="in" filter="fade">
                                      <p:cBhvr>
                                        <p:cTn id="43" dur="1000"/>
                                        <p:tgtEl>
                                          <p:spTgt spid="7"/>
                                        </p:tgtEl>
                                      </p:cBhvr>
                                    </p:animEffect>
                                  </p:childTnLst>
                                </p:cTn>
                              </p:par>
                              <p:par>
                                <p:cTn id="44" presetID="50" presetClass="entr" presetSubtype="0" decel="100000" fill="hold" grpId="0" nodeType="withEffect">
                                  <p:stCondLst>
                                    <p:cond delay="500"/>
                                  </p:stCondLst>
                                  <p:iterate type="lt">
                                    <p:tmPct val="10000"/>
                                  </p:iterate>
                                  <p:childTnLst>
                                    <p:set>
                                      <p:cBhvr>
                                        <p:cTn id="45" dur="1" fill="hold">
                                          <p:stCondLst>
                                            <p:cond delay="0"/>
                                          </p:stCondLst>
                                        </p:cTn>
                                        <p:tgtEl>
                                          <p:spTgt spid="9"/>
                                        </p:tgtEl>
                                        <p:attrNameLst>
                                          <p:attrName>style.visibility</p:attrName>
                                        </p:attrNameLst>
                                      </p:cBhvr>
                                      <p:to>
                                        <p:strVal val="visible"/>
                                      </p:to>
                                    </p:set>
                                    <p:anim calcmode="lin" valueType="num">
                                      <p:cBhvr>
                                        <p:cTn id="46" dur="1000" fill="hold"/>
                                        <p:tgtEl>
                                          <p:spTgt spid="9"/>
                                        </p:tgtEl>
                                        <p:attrNameLst>
                                          <p:attrName>ppt_w</p:attrName>
                                        </p:attrNameLst>
                                      </p:cBhvr>
                                      <p:tavLst>
                                        <p:tav tm="0">
                                          <p:val>
                                            <p:strVal val="#ppt_w+.3"/>
                                          </p:val>
                                        </p:tav>
                                        <p:tav tm="100000">
                                          <p:val>
                                            <p:strVal val="#ppt_w"/>
                                          </p:val>
                                        </p:tav>
                                      </p:tavLst>
                                    </p:anim>
                                    <p:anim calcmode="lin" valueType="num">
                                      <p:cBhvr>
                                        <p:cTn id="47" dur="1000" fill="hold"/>
                                        <p:tgtEl>
                                          <p:spTgt spid="9"/>
                                        </p:tgtEl>
                                        <p:attrNameLst>
                                          <p:attrName>ppt_h</p:attrName>
                                        </p:attrNameLst>
                                      </p:cBhvr>
                                      <p:tavLst>
                                        <p:tav tm="0">
                                          <p:val>
                                            <p:strVal val="#ppt_h"/>
                                          </p:val>
                                        </p:tav>
                                        <p:tav tm="100000">
                                          <p:val>
                                            <p:strVal val="#ppt_h"/>
                                          </p:val>
                                        </p:tav>
                                      </p:tavLst>
                                    </p:anim>
                                    <p:animEffect transition="in" filter="fade">
                                      <p:cBhvr>
                                        <p:cTn id="48" dur="1000"/>
                                        <p:tgtEl>
                                          <p:spTgt spid="9"/>
                                        </p:tgtEl>
                                      </p:cBhvr>
                                    </p:animEffect>
                                  </p:childTnLst>
                                </p:cTn>
                              </p:par>
                              <p:par>
                                <p:cTn id="49" presetID="50" presetClass="entr" presetSubtype="0" decel="100000" fill="hold" grpId="0" nodeType="withEffect">
                                  <p:stCondLst>
                                    <p:cond delay="700"/>
                                  </p:stCondLst>
                                  <p:iterate type="lt">
                                    <p:tmPct val="10000"/>
                                  </p:iterate>
                                  <p:childTnLst>
                                    <p:set>
                                      <p:cBhvr>
                                        <p:cTn id="50" dur="1" fill="hold">
                                          <p:stCondLst>
                                            <p:cond delay="0"/>
                                          </p:stCondLst>
                                        </p:cTn>
                                        <p:tgtEl>
                                          <p:spTgt spid="13"/>
                                        </p:tgtEl>
                                        <p:attrNameLst>
                                          <p:attrName>style.visibility</p:attrName>
                                        </p:attrNameLst>
                                      </p:cBhvr>
                                      <p:to>
                                        <p:strVal val="visible"/>
                                      </p:to>
                                    </p:set>
                                    <p:anim calcmode="lin" valueType="num">
                                      <p:cBhvr>
                                        <p:cTn id="51" dur="1000" fill="hold"/>
                                        <p:tgtEl>
                                          <p:spTgt spid="13"/>
                                        </p:tgtEl>
                                        <p:attrNameLst>
                                          <p:attrName>ppt_w</p:attrName>
                                        </p:attrNameLst>
                                      </p:cBhvr>
                                      <p:tavLst>
                                        <p:tav tm="0">
                                          <p:val>
                                            <p:strVal val="#ppt_w+.3"/>
                                          </p:val>
                                        </p:tav>
                                        <p:tav tm="100000">
                                          <p:val>
                                            <p:strVal val="#ppt_w"/>
                                          </p:val>
                                        </p:tav>
                                      </p:tavLst>
                                    </p:anim>
                                    <p:anim calcmode="lin" valueType="num">
                                      <p:cBhvr>
                                        <p:cTn id="52" dur="1000" fill="hold"/>
                                        <p:tgtEl>
                                          <p:spTgt spid="13"/>
                                        </p:tgtEl>
                                        <p:attrNameLst>
                                          <p:attrName>ppt_h</p:attrName>
                                        </p:attrNameLst>
                                      </p:cBhvr>
                                      <p:tavLst>
                                        <p:tav tm="0">
                                          <p:val>
                                            <p:strVal val="#ppt_h"/>
                                          </p:val>
                                        </p:tav>
                                        <p:tav tm="100000">
                                          <p:val>
                                            <p:strVal val="#ppt_h"/>
                                          </p:val>
                                        </p:tav>
                                      </p:tavLst>
                                    </p:anim>
                                    <p:animEffect transition="in" filter="fade">
                                      <p:cBhvr>
                                        <p:cTn id="53"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animBg="1"/>
      <p:bldP spid="7" grpId="0"/>
      <p:bldP spid="8" grpId="0" animBg="1"/>
      <p:bldP spid="9" grpId="0"/>
      <p:bldP spid="10" grpId="0"/>
      <p:bldP spid="11" grpId="0"/>
      <p:bldP spid="12" grpId="0" animBg="1"/>
      <p:bldP spid="1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887045" y="3287242"/>
            <a:ext cx="5388361" cy="1131079"/>
          </a:xfrm>
          <a:prstGeom prst="rect">
            <a:avLst/>
          </a:prstGeom>
          <a:noFill/>
          <a:effectLst/>
        </p:spPr>
        <p:txBody>
          <a:bodyPr wrap="square" rtlCol="0">
            <a:spAutoFit/>
          </a:bodyPr>
          <a:lstStyle/>
          <a:p>
            <a:pPr algn="ctr">
              <a:lnSpc>
                <a:spcPct val="150000"/>
              </a:lnSpc>
            </a:pPr>
            <a:r>
              <a:rPr lang="zh-CN" altLang="en-US" sz="4500" b="1" dirty="0">
                <a:solidFill>
                  <a:srgbClr val="A71F24"/>
                </a:solidFill>
                <a:latin typeface="颜简体" panose="020B0503020204020204" pitchFamily="34" charset="2"/>
                <a:ea typeface="颜简体" panose="020B0503020204020204" pitchFamily="34" charset="2"/>
              </a:rPr>
              <a:t>长征胜利的伟大意义</a:t>
            </a:r>
          </a:p>
        </p:txBody>
      </p:sp>
      <p:sp>
        <p:nvSpPr>
          <p:cNvPr id="5" name="矩形 4"/>
          <p:cNvSpPr/>
          <p:nvPr/>
        </p:nvSpPr>
        <p:spPr>
          <a:xfrm>
            <a:off x="3712645" y="2585830"/>
            <a:ext cx="1723549" cy="553998"/>
          </a:xfrm>
          <a:prstGeom prst="rect">
            <a:avLst/>
          </a:prstGeom>
        </p:spPr>
        <p:txBody>
          <a:bodyPr wrap="none">
            <a:spAutoFit/>
          </a:bodyPr>
          <a:lstStyle/>
          <a:p>
            <a:pPr algn="ctr"/>
            <a:r>
              <a:rPr lang="zh-CN" altLang="en-US" sz="3000" b="1" dirty="0">
                <a:solidFill>
                  <a:srgbClr val="A71F24"/>
                </a:solidFill>
                <a:latin typeface="颜简体" panose="020B0503020204020204" pitchFamily="34" charset="2"/>
                <a:ea typeface="颜简体" panose="020B0503020204020204" pitchFamily="34" charset="2"/>
              </a:rPr>
              <a:t>第一部分</a:t>
            </a:r>
          </a:p>
        </p:txBody>
      </p:sp>
      <p:pic>
        <p:nvPicPr>
          <p:cNvPr id="6" name="图片 5"/>
          <p:cNvPicPr>
            <a:picLocks noChangeAspect="1"/>
          </p:cNvPicPr>
          <p:nvPr/>
        </p:nvPicPr>
        <p:blipFill>
          <a:blip r:embed="rId2" cstate="print">
            <a:extLst>
              <a:ext uri="{BEBA8EAE-BF5A-486C-A8C5-ECC9F3942E4B}">
                <a14:imgProps xmlns:a14="http://schemas.microsoft.com/office/drawing/2010/main" xmlns="">
                  <a14:imgLayer r:embed="rId3">
                    <a14:imgEffect>
                      <a14:colorTemperature colorTemp="9000"/>
                    </a14:imgEffect>
                    <a14:imgEffect>
                      <a14:saturation sat="70000"/>
                    </a14:imgEffect>
                  </a14:imgLayer>
                </a14:imgProps>
              </a:ext>
              <a:ext uri="{28A0092B-C50C-407E-A947-70E740481C1C}">
                <a14:useLocalDpi xmlns:a14="http://schemas.microsoft.com/office/drawing/2010/main" xmlns="" val="0"/>
              </a:ext>
            </a:extLst>
          </a:blip>
          <a:stretch>
            <a:fillRect/>
          </a:stretch>
        </p:blipFill>
        <p:spPr>
          <a:xfrm>
            <a:off x="3088226" y="599094"/>
            <a:ext cx="2986000" cy="1864620"/>
          </a:xfrm>
          <a:prstGeom prst="rect">
            <a:avLst/>
          </a:prstGeom>
        </p:spPr>
      </p:pic>
    </p:spTree>
    <p:extLst>
      <p:ext uri="{BB962C8B-B14F-4D97-AF65-F5344CB8AC3E}">
        <p14:creationId xmlns:p14="http://schemas.microsoft.com/office/powerpoint/2010/main" xmlns="" val="2496944198"/>
      </p:ext>
    </p:extLst>
  </p:cSld>
  <p:clrMapOvr>
    <a:masterClrMapping/>
  </p:clrMapOvr>
  <mc:AlternateContent xmlns:mc="http://schemas.openxmlformats.org/markup-compatibility/2006">
    <mc:Choice xmlns:p14="http://schemas.microsoft.com/office/powerpoint/2010/main" xmlns="" Requires="p14">
      <p:transition spd="slow" p14:dur="1250" advTm="0">
        <p14:switch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fltVal val="0"/>
                                          </p:val>
                                        </p:tav>
                                        <p:tav tm="100000">
                                          <p:val>
                                            <p:strVal val="#ppt_w"/>
                                          </p:val>
                                        </p:tav>
                                      </p:tavLst>
                                    </p:anim>
                                    <p:anim calcmode="lin" valueType="num">
                                      <p:cBhvr>
                                        <p:cTn id="8" dur="1000" fill="hold"/>
                                        <p:tgtEl>
                                          <p:spTgt spid="6"/>
                                        </p:tgtEl>
                                        <p:attrNameLst>
                                          <p:attrName>ppt_h</p:attrName>
                                        </p:attrNameLst>
                                      </p:cBhvr>
                                      <p:tavLst>
                                        <p:tav tm="0">
                                          <p:val>
                                            <p:fltVal val="0"/>
                                          </p:val>
                                        </p:tav>
                                        <p:tav tm="100000">
                                          <p:val>
                                            <p:strVal val="#ppt_h"/>
                                          </p:val>
                                        </p:tav>
                                      </p:tavLst>
                                    </p:anim>
                                  </p:childTnLst>
                                </p:cTn>
                              </p:par>
                              <p:par>
                                <p:cTn id="9" presetID="53" presetClass="entr" presetSubtype="16" fill="hold" grpId="0" nodeType="withEffect">
                                  <p:stCondLst>
                                    <p:cond delay="750"/>
                                  </p:stCondLst>
                                  <p:iterate type="lt">
                                    <p:tmPct val="10000"/>
                                  </p:iterate>
                                  <p:childTnLst>
                                    <p:set>
                                      <p:cBhvr>
                                        <p:cTn id="10" dur="1" fill="hold">
                                          <p:stCondLst>
                                            <p:cond delay="0"/>
                                          </p:stCondLst>
                                        </p:cTn>
                                        <p:tgtEl>
                                          <p:spTgt spid="5"/>
                                        </p:tgtEl>
                                        <p:attrNameLst>
                                          <p:attrName>style.visibility</p:attrName>
                                        </p:attrNameLst>
                                      </p:cBhvr>
                                      <p:to>
                                        <p:strVal val="visible"/>
                                      </p:to>
                                    </p:set>
                                    <p:anim calcmode="lin" valueType="num">
                                      <p:cBhvr>
                                        <p:cTn id="11" dur="500" fill="hold"/>
                                        <p:tgtEl>
                                          <p:spTgt spid="5"/>
                                        </p:tgtEl>
                                        <p:attrNameLst>
                                          <p:attrName>ppt_w</p:attrName>
                                        </p:attrNameLst>
                                      </p:cBhvr>
                                      <p:tavLst>
                                        <p:tav tm="0">
                                          <p:val>
                                            <p:fltVal val="0"/>
                                          </p:val>
                                        </p:tav>
                                        <p:tav tm="100000">
                                          <p:val>
                                            <p:strVal val="#ppt_w"/>
                                          </p:val>
                                        </p:tav>
                                      </p:tavLst>
                                    </p:anim>
                                    <p:anim calcmode="lin" valueType="num">
                                      <p:cBhvr>
                                        <p:cTn id="12" dur="500" fill="hold"/>
                                        <p:tgtEl>
                                          <p:spTgt spid="5"/>
                                        </p:tgtEl>
                                        <p:attrNameLst>
                                          <p:attrName>ppt_h</p:attrName>
                                        </p:attrNameLst>
                                      </p:cBhvr>
                                      <p:tavLst>
                                        <p:tav tm="0">
                                          <p:val>
                                            <p:fltVal val="0"/>
                                          </p:val>
                                        </p:tav>
                                        <p:tav tm="100000">
                                          <p:val>
                                            <p:strVal val="#ppt_h"/>
                                          </p:val>
                                        </p:tav>
                                      </p:tavLst>
                                    </p:anim>
                                    <p:animEffect transition="in" filter="fade">
                                      <p:cBhvr>
                                        <p:cTn id="13" dur="500"/>
                                        <p:tgtEl>
                                          <p:spTgt spid="5"/>
                                        </p:tgtEl>
                                      </p:cBhvr>
                                    </p:animEffect>
                                  </p:childTnLst>
                                </p:cTn>
                              </p:par>
                              <p:par>
                                <p:cTn id="14" presetID="2" presetClass="entr" presetSubtype="2" fill="hold" grpId="0" nodeType="withEffect">
                                  <p:stCondLst>
                                    <p:cond delay="1000"/>
                                  </p:stCondLst>
                                  <p:iterate type="lt">
                                    <p:tmPct val="10000"/>
                                  </p:iterate>
                                  <p:childTnLst>
                                    <p:set>
                                      <p:cBhvr>
                                        <p:cTn id="15" dur="1" fill="hold">
                                          <p:stCondLst>
                                            <p:cond delay="0"/>
                                          </p:stCondLst>
                                        </p:cTn>
                                        <p:tgtEl>
                                          <p:spTgt spid="4"/>
                                        </p:tgtEl>
                                        <p:attrNameLst>
                                          <p:attrName>style.visibility</p:attrName>
                                        </p:attrNameLst>
                                      </p:cBhvr>
                                      <p:to>
                                        <p:strVal val="visible"/>
                                      </p:to>
                                    </p:set>
                                    <p:anim calcmode="lin" valueType="num">
                                      <p:cBhvr additive="base">
                                        <p:cTn id="16" dur="500" fill="hold"/>
                                        <p:tgtEl>
                                          <p:spTgt spid="4"/>
                                        </p:tgtEl>
                                        <p:attrNameLst>
                                          <p:attrName>ppt_x</p:attrName>
                                        </p:attrNameLst>
                                      </p:cBhvr>
                                      <p:tavLst>
                                        <p:tav tm="0">
                                          <p:val>
                                            <p:strVal val="1+#ppt_w/2"/>
                                          </p:val>
                                        </p:tav>
                                        <p:tav tm="100000">
                                          <p:val>
                                            <p:strVal val="#ppt_x"/>
                                          </p:val>
                                        </p:tav>
                                      </p:tavLst>
                                    </p:anim>
                                    <p:anim calcmode="lin" valueType="num">
                                      <p:cBhvr additive="base">
                                        <p:cTn id="17" dur="5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827605" y="1622666"/>
            <a:ext cx="5335071" cy="1454244"/>
            <a:chOff x="5340776" y="2276431"/>
            <a:chExt cx="7211261" cy="1938992"/>
          </a:xfrm>
        </p:grpSpPr>
        <p:sp>
          <p:nvSpPr>
            <p:cNvPr id="5" name="平行四边形 4"/>
            <p:cNvSpPr/>
            <p:nvPr/>
          </p:nvSpPr>
          <p:spPr bwMode="auto">
            <a:xfrm>
              <a:off x="5340776" y="2276431"/>
              <a:ext cx="7211261" cy="1938992"/>
            </a:xfrm>
            <a:prstGeom prst="parallelogram">
              <a:avLst>
                <a:gd name="adj" fmla="val 0"/>
              </a:avLst>
            </a:prstGeom>
            <a:solidFill>
              <a:srgbClr val="A71F24"/>
            </a:solidFill>
            <a:ln w="9525" cap="flat" cmpd="sng" algn="ctr">
              <a:noFill/>
              <a:prstDash val="solid"/>
              <a:round/>
              <a:headEnd type="none" w="med" len="med"/>
              <a:tailEnd type="none" w="med" len="med"/>
            </a:ln>
            <a:effectLst/>
            <a:extLst/>
          </p:spPr>
          <p:txBody>
            <a:bodyPr vert="horz" wrap="square" lIns="68580" tIns="34290" rIns="68580" bIns="34290" numCol="1" rtlCol="0" anchor="t" anchorCtr="0" compatLnSpc="1">
              <a:prstTxWarp prst="textNoShape">
                <a:avLst/>
              </a:prstTxWarp>
            </a:bodyPr>
            <a:lstStyle/>
            <a:p>
              <a:pPr defTabSz="685800"/>
              <a:endParaRPr lang="zh-CN" altLang="en-US" sz="1350"/>
            </a:p>
          </p:txBody>
        </p:sp>
        <p:sp>
          <p:nvSpPr>
            <p:cNvPr id="6" name="矩形 5"/>
            <p:cNvSpPr/>
            <p:nvPr/>
          </p:nvSpPr>
          <p:spPr>
            <a:xfrm>
              <a:off x="5753488" y="2368764"/>
              <a:ext cx="6385835" cy="1785104"/>
            </a:xfrm>
            <a:prstGeom prst="rect">
              <a:avLst/>
            </a:prstGeom>
          </p:spPr>
          <p:txBody>
            <a:bodyPr wrap="square">
              <a:spAutoFit/>
            </a:bodyPr>
            <a:lstStyle/>
            <a:p>
              <a:pPr>
                <a:lnSpc>
                  <a:spcPct val="150000"/>
                </a:lnSpc>
              </a:pPr>
              <a:r>
                <a:rPr lang="zh-CN" altLang="en-US" b="1" dirty="0">
                  <a:solidFill>
                    <a:schemeClr val="bg1"/>
                  </a:solidFill>
                  <a:latin typeface="等线" panose="02010600030101010101" pitchFamily="2" charset="-122"/>
                  <a:ea typeface="等线" panose="02010600030101010101" pitchFamily="2" charset="-122"/>
                </a:rPr>
                <a:t>       长征胜利大大提高了中国共产党的自身建设和独立领导中国革命的能力和水平，为中国革命的最终胜利奠定了坚实的组织基础</a:t>
              </a:r>
              <a:endParaRPr lang="zh-CN" altLang="en-US" dirty="0">
                <a:solidFill>
                  <a:schemeClr val="bg1"/>
                </a:solidFill>
                <a:latin typeface="等线" panose="02010600030101010101" pitchFamily="2" charset="-122"/>
                <a:ea typeface="等线" panose="02010600030101010101" pitchFamily="2" charset="-122"/>
              </a:endParaRPr>
            </a:p>
          </p:txBody>
        </p:sp>
      </p:grpSp>
      <p:sp>
        <p:nvSpPr>
          <p:cNvPr id="7" name="矩形 6"/>
          <p:cNvSpPr/>
          <p:nvPr/>
        </p:nvSpPr>
        <p:spPr>
          <a:xfrm>
            <a:off x="827604" y="3423666"/>
            <a:ext cx="7491724" cy="923330"/>
          </a:xfrm>
          <a:prstGeom prst="rect">
            <a:avLst/>
          </a:prstGeom>
        </p:spPr>
        <p:txBody>
          <a:bodyPr wrap="square">
            <a:spAutoFit/>
          </a:bodyPr>
          <a:lstStyle/>
          <a:p>
            <a:pPr>
              <a:lnSpc>
                <a:spcPct val="150000"/>
              </a:lnSpc>
            </a:pPr>
            <a:r>
              <a:rPr lang="zh-CN" altLang="en-US" sz="1200" b="1" dirty="0">
                <a:solidFill>
                  <a:schemeClr val="tx1">
                    <a:lumMod val="75000"/>
                    <a:lumOff val="25000"/>
                  </a:schemeClr>
                </a:solidFill>
                <a:latin typeface="等线" panose="02010600030101010101" pitchFamily="2" charset="-122"/>
                <a:ea typeface="等线" panose="02010600030101010101" pitchFamily="2" charset="-122"/>
              </a:rPr>
              <a:t>       长征胜利大大提高了中国共产党自身建设的水平。中国共产党的指导思想、组织建设、领导中国革命取得胜利的能力等各方面建设都取得了显著进步。党内民主得到充分恢复和发展，议事决策科学化水平显著提高，实事求是和独立自主的风气得到充分发扬。</a:t>
            </a:r>
          </a:p>
        </p:txBody>
      </p:sp>
      <p:sp>
        <p:nvSpPr>
          <p:cNvPr id="8" name="平行四边形 7"/>
          <p:cNvSpPr/>
          <p:nvPr/>
        </p:nvSpPr>
        <p:spPr bwMode="auto">
          <a:xfrm>
            <a:off x="6162676" y="1622666"/>
            <a:ext cx="2981324" cy="1454244"/>
          </a:xfrm>
          <a:prstGeom prst="parallelogram">
            <a:avLst>
              <a:gd name="adj" fmla="val 0"/>
            </a:avLst>
          </a:prstGeom>
          <a:blipFill dpi="0" rotWithShape="1">
            <a:blip r:embed="rId2" cstate="print">
              <a:extLst>
                <a:ext uri="{BEBA8EAE-BF5A-486C-A8C5-ECC9F3942E4B}">
                  <a14:imgProps xmlns:a14="http://schemas.microsoft.com/office/drawing/2010/main" xmlns="">
                    <a14:imgLayer r:embed="rId3">
                      <a14:imgEffect>
                        <a14:colorTemperature colorTemp="11500"/>
                      </a14:imgEffect>
                      <a14:imgEffect>
                        <a14:saturation sat="44000"/>
                      </a14:imgEffect>
                    </a14:imgLayer>
                  </a14:imgProps>
                </a:ext>
                <a:ext uri="{28A0092B-C50C-407E-A947-70E740481C1C}">
                  <a14:useLocalDpi xmlns:a14="http://schemas.microsoft.com/office/drawing/2010/main" xmlns="" val="0"/>
                </a:ext>
              </a:extLst>
            </a:blip>
            <a:srcRect/>
            <a:stretch>
              <a:fillRect/>
            </a:stretch>
          </a:blipFill>
          <a:ln w="9525" cap="flat" cmpd="sng" algn="ctr">
            <a:noFill/>
            <a:prstDash val="solid"/>
            <a:round/>
            <a:headEnd type="none" w="med" len="med"/>
            <a:tailEnd type="none" w="med" len="med"/>
          </a:ln>
          <a:effectLst/>
          <a:extLst/>
        </p:spPr>
        <p:txBody>
          <a:bodyPr vert="horz" wrap="square" lIns="68580" tIns="34290" rIns="68580" bIns="34290" numCol="1" rtlCol="0" anchor="t" anchorCtr="0" compatLnSpc="1">
            <a:prstTxWarp prst="textNoShape">
              <a:avLst/>
            </a:prstTxWarp>
          </a:bodyPr>
          <a:lstStyle/>
          <a:p>
            <a:pPr defTabSz="685800"/>
            <a:endParaRPr lang="zh-CN" altLang="en-US" sz="1350"/>
          </a:p>
        </p:txBody>
      </p:sp>
      <p:sp>
        <p:nvSpPr>
          <p:cNvPr id="9" name="文本框 8"/>
          <p:cNvSpPr txBox="1"/>
          <p:nvPr/>
        </p:nvSpPr>
        <p:spPr>
          <a:xfrm>
            <a:off x="1011011" y="239268"/>
            <a:ext cx="2954655" cy="461665"/>
          </a:xfrm>
          <a:prstGeom prst="rect">
            <a:avLst/>
          </a:prstGeom>
          <a:noFill/>
        </p:spPr>
        <p:txBody>
          <a:bodyPr wrap="none" rtlCol="0">
            <a:spAutoFit/>
          </a:bodyPr>
          <a:lstStyle/>
          <a:p>
            <a:r>
              <a:rPr lang="zh-CN" altLang="en-US" sz="2400" b="1" dirty="0">
                <a:solidFill>
                  <a:srgbClr val="A71F24"/>
                </a:solidFill>
                <a:latin typeface="颜简体" panose="020B0503020204020204" pitchFamily="34" charset="2"/>
                <a:ea typeface="颜简体" panose="020B0503020204020204" pitchFamily="34" charset="2"/>
              </a:rPr>
              <a:t>长征胜利的伟大意义</a:t>
            </a:r>
          </a:p>
        </p:txBody>
      </p:sp>
    </p:spTree>
    <p:extLst>
      <p:ext uri="{BB962C8B-B14F-4D97-AF65-F5344CB8AC3E}">
        <p14:creationId xmlns:p14="http://schemas.microsoft.com/office/powerpoint/2010/main" xmlns="" val="2383540183"/>
      </p:ext>
    </p:extLst>
  </p:cSld>
  <p:clrMapOvr>
    <a:masterClrMapping/>
  </p:clrMapOvr>
  <mc:AlternateContent xmlns:mc="http://schemas.openxmlformats.org/markup-compatibility/2006">
    <mc:Choice xmlns:p14="http://schemas.microsoft.com/office/powerpoint/2010/main" xmlns="" Requires="p14">
      <p:transition spd="med" p14:dur="700" advTm="0">
        <p:fade/>
      </p:transition>
    </mc:Choice>
    <mc:Fallback>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lt">
                                    <p:tmPct val="10000"/>
                                  </p:iterate>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par>
                                <p:cTn id="8" presetID="22" presetClass="entr" presetSubtype="2" fill="hold" grpId="0" nodeType="withEffect">
                                  <p:stCondLst>
                                    <p:cond delay="750"/>
                                  </p:stCondLst>
                                  <p:childTnLst>
                                    <p:set>
                                      <p:cBhvr>
                                        <p:cTn id="9" dur="1" fill="hold">
                                          <p:stCondLst>
                                            <p:cond delay="0"/>
                                          </p:stCondLst>
                                        </p:cTn>
                                        <p:tgtEl>
                                          <p:spTgt spid="8"/>
                                        </p:tgtEl>
                                        <p:attrNameLst>
                                          <p:attrName>style.visibility</p:attrName>
                                        </p:attrNameLst>
                                      </p:cBhvr>
                                      <p:to>
                                        <p:strVal val="visible"/>
                                      </p:to>
                                    </p:set>
                                    <p:animEffect transition="in" filter="wipe(right)">
                                      <p:cBhvr>
                                        <p:cTn id="10" dur="1000"/>
                                        <p:tgtEl>
                                          <p:spTgt spid="8"/>
                                        </p:tgtEl>
                                      </p:cBhvr>
                                    </p:animEffect>
                                  </p:childTnLst>
                                </p:cTn>
                              </p:par>
                              <p:par>
                                <p:cTn id="11" presetID="22" presetClass="entr" presetSubtype="8" fill="hold" nodeType="withEffect">
                                  <p:stCondLst>
                                    <p:cond delay="750"/>
                                  </p:stCondLst>
                                  <p:childTnLst>
                                    <p:set>
                                      <p:cBhvr>
                                        <p:cTn id="12" dur="1" fill="hold">
                                          <p:stCondLst>
                                            <p:cond delay="0"/>
                                          </p:stCondLst>
                                        </p:cTn>
                                        <p:tgtEl>
                                          <p:spTgt spid="4"/>
                                        </p:tgtEl>
                                        <p:attrNameLst>
                                          <p:attrName>style.visibility</p:attrName>
                                        </p:attrNameLst>
                                      </p:cBhvr>
                                      <p:to>
                                        <p:strVal val="visible"/>
                                      </p:to>
                                    </p:set>
                                    <p:animEffect transition="in" filter="wipe(left)">
                                      <p:cBhvr>
                                        <p:cTn id="13" dur="1000"/>
                                        <p:tgtEl>
                                          <p:spTgt spid="4"/>
                                        </p:tgtEl>
                                      </p:cBhvr>
                                    </p:animEffect>
                                  </p:childTnLst>
                                </p:cTn>
                              </p:par>
                              <p:par>
                                <p:cTn id="14" presetID="12" presetClass="entr" presetSubtype="4" fill="hold" grpId="0" nodeType="withEffect">
                                  <p:stCondLst>
                                    <p:cond delay="1750"/>
                                  </p:stCondLst>
                                  <p:childTnLst>
                                    <p:set>
                                      <p:cBhvr>
                                        <p:cTn id="15" dur="1" fill="hold">
                                          <p:stCondLst>
                                            <p:cond delay="0"/>
                                          </p:stCondLst>
                                        </p:cTn>
                                        <p:tgtEl>
                                          <p:spTgt spid="7"/>
                                        </p:tgtEl>
                                        <p:attrNameLst>
                                          <p:attrName>style.visibility</p:attrName>
                                        </p:attrNameLst>
                                      </p:cBhvr>
                                      <p:to>
                                        <p:strVal val="visible"/>
                                      </p:to>
                                    </p:set>
                                    <p:anim calcmode="lin" valueType="num">
                                      <p:cBhvr additive="base">
                                        <p:cTn id="16" dur="1000"/>
                                        <p:tgtEl>
                                          <p:spTgt spid="7"/>
                                        </p:tgtEl>
                                        <p:attrNameLst>
                                          <p:attrName>ppt_y</p:attrName>
                                        </p:attrNameLst>
                                      </p:cBhvr>
                                      <p:tavLst>
                                        <p:tav tm="0">
                                          <p:val>
                                            <p:strVal val="#ppt_y+#ppt_h*1.125000"/>
                                          </p:val>
                                        </p:tav>
                                        <p:tav tm="100000">
                                          <p:val>
                                            <p:strVal val="#ppt_y"/>
                                          </p:val>
                                        </p:tav>
                                      </p:tavLst>
                                    </p:anim>
                                    <p:animEffect transition="in" filter="wipe(up)">
                                      <p:cBhvr>
                                        <p:cTn id="17"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animBg="1"/>
      <p:bldP spid="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48708" y="913975"/>
            <a:ext cx="7256830" cy="2169825"/>
          </a:xfrm>
          <a:prstGeom prst="rect">
            <a:avLst/>
          </a:prstGeom>
        </p:spPr>
        <p:txBody>
          <a:bodyPr wrap="square">
            <a:spAutoFit/>
          </a:bodyPr>
          <a:lstStyle/>
          <a:p>
            <a:pPr algn="just">
              <a:lnSpc>
                <a:spcPct val="150000"/>
              </a:lnSpc>
              <a:spcBef>
                <a:spcPts val="0"/>
              </a:spcBef>
              <a:spcAft>
                <a:spcPts val="0"/>
              </a:spcAft>
            </a:pPr>
            <a:r>
              <a:rPr lang="zh-CN" altLang="en-US" b="1" kern="100" dirty="0">
                <a:solidFill>
                  <a:schemeClr val="tx1">
                    <a:lumMod val="75000"/>
                    <a:lumOff val="25000"/>
                  </a:schemeClr>
                </a:solidFill>
                <a:latin typeface="等线" panose="02010600030101010101" pitchFamily="2" charset="-122"/>
                <a:ea typeface="等线" panose="02010600030101010101" pitchFamily="2" charset="-122"/>
                <a:cs typeface="+mn-ea"/>
                <a:sym typeface="+mn-lt"/>
              </a:rPr>
              <a:t>       红军战士在长征途中表现出了对革命理想和事业无比的忠诚、坚定的信念，表现出了不怕牺牲、敢于胜利的无产阶级乐观主义精神，表现出了顾全大局、严守纪律、亲密团结的高尚品德。这些构成了伟大的长征精神：不怕牺牲、前赴后继，勇往直前、坚韧不拔，众志成城、团结互助，百折不挠和克服困难。</a:t>
            </a:r>
          </a:p>
        </p:txBody>
      </p:sp>
      <p:grpSp>
        <p:nvGrpSpPr>
          <p:cNvPr id="3" name="组合 2"/>
          <p:cNvGrpSpPr/>
          <p:nvPr/>
        </p:nvGrpSpPr>
        <p:grpSpPr>
          <a:xfrm>
            <a:off x="1318738" y="3086718"/>
            <a:ext cx="971729" cy="971729"/>
            <a:chOff x="1758317" y="4115624"/>
            <a:chExt cx="1295638" cy="1295638"/>
          </a:xfrm>
        </p:grpSpPr>
        <p:sp>
          <p:nvSpPr>
            <p:cNvPr id="4" name="椭圆 3"/>
            <p:cNvSpPr/>
            <p:nvPr/>
          </p:nvSpPr>
          <p:spPr bwMode="auto">
            <a:xfrm>
              <a:off x="1758317" y="4115624"/>
              <a:ext cx="1295638" cy="1295638"/>
            </a:xfrm>
            <a:prstGeom prst="ellipse">
              <a:avLst/>
            </a:prstGeom>
            <a:solidFill>
              <a:srgbClr val="A71F24"/>
            </a:solidFill>
            <a:ln w="9525" cap="flat" cmpd="sng" algn="ctr">
              <a:noFill/>
              <a:prstDash val="solid"/>
              <a:round/>
              <a:headEnd type="none" w="med" len="med"/>
              <a:tailEnd type="none" w="med" len="med"/>
            </a:ln>
            <a:effectLst/>
            <a:extLst/>
          </p:spPr>
          <p:txBody>
            <a:bodyPr vert="horz" wrap="square" lIns="68553" tIns="34277" rIns="68553" bIns="34277" numCol="1" rtlCol="0" anchor="t" anchorCtr="0" compatLnSpc="1">
              <a:prstTxWarp prst="textNoShape">
                <a:avLst/>
              </a:prstTxWarp>
            </a:bodyPr>
            <a:lstStyle/>
            <a:p>
              <a:pPr defTabSz="685526"/>
              <a:endParaRPr lang="zh-CN" altLang="en-US" sz="1100">
                <a:solidFill>
                  <a:schemeClr val="accent2"/>
                </a:solidFill>
              </a:endParaRPr>
            </a:p>
          </p:txBody>
        </p:sp>
        <p:sp>
          <p:nvSpPr>
            <p:cNvPr id="5" name="矩形 4"/>
            <p:cNvSpPr/>
            <p:nvPr/>
          </p:nvSpPr>
          <p:spPr>
            <a:xfrm>
              <a:off x="1931800" y="4280759"/>
              <a:ext cx="914474" cy="861775"/>
            </a:xfrm>
            <a:prstGeom prst="rect">
              <a:avLst/>
            </a:prstGeom>
          </p:spPr>
          <p:txBody>
            <a:bodyPr wrap="square">
              <a:spAutoFit/>
            </a:bodyPr>
            <a:lstStyle/>
            <a:p>
              <a:pPr algn="ctr"/>
              <a:r>
                <a:rPr lang="zh-CN" altLang="en-US" sz="1800" b="1" dirty="0">
                  <a:solidFill>
                    <a:schemeClr val="bg1"/>
                  </a:solidFill>
                  <a:latin typeface="等线" panose="02010600030101010101" pitchFamily="2" charset="-122"/>
                  <a:ea typeface="等线" panose="02010600030101010101" pitchFamily="2" charset="-122"/>
                </a:rPr>
                <a:t>乐于吃苦</a:t>
              </a:r>
            </a:p>
          </p:txBody>
        </p:sp>
      </p:grpSp>
      <p:sp>
        <p:nvSpPr>
          <p:cNvPr id="6" name="矩形 5"/>
          <p:cNvSpPr/>
          <p:nvPr/>
        </p:nvSpPr>
        <p:spPr>
          <a:xfrm>
            <a:off x="1120935" y="4089486"/>
            <a:ext cx="1341685" cy="923330"/>
          </a:xfrm>
          <a:prstGeom prst="rect">
            <a:avLst/>
          </a:prstGeom>
        </p:spPr>
        <p:txBody>
          <a:bodyPr wrap="square">
            <a:spAutoFit/>
          </a:bodyPr>
          <a:lstStyle/>
          <a:p>
            <a:pPr algn="ctr"/>
            <a:r>
              <a:rPr lang="zh-CN" altLang="en-US" b="1" dirty="0">
                <a:solidFill>
                  <a:schemeClr val="tx1">
                    <a:lumMod val="75000"/>
                    <a:lumOff val="25000"/>
                  </a:schemeClr>
                </a:solidFill>
                <a:latin typeface="等线" panose="02010600030101010101" pitchFamily="2" charset="-122"/>
                <a:ea typeface="等线" panose="02010600030101010101" pitchFamily="2" charset="-122"/>
              </a:rPr>
              <a:t>不惧艰难的革命乐观主义</a:t>
            </a:r>
          </a:p>
        </p:txBody>
      </p:sp>
      <p:grpSp>
        <p:nvGrpSpPr>
          <p:cNvPr id="7" name="组合 6"/>
          <p:cNvGrpSpPr/>
          <p:nvPr/>
        </p:nvGrpSpPr>
        <p:grpSpPr>
          <a:xfrm>
            <a:off x="3068905" y="3086718"/>
            <a:ext cx="971729" cy="971729"/>
            <a:chOff x="4091873" y="4115624"/>
            <a:chExt cx="1295638" cy="1295638"/>
          </a:xfrm>
        </p:grpSpPr>
        <p:sp>
          <p:nvSpPr>
            <p:cNvPr id="8" name="椭圆 7"/>
            <p:cNvSpPr/>
            <p:nvPr/>
          </p:nvSpPr>
          <p:spPr bwMode="auto">
            <a:xfrm>
              <a:off x="4091873" y="4115624"/>
              <a:ext cx="1295638" cy="1295638"/>
            </a:xfrm>
            <a:prstGeom prst="ellipse">
              <a:avLst/>
            </a:prstGeom>
            <a:solidFill>
              <a:srgbClr val="A71F24"/>
            </a:solidFill>
            <a:ln w="9525" cap="flat" cmpd="sng" algn="ctr">
              <a:noFill/>
              <a:prstDash val="solid"/>
              <a:round/>
              <a:headEnd type="none" w="med" len="med"/>
              <a:tailEnd type="none" w="med" len="med"/>
            </a:ln>
            <a:effectLst/>
            <a:extLst/>
          </p:spPr>
          <p:txBody>
            <a:bodyPr vert="horz" wrap="square" lIns="68553" tIns="34277" rIns="68553" bIns="34277" numCol="1" rtlCol="0" anchor="t" anchorCtr="0" compatLnSpc="1">
              <a:prstTxWarp prst="textNoShape">
                <a:avLst/>
              </a:prstTxWarp>
            </a:bodyPr>
            <a:lstStyle/>
            <a:p>
              <a:pPr defTabSz="685526"/>
              <a:endParaRPr lang="zh-CN" altLang="en-US" sz="1100"/>
            </a:p>
          </p:txBody>
        </p:sp>
        <p:sp>
          <p:nvSpPr>
            <p:cNvPr id="9" name="矩形 8"/>
            <p:cNvSpPr/>
            <p:nvPr/>
          </p:nvSpPr>
          <p:spPr>
            <a:xfrm>
              <a:off x="4265356" y="4280759"/>
              <a:ext cx="914474" cy="861775"/>
            </a:xfrm>
            <a:prstGeom prst="rect">
              <a:avLst/>
            </a:prstGeom>
          </p:spPr>
          <p:txBody>
            <a:bodyPr wrap="square">
              <a:spAutoFit/>
            </a:bodyPr>
            <a:lstStyle/>
            <a:p>
              <a:pPr algn="ctr"/>
              <a:r>
                <a:rPr lang="zh-CN" altLang="en-US" sz="1800" b="1" dirty="0">
                  <a:solidFill>
                    <a:schemeClr val="bg1"/>
                  </a:solidFill>
                  <a:latin typeface="等线" panose="02010600030101010101" pitchFamily="2" charset="-122"/>
                  <a:ea typeface="等线" panose="02010600030101010101" pitchFamily="2" charset="-122"/>
                </a:rPr>
                <a:t>勇于战斗</a:t>
              </a:r>
            </a:p>
          </p:txBody>
        </p:sp>
      </p:grpSp>
      <p:sp>
        <p:nvSpPr>
          <p:cNvPr id="10" name="矩形 9"/>
          <p:cNvSpPr/>
          <p:nvPr/>
        </p:nvSpPr>
        <p:spPr>
          <a:xfrm>
            <a:off x="2871102" y="4089486"/>
            <a:ext cx="1341685" cy="923330"/>
          </a:xfrm>
          <a:prstGeom prst="rect">
            <a:avLst/>
          </a:prstGeom>
        </p:spPr>
        <p:txBody>
          <a:bodyPr wrap="square">
            <a:spAutoFit/>
          </a:bodyPr>
          <a:lstStyle/>
          <a:p>
            <a:pPr algn="ctr"/>
            <a:r>
              <a:rPr lang="zh-CN" altLang="en-US" b="1" dirty="0">
                <a:solidFill>
                  <a:schemeClr val="tx1">
                    <a:lumMod val="75000"/>
                    <a:lumOff val="25000"/>
                  </a:schemeClr>
                </a:solidFill>
                <a:latin typeface="等线" panose="02010600030101010101" pitchFamily="2" charset="-122"/>
                <a:ea typeface="等线" panose="02010600030101010101" pitchFamily="2" charset="-122"/>
              </a:rPr>
              <a:t>无坚不摧的革命英雄主义</a:t>
            </a:r>
          </a:p>
        </p:txBody>
      </p:sp>
      <p:grpSp>
        <p:nvGrpSpPr>
          <p:cNvPr id="11" name="组合 10"/>
          <p:cNvGrpSpPr/>
          <p:nvPr/>
        </p:nvGrpSpPr>
        <p:grpSpPr>
          <a:xfrm>
            <a:off x="4799059" y="3086718"/>
            <a:ext cx="971729" cy="971729"/>
            <a:chOff x="6398745" y="4115624"/>
            <a:chExt cx="1295638" cy="1295638"/>
          </a:xfrm>
        </p:grpSpPr>
        <p:sp>
          <p:nvSpPr>
            <p:cNvPr id="12" name="椭圆 11"/>
            <p:cNvSpPr/>
            <p:nvPr/>
          </p:nvSpPr>
          <p:spPr bwMode="auto">
            <a:xfrm>
              <a:off x="6398745" y="4115624"/>
              <a:ext cx="1295638" cy="1295638"/>
            </a:xfrm>
            <a:prstGeom prst="ellipse">
              <a:avLst/>
            </a:prstGeom>
            <a:solidFill>
              <a:srgbClr val="A71F24"/>
            </a:solidFill>
            <a:ln w="9525" cap="flat" cmpd="sng" algn="ctr">
              <a:noFill/>
              <a:prstDash val="solid"/>
              <a:round/>
              <a:headEnd type="none" w="med" len="med"/>
              <a:tailEnd type="none" w="med" len="med"/>
            </a:ln>
            <a:effectLst/>
            <a:extLst/>
          </p:spPr>
          <p:txBody>
            <a:bodyPr vert="horz" wrap="square" lIns="68553" tIns="34277" rIns="68553" bIns="34277" numCol="1" rtlCol="0" anchor="t" anchorCtr="0" compatLnSpc="1">
              <a:prstTxWarp prst="textNoShape">
                <a:avLst/>
              </a:prstTxWarp>
            </a:bodyPr>
            <a:lstStyle/>
            <a:p>
              <a:pPr defTabSz="685526"/>
              <a:endParaRPr lang="zh-CN" altLang="en-US" sz="1100"/>
            </a:p>
          </p:txBody>
        </p:sp>
        <p:sp>
          <p:nvSpPr>
            <p:cNvPr id="13" name="矩形 12"/>
            <p:cNvSpPr/>
            <p:nvPr/>
          </p:nvSpPr>
          <p:spPr>
            <a:xfrm>
              <a:off x="6572228" y="4280759"/>
              <a:ext cx="914474" cy="861775"/>
            </a:xfrm>
            <a:prstGeom prst="rect">
              <a:avLst/>
            </a:prstGeom>
          </p:spPr>
          <p:txBody>
            <a:bodyPr wrap="square">
              <a:spAutoFit/>
            </a:bodyPr>
            <a:lstStyle/>
            <a:p>
              <a:pPr algn="ctr"/>
              <a:r>
                <a:rPr lang="zh-CN" altLang="en-US" sz="1800" b="1" dirty="0">
                  <a:solidFill>
                    <a:schemeClr val="bg1"/>
                  </a:solidFill>
                  <a:latin typeface="等线" panose="02010600030101010101" pitchFamily="2" charset="-122"/>
                  <a:ea typeface="等线" panose="02010600030101010101" pitchFamily="2" charset="-122"/>
                </a:rPr>
                <a:t>重于求实</a:t>
              </a:r>
            </a:p>
          </p:txBody>
        </p:sp>
      </p:grpSp>
      <p:sp>
        <p:nvSpPr>
          <p:cNvPr id="14" name="矩形 13"/>
          <p:cNvSpPr/>
          <p:nvPr/>
        </p:nvSpPr>
        <p:spPr>
          <a:xfrm>
            <a:off x="4601256" y="4089486"/>
            <a:ext cx="1341685" cy="646331"/>
          </a:xfrm>
          <a:prstGeom prst="rect">
            <a:avLst/>
          </a:prstGeom>
        </p:spPr>
        <p:txBody>
          <a:bodyPr wrap="square">
            <a:spAutoFit/>
          </a:bodyPr>
          <a:lstStyle/>
          <a:p>
            <a:pPr algn="ctr"/>
            <a:r>
              <a:rPr lang="zh-CN" altLang="en-US" b="1" dirty="0">
                <a:solidFill>
                  <a:schemeClr val="tx1">
                    <a:lumMod val="75000"/>
                    <a:lumOff val="25000"/>
                  </a:schemeClr>
                </a:solidFill>
                <a:latin typeface="等线" panose="02010600030101010101" pitchFamily="2" charset="-122"/>
                <a:ea typeface="等线" panose="02010600030101010101" pitchFamily="2" charset="-122"/>
              </a:rPr>
              <a:t>独立自主的创新胆略</a:t>
            </a:r>
          </a:p>
        </p:txBody>
      </p:sp>
      <p:grpSp>
        <p:nvGrpSpPr>
          <p:cNvPr id="15" name="组合 14"/>
          <p:cNvGrpSpPr/>
          <p:nvPr/>
        </p:nvGrpSpPr>
        <p:grpSpPr>
          <a:xfrm>
            <a:off x="6598072" y="3086718"/>
            <a:ext cx="971729" cy="971729"/>
            <a:chOff x="8797429" y="4115624"/>
            <a:chExt cx="1295638" cy="1295638"/>
          </a:xfrm>
        </p:grpSpPr>
        <p:sp>
          <p:nvSpPr>
            <p:cNvPr id="16" name="椭圆 15"/>
            <p:cNvSpPr/>
            <p:nvPr/>
          </p:nvSpPr>
          <p:spPr bwMode="auto">
            <a:xfrm>
              <a:off x="8797429" y="4115624"/>
              <a:ext cx="1295638" cy="1295638"/>
            </a:xfrm>
            <a:prstGeom prst="ellipse">
              <a:avLst/>
            </a:prstGeom>
            <a:solidFill>
              <a:srgbClr val="A71F24"/>
            </a:solidFill>
            <a:ln w="9525" cap="flat" cmpd="sng" algn="ctr">
              <a:noFill/>
              <a:prstDash val="solid"/>
              <a:round/>
              <a:headEnd type="none" w="med" len="med"/>
              <a:tailEnd type="none" w="med" len="med"/>
            </a:ln>
            <a:effectLst/>
            <a:extLst/>
          </p:spPr>
          <p:txBody>
            <a:bodyPr vert="horz" wrap="square" lIns="68553" tIns="34277" rIns="68553" bIns="34277" numCol="1" rtlCol="0" anchor="t" anchorCtr="0" compatLnSpc="1">
              <a:prstTxWarp prst="textNoShape">
                <a:avLst/>
              </a:prstTxWarp>
            </a:bodyPr>
            <a:lstStyle/>
            <a:p>
              <a:pPr defTabSz="685526"/>
              <a:endParaRPr lang="zh-CN" altLang="en-US" sz="1100"/>
            </a:p>
          </p:txBody>
        </p:sp>
        <p:sp>
          <p:nvSpPr>
            <p:cNvPr id="17" name="矩形 16"/>
            <p:cNvSpPr/>
            <p:nvPr/>
          </p:nvSpPr>
          <p:spPr>
            <a:xfrm>
              <a:off x="8970912" y="4280759"/>
              <a:ext cx="914474" cy="861775"/>
            </a:xfrm>
            <a:prstGeom prst="rect">
              <a:avLst/>
            </a:prstGeom>
          </p:spPr>
          <p:txBody>
            <a:bodyPr wrap="square">
              <a:spAutoFit/>
            </a:bodyPr>
            <a:lstStyle/>
            <a:p>
              <a:pPr algn="ctr"/>
              <a:r>
                <a:rPr lang="zh-CN" altLang="en-US" sz="1800" b="1" dirty="0">
                  <a:solidFill>
                    <a:schemeClr val="bg1"/>
                  </a:solidFill>
                  <a:latin typeface="等线" panose="02010600030101010101" pitchFamily="2" charset="-122"/>
                  <a:ea typeface="等线" panose="02010600030101010101" pitchFamily="2" charset="-122"/>
                </a:rPr>
                <a:t>善于团结</a:t>
              </a:r>
            </a:p>
          </p:txBody>
        </p:sp>
      </p:grpSp>
      <p:sp>
        <p:nvSpPr>
          <p:cNvPr id="18" name="矩形 17"/>
          <p:cNvSpPr/>
          <p:nvPr/>
        </p:nvSpPr>
        <p:spPr>
          <a:xfrm>
            <a:off x="6400269" y="4089486"/>
            <a:ext cx="1341685" cy="646331"/>
          </a:xfrm>
          <a:prstGeom prst="rect">
            <a:avLst/>
          </a:prstGeom>
        </p:spPr>
        <p:txBody>
          <a:bodyPr wrap="square">
            <a:spAutoFit/>
          </a:bodyPr>
          <a:lstStyle/>
          <a:p>
            <a:pPr algn="ctr"/>
            <a:r>
              <a:rPr lang="zh-CN" altLang="en-US" b="1" dirty="0">
                <a:solidFill>
                  <a:schemeClr val="tx1">
                    <a:lumMod val="75000"/>
                    <a:lumOff val="25000"/>
                  </a:schemeClr>
                </a:solidFill>
                <a:latin typeface="等线" panose="02010600030101010101" pitchFamily="2" charset="-122"/>
                <a:ea typeface="等线" panose="02010600030101010101" pitchFamily="2" charset="-122"/>
              </a:rPr>
              <a:t>顾全大局的集体主义</a:t>
            </a:r>
          </a:p>
        </p:txBody>
      </p:sp>
      <p:grpSp>
        <p:nvGrpSpPr>
          <p:cNvPr id="19" name="组合 18"/>
          <p:cNvGrpSpPr/>
          <p:nvPr/>
        </p:nvGrpSpPr>
        <p:grpSpPr>
          <a:xfrm>
            <a:off x="948708" y="2327692"/>
            <a:ext cx="7256830" cy="486983"/>
            <a:chOff x="1013410" y="2035606"/>
            <a:chExt cx="9679554" cy="649564"/>
          </a:xfrm>
        </p:grpSpPr>
        <p:sp>
          <p:nvSpPr>
            <p:cNvPr id="20" name="矩形: 圆角 21"/>
            <p:cNvSpPr/>
            <p:nvPr/>
          </p:nvSpPr>
          <p:spPr bwMode="auto">
            <a:xfrm>
              <a:off x="1013410" y="2035606"/>
              <a:ext cx="9679554" cy="649564"/>
            </a:xfrm>
            <a:prstGeom prst="roundRect">
              <a:avLst>
                <a:gd name="adj" fmla="val 50000"/>
              </a:avLst>
            </a:prstGeom>
            <a:solidFill>
              <a:srgbClr val="A71F24"/>
            </a:solidFill>
            <a:ln w="9525" cap="flat" cmpd="sng" algn="ctr">
              <a:noFill/>
              <a:prstDash val="solid"/>
              <a:round/>
              <a:headEnd type="none" w="med" len="med"/>
              <a:tailEnd type="none" w="med" len="med"/>
            </a:ln>
            <a:effectLst/>
            <a:extLst/>
          </p:spPr>
          <p:txBody>
            <a:bodyPr vert="horz" wrap="square" lIns="68553" tIns="34277" rIns="68553" bIns="34277" numCol="1" rtlCol="0" anchor="t" anchorCtr="0" compatLnSpc="1">
              <a:prstTxWarp prst="textNoShape">
                <a:avLst/>
              </a:prstTxWarp>
            </a:bodyPr>
            <a:lstStyle/>
            <a:p>
              <a:pPr defTabSz="685526"/>
              <a:endParaRPr lang="zh-CN" altLang="en-US" sz="1349" dirty="0">
                <a:solidFill>
                  <a:srgbClr val="663300"/>
                </a:solidFill>
                <a:latin typeface="等线" panose="02010600030101010101" pitchFamily="2" charset="-122"/>
                <a:ea typeface="等线" panose="02010600030101010101" pitchFamily="2" charset="-122"/>
              </a:endParaRPr>
            </a:p>
          </p:txBody>
        </p:sp>
        <p:sp>
          <p:nvSpPr>
            <p:cNvPr id="21" name="文本框 20"/>
            <p:cNvSpPr txBox="1"/>
            <p:nvPr/>
          </p:nvSpPr>
          <p:spPr>
            <a:xfrm>
              <a:off x="4436447" y="2068968"/>
              <a:ext cx="3196995" cy="615793"/>
            </a:xfrm>
            <a:prstGeom prst="rect">
              <a:avLst/>
            </a:prstGeom>
            <a:noFill/>
          </p:spPr>
          <p:txBody>
            <a:bodyPr wrap="none" rtlCol="0">
              <a:spAutoFit/>
            </a:bodyPr>
            <a:lstStyle/>
            <a:p>
              <a:r>
                <a:rPr lang="zh-CN" altLang="en-US" sz="2400" b="1" dirty="0">
                  <a:solidFill>
                    <a:schemeClr val="bg1"/>
                  </a:solidFill>
                  <a:latin typeface="等线" panose="02010600030101010101" pitchFamily="2" charset="-122"/>
                  <a:ea typeface="等线" panose="02010600030101010101" pitchFamily="2" charset="-122"/>
                </a:rPr>
                <a:t>主   要   内   涵</a:t>
              </a:r>
            </a:p>
          </p:txBody>
        </p:sp>
      </p:grpSp>
      <p:sp>
        <p:nvSpPr>
          <p:cNvPr id="22" name="文本框 21"/>
          <p:cNvSpPr txBox="1"/>
          <p:nvPr/>
        </p:nvSpPr>
        <p:spPr>
          <a:xfrm>
            <a:off x="1011010" y="239268"/>
            <a:ext cx="2339102" cy="461665"/>
          </a:xfrm>
          <a:prstGeom prst="rect">
            <a:avLst/>
          </a:prstGeom>
          <a:noFill/>
        </p:spPr>
        <p:txBody>
          <a:bodyPr wrap="none" rtlCol="0">
            <a:spAutoFit/>
          </a:bodyPr>
          <a:lstStyle/>
          <a:p>
            <a:r>
              <a:rPr lang="zh-CN" altLang="en-US" sz="2400" b="1" dirty="0">
                <a:solidFill>
                  <a:srgbClr val="A71F24"/>
                </a:solidFill>
                <a:latin typeface="颜简体" panose="020B0503020204020204" pitchFamily="34" charset="2"/>
                <a:ea typeface="颜简体" panose="020B0503020204020204" pitchFamily="34" charset="2"/>
              </a:rPr>
              <a:t>长征精神的内涵</a:t>
            </a:r>
          </a:p>
        </p:txBody>
      </p:sp>
    </p:spTree>
    <p:extLst>
      <p:ext uri="{BB962C8B-B14F-4D97-AF65-F5344CB8AC3E}">
        <p14:creationId xmlns:p14="http://schemas.microsoft.com/office/powerpoint/2010/main" xmlns="" val="446108662"/>
      </p:ext>
    </p:extLst>
  </p:cSld>
  <p:clrMapOvr>
    <a:masterClrMapping/>
  </p:clrMapOvr>
  <mc:AlternateContent xmlns:mc="http://schemas.openxmlformats.org/markup-compatibility/2006">
    <mc:Choice xmlns:p14="http://schemas.microsoft.com/office/powerpoint/2010/main" xmlns="" Requires="p14">
      <p:transition spd="med" p14:dur="700" advTm="0">
        <p:fade/>
      </p:transition>
    </mc:Choice>
    <mc:Fallback>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lt">
                                    <p:tmPct val="10000"/>
                                  </p:iterate>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par>
                                <p:cTn id="8" presetID="12" presetClass="entr" presetSubtype="4" fill="hold" grpId="0" nodeType="withEffect">
                                  <p:stCondLst>
                                    <p:cond delay="750"/>
                                  </p:stCondLst>
                                  <p:childTnLst>
                                    <p:set>
                                      <p:cBhvr>
                                        <p:cTn id="9" dur="1" fill="hold">
                                          <p:stCondLst>
                                            <p:cond delay="0"/>
                                          </p:stCondLst>
                                        </p:cTn>
                                        <p:tgtEl>
                                          <p:spTgt spid="2"/>
                                        </p:tgtEl>
                                        <p:attrNameLst>
                                          <p:attrName>style.visibility</p:attrName>
                                        </p:attrNameLst>
                                      </p:cBhvr>
                                      <p:to>
                                        <p:strVal val="visible"/>
                                      </p:to>
                                    </p:set>
                                    <p:anim calcmode="lin" valueType="num">
                                      <p:cBhvr additive="base">
                                        <p:cTn id="10" dur="1000"/>
                                        <p:tgtEl>
                                          <p:spTgt spid="2"/>
                                        </p:tgtEl>
                                        <p:attrNameLst>
                                          <p:attrName>ppt_y</p:attrName>
                                        </p:attrNameLst>
                                      </p:cBhvr>
                                      <p:tavLst>
                                        <p:tav tm="0">
                                          <p:val>
                                            <p:strVal val="#ppt_y+#ppt_h*1.125000"/>
                                          </p:val>
                                        </p:tav>
                                        <p:tav tm="100000">
                                          <p:val>
                                            <p:strVal val="#ppt_y"/>
                                          </p:val>
                                        </p:tav>
                                      </p:tavLst>
                                    </p:anim>
                                    <p:animEffect transition="in" filter="wipe(up)">
                                      <p:cBhvr>
                                        <p:cTn id="11" dur="1000"/>
                                        <p:tgtEl>
                                          <p:spTgt spid="2"/>
                                        </p:tgtEl>
                                      </p:cBhvr>
                                    </p:animEffect>
                                  </p:childTnLst>
                                </p:cTn>
                              </p:par>
                              <p:par>
                                <p:cTn id="12" presetID="16" presetClass="entr" presetSubtype="21" fill="hold" nodeType="withEffect">
                                  <p:stCondLst>
                                    <p:cond delay="1500"/>
                                  </p:stCondLst>
                                  <p:childTnLst>
                                    <p:set>
                                      <p:cBhvr>
                                        <p:cTn id="13" dur="1" fill="hold">
                                          <p:stCondLst>
                                            <p:cond delay="0"/>
                                          </p:stCondLst>
                                        </p:cTn>
                                        <p:tgtEl>
                                          <p:spTgt spid="19"/>
                                        </p:tgtEl>
                                        <p:attrNameLst>
                                          <p:attrName>style.visibility</p:attrName>
                                        </p:attrNameLst>
                                      </p:cBhvr>
                                      <p:to>
                                        <p:strVal val="visible"/>
                                      </p:to>
                                    </p:set>
                                    <p:animEffect transition="in" filter="barn(inVertical)">
                                      <p:cBhvr>
                                        <p:cTn id="14" dur="500"/>
                                        <p:tgtEl>
                                          <p:spTgt spid="19"/>
                                        </p:tgtEl>
                                      </p:cBhvr>
                                    </p:animEffect>
                                  </p:childTnLst>
                                </p:cTn>
                              </p:par>
                              <p:par>
                                <p:cTn id="15" presetID="23" presetClass="entr" presetSubtype="36" fill="hold" nodeType="withEffect">
                                  <p:stCondLst>
                                    <p:cond delay="1750"/>
                                  </p:stCondLst>
                                  <p:childTnLst>
                                    <p:set>
                                      <p:cBhvr>
                                        <p:cTn id="16" dur="1" fill="hold">
                                          <p:stCondLst>
                                            <p:cond delay="0"/>
                                          </p:stCondLst>
                                        </p:cTn>
                                        <p:tgtEl>
                                          <p:spTgt spid="3"/>
                                        </p:tgtEl>
                                        <p:attrNameLst>
                                          <p:attrName>style.visibility</p:attrName>
                                        </p:attrNameLst>
                                      </p:cBhvr>
                                      <p:to>
                                        <p:strVal val="visible"/>
                                      </p:to>
                                    </p:set>
                                    <p:anim calcmode="lin" valueType="num">
                                      <p:cBhvr>
                                        <p:cTn id="17" dur="500" fill="hold"/>
                                        <p:tgtEl>
                                          <p:spTgt spid="3"/>
                                        </p:tgtEl>
                                        <p:attrNameLst>
                                          <p:attrName>ppt_w</p:attrName>
                                        </p:attrNameLst>
                                      </p:cBhvr>
                                      <p:tavLst>
                                        <p:tav tm="0">
                                          <p:val>
                                            <p:strVal val="(6*min(max(#ppt_w*#ppt_h,.3),1)-7.4)/-.7*#ppt_w"/>
                                          </p:val>
                                        </p:tav>
                                        <p:tav tm="100000">
                                          <p:val>
                                            <p:strVal val="#ppt_w"/>
                                          </p:val>
                                        </p:tav>
                                      </p:tavLst>
                                    </p:anim>
                                    <p:anim calcmode="lin" valueType="num">
                                      <p:cBhvr>
                                        <p:cTn id="18" dur="500" fill="hold"/>
                                        <p:tgtEl>
                                          <p:spTgt spid="3"/>
                                        </p:tgtEl>
                                        <p:attrNameLst>
                                          <p:attrName>ppt_h</p:attrName>
                                        </p:attrNameLst>
                                      </p:cBhvr>
                                      <p:tavLst>
                                        <p:tav tm="0">
                                          <p:val>
                                            <p:strVal val="(6*min(max(#ppt_w*#ppt_h,.3),1)-7.4)/-.7*#ppt_h"/>
                                          </p:val>
                                        </p:tav>
                                        <p:tav tm="100000">
                                          <p:val>
                                            <p:strVal val="#ppt_h"/>
                                          </p:val>
                                        </p:tav>
                                      </p:tavLst>
                                    </p:anim>
                                    <p:anim calcmode="lin" valueType="num">
                                      <p:cBhvr>
                                        <p:cTn id="19" dur="500" fill="hold"/>
                                        <p:tgtEl>
                                          <p:spTgt spid="3"/>
                                        </p:tgtEl>
                                        <p:attrNameLst>
                                          <p:attrName>ppt_x</p:attrName>
                                        </p:attrNameLst>
                                      </p:cBhvr>
                                      <p:tavLst>
                                        <p:tav tm="0">
                                          <p:val>
                                            <p:fltVal val="0.5"/>
                                          </p:val>
                                        </p:tav>
                                        <p:tav tm="100000">
                                          <p:val>
                                            <p:strVal val="#ppt_x"/>
                                          </p:val>
                                        </p:tav>
                                      </p:tavLst>
                                    </p:anim>
                                    <p:anim calcmode="lin" valueType="num">
                                      <p:cBhvr>
                                        <p:cTn id="20" dur="500" fill="hold"/>
                                        <p:tgtEl>
                                          <p:spTgt spid="3"/>
                                        </p:tgtEl>
                                        <p:attrNameLst>
                                          <p:attrName>ppt_y</p:attrName>
                                        </p:attrNameLst>
                                      </p:cBhvr>
                                      <p:tavLst>
                                        <p:tav tm="0">
                                          <p:val>
                                            <p:strVal val="1+(6*min(max(#ppt_w*#ppt_h,.3),1)-7.4)/-.7*#ppt_h/2"/>
                                          </p:val>
                                        </p:tav>
                                        <p:tav tm="100000">
                                          <p:val>
                                            <p:strVal val="#ppt_y"/>
                                          </p:val>
                                        </p:tav>
                                      </p:tavLst>
                                    </p:anim>
                                  </p:childTnLst>
                                </p:cTn>
                              </p:par>
                              <p:par>
                                <p:cTn id="21" presetID="23" presetClass="entr" presetSubtype="36" fill="hold" nodeType="withEffect">
                                  <p:stCondLst>
                                    <p:cond delay="1900"/>
                                  </p:stCondLst>
                                  <p:childTnLst>
                                    <p:set>
                                      <p:cBhvr>
                                        <p:cTn id="22" dur="1" fill="hold">
                                          <p:stCondLst>
                                            <p:cond delay="0"/>
                                          </p:stCondLst>
                                        </p:cTn>
                                        <p:tgtEl>
                                          <p:spTgt spid="7"/>
                                        </p:tgtEl>
                                        <p:attrNameLst>
                                          <p:attrName>style.visibility</p:attrName>
                                        </p:attrNameLst>
                                      </p:cBhvr>
                                      <p:to>
                                        <p:strVal val="visible"/>
                                      </p:to>
                                    </p:set>
                                    <p:anim calcmode="lin" valueType="num">
                                      <p:cBhvr>
                                        <p:cTn id="23" dur="500" fill="hold"/>
                                        <p:tgtEl>
                                          <p:spTgt spid="7"/>
                                        </p:tgtEl>
                                        <p:attrNameLst>
                                          <p:attrName>ppt_w</p:attrName>
                                        </p:attrNameLst>
                                      </p:cBhvr>
                                      <p:tavLst>
                                        <p:tav tm="0">
                                          <p:val>
                                            <p:strVal val="(6*min(max(#ppt_w*#ppt_h,.3),1)-7.4)/-.7*#ppt_w"/>
                                          </p:val>
                                        </p:tav>
                                        <p:tav tm="100000">
                                          <p:val>
                                            <p:strVal val="#ppt_w"/>
                                          </p:val>
                                        </p:tav>
                                      </p:tavLst>
                                    </p:anim>
                                    <p:anim calcmode="lin" valueType="num">
                                      <p:cBhvr>
                                        <p:cTn id="24" dur="500" fill="hold"/>
                                        <p:tgtEl>
                                          <p:spTgt spid="7"/>
                                        </p:tgtEl>
                                        <p:attrNameLst>
                                          <p:attrName>ppt_h</p:attrName>
                                        </p:attrNameLst>
                                      </p:cBhvr>
                                      <p:tavLst>
                                        <p:tav tm="0">
                                          <p:val>
                                            <p:strVal val="(6*min(max(#ppt_w*#ppt_h,.3),1)-7.4)/-.7*#ppt_h"/>
                                          </p:val>
                                        </p:tav>
                                        <p:tav tm="100000">
                                          <p:val>
                                            <p:strVal val="#ppt_h"/>
                                          </p:val>
                                        </p:tav>
                                      </p:tavLst>
                                    </p:anim>
                                    <p:anim calcmode="lin" valueType="num">
                                      <p:cBhvr>
                                        <p:cTn id="25" dur="500" fill="hold"/>
                                        <p:tgtEl>
                                          <p:spTgt spid="7"/>
                                        </p:tgtEl>
                                        <p:attrNameLst>
                                          <p:attrName>ppt_x</p:attrName>
                                        </p:attrNameLst>
                                      </p:cBhvr>
                                      <p:tavLst>
                                        <p:tav tm="0">
                                          <p:val>
                                            <p:fltVal val="0.5"/>
                                          </p:val>
                                        </p:tav>
                                        <p:tav tm="100000">
                                          <p:val>
                                            <p:strVal val="#ppt_x"/>
                                          </p:val>
                                        </p:tav>
                                      </p:tavLst>
                                    </p:anim>
                                    <p:anim calcmode="lin" valueType="num">
                                      <p:cBhvr>
                                        <p:cTn id="26" dur="500" fill="hold"/>
                                        <p:tgtEl>
                                          <p:spTgt spid="7"/>
                                        </p:tgtEl>
                                        <p:attrNameLst>
                                          <p:attrName>ppt_y</p:attrName>
                                        </p:attrNameLst>
                                      </p:cBhvr>
                                      <p:tavLst>
                                        <p:tav tm="0">
                                          <p:val>
                                            <p:strVal val="1+(6*min(max(#ppt_w*#ppt_h,.3),1)-7.4)/-.7*#ppt_h/2"/>
                                          </p:val>
                                        </p:tav>
                                        <p:tav tm="100000">
                                          <p:val>
                                            <p:strVal val="#ppt_y"/>
                                          </p:val>
                                        </p:tav>
                                      </p:tavLst>
                                    </p:anim>
                                  </p:childTnLst>
                                </p:cTn>
                              </p:par>
                              <p:par>
                                <p:cTn id="27" presetID="23" presetClass="entr" presetSubtype="36" fill="hold" nodeType="withEffect">
                                  <p:stCondLst>
                                    <p:cond delay="2050"/>
                                  </p:stCondLst>
                                  <p:childTnLst>
                                    <p:set>
                                      <p:cBhvr>
                                        <p:cTn id="28" dur="1" fill="hold">
                                          <p:stCondLst>
                                            <p:cond delay="0"/>
                                          </p:stCondLst>
                                        </p:cTn>
                                        <p:tgtEl>
                                          <p:spTgt spid="11"/>
                                        </p:tgtEl>
                                        <p:attrNameLst>
                                          <p:attrName>style.visibility</p:attrName>
                                        </p:attrNameLst>
                                      </p:cBhvr>
                                      <p:to>
                                        <p:strVal val="visible"/>
                                      </p:to>
                                    </p:set>
                                    <p:anim calcmode="lin" valueType="num">
                                      <p:cBhvr>
                                        <p:cTn id="29" dur="500" fill="hold"/>
                                        <p:tgtEl>
                                          <p:spTgt spid="11"/>
                                        </p:tgtEl>
                                        <p:attrNameLst>
                                          <p:attrName>ppt_w</p:attrName>
                                        </p:attrNameLst>
                                      </p:cBhvr>
                                      <p:tavLst>
                                        <p:tav tm="0">
                                          <p:val>
                                            <p:strVal val="(6*min(max(#ppt_w*#ppt_h,.3),1)-7.4)/-.7*#ppt_w"/>
                                          </p:val>
                                        </p:tav>
                                        <p:tav tm="100000">
                                          <p:val>
                                            <p:strVal val="#ppt_w"/>
                                          </p:val>
                                        </p:tav>
                                      </p:tavLst>
                                    </p:anim>
                                    <p:anim calcmode="lin" valueType="num">
                                      <p:cBhvr>
                                        <p:cTn id="30" dur="500" fill="hold"/>
                                        <p:tgtEl>
                                          <p:spTgt spid="11"/>
                                        </p:tgtEl>
                                        <p:attrNameLst>
                                          <p:attrName>ppt_h</p:attrName>
                                        </p:attrNameLst>
                                      </p:cBhvr>
                                      <p:tavLst>
                                        <p:tav tm="0">
                                          <p:val>
                                            <p:strVal val="(6*min(max(#ppt_w*#ppt_h,.3),1)-7.4)/-.7*#ppt_h"/>
                                          </p:val>
                                        </p:tav>
                                        <p:tav tm="100000">
                                          <p:val>
                                            <p:strVal val="#ppt_h"/>
                                          </p:val>
                                        </p:tav>
                                      </p:tavLst>
                                    </p:anim>
                                    <p:anim calcmode="lin" valueType="num">
                                      <p:cBhvr>
                                        <p:cTn id="31" dur="500" fill="hold"/>
                                        <p:tgtEl>
                                          <p:spTgt spid="11"/>
                                        </p:tgtEl>
                                        <p:attrNameLst>
                                          <p:attrName>ppt_x</p:attrName>
                                        </p:attrNameLst>
                                      </p:cBhvr>
                                      <p:tavLst>
                                        <p:tav tm="0">
                                          <p:val>
                                            <p:fltVal val="0.5"/>
                                          </p:val>
                                        </p:tav>
                                        <p:tav tm="100000">
                                          <p:val>
                                            <p:strVal val="#ppt_x"/>
                                          </p:val>
                                        </p:tav>
                                      </p:tavLst>
                                    </p:anim>
                                    <p:anim calcmode="lin" valueType="num">
                                      <p:cBhvr>
                                        <p:cTn id="32" dur="500" fill="hold"/>
                                        <p:tgtEl>
                                          <p:spTgt spid="11"/>
                                        </p:tgtEl>
                                        <p:attrNameLst>
                                          <p:attrName>ppt_y</p:attrName>
                                        </p:attrNameLst>
                                      </p:cBhvr>
                                      <p:tavLst>
                                        <p:tav tm="0">
                                          <p:val>
                                            <p:strVal val="1+(6*min(max(#ppt_w*#ppt_h,.3),1)-7.4)/-.7*#ppt_h/2"/>
                                          </p:val>
                                        </p:tav>
                                        <p:tav tm="100000">
                                          <p:val>
                                            <p:strVal val="#ppt_y"/>
                                          </p:val>
                                        </p:tav>
                                      </p:tavLst>
                                    </p:anim>
                                  </p:childTnLst>
                                </p:cTn>
                              </p:par>
                              <p:par>
                                <p:cTn id="33" presetID="23" presetClass="entr" presetSubtype="36" fill="hold" nodeType="withEffect">
                                  <p:stCondLst>
                                    <p:cond delay="2200"/>
                                  </p:stCondLst>
                                  <p:childTnLst>
                                    <p:set>
                                      <p:cBhvr>
                                        <p:cTn id="34" dur="1" fill="hold">
                                          <p:stCondLst>
                                            <p:cond delay="0"/>
                                          </p:stCondLst>
                                        </p:cTn>
                                        <p:tgtEl>
                                          <p:spTgt spid="15"/>
                                        </p:tgtEl>
                                        <p:attrNameLst>
                                          <p:attrName>style.visibility</p:attrName>
                                        </p:attrNameLst>
                                      </p:cBhvr>
                                      <p:to>
                                        <p:strVal val="visible"/>
                                      </p:to>
                                    </p:set>
                                    <p:anim calcmode="lin" valueType="num">
                                      <p:cBhvr>
                                        <p:cTn id="35" dur="500" fill="hold"/>
                                        <p:tgtEl>
                                          <p:spTgt spid="15"/>
                                        </p:tgtEl>
                                        <p:attrNameLst>
                                          <p:attrName>ppt_w</p:attrName>
                                        </p:attrNameLst>
                                      </p:cBhvr>
                                      <p:tavLst>
                                        <p:tav tm="0">
                                          <p:val>
                                            <p:strVal val="(6*min(max(#ppt_w*#ppt_h,.3),1)-7.4)/-.7*#ppt_w"/>
                                          </p:val>
                                        </p:tav>
                                        <p:tav tm="100000">
                                          <p:val>
                                            <p:strVal val="#ppt_w"/>
                                          </p:val>
                                        </p:tav>
                                      </p:tavLst>
                                    </p:anim>
                                    <p:anim calcmode="lin" valueType="num">
                                      <p:cBhvr>
                                        <p:cTn id="36" dur="500" fill="hold"/>
                                        <p:tgtEl>
                                          <p:spTgt spid="15"/>
                                        </p:tgtEl>
                                        <p:attrNameLst>
                                          <p:attrName>ppt_h</p:attrName>
                                        </p:attrNameLst>
                                      </p:cBhvr>
                                      <p:tavLst>
                                        <p:tav tm="0">
                                          <p:val>
                                            <p:strVal val="(6*min(max(#ppt_w*#ppt_h,.3),1)-7.4)/-.7*#ppt_h"/>
                                          </p:val>
                                        </p:tav>
                                        <p:tav tm="100000">
                                          <p:val>
                                            <p:strVal val="#ppt_h"/>
                                          </p:val>
                                        </p:tav>
                                      </p:tavLst>
                                    </p:anim>
                                    <p:anim calcmode="lin" valueType="num">
                                      <p:cBhvr>
                                        <p:cTn id="37" dur="500" fill="hold"/>
                                        <p:tgtEl>
                                          <p:spTgt spid="15"/>
                                        </p:tgtEl>
                                        <p:attrNameLst>
                                          <p:attrName>ppt_x</p:attrName>
                                        </p:attrNameLst>
                                      </p:cBhvr>
                                      <p:tavLst>
                                        <p:tav tm="0">
                                          <p:val>
                                            <p:fltVal val="0.5"/>
                                          </p:val>
                                        </p:tav>
                                        <p:tav tm="100000">
                                          <p:val>
                                            <p:strVal val="#ppt_x"/>
                                          </p:val>
                                        </p:tav>
                                      </p:tavLst>
                                    </p:anim>
                                    <p:anim calcmode="lin" valueType="num">
                                      <p:cBhvr>
                                        <p:cTn id="38" dur="500" fill="hold"/>
                                        <p:tgtEl>
                                          <p:spTgt spid="15"/>
                                        </p:tgtEl>
                                        <p:attrNameLst>
                                          <p:attrName>ppt_y</p:attrName>
                                        </p:attrNameLst>
                                      </p:cBhvr>
                                      <p:tavLst>
                                        <p:tav tm="0">
                                          <p:val>
                                            <p:strVal val="1+(6*min(max(#ppt_w*#ppt_h,.3),1)-7.4)/-.7*#ppt_h/2"/>
                                          </p:val>
                                        </p:tav>
                                        <p:tav tm="100000">
                                          <p:val>
                                            <p:strVal val="#ppt_y"/>
                                          </p:val>
                                        </p:tav>
                                      </p:tavLst>
                                    </p:anim>
                                  </p:childTnLst>
                                </p:cTn>
                              </p:par>
                              <p:par>
                                <p:cTn id="39" presetID="2" presetClass="entr" presetSubtype="4" decel="100000" fill="hold" grpId="0" nodeType="withEffect">
                                  <p:stCondLst>
                                    <p:cond delay="2500"/>
                                  </p:stCondLst>
                                  <p:childTnLst>
                                    <p:set>
                                      <p:cBhvr>
                                        <p:cTn id="40" dur="1" fill="hold">
                                          <p:stCondLst>
                                            <p:cond delay="0"/>
                                          </p:stCondLst>
                                        </p:cTn>
                                        <p:tgtEl>
                                          <p:spTgt spid="6"/>
                                        </p:tgtEl>
                                        <p:attrNameLst>
                                          <p:attrName>style.visibility</p:attrName>
                                        </p:attrNameLst>
                                      </p:cBhvr>
                                      <p:to>
                                        <p:strVal val="visible"/>
                                      </p:to>
                                    </p:set>
                                    <p:anim calcmode="lin" valueType="num">
                                      <p:cBhvr additive="base">
                                        <p:cTn id="41" dur="500" fill="hold"/>
                                        <p:tgtEl>
                                          <p:spTgt spid="6"/>
                                        </p:tgtEl>
                                        <p:attrNameLst>
                                          <p:attrName>ppt_x</p:attrName>
                                        </p:attrNameLst>
                                      </p:cBhvr>
                                      <p:tavLst>
                                        <p:tav tm="0">
                                          <p:val>
                                            <p:strVal val="#ppt_x"/>
                                          </p:val>
                                        </p:tav>
                                        <p:tav tm="100000">
                                          <p:val>
                                            <p:strVal val="#ppt_x"/>
                                          </p:val>
                                        </p:tav>
                                      </p:tavLst>
                                    </p:anim>
                                    <p:anim calcmode="lin" valueType="num">
                                      <p:cBhvr additive="base">
                                        <p:cTn id="42" dur="500" fill="hold"/>
                                        <p:tgtEl>
                                          <p:spTgt spid="6"/>
                                        </p:tgtEl>
                                        <p:attrNameLst>
                                          <p:attrName>ppt_y</p:attrName>
                                        </p:attrNameLst>
                                      </p:cBhvr>
                                      <p:tavLst>
                                        <p:tav tm="0">
                                          <p:val>
                                            <p:strVal val="1+#ppt_h/2"/>
                                          </p:val>
                                        </p:tav>
                                        <p:tav tm="100000">
                                          <p:val>
                                            <p:strVal val="#ppt_y"/>
                                          </p:val>
                                        </p:tav>
                                      </p:tavLst>
                                    </p:anim>
                                  </p:childTnLst>
                                </p:cTn>
                              </p:par>
                              <p:par>
                                <p:cTn id="43" presetID="2" presetClass="entr" presetSubtype="4" decel="100000" fill="hold" grpId="0" nodeType="withEffect">
                                  <p:stCondLst>
                                    <p:cond delay="2650"/>
                                  </p:stCondLst>
                                  <p:childTnLst>
                                    <p:set>
                                      <p:cBhvr>
                                        <p:cTn id="44" dur="1" fill="hold">
                                          <p:stCondLst>
                                            <p:cond delay="0"/>
                                          </p:stCondLst>
                                        </p:cTn>
                                        <p:tgtEl>
                                          <p:spTgt spid="10"/>
                                        </p:tgtEl>
                                        <p:attrNameLst>
                                          <p:attrName>style.visibility</p:attrName>
                                        </p:attrNameLst>
                                      </p:cBhvr>
                                      <p:to>
                                        <p:strVal val="visible"/>
                                      </p:to>
                                    </p:set>
                                    <p:anim calcmode="lin" valueType="num">
                                      <p:cBhvr additive="base">
                                        <p:cTn id="45" dur="500" fill="hold"/>
                                        <p:tgtEl>
                                          <p:spTgt spid="10"/>
                                        </p:tgtEl>
                                        <p:attrNameLst>
                                          <p:attrName>ppt_x</p:attrName>
                                        </p:attrNameLst>
                                      </p:cBhvr>
                                      <p:tavLst>
                                        <p:tav tm="0">
                                          <p:val>
                                            <p:strVal val="#ppt_x"/>
                                          </p:val>
                                        </p:tav>
                                        <p:tav tm="100000">
                                          <p:val>
                                            <p:strVal val="#ppt_x"/>
                                          </p:val>
                                        </p:tav>
                                      </p:tavLst>
                                    </p:anim>
                                    <p:anim calcmode="lin" valueType="num">
                                      <p:cBhvr additive="base">
                                        <p:cTn id="46" dur="500" fill="hold"/>
                                        <p:tgtEl>
                                          <p:spTgt spid="10"/>
                                        </p:tgtEl>
                                        <p:attrNameLst>
                                          <p:attrName>ppt_y</p:attrName>
                                        </p:attrNameLst>
                                      </p:cBhvr>
                                      <p:tavLst>
                                        <p:tav tm="0">
                                          <p:val>
                                            <p:strVal val="1+#ppt_h/2"/>
                                          </p:val>
                                        </p:tav>
                                        <p:tav tm="100000">
                                          <p:val>
                                            <p:strVal val="#ppt_y"/>
                                          </p:val>
                                        </p:tav>
                                      </p:tavLst>
                                    </p:anim>
                                  </p:childTnLst>
                                </p:cTn>
                              </p:par>
                              <p:par>
                                <p:cTn id="47" presetID="2" presetClass="entr" presetSubtype="4" decel="100000" fill="hold" grpId="0" nodeType="withEffect">
                                  <p:stCondLst>
                                    <p:cond delay="2800"/>
                                  </p:stCondLst>
                                  <p:childTnLst>
                                    <p:set>
                                      <p:cBhvr>
                                        <p:cTn id="48" dur="1" fill="hold">
                                          <p:stCondLst>
                                            <p:cond delay="0"/>
                                          </p:stCondLst>
                                        </p:cTn>
                                        <p:tgtEl>
                                          <p:spTgt spid="14"/>
                                        </p:tgtEl>
                                        <p:attrNameLst>
                                          <p:attrName>style.visibility</p:attrName>
                                        </p:attrNameLst>
                                      </p:cBhvr>
                                      <p:to>
                                        <p:strVal val="visible"/>
                                      </p:to>
                                    </p:set>
                                    <p:anim calcmode="lin" valueType="num">
                                      <p:cBhvr additive="base">
                                        <p:cTn id="49" dur="500" fill="hold"/>
                                        <p:tgtEl>
                                          <p:spTgt spid="14"/>
                                        </p:tgtEl>
                                        <p:attrNameLst>
                                          <p:attrName>ppt_x</p:attrName>
                                        </p:attrNameLst>
                                      </p:cBhvr>
                                      <p:tavLst>
                                        <p:tav tm="0">
                                          <p:val>
                                            <p:strVal val="#ppt_x"/>
                                          </p:val>
                                        </p:tav>
                                        <p:tav tm="100000">
                                          <p:val>
                                            <p:strVal val="#ppt_x"/>
                                          </p:val>
                                        </p:tav>
                                      </p:tavLst>
                                    </p:anim>
                                    <p:anim calcmode="lin" valueType="num">
                                      <p:cBhvr additive="base">
                                        <p:cTn id="50" dur="500" fill="hold"/>
                                        <p:tgtEl>
                                          <p:spTgt spid="14"/>
                                        </p:tgtEl>
                                        <p:attrNameLst>
                                          <p:attrName>ppt_y</p:attrName>
                                        </p:attrNameLst>
                                      </p:cBhvr>
                                      <p:tavLst>
                                        <p:tav tm="0">
                                          <p:val>
                                            <p:strVal val="1+#ppt_h/2"/>
                                          </p:val>
                                        </p:tav>
                                        <p:tav tm="100000">
                                          <p:val>
                                            <p:strVal val="#ppt_y"/>
                                          </p:val>
                                        </p:tav>
                                      </p:tavLst>
                                    </p:anim>
                                  </p:childTnLst>
                                </p:cTn>
                              </p:par>
                              <p:par>
                                <p:cTn id="51" presetID="2" presetClass="entr" presetSubtype="4" decel="100000" fill="hold" grpId="0" nodeType="withEffect">
                                  <p:stCondLst>
                                    <p:cond delay="2950"/>
                                  </p:stCondLst>
                                  <p:childTnLst>
                                    <p:set>
                                      <p:cBhvr>
                                        <p:cTn id="52" dur="1" fill="hold">
                                          <p:stCondLst>
                                            <p:cond delay="0"/>
                                          </p:stCondLst>
                                        </p:cTn>
                                        <p:tgtEl>
                                          <p:spTgt spid="18"/>
                                        </p:tgtEl>
                                        <p:attrNameLst>
                                          <p:attrName>style.visibility</p:attrName>
                                        </p:attrNameLst>
                                      </p:cBhvr>
                                      <p:to>
                                        <p:strVal val="visible"/>
                                      </p:to>
                                    </p:set>
                                    <p:anim calcmode="lin" valueType="num">
                                      <p:cBhvr additive="base">
                                        <p:cTn id="53" dur="500" fill="hold"/>
                                        <p:tgtEl>
                                          <p:spTgt spid="18"/>
                                        </p:tgtEl>
                                        <p:attrNameLst>
                                          <p:attrName>ppt_x</p:attrName>
                                        </p:attrNameLst>
                                      </p:cBhvr>
                                      <p:tavLst>
                                        <p:tav tm="0">
                                          <p:val>
                                            <p:strVal val="#ppt_x"/>
                                          </p:val>
                                        </p:tav>
                                        <p:tav tm="100000">
                                          <p:val>
                                            <p:strVal val="#ppt_x"/>
                                          </p:val>
                                        </p:tav>
                                      </p:tavLst>
                                    </p:anim>
                                    <p:anim calcmode="lin" valueType="num">
                                      <p:cBhvr additive="base">
                                        <p:cTn id="54"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P spid="10" grpId="0"/>
      <p:bldP spid="14" grpId="0"/>
      <p:bldP spid="18" grpId="0"/>
      <p:bldP spid="2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bwMode="auto">
          <a:xfrm>
            <a:off x="905166" y="1853985"/>
            <a:ext cx="1446149" cy="2569619"/>
          </a:xfrm>
          <a:prstGeom prst="rect">
            <a:avLst/>
          </a:prstGeom>
          <a:solidFill>
            <a:srgbClr val="A71F24"/>
          </a:solidFill>
          <a:ln w="9525" cap="flat" cmpd="sng" algn="ctr">
            <a:noFill/>
            <a:prstDash val="solid"/>
            <a:round/>
            <a:headEnd type="none" w="med" len="med"/>
            <a:tailEnd type="none" w="med" len="med"/>
          </a:ln>
          <a:effectLst/>
          <a:extLst/>
        </p:spPr>
        <p:txBody>
          <a:bodyPr vert="horz" wrap="square" lIns="68580" tIns="34290" rIns="68580" bIns="34290" numCol="1" rtlCol="0" anchor="t" anchorCtr="0" compatLnSpc="1">
            <a:prstTxWarp prst="textNoShape">
              <a:avLst/>
            </a:prstTxWarp>
          </a:bodyPr>
          <a:lstStyle/>
          <a:p>
            <a:pPr defTabSz="685800"/>
            <a:endParaRPr lang="zh-CN" altLang="en-US" sz="1350" dirty="0">
              <a:latin typeface="颜简体" panose="020B0503020204020204" pitchFamily="34" charset="2"/>
              <a:ea typeface="颜简体" panose="020B0503020204020204" pitchFamily="34" charset="2"/>
            </a:endParaRPr>
          </a:p>
        </p:txBody>
      </p:sp>
      <p:sp>
        <p:nvSpPr>
          <p:cNvPr id="3" name="矩形 2"/>
          <p:cNvSpPr/>
          <p:nvPr/>
        </p:nvSpPr>
        <p:spPr>
          <a:xfrm>
            <a:off x="3429001" y="1866361"/>
            <a:ext cx="5377542" cy="646331"/>
          </a:xfrm>
          <a:prstGeom prst="rect">
            <a:avLst/>
          </a:prstGeom>
        </p:spPr>
        <p:txBody>
          <a:bodyPr wrap="square">
            <a:spAutoFit/>
          </a:bodyPr>
          <a:lstStyle/>
          <a:p>
            <a:pPr>
              <a:lnSpc>
                <a:spcPct val="150000"/>
              </a:lnSpc>
            </a:pPr>
            <a:r>
              <a:rPr lang="zh-CN" altLang="en-US" sz="1200" b="1" dirty="0">
                <a:solidFill>
                  <a:schemeClr val="tx1">
                    <a:lumMod val="75000"/>
                    <a:lumOff val="25000"/>
                  </a:schemeClr>
                </a:solidFill>
                <a:latin typeface="等线" panose="02010600030101010101" pitchFamily="2" charset="-122"/>
                <a:ea typeface="等线" panose="02010600030101010101" pitchFamily="2" charset="-122"/>
              </a:rPr>
              <a:t>长征之所以能够取得胜利，凭借的是共产党人对革命理想信念的坚信不疑，凭借的是共产党人对奋斗目标的矢志不渝。</a:t>
            </a:r>
            <a:endParaRPr lang="en-US" altLang="zh-CN" sz="1200" b="1" dirty="0">
              <a:solidFill>
                <a:schemeClr val="tx1">
                  <a:lumMod val="75000"/>
                  <a:lumOff val="25000"/>
                </a:schemeClr>
              </a:solidFill>
              <a:latin typeface="等线" panose="02010600030101010101" pitchFamily="2" charset="-122"/>
              <a:ea typeface="等线" panose="02010600030101010101" pitchFamily="2" charset="-122"/>
            </a:endParaRPr>
          </a:p>
        </p:txBody>
      </p:sp>
      <p:grpSp>
        <p:nvGrpSpPr>
          <p:cNvPr id="4" name="组合 3"/>
          <p:cNvGrpSpPr/>
          <p:nvPr/>
        </p:nvGrpSpPr>
        <p:grpSpPr>
          <a:xfrm>
            <a:off x="3572143" y="1045399"/>
            <a:ext cx="2317611" cy="610734"/>
            <a:chOff x="4510803" y="1439147"/>
            <a:chExt cx="3090148" cy="814312"/>
          </a:xfrm>
        </p:grpSpPr>
        <p:grpSp>
          <p:nvGrpSpPr>
            <p:cNvPr id="5" name="组合 4"/>
            <p:cNvGrpSpPr/>
            <p:nvPr/>
          </p:nvGrpSpPr>
          <p:grpSpPr>
            <a:xfrm>
              <a:off x="4510803" y="1439147"/>
              <a:ext cx="3090148" cy="814312"/>
              <a:chOff x="3332925" y="1302746"/>
              <a:chExt cx="3147528" cy="914400"/>
            </a:xfrm>
          </p:grpSpPr>
          <p:sp>
            <p:nvSpPr>
              <p:cNvPr id="7" name="双波形 6"/>
              <p:cNvSpPr/>
              <p:nvPr/>
            </p:nvSpPr>
            <p:spPr>
              <a:xfrm>
                <a:off x="3332925" y="1302746"/>
                <a:ext cx="3147528" cy="914400"/>
              </a:xfrm>
              <a:prstGeom prst="doubleWave">
                <a:avLst>
                  <a:gd name="adj1" fmla="val 5080"/>
                  <a:gd name="adj2" fmla="val 2466"/>
                </a:avLst>
              </a:prstGeom>
              <a:solidFill>
                <a:srgbClr val="A71F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五角星 2"/>
              <p:cNvSpPr/>
              <p:nvPr/>
            </p:nvSpPr>
            <p:spPr>
              <a:xfrm>
                <a:off x="3658565" y="1495855"/>
                <a:ext cx="402410" cy="444986"/>
              </a:xfrm>
              <a:prstGeom prst="star5">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 name="矩形 5"/>
            <p:cNvSpPr/>
            <p:nvPr/>
          </p:nvSpPr>
          <p:spPr>
            <a:xfrm>
              <a:off x="5252334" y="1607288"/>
              <a:ext cx="2041584" cy="430887"/>
            </a:xfrm>
            <a:prstGeom prst="rect">
              <a:avLst/>
            </a:prstGeom>
          </p:spPr>
          <p:txBody>
            <a:bodyPr wrap="none">
              <a:spAutoFit/>
            </a:bodyPr>
            <a:lstStyle/>
            <a:p>
              <a:r>
                <a:rPr lang="zh-CN" altLang="en-US" sz="1500" b="1" dirty="0">
                  <a:solidFill>
                    <a:schemeClr val="bg1"/>
                  </a:solidFill>
                  <a:latin typeface="等线" panose="02010600030101010101" pitchFamily="2" charset="-122"/>
                  <a:ea typeface="等线" panose="02010600030101010101" pitchFamily="2" charset="-122"/>
                </a:rPr>
                <a:t>革命理想高于天</a:t>
              </a:r>
              <a:endParaRPr lang="zh-CN" altLang="en-US" sz="1500" dirty="0">
                <a:solidFill>
                  <a:schemeClr val="bg1"/>
                </a:solidFill>
                <a:latin typeface="等线" panose="02010600030101010101" pitchFamily="2" charset="-122"/>
                <a:ea typeface="等线" panose="02010600030101010101" pitchFamily="2" charset="-122"/>
              </a:endParaRPr>
            </a:p>
          </p:txBody>
        </p:sp>
      </p:grpSp>
      <p:sp>
        <p:nvSpPr>
          <p:cNvPr id="9" name="矩形 8"/>
          <p:cNvSpPr/>
          <p:nvPr/>
        </p:nvSpPr>
        <p:spPr>
          <a:xfrm>
            <a:off x="1202222" y="2565525"/>
            <a:ext cx="288909" cy="1061829"/>
          </a:xfrm>
          <a:prstGeom prst="rect">
            <a:avLst/>
          </a:prstGeom>
        </p:spPr>
        <p:txBody>
          <a:bodyPr wrap="square">
            <a:spAutoFit/>
          </a:bodyPr>
          <a:lstStyle/>
          <a:p>
            <a:r>
              <a:rPr lang="zh-CN" altLang="en-US" sz="2100" b="1" dirty="0">
                <a:solidFill>
                  <a:schemeClr val="bg1"/>
                </a:solidFill>
                <a:latin typeface="颜简体" panose="020B0503020204020204" pitchFamily="34" charset="2"/>
                <a:ea typeface="颜简体" panose="020B0503020204020204" pitchFamily="34" charset="2"/>
              </a:rPr>
              <a:t>志不立</a:t>
            </a:r>
          </a:p>
        </p:txBody>
      </p:sp>
      <p:sp>
        <p:nvSpPr>
          <p:cNvPr id="10" name="矩形 9"/>
          <p:cNvSpPr/>
          <p:nvPr/>
        </p:nvSpPr>
        <p:spPr>
          <a:xfrm>
            <a:off x="1643885" y="1945039"/>
            <a:ext cx="288909" cy="2354491"/>
          </a:xfrm>
          <a:prstGeom prst="rect">
            <a:avLst/>
          </a:prstGeom>
        </p:spPr>
        <p:txBody>
          <a:bodyPr wrap="square">
            <a:spAutoFit/>
          </a:bodyPr>
          <a:lstStyle/>
          <a:p>
            <a:r>
              <a:rPr lang="zh-CN" altLang="en-US" sz="2100" b="1" dirty="0">
                <a:solidFill>
                  <a:schemeClr val="bg1"/>
                </a:solidFill>
                <a:latin typeface="颜简体" panose="020B0503020204020204" pitchFamily="34" charset="2"/>
                <a:ea typeface="颜简体" panose="020B0503020204020204" pitchFamily="34" charset="2"/>
              </a:rPr>
              <a:t>天下无可成之事</a:t>
            </a:r>
          </a:p>
        </p:txBody>
      </p:sp>
      <p:sp>
        <p:nvSpPr>
          <p:cNvPr id="11" name="矩形 10"/>
          <p:cNvSpPr/>
          <p:nvPr/>
        </p:nvSpPr>
        <p:spPr>
          <a:xfrm>
            <a:off x="3429001" y="2634892"/>
            <a:ext cx="5377542" cy="923330"/>
          </a:xfrm>
          <a:prstGeom prst="rect">
            <a:avLst/>
          </a:prstGeom>
        </p:spPr>
        <p:txBody>
          <a:bodyPr wrap="square">
            <a:spAutoFit/>
          </a:bodyPr>
          <a:lstStyle/>
          <a:p>
            <a:pPr>
              <a:lnSpc>
                <a:spcPct val="150000"/>
              </a:lnSpc>
            </a:pPr>
            <a:r>
              <a:rPr lang="zh-CN" altLang="en-US" sz="1200" b="1" dirty="0">
                <a:solidFill>
                  <a:schemeClr val="tx1">
                    <a:lumMod val="75000"/>
                    <a:lumOff val="25000"/>
                  </a:schemeClr>
                </a:solidFill>
                <a:latin typeface="等线" panose="02010600030101010101" pitchFamily="2" charset="-122"/>
                <a:ea typeface="等线" panose="02010600030101010101" pitchFamily="2" charset="-122"/>
              </a:rPr>
              <a:t>邓小平同志曾说</a:t>
            </a:r>
            <a:r>
              <a:rPr lang="en-US" altLang="zh-CN" sz="1200" b="1" dirty="0">
                <a:solidFill>
                  <a:schemeClr val="tx1">
                    <a:lumMod val="75000"/>
                    <a:lumOff val="25000"/>
                  </a:schemeClr>
                </a:solidFill>
                <a:latin typeface="等线" panose="02010600030101010101" pitchFamily="2" charset="-122"/>
                <a:ea typeface="等线" panose="02010600030101010101" pitchFamily="2" charset="-122"/>
              </a:rPr>
              <a:t>:“</a:t>
            </a:r>
            <a:r>
              <a:rPr lang="zh-CN" altLang="en-US" sz="1200" b="1" dirty="0">
                <a:solidFill>
                  <a:schemeClr val="tx1">
                    <a:lumMod val="75000"/>
                    <a:lumOff val="25000"/>
                  </a:schemeClr>
                </a:solidFill>
                <a:latin typeface="等线" panose="02010600030101010101" pitchFamily="2" charset="-122"/>
                <a:ea typeface="等线" panose="02010600030101010101" pitchFamily="2" charset="-122"/>
              </a:rPr>
              <a:t>过去我们党无论怎样弱小，无论遇到什么困难，一直有强大的战斗力，因为我们有马克思主义和共产主义的信念。有了共同的理想，也就有了铁的纪律。无论过去、现在和将来，这都是我们的真正优势。”</a:t>
            </a:r>
            <a:endParaRPr lang="en-US" altLang="zh-CN" sz="1200" b="1" dirty="0">
              <a:solidFill>
                <a:schemeClr val="tx1">
                  <a:lumMod val="75000"/>
                  <a:lumOff val="25000"/>
                </a:schemeClr>
              </a:solidFill>
              <a:latin typeface="等线" panose="02010600030101010101" pitchFamily="2" charset="-122"/>
              <a:ea typeface="等线" panose="02010600030101010101" pitchFamily="2" charset="-122"/>
            </a:endParaRPr>
          </a:p>
        </p:txBody>
      </p:sp>
      <p:sp>
        <p:nvSpPr>
          <p:cNvPr id="12" name="矩形 11"/>
          <p:cNvSpPr/>
          <p:nvPr/>
        </p:nvSpPr>
        <p:spPr>
          <a:xfrm>
            <a:off x="3429001" y="3649481"/>
            <a:ext cx="5379137" cy="923330"/>
          </a:xfrm>
          <a:prstGeom prst="rect">
            <a:avLst/>
          </a:prstGeom>
        </p:spPr>
        <p:txBody>
          <a:bodyPr wrap="square">
            <a:spAutoFit/>
          </a:bodyPr>
          <a:lstStyle/>
          <a:p>
            <a:pPr>
              <a:lnSpc>
                <a:spcPct val="150000"/>
              </a:lnSpc>
            </a:pPr>
            <a:r>
              <a:rPr lang="zh-CN" altLang="en-US" sz="1200" b="1" dirty="0">
                <a:solidFill>
                  <a:schemeClr val="tx1">
                    <a:lumMod val="75000"/>
                    <a:lumOff val="25000"/>
                  </a:schemeClr>
                </a:solidFill>
                <a:latin typeface="等线" panose="02010600030101010101" pitchFamily="2" charset="-122"/>
                <a:ea typeface="等线" panose="02010600030101010101" pitchFamily="2" charset="-122"/>
              </a:rPr>
              <a:t>习近平总书记指出：“</a:t>
            </a:r>
            <a:r>
              <a:rPr lang="zh-CN" altLang="en-US" sz="1200" b="1" dirty="0">
                <a:solidFill>
                  <a:srgbClr val="A71F24"/>
                </a:solidFill>
                <a:latin typeface="等线" panose="02010600030101010101" pitchFamily="2" charset="-122"/>
                <a:ea typeface="等线" panose="02010600030101010101" pitchFamily="2" charset="-122"/>
              </a:rPr>
              <a:t>革命理想高于天。中国共产党之所以叫共产党，就是因为从成立之日起我们党就把共产主义确立为远大理想。</a:t>
            </a:r>
            <a:r>
              <a:rPr lang="zh-CN" altLang="en-US" sz="1200" b="1" dirty="0">
                <a:solidFill>
                  <a:schemeClr val="tx1">
                    <a:lumMod val="75000"/>
                    <a:lumOff val="25000"/>
                  </a:schemeClr>
                </a:solidFill>
                <a:latin typeface="等线" panose="02010600030101010101" pitchFamily="2" charset="-122"/>
                <a:ea typeface="等线" panose="02010600030101010101" pitchFamily="2" charset="-122"/>
              </a:rPr>
              <a:t>我们党之所以能够经受一次次挫折而又一次次奋起，归根到底是因为我们党有远大理想和崇高追求。”</a:t>
            </a:r>
          </a:p>
        </p:txBody>
      </p:sp>
      <p:grpSp>
        <p:nvGrpSpPr>
          <p:cNvPr id="13" name="组合 12"/>
          <p:cNvGrpSpPr/>
          <p:nvPr/>
        </p:nvGrpSpPr>
        <p:grpSpPr>
          <a:xfrm>
            <a:off x="2637091" y="1853984"/>
            <a:ext cx="648000" cy="648000"/>
            <a:chOff x="783771" y="1962115"/>
            <a:chExt cx="864000" cy="864000"/>
          </a:xfrm>
        </p:grpSpPr>
        <p:sp>
          <p:nvSpPr>
            <p:cNvPr id="14" name="矩形 13"/>
            <p:cNvSpPr/>
            <p:nvPr/>
          </p:nvSpPr>
          <p:spPr bwMode="auto">
            <a:xfrm>
              <a:off x="783771" y="1962115"/>
              <a:ext cx="864000" cy="864000"/>
            </a:xfrm>
            <a:prstGeom prst="rect">
              <a:avLst/>
            </a:prstGeom>
            <a:solidFill>
              <a:srgbClr val="A71F24"/>
            </a:solidFill>
            <a:ln w="9525" cap="flat" cmpd="sng" algn="ctr">
              <a:noFill/>
              <a:prstDash val="solid"/>
              <a:round/>
              <a:headEnd type="none" w="med" len="med"/>
              <a:tailEnd type="none" w="med" len="med"/>
            </a:ln>
            <a:effectLst/>
            <a:extLst/>
          </p:spPr>
          <p:txBody>
            <a:bodyPr vert="horz" wrap="square" lIns="68580" tIns="34290" rIns="68580" bIns="34290" numCol="1" rtlCol="0" anchor="t" anchorCtr="0" compatLnSpc="1">
              <a:prstTxWarp prst="textNoShape">
                <a:avLst/>
              </a:prstTxWarp>
            </a:bodyPr>
            <a:lstStyle/>
            <a:p>
              <a:pPr defTabSz="685800"/>
              <a:endParaRPr lang="zh-CN" altLang="en-US" sz="2100" dirty="0">
                <a:latin typeface="华文新魏" panose="02010800040101010101" pitchFamily="2" charset="-122"/>
                <a:ea typeface="华文新魏" panose="02010800040101010101" pitchFamily="2" charset="-122"/>
              </a:endParaRPr>
            </a:p>
          </p:txBody>
        </p:sp>
        <p:sp>
          <p:nvSpPr>
            <p:cNvPr id="15" name="文本框 14"/>
            <p:cNvSpPr txBox="1"/>
            <p:nvPr/>
          </p:nvSpPr>
          <p:spPr>
            <a:xfrm>
              <a:off x="1032868" y="2132506"/>
              <a:ext cx="389424" cy="553997"/>
            </a:xfrm>
            <a:prstGeom prst="rect">
              <a:avLst/>
            </a:prstGeom>
            <a:noFill/>
          </p:spPr>
          <p:txBody>
            <a:bodyPr wrap="none" rtlCol="0">
              <a:spAutoFit/>
            </a:bodyPr>
            <a:lstStyle/>
            <a:p>
              <a:r>
                <a:rPr lang="en-US" altLang="zh-CN" sz="2100" dirty="0">
                  <a:solidFill>
                    <a:schemeClr val="bg1"/>
                  </a:solidFill>
                  <a:latin typeface="华文新魏" panose="02010800040101010101" pitchFamily="2" charset="-122"/>
                  <a:ea typeface="华文新魏" panose="02010800040101010101" pitchFamily="2" charset="-122"/>
                </a:rPr>
                <a:t>1</a:t>
              </a:r>
              <a:endParaRPr lang="zh-CN" altLang="en-US" sz="2100" dirty="0">
                <a:solidFill>
                  <a:schemeClr val="bg1"/>
                </a:solidFill>
                <a:latin typeface="华文新魏" panose="02010800040101010101" pitchFamily="2" charset="-122"/>
                <a:ea typeface="华文新魏" panose="02010800040101010101" pitchFamily="2" charset="-122"/>
              </a:endParaRPr>
            </a:p>
          </p:txBody>
        </p:sp>
      </p:grpSp>
      <p:grpSp>
        <p:nvGrpSpPr>
          <p:cNvPr id="16" name="组合 15"/>
          <p:cNvGrpSpPr/>
          <p:nvPr/>
        </p:nvGrpSpPr>
        <p:grpSpPr>
          <a:xfrm>
            <a:off x="2645502" y="2761015"/>
            <a:ext cx="648000" cy="648000"/>
            <a:chOff x="783771" y="1962115"/>
            <a:chExt cx="864000" cy="864000"/>
          </a:xfrm>
        </p:grpSpPr>
        <p:sp>
          <p:nvSpPr>
            <p:cNvPr id="17" name="矩形 16"/>
            <p:cNvSpPr/>
            <p:nvPr/>
          </p:nvSpPr>
          <p:spPr bwMode="auto">
            <a:xfrm>
              <a:off x="783771" y="1962115"/>
              <a:ext cx="864000" cy="864000"/>
            </a:xfrm>
            <a:prstGeom prst="rect">
              <a:avLst/>
            </a:prstGeom>
            <a:solidFill>
              <a:srgbClr val="A71F24"/>
            </a:solidFill>
            <a:ln w="9525" cap="flat" cmpd="sng" algn="ctr">
              <a:noFill/>
              <a:prstDash val="solid"/>
              <a:round/>
              <a:headEnd type="none" w="med" len="med"/>
              <a:tailEnd type="none" w="med" len="med"/>
            </a:ln>
            <a:effectLst/>
            <a:extLst/>
          </p:spPr>
          <p:txBody>
            <a:bodyPr vert="horz" wrap="square" lIns="68580" tIns="34290" rIns="68580" bIns="34290" numCol="1" rtlCol="0" anchor="t" anchorCtr="0" compatLnSpc="1">
              <a:prstTxWarp prst="textNoShape">
                <a:avLst/>
              </a:prstTxWarp>
            </a:bodyPr>
            <a:lstStyle/>
            <a:p>
              <a:pPr defTabSz="685800"/>
              <a:endParaRPr lang="zh-CN" altLang="en-US" sz="2100" dirty="0">
                <a:latin typeface="华文新魏" panose="02010800040101010101" pitchFamily="2" charset="-122"/>
                <a:ea typeface="华文新魏" panose="02010800040101010101" pitchFamily="2" charset="-122"/>
              </a:endParaRPr>
            </a:p>
          </p:txBody>
        </p:sp>
        <p:sp>
          <p:nvSpPr>
            <p:cNvPr id="18" name="文本框 17"/>
            <p:cNvSpPr txBox="1"/>
            <p:nvPr/>
          </p:nvSpPr>
          <p:spPr>
            <a:xfrm>
              <a:off x="1018442" y="2132506"/>
              <a:ext cx="451405" cy="553997"/>
            </a:xfrm>
            <a:prstGeom prst="rect">
              <a:avLst/>
            </a:prstGeom>
            <a:noFill/>
          </p:spPr>
          <p:txBody>
            <a:bodyPr wrap="none" rtlCol="0">
              <a:spAutoFit/>
            </a:bodyPr>
            <a:lstStyle/>
            <a:p>
              <a:r>
                <a:rPr lang="en-US" altLang="zh-CN" sz="2100" dirty="0">
                  <a:solidFill>
                    <a:schemeClr val="bg1"/>
                  </a:solidFill>
                  <a:latin typeface="华文新魏" panose="02010800040101010101" pitchFamily="2" charset="-122"/>
                  <a:ea typeface="华文新魏" panose="02010800040101010101" pitchFamily="2" charset="-122"/>
                </a:rPr>
                <a:t>2</a:t>
              </a:r>
              <a:endParaRPr lang="zh-CN" altLang="en-US" sz="2100" dirty="0">
                <a:solidFill>
                  <a:schemeClr val="bg1"/>
                </a:solidFill>
                <a:latin typeface="华文新魏" panose="02010800040101010101" pitchFamily="2" charset="-122"/>
                <a:ea typeface="华文新魏" panose="02010800040101010101" pitchFamily="2" charset="-122"/>
              </a:endParaRPr>
            </a:p>
          </p:txBody>
        </p:sp>
      </p:grpSp>
      <p:grpSp>
        <p:nvGrpSpPr>
          <p:cNvPr id="19" name="组合 18"/>
          <p:cNvGrpSpPr/>
          <p:nvPr/>
        </p:nvGrpSpPr>
        <p:grpSpPr>
          <a:xfrm>
            <a:off x="2637091" y="3775604"/>
            <a:ext cx="648000" cy="648000"/>
            <a:chOff x="783771" y="1962115"/>
            <a:chExt cx="864000" cy="864000"/>
          </a:xfrm>
        </p:grpSpPr>
        <p:sp>
          <p:nvSpPr>
            <p:cNvPr id="20" name="矩形 19"/>
            <p:cNvSpPr/>
            <p:nvPr/>
          </p:nvSpPr>
          <p:spPr bwMode="auto">
            <a:xfrm>
              <a:off x="783771" y="1962115"/>
              <a:ext cx="864000" cy="864000"/>
            </a:xfrm>
            <a:prstGeom prst="rect">
              <a:avLst/>
            </a:prstGeom>
            <a:solidFill>
              <a:srgbClr val="A71F24"/>
            </a:solidFill>
            <a:ln w="9525" cap="flat" cmpd="sng" algn="ctr">
              <a:noFill/>
              <a:prstDash val="solid"/>
              <a:round/>
              <a:headEnd type="none" w="med" len="med"/>
              <a:tailEnd type="none" w="med" len="med"/>
            </a:ln>
            <a:effectLst/>
            <a:extLst/>
          </p:spPr>
          <p:txBody>
            <a:bodyPr vert="horz" wrap="square" lIns="68580" tIns="34290" rIns="68580" bIns="34290" numCol="1" rtlCol="0" anchor="t" anchorCtr="0" compatLnSpc="1">
              <a:prstTxWarp prst="textNoShape">
                <a:avLst/>
              </a:prstTxWarp>
            </a:bodyPr>
            <a:lstStyle/>
            <a:p>
              <a:pPr defTabSz="685800"/>
              <a:endParaRPr lang="zh-CN" altLang="en-US" sz="2100" dirty="0">
                <a:latin typeface="华文新魏" panose="02010800040101010101" pitchFamily="2" charset="-122"/>
                <a:ea typeface="华文新魏" panose="02010800040101010101" pitchFamily="2" charset="-122"/>
              </a:endParaRPr>
            </a:p>
          </p:txBody>
        </p:sp>
        <p:sp>
          <p:nvSpPr>
            <p:cNvPr id="21" name="文本框 20"/>
            <p:cNvSpPr txBox="1"/>
            <p:nvPr/>
          </p:nvSpPr>
          <p:spPr>
            <a:xfrm>
              <a:off x="1018442" y="2132506"/>
              <a:ext cx="451405" cy="553997"/>
            </a:xfrm>
            <a:prstGeom prst="rect">
              <a:avLst/>
            </a:prstGeom>
            <a:noFill/>
          </p:spPr>
          <p:txBody>
            <a:bodyPr wrap="none" rtlCol="0">
              <a:spAutoFit/>
            </a:bodyPr>
            <a:lstStyle/>
            <a:p>
              <a:r>
                <a:rPr lang="en-US" altLang="zh-CN" sz="2100" dirty="0">
                  <a:solidFill>
                    <a:schemeClr val="bg1"/>
                  </a:solidFill>
                  <a:latin typeface="华文新魏" panose="02010800040101010101" pitchFamily="2" charset="-122"/>
                  <a:ea typeface="华文新魏" panose="02010800040101010101" pitchFamily="2" charset="-122"/>
                </a:rPr>
                <a:t>3</a:t>
              </a:r>
              <a:endParaRPr lang="zh-CN" altLang="en-US" sz="2100" dirty="0">
                <a:solidFill>
                  <a:schemeClr val="bg1"/>
                </a:solidFill>
                <a:latin typeface="华文新魏" panose="02010800040101010101" pitchFamily="2" charset="-122"/>
                <a:ea typeface="华文新魏" panose="02010800040101010101" pitchFamily="2" charset="-122"/>
              </a:endParaRPr>
            </a:p>
          </p:txBody>
        </p:sp>
      </p:grpSp>
      <p:sp>
        <p:nvSpPr>
          <p:cNvPr id="22" name="文本框 21"/>
          <p:cNvSpPr txBox="1"/>
          <p:nvPr/>
        </p:nvSpPr>
        <p:spPr>
          <a:xfrm>
            <a:off x="1011010" y="239268"/>
            <a:ext cx="2339102" cy="461665"/>
          </a:xfrm>
          <a:prstGeom prst="rect">
            <a:avLst/>
          </a:prstGeom>
          <a:noFill/>
        </p:spPr>
        <p:txBody>
          <a:bodyPr wrap="none" rtlCol="0">
            <a:spAutoFit/>
          </a:bodyPr>
          <a:lstStyle/>
          <a:p>
            <a:r>
              <a:rPr lang="zh-CN" altLang="en-US" sz="2400" b="1" dirty="0">
                <a:solidFill>
                  <a:srgbClr val="A71F24"/>
                </a:solidFill>
                <a:latin typeface="颜简体" panose="020B0503020204020204" pitchFamily="34" charset="2"/>
                <a:ea typeface="颜简体" panose="020B0503020204020204" pitchFamily="34" charset="2"/>
              </a:rPr>
              <a:t>长征精神的内涵</a:t>
            </a:r>
          </a:p>
        </p:txBody>
      </p:sp>
    </p:spTree>
    <p:extLst>
      <p:ext uri="{BB962C8B-B14F-4D97-AF65-F5344CB8AC3E}">
        <p14:creationId xmlns:p14="http://schemas.microsoft.com/office/powerpoint/2010/main" xmlns="" val="2374118769"/>
      </p:ext>
    </p:extLst>
  </p:cSld>
  <p:clrMapOvr>
    <a:masterClrMapping/>
  </p:clrMapOvr>
  <mc:AlternateContent xmlns:mc="http://schemas.openxmlformats.org/markup-compatibility/2006">
    <mc:Choice xmlns:p14="http://schemas.microsoft.com/office/powerpoint/2010/main" xmlns="" Requires="p14">
      <p:transition spd="med" p14:dur="700" advTm="0">
        <p:fade/>
      </p:transition>
    </mc:Choice>
    <mc:Fallback>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lt">
                                    <p:tmPct val="10000"/>
                                  </p:iterate>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childTnLst>
                          </p:cTn>
                        </p:par>
                        <p:par>
                          <p:cTn id="8" fill="hold">
                            <p:stCondLst>
                              <p:cond delay="800"/>
                            </p:stCondLst>
                            <p:childTnLst>
                              <p:par>
                                <p:cTn id="9" presetID="22" presetClass="entr" presetSubtype="8"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left)">
                                      <p:cBhvr>
                                        <p:cTn id="11" dur="500"/>
                                        <p:tgtEl>
                                          <p:spTgt spid="4"/>
                                        </p:tgtEl>
                                      </p:cBhvr>
                                    </p:animEffect>
                                  </p:childTnLst>
                                </p:cTn>
                              </p:par>
                              <p:par>
                                <p:cTn id="12" presetID="10" presetClass="entr" presetSubtype="0" fill="hold" grpId="0" nodeType="withEffect">
                                  <p:stCondLst>
                                    <p:cond delay="25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500"/>
                                        <p:tgtEl>
                                          <p:spTgt spid="2"/>
                                        </p:tgtEl>
                                      </p:cBhvr>
                                    </p:animEffect>
                                  </p:childTnLst>
                                </p:cTn>
                              </p:par>
                            </p:childTnLst>
                          </p:cTn>
                        </p:par>
                        <p:par>
                          <p:cTn id="15" fill="hold">
                            <p:stCondLst>
                              <p:cond delay="1550"/>
                            </p:stCondLst>
                            <p:childTnLst>
                              <p:par>
                                <p:cTn id="16" presetID="53" presetClass="entr" presetSubtype="16" fill="hold" grpId="0" nodeType="afterEffect">
                                  <p:stCondLst>
                                    <p:cond delay="0"/>
                                  </p:stCondLst>
                                  <p:iterate type="lt">
                                    <p:tmPct val="10000"/>
                                  </p:iterate>
                                  <p:childTnLst>
                                    <p:set>
                                      <p:cBhvr>
                                        <p:cTn id="17" dur="1" fill="hold">
                                          <p:stCondLst>
                                            <p:cond delay="0"/>
                                          </p:stCondLst>
                                        </p:cTn>
                                        <p:tgtEl>
                                          <p:spTgt spid="9"/>
                                        </p:tgtEl>
                                        <p:attrNameLst>
                                          <p:attrName>style.visibility</p:attrName>
                                        </p:attrNameLst>
                                      </p:cBhvr>
                                      <p:to>
                                        <p:strVal val="visible"/>
                                      </p:to>
                                    </p:set>
                                    <p:anim calcmode="lin" valueType="num">
                                      <p:cBhvr>
                                        <p:cTn id="18" dur="500" fill="hold"/>
                                        <p:tgtEl>
                                          <p:spTgt spid="9"/>
                                        </p:tgtEl>
                                        <p:attrNameLst>
                                          <p:attrName>ppt_w</p:attrName>
                                        </p:attrNameLst>
                                      </p:cBhvr>
                                      <p:tavLst>
                                        <p:tav tm="0">
                                          <p:val>
                                            <p:fltVal val="0"/>
                                          </p:val>
                                        </p:tav>
                                        <p:tav tm="100000">
                                          <p:val>
                                            <p:strVal val="#ppt_w"/>
                                          </p:val>
                                        </p:tav>
                                      </p:tavLst>
                                    </p:anim>
                                    <p:anim calcmode="lin" valueType="num">
                                      <p:cBhvr>
                                        <p:cTn id="19" dur="500" fill="hold"/>
                                        <p:tgtEl>
                                          <p:spTgt spid="9"/>
                                        </p:tgtEl>
                                        <p:attrNameLst>
                                          <p:attrName>ppt_h</p:attrName>
                                        </p:attrNameLst>
                                      </p:cBhvr>
                                      <p:tavLst>
                                        <p:tav tm="0">
                                          <p:val>
                                            <p:fltVal val="0"/>
                                          </p:val>
                                        </p:tav>
                                        <p:tav tm="100000">
                                          <p:val>
                                            <p:strVal val="#ppt_h"/>
                                          </p:val>
                                        </p:tav>
                                      </p:tavLst>
                                    </p:anim>
                                    <p:animEffect transition="in" filter="fade">
                                      <p:cBhvr>
                                        <p:cTn id="20" dur="500"/>
                                        <p:tgtEl>
                                          <p:spTgt spid="9"/>
                                        </p:tgtEl>
                                      </p:cBhvr>
                                    </p:animEffect>
                                  </p:childTnLst>
                                </p:cTn>
                              </p:par>
                              <p:par>
                                <p:cTn id="21" presetID="53" presetClass="entr" presetSubtype="16" fill="hold" grpId="0" nodeType="withEffect">
                                  <p:stCondLst>
                                    <p:cond delay="250"/>
                                  </p:stCondLst>
                                  <p:iterate type="lt">
                                    <p:tmPct val="10000"/>
                                  </p:iterate>
                                  <p:childTnLst>
                                    <p:set>
                                      <p:cBhvr>
                                        <p:cTn id="22" dur="1" fill="hold">
                                          <p:stCondLst>
                                            <p:cond delay="0"/>
                                          </p:stCondLst>
                                        </p:cTn>
                                        <p:tgtEl>
                                          <p:spTgt spid="10"/>
                                        </p:tgtEl>
                                        <p:attrNameLst>
                                          <p:attrName>style.visibility</p:attrName>
                                        </p:attrNameLst>
                                      </p:cBhvr>
                                      <p:to>
                                        <p:strVal val="visible"/>
                                      </p:to>
                                    </p:set>
                                    <p:anim calcmode="lin" valueType="num">
                                      <p:cBhvr>
                                        <p:cTn id="23" dur="500" fill="hold"/>
                                        <p:tgtEl>
                                          <p:spTgt spid="10"/>
                                        </p:tgtEl>
                                        <p:attrNameLst>
                                          <p:attrName>ppt_w</p:attrName>
                                        </p:attrNameLst>
                                      </p:cBhvr>
                                      <p:tavLst>
                                        <p:tav tm="0">
                                          <p:val>
                                            <p:fltVal val="0"/>
                                          </p:val>
                                        </p:tav>
                                        <p:tav tm="100000">
                                          <p:val>
                                            <p:strVal val="#ppt_w"/>
                                          </p:val>
                                        </p:tav>
                                      </p:tavLst>
                                    </p:anim>
                                    <p:anim calcmode="lin" valueType="num">
                                      <p:cBhvr>
                                        <p:cTn id="24" dur="500" fill="hold"/>
                                        <p:tgtEl>
                                          <p:spTgt spid="10"/>
                                        </p:tgtEl>
                                        <p:attrNameLst>
                                          <p:attrName>ppt_h</p:attrName>
                                        </p:attrNameLst>
                                      </p:cBhvr>
                                      <p:tavLst>
                                        <p:tav tm="0">
                                          <p:val>
                                            <p:fltVal val="0"/>
                                          </p:val>
                                        </p:tav>
                                        <p:tav tm="100000">
                                          <p:val>
                                            <p:strVal val="#ppt_h"/>
                                          </p:val>
                                        </p:tav>
                                      </p:tavLst>
                                    </p:anim>
                                    <p:animEffect transition="in" filter="fade">
                                      <p:cBhvr>
                                        <p:cTn id="25" dur="500"/>
                                        <p:tgtEl>
                                          <p:spTgt spid="10"/>
                                        </p:tgtEl>
                                      </p:cBhvr>
                                    </p:animEffect>
                                  </p:childTnLst>
                                </p:cTn>
                              </p:par>
                              <p:par>
                                <p:cTn id="26" presetID="42" presetClass="entr" presetSubtype="0" fill="hold" nodeType="withEffect">
                                  <p:stCondLst>
                                    <p:cond delay="750"/>
                                  </p:stCondLst>
                                  <p:childTnLst>
                                    <p:set>
                                      <p:cBhvr>
                                        <p:cTn id="27" dur="1" fill="hold">
                                          <p:stCondLst>
                                            <p:cond delay="0"/>
                                          </p:stCondLst>
                                        </p:cTn>
                                        <p:tgtEl>
                                          <p:spTgt spid="13"/>
                                        </p:tgtEl>
                                        <p:attrNameLst>
                                          <p:attrName>style.visibility</p:attrName>
                                        </p:attrNameLst>
                                      </p:cBhvr>
                                      <p:to>
                                        <p:strVal val="visible"/>
                                      </p:to>
                                    </p:set>
                                    <p:animEffect transition="in" filter="fade">
                                      <p:cBhvr>
                                        <p:cTn id="28" dur="500"/>
                                        <p:tgtEl>
                                          <p:spTgt spid="13"/>
                                        </p:tgtEl>
                                      </p:cBhvr>
                                    </p:animEffect>
                                    <p:anim calcmode="lin" valueType="num">
                                      <p:cBhvr>
                                        <p:cTn id="29" dur="500" fill="hold"/>
                                        <p:tgtEl>
                                          <p:spTgt spid="13"/>
                                        </p:tgtEl>
                                        <p:attrNameLst>
                                          <p:attrName>ppt_x</p:attrName>
                                        </p:attrNameLst>
                                      </p:cBhvr>
                                      <p:tavLst>
                                        <p:tav tm="0">
                                          <p:val>
                                            <p:strVal val="#ppt_x"/>
                                          </p:val>
                                        </p:tav>
                                        <p:tav tm="100000">
                                          <p:val>
                                            <p:strVal val="#ppt_x"/>
                                          </p:val>
                                        </p:tav>
                                      </p:tavLst>
                                    </p:anim>
                                    <p:anim calcmode="lin" valueType="num">
                                      <p:cBhvr>
                                        <p:cTn id="30" dur="500" fill="hold"/>
                                        <p:tgtEl>
                                          <p:spTgt spid="13"/>
                                        </p:tgtEl>
                                        <p:attrNameLst>
                                          <p:attrName>ppt_y</p:attrName>
                                        </p:attrNameLst>
                                      </p:cBhvr>
                                      <p:tavLst>
                                        <p:tav tm="0">
                                          <p:val>
                                            <p:strVal val="#ppt_y+.1"/>
                                          </p:val>
                                        </p:tav>
                                        <p:tav tm="100000">
                                          <p:val>
                                            <p:strVal val="#ppt_y"/>
                                          </p:val>
                                        </p:tav>
                                      </p:tavLst>
                                    </p:anim>
                                  </p:childTnLst>
                                </p:cTn>
                              </p:par>
                              <p:par>
                                <p:cTn id="31" presetID="42" presetClass="entr" presetSubtype="0" fill="hold" nodeType="withEffect">
                                  <p:stCondLst>
                                    <p:cond delay="900"/>
                                  </p:stCondLst>
                                  <p:childTnLst>
                                    <p:set>
                                      <p:cBhvr>
                                        <p:cTn id="32" dur="1" fill="hold">
                                          <p:stCondLst>
                                            <p:cond delay="0"/>
                                          </p:stCondLst>
                                        </p:cTn>
                                        <p:tgtEl>
                                          <p:spTgt spid="16"/>
                                        </p:tgtEl>
                                        <p:attrNameLst>
                                          <p:attrName>style.visibility</p:attrName>
                                        </p:attrNameLst>
                                      </p:cBhvr>
                                      <p:to>
                                        <p:strVal val="visible"/>
                                      </p:to>
                                    </p:set>
                                    <p:animEffect transition="in" filter="fade">
                                      <p:cBhvr>
                                        <p:cTn id="33" dur="500"/>
                                        <p:tgtEl>
                                          <p:spTgt spid="16"/>
                                        </p:tgtEl>
                                      </p:cBhvr>
                                    </p:animEffect>
                                    <p:anim calcmode="lin" valueType="num">
                                      <p:cBhvr>
                                        <p:cTn id="34" dur="500" fill="hold"/>
                                        <p:tgtEl>
                                          <p:spTgt spid="16"/>
                                        </p:tgtEl>
                                        <p:attrNameLst>
                                          <p:attrName>ppt_x</p:attrName>
                                        </p:attrNameLst>
                                      </p:cBhvr>
                                      <p:tavLst>
                                        <p:tav tm="0">
                                          <p:val>
                                            <p:strVal val="#ppt_x"/>
                                          </p:val>
                                        </p:tav>
                                        <p:tav tm="100000">
                                          <p:val>
                                            <p:strVal val="#ppt_x"/>
                                          </p:val>
                                        </p:tav>
                                      </p:tavLst>
                                    </p:anim>
                                    <p:anim calcmode="lin" valueType="num">
                                      <p:cBhvr>
                                        <p:cTn id="35" dur="500" fill="hold"/>
                                        <p:tgtEl>
                                          <p:spTgt spid="16"/>
                                        </p:tgtEl>
                                        <p:attrNameLst>
                                          <p:attrName>ppt_y</p:attrName>
                                        </p:attrNameLst>
                                      </p:cBhvr>
                                      <p:tavLst>
                                        <p:tav tm="0">
                                          <p:val>
                                            <p:strVal val="#ppt_y+.1"/>
                                          </p:val>
                                        </p:tav>
                                        <p:tav tm="100000">
                                          <p:val>
                                            <p:strVal val="#ppt_y"/>
                                          </p:val>
                                        </p:tav>
                                      </p:tavLst>
                                    </p:anim>
                                  </p:childTnLst>
                                </p:cTn>
                              </p:par>
                              <p:par>
                                <p:cTn id="36" presetID="42" presetClass="entr" presetSubtype="0" fill="hold" nodeType="withEffect">
                                  <p:stCondLst>
                                    <p:cond delay="1050"/>
                                  </p:stCondLst>
                                  <p:childTnLst>
                                    <p:set>
                                      <p:cBhvr>
                                        <p:cTn id="37" dur="1" fill="hold">
                                          <p:stCondLst>
                                            <p:cond delay="0"/>
                                          </p:stCondLst>
                                        </p:cTn>
                                        <p:tgtEl>
                                          <p:spTgt spid="19"/>
                                        </p:tgtEl>
                                        <p:attrNameLst>
                                          <p:attrName>style.visibility</p:attrName>
                                        </p:attrNameLst>
                                      </p:cBhvr>
                                      <p:to>
                                        <p:strVal val="visible"/>
                                      </p:to>
                                    </p:set>
                                    <p:animEffect transition="in" filter="fade">
                                      <p:cBhvr>
                                        <p:cTn id="38" dur="500"/>
                                        <p:tgtEl>
                                          <p:spTgt spid="19"/>
                                        </p:tgtEl>
                                      </p:cBhvr>
                                    </p:animEffect>
                                    <p:anim calcmode="lin" valueType="num">
                                      <p:cBhvr>
                                        <p:cTn id="39" dur="500" fill="hold"/>
                                        <p:tgtEl>
                                          <p:spTgt spid="19"/>
                                        </p:tgtEl>
                                        <p:attrNameLst>
                                          <p:attrName>ppt_x</p:attrName>
                                        </p:attrNameLst>
                                      </p:cBhvr>
                                      <p:tavLst>
                                        <p:tav tm="0">
                                          <p:val>
                                            <p:strVal val="#ppt_x"/>
                                          </p:val>
                                        </p:tav>
                                        <p:tav tm="100000">
                                          <p:val>
                                            <p:strVal val="#ppt_x"/>
                                          </p:val>
                                        </p:tav>
                                      </p:tavLst>
                                    </p:anim>
                                    <p:anim calcmode="lin" valueType="num">
                                      <p:cBhvr>
                                        <p:cTn id="40" dur="500" fill="hold"/>
                                        <p:tgtEl>
                                          <p:spTgt spid="19"/>
                                        </p:tgtEl>
                                        <p:attrNameLst>
                                          <p:attrName>ppt_y</p:attrName>
                                        </p:attrNameLst>
                                      </p:cBhvr>
                                      <p:tavLst>
                                        <p:tav tm="0">
                                          <p:val>
                                            <p:strVal val="#ppt_y+.1"/>
                                          </p:val>
                                        </p:tav>
                                        <p:tav tm="100000">
                                          <p:val>
                                            <p:strVal val="#ppt_y"/>
                                          </p:val>
                                        </p:tav>
                                      </p:tavLst>
                                    </p:anim>
                                  </p:childTnLst>
                                </p:cTn>
                              </p:par>
                            </p:childTnLst>
                          </p:cTn>
                        </p:par>
                        <p:par>
                          <p:cTn id="41" fill="hold">
                            <p:stCondLst>
                              <p:cond delay="3100"/>
                            </p:stCondLst>
                            <p:childTnLst>
                              <p:par>
                                <p:cTn id="42" presetID="12" presetClass="entr" presetSubtype="4" fill="hold" grpId="0" nodeType="afterEffect">
                                  <p:stCondLst>
                                    <p:cond delay="0"/>
                                  </p:stCondLst>
                                  <p:childTnLst>
                                    <p:set>
                                      <p:cBhvr>
                                        <p:cTn id="43" dur="1" fill="hold">
                                          <p:stCondLst>
                                            <p:cond delay="0"/>
                                          </p:stCondLst>
                                        </p:cTn>
                                        <p:tgtEl>
                                          <p:spTgt spid="3"/>
                                        </p:tgtEl>
                                        <p:attrNameLst>
                                          <p:attrName>style.visibility</p:attrName>
                                        </p:attrNameLst>
                                      </p:cBhvr>
                                      <p:to>
                                        <p:strVal val="visible"/>
                                      </p:to>
                                    </p:set>
                                    <p:anim calcmode="lin" valueType="num">
                                      <p:cBhvr additive="base">
                                        <p:cTn id="44" dur="1000"/>
                                        <p:tgtEl>
                                          <p:spTgt spid="3"/>
                                        </p:tgtEl>
                                        <p:attrNameLst>
                                          <p:attrName>ppt_y</p:attrName>
                                        </p:attrNameLst>
                                      </p:cBhvr>
                                      <p:tavLst>
                                        <p:tav tm="0">
                                          <p:val>
                                            <p:strVal val="#ppt_y+#ppt_h*1.125000"/>
                                          </p:val>
                                        </p:tav>
                                        <p:tav tm="100000">
                                          <p:val>
                                            <p:strVal val="#ppt_y"/>
                                          </p:val>
                                        </p:tav>
                                      </p:tavLst>
                                    </p:anim>
                                    <p:animEffect transition="in" filter="wipe(up)">
                                      <p:cBhvr>
                                        <p:cTn id="45" dur="1000"/>
                                        <p:tgtEl>
                                          <p:spTgt spid="3"/>
                                        </p:tgtEl>
                                      </p:cBhvr>
                                    </p:animEffect>
                                  </p:childTnLst>
                                </p:cTn>
                              </p:par>
                              <p:par>
                                <p:cTn id="46" presetID="12" presetClass="entr" presetSubtype="4" fill="hold" grpId="0" nodeType="withEffect">
                                  <p:stCondLst>
                                    <p:cond delay="500"/>
                                  </p:stCondLst>
                                  <p:childTnLst>
                                    <p:set>
                                      <p:cBhvr>
                                        <p:cTn id="47" dur="1" fill="hold">
                                          <p:stCondLst>
                                            <p:cond delay="0"/>
                                          </p:stCondLst>
                                        </p:cTn>
                                        <p:tgtEl>
                                          <p:spTgt spid="11"/>
                                        </p:tgtEl>
                                        <p:attrNameLst>
                                          <p:attrName>style.visibility</p:attrName>
                                        </p:attrNameLst>
                                      </p:cBhvr>
                                      <p:to>
                                        <p:strVal val="visible"/>
                                      </p:to>
                                    </p:set>
                                    <p:anim calcmode="lin" valueType="num">
                                      <p:cBhvr additive="base">
                                        <p:cTn id="48" dur="1000"/>
                                        <p:tgtEl>
                                          <p:spTgt spid="11"/>
                                        </p:tgtEl>
                                        <p:attrNameLst>
                                          <p:attrName>ppt_y</p:attrName>
                                        </p:attrNameLst>
                                      </p:cBhvr>
                                      <p:tavLst>
                                        <p:tav tm="0">
                                          <p:val>
                                            <p:strVal val="#ppt_y+#ppt_h*1.125000"/>
                                          </p:val>
                                        </p:tav>
                                        <p:tav tm="100000">
                                          <p:val>
                                            <p:strVal val="#ppt_y"/>
                                          </p:val>
                                        </p:tav>
                                      </p:tavLst>
                                    </p:anim>
                                    <p:animEffect transition="in" filter="wipe(up)">
                                      <p:cBhvr>
                                        <p:cTn id="49" dur="1000"/>
                                        <p:tgtEl>
                                          <p:spTgt spid="11"/>
                                        </p:tgtEl>
                                      </p:cBhvr>
                                    </p:animEffect>
                                  </p:childTnLst>
                                </p:cTn>
                              </p:par>
                              <p:par>
                                <p:cTn id="50" presetID="12" presetClass="entr" presetSubtype="4" fill="hold" grpId="0" nodeType="withEffect">
                                  <p:stCondLst>
                                    <p:cond delay="1000"/>
                                  </p:stCondLst>
                                  <p:childTnLst>
                                    <p:set>
                                      <p:cBhvr>
                                        <p:cTn id="51" dur="1" fill="hold">
                                          <p:stCondLst>
                                            <p:cond delay="0"/>
                                          </p:stCondLst>
                                        </p:cTn>
                                        <p:tgtEl>
                                          <p:spTgt spid="12"/>
                                        </p:tgtEl>
                                        <p:attrNameLst>
                                          <p:attrName>style.visibility</p:attrName>
                                        </p:attrNameLst>
                                      </p:cBhvr>
                                      <p:to>
                                        <p:strVal val="visible"/>
                                      </p:to>
                                    </p:set>
                                    <p:anim calcmode="lin" valueType="num">
                                      <p:cBhvr additive="base">
                                        <p:cTn id="52" dur="1000"/>
                                        <p:tgtEl>
                                          <p:spTgt spid="12"/>
                                        </p:tgtEl>
                                        <p:attrNameLst>
                                          <p:attrName>ppt_y</p:attrName>
                                        </p:attrNameLst>
                                      </p:cBhvr>
                                      <p:tavLst>
                                        <p:tav tm="0">
                                          <p:val>
                                            <p:strVal val="#ppt_y+#ppt_h*1.125000"/>
                                          </p:val>
                                        </p:tav>
                                        <p:tav tm="100000">
                                          <p:val>
                                            <p:strVal val="#ppt_y"/>
                                          </p:val>
                                        </p:tav>
                                      </p:tavLst>
                                    </p:anim>
                                    <p:animEffect transition="in" filter="wipe(up)">
                                      <p:cBhvr>
                                        <p:cTn id="53"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9" grpId="0"/>
      <p:bldP spid="10" grpId="0"/>
      <p:bldP spid="11" grpId="0"/>
      <p:bldP spid="12" grpId="0"/>
      <p:bldP spid="2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bwMode="auto">
          <a:xfrm>
            <a:off x="1035794" y="1407671"/>
            <a:ext cx="1446149" cy="2569619"/>
          </a:xfrm>
          <a:prstGeom prst="rect">
            <a:avLst/>
          </a:prstGeom>
          <a:solidFill>
            <a:srgbClr val="A71F24"/>
          </a:solidFill>
          <a:ln w="9525" cap="flat" cmpd="sng" algn="ctr">
            <a:noFill/>
            <a:prstDash val="solid"/>
            <a:round/>
            <a:headEnd type="none" w="med" len="med"/>
            <a:tailEnd type="none" w="med" len="med"/>
          </a:ln>
          <a:effectLst/>
          <a:extLst/>
        </p:spPr>
        <p:txBody>
          <a:bodyPr vert="horz" wrap="square" lIns="68580" tIns="34290" rIns="68580" bIns="34290" numCol="1" rtlCol="0" anchor="t" anchorCtr="0" compatLnSpc="1">
            <a:prstTxWarp prst="textNoShape">
              <a:avLst/>
            </a:prstTxWarp>
          </a:bodyPr>
          <a:lstStyle/>
          <a:p>
            <a:pPr defTabSz="685800"/>
            <a:endParaRPr lang="zh-CN" altLang="en-US" sz="1350"/>
          </a:p>
        </p:txBody>
      </p:sp>
      <p:sp>
        <p:nvSpPr>
          <p:cNvPr id="3" name="矩形 2"/>
          <p:cNvSpPr/>
          <p:nvPr/>
        </p:nvSpPr>
        <p:spPr>
          <a:xfrm>
            <a:off x="2877685" y="2523046"/>
            <a:ext cx="5040086" cy="1477328"/>
          </a:xfrm>
          <a:prstGeom prst="rect">
            <a:avLst/>
          </a:prstGeom>
        </p:spPr>
        <p:txBody>
          <a:bodyPr wrap="square">
            <a:spAutoFit/>
          </a:bodyPr>
          <a:lstStyle/>
          <a:p>
            <a:pPr>
              <a:lnSpc>
                <a:spcPct val="150000"/>
              </a:lnSpc>
            </a:pPr>
            <a:r>
              <a:rPr lang="zh-CN" altLang="en-US" sz="1200" b="1" dirty="0">
                <a:solidFill>
                  <a:schemeClr val="tx1">
                    <a:lumMod val="75000"/>
                    <a:lumOff val="25000"/>
                  </a:schemeClr>
                </a:solidFill>
                <a:latin typeface="等线" panose="02010600030101010101" pitchFamily="2" charset="-122"/>
                <a:ea typeface="等线" panose="02010600030101010101" pitchFamily="2" charset="-122"/>
              </a:rPr>
              <a:t>       </a:t>
            </a:r>
            <a:r>
              <a:rPr lang="zh-CN" altLang="en-US" sz="1200" b="1" dirty="0">
                <a:solidFill>
                  <a:srgbClr val="A71F24"/>
                </a:solidFill>
                <a:latin typeface="等线" panose="02010600030101010101" pitchFamily="2" charset="-122"/>
                <a:ea typeface="等线" panose="02010600030101010101" pitchFamily="2" charset="-122"/>
              </a:rPr>
              <a:t>在民族复兴的新长征路上，任务依然艰巨，道路依然坎坷。</a:t>
            </a:r>
            <a:r>
              <a:rPr lang="zh-CN" altLang="en-US" sz="1200" b="1" dirty="0">
                <a:solidFill>
                  <a:schemeClr val="tx1">
                    <a:lumMod val="75000"/>
                    <a:lumOff val="25000"/>
                  </a:schemeClr>
                </a:solidFill>
                <a:latin typeface="等线" panose="02010600030101010101" pitchFamily="2" charset="-122"/>
                <a:ea typeface="等线" panose="02010600030101010101" pitchFamily="2" charset="-122"/>
              </a:rPr>
              <a:t>我们面前虽然仍有“雪山”、“草地”、“大渡河”、“腊子口”等高山险阻、急流险滩。但是，我们拥有克敌制胜的长征精神，再多的困难、再多的敌人也不怕，我们自信完全能够破解各种难题，战胜各种敌人，书写</a:t>
            </a:r>
            <a:r>
              <a:rPr lang="en-US" altLang="zh-CN" sz="1200" b="1" dirty="0">
                <a:solidFill>
                  <a:schemeClr val="tx1">
                    <a:lumMod val="75000"/>
                    <a:lumOff val="25000"/>
                  </a:schemeClr>
                </a:solidFill>
                <a:latin typeface="等线" panose="02010600030101010101" pitchFamily="2" charset="-122"/>
                <a:ea typeface="等线" panose="02010600030101010101" pitchFamily="2" charset="-122"/>
              </a:rPr>
              <a:t>21</a:t>
            </a:r>
            <a:r>
              <a:rPr lang="zh-CN" altLang="en-US" sz="1200" b="1" dirty="0">
                <a:solidFill>
                  <a:schemeClr val="tx1">
                    <a:lumMod val="75000"/>
                    <a:lumOff val="25000"/>
                  </a:schemeClr>
                </a:solidFill>
                <a:latin typeface="等线" panose="02010600030101010101" pitchFamily="2" charset="-122"/>
                <a:ea typeface="等线" panose="02010600030101010101" pitchFamily="2" charset="-122"/>
              </a:rPr>
              <a:t>世界新长征的壮美篇章。</a:t>
            </a:r>
          </a:p>
        </p:txBody>
      </p:sp>
      <p:sp>
        <p:nvSpPr>
          <p:cNvPr id="4" name="矩形 3"/>
          <p:cNvSpPr/>
          <p:nvPr/>
        </p:nvSpPr>
        <p:spPr>
          <a:xfrm>
            <a:off x="1345804" y="1497026"/>
            <a:ext cx="288909" cy="2354491"/>
          </a:xfrm>
          <a:prstGeom prst="rect">
            <a:avLst/>
          </a:prstGeom>
          <a:effectLst/>
        </p:spPr>
        <p:txBody>
          <a:bodyPr wrap="square">
            <a:spAutoFit/>
          </a:bodyPr>
          <a:lstStyle/>
          <a:p>
            <a:r>
              <a:rPr lang="zh-CN" altLang="en-US" sz="2100" b="1" dirty="0">
                <a:solidFill>
                  <a:schemeClr val="bg1"/>
                </a:solidFill>
                <a:latin typeface="颜简体" panose="020B0503020204020204" pitchFamily="34" charset="2"/>
                <a:ea typeface="颜简体" panose="020B0503020204020204" pitchFamily="34" charset="2"/>
              </a:rPr>
              <a:t>天若有情天亦老</a:t>
            </a:r>
          </a:p>
        </p:txBody>
      </p:sp>
      <p:sp>
        <p:nvSpPr>
          <p:cNvPr id="5" name="矩形 4"/>
          <p:cNvSpPr/>
          <p:nvPr/>
        </p:nvSpPr>
        <p:spPr>
          <a:xfrm>
            <a:off x="1790877" y="1497026"/>
            <a:ext cx="288909" cy="2354491"/>
          </a:xfrm>
          <a:prstGeom prst="rect">
            <a:avLst/>
          </a:prstGeom>
          <a:effectLst/>
        </p:spPr>
        <p:txBody>
          <a:bodyPr wrap="square">
            <a:spAutoFit/>
          </a:bodyPr>
          <a:lstStyle/>
          <a:p>
            <a:r>
              <a:rPr lang="zh-CN" altLang="en-US" sz="2100" b="1" dirty="0">
                <a:solidFill>
                  <a:schemeClr val="bg1"/>
                </a:solidFill>
                <a:latin typeface="颜简体" panose="020B0503020204020204" pitchFamily="34" charset="2"/>
                <a:ea typeface="颜简体" panose="020B0503020204020204" pitchFamily="34" charset="2"/>
              </a:rPr>
              <a:t>人间正道是沧桑</a:t>
            </a:r>
          </a:p>
        </p:txBody>
      </p:sp>
      <p:grpSp>
        <p:nvGrpSpPr>
          <p:cNvPr id="6" name="组合 5"/>
          <p:cNvGrpSpPr/>
          <p:nvPr/>
        </p:nvGrpSpPr>
        <p:grpSpPr>
          <a:xfrm>
            <a:off x="3419043" y="1497026"/>
            <a:ext cx="4895798" cy="610734"/>
            <a:chOff x="4510802" y="1439147"/>
            <a:chExt cx="6527730" cy="814312"/>
          </a:xfrm>
        </p:grpSpPr>
        <p:grpSp>
          <p:nvGrpSpPr>
            <p:cNvPr id="7" name="组合 6"/>
            <p:cNvGrpSpPr/>
            <p:nvPr/>
          </p:nvGrpSpPr>
          <p:grpSpPr>
            <a:xfrm>
              <a:off x="4510802" y="1439147"/>
              <a:ext cx="5276494" cy="814312"/>
              <a:chOff x="3332924" y="1302746"/>
              <a:chExt cx="5374471" cy="914400"/>
            </a:xfrm>
          </p:grpSpPr>
          <p:sp>
            <p:nvSpPr>
              <p:cNvPr id="9" name="双波形 8"/>
              <p:cNvSpPr/>
              <p:nvPr/>
            </p:nvSpPr>
            <p:spPr>
              <a:xfrm>
                <a:off x="3332924" y="1302746"/>
                <a:ext cx="5374471" cy="914400"/>
              </a:xfrm>
              <a:prstGeom prst="doubleWave">
                <a:avLst>
                  <a:gd name="adj1" fmla="val 5080"/>
                  <a:gd name="adj2" fmla="val 2466"/>
                </a:avLst>
              </a:prstGeom>
              <a:solidFill>
                <a:srgbClr val="A71F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五角星 2"/>
              <p:cNvSpPr/>
              <p:nvPr/>
            </p:nvSpPr>
            <p:spPr>
              <a:xfrm>
                <a:off x="3654007" y="1495855"/>
                <a:ext cx="402410" cy="444986"/>
              </a:xfrm>
              <a:prstGeom prst="star5">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矩形 7"/>
            <p:cNvSpPr/>
            <p:nvPr/>
          </p:nvSpPr>
          <p:spPr>
            <a:xfrm>
              <a:off x="5252333" y="1607288"/>
              <a:ext cx="5786199" cy="492443"/>
            </a:xfrm>
            <a:prstGeom prst="rect">
              <a:avLst/>
            </a:prstGeom>
          </p:spPr>
          <p:txBody>
            <a:bodyPr wrap="none">
              <a:spAutoFit/>
            </a:bodyPr>
            <a:lstStyle/>
            <a:p>
              <a:r>
                <a:rPr lang="zh-CN" altLang="en-US" b="1" dirty="0">
                  <a:solidFill>
                    <a:schemeClr val="bg1"/>
                  </a:solidFill>
                  <a:latin typeface="等线" panose="02010600030101010101" pitchFamily="2" charset="-122"/>
                  <a:ea typeface="等线" panose="02010600030101010101" pitchFamily="2" charset="-122"/>
                </a:rPr>
                <a:t>面对形形色色的敌人决一死战、克敌制胜</a:t>
              </a:r>
              <a:endParaRPr lang="zh-CN" altLang="en-US" dirty="0">
                <a:solidFill>
                  <a:schemeClr val="bg1"/>
                </a:solidFill>
                <a:latin typeface="等线" panose="02010600030101010101" pitchFamily="2" charset="-122"/>
                <a:ea typeface="等线" panose="02010600030101010101" pitchFamily="2" charset="-122"/>
              </a:endParaRPr>
            </a:p>
          </p:txBody>
        </p:sp>
      </p:grpSp>
      <p:sp>
        <p:nvSpPr>
          <p:cNvPr id="11" name="文本框 10"/>
          <p:cNvSpPr txBox="1"/>
          <p:nvPr/>
        </p:nvSpPr>
        <p:spPr>
          <a:xfrm>
            <a:off x="1011010" y="239268"/>
            <a:ext cx="2339102" cy="461665"/>
          </a:xfrm>
          <a:prstGeom prst="rect">
            <a:avLst/>
          </a:prstGeom>
          <a:noFill/>
        </p:spPr>
        <p:txBody>
          <a:bodyPr wrap="none" rtlCol="0">
            <a:spAutoFit/>
          </a:bodyPr>
          <a:lstStyle/>
          <a:p>
            <a:r>
              <a:rPr lang="zh-CN" altLang="en-US" sz="2400" b="1" dirty="0">
                <a:solidFill>
                  <a:srgbClr val="A71F24"/>
                </a:solidFill>
                <a:latin typeface="颜简体" panose="020B0503020204020204" pitchFamily="34" charset="2"/>
                <a:ea typeface="颜简体" panose="020B0503020204020204" pitchFamily="34" charset="2"/>
              </a:rPr>
              <a:t>长征精神的内涵</a:t>
            </a:r>
          </a:p>
        </p:txBody>
      </p:sp>
    </p:spTree>
    <p:extLst>
      <p:ext uri="{BB962C8B-B14F-4D97-AF65-F5344CB8AC3E}">
        <p14:creationId xmlns:p14="http://schemas.microsoft.com/office/powerpoint/2010/main" xmlns="" val="1566642684"/>
      </p:ext>
    </p:extLst>
  </p:cSld>
  <p:clrMapOvr>
    <a:masterClrMapping/>
  </p:clrMapOvr>
  <mc:AlternateContent xmlns:mc="http://schemas.openxmlformats.org/markup-compatibility/2006">
    <mc:Choice xmlns:p14="http://schemas.microsoft.com/office/powerpoint/2010/main" xmlns="" Requires="p14">
      <p:transition spd="med" p14:dur="700" advTm="0">
        <p:fade/>
      </p:transition>
    </mc:Choice>
    <mc:Fallback>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lt">
                                    <p:tmPct val="10000"/>
                                  </p:iterate>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par>
                          <p:cTn id="8" fill="hold">
                            <p:stCondLst>
                              <p:cond delay="800"/>
                            </p:stCondLst>
                            <p:childTnLst>
                              <p:par>
                                <p:cTn id="9" presetID="22" presetClass="entr" presetSubtype="8"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1000"/>
                                        <p:tgtEl>
                                          <p:spTgt spid="6"/>
                                        </p:tgtEl>
                                      </p:cBhvr>
                                    </p:animEffect>
                                  </p:childTnLst>
                                </p:cTn>
                              </p:par>
                              <p:par>
                                <p:cTn id="12" presetID="10" presetClass="entr" presetSubtype="0" fill="hold" grpId="0" nodeType="withEffect">
                                  <p:stCondLst>
                                    <p:cond delay="75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500"/>
                                        <p:tgtEl>
                                          <p:spTgt spid="2"/>
                                        </p:tgtEl>
                                      </p:cBhvr>
                                    </p:animEffect>
                                  </p:childTnLst>
                                </p:cTn>
                              </p:par>
                            </p:childTnLst>
                          </p:cTn>
                        </p:par>
                        <p:par>
                          <p:cTn id="15" fill="hold">
                            <p:stCondLst>
                              <p:cond delay="2050"/>
                            </p:stCondLst>
                            <p:childTnLst>
                              <p:par>
                                <p:cTn id="16" presetID="53" presetClass="entr" presetSubtype="16" fill="hold" grpId="0" nodeType="afterEffect">
                                  <p:stCondLst>
                                    <p:cond delay="0"/>
                                  </p:stCondLst>
                                  <p:iterate type="lt">
                                    <p:tmPct val="10000"/>
                                  </p:iterate>
                                  <p:childTnLst>
                                    <p:set>
                                      <p:cBhvr>
                                        <p:cTn id="17" dur="1" fill="hold">
                                          <p:stCondLst>
                                            <p:cond delay="0"/>
                                          </p:stCondLst>
                                        </p:cTn>
                                        <p:tgtEl>
                                          <p:spTgt spid="4"/>
                                        </p:tgtEl>
                                        <p:attrNameLst>
                                          <p:attrName>style.visibility</p:attrName>
                                        </p:attrNameLst>
                                      </p:cBhvr>
                                      <p:to>
                                        <p:strVal val="visible"/>
                                      </p:to>
                                    </p:set>
                                    <p:anim calcmode="lin" valueType="num">
                                      <p:cBhvr>
                                        <p:cTn id="18" dur="500" fill="hold"/>
                                        <p:tgtEl>
                                          <p:spTgt spid="4"/>
                                        </p:tgtEl>
                                        <p:attrNameLst>
                                          <p:attrName>ppt_w</p:attrName>
                                        </p:attrNameLst>
                                      </p:cBhvr>
                                      <p:tavLst>
                                        <p:tav tm="0">
                                          <p:val>
                                            <p:fltVal val="0"/>
                                          </p:val>
                                        </p:tav>
                                        <p:tav tm="100000">
                                          <p:val>
                                            <p:strVal val="#ppt_w"/>
                                          </p:val>
                                        </p:tav>
                                      </p:tavLst>
                                    </p:anim>
                                    <p:anim calcmode="lin" valueType="num">
                                      <p:cBhvr>
                                        <p:cTn id="19" dur="500" fill="hold"/>
                                        <p:tgtEl>
                                          <p:spTgt spid="4"/>
                                        </p:tgtEl>
                                        <p:attrNameLst>
                                          <p:attrName>ppt_h</p:attrName>
                                        </p:attrNameLst>
                                      </p:cBhvr>
                                      <p:tavLst>
                                        <p:tav tm="0">
                                          <p:val>
                                            <p:fltVal val="0"/>
                                          </p:val>
                                        </p:tav>
                                        <p:tav tm="100000">
                                          <p:val>
                                            <p:strVal val="#ppt_h"/>
                                          </p:val>
                                        </p:tav>
                                      </p:tavLst>
                                    </p:anim>
                                    <p:animEffect transition="in" filter="fade">
                                      <p:cBhvr>
                                        <p:cTn id="20" dur="500"/>
                                        <p:tgtEl>
                                          <p:spTgt spid="4"/>
                                        </p:tgtEl>
                                      </p:cBhvr>
                                    </p:animEffect>
                                  </p:childTnLst>
                                </p:cTn>
                              </p:par>
                              <p:par>
                                <p:cTn id="21" presetID="53" presetClass="entr" presetSubtype="16" fill="hold" grpId="0" nodeType="withEffect">
                                  <p:stCondLst>
                                    <p:cond delay="500"/>
                                  </p:stCondLst>
                                  <p:iterate type="lt">
                                    <p:tmPct val="10000"/>
                                  </p:iterate>
                                  <p:childTnLst>
                                    <p:set>
                                      <p:cBhvr>
                                        <p:cTn id="22" dur="1" fill="hold">
                                          <p:stCondLst>
                                            <p:cond delay="0"/>
                                          </p:stCondLst>
                                        </p:cTn>
                                        <p:tgtEl>
                                          <p:spTgt spid="5"/>
                                        </p:tgtEl>
                                        <p:attrNameLst>
                                          <p:attrName>style.visibility</p:attrName>
                                        </p:attrNameLst>
                                      </p:cBhvr>
                                      <p:to>
                                        <p:strVal val="visible"/>
                                      </p:to>
                                    </p:set>
                                    <p:anim calcmode="lin" valueType="num">
                                      <p:cBhvr>
                                        <p:cTn id="23" dur="500" fill="hold"/>
                                        <p:tgtEl>
                                          <p:spTgt spid="5"/>
                                        </p:tgtEl>
                                        <p:attrNameLst>
                                          <p:attrName>ppt_w</p:attrName>
                                        </p:attrNameLst>
                                      </p:cBhvr>
                                      <p:tavLst>
                                        <p:tav tm="0">
                                          <p:val>
                                            <p:fltVal val="0"/>
                                          </p:val>
                                        </p:tav>
                                        <p:tav tm="100000">
                                          <p:val>
                                            <p:strVal val="#ppt_w"/>
                                          </p:val>
                                        </p:tav>
                                      </p:tavLst>
                                    </p:anim>
                                    <p:anim calcmode="lin" valueType="num">
                                      <p:cBhvr>
                                        <p:cTn id="24" dur="500" fill="hold"/>
                                        <p:tgtEl>
                                          <p:spTgt spid="5"/>
                                        </p:tgtEl>
                                        <p:attrNameLst>
                                          <p:attrName>ppt_h</p:attrName>
                                        </p:attrNameLst>
                                      </p:cBhvr>
                                      <p:tavLst>
                                        <p:tav tm="0">
                                          <p:val>
                                            <p:fltVal val="0"/>
                                          </p:val>
                                        </p:tav>
                                        <p:tav tm="100000">
                                          <p:val>
                                            <p:strVal val="#ppt_h"/>
                                          </p:val>
                                        </p:tav>
                                      </p:tavLst>
                                    </p:anim>
                                    <p:animEffect transition="in" filter="fade">
                                      <p:cBhvr>
                                        <p:cTn id="25" dur="500"/>
                                        <p:tgtEl>
                                          <p:spTgt spid="5"/>
                                        </p:tgtEl>
                                      </p:cBhvr>
                                    </p:animEffect>
                                  </p:childTnLst>
                                </p:cTn>
                              </p:par>
                            </p:childTnLst>
                          </p:cTn>
                        </p:par>
                        <p:par>
                          <p:cTn id="26" fill="hold">
                            <p:stCondLst>
                              <p:cond delay="3350"/>
                            </p:stCondLst>
                            <p:childTnLst>
                              <p:par>
                                <p:cTn id="27" presetID="16" presetClass="entr" presetSubtype="21" fill="hold" grpId="0" nodeType="afterEffect">
                                  <p:stCondLst>
                                    <p:cond delay="0"/>
                                  </p:stCondLst>
                                  <p:childTnLst>
                                    <p:set>
                                      <p:cBhvr>
                                        <p:cTn id="28" dur="1" fill="hold">
                                          <p:stCondLst>
                                            <p:cond delay="0"/>
                                          </p:stCondLst>
                                        </p:cTn>
                                        <p:tgtEl>
                                          <p:spTgt spid="3"/>
                                        </p:tgtEl>
                                        <p:attrNameLst>
                                          <p:attrName>style.visibility</p:attrName>
                                        </p:attrNameLst>
                                      </p:cBhvr>
                                      <p:to>
                                        <p:strVal val="visible"/>
                                      </p:to>
                                    </p:set>
                                    <p:animEffect transition="in" filter="barn(inVertical)">
                                      <p:cBhvr>
                                        <p:cTn id="29"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p:bldP spid="5" grpId="0"/>
      <p:bldP spid="1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887045" y="3287242"/>
            <a:ext cx="5388361" cy="1131079"/>
          </a:xfrm>
          <a:prstGeom prst="rect">
            <a:avLst/>
          </a:prstGeom>
          <a:noFill/>
          <a:effectLst/>
        </p:spPr>
        <p:txBody>
          <a:bodyPr wrap="square" rtlCol="0">
            <a:spAutoFit/>
          </a:bodyPr>
          <a:lstStyle/>
          <a:p>
            <a:pPr algn="ctr">
              <a:lnSpc>
                <a:spcPct val="150000"/>
              </a:lnSpc>
            </a:pPr>
            <a:r>
              <a:rPr lang="zh-CN" altLang="en-US" sz="4500" b="1" dirty="0">
                <a:solidFill>
                  <a:srgbClr val="A71F24"/>
                </a:solidFill>
                <a:latin typeface="颜简体" panose="020B0503020204020204" pitchFamily="34" charset="2"/>
                <a:ea typeface="颜简体" panose="020B0503020204020204" pitchFamily="34" charset="2"/>
              </a:rPr>
              <a:t>回顾长征路</a:t>
            </a:r>
          </a:p>
        </p:txBody>
      </p:sp>
      <p:sp>
        <p:nvSpPr>
          <p:cNvPr id="3" name="矩形 2"/>
          <p:cNvSpPr/>
          <p:nvPr/>
        </p:nvSpPr>
        <p:spPr>
          <a:xfrm>
            <a:off x="3721112" y="2577364"/>
            <a:ext cx="1723549" cy="553998"/>
          </a:xfrm>
          <a:prstGeom prst="rect">
            <a:avLst/>
          </a:prstGeom>
        </p:spPr>
        <p:txBody>
          <a:bodyPr wrap="none">
            <a:spAutoFit/>
          </a:bodyPr>
          <a:lstStyle/>
          <a:p>
            <a:pPr algn="ctr"/>
            <a:r>
              <a:rPr lang="zh-CN" altLang="en-US" sz="3000" b="1" dirty="0">
                <a:solidFill>
                  <a:srgbClr val="A71F24"/>
                </a:solidFill>
                <a:latin typeface="颜简体" panose="020B0503020204020204" pitchFamily="34" charset="2"/>
                <a:ea typeface="颜简体" panose="020B0503020204020204" pitchFamily="34" charset="2"/>
              </a:rPr>
              <a:t>第二部分</a:t>
            </a:r>
          </a:p>
        </p:txBody>
      </p:sp>
      <p:pic>
        <p:nvPicPr>
          <p:cNvPr id="4" name="图片 3"/>
          <p:cNvPicPr>
            <a:picLocks noChangeAspect="1"/>
          </p:cNvPicPr>
          <p:nvPr/>
        </p:nvPicPr>
        <p:blipFill>
          <a:blip r:embed="rId2" cstate="print">
            <a:extLst>
              <a:ext uri="{BEBA8EAE-BF5A-486C-A8C5-ECC9F3942E4B}">
                <a14:imgProps xmlns:a14="http://schemas.microsoft.com/office/drawing/2010/main" xmlns="">
                  <a14:imgLayer r:embed="rId3">
                    <a14:imgEffect>
                      <a14:colorTemperature colorTemp="9000"/>
                    </a14:imgEffect>
                    <a14:imgEffect>
                      <a14:saturation sat="70000"/>
                    </a14:imgEffect>
                  </a14:imgLayer>
                </a14:imgProps>
              </a:ext>
              <a:ext uri="{28A0092B-C50C-407E-A947-70E740481C1C}">
                <a14:useLocalDpi xmlns:a14="http://schemas.microsoft.com/office/drawing/2010/main" xmlns="" val="0"/>
              </a:ext>
            </a:extLst>
          </a:blip>
          <a:stretch>
            <a:fillRect/>
          </a:stretch>
        </p:blipFill>
        <p:spPr>
          <a:xfrm>
            <a:off x="3088226" y="599094"/>
            <a:ext cx="2986000" cy="1864620"/>
          </a:xfrm>
          <a:prstGeom prst="rect">
            <a:avLst/>
          </a:prstGeom>
        </p:spPr>
      </p:pic>
    </p:spTree>
    <p:extLst>
      <p:ext uri="{BB962C8B-B14F-4D97-AF65-F5344CB8AC3E}">
        <p14:creationId xmlns:p14="http://schemas.microsoft.com/office/powerpoint/2010/main" xmlns="" val="700239037"/>
      </p:ext>
    </p:extLst>
  </p:cSld>
  <p:clrMapOvr>
    <a:masterClrMapping/>
  </p:clrMapOvr>
  <mc:AlternateContent xmlns:mc="http://schemas.openxmlformats.org/markup-compatibility/2006">
    <mc:Choice xmlns:p14="http://schemas.microsoft.com/office/powerpoint/2010/main" xmlns="" Requires="p14">
      <p:transition spd="slow" p14:dur="1250" advTm="0">
        <p14:switch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childTnLst>
                                </p:cTn>
                              </p:par>
                              <p:par>
                                <p:cTn id="9" presetID="53" presetClass="entr" presetSubtype="16" fill="hold" grpId="0" nodeType="withEffect">
                                  <p:stCondLst>
                                    <p:cond delay="750"/>
                                  </p:stCondLst>
                                  <p:iterate type="lt">
                                    <p:tmPct val="10000"/>
                                  </p:iterate>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fltVal val="0"/>
                                          </p:val>
                                        </p:tav>
                                        <p:tav tm="100000">
                                          <p:val>
                                            <p:strVal val="#ppt_w"/>
                                          </p:val>
                                        </p:tav>
                                      </p:tavLst>
                                    </p:anim>
                                    <p:anim calcmode="lin" valueType="num">
                                      <p:cBhvr>
                                        <p:cTn id="12" dur="500" fill="hold"/>
                                        <p:tgtEl>
                                          <p:spTgt spid="3"/>
                                        </p:tgtEl>
                                        <p:attrNameLst>
                                          <p:attrName>ppt_h</p:attrName>
                                        </p:attrNameLst>
                                      </p:cBhvr>
                                      <p:tavLst>
                                        <p:tav tm="0">
                                          <p:val>
                                            <p:fltVal val="0"/>
                                          </p:val>
                                        </p:tav>
                                        <p:tav tm="100000">
                                          <p:val>
                                            <p:strVal val="#ppt_h"/>
                                          </p:val>
                                        </p:tav>
                                      </p:tavLst>
                                    </p:anim>
                                    <p:animEffect transition="in" filter="fade">
                                      <p:cBhvr>
                                        <p:cTn id="13" dur="500"/>
                                        <p:tgtEl>
                                          <p:spTgt spid="3"/>
                                        </p:tgtEl>
                                      </p:cBhvr>
                                    </p:animEffect>
                                  </p:childTnLst>
                                </p:cTn>
                              </p:par>
                              <p:par>
                                <p:cTn id="14" presetID="2" presetClass="entr" presetSubtype="2" fill="hold" grpId="0" nodeType="withEffect">
                                  <p:stCondLst>
                                    <p:cond delay="1000"/>
                                  </p:stCondLst>
                                  <p:iterate type="lt">
                                    <p:tmPct val="10000"/>
                                  </p:iterate>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fill="hold"/>
                                        <p:tgtEl>
                                          <p:spTgt spid="2"/>
                                        </p:tgtEl>
                                        <p:attrNameLst>
                                          <p:attrName>ppt_x</p:attrName>
                                        </p:attrNameLst>
                                      </p:cBhvr>
                                      <p:tavLst>
                                        <p:tav tm="0">
                                          <p:val>
                                            <p:strVal val="1+#ppt_w/2"/>
                                          </p:val>
                                        </p:tav>
                                        <p:tav tm="100000">
                                          <p:val>
                                            <p:strVal val="#ppt_x"/>
                                          </p:val>
                                        </p:tav>
                                      </p:tavLst>
                                    </p:anim>
                                    <p:anim calcmode="lin" valueType="num">
                                      <p:cBhvr additive="base">
                                        <p:cTn id="17"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PRESENTER" val="a73c618eef3820ac4b108ca42bc2d32b66cdd3"/>
</p:tagLst>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18</TotalTime>
  <Words>4421</Words>
  <Application>Microsoft Office PowerPoint</Application>
  <PresentationFormat>全屏显示(16:9)</PresentationFormat>
  <Paragraphs>135</Paragraphs>
  <Slides>27</Slides>
  <Notes>2</Notes>
  <HiddenSlides>0</HiddenSlides>
  <MMClips>1</MMClips>
  <ScaleCrop>false</ScaleCrop>
  <HeadingPairs>
    <vt:vector size="4" baseType="variant">
      <vt:variant>
        <vt:lpstr>主题</vt:lpstr>
      </vt:variant>
      <vt:variant>
        <vt:i4>1</vt:i4>
      </vt:variant>
      <vt:variant>
        <vt:lpstr>幻灯片标题</vt:lpstr>
      </vt:variant>
      <vt:variant>
        <vt:i4>27</vt:i4>
      </vt:variant>
    </vt:vector>
  </HeadingPairs>
  <TitlesOfParts>
    <vt:vector size="28"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vector>
  </TitlesOfParts>
  <Company>P R 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China</dc:creator>
  <cp:lastModifiedBy>Administrator</cp:lastModifiedBy>
  <cp:revision>4</cp:revision>
  <dcterms:created xsi:type="dcterms:W3CDTF">2017-02-20T13:27:50Z</dcterms:created>
  <dcterms:modified xsi:type="dcterms:W3CDTF">2017-07-14T12:59:41Z</dcterms:modified>
</cp:coreProperties>
</file>