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316" r:id="rId2"/>
    <p:sldId id="257" r:id="rId3"/>
    <p:sldId id="258" r:id="rId4"/>
    <p:sldId id="259" r:id="rId5"/>
    <p:sldId id="293" r:id="rId6"/>
    <p:sldId id="294" r:id="rId7"/>
    <p:sldId id="295" r:id="rId8"/>
    <p:sldId id="297" r:id="rId9"/>
    <p:sldId id="296" r:id="rId10"/>
    <p:sldId id="298" r:id="rId11"/>
    <p:sldId id="300" r:id="rId12"/>
    <p:sldId id="289" r:id="rId13"/>
    <p:sldId id="299" r:id="rId14"/>
    <p:sldId id="301" r:id="rId15"/>
    <p:sldId id="302" r:id="rId16"/>
    <p:sldId id="304" r:id="rId17"/>
    <p:sldId id="305" r:id="rId18"/>
    <p:sldId id="303" r:id="rId19"/>
    <p:sldId id="306" r:id="rId20"/>
    <p:sldId id="307" r:id="rId21"/>
    <p:sldId id="308" r:id="rId22"/>
    <p:sldId id="309" r:id="rId23"/>
    <p:sldId id="290" r:id="rId24"/>
    <p:sldId id="310" r:id="rId25"/>
    <p:sldId id="311" r:id="rId26"/>
    <p:sldId id="291" r:id="rId27"/>
    <p:sldId id="313" r:id="rId28"/>
    <p:sldId id="312" r:id="rId29"/>
    <p:sldId id="314" r:id="rId30"/>
    <p:sldId id="317"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991D"/>
    <a:srgbClr val="FFFE5A"/>
    <a:srgbClr val="FAB103"/>
    <a:srgbClr val="E5271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5" d="100"/>
          <a:sy n="65" d="100"/>
        </p:scale>
        <p:origin x="-918"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8B2337-2A24-4AFF-AB6B-0A604FCB8577}" type="datetimeFigureOut">
              <a:rPr lang="zh-CN" altLang="en-US" smtClean="0"/>
              <a:pPr/>
              <a:t>2018/3/14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2D3FF3-8F93-431B-AF4E-7315B3FD234D}" type="slidenum">
              <a:rPr lang="zh-CN" altLang="en-US" smtClean="0"/>
              <a:pPr/>
              <a:t>‹#›</a:t>
            </a:fld>
            <a:endParaRPr lang="zh-CN" altLang="en-US"/>
          </a:p>
        </p:txBody>
      </p:sp>
    </p:spTree>
    <p:extLst>
      <p:ext uri="{BB962C8B-B14F-4D97-AF65-F5344CB8AC3E}">
        <p14:creationId xmlns:p14="http://schemas.microsoft.com/office/powerpoint/2010/main" xmlns="" val="839418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2D3FF3-8F93-431B-AF4E-7315B3FD234D}" type="slidenum">
              <a:rPr lang="zh-CN" altLang="en-US" smtClean="0"/>
              <a:pPr/>
              <a:t>1</a:t>
            </a:fld>
            <a:endParaRPr lang="zh-CN" altLang="en-US"/>
          </a:p>
        </p:txBody>
      </p:sp>
    </p:spTree>
    <p:extLst>
      <p:ext uri="{BB962C8B-B14F-4D97-AF65-F5344CB8AC3E}">
        <p14:creationId xmlns:p14="http://schemas.microsoft.com/office/powerpoint/2010/main" xmlns="" val="3674017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531849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401494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213234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976172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806389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662425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8355881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784869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8379614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046800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565500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880147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0449209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789294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6399328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6451908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2846806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444136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676121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480063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370616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6137901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2D3FF3-8F93-431B-AF4E-7315B3FD234D}" type="slidenum">
              <a:rPr lang="zh-CN" altLang="en-US" smtClean="0"/>
              <a:pPr/>
              <a:t>30</a:t>
            </a:fld>
            <a:endParaRPr lang="zh-CN" altLang="en-US"/>
          </a:p>
        </p:txBody>
      </p:sp>
    </p:spTree>
    <p:extLst>
      <p:ext uri="{BB962C8B-B14F-4D97-AF65-F5344CB8AC3E}">
        <p14:creationId xmlns:p14="http://schemas.microsoft.com/office/powerpoint/2010/main" xmlns="" val="1872709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183172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826135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828402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69578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517403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9527719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涂豆思 正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4F96618B-A6DD-4FEA-9570-2B903BED623F}"/>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flipH="1">
            <a:off x="0" y="0"/>
            <a:ext cx="12192000" cy="1059543"/>
          </a:xfrm>
          <a:prstGeom prst="rect">
            <a:avLst/>
          </a:prstGeom>
        </p:spPr>
      </p:pic>
      <p:sp>
        <p:nvSpPr>
          <p:cNvPr id="8" name="矩形 7">
            <a:extLst>
              <a:ext uri="{FF2B5EF4-FFF2-40B4-BE49-F238E27FC236}">
                <a16:creationId xmlns:a16="http://schemas.microsoft.com/office/drawing/2014/main" xmlns="" id="{519AA99C-36A1-4D20-9D84-CA326F12274B}"/>
              </a:ext>
            </a:extLst>
          </p:cNvPr>
          <p:cNvSpPr/>
          <p:nvPr userDrawn="1"/>
        </p:nvSpPr>
        <p:spPr>
          <a:xfrm>
            <a:off x="0" y="1026161"/>
            <a:ext cx="12192000" cy="60959"/>
          </a:xfrm>
          <a:prstGeom prst="rect">
            <a:avLst/>
          </a:prstGeom>
          <a:solidFill>
            <a:srgbClr val="F79646">
              <a:lumMod val="60000"/>
              <a:lumOff val="40000"/>
            </a:srgbClr>
          </a:solidFill>
          <a:ln w="190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Impact" panose="020B0806030902050204"/>
              <a:ea typeface="微软雅黑" panose="020B0503020204020204" pitchFamily="34" charset="-122"/>
              <a:cs typeface="+mn-cs"/>
            </a:endParaRPr>
          </a:p>
        </p:txBody>
      </p:sp>
      <p:pic>
        <p:nvPicPr>
          <p:cNvPr id="9" name="图片 8">
            <a:extLst>
              <a:ext uri="{FF2B5EF4-FFF2-40B4-BE49-F238E27FC236}">
                <a16:creationId xmlns:a16="http://schemas.microsoft.com/office/drawing/2014/main" xmlns="" id="{89211B7A-7C9A-42C5-A262-515626FC58C8}"/>
              </a:ext>
            </a:extLst>
          </p:cNvPr>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371807" y="174171"/>
            <a:ext cx="902879" cy="769258"/>
          </a:xfrm>
          <a:prstGeom prst="rect">
            <a:avLst/>
          </a:prstGeom>
        </p:spPr>
      </p:pic>
    </p:spTree>
    <p:extLst>
      <p:ext uri="{BB962C8B-B14F-4D97-AF65-F5344CB8AC3E}">
        <p14:creationId xmlns:p14="http://schemas.microsoft.com/office/powerpoint/2010/main" xmlns="" val="176424237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涂豆思 过渡页">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D62DC38-C9DC-49D6-AF8E-FEF27EAF99FB}"/>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12192000" cy="5715000"/>
          </a:xfrm>
          <a:prstGeom prst="rect">
            <a:avLst/>
          </a:prstGeom>
        </p:spPr>
      </p:pic>
      <p:pic>
        <p:nvPicPr>
          <p:cNvPr id="5" name="图片 4">
            <a:extLst>
              <a:ext uri="{FF2B5EF4-FFF2-40B4-BE49-F238E27FC236}">
                <a16:creationId xmlns:a16="http://schemas.microsoft.com/office/drawing/2014/main" xmlns="" id="{57DBD50C-15CF-4992-9E2C-D6908982EDC4}"/>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t="27602"/>
          <a:stretch/>
        </p:blipFill>
        <p:spPr>
          <a:xfrm>
            <a:off x="0" y="2445657"/>
            <a:ext cx="12192000" cy="4412343"/>
          </a:xfrm>
          <a:prstGeom prst="rect">
            <a:avLst/>
          </a:prstGeom>
        </p:spPr>
      </p:pic>
    </p:spTree>
    <p:extLst>
      <p:ext uri="{BB962C8B-B14F-4D97-AF65-F5344CB8AC3E}">
        <p14:creationId xmlns:p14="http://schemas.microsoft.com/office/powerpoint/2010/main" xmlns="" val="167897407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首尾页 涂豆思">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331397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5"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8273343"/>
      </p:ext>
    </p:extLst>
  </p:cSld>
  <p:clrMap bg1="lt1" tx1="dk1" bg2="lt2" tx2="dk2" accent1="accent1" accent2="accent2" accent3="accent3" accent4="accent4" accent5="accent5" accent6="accent6" hlink="hlink" folHlink="folHlink"/>
  <p:sldLayoutIdLst>
    <p:sldLayoutId id="2147483661" r:id="rId1"/>
    <p:sldLayoutId id="2147483666" r:id="rId2"/>
    <p:sldLayoutId id="2147483665" r:id="rId3"/>
  </p:sldLayoutIdLst>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notesSlide" Target="../notesSlides/notesSlide1.xml"/><Relationship Id="rId7"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audio"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2.png"/><Relationship Id="rId5" Type="http://schemas.microsoft.com/office/2007/relationships/hdphoto" Target="../media/hdphoto1.wdp"/><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notesSlide" Target="../notesSlides/notesSlide30.xml"/><Relationship Id="rId7"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audio"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B5EEF88-333E-4C88-B771-AAEF4AE27FB6}"/>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096000"/>
          </a:xfrm>
          <a:prstGeom prst="rect">
            <a:avLst/>
          </a:prstGeom>
        </p:spPr>
      </p:pic>
      <p:pic>
        <p:nvPicPr>
          <p:cNvPr id="3" name="图片 2">
            <a:extLst>
              <a:ext uri="{FF2B5EF4-FFF2-40B4-BE49-F238E27FC236}">
                <a16:creationId xmlns:a16="http://schemas.microsoft.com/office/drawing/2014/main" xmlns="" id="{D12BE1C5-E4E4-4913-AF0C-02496F5FAB1F}"/>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762000"/>
            <a:ext cx="12192000" cy="6096000"/>
          </a:xfrm>
          <a:prstGeom prst="rect">
            <a:avLst/>
          </a:prstGeom>
        </p:spPr>
      </p:pic>
      <p:pic>
        <p:nvPicPr>
          <p:cNvPr id="15" name="图片 14" descr="图片包含 就坐&#10;&#10;已生成高可信度的说明">
            <a:extLst>
              <a:ext uri="{FF2B5EF4-FFF2-40B4-BE49-F238E27FC236}">
                <a16:creationId xmlns:a16="http://schemas.microsoft.com/office/drawing/2014/main" xmlns="" id="{9EFF5FA0-7050-4857-BABD-C06B99613B93}"/>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4382862"/>
            <a:ext cx="12192000" cy="2400300"/>
          </a:xfrm>
          <a:prstGeom prst="rect">
            <a:avLst/>
          </a:prstGeom>
        </p:spPr>
      </p:pic>
      <p:pic>
        <p:nvPicPr>
          <p:cNvPr id="16" name="图片 15" descr="3">
            <a:extLst>
              <a:ext uri="{FF2B5EF4-FFF2-40B4-BE49-F238E27FC236}">
                <a16:creationId xmlns:a16="http://schemas.microsoft.com/office/drawing/2014/main" xmlns="" id="{76742B38-C45F-4848-B3BF-FBFE3A0C3748}"/>
              </a:ext>
            </a:extLst>
          </p:cNvPr>
          <p:cNvPicPr>
            <a:picLocks noChangeAspect="1"/>
          </p:cNvPicPr>
          <p:nvPr/>
        </p:nvPicPr>
        <p:blipFill rotWithShape="1">
          <a:blip r:embed="rId7" cstate="print"/>
          <a:srcRect r="41230"/>
          <a:stretch/>
        </p:blipFill>
        <p:spPr>
          <a:xfrm flipH="1">
            <a:off x="665842" y="2803525"/>
            <a:ext cx="1869305" cy="1740535"/>
          </a:xfrm>
          <a:prstGeom prst="rect">
            <a:avLst/>
          </a:prstGeom>
        </p:spPr>
      </p:pic>
      <p:pic>
        <p:nvPicPr>
          <p:cNvPr id="18" name="谭晶 - 党旗更鲜艳 (伴奏)">
            <a:hlinkClick r:id="" action="ppaction://media"/>
            <a:extLst>
              <a:ext uri="{FF2B5EF4-FFF2-40B4-BE49-F238E27FC236}">
                <a16:creationId xmlns:a16="http://schemas.microsoft.com/office/drawing/2014/main" xmlns="" id="{4F1DB060-A093-495C-8E0A-DB344AA13332}"/>
              </a:ext>
            </a:extLst>
          </p:cNvPr>
          <p:cNvPicPr>
            <a:picLocks noChangeAspect="1"/>
          </p:cNvPicPr>
          <p:nvPr>
            <a:audioFile r:link="rId1"/>
            <p:extLst>
              <p:ext uri="{DAA4B4D4-6D71-4841-9C94-3DE7FCFB9230}">
                <p14:media xmlns:p14="http://schemas.microsoft.com/office/powerpoint/2010/main" xmlns="" r:embed="rId8"/>
              </p:ext>
            </p:extLst>
          </p:nvPr>
        </p:nvPicPr>
        <p:blipFill>
          <a:blip r:embed="rId9" cstate="print"/>
          <a:stretch>
            <a:fillRect/>
          </a:stretch>
        </p:blipFill>
        <p:spPr>
          <a:xfrm>
            <a:off x="-698500" y="0"/>
            <a:ext cx="609600" cy="609600"/>
          </a:xfrm>
          <a:prstGeom prst="rect">
            <a:avLst/>
          </a:prstGeom>
        </p:spPr>
      </p:pic>
    </p:spTree>
    <p:extLst>
      <p:ext uri="{BB962C8B-B14F-4D97-AF65-F5344CB8AC3E}">
        <p14:creationId xmlns:p14="http://schemas.microsoft.com/office/powerpoint/2010/main" xmlns="" val="242539279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1+#ppt_w/2"/>
                                          </p:val>
                                        </p:tav>
                                        <p:tav tm="100000">
                                          <p:val>
                                            <p:strVal val="#ppt_x"/>
                                          </p:val>
                                        </p:tav>
                                      </p:tavLst>
                                    </p:anim>
                                    <p:anim calcmode="lin" valueType="num">
                                      <p:cBhvr additive="base">
                                        <p:cTn id="1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hold" display="0">
                  <p:stCondLst>
                    <p:cond delay="indefinite"/>
                  </p:stCondLst>
                  <p:endCondLst>
                    <p:cond evt="onStopAudio" delay="0">
                      <p:tgtEl>
                        <p:sldTgt/>
                      </p:tgtEl>
                    </p:cond>
                  </p:endCondLst>
                </p:cTn>
                <p:tgtEl>
                  <p:spTgt spid="1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完善党内制度建设</a:t>
            </a:r>
            <a:endPar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3" name="组合 2">
            <a:extLst>
              <a:ext uri="{FF2B5EF4-FFF2-40B4-BE49-F238E27FC236}">
                <a16:creationId xmlns:a16="http://schemas.microsoft.com/office/drawing/2014/main" xmlns="" id="{8B5031B4-7CF1-4ABE-8623-CC8423AC9748}"/>
              </a:ext>
            </a:extLst>
          </p:cNvPr>
          <p:cNvGrpSpPr/>
          <p:nvPr/>
        </p:nvGrpSpPr>
        <p:grpSpPr>
          <a:xfrm>
            <a:off x="948327" y="1150892"/>
            <a:ext cx="4346575" cy="1044575"/>
            <a:chOff x="1643204" y="2774679"/>
            <a:chExt cx="4867229" cy="1615734"/>
          </a:xfrm>
        </p:grpSpPr>
        <p:sp>
          <p:nvSpPr>
            <p:cNvPr id="4" name="对角圆角矩形 6">
              <a:extLst>
                <a:ext uri="{FF2B5EF4-FFF2-40B4-BE49-F238E27FC236}">
                  <a16:creationId xmlns:a16="http://schemas.microsoft.com/office/drawing/2014/main" xmlns="" id="{45275804-1B87-4154-81C8-BA06CFA41419}"/>
                </a:ext>
              </a:extLst>
            </p:cNvPr>
            <p:cNvSpPr/>
            <p:nvPr/>
          </p:nvSpPr>
          <p:spPr>
            <a:xfrm>
              <a:off x="1643204" y="3465172"/>
              <a:ext cx="4867229" cy="925241"/>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矩形 4">
              <a:extLst>
                <a:ext uri="{FF2B5EF4-FFF2-40B4-BE49-F238E27FC236}">
                  <a16:creationId xmlns:a16="http://schemas.microsoft.com/office/drawing/2014/main" xmlns="" id="{E664B217-840C-402F-B4D9-C7ADF3066D40}"/>
                </a:ext>
              </a:extLst>
            </p:cNvPr>
            <p:cNvSpPr/>
            <p:nvPr/>
          </p:nvSpPr>
          <p:spPr>
            <a:xfrm>
              <a:off x="2339335" y="3580090"/>
              <a:ext cx="3947824" cy="664956"/>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完善党内制度建设</a:t>
              </a:r>
            </a:p>
          </p:txBody>
        </p:sp>
        <p:pic>
          <p:nvPicPr>
            <p:cNvPr id="6" name="Picture 7" descr="G:\2016我图\两会\ooopic_10194892_b0c64675b11c678cafbc\003.png">
              <a:extLst>
                <a:ext uri="{FF2B5EF4-FFF2-40B4-BE49-F238E27FC236}">
                  <a16:creationId xmlns:a16="http://schemas.microsoft.com/office/drawing/2014/main" xmlns="" id="{69FDF866-CE15-4F53-979D-C58C2B918F4E}"/>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337" y="2774679"/>
              <a:ext cx="690443" cy="1615734"/>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7" name="图片 6">
            <a:extLst>
              <a:ext uri="{FF2B5EF4-FFF2-40B4-BE49-F238E27FC236}">
                <a16:creationId xmlns:a16="http://schemas.microsoft.com/office/drawing/2014/main" xmlns="" id="{56522814-FE5A-4C85-BF6A-B477DFB36338}"/>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32501" t="25000" r="32500" b="25000"/>
          <a:stretch>
            <a:fillRect/>
          </a:stretch>
        </p:blipFill>
        <p:spPr>
          <a:xfrm>
            <a:off x="1749062" y="2319292"/>
            <a:ext cx="1989455" cy="2842895"/>
          </a:xfrm>
          <a:prstGeom prst="rect">
            <a:avLst/>
          </a:prstGeom>
          <a:solidFill>
            <a:srgbClr val="FFFFFF">
              <a:shade val="85000"/>
            </a:srgbClr>
          </a:solidFill>
          <a:ln w="28575" cap="sq">
            <a:solidFill>
              <a:srgbClr val="C00000"/>
            </a:solidFill>
            <a:miter lim="800000"/>
            <a:headEnd/>
            <a:tailEnd/>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grpSp>
        <p:nvGrpSpPr>
          <p:cNvPr id="8" name="组合 7">
            <a:extLst>
              <a:ext uri="{FF2B5EF4-FFF2-40B4-BE49-F238E27FC236}">
                <a16:creationId xmlns:a16="http://schemas.microsoft.com/office/drawing/2014/main" xmlns="" id="{B66E8A11-F296-476C-9CD0-C6D61E4B42AD}"/>
              </a:ext>
            </a:extLst>
          </p:cNvPr>
          <p:cNvGrpSpPr/>
          <p:nvPr/>
        </p:nvGrpSpPr>
        <p:grpSpPr>
          <a:xfrm>
            <a:off x="3738233" y="2212148"/>
            <a:ext cx="4314931" cy="547992"/>
            <a:chOff x="3897981" y="2339511"/>
            <a:chExt cx="4314931" cy="547992"/>
          </a:xfrm>
        </p:grpSpPr>
        <p:cxnSp>
          <p:nvCxnSpPr>
            <p:cNvPr id="9" name="直接连接符 8">
              <a:extLst>
                <a:ext uri="{FF2B5EF4-FFF2-40B4-BE49-F238E27FC236}">
                  <a16:creationId xmlns:a16="http://schemas.microsoft.com/office/drawing/2014/main" xmlns="" id="{2D42752C-C604-42B9-88C3-2FBCFC0D36CB}"/>
                </a:ext>
              </a:extLst>
            </p:cNvPr>
            <p:cNvCxnSpPr/>
            <p:nvPr/>
          </p:nvCxnSpPr>
          <p:spPr>
            <a:xfrm>
              <a:off x="3897981" y="2613508"/>
              <a:ext cx="1536970" cy="0"/>
            </a:xfrm>
            <a:prstGeom prst="line">
              <a:avLst/>
            </a:prstGeom>
            <a:ln w="22225">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xmlns="" id="{F9B88484-B440-4481-A41B-18459CB2DFA0}"/>
                </a:ext>
              </a:extLst>
            </p:cNvPr>
            <p:cNvGrpSpPr/>
            <p:nvPr/>
          </p:nvGrpSpPr>
          <p:grpSpPr>
            <a:xfrm>
              <a:off x="5567897" y="2339511"/>
              <a:ext cx="547991" cy="547992"/>
              <a:chOff x="5405337" y="2975041"/>
              <a:chExt cx="547991" cy="547992"/>
            </a:xfrm>
          </p:grpSpPr>
          <p:grpSp>
            <p:nvGrpSpPr>
              <p:cNvPr id="29" name="组合 28">
                <a:extLst>
                  <a:ext uri="{FF2B5EF4-FFF2-40B4-BE49-F238E27FC236}">
                    <a16:creationId xmlns:a16="http://schemas.microsoft.com/office/drawing/2014/main" xmlns="" id="{8964C2FC-2AD7-4F38-88B6-9280AAA6A6EB}"/>
                  </a:ext>
                </a:extLst>
              </p:cNvPr>
              <p:cNvGrpSpPr/>
              <p:nvPr/>
            </p:nvGrpSpPr>
            <p:grpSpPr>
              <a:xfrm>
                <a:off x="5405337" y="2975041"/>
                <a:ext cx="547991" cy="547992"/>
                <a:chOff x="5405337" y="2975041"/>
                <a:chExt cx="547991" cy="547992"/>
              </a:xfrm>
            </p:grpSpPr>
            <p:sp>
              <p:nvSpPr>
                <p:cNvPr id="31" name="矩形 30">
                  <a:extLst>
                    <a:ext uri="{FF2B5EF4-FFF2-40B4-BE49-F238E27FC236}">
                      <a16:creationId xmlns:a16="http://schemas.microsoft.com/office/drawing/2014/main" xmlns="" id="{BCC37528-DBEE-4696-B7FE-4952B3405888}"/>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32" name="直接连接符 31">
                  <a:extLst>
                    <a:ext uri="{FF2B5EF4-FFF2-40B4-BE49-F238E27FC236}">
                      <a16:creationId xmlns:a16="http://schemas.microsoft.com/office/drawing/2014/main" xmlns="" id="{7E5FBCD3-41B2-49DB-AAE4-65B51C508430}"/>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A8DEACEB-AB3A-4EDD-BC92-F47BB7D98538}"/>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a16="http://schemas.microsoft.com/office/drawing/2014/main" xmlns="" id="{DF3F4914-58CB-41A8-9E26-928E57E7DC3D}"/>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第</a:t>
                </a:r>
              </a:p>
            </p:txBody>
          </p:sp>
        </p:grpSp>
        <p:grpSp>
          <p:nvGrpSpPr>
            <p:cNvPr id="11" name="组合 10">
              <a:extLst>
                <a:ext uri="{FF2B5EF4-FFF2-40B4-BE49-F238E27FC236}">
                  <a16:creationId xmlns:a16="http://schemas.microsoft.com/office/drawing/2014/main" xmlns="" id="{1A93876A-F26A-42EF-A69C-FF338D268B38}"/>
                </a:ext>
              </a:extLst>
            </p:cNvPr>
            <p:cNvGrpSpPr/>
            <p:nvPr/>
          </p:nvGrpSpPr>
          <p:grpSpPr>
            <a:xfrm>
              <a:off x="6266905" y="2339511"/>
              <a:ext cx="547991" cy="547992"/>
              <a:chOff x="5405337" y="2975041"/>
              <a:chExt cx="547991" cy="547992"/>
            </a:xfrm>
          </p:grpSpPr>
          <p:grpSp>
            <p:nvGrpSpPr>
              <p:cNvPr id="24" name="组合 23">
                <a:extLst>
                  <a:ext uri="{FF2B5EF4-FFF2-40B4-BE49-F238E27FC236}">
                    <a16:creationId xmlns:a16="http://schemas.microsoft.com/office/drawing/2014/main" xmlns="" id="{7CFA7CF7-B118-456F-8CB8-2F5F79F2E376}"/>
                  </a:ext>
                </a:extLst>
              </p:cNvPr>
              <p:cNvGrpSpPr/>
              <p:nvPr/>
            </p:nvGrpSpPr>
            <p:grpSpPr>
              <a:xfrm>
                <a:off x="5405337" y="2975041"/>
                <a:ext cx="547991" cy="547992"/>
                <a:chOff x="5405337" y="2975041"/>
                <a:chExt cx="547991" cy="547992"/>
              </a:xfrm>
            </p:grpSpPr>
            <p:sp>
              <p:nvSpPr>
                <p:cNvPr id="26" name="矩形 25">
                  <a:extLst>
                    <a:ext uri="{FF2B5EF4-FFF2-40B4-BE49-F238E27FC236}">
                      <a16:creationId xmlns:a16="http://schemas.microsoft.com/office/drawing/2014/main" xmlns="" id="{70B74748-D3D4-43A8-8962-395312933D92}"/>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27" name="直接连接符 26">
                  <a:extLst>
                    <a:ext uri="{FF2B5EF4-FFF2-40B4-BE49-F238E27FC236}">
                      <a16:creationId xmlns:a16="http://schemas.microsoft.com/office/drawing/2014/main" xmlns="" id="{5655046E-9497-4A62-B903-D5BFE3FAC96B}"/>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2F69C0E2-801F-49C3-8EC1-9491EF8F551C}"/>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25" name="文本框 24">
                <a:extLst>
                  <a:ext uri="{FF2B5EF4-FFF2-40B4-BE49-F238E27FC236}">
                    <a16:creationId xmlns:a16="http://schemas.microsoft.com/office/drawing/2014/main" xmlns="" id="{BB02EACA-FBD0-49EE-B900-6F96F56F6D43}"/>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一</a:t>
                </a:r>
              </a:p>
            </p:txBody>
          </p:sp>
        </p:grpSp>
        <p:grpSp>
          <p:nvGrpSpPr>
            <p:cNvPr id="12" name="组合 11">
              <a:extLst>
                <a:ext uri="{FF2B5EF4-FFF2-40B4-BE49-F238E27FC236}">
                  <a16:creationId xmlns:a16="http://schemas.microsoft.com/office/drawing/2014/main" xmlns="" id="{696A9352-32BD-41F3-BC9C-EE14B82E563F}"/>
                </a:ext>
              </a:extLst>
            </p:cNvPr>
            <p:cNvGrpSpPr/>
            <p:nvPr/>
          </p:nvGrpSpPr>
          <p:grpSpPr>
            <a:xfrm>
              <a:off x="6965913" y="2339511"/>
              <a:ext cx="547991" cy="547992"/>
              <a:chOff x="5405337" y="2975041"/>
              <a:chExt cx="547991" cy="547992"/>
            </a:xfrm>
          </p:grpSpPr>
          <p:grpSp>
            <p:nvGrpSpPr>
              <p:cNvPr id="19" name="组合 18">
                <a:extLst>
                  <a:ext uri="{FF2B5EF4-FFF2-40B4-BE49-F238E27FC236}">
                    <a16:creationId xmlns:a16="http://schemas.microsoft.com/office/drawing/2014/main" xmlns="" id="{D2A0C653-5285-42E5-85B9-0FA2727549E2}"/>
                  </a:ext>
                </a:extLst>
              </p:cNvPr>
              <p:cNvGrpSpPr/>
              <p:nvPr/>
            </p:nvGrpSpPr>
            <p:grpSpPr>
              <a:xfrm>
                <a:off x="5405337" y="2975041"/>
                <a:ext cx="547991" cy="547992"/>
                <a:chOff x="5405337" y="2975041"/>
                <a:chExt cx="547991" cy="547992"/>
              </a:xfrm>
            </p:grpSpPr>
            <p:sp>
              <p:nvSpPr>
                <p:cNvPr id="21" name="矩形 20">
                  <a:extLst>
                    <a:ext uri="{FF2B5EF4-FFF2-40B4-BE49-F238E27FC236}">
                      <a16:creationId xmlns:a16="http://schemas.microsoft.com/office/drawing/2014/main" xmlns="" id="{9039CEE4-3193-4E24-97A8-D46175D46D9A}"/>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22" name="直接连接符 21">
                  <a:extLst>
                    <a:ext uri="{FF2B5EF4-FFF2-40B4-BE49-F238E27FC236}">
                      <a16:creationId xmlns:a16="http://schemas.microsoft.com/office/drawing/2014/main" xmlns="" id="{FA94FB39-B908-47FC-B8EB-38835319EDB7}"/>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C2FB2D09-016F-4AF9-9A13-8823166CC11F}"/>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20" name="文本框 19">
                <a:extLst>
                  <a:ext uri="{FF2B5EF4-FFF2-40B4-BE49-F238E27FC236}">
                    <a16:creationId xmlns:a16="http://schemas.microsoft.com/office/drawing/2014/main" xmlns="" id="{F907C924-B50B-4023-BFD2-523E55A301EA}"/>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板</a:t>
                </a:r>
              </a:p>
            </p:txBody>
          </p:sp>
        </p:grpSp>
        <p:grpSp>
          <p:nvGrpSpPr>
            <p:cNvPr id="13" name="组合 12">
              <a:extLst>
                <a:ext uri="{FF2B5EF4-FFF2-40B4-BE49-F238E27FC236}">
                  <a16:creationId xmlns:a16="http://schemas.microsoft.com/office/drawing/2014/main" xmlns="" id="{E048547B-BB61-4C04-BBB9-7C84D8301346}"/>
                </a:ext>
              </a:extLst>
            </p:cNvPr>
            <p:cNvGrpSpPr/>
            <p:nvPr/>
          </p:nvGrpSpPr>
          <p:grpSpPr>
            <a:xfrm>
              <a:off x="7664921" y="2339511"/>
              <a:ext cx="547991" cy="547992"/>
              <a:chOff x="5405337" y="2975041"/>
              <a:chExt cx="547991" cy="547992"/>
            </a:xfrm>
          </p:grpSpPr>
          <p:grpSp>
            <p:nvGrpSpPr>
              <p:cNvPr id="14" name="组合 13">
                <a:extLst>
                  <a:ext uri="{FF2B5EF4-FFF2-40B4-BE49-F238E27FC236}">
                    <a16:creationId xmlns:a16="http://schemas.microsoft.com/office/drawing/2014/main" xmlns="" id="{2AFA9312-98B8-423E-81C9-02AAD0DCAF2C}"/>
                  </a:ext>
                </a:extLst>
              </p:cNvPr>
              <p:cNvGrpSpPr/>
              <p:nvPr/>
            </p:nvGrpSpPr>
            <p:grpSpPr>
              <a:xfrm>
                <a:off x="5405337" y="2975041"/>
                <a:ext cx="547991" cy="547992"/>
                <a:chOff x="5405337" y="2975041"/>
                <a:chExt cx="547991" cy="547992"/>
              </a:xfrm>
            </p:grpSpPr>
            <p:sp>
              <p:nvSpPr>
                <p:cNvPr id="16" name="矩形 15">
                  <a:extLst>
                    <a:ext uri="{FF2B5EF4-FFF2-40B4-BE49-F238E27FC236}">
                      <a16:creationId xmlns:a16="http://schemas.microsoft.com/office/drawing/2014/main" xmlns="" id="{C548A8CB-4D99-42C5-93B1-46DA2CB96E39}"/>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17" name="直接连接符 16">
                  <a:extLst>
                    <a:ext uri="{FF2B5EF4-FFF2-40B4-BE49-F238E27FC236}">
                      <a16:creationId xmlns:a16="http://schemas.microsoft.com/office/drawing/2014/main" xmlns="" id="{1B4B536E-D076-4DA6-B3B0-840A6DC619D0}"/>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3EA22069-5291-4C29-BD82-689095983630}"/>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15" name="文本框 14">
                <a:extLst>
                  <a:ext uri="{FF2B5EF4-FFF2-40B4-BE49-F238E27FC236}">
                    <a16:creationId xmlns:a16="http://schemas.microsoft.com/office/drawing/2014/main" xmlns="" id="{A5456BB3-3D56-4F36-B0E7-C1B7F8836F8F}"/>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块</a:t>
                </a:r>
              </a:p>
            </p:txBody>
          </p:sp>
        </p:grpSp>
      </p:grpSp>
      <p:sp>
        <p:nvSpPr>
          <p:cNvPr id="34" name="文本框 33">
            <a:extLst>
              <a:ext uri="{FF2B5EF4-FFF2-40B4-BE49-F238E27FC236}">
                <a16:creationId xmlns:a16="http://schemas.microsoft.com/office/drawing/2014/main" xmlns="" id="{23448DC5-B8CA-4D31-8D43-F9AF16E44F8C}"/>
              </a:ext>
            </a:extLst>
          </p:cNvPr>
          <p:cNvSpPr txBox="1"/>
          <p:nvPr/>
        </p:nvSpPr>
        <p:spPr>
          <a:xfrm>
            <a:off x="5369237" y="2785096"/>
            <a:ext cx="5751789"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序言，属于总论，阐述党内政治生活的重大作用和历史经验、存在的突出问题等</a:t>
            </a:r>
          </a:p>
        </p:txBody>
      </p:sp>
      <p:grpSp>
        <p:nvGrpSpPr>
          <p:cNvPr id="35" name="组合 34">
            <a:extLst>
              <a:ext uri="{FF2B5EF4-FFF2-40B4-BE49-F238E27FC236}">
                <a16:creationId xmlns:a16="http://schemas.microsoft.com/office/drawing/2014/main" xmlns="" id="{1702159A-14EB-405D-BAA0-D173DDCD817A}"/>
              </a:ext>
            </a:extLst>
          </p:cNvPr>
          <p:cNvGrpSpPr/>
          <p:nvPr/>
        </p:nvGrpSpPr>
        <p:grpSpPr>
          <a:xfrm>
            <a:off x="3738233" y="3431134"/>
            <a:ext cx="4314931" cy="547992"/>
            <a:chOff x="3897981" y="3411177"/>
            <a:chExt cx="4314931" cy="547992"/>
          </a:xfrm>
        </p:grpSpPr>
        <p:cxnSp>
          <p:nvCxnSpPr>
            <p:cNvPr id="36" name="直接连接符 35">
              <a:extLst>
                <a:ext uri="{FF2B5EF4-FFF2-40B4-BE49-F238E27FC236}">
                  <a16:creationId xmlns:a16="http://schemas.microsoft.com/office/drawing/2014/main" xmlns="" id="{A4F381C9-AAE5-43A9-8BB5-A5735FE42D5C}"/>
                </a:ext>
              </a:extLst>
            </p:cNvPr>
            <p:cNvCxnSpPr/>
            <p:nvPr/>
          </p:nvCxnSpPr>
          <p:spPr>
            <a:xfrm>
              <a:off x="3897981" y="3685174"/>
              <a:ext cx="1536970" cy="0"/>
            </a:xfrm>
            <a:prstGeom prst="line">
              <a:avLst/>
            </a:prstGeom>
            <a:ln w="22225">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xmlns="" id="{78BFD5D0-AA25-4EC2-A8AF-CD215F77E9E8}"/>
                </a:ext>
              </a:extLst>
            </p:cNvPr>
            <p:cNvGrpSpPr/>
            <p:nvPr/>
          </p:nvGrpSpPr>
          <p:grpSpPr>
            <a:xfrm>
              <a:off x="5567897" y="3411177"/>
              <a:ext cx="547991" cy="547992"/>
              <a:chOff x="5405337" y="2975041"/>
              <a:chExt cx="547991" cy="547992"/>
            </a:xfrm>
          </p:grpSpPr>
          <p:grpSp>
            <p:nvGrpSpPr>
              <p:cNvPr id="57" name="组合 56">
                <a:extLst>
                  <a:ext uri="{FF2B5EF4-FFF2-40B4-BE49-F238E27FC236}">
                    <a16:creationId xmlns:a16="http://schemas.microsoft.com/office/drawing/2014/main" xmlns="" id="{39596730-EBEC-492E-A90D-FCF536C7BA9B}"/>
                  </a:ext>
                </a:extLst>
              </p:cNvPr>
              <p:cNvGrpSpPr/>
              <p:nvPr/>
            </p:nvGrpSpPr>
            <p:grpSpPr>
              <a:xfrm>
                <a:off x="5405337" y="2975041"/>
                <a:ext cx="547991" cy="547992"/>
                <a:chOff x="5405337" y="2975041"/>
                <a:chExt cx="547991" cy="547992"/>
              </a:xfrm>
            </p:grpSpPr>
            <p:sp>
              <p:nvSpPr>
                <p:cNvPr id="59" name="矩形 58">
                  <a:extLst>
                    <a:ext uri="{FF2B5EF4-FFF2-40B4-BE49-F238E27FC236}">
                      <a16:creationId xmlns:a16="http://schemas.microsoft.com/office/drawing/2014/main" xmlns="" id="{C1F4EF95-C7B6-4FC7-A1FC-DABC3A7F45CB}"/>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60" name="直接连接符 59">
                  <a:extLst>
                    <a:ext uri="{FF2B5EF4-FFF2-40B4-BE49-F238E27FC236}">
                      <a16:creationId xmlns:a16="http://schemas.microsoft.com/office/drawing/2014/main" xmlns="" id="{13982D87-A2A7-43E2-9C27-88749EF9D506}"/>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435ECC91-3577-4198-964A-574781704CA4}"/>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58" name="文本框 57">
                <a:extLst>
                  <a:ext uri="{FF2B5EF4-FFF2-40B4-BE49-F238E27FC236}">
                    <a16:creationId xmlns:a16="http://schemas.microsoft.com/office/drawing/2014/main" xmlns="" id="{939A88FE-B3E8-4853-B665-B1622537984A}"/>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第</a:t>
                </a:r>
              </a:p>
            </p:txBody>
          </p:sp>
        </p:grpSp>
        <p:grpSp>
          <p:nvGrpSpPr>
            <p:cNvPr id="38" name="组合 37">
              <a:extLst>
                <a:ext uri="{FF2B5EF4-FFF2-40B4-BE49-F238E27FC236}">
                  <a16:creationId xmlns:a16="http://schemas.microsoft.com/office/drawing/2014/main" xmlns="" id="{18F758EC-0402-43AF-8410-97D20934F803}"/>
                </a:ext>
              </a:extLst>
            </p:cNvPr>
            <p:cNvGrpSpPr/>
            <p:nvPr/>
          </p:nvGrpSpPr>
          <p:grpSpPr>
            <a:xfrm>
              <a:off x="6266905" y="3411177"/>
              <a:ext cx="547991" cy="547992"/>
              <a:chOff x="5405337" y="2975041"/>
              <a:chExt cx="547991" cy="547992"/>
            </a:xfrm>
          </p:grpSpPr>
          <p:grpSp>
            <p:nvGrpSpPr>
              <p:cNvPr id="52" name="组合 51">
                <a:extLst>
                  <a:ext uri="{FF2B5EF4-FFF2-40B4-BE49-F238E27FC236}">
                    <a16:creationId xmlns:a16="http://schemas.microsoft.com/office/drawing/2014/main" xmlns="" id="{A827D13C-1808-4328-A2FA-95843B41147F}"/>
                  </a:ext>
                </a:extLst>
              </p:cNvPr>
              <p:cNvGrpSpPr/>
              <p:nvPr/>
            </p:nvGrpSpPr>
            <p:grpSpPr>
              <a:xfrm>
                <a:off x="5405337" y="2975041"/>
                <a:ext cx="547991" cy="547992"/>
                <a:chOff x="5405337" y="2975041"/>
                <a:chExt cx="547991" cy="547992"/>
              </a:xfrm>
            </p:grpSpPr>
            <p:sp>
              <p:nvSpPr>
                <p:cNvPr id="54" name="矩形 53">
                  <a:extLst>
                    <a:ext uri="{FF2B5EF4-FFF2-40B4-BE49-F238E27FC236}">
                      <a16:creationId xmlns:a16="http://schemas.microsoft.com/office/drawing/2014/main" xmlns="" id="{93FB71A6-8183-445A-B58A-684649D47B38}"/>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55" name="直接连接符 54">
                  <a:extLst>
                    <a:ext uri="{FF2B5EF4-FFF2-40B4-BE49-F238E27FC236}">
                      <a16:creationId xmlns:a16="http://schemas.microsoft.com/office/drawing/2014/main" xmlns="" id="{C98DC982-242E-4A0E-A7A6-DD31F10319C3}"/>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A2E3EA74-06AF-46FE-8486-0CF561689261}"/>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53" name="文本框 52">
                <a:extLst>
                  <a:ext uri="{FF2B5EF4-FFF2-40B4-BE49-F238E27FC236}">
                    <a16:creationId xmlns:a16="http://schemas.microsoft.com/office/drawing/2014/main" xmlns="" id="{3A3F12ED-FD6F-4A4B-B6E6-D5402DF53219}"/>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二</a:t>
                </a:r>
              </a:p>
            </p:txBody>
          </p:sp>
        </p:grpSp>
        <p:grpSp>
          <p:nvGrpSpPr>
            <p:cNvPr id="39" name="组合 38">
              <a:extLst>
                <a:ext uri="{FF2B5EF4-FFF2-40B4-BE49-F238E27FC236}">
                  <a16:creationId xmlns:a16="http://schemas.microsoft.com/office/drawing/2014/main" xmlns="" id="{F0A6D994-8F4C-4B13-ADAD-E8B55127F343}"/>
                </a:ext>
              </a:extLst>
            </p:cNvPr>
            <p:cNvGrpSpPr/>
            <p:nvPr/>
          </p:nvGrpSpPr>
          <p:grpSpPr>
            <a:xfrm>
              <a:off x="6965913" y="3411177"/>
              <a:ext cx="547991" cy="547992"/>
              <a:chOff x="5405337" y="2975041"/>
              <a:chExt cx="547991" cy="547992"/>
            </a:xfrm>
          </p:grpSpPr>
          <p:grpSp>
            <p:nvGrpSpPr>
              <p:cNvPr id="46" name="组合 45">
                <a:extLst>
                  <a:ext uri="{FF2B5EF4-FFF2-40B4-BE49-F238E27FC236}">
                    <a16:creationId xmlns:a16="http://schemas.microsoft.com/office/drawing/2014/main" xmlns="" id="{C186D3FA-B46E-4266-8CD0-7C9DEED2E364}"/>
                  </a:ext>
                </a:extLst>
              </p:cNvPr>
              <p:cNvGrpSpPr/>
              <p:nvPr/>
            </p:nvGrpSpPr>
            <p:grpSpPr>
              <a:xfrm>
                <a:off x="5405337" y="2975041"/>
                <a:ext cx="547991" cy="547992"/>
                <a:chOff x="5405337" y="2975041"/>
                <a:chExt cx="547991" cy="547992"/>
              </a:xfrm>
            </p:grpSpPr>
            <p:sp>
              <p:nvSpPr>
                <p:cNvPr id="49" name="矩形 48">
                  <a:extLst>
                    <a:ext uri="{FF2B5EF4-FFF2-40B4-BE49-F238E27FC236}">
                      <a16:creationId xmlns:a16="http://schemas.microsoft.com/office/drawing/2014/main" xmlns="" id="{A1D6FAE2-D004-492A-977F-3D3D178EFC39}"/>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50" name="直接连接符 49">
                  <a:extLst>
                    <a:ext uri="{FF2B5EF4-FFF2-40B4-BE49-F238E27FC236}">
                      <a16:creationId xmlns:a16="http://schemas.microsoft.com/office/drawing/2014/main" xmlns="" id="{B8D014B9-A904-4C27-839A-FA8A4B7C6F99}"/>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780E9C1E-7FBD-4206-9B2E-2693DE2B6178}"/>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47" name="文本框 46">
                <a:extLst>
                  <a:ext uri="{FF2B5EF4-FFF2-40B4-BE49-F238E27FC236}">
                    <a16:creationId xmlns:a16="http://schemas.microsoft.com/office/drawing/2014/main" xmlns="" id="{8B889975-045D-457A-B9C8-98A187146592}"/>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板</a:t>
                </a:r>
              </a:p>
            </p:txBody>
          </p:sp>
        </p:grpSp>
        <p:grpSp>
          <p:nvGrpSpPr>
            <p:cNvPr id="40" name="组合 39">
              <a:extLst>
                <a:ext uri="{FF2B5EF4-FFF2-40B4-BE49-F238E27FC236}">
                  <a16:creationId xmlns:a16="http://schemas.microsoft.com/office/drawing/2014/main" xmlns="" id="{2390B352-999E-43D3-AC70-C7FEE7340905}"/>
                </a:ext>
              </a:extLst>
            </p:cNvPr>
            <p:cNvGrpSpPr/>
            <p:nvPr/>
          </p:nvGrpSpPr>
          <p:grpSpPr>
            <a:xfrm>
              <a:off x="7664921" y="3411177"/>
              <a:ext cx="547991" cy="547992"/>
              <a:chOff x="5405337" y="2975041"/>
              <a:chExt cx="547991" cy="547992"/>
            </a:xfrm>
          </p:grpSpPr>
          <p:grpSp>
            <p:nvGrpSpPr>
              <p:cNvPr id="41" name="组合 40">
                <a:extLst>
                  <a:ext uri="{FF2B5EF4-FFF2-40B4-BE49-F238E27FC236}">
                    <a16:creationId xmlns:a16="http://schemas.microsoft.com/office/drawing/2014/main" xmlns="" id="{3E1A0440-A4B6-4B0D-A746-5F03B129303E}"/>
                  </a:ext>
                </a:extLst>
              </p:cNvPr>
              <p:cNvGrpSpPr/>
              <p:nvPr/>
            </p:nvGrpSpPr>
            <p:grpSpPr>
              <a:xfrm>
                <a:off x="5405337" y="2975041"/>
                <a:ext cx="547991" cy="547992"/>
                <a:chOff x="5405337" y="2975041"/>
                <a:chExt cx="547991" cy="547992"/>
              </a:xfrm>
            </p:grpSpPr>
            <p:sp>
              <p:nvSpPr>
                <p:cNvPr id="43" name="矩形 42">
                  <a:extLst>
                    <a:ext uri="{FF2B5EF4-FFF2-40B4-BE49-F238E27FC236}">
                      <a16:creationId xmlns:a16="http://schemas.microsoft.com/office/drawing/2014/main" xmlns="" id="{997EAA53-276E-4D8E-B433-CAE6FBB63EF1}"/>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44" name="直接连接符 43">
                  <a:extLst>
                    <a:ext uri="{FF2B5EF4-FFF2-40B4-BE49-F238E27FC236}">
                      <a16:creationId xmlns:a16="http://schemas.microsoft.com/office/drawing/2014/main" xmlns="" id="{B3D53DB0-9337-4476-9687-31B8E8F97CC0}"/>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013B2A8E-CB93-429F-A1D4-D11574DD80D3}"/>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42" name="文本框 41">
                <a:extLst>
                  <a:ext uri="{FF2B5EF4-FFF2-40B4-BE49-F238E27FC236}">
                    <a16:creationId xmlns:a16="http://schemas.microsoft.com/office/drawing/2014/main" xmlns="" id="{BBB9C5E1-FBA7-4ECF-9C0B-E2897B340A3B}"/>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块</a:t>
                </a:r>
              </a:p>
            </p:txBody>
          </p:sp>
        </p:grpSp>
      </p:grpSp>
      <p:sp>
        <p:nvSpPr>
          <p:cNvPr id="62" name="文本框 61">
            <a:extLst>
              <a:ext uri="{FF2B5EF4-FFF2-40B4-BE49-F238E27FC236}">
                <a16:creationId xmlns:a16="http://schemas.microsoft.com/office/drawing/2014/main" xmlns="" id="{B5E684CD-9A0A-43DB-858E-0B7CA246AE3A}"/>
              </a:ext>
            </a:extLst>
          </p:cNvPr>
          <p:cNvSpPr txBox="1"/>
          <p:nvPr/>
        </p:nvSpPr>
        <p:spPr>
          <a:xfrm>
            <a:off x="5369238" y="3982275"/>
            <a:ext cx="5751789" cy="583565"/>
          </a:xfrm>
          <a:prstGeom prst="rect">
            <a:avLst/>
          </a:prstGeom>
          <a:noFill/>
        </p:spPr>
        <p:txBody>
          <a:bodyPr wrap="square" rtlCol="0">
            <a:spAutoFit/>
          </a:bodyPr>
          <a:lstStyle>
            <a:defPPr>
              <a:defRPr lang="zh-CN"/>
            </a:defPPr>
            <a:lvl1pPr>
              <a:lnSpc>
                <a:spcPct val="130000"/>
              </a:lnSpc>
              <a:defRPr>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分论，是主体部分，围绕坚定理想信念等</a:t>
            </a:r>
            <a:r>
              <a:rPr kumimoji="0" lang="en-US" altLang="zh-CN"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12</a:t>
            </a: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个方面分别提出明确要求、做出具体规定</a:t>
            </a:r>
          </a:p>
        </p:txBody>
      </p:sp>
      <p:grpSp>
        <p:nvGrpSpPr>
          <p:cNvPr id="63" name="组合 62">
            <a:extLst>
              <a:ext uri="{FF2B5EF4-FFF2-40B4-BE49-F238E27FC236}">
                <a16:creationId xmlns:a16="http://schemas.microsoft.com/office/drawing/2014/main" xmlns="" id="{C131DDC8-95E6-4A6D-AB52-A927E0ADB1E7}"/>
              </a:ext>
            </a:extLst>
          </p:cNvPr>
          <p:cNvGrpSpPr/>
          <p:nvPr/>
        </p:nvGrpSpPr>
        <p:grpSpPr>
          <a:xfrm>
            <a:off x="3738233" y="4668535"/>
            <a:ext cx="4314931" cy="547992"/>
            <a:chOff x="3897981" y="4482843"/>
            <a:chExt cx="4314931" cy="547992"/>
          </a:xfrm>
        </p:grpSpPr>
        <p:cxnSp>
          <p:nvCxnSpPr>
            <p:cNvPr id="64" name="直接连接符 63">
              <a:extLst>
                <a:ext uri="{FF2B5EF4-FFF2-40B4-BE49-F238E27FC236}">
                  <a16:creationId xmlns:a16="http://schemas.microsoft.com/office/drawing/2014/main" xmlns="" id="{ADFB1088-D65C-4DA5-8CE7-E6E276BA1E1C}"/>
                </a:ext>
              </a:extLst>
            </p:cNvPr>
            <p:cNvCxnSpPr/>
            <p:nvPr/>
          </p:nvCxnSpPr>
          <p:spPr>
            <a:xfrm>
              <a:off x="3897981" y="4756840"/>
              <a:ext cx="1536970" cy="0"/>
            </a:xfrm>
            <a:prstGeom prst="line">
              <a:avLst/>
            </a:prstGeom>
            <a:ln w="22225">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65" name="组合 64">
              <a:extLst>
                <a:ext uri="{FF2B5EF4-FFF2-40B4-BE49-F238E27FC236}">
                  <a16:creationId xmlns:a16="http://schemas.microsoft.com/office/drawing/2014/main" xmlns="" id="{886DF713-8B8B-44C0-B78C-144A6EC25D64}"/>
                </a:ext>
              </a:extLst>
            </p:cNvPr>
            <p:cNvGrpSpPr/>
            <p:nvPr/>
          </p:nvGrpSpPr>
          <p:grpSpPr>
            <a:xfrm>
              <a:off x="5567897" y="4482843"/>
              <a:ext cx="547991" cy="547992"/>
              <a:chOff x="5405337" y="2975041"/>
              <a:chExt cx="547991" cy="547992"/>
            </a:xfrm>
          </p:grpSpPr>
          <p:grpSp>
            <p:nvGrpSpPr>
              <p:cNvPr id="84" name="组合 83">
                <a:extLst>
                  <a:ext uri="{FF2B5EF4-FFF2-40B4-BE49-F238E27FC236}">
                    <a16:creationId xmlns:a16="http://schemas.microsoft.com/office/drawing/2014/main" xmlns="" id="{5C2BB970-1748-4A94-A1C0-DF67D9F89D04}"/>
                  </a:ext>
                </a:extLst>
              </p:cNvPr>
              <p:cNvGrpSpPr/>
              <p:nvPr/>
            </p:nvGrpSpPr>
            <p:grpSpPr>
              <a:xfrm>
                <a:off x="5405337" y="2975041"/>
                <a:ext cx="547991" cy="547992"/>
                <a:chOff x="5405337" y="2975041"/>
                <a:chExt cx="547991" cy="547992"/>
              </a:xfrm>
            </p:grpSpPr>
            <p:sp>
              <p:nvSpPr>
                <p:cNvPr id="86" name="矩形 85">
                  <a:extLst>
                    <a:ext uri="{FF2B5EF4-FFF2-40B4-BE49-F238E27FC236}">
                      <a16:creationId xmlns:a16="http://schemas.microsoft.com/office/drawing/2014/main" xmlns="" id="{78250E23-27A6-4E3B-A356-A1E1E6CA305F}"/>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87" name="直接连接符 86">
                  <a:extLst>
                    <a:ext uri="{FF2B5EF4-FFF2-40B4-BE49-F238E27FC236}">
                      <a16:creationId xmlns:a16="http://schemas.microsoft.com/office/drawing/2014/main" xmlns="" id="{1979E08B-C3AB-42DD-8F04-B3A412BF3993}"/>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E092A2EC-F19F-4B0C-AA8C-DFB4CC2D3EBE}"/>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85" name="文本框 84">
                <a:extLst>
                  <a:ext uri="{FF2B5EF4-FFF2-40B4-BE49-F238E27FC236}">
                    <a16:creationId xmlns:a16="http://schemas.microsoft.com/office/drawing/2014/main" xmlns="" id="{4D929929-1CF5-4949-B26C-F4AB1D9DF049}"/>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第</a:t>
                </a:r>
              </a:p>
            </p:txBody>
          </p:sp>
        </p:grpSp>
        <p:grpSp>
          <p:nvGrpSpPr>
            <p:cNvPr id="66" name="组合 65">
              <a:extLst>
                <a:ext uri="{FF2B5EF4-FFF2-40B4-BE49-F238E27FC236}">
                  <a16:creationId xmlns:a16="http://schemas.microsoft.com/office/drawing/2014/main" xmlns="" id="{9E275200-4A83-4685-A263-D21E25CF7015}"/>
                </a:ext>
              </a:extLst>
            </p:cNvPr>
            <p:cNvGrpSpPr/>
            <p:nvPr/>
          </p:nvGrpSpPr>
          <p:grpSpPr>
            <a:xfrm>
              <a:off x="6266905" y="4482843"/>
              <a:ext cx="547991" cy="547992"/>
              <a:chOff x="5405337" y="2975041"/>
              <a:chExt cx="547991" cy="547992"/>
            </a:xfrm>
          </p:grpSpPr>
          <p:grpSp>
            <p:nvGrpSpPr>
              <p:cNvPr id="79" name="组合 78">
                <a:extLst>
                  <a:ext uri="{FF2B5EF4-FFF2-40B4-BE49-F238E27FC236}">
                    <a16:creationId xmlns:a16="http://schemas.microsoft.com/office/drawing/2014/main" xmlns="" id="{CA9B998A-5534-440F-A37A-12ED52F3ED5E}"/>
                  </a:ext>
                </a:extLst>
              </p:cNvPr>
              <p:cNvGrpSpPr/>
              <p:nvPr/>
            </p:nvGrpSpPr>
            <p:grpSpPr>
              <a:xfrm>
                <a:off x="5405337" y="2975041"/>
                <a:ext cx="547991" cy="547992"/>
                <a:chOff x="5405337" y="2975041"/>
                <a:chExt cx="547991" cy="547992"/>
              </a:xfrm>
            </p:grpSpPr>
            <p:sp>
              <p:nvSpPr>
                <p:cNvPr id="81" name="矩形 80">
                  <a:extLst>
                    <a:ext uri="{FF2B5EF4-FFF2-40B4-BE49-F238E27FC236}">
                      <a16:creationId xmlns:a16="http://schemas.microsoft.com/office/drawing/2014/main" xmlns="" id="{D5606179-8B73-4C81-8417-333E7013DAA3}"/>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82" name="直接连接符 81">
                  <a:extLst>
                    <a:ext uri="{FF2B5EF4-FFF2-40B4-BE49-F238E27FC236}">
                      <a16:creationId xmlns:a16="http://schemas.microsoft.com/office/drawing/2014/main" xmlns="" id="{27967D0D-30C2-4964-80B2-4D4FBD176485}"/>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788DE779-97DA-4E00-A62D-4492A023BA90}"/>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80" name="文本框 79">
                <a:extLst>
                  <a:ext uri="{FF2B5EF4-FFF2-40B4-BE49-F238E27FC236}">
                    <a16:creationId xmlns:a16="http://schemas.microsoft.com/office/drawing/2014/main" xmlns="" id="{AC8C5178-7D61-4C75-AC73-E21E9850D803}"/>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三</a:t>
                </a:r>
              </a:p>
            </p:txBody>
          </p:sp>
        </p:grpSp>
        <p:grpSp>
          <p:nvGrpSpPr>
            <p:cNvPr id="67" name="组合 66">
              <a:extLst>
                <a:ext uri="{FF2B5EF4-FFF2-40B4-BE49-F238E27FC236}">
                  <a16:creationId xmlns:a16="http://schemas.microsoft.com/office/drawing/2014/main" xmlns="" id="{76F6E065-1A95-4D19-88AC-EBEC86360176}"/>
                </a:ext>
              </a:extLst>
            </p:cNvPr>
            <p:cNvGrpSpPr/>
            <p:nvPr/>
          </p:nvGrpSpPr>
          <p:grpSpPr>
            <a:xfrm>
              <a:off x="6965913" y="4482843"/>
              <a:ext cx="547991" cy="547992"/>
              <a:chOff x="5405337" y="2975041"/>
              <a:chExt cx="547991" cy="547992"/>
            </a:xfrm>
          </p:grpSpPr>
          <p:grpSp>
            <p:nvGrpSpPr>
              <p:cNvPr id="74" name="组合 73">
                <a:extLst>
                  <a:ext uri="{FF2B5EF4-FFF2-40B4-BE49-F238E27FC236}">
                    <a16:creationId xmlns:a16="http://schemas.microsoft.com/office/drawing/2014/main" xmlns="" id="{A559E781-2A24-4537-AE8F-9070B20F89A2}"/>
                  </a:ext>
                </a:extLst>
              </p:cNvPr>
              <p:cNvGrpSpPr/>
              <p:nvPr/>
            </p:nvGrpSpPr>
            <p:grpSpPr>
              <a:xfrm>
                <a:off x="5405337" y="2975041"/>
                <a:ext cx="547991" cy="547992"/>
                <a:chOff x="5405337" y="2975041"/>
                <a:chExt cx="547991" cy="547992"/>
              </a:xfrm>
            </p:grpSpPr>
            <p:sp>
              <p:nvSpPr>
                <p:cNvPr id="76" name="矩形 75">
                  <a:extLst>
                    <a:ext uri="{FF2B5EF4-FFF2-40B4-BE49-F238E27FC236}">
                      <a16:creationId xmlns:a16="http://schemas.microsoft.com/office/drawing/2014/main" xmlns="" id="{BCB2CC0C-5C34-487D-87CE-96F8FC2BA130}"/>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77" name="直接连接符 76">
                  <a:extLst>
                    <a:ext uri="{FF2B5EF4-FFF2-40B4-BE49-F238E27FC236}">
                      <a16:creationId xmlns:a16="http://schemas.microsoft.com/office/drawing/2014/main" xmlns="" id="{D4C22020-C688-40E5-8624-287201BB0582}"/>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BFF66DEF-550C-4181-8520-73978D0EA1C2}"/>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75" name="文本框 74">
                <a:extLst>
                  <a:ext uri="{FF2B5EF4-FFF2-40B4-BE49-F238E27FC236}">
                    <a16:creationId xmlns:a16="http://schemas.microsoft.com/office/drawing/2014/main" xmlns="" id="{E4437EC8-246E-4C6F-991D-1F7B3D5920B8}"/>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板</a:t>
                </a:r>
              </a:p>
            </p:txBody>
          </p:sp>
        </p:grpSp>
        <p:grpSp>
          <p:nvGrpSpPr>
            <p:cNvPr id="68" name="组合 67">
              <a:extLst>
                <a:ext uri="{FF2B5EF4-FFF2-40B4-BE49-F238E27FC236}">
                  <a16:creationId xmlns:a16="http://schemas.microsoft.com/office/drawing/2014/main" xmlns="" id="{B1301F60-0AA6-4127-96B1-A027F2593002}"/>
                </a:ext>
              </a:extLst>
            </p:cNvPr>
            <p:cNvGrpSpPr/>
            <p:nvPr/>
          </p:nvGrpSpPr>
          <p:grpSpPr>
            <a:xfrm>
              <a:off x="7664921" y="4482843"/>
              <a:ext cx="547991" cy="547992"/>
              <a:chOff x="5405337" y="2975041"/>
              <a:chExt cx="547991" cy="547992"/>
            </a:xfrm>
          </p:grpSpPr>
          <p:grpSp>
            <p:nvGrpSpPr>
              <p:cNvPr id="69" name="组合 68">
                <a:extLst>
                  <a:ext uri="{FF2B5EF4-FFF2-40B4-BE49-F238E27FC236}">
                    <a16:creationId xmlns:a16="http://schemas.microsoft.com/office/drawing/2014/main" xmlns="" id="{B70774AD-454C-4E1F-A9F7-32CCE7AD60C7}"/>
                  </a:ext>
                </a:extLst>
              </p:cNvPr>
              <p:cNvGrpSpPr/>
              <p:nvPr/>
            </p:nvGrpSpPr>
            <p:grpSpPr>
              <a:xfrm>
                <a:off x="5405337" y="2975041"/>
                <a:ext cx="547991" cy="547992"/>
                <a:chOff x="5405337" y="2975041"/>
                <a:chExt cx="547991" cy="547992"/>
              </a:xfrm>
            </p:grpSpPr>
            <p:sp>
              <p:nvSpPr>
                <p:cNvPr id="71" name="矩形 70">
                  <a:extLst>
                    <a:ext uri="{FF2B5EF4-FFF2-40B4-BE49-F238E27FC236}">
                      <a16:creationId xmlns:a16="http://schemas.microsoft.com/office/drawing/2014/main" xmlns="" id="{CE2F9268-2B30-4FDD-9BC1-6B1826E84F90}"/>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72" name="直接连接符 71">
                  <a:extLst>
                    <a:ext uri="{FF2B5EF4-FFF2-40B4-BE49-F238E27FC236}">
                      <a16:creationId xmlns:a16="http://schemas.microsoft.com/office/drawing/2014/main" xmlns="" id="{9AD57FFF-4D26-406E-B09F-E4EE893CA51F}"/>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F4DD4E77-E93E-419B-A6EB-0F7CE3205666}"/>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70" name="文本框 69">
                <a:extLst>
                  <a:ext uri="{FF2B5EF4-FFF2-40B4-BE49-F238E27FC236}">
                    <a16:creationId xmlns:a16="http://schemas.microsoft.com/office/drawing/2014/main" xmlns="" id="{135EBA87-F419-456E-B93C-0C06B627E319}"/>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块</a:t>
                </a:r>
              </a:p>
            </p:txBody>
          </p:sp>
        </p:grpSp>
      </p:grpSp>
      <p:sp>
        <p:nvSpPr>
          <p:cNvPr id="89" name="文本框 88">
            <a:extLst>
              <a:ext uri="{FF2B5EF4-FFF2-40B4-BE49-F238E27FC236}">
                <a16:creationId xmlns:a16="http://schemas.microsoft.com/office/drawing/2014/main" xmlns="" id="{84F1C914-C568-4387-8DDD-44C3CB9974C3}"/>
              </a:ext>
            </a:extLst>
          </p:cNvPr>
          <p:cNvSpPr txBox="1"/>
          <p:nvPr/>
        </p:nvSpPr>
        <p:spPr>
          <a:xfrm>
            <a:off x="5369238" y="5217067"/>
            <a:ext cx="5751789"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结束语，主要讲加强组织领导和督促检查、高级干部带头示范，确保各项任务落到实处</a:t>
            </a:r>
          </a:p>
        </p:txBody>
      </p:sp>
    </p:spTree>
    <p:extLst>
      <p:ext uri="{BB962C8B-B14F-4D97-AF65-F5344CB8AC3E}">
        <p14:creationId xmlns:p14="http://schemas.microsoft.com/office/powerpoint/2010/main" xmlns="" val="19627259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750"/>
                                        <p:tgtEl>
                                          <p:spTgt spid="8"/>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750"/>
                                        <p:tgtEl>
                                          <p:spTgt spid="34"/>
                                        </p:tgtEl>
                                      </p:cBhvr>
                                    </p:animEffec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750"/>
                                        <p:tgtEl>
                                          <p:spTgt spid="35"/>
                                        </p:tgtEl>
                                      </p:cBhvr>
                                    </p:animEffect>
                                  </p:childTnLst>
                                </p:cTn>
                              </p:par>
                            </p:childTnLst>
                          </p:cTn>
                        </p:par>
                        <p:par>
                          <p:cTn id="25" fill="hold">
                            <p:stCondLst>
                              <p:cond delay="3250"/>
                            </p:stCondLst>
                            <p:childTnLst>
                              <p:par>
                                <p:cTn id="26" presetID="10"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750"/>
                                        <p:tgtEl>
                                          <p:spTgt spid="62"/>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750"/>
                                        <p:tgtEl>
                                          <p:spTgt spid="63"/>
                                        </p:tgtEl>
                                      </p:cBhvr>
                                    </p:animEffect>
                                  </p:childTnLst>
                                </p:cTn>
                              </p:par>
                            </p:childTnLst>
                          </p:cTn>
                        </p:par>
                        <p:par>
                          <p:cTn id="33" fill="hold">
                            <p:stCondLst>
                              <p:cond delay="4750"/>
                            </p:stCondLst>
                            <p:childTnLst>
                              <p:par>
                                <p:cTn id="34" presetID="10" presetClass="entr" presetSubtype="0"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7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62" grpId="0"/>
      <p:bldP spid="8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筑牢全面从严治党基石</a:t>
            </a:r>
          </a:p>
        </p:txBody>
      </p:sp>
      <p:grpSp>
        <p:nvGrpSpPr>
          <p:cNvPr id="3" name="组合 2">
            <a:extLst>
              <a:ext uri="{FF2B5EF4-FFF2-40B4-BE49-F238E27FC236}">
                <a16:creationId xmlns:a16="http://schemas.microsoft.com/office/drawing/2014/main" xmlns="" id="{87F2052E-5F84-4ADB-9EEB-4C5537C73825}"/>
              </a:ext>
            </a:extLst>
          </p:cNvPr>
          <p:cNvGrpSpPr/>
          <p:nvPr/>
        </p:nvGrpSpPr>
        <p:grpSpPr>
          <a:xfrm>
            <a:off x="941070" y="1475492"/>
            <a:ext cx="2257425" cy="3984626"/>
            <a:chOff x="550590" y="3085415"/>
            <a:chExt cx="2369851" cy="3419855"/>
          </a:xfrm>
        </p:grpSpPr>
        <p:sp>
          <p:nvSpPr>
            <p:cNvPr id="4" name="圆角矩形 8">
              <a:extLst>
                <a:ext uri="{FF2B5EF4-FFF2-40B4-BE49-F238E27FC236}">
                  <a16:creationId xmlns:a16="http://schemas.microsoft.com/office/drawing/2014/main" xmlns="" id="{43AB1E23-1D12-4353-88B1-73B0FD984FB5}"/>
                </a:ext>
              </a:extLst>
            </p:cNvPr>
            <p:cNvSpPr/>
            <p:nvPr/>
          </p:nvSpPr>
          <p:spPr>
            <a:xfrm>
              <a:off x="550590" y="3716522"/>
              <a:ext cx="2369851" cy="2788748"/>
            </a:xfrm>
            <a:prstGeom prst="roundRect">
              <a:avLst/>
            </a:prstGeom>
            <a:gradFill>
              <a:gsLst>
                <a:gs pos="0">
                  <a:srgbClr val="E30000"/>
                </a:gs>
                <a:gs pos="100000">
                  <a:srgbClr val="760303"/>
                </a:gs>
              </a:gsLst>
              <a:lin ang="5400000" scaled="0"/>
            </a:gra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2017年1月8日，王岐山同志在中国共产党第十八届中央纪律检查委员会第七次全体会议上作了《推动全面从严治党向纵深发展，以优异成绩迎接党的十九大召开》工作报告</a:t>
              </a:r>
            </a:p>
          </p:txBody>
        </p:sp>
        <p:grpSp>
          <p:nvGrpSpPr>
            <p:cNvPr id="5" name="组合 4">
              <a:extLst>
                <a:ext uri="{FF2B5EF4-FFF2-40B4-BE49-F238E27FC236}">
                  <a16:creationId xmlns:a16="http://schemas.microsoft.com/office/drawing/2014/main" xmlns="" id="{CB9C5C2E-8F06-416D-B3F7-1D55E6FB0C84}"/>
                </a:ext>
              </a:extLst>
            </p:cNvPr>
            <p:cNvGrpSpPr>
              <a:grpSpLocks noChangeAspect="1"/>
            </p:cNvGrpSpPr>
            <p:nvPr/>
          </p:nvGrpSpPr>
          <p:grpSpPr>
            <a:xfrm>
              <a:off x="621963" y="3085415"/>
              <a:ext cx="2083201" cy="937939"/>
              <a:chOff x="1645906" y="1659479"/>
              <a:chExt cx="1046832" cy="471325"/>
            </a:xfrm>
            <a:effectLst>
              <a:outerShdw blurRad="50800" dist="38100" dir="5400000" algn="t" rotWithShape="0">
                <a:prstClr val="black">
                  <a:alpha val="40000"/>
                </a:prstClr>
              </a:outerShdw>
            </a:effectLst>
          </p:grpSpPr>
          <p:pic>
            <p:nvPicPr>
              <p:cNvPr id="6" name="Picture 2" descr="C:\Users\xb\Desktop\素材--党建\PNG--党（国）徽旗\党旗红旗\16sucai_201507091736.png">
                <a:extLst>
                  <a:ext uri="{FF2B5EF4-FFF2-40B4-BE49-F238E27FC236}">
                    <a16:creationId xmlns:a16="http://schemas.microsoft.com/office/drawing/2014/main" xmlns="" id="{49B23A1F-ADF3-4EE4-84D8-80ADD98743E1}"/>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906" y="1659479"/>
                <a:ext cx="935617" cy="47132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3" descr="C:\Users\xb\Desktop\53bf653e36a06.png">
                <a:extLst>
                  <a:ext uri="{FF2B5EF4-FFF2-40B4-BE49-F238E27FC236}">
                    <a16:creationId xmlns:a16="http://schemas.microsoft.com/office/drawing/2014/main" xmlns="" id="{6C5D4E91-C915-4E97-8D05-A97E16831176}"/>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32802" y="1739174"/>
                <a:ext cx="459936" cy="391630"/>
              </a:xfrm>
              <a:prstGeom prst="rect">
                <a:avLst/>
              </a:prstGeom>
              <a:noFill/>
              <a:extLst>
                <a:ext uri="{909E8E84-426E-40DD-AFC4-6F175D3DCCD1}">
                  <a14:hiddenFill xmlns:a14="http://schemas.microsoft.com/office/drawing/2010/main" xmlns="">
                    <a:solidFill>
                      <a:srgbClr val="FFFFFF"/>
                    </a:solidFill>
                  </a14:hiddenFill>
                </a:ext>
              </a:extLst>
            </p:spPr>
          </p:pic>
        </p:grpSp>
      </p:grpSp>
      <p:sp>
        <p:nvSpPr>
          <p:cNvPr id="8" name="椭圆 7">
            <a:extLst>
              <a:ext uri="{FF2B5EF4-FFF2-40B4-BE49-F238E27FC236}">
                <a16:creationId xmlns:a16="http://schemas.microsoft.com/office/drawing/2014/main" xmlns="" id="{A3B57A21-BEDF-4BDF-B6ED-B3AC3B371E8C}"/>
              </a:ext>
            </a:extLst>
          </p:cNvPr>
          <p:cNvSpPr/>
          <p:nvPr/>
        </p:nvSpPr>
        <p:spPr>
          <a:xfrm>
            <a:off x="3593983" y="1744792"/>
            <a:ext cx="717631" cy="717631"/>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增强</a:t>
            </a:r>
          </a:p>
        </p:txBody>
      </p:sp>
      <p:sp>
        <p:nvSpPr>
          <p:cNvPr id="9" name="椭圆 8">
            <a:extLst>
              <a:ext uri="{FF2B5EF4-FFF2-40B4-BE49-F238E27FC236}">
                <a16:creationId xmlns:a16="http://schemas.microsoft.com/office/drawing/2014/main" xmlns="" id="{049D3312-5541-4730-918F-41C24186EC74}"/>
              </a:ext>
            </a:extLst>
          </p:cNvPr>
          <p:cNvSpPr/>
          <p:nvPr/>
        </p:nvSpPr>
        <p:spPr>
          <a:xfrm>
            <a:off x="3593983" y="2744073"/>
            <a:ext cx="717631" cy="717631"/>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加强</a:t>
            </a:r>
          </a:p>
        </p:txBody>
      </p:sp>
      <p:sp>
        <p:nvSpPr>
          <p:cNvPr id="10" name="椭圆 9">
            <a:extLst>
              <a:ext uri="{FF2B5EF4-FFF2-40B4-BE49-F238E27FC236}">
                <a16:creationId xmlns:a16="http://schemas.microsoft.com/office/drawing/2014/main" xmlns="" id="{43C1B86A-6DB3-4F3F-A885-8D11DAF0BDB4}"/>
              </a:ext>
            </a:extLst>
          </p:cNvPr>
          <p:cNvSpPr/>
          <p:nvPr/>
        </p:nvSpPr>
        <p:spPr>
          <a:xfrm>
            <a:off x="3593983" y="3743354"/>
            <a:ext cx="717631" cy="717631"/>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形成</a:t>
            </a:r>
          </a:p>
        </p:txBody>
      </p:sp>
      <p:sp>
        <p:nvSpPr>
          <p:cNvPr id="11" name="椭圆 10">
            <a:extLst>
              <a:ext uri="{FF2B5EF4-FFF2-40B4-BE49-F238E27FC236}">
                <a16:creationId xmlns:a16="http://schemas.microsoft.com/office/drawing/2014/main" xmlns="" id="{4E04AA0F-6242-4CB4-A1AB-E27D1179BC41}"/>
              </a:ext>
            </a:extLst>
          </p:cNvPr>
          <p:cNvSpPr/>
          <p:nvPr/>
        </p:nvSpPr>
        <p:spPr>
          <a:xfrm>
            <a:off x="3593983" y="4742636"/>
            <a:ext cx="717631" cy="717631"/>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完善</a:t>
            </a:r>
          </a:p>
        </p:txBody>
      </p:sp>
      <p:sp>
        <p:nvSpPr>
          <p:cNvPr id="12" name="椭圆 11">
            <a:extLst>
              <a:ext uri="{FF2B5EF4-FFF2-40B4-BE49-F238E27FC236}">
                <a16:creationId xmlns:a16="http://schemas.microsoft.com/office/drawing/2014/main" xmlns="" id="{A8BF2D82-3F55-46ED-BFB5-E9A57967CC68}"/>
              </a:ext>
            </a:extLst>
          </p:cNvPr>
          <p:cNvSpPr/>
          <p:nvPr/>
        </p:nvSpPr>
        <p:spPr>
          <a:xfrm>
            <a:off x="7417750" y="1744792"/>
            <a:ext cx="717631" cy="717631"/>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落实</a:t>
            </a:r>
          </a:p>
        </p:txBody>
      </p:sp>
      <p:sp>
        <p:nvSpPr>
          <p:cNvPr id="13" name="椭圆 12">
            <a:extLst>
              <a:ext uri="{FF2B5EF4-FFF2-40B4-BE49-F238E27FC236}">
                <a16:creationId xmlns:a16="http://schemas.microsoft.com/office/drawing/2014/main" xmlns="" id="{7AAC937D-EC54-4BFC-AA28-C2CF15CAA7E8}"/>
              </a:ext>
            </a:extLst>
          </p:cNvPr>
          <p:cNvSpPr/>
          <p:nvPr/>
        </p:nvSpPr>
        <p:spPr>
          <a:xfrm>
            <a:off x="7417750" y="2744073"/>
            <a:ext cx="717631" cy="717631"/>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遏制</a:t>
            </a:r>
          </a:p>
        </p:txBody>
      </p:sp>
      <p:sp>
        <p:nvSpPr>
          <p:cNvPr id="14" name="椭圆 13">
            <a:extLst>
              <a:ext uri="{FF2B5EF4-FFF2-40B4-BE49-F238E27FC236}">
                <a16:creationId xmlns:a16="http://schemas.microsoft.com/office/drawing/2014/main" xmlns="" id="{37A5876B-F98B-4776-AEB1-9EB86BF46687}"/>
              </a:ext>
            </a:extLst>
          </p:cNvPr>
          <p:cNvSpPr/>
          <p:nvPr/>
        </p:nvSpPr>
        <p:spPr>
          <a:xfrm>
            <a:off x="7417750" y="3743354"/>
            <a:ext cx="717631" cy="717631"/>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实现</a:t>
            </a:r>
          </a:p>
        </p:txBody>
      </p:sp>
      <p:sp>
        <p:nvSpPr>
          <p:cNvPr id="15" name="椭圆 14">
            <a:extLst>
              <a:ext uri="{FF2B5EF4-FFF2-40B4-BE49-F238E27FC236}">
                <a16:creationId xmlns:a16="http://schemas.microsoft.com/office/drawing/2014/main" xmlns="" id="{A5D3DA96-6C27-4044-A7C1-6BC433F9C74A}"/>
              </a:ext>
            </a:extLst>
          </p:cNvPr>
          <p:cNvSpPr/>
          <p:nvPr/>
        </p:nvSpPr>
        <p:spPr>
          <a:xfrm>
            <a:off x="7417750" y="4742636"/>
            <a:ext cx="717631" cy="717631"/>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气象</a:t>
            </a:r>
          </a:p>
        </p:txBody>
      </p:sp>
      <p:sp>
        <p:nvSpPr>
          <p:cNvPr id="16" name="文本框 15">
            <a:extLst>
              <a:ext uri="{FF2B5EF4-FFF2-40B4-BE49-F238E27FC236}">
                <a16:creationId xmlns:a16="http://schemas.microsoft.com/office/drawing/2014/main" xmlns="" id="{A8C12D15-086C-43BD-B3E0-1E3C609F001E}"/>
              </a:ext>
            </a:extLst>
          </p:cNvPr>
          <p:cNvSpPr txBox="1"/>
          <p:nvPr/>
        </p:nvSpPr>
        <p:spPr>
          <a:xfrm>
            <a:off x="4418330" y="1859008"/>
            <a:ext cx="3112770" cy="81026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各级组织管党治党主体责任明显增强</a:t>
            </a:r>
          </a:p>
        </p:txBody>
      </p:sp>
      <p:sp>
        <p:nvSpPr>
          <p:cNvPr id="17" name="文本框 16">
            <a:extLst>
              <a:ext uri="{FF2B5EF4-FFF2-40B4-BE49-F238E27FC236}">
                <a16:creationId xmlns:a16="http://schemas.microsoft.com/office/drawing/2014/main" xmlns="" id="{AA8675A9-9487-4F14-A17F-3035012CD390}"/>
              </a:ext>
            </a:extLst>
          </p:cNvPr>
          <p:cNvSpPr txBox="1"/>
          <p:nvPr/>
        </p:nvSpPr>
        <p:spPr>
          <a:xfrm>
            <a:off x="4418330" y="2869928"/>
            <a:ext cx="3112770" cy="45085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党的纪律建设全面加强</a:t>
            </a:r>
          </a:p>
        </p:txBody>
      </p:sp>
      <p:sp>
        <p:nvSpPr>
          <p:cNvPr id="18" name="文本框 17">
            <a:extLst>
              <a:ext uri="{FF2B5EF4-FFF2-40B4-BE49-F238E27FC236}">
                <a16:creationId xmlns:a16="http://schemas.microsoft.com/office/drawing/2014/main" xmlns="" id="{09D9D168-212B-42E0-8E9B-EB1CF24880D7}"/>
              </a:ext>
            </a:extLst>
          </p:cNvPr>
          <p:cNvSpPr txBox="1"/>
          <p:nvPr/>
        </p:nvSpPr>
        <p:spPr>
          <a:xfrm>
            <a:off x="4418330" y="3880848"/>
            <a:ext cx="3112770" cy="81026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反腐败斗争压倒性态势已经形成</a:t>
            </a:r>
          </a:p>
        </p:txBody>
      </p:sp>
      <p:sp>
        <p:nvSpPr>
          <p:cNvPr id="19" name="文本框 18">
            <a:extLst>
              <a:ext uri="{FF2B5EF4-FFF2-40B4-BE49-F238E27FC236}">
                <a16:creationId xmlns:a16="http://schemas.microsoft.com/office/drawing/2014/main" xmlns="" id="{7AA32B73-A837-4232-A940-3037EB0D8911}"/>
              </a:ext>
            </a:extLst>
          </p:cNvPr>
          <p:cNvSpPr txBox="1"/>
          <p:nvPr/>
        </p:nvSpPr>
        <p:spPr>
          <a:xfrm>
            <a:off x="4418330" y="4891768"/>
            <a:ext cx="3112770" cy="45085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不能腐的制度日益完善</a:t>
            </a:r>
          </a:p>
        </p:txBody>
      </p:sp>
      <p:sp>
        <p:nvSpPr>
          <p:cNvPr id="20" name="文本框 19">
            <a:extLst>
              <a:ext uri="{FF2B5EF4-FFF2-40B4-BE49-F238E27FC236}">
                <a16:creationId xmlns:a16="http://schemas.microsoft.com/office/drawing/2014/main" xmlns="" id="{B6708346-E4C8-476F-8CC6-F4B1E566D1C1}"/>
              </a:ext>
            </a:extLst>
          </p:cNvPr>
          <p:cNvSpPr txBox="1"/>
          <p:nvPr/>
        </p:nvSpPr>
        <p:spPr>
          <a:xfrm>
            <a:off x="8237220" y="1859008"/>
            <a:ext cx="3112770" cy="81026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中央八项规定精神得到坚决落实</a:t>
            </a:r>
          </a:p>
        </p:txBody>
      </p:sp>
      <p:sp>
        <p:nvSpPr>
          <p:cNvPr id="21" name="文本框 20">
            <a:extLst>
              <a:ext uri="{FF2B5EF4-FFF2-40B4-BE49-F238E27FC236}">
                <a16:creationId xmlns:a16="http://schemas.microsoft.com/office/drawing/2014/main" xmlns="" id="{BF52533D-E57B-43E1-BD09-A77C574E7E83}"/>
              </a:ext>
            </a:extLst>
          </p:cNvPr>
          <p:cNvSpPr txBox="1"/>
          <p:nvPr/>
        </p:nvSpPr>
        <p:spPr>
          <a:xfrm>
            <a:off x="8237220" y="2869928"/>
            <a:ext cx="3112770" cy="45085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腐败蔓延势头得到有效遏制</a:t>
            </a:r>
          </a:p>
        </p:txBody>
      </p:sp>
      <p:sp>
        <p:nvSpPr>
          <p:cNvPr id="22" name="文本框 21">
            <a:extLst>
              <a:ext uri="{FF2B5EF4-FFF2-40B4-BE49-F238E27FC236}">
                <a16:creationId xmlns:a16="http://schemas.microsoft.com/office/drawing/2014/main" xmlns="" id="{8AFB30CD-643C-4BEE-8698-BE14556D9834}"/>
              </a:ext>
            </a:extLst>
          </p:cNvPr>
          <p:cNvSpPr txBox="1"/>
          <p:nvPr/>
        </p:nvSpPr>
        <p:spPr>
          <a:xfrm>
            <a:off x="8237220" y="3880848"/>
            <a:ext cx="3112770" cy="45085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不敢腐的目标初步实现</a:t>
            </a:r>
          </a:p>
        </p:txBody>
      </p:sp>
      <p:sp>
        <p:nvSpPr>
          <p:cNvPr id="23" name="文本框 22">
            <a:extLst>
              <a:ext uri="{FF2B5EF4-FFF2-40B4-BE49-F238E27FC236}">
                <a16:creationId xmlns:a16="http://schemas.microsoft.com/office/drawing/2014/main" xmlns="" id="{7E7E7881-5AC9-4B9E-9D66-E8F036437A98}"/>
              </a:ext>
            </a:extLst>
          </p:cNvPr>
          <p:cNvSpPr txBox="1"/>
          <p:nvPr/>
        </p:nvSpPr>
        <p:spPr>
          <a:xfrm>
            <a:off x="8237220" y="4891768"/>
            <a:ext cx="3112770" cy="45085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党内政治生活呈现新的气象</a:t>
            </a:r>
          </a:p>
        </p:txBody>
      </p:sp>
    </p:spTree>
    <p:extLst>
      <p:ext uri="{BB962C8B-B14F-4D97-AF65-F5344CB8AC3E}">
        <p14:creationId xmlns:p14="http://schemas.microsoft.com/office/powerpoint/2010/main" xmlns="" val="15000882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750"/>
                                        <p:tgtEl>
                                          <p:spTgt spid="16"/>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750"/>
                                        <p:tgtEl>
                                          <p:spTgt spid="2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750"/>
                                        <p:tgtEl>
                                          <p:spTgt spid="21"/>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750"/>
                                        <p:tgtEl>
                                          <p:spTgt spid="22"/>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750"/>
                                        <p:tgtEl>
                                          <p:spTgt spid="23"/>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750"/>
                                        <p:tgtEl>
                                          <p:spTgt spid="19"/>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750"/>
                                        <p:tgtEl>
                                          <p:spTgt spid="18"/>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p:bldP spid="17" grpId="0"/>
      <p:bldP spid="18" grpId="0"/>
      <p:bldP spid="19"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10" name="圆角矩形 61">
            <a:extLst>
              <a:ext uri="{FF2B5EF4-FFF2-40B4-BE49-F238E27FC236}">
                <a16:creationId xmlns:a16="http://schemas.microsoft.com/office/drawing/2014/main" xmlns="" id="{BBAAE252-33B9-41C5-B735-B1890AE7FDB1}"/>
              </a:ext>
            </a:extLst>
          </p:cNvPr>
          <p:cNvSpPr/>
          <p:nvPr/>
        </p:nvSpPr>
        <p:spPr>
          <a:xfrm>
            <a:off x="6096000" y="900879"/>
            <a:ext cx="1667874" cy="1668148"/>
          </a:xfrm>
          <a:prstGeom prst="ellipse">
            <a:avLst/>
          </a:prstGeom>
          <a:gradFill>
            <a:gsLst>
              <a:gs pos="0">
                <a:srgbClr val="E30000"/>
              </a:gs>
              <a:gs pos="100000">
                <a:srgbClr val="760303"/>
              </a:gs>
            </a:gsLst>
            <a:lin ang="5400000" scaled="0"/>
          </a:grad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贰</a:t>
            </a:r>
          </a:p>
        </p:txBody>
      </p:sp>
      <p:sp>
        <p:nvSpPr>
          <p:cNvPr id="11" name="矩形 10">
            <a:extLst>
              <a:ext uri="{FF2B5EF4-FFF2-40B4-BE49-F238E27FC236}">
                <a16:creationId xmlns:a16="http://schemas.microsoft.com/office/drawing/2014/main" xmlns="" id="{D5988A70-2FEB-44F9-805C-CE8602635BCF}"/>
              </a:ext>
            </a:extLst>
          </p:cNvPr>
          <p:cNvSpPr/>
          <p:nvPr/>
        </p:nvSpPr>
        <p:spPr>
          <a:xfrm>
            <a:off x="3208653" y="2836206"/>
            <a:ext cx="7442567" cy="1938992"/>
          </a:xfrm>
          <a:prstGeom prst="rect">
            <a:avLst/>
          </a:prstGeom>
          <a:noFill/>
        </p:spPr>
        <p:txBody>
          <a:bodyPr wrap="square">
            <a:spAutoFit/>
          </a:bodyPr>
          <a:lstStyle/>
          <a:p>
            <a:pPr lvl="0" algn="ctr"/>
            <a:r>
              <a:rPr kumimoji="0" lang="zh-CN" altLang="en-US" sz="6000" b="1" i="0" u="none" strike="noStrike" kern="0" cap="none" spc="0" normalizeH="0" baseline="0" noProof="0" dirty="0">
                <a:ln>
                  <a:noFill/>
                </a:ln>
                <a:blipFill>
                  <a:blip r:embed="rId4"/>
                  <a:stretch>
                    <a:fillRect/>
                  </a:stretch>
                </a:blipFill>
                <a:effectLst/>
                <a:uLnTx/>
                <a:uFillTx/>
                <a:latin typeface="微软雅黑" panose="020B0503020204020204" charset="-122"/>
                <a:ea typeface="微软雅黑" panose="020B0503020204020204" charset="-122"/>
              </a:rPr>
              <a:t>反腐败斗争</a:t>
            </a:r>
          </a:p>
          <a:p>
            <a:pPr lvl="0" algn="ctr"/>
            <a:r>
              <a:rPr kumimoji="0" lang="zh-CN" altLang="en-US" sz="6000" b="1" i="0" u="none" strike="noStrike" kern="0" cap="none" spc="0" normalizeH="0" baseline="0" noProof="0" dirty="0">
                <a:ln>
                  <a:noFill/>
                </a:ln>
                <a:blipFill>
                  <a:blip r:embed="rId4"/>
                  <a:stretch>
                    <a:fillRect/>
                  </a:stretch>
                </a:blipFill>
                <a:effectLst/>
                <a:uLnTx/>
                <a:uFillTx/>
                <a:latin typeface="微软雅黑" panose="020B0503020204020204" charset="-122"/>
                <a:ea typeface="微软雅黑" panose="020B0503020204020204" charset="-122"/>
              </a:rPr>
              <a:t>取得空前新成就</a:t>
            </a:r>
          </a:p>
        </p:txBody>
      </p:sp>
    </p:spTree>
    <p:extLst>
      <p:ext uri="{BB962C8B-B14F-4D97-AF65-F5344CB8AC3E}">
        <p14:creationId xmlns:p14="http://schemas.microsoft.com/office/powerpoint/2010/main" xmlns="" val="230915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“两学一做”学习教育深入开展</a:t>
            </a:r>
          </a:p>
        </p:txBody>
      </p:sp>
      <p:sp>
        <p:nvSpPr>
          <p:cNvPr id="3" name="椭圆 2">
            <a:extLst>
              <a:ext uri="{FF2B5EF4-FFF2-40B4-BE49-F238E27FC236}">
                <a16:creationId xmlns:a16="http://schemas.microsoft.com/office/drawing/2014/main" xmlns="" id="{C45E5D88-8265-42A1-9A32-7B1F250CA26A}"/>
              </a:ext>
            </a:extLst>
          </p:cNvPr>
          <p:cNvSpPr/>
          <p:nvPr/>
        </p:nvSpPr>
        <p:spPr>
          <a:xfrm>
            <a:off x="1420627" y="1804646"/>
            <a:ext cx="1537452" cy="153745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三严</a:t>
            </a:r>
            <a:endPar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三实</a:t>
            </a:r>
          </a:p>
        </p:txBody>
      </p:sp>
      <p:sp>
        <p:nvSpPr>
          <p:cNvPr id="4" name="椭圆 3">
            <a:extLst>
              <a:ext uri="{FF2B5EF4-FFF2-40B4-BE49-F238E27FC236}">
                <a16:creationId xmlns:a16="http://schemas.microsoft.com/office/drawing/2014/main" xmlns="" id="{05519F1A-A1FE-408C-A211-6464C2C60E2B}"/>
              </a:ext>
            </a:extLst>
          </p:cNvPr>
          <p:cNvSpPr/>
          <p:nvPr/>
        </p:nvSpPr>
        <p:spPr>
          <a:xfrm>
            <a:off x="3120378" y="3695082"/>
            <a:ext cx="1537452" cy="153745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两学</a:t>
            </a:r>
            <a:endParaRPr kumimoji="0" lang="en-US" altLang="zh-CN"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一做</a:t>
            </a:r>
          </a:p>
        </p:txBody>
      </p:sp>
      <p:sp>
        <p:nvSpPr>
          <p:cNvPr id="5" name="文本框 4">
            <a:extLst>
              <a:ext uri="{FF2B5EF4-FFF2-40B4-BE49-F238E27FC236}">
                <a16:creationId xmlns:a16="http://schemas.microsoft.com/office/drawing/2014/main" xmlns="" id="{4039A3D7-69DE-4379-978B-0D2D53482B1F}"/>
              </a:ext>
            </a:extLst>
          </p:cNvPr>
          <p:cNvSpPr txBox="1"/>
          <p:nvPr/>
        </p:nvSpPr>
        <p:spPr>
          <a:xfrm>
            <a:off x="2957878" y="1954285"/>
            <a:ext cx="6096000" cy="410845"/>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“三严三实”专题教育针对县处级干部深入推进作风建设</a:t>
            </a:r>
          </a:p>
        </p:txBody>
      </p:sp>
      <p:grpSp>
        <p:nvGrpSpPr>
          <p:cNvPr id="6" name="组合 5">
            <a:extLst>
              <a:ext uri="{FF2B5EF4-FFF2-40B4-BE49-F238E27FC236}">
                <a16:creationId xmlns:a16="http://schemas.microsoft.com/office/drawing/2014/main" xmlns="" id="{8ECC5077-E2EB-47F1-BA03-C699FD316A97}"/>
              </a:ext>
            </a:extLst>
          </p:cNvPr>
          <p:cNvGrpSpPr/>
          <p:nvPr/>
        </p:nvGrpSpPr>
        <p:grpSpPr>
          <a:xfrm>
            <a:off x="3120378" y="2365321"/>
            <a:ext cx="4252667" cy="908109"/>
            <a:chOff x="2576945" y="2673387"/>
            <a:chExt cx="4252667" cy="908109"/>
          </a:xfrm>
        </p:grpSpPr>
        <p:sp>
          <p:nvSpPr>
            <p:cNvPr id="7" name="文本框 6">
              <a:extLst>
                <a:ext uri="{FF2B5EF4-FFF2-40B4-BE49-F238E27FC236}">
                  <a16:creationId xmlns:a16="http://schemas.microsoft.com/office/drawing/2014/main" xmlns="" id="{5F37BD27-AAB5-48EE-AD49-A7BCD2C353C9}"/>
                </a:ext>
              </a:extLst>
            </p:cNvPr>
            <p:cNvSpPr txBox="1"/>
            <p:nvPr/>
          </p:nvSpPr>
          <p:spPr>
            <a:xfrm>
              <a:off x="2576945" y="2673387"/>
              <a:ext cx="137057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严以修身</a:t>
              </a:r>
            </a:p>
          </p:txBody>
        </p:sp>
        <p:sp>
          <p:nvSpPr>
            <p:cNvPr id="8" name="文本框 7">
              <a:extLst>
                <a:ext uri="{FF2B5EF4-FFF2-40B4-BE49-F238E27FC236}">
                  <a16:creationId xmlns:a16="http://schemas.microsoft.com/office/drawing/2014/main" xmlns="" id="{2A9951D4-BDF5-4ACA-8797-609A325021AE}"/>
                </a:ext>
              </a:extLst>
            </p:cNvPr>
            <p:cNvSpPr txBox="1"/>
            <p:nvPr/>
          </p:nvSpPr>
          <p:spPr>
            <a:xfrm>
              <a:off x="4017994" y="2673387"/>
              <a:ext cx="137057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严以用权</a:t>
              </a:r>
            </a:p>
          </p:txBody>
        </p:sp>
        <p:sp>
          <p:nvSpPr>
            <p:cNvPr id="9" name="文本框 8">
              <a:extLst>
                <a:ext uri="{FF2B5EF4-FFF2-40B4-BE49-F238E27FC236}">
                  <a16:creationId xmlns:a16="http://schemas.microsoft.com/office/drawing/2014/main" xmlns="" id="{A6F3BB38-A78D-4749-8900-B510530EB03D}"/>
                </a:ext>
              </a:extLst>
            </p:cNvPr>
            <p:cNvSpPr txBox="1"/>
            <p:nvPr/>
          </p:nvSpPr>
          <p:spPr>
            <a:xfrm>
              <a:off x="5459042" y="2673387"/>
              <a:ext cx="137057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严以律己</a:t>
              </a:r>
            </a:p>
          </p:txBody>
        </p:sp>
        <p:sp>
          <p:nvSpPr>
            <p:cNvPr id="10" name="椭圆 9">
              <a:extLst>
                <a:ext uri="{FF2B5EF4-FFF2-40B4-BE49-F238E27FC236}">
                  <a16:creationId xmlns:a16="http://schemas.microsoft.com/office/drawing/2014/main" xmlns="" id="{57364333-4240-4677-932F-DC2FBEC7D1F4}"/>
                </a:ext>
              </a:extLst>
            </p:cNvPr>
            <p:cNvSpPr/>
            <p:nvPr/>
          </p:nvSpPr>
          <p:spPr>
            <a:xfrm>
              <a:off x="3932275" y="2865822"/>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11" name="椭圆 10">
              <a:extLst>
                <a:ext uri="{FF2B5EF4-FFF2-40B4-BE49-F238E27FC236}">
                  <a16:creationId xmlns:a16="http://schemas.microsoft.com/office/drawing/2014/main" xmlns="" id="{EAC33D13-8F12-48E3-901F-4A7B3CECAD84}"/>
                </a:ext>
              </a:extLst>
            </p:cNvPr>
            <p:cNvSpPr/>
            <p:nvPr/>
          </p:nvSpPr>
          <p:spPr>
            <a:xfrm>
              <a:off x="5380075" y="2865822"/>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12" name="文本框 11">
              <a:extLst>
                <a:ext uri="{FF2B5EF4-FFF2-40B4-BE49-F238E27FC236}">
                  <a16:creationId xmlns:a16="http://schemas.microsoft.com/office/drawing/2014/main" xmlns="" id="{3F61A5E0-877D-46AC-87D3-71676369AD0D}"/>
                </a:ext>
              </a:extLst>
            </p:cNvPr>
            <p:cNvSpPr txBox="1"/>
            <p:nvPr/>
          </p:nvSpPr>
          <p:spPr>
            <a:xfrm>
              <a:off x="2576945" y="3181386"/>
              <a:ext cx="1370570" cy="400110"/>
            </a:xfrm>
            <a:prstGeom prst="rect">
              <a:avLst/>
            </a:prstGeom>
            <a:noFill/>
          </p:spPr>
          <p:txBody>
            <a:bodyPr wrap="square" rtlCol="0">
              <a:spAutoFit/>
            </a:bodyPr>
            <a:lstStyle>
              <a:defPPr>
                <a:defRPr lang="zh-CN"/>
              </a:defPPr>
              <a:lvl1pPr>
                <a:defRPr sz="2000" b="1" spc="300">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谋事要实</a:t>
              </a:r>
            </a:p>
          </p:txBody>
        </p:sp>
        <p:sp>
          <p:nvSpPr>
            <p:cNvPr id="13" name="文本框 12">
              <a:extLst>
                <a:ext uri="{FF2B5EF4-FFF2-40B4-BE49-F238E27FC236}">
                  <a16:creationId xmlns:a16="http://schemas.microsoft.com/office/drawing/2014/main" xmlns="" id="{15DF4CCB-03FF-4B04-8E5F-66088A44B23F}"/>
                </a:ext>
              </a:extLst>
            </p:cNvPr>
            <p:cNvSpPr txBox="1"/>
            <p:nvPr/>
          </p:nvSpPr>
          <p:spPr>
            <a:xfrm>
              <a:off x="4017994" y="3181386"/>
              <a:ext cx="1370570" cy="400110"/>
            </a:xfrm>
            <a:prstGeom prst="rect">
              <a:avLst/>
            </a:prstGeom>
            <a:noFill/>
          </p:spPr>
          <p:txBody>
            <a:bodyPr wrap="square" rtlCol="0">
              <a:spAutoFit/>
            </a:bodyPr>
            <a:lstStyle>
              <a:defPPr>
                <a:defRPr lang="zh-CN"/>
              </a:defPPr>
              <a:lvl1pPr>
                <a:defRPr sz="2000" b="1" spc="300">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创业要实</a:t>
              </a:r>
            </a:p>
          </p:txBody>
        </p:sp>
        <p:sp>
          <p:nvSpPr>
            <p:cNvPr id="14" name="文本框 13">
              <a:extLst>
                <a:ext uri="{FF2B5EF4-FFF2-40B4-BE49-F238E27FC236}">
                  <a16:creationId xmlns:a16="http://schemas.microsoft.com/office/drawing/2014/main" xmlns="" id="{EB6A66BC-0DCD-4E67-88B2-406F82EED798}"/>
                </a:ext>
              </a:extLst>
            </p:cNvPr>
            <p:cNvSpPr txBox="1"/>
            <p:nvPr/>
          </p:nvSpPr>
          <p:spPr>
            <a:xfrm>
              <a:off x="5459042" y="3181386"/>
              <a:ext cx="1370570" cy="400110"/>
            </a:xfrm>
            <a:prstGeom prst="rect">
              <a:avLst/>
            </a:prstGeom>
            <a:noFill/>
          </p:spPr>
          <p:txBody>
            <a:bodyPr wrap="square" rtlCol="0">
              <a:spAutoFit/>
            </a:bodyPr>
            <a:lstStyle>
              <a:defPPr>
                <a:defRPr lang="zh-CN"/>
              </a:defPPr>
              <a:lvl1pPr>
                <a:defRPr sz="2000" b="1" spc="300">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做人要实</a:t>
              </a:r>
            </a:p>
          </p:txBody>
        </p:sp>
        <p:sp>
          <p:nvSpPr>
            <p:cNvPr id="15" name="椭圆 14">
              <a:extLst>
                <a:ext uri="{FF2B5EF4-FFF2-40B4-BE49-F238E27FC236}">
                  <a16:creationId xmlns:a16="http://schemas.microsoft.com/office/drawing/2014/main" xmlns="" id="{E3CA1909-5B18-49DE-B9AA-23BEC51F681C}"/>
                </a:ext>
              </a:extLst>
            </p:cNvPr>
            <p:cNvSpPr/>
            <p:nvPr/>
          </p:nvSpPr>
          <p:spPr>
            <a:xfrm>
              <a:off x="3932275" y="3373821"/>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16" name="椭圆 15">
              <a:extLst>
                <a:ext uri="{FF2B5EF4-FFF2-40B4-BE49-F238E27FC236}">
                  <a16:creationId xmlns:a16="http://schemas.microsoft.com/office/drawing/2014/main" xmlns="" id="{37BBF883-1D6E-46AB-8923-ACCBCC45FD05}"/>
                </a:ext>
              </a:extLst>
            </p:cNvPr>
            <p:cNvSpPr/>
            <p:nvPr/>
          </p:nvSpPr>
          <p:spPr>
            <a:xfrm>
              <a:off x="5380075" y="3373821"/>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grpSp>
      <p:sp>
        <p:nvSpPr>
          <p:cNvPr id="17" name="文本框 16">
            <a:extLst>
              <a:ext uri="{FF2B5EF4-FFF2-40B4-BE49-F238E27FC236}">
                <a16:creationId xmlns:a16="http://schemas.microsoft.com/office/drawing/2014/main" xmlns="" id="{E4AEF138-3B1B-4AA4-BF41-A898FB7C5539}"/>
              </a:ext>
            </a:extLst>
          </p:cNvPr>
          <p:cNvSpPr txBox="1"/>
          <p:nvPr/>
        </p:nvSpPr>
        <p:spPr>
          <a:xfrm>
            <a:off x="4657628" y="3826250"/>
            <a:ext cx="7324435" cy="410845"/>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“两学一做”突出问题导向，是全面从严治党向基层延伸的基本要求</a:t>
            </a:r>
          </a:p>
        </p:txBody>
      </p:sp>
      <p:grpSp>
        <p:nvGrpSpPr>
          <p:cNvPr id="18" name="组合 17">
            <a:extLst>
              <a:ext uri="{FF2B5EF4-FFF2-40B4-BE49-F238E27FC236}">
                <a16:creationId xmlns:a16="http://schemas.microsoft.com/office/drawing/2014/main" xmlns="" id="{695EECEC-367C-4229-BE03-6CBF4C2689C8}"/>
              </a:ext>
            </a:extLst>
          </p:cNvPr>
          <p:cNvGrpSpPr/>
          <p:nvPr/>
        </p:nvGrpSpPr>
        <p:grpSpPr>
          <a:xfrm>
            <a:off x="4820129" y="4237286"/>
            <a:ext cx="4535055" cy="908109"/>
            <a:chOff x="2576945" y="5287279"/>
            <a:chExt cx="4535055" cy="908109"/>
          </a:xfrm>
        </p:grpSpPr>
        <p:sp>
          <p:nvSpPr>
            <p:cNvPr id="19" name="文本框 18">
              <a:extLst>
                <a:ext uri="{FF2B5EF4-FFF2-40B4-BE49-F238E27FC236}">
                  <a16:creationId xmlns:a16="http://schemas.microsoft.com/office/drawing/2014/main" xmlns="" id="{DE51C3B5-B676-4A45-B627-4E2E223483F3}"/>
                </a:ext>
              </a:extLst>
            </p:cNvPr>
            <p:cNvSpPr txBox="1"/>
            <p:nvPr/>
          </p:nvSpPr>
          <p:spPr>
            <a:xfrm>
              <a:off x="2576945" y="5287279"/>
              <a:ext cx="307571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学习近平系列讲话</a:t>
              </a:r>
            </a:p>
          </p:txBody>
        </p:sp>
        <p:sp>
          <p:nvSpPr>
            <p:cNvPr id="20" name="文本框 19">
              <a:extLst>
                <a:ext uri="{FF2B5EF4-FFF2-40B4-BE49-F238E27FC236}">
                  <a16:creationId xmlns:a16="http://schemas.microsoft.com/office/drawing/2014/main" xmlns="" id="{25A82AA0-124C-4F83-984C-7B0E326DE02D}"/>
                </a:ext>
              </a:extLst>
            </p:cNvPr>
            <p:cNvSpPr txBox="1"/>
            <p:nvPr/>
          </p:nvSpPr>
          <p:spPr>
            <a:xfrm>
              <a:off x="5459042" y="5287279"/>
              <a:ext cx="165295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学党章党规</a:t>
              </a:r>
            </a:p>
          </p:txBody>
        </p:sp>
        <p:sp>
          <p:nvSpPr>
            <p:cNvPr id="21" name="椭圆 20">
              <a:extLst>
                <a:ext uri="{FF2B5EF4-FFF2-40B4-BE49-F238E27FC236}">
                  <a16:creationId xmlns:a16="http://schemas.microsoft.com/office/drawing/2014/main" xmlns="" id="{B572142C-A8A1-42DC-B40C-CCEA345E1EE2}"/>
                </a:ext>
              </a:extLst>
            </p:cNvPr>
            <p:cNvSpPr/>
            <p:nvPr/>
          </p:nvSpPr>
          <p:spPr>
            <a:xfrm>
              <a:off x="5232296" y="5470478"/>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22" name="文本框 21">
              <a:extLst>
                <a:ext uri="{FF2B5EF4-FFF2-40B4-BE49-F238E27FC236}">
                  <a16:creationId xmlns:a16="http://schemas.microsoft.com/office/drawing/2014/main" xmlns="" id="{0B93321D-06AF-4E9E-B427-576F4CC4568E}"/>
                </a:ext>
              </a:extLst>
            </p:cNvPr>
            <p:cNvSpPr txBox="1"/>
            <p:nvPr/>
          </p:nvSpPr>
          <p:spPr>
            <a:xfrm>
              <a:off x="2576945" y="5795278"/>
              <a:ext cx="1717964" cy="400110"/>
            </a:xfrm>
            <a:prstGeom prst="rect">
              <a:avLst/>
            </a:prstGeom>
            <a:noFill/>
          </p:spPr>
          <p:txBody>
            <a:bodyPr wrap="square" rtlCol="0">
              <a:spAutoFit/>
            </a:bodyPr>
            <a:lstStyle>
              <a:defPPr>
                <a:defRPr lang="zh-CN"/>
              </a:defPPr>
              <a:lvl1pPr>
                <a:defRPr sz="2000" b="1" spc="300">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做合格党员</a:t>
              </a:r>
            </a:p>
          </p:txBody>
        </p:sp>
      </p:grpSp>
    </p:spTree>
    <p:extLst>
      <p:ext uri="{BB962C8B-B14F-4D97-AF65-F5344CB8AC3E}">
        <p14:creationId xmlns:p14="http://schemas.microsoft.com/office/powerpoint/2010/main" xmlns="" val="21719498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p:tgtEl>
                                          <p:spTgt spid="5"/>
                                        </p:tgtEl>
                                        <p:attrNameLst>
                                          <p:attrName>ppt_x</p:attrName>
                                        </p:attrNameLst>
                                      </p:cBhvr>
                                      <p:tavLst>
                                        <p:tav tm="0">
                                          <p:val>
                                            <p:strVal val="#ppt_x-#ppt_w*1.125000"/>
                                          </p:val>
                                        </p:tav>
                                        <p:tav tm="100000">
                                          <p:val>
                                            <p:strVal val="#ppt_x"/>
                                          </p:val>
                                        </p:tav>
                                      </p:tavLst>
                                    </p:anim>
                                    <p:animEffect transition="in" filter="wipe(right)">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75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ppt_x</p:attrName>
                                        </p:attrNameLst>
                                      </p:cBhvr>
                                      <p:tavLst>
                                        <p:tav tm="0">
                                          <p:val>
                                            <p:strVal val="#ppt_x-#ppt_w*1.125000"/>
                                          </p:val>
                                        </p:tav>
                                        <p:tav tm="100000">
                                          <p:val>
                                            <p:strVal val="#ppt_x"/>
                                          </p:val>
                                        </p:tav>
                                      </p:tavLst>
                                    </p:anim>
                                    <p:animEffect transition="in" filter="wipe(right)">
                                      <p:cBhvr>
                                        <p:cTn id="21" dur="500"/>
                                        <p:tgtEl>
                                          <p:spTgt spid="17"/>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“两学一做”教育制度化常态化</a:t>
            </a:r>
          </a:p>
        </p:txBody>
      </p:sp>
      <p:sp>
        <p:nvSpPr>
          <p:cNvPr id="23" name="对角圆角矩形 1">
            <a:extLst>
              <a:ext uri="{FF2B5EF4-FFF2-40B4-BE49-F238E27FC236}">
                <a16:creationId xmlns:a16="http://schemas.microsoft.com/office/drawing/2014/main" xmlns="" id="{1E8B2E73-13A6-4C29-A1F9-F75C4650733F}"/>
              </a:ext>
            </a:extLst>
          </p:cNvPr>
          <p:cNvSpPr/>
          <p:nvPr/>
        </p:nvSpPr>
        <p:spPr>
          <a:xfrm>
            <a:off x="1401445" y="3856355"/>
            <a:ext cx="2630805" cy="608330"/>
          </a:xfrm>
          <a:prstGeom prst="round2Diag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对角圆角矩形 4">
            <a:extLst>
              <a:ext uri="{FF2B5EF4-FFF2-40B4-BE49-F238E27FC236}">
                <a16:creationId xmlns:a16="http://schemas.microsoft.com/office/drawing/2014/main" xmlns="" id="{5182F910-7B7C-4CB6-AFD6-DFC89D067E41}"/>
              </a:ext>
            </a:extLst>
          </p:cNvPr>
          <p:cNvSpPr/>
          <p:nvPr/>
        </p:nvSpPr>
        <p:spPr>
          <a:xfrm>
            <a:off x="4618990" y="3856355"/>
            <a:ext cx="2630805" cy="608330"/>
          </a:xfrm>
          <a:prstGeom prst="round2Diag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对角圆角矩形 5">
            <a:extLst>
              <a:ext uri="{FF2B5EF4-FFF2-40B4-BE49-F238E27FC236}">
                <a16:creationId xmlns:a16="http://schemas.microsoft.com/office/drawing/2014/main" xmlns="" id="{8559ADB0-E748-4B81-A622-C94A11F7AD14}"/>
              </a:ext>
            </a:extLst>
          </p:cNvPr>
          <p:cNvSpPr/>
          <p:nvPr/>
        </p:nvSpPr>
        <p:spPr>
          <a:xfrm>
            <a:off x="7836535" y="3856355"/>
            <a:ext cx="2630805" cy="608330"/>
          </a:xfrm>
          <a:prstGeom prst="round2Diag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 167">
            <a:extLst>
              <a:ext uri="{FF2B5EF4-FFF2-40B4-BE49-F238E27FC236}">
                <a16:creationId xmlns:a16="http://schemas.microsoft.com/office/drawing/2014/main" xmlns="" id="{4DFCA081-9D50-415C-B052-3ED28D9E6CD1}"/>
              </a:ext>
            </a:extLst>
          </p:cNvPr>
          <p:cNvSpPr/>
          <p:nvPr/>
        </p:nvSpPr>
        <p:spPr>
          <a:xfrm>
            <a:off x="1156335" y="2165350"/>
            <a:ext cx="9878060" cy="2757170"/>
          </a:xfrm>
          <a:prstGeom prst="roundRect">
            <a:avLst/>
          </a:prstGeom>
          <a:noFill/>
          <a:ln w="25400">
            <a:solidFill>
              <a:srgbClr val="E32B2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nvGrpSpPr>
          <p:cNvPr id="27" name="组合 26">
            <a:extLst>
              <a:ext uri="{FF2B5EF4-FFF2-40B4-BE49-F238E27FC236}">
                <a16:creationId xmlns:a16="http://schemas.microsoft.com/office/drawing/2014/main" xmlns="" id="{BF34C37B-C52B-4775-AA1A-FC504C7291BC}"/>
              </a:ext>
            </a:extLst>
          </p:cNvPr>
          <p:cNvGrpSpPr/>
          <p:nvPr/>
        </p:nvGrpSpPr>
        <p:grpSpPr>
          <a:xfrm>
            <a:off x="1289776" y="1898387"/>
            <a:ext cx="3701415" cy="550545"/>
            <a:chOff x="467545" y="1895344"/>
            <a:chExt cx="3386431" cy="389174"/>
          </a:xfrm>
        </p:grpSpPr>
        <p:pic>
          <p:nvPicPr>
            <p:cNvPr id="28" name="图片 27">
              <a:extLst>
                <a:ext uri="{FF2B5EF4-FFF2-40B4-BE49-F238E27FC236}">
                  <a16:creationId xmlns:a16="http://schemas.microsoft.com/office/drawing/2014/main" xmlns="" id="{10A6D457-4952-4CBA-B4C0-BA1C38096FC9}"/>
                </a:ext>
              </a:extLst>
            </p:cNvPr>
            <p:cNvPicPr>
              <a:picLocks noChangeAspect="1"/>
            </p:cNvPicPr>
            <p:nvPr/>
          </p:nvPicPr>
          <p:blipFill>
            <a:blip r:embed="rId3" cstate="email"/>
            <a:stretch>
              <a:fillRect/>
            </a:stretch>
          </p:blipFill>
          <p:spPr>
            <a:xfrm>
              <a:off x="467545" y="1895344"/>
              <a:ext cx="3386431" cy="3891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29" name="矩形 28">
              <a:extLst>
                <a:ext uri="{FF2B5EF4-FFF2-40B4-BE49-F238E27FC236}">
                  <a16:creationId xmlns:a16="http://schemas.microsoft.com/office/drawing/2014/main" xmlns="" id="{0E7AAAFC-01FF-4452-BD34-8BB3C9A40F1C}"/>
                </a:ext>
              </a:extLst>
            </p:cNvPr>
            <p:cNvSpPr/>
            <p:nvPr/>
          </p:nvSpPr>
          <p:spPr>
            <a:xfrm>
              <a:off x="613947" y="1965369"/>
              <a:ext cx="3148817" cy="26034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“两学一做”教育制度化常态化</a:t>
              </a:r>
            </a:p>
          </p:txBody>
        </p:sp>
      </p:grpSp>
      <p:sp>
        <p:nvSpPr>
          <p:cNvPr id="30" name="矩形 29">
            <a:extLst>
              <a:ext uri="{FF2B5EF4-FFF2-40B4-BE49-F238E27FC236}">
                <a16:creationId xmlns:a16="http://schemas.microsoft.com/office/drawing/2014/main" xmlns="" id="{E11B0750-F583-48ED-A37B-0396E408E95E}"/>
              </a:ext>
            </a:extLst>
          </p:cNvPr>
          <p:cNvSpPr/>
          <p:nvPr/>
        </p:nvSpPr>
        <p:spPr>
          <a:xfrm>
            <a:off x="1289685" y="2626360"/>
            <a:ext cx="9177655" cy="108775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推进“两学一做”学习教育常态化制度化，是坚持思想建党、组织建党、制度治党紧密结合的有力抓手，是不断加强党的思想政治建设的有效途径，是全面从严治党的战略性、基础性工程</a:t>
            </a:r>
          </a:p>
        </p:txBody>
      </p:sp>
      <p:sp>
        <p:nvSpPr>
          <p:cNvPr id="31" name="矩形 30">
            <a:extLst>
              <a:ext uri="{FF2B5EF4-FFF2-40B4-BE49-F238E27FC236}">
                <a16:creationId xmlns:a16="http://schemas.microsoft.com/office/drawing/2014/main" xmlns="" id="{5764088E-2308-47F8-B0B8-DC34D4E5243D}"/>
              </a:ext>
            </a:extLst>
          </p:cNvPr>
          <p:cNvSpPr/>
          <p:nvPr/>
        </p:nvSpPr>
        <p:spPr>
          <a:xfrm>
            <a:off x="1632268" y="3976370"/>
            <a:ext cx="2169160" cy="36830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三坚持</a:t>
            </a:r>
          </a:p>
        </p:txBody>
      </p:sp>
      <p:sp>
        <p:nvSpPr>
          <p:cNvPr id="32" name="矩形 31">
            <a:extLst>
              <a:ext uri="{FF2B5EF4-FFF2-40B4-BE49-F238E27FC236}">
                <a16:creationId xmlns:a16="http://schemas.microsoft.com/office/drawing/2014/main" xmlns="" id="{36235043-80D8-4B0F-A9C0-4527F2B46ACA}"/>
              </a:ext>
            </a:extLst>
          </p:cNvPr>
          <p:cNvSpPr/>
          <p:nvPr/>
        </p:nvSpPr>
        <p:spPr>
          <a:xfrm>
            <a:off x="4849813" y="3976370"/>
            <a:ext cx="2169160" cy="36830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三增强</a:t>
            </a:r>
          </a:p>
        </p:txBody>
      </p:sp>
      <p:sp>
        <p:nvSpPr>
          <p:cNvPr id="33" name="矩形 32">
            <a:extLst>
              <a:ext uri="{FF2B5EF4-FFF2-40B4-BE49-F238E27FC236}">
                <a16:creationId xmlns:a16="http://schemas.microsoft.com/office/drawing/2014/main" xmlns="" id="{15D99E2E-0A8F-49B5-9B2D-46C82C6C2369}"/>
              </a:ext>
            </a:extLst>
          </p:cNvPr>
          <p:cNvSpPr/>
          <p:nvPr/>
        </p:nvSpPr>
        <p:spPr>
          <a:xfrm>
            <a:off x="8067358" y="3976370"/>
            <a:ext cx="2169160" cy="36830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三确保</a:t>
            </a:r>
          </a:p>
        </p:txBody>
      </p:sp>
    </p:spTree>
    <p:extLst>
      <p:ext uri="{BB962C8B-B14F-4D97-AF65-F5344CB8AC3E}">
        <p14:creationId xmlns:p14="http://schemas.microsoft.com/office/powerpoint/2010/main" xmlns="" val="2106289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strVal val="#ppt_w*0.70"/>
                                          </p:val>
                                        </p:tav>
                                        <p:tav tm="100000">
                                          <p:val>
                                            <p:strVal val="#ppt_w"/>
                                          </p:val>
                                        </p:tav>
                                      </p:tavLst>
                                    </p:anim>
                                    <p:anim calcmode="lin" valueType="num">
                                      <p:cBhvr>
                                        <p:cTn id="8" dur="1000" fill="hold"/>
                                        <p:tgtEl>
                                          <p:spTgt spid="27"/>
                                        </p:tgtEl>
                                        <p:attrNameLst>
                                          <p:attrName>ppt_h</p:attrName>
                                        </p:attrNameLst>
                                      </p:cBhvr>
                                      <p:tavLst>
                                        <p:tav tm="0">
                                          <p:val>
                                            <p:strVal val="#ppt_h"/>
                                          </p:val>
                                        </p:tav>
                                        <p:tav tm="100000">
                                          <p:val>
                                            <p:strVal val="#ppt_h"/>
                                          </p:val>
                                        </p:tav>
                                      </p:tavLst>
                                    </p:anim>
                                    <p:animEffect transition="in" filter="fade">
                                      <p:cBhvr>
                                        <p:cTn id="9" dur="1000"/>
                                        <p:tgtEl>
                                          <p:spTgt spid="27"/>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1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“两学一做”教育制度化常态化</a:t>
            </a:r>
          </a:p>
        </p:txBody>
      </p:sp>
      <p:grpSp>
        <p:nvGrpSpPr>
          <p:cNvPr id="3" name="圆圈2">
            <a:extLst>
              <a:ext uri="{FF2B5EF4-FFF2-40B4-BE49-F238E27FC236}">
                <a16:creationId xmlns:a16="http://schemas.microsoft.com/office/drawing/2014/main" xmlns="" id="{8FEE566C-E782-4260-9672-5E3F70720F66}"/>
              </a:ext>
            </a:extLst>
          </p:cNvPr>
          <p:cNvGrpSpPr/>
          <p:nvPr/>
        </p:nvGrpSpPr>
        <p:grpSpPr bwMode="auto">
          <a:xfrm>
            <a:off x="4273336" y="2562260"/>
            <a:ext cx="363773" cy="363773"/>
            <a:chOff x="0" y="0"/>
            <a:chExt cx="262" cy="262"/>
          </a:xfrm>
        </p:grpSpPr>
        <p:sp>
          <p:nvSpPr>
            <p:cNvPr id="4" name="Oval 28">
              <a:extLst>
                <a:ext uri="{FF2B5EF4-FFF2-40B4-BE49-F238E27FC236}">
                  <a16:creationId xmlns:a16="http://schemas.microsoft.com/office/drawing/2014/main" xmlns="" id="{18C8278C-99E8-4667-B101-89A1C161B50B}"/>
                </a:ext>
              </a:extLst>
            </p:cNvPr>
            <p:cNvSpPr>
              <a:spLocks noChangeArrowheads="1"/>
            </p:cNvSpPr>
            <p:nvPr/>
          </p:nvSpPr>
          <p:spPr bwMode="auto">
            <a:xfrm>
              <a:off x="0" y="0"/>
              <a:ext cx="262" cy="262"/>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sp>
          <p:nvSpPr>
            <p:cNvPr id="5" name="Oval 29">
              <a:extLst>
                <a:ext uri="{FF2B5EF4-FFF2-40B4-BE49-F238E27FC236}">
                  <a16:creationId xmlns:a16="http://schemas.microsoft.com/office/drawing/2014/main" xmlns="" id="{51B80986-0CE4-4DE0-BC7D-62C38983FCCB}"/>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grpSp>
      <p:grpSp>
        <p:nvGrpSpPr>
          <p:cNvPr id="6" name="圆圈3">
            <a:extLst>
              <a:ext uri="{FF2B5EF4-FFF2-40B4-BE49-F238E27FC236}">
                <a16:creationId xmlns:a16="http://schemas.microsoft.com/office/drawing/2014/main" xmlns="" id="{7F842B06-7CC6-45E7-963E-C8D98F5F6C3C}"/>
              </a:ext>
            </a:extLst>
          </p:cNvPr>
          <p:cNvGrpSpPr/>
          <p:nvPr/>
        </p:nvGrpSpPr>
        <p:grpSpPr bwMode="auto">
          <a:xfrm>
            <a:off x="4520931" y="3383132"/>
            <a:ext cx="363773" cy="363775"/>
            <a:chOff x="0" y="0"/>
            <a:chExt cx="262" cy="262"/>
          </a:xfrm>
        </p:grpSpPr>
        <p:sp>
          <p:nvSpPr>
            <p:cNvPr id="7" name="Oval 31">
              <a:extLst>
                <a:ext uri="{FF2B5EF4-FFF2-40B4-BE49-F238E27FC236}">
                  <a16:creationId xmlns:a16="http://schemas.microsoft.com/office/drawing/2014/main" xmlns="" id="{2D1C2D1E-4B71-470F-86B9-20AE93485F4C}"/>
                </a:ext>
              </a:extLst>
            </p:cNvPr>
            <p:cNvSpPr>
              <a:spLocks noChangeArrowheads="1"/>
            </p:cNvSpPr>
            <p:nvPr/>
          </p:nvSpPr>
          <p:spPr bwMode="auto">
            <a:xfrm>
              <a:off x="0" y="0"/>
              <a:ext cx="262" cy="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sp>
          <p:nvSpPr>
            <p:cNvPr id="8" name="Oval 32">
              <a:extLst>
                <a:ext uri="{FF2B5EF4-FFF2-40B4-BE49-F238E27FC236}">
                  <a16:creationId xmlns:a16="http://schemas.microsoft.com/office/drawing/2014/main" xmlns="" id="{6868F9A4-080E-4E56-B0ED-4B962CCEFE1C}"/>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grpSp>
      <p:grpSp>
        <p:nvGrpSpPr>
          <p:cNvPr id="9" name="圆圈4">
            <a:extLst>
              <a:ext uri="{FF2B5EF4-FFF2-40B4-BE49-F238E27FC236}">
                <a16:creationId xmlns:a16="http://schemas.microsoft.com/office/drawing/2014/main" xmlns="" id="{E0FE78DB-E749-4548-9A73-4CB9CFDC2B3D}"/>
              </a:ext>
            </a:extLst>
          </p:cNvPr>
          <p:cNvGrpSpPr/>
          <p:nvPr/>
        </p:nvGrpSpPr>
        <p:grpSpPr bwMode="auto">
          <a:xfrm>
            <a:off x="4263813" y="4255428"/>
            <a:ext cx="361869" cy="361869"/>
            <a:chOff x="0" y="0"/>
            <a:chExt cx="262" cy="262"/>
          </a:xfrm>
        </p:grpSpPr>
        <p:sp>
          <p:nvSpPr>
            <p:cNvPr id="10" name="Oval 34">
              <a:extLst>
                <a:ext uri="{FF2B5EF4-FFF2-40B4-BE49-F238E27FC236}">
                  <a16:creationId xmlns:a16="http://schemas.microsoft.com/office/drawing/2014/main" xmlns="" id="{D03C57E3-5785-4848-854F-E757D3D01ACC}"/>
                </a:ext>
              </a:extLst>
            </p:cNvPr>
            <p:cNvSpPr>
              <a:spLocks noChangeArrowheads="1"/>
            </p:cNvSpPr>
            <p:nvPr/>
          </p:nvSpPr>
          <p:spPr bwMode="auto">
            <a:xfrm>
              <a:off x="0" y="0"/>
              <a:ext cx="262" cy="262"/>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sp>
          <p:nvSpPr>
            <p:cNvPr id="11" name="Oval 35">
              <a:extLst>
                <a:ext uri="{FF2B5EF4-FFF2-40B4-BE49-F238E27FC236}">
                  <a16:creationId xmlns:a16="http://schemas.microsoft.com/office/drawing/2014/main" xmlns="" id="{AD29D926-25F0-4A99-A060-84C276313646}"/>
                </a:ext>
              </a:extLst>
            </p:cNvPr>
            <p:cNvSpPr>
              <a:spLocks noChangeArrowheads="1"/>
            </p:cNvSpPr>
            <p:nvPr/>
          </p:nvSpPr>
          <p:spPr bwMode="auto">
            <a:xfrm>
              <a:off x="23"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grpSp>
      <p:sp>
        <p:nvSpPr>
          <p:cNvPr id="14" name="文本4">
            <a:extLst>
              <a:ext uri="{FF2B5EF4-FFF2-40B4-BE49-F238E27FC236}">
                <a16:creationId xmlns:a16="http://schemas.microsoft.com/office/drawing/2014/main" xmlns="" id="{45A9D803-852F-4E99-BCB0-489E5519A077}"/>
              </a:ext>
            </a:extLst>
          </p:cNvPr>
          <p:cNvSpPr>
            <a:spLocks noChangeArrowheads="1"/>
          </p:cNvSpPr>
          <p:nvPr/>
        </p:nvSpPr>
        <p:spPr bwMode="auto">
          <a:xfrm>
            <a:off x="4639309" y="4166009"/>
            <a:ext cx="5962015" cy="564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72576" tIns="36288" rIns="72576" bIns="36288"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03.</a:t>
            </a: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要坚持全覆盖、常态化、重创新、求实效，坚持学做结合融入日常、抓在经常，防止形式主义，防止“两张皮”</a:t>
            </a:r>
          </a:p>
        </p:txBody>
      </p:sp>
      <p:sp>
        <p:nvSpPr>
          <p:cNvPr id="15" name="文本3">
            <a:extLst>
              <a:ext uri="{FF2B5EF4-FFF2-40B4-BE49-F238E27FC236}">
                <a16:creationId xmlns:a16="http://schemas.microsoft.com/office/drawing/2014/main" xmlns="" id="{EA4CB99E-8401-4462-A657-651A7D135729}"/>
              </a:ext>
            </a:extLst>
          </p:cNvPr>
          <p:cNvSpPr>
            <a:spLocks noChangeArrowheads="1"/>
          </p:cNvSpPr>
          <p:nvPr/>
        </p:nvSpPr>
        <p:spPr bwMode="auto">
          <a:xfrm>
            <a:off x="4897754" y="3428774"/>
            <a:ext cx="6377940" cy="318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72576" tIns="36288" rIns="72576" bIns="36288"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02.</a:t>
            </a: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要坚持教育引导广大党员学思践悟、知行合一</a:t>
            </a:r>
          </a:p>
        </p:txBody>
      </p:sp>
      <p:sp>
        <p:nvSpPr>
          <p:cNvPr id="16" name="文本2">
            <a:extLst>
              <a:ext uri="{FF2B5EF4-FFF2-40B4-BE49-F238E27FC236}">
                <a16:creationId xmlns:a16="http://schemas.microsoft.com/office/drawing/2014/main" xmlns="" id="{47E3581C-E2F8-49BD-8B27-8E11F7D0BCE1}"/>
              </a:ext>
            </a:extLst>
          </p:cNvPr>
          <p:cNvSpPr>
            <a:spLocks noChangeArrowheads="1"/>
          </p:cNvSpPr>
          <p:nvPr/>
        </p:nvSpPr>
        <p:spPr bwMode="auto">
          <a:xfrm>
            <a:off x="4645024" y="2468654"/>
            <a:ext cx="5956300" cy="564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72576" tIns="36288" rIns="72576" bIns="36288"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01.</a:t>
            </a: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坚持用党章党规规范党组织和党员行为，用习近平总书记系列重要讲话精神武装头脑、指导实践、推动工作</a:t>
            </a:r>
          </a:p>
        </p:txBody>
      </p:sp>
      <p:sp>
        <p:nvSpPr>
          <p:cNvPr id="17" name="椭圆 16">
            <a:extLst>
              <a:ext uri="{FF2B5EF4-FFF2-40B4-BE49-F238E27FC236}">
                <a16:creationId xmlns:a16="http://schemas.microsoft.com/office/drawing/2014/main" xmlns="" id="{6A301930-6043-4772-BDD9-509C838C3A36}"/>
              </a:ext>
            </a:extLst>
          </p:cNvPr>
          <p:cNvSpPr/>
          <p:nvPr/>
        </p:nvSpPr>
        <p:spPr>
          <a:xfrm>
            <a:off x="1100500" y="2108574"/>
            <a:ext cx="2896260" cy="289626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要坚持</a:t>
            </a:r>
          </a:p>
        </p:txBody>
      </p:sp>
    </p:spTree>
    <p:extLst>
      <p:ext uri="{BB962C8B-B14F-4D97-AF65-F5344CB8AC3E}">
        <p14:creationId xmlns:p14="http://schemas.microsoft.com/office/powerpoint/2010/main" xmlns="" val="20460917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45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2" presetClass="entr" presetSubtype="2" fill="hold" grpId="0" nodeType="withEffect">
                                  <p:stCondLst>
                                    <p:cond delay="15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1+#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3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45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1+#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“两学一做”教育制度化常态化</a:t>
            </a:r>
          </a:p>
        </p:txBody>
      </p:sp>
      <p:sp>
        <p:nvSpPr>
          <p:cNvPr id="17" name="椭圆 16">
            <a:extLst>
              <a:ext uri="{FF2B5EF4-FFF2-40B4-BE49-F238E27FC236}">
                <a16:creationId xmlns:a16="http://schemas.microsoft.com/office/drawing/2014/main" xmlns="" id="{6A301930-6043-4772-BDD9-509C838C3A36}"/>
              </a:ext>
            </a:extLst>
          </p:cNvPr>
          <p:cNvSpPr/>
          <p:nvPr/>
        </p:nvSpPr>
        <p:spPr>
          <a:xfrm>
            <a:off x="1100500" y="2108574"/>
            <a:ext cx="2896260" cy="289626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要增强</a:t>
            </a:r>
          </a:p>
        </p:txBody>
      </p:sp>
      <p:grpSp>
        <p:nvGrpSpPr>
          <p:cNvPr id="18" name="圆圈2">
            <a:extLst>
              <a:ext uri="{FF2B5EF4-FFF2-40B4-BE49-F238E27FC236}">
                <a16:creationId xmlns:a16="http://schemas.microsoft.com/office/drawing/2014/main" xmlns="" id="{6D0F3935-6457-4499-8F0C-D5A8F58EDE95}"/>
              </a:ext>
            </a:extLst>
          </p:cNvPr>
          <p:cNvGrpSpPr/>
          <p:nvPr/>
        </p:nvGrpSpPr>
        <p:grpSpPr bwMode="auto">
          <a:xfrm>
            <a:off x="4443822" y="2469459"/>
            <a:ext cx="363773" cy="363773"/>
            <a:chOff x="0" y="0"/>
            <a:chExt cx="262" cy="262"/>
          </a:xfrm>
        </p:grpSpPr>
        <p:sp>
          <p:nvSpPr>
            <p:cNvPr id="19" name="Oval 28">
              <a:extLst>
                <a:ext uri="{FF2B5EF4-FFF2-40B4-BE49-F238E27FC236}">
                  <a16:creationId xmlns:a16="http://schemas.microsoft.com/office/drawing/2014/main" xmlns="" id="{C7F7F7DF-2D54-48E1-A18C-186BC39596EF}"/>
                </a:ext>
              </a:extLst>
            </p:cNvPr>
            <p:cNvSpPr>
              <a:spLocks noChangeArrowheads="1"/>
            </p:cNvSpPr>
            <p:nvPr/>
          </p:nvSpPr>
          <p:spPr bwMode="auto">
            <a:xfrm>
              <a:off x="0" y="0"/>
              <a:ext cx="262" cy="262"/>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sp>
          <p:nvSpPr>
            <p:cNvPr id="20" name="Oval 29">
              <a:extLst>
                <a:ext uri="{FF2B5EF4-FFF2-40B4-BE49-F238E27FC236}">
                  <a16:creationId xmlns:a16="http://schemas.microsoft.com/office/drawing/2014/main" xmlns="" id="{75EEBFF4-26F0-4641-AE94-D8841C4DC2EB}"/>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grpSp>
      <p:grpSp>
        <p:nvGrpSpPr>
          <p:cNvPr id="21" name="圆圈3">
            <a:extLst>
              <a:ext uri="{FF2B5EF4-FFF2-40B4-BE49-F238E27FC236}">
                <a16:creationId xmlns:a16="http://schemas.microsoft.com/office/drawing/2014/main" xmlns="" id="{2DEFCDB6-E6B8-499E-80B5-5181FCFBE0D8}"/>
              </a:ext>
            </a:extLst>
          </p:cNvPr>
          <p:cNvGrpSpPr/>
          <p:nvPr/>
        </p:nvGrpSpPr>
        <p:grpSpPr bwMode="auto">
          <a:xfrm>
            <a:off x="4691417" y="3290331"/>
            <a:ext cx="363773" cy="363775"/>
            <a:chOff x="0" y="0"/>
            <a:chExt cx="262" cy="262"/>
          </a:xfrm>
        </p:grpSpPr>
        <p:sp>
          <p:nvSpPr>
            <p:cNvPr id="22" name="Oval 31">
              <a:extLst>
                <a:ext uri="{FF2B5EF4-FFF2-40B4-BE49-F238E27FC236}">
                  <a16:creationId xmlns:a16="http://schemas.microsoft.com/office/drawing/2014/main" xmlns="" id="{595BF974-FECF-448E-94E2-0FCE0EB4E04E}"/>
                </a:ext>
              </a:extLst>
            </p:cNvPr>
            <p:cNvSpPr>
              <a:spLocks noChangeArrowheads="1"/>
            </p:cNvSpPr>
            <p:nvPr/>
          </p:nvSpPr>
          <p:spPr bwMode="auto">
            <a:xfrm>
              <a:off x="0" y="0"/>
              <a:ext cx="262" cy="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sp>
          <p:nvSpPr>
            <p:cNvPr id="23" name="Oval 32">
              <a:extLst>
                <a:ext uri="{FF2B5EF4-FFF2-40B4-BE49-F238E27FC236}">
                  <a16:creationId xmlns:a16="http://schemas.microsoft.com/office/drawing/2014/main" xmlns="" id="{75995956-AB9F-4EAD-9114-6529A5FE2081}"/>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grpSp>
      <p:grpSp>
        <p:nvGrpSpPr>
          <p:cNvPr id="24" name="圆圈4">
            <a:extLst>
              <a:ext uri="{FF2B5EF4-FFF2-40B4-BE49-F238E27FC236}">
                <a16:creationId xmlns:a16="http://schemas.microsoft.com/office/drawing/2014/main" xmlns="" id="{6EF4FD86-84FE-4C9F-9D6A-76851E1E3B24}"/>
              </a:ext>
            </a:extLst>
          </p:cNvPr>
          <p:cNvGrpSpPr/>
          <p:nvPr/>
        </p:nvGrpSpPr>
        <p:grpSpPr bwMode="auto">
          <a:xfrm>
            <a:off x="4434299" y="4162627"/>
            <a:ext cx="361869" cy="361869"/>
            <a:chOff x="0" y="0"/>
            <a:chExt cx="262" cy="262"/>
          </a:xfrm>
        </p:grpSpPr>
        <p:sp>
          <p:nvSpPr>
            <p:cNvPr id="25" name="Oval 34">
              <a:extLst>
                <a:ext uri="{FF2B5EF4-FFF2-40B4-BE49-F238E27FC236}">
                  <a16:creationId xmlns:a16="http://schemas.microsoft.com/office/drawing/2014/main" xmlns="" id="{F9A44885-90D6-486A-9AB4-07AC9720FBD5}"/>
                </a:ext>
              </a:extLst>
            </p:cNvPr>
            <p:cNvSpPr>
              <a:spLocks noChangeArrowheads="1"/>
            </p:cNvSpPr>
            <p:nvPr/>
          </p:nvSpPr>
          <p:spPr bwMode="auto">
            <a:xfrm>
              <a:off x="0" y="0"/>
              <a:ext cx="262" cy="262"/>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sp>
          <p:nvSpPr>
            <p:cNvPr id="26" name="Oval 35">
              <a:extLst>
                <a:ext uri="{FF2B5EF4-FFF2-40B4-BE49-F238E27FC236}">
                  <a16:creationId xmlns:a16="http://schemas.microsoft.com/office/drawing/2014/main" xmlns="" id="{95985649-D85F-4C14-B21B-8D0F6BFBD2C6}"/>
                </a:ext>
              </a:extLst>
            </p:cNvPr>
            <p:cNvSpPr>
              <a:spLocks noChangeArrowheads="1"/>
            </p:cNvSpPr>
            <p:nvPr/>
          </p:nvSpPr>
          <p:spPr bwMode="auto">
            <a:xfrm>
              <a:off x="23"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grpSp>
      <p:sp>
        <p:nvSpPr>
          <p:cNvPr id="27" name="文本4">
            <a:extLst>
              <a:ext uri="{FF2B5EF4-FFF2-40B4-BE49-F238E27FC236}">
                <a16:creationId xmlns:a16="http://schemas.microsoft.com/office/drawing/2014/main" xmlns="" id="{3D05802B-D059-4676-B7DF-22D5AA4FC950}"/>
              </a:ext>
            </a:extLst>
          </p:cNvPr>
          <p:cNvSpPr>
            <a:spLocks noChangeArrowheads="1"/>
          </p:cNvSpPr>
          <p:nvPr/>
        </p:nvSpPr>
        <p:spPr bwMode="auto">
          <a:xfrm>
            <a:off x="4809795" y="4196398"/>
            <a:ext cx="5962015" cy="318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72576" tIns="36288" rIns="72576" bIns="36288"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03.</a:t>
            </a: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不断增强党自我净化、自我完善、自我革新、自我提高能力</a:t>
            </a:r>
          </a:p>
        </p:txBody>
      </p:sp>
      <p:sp>
        <p:nvSpPr>
          <p:cNvPr id="28" name="文本3">
            <a:extLst>
              <a:ext uri="{FF2B5EF4-FFF2-40B4-BE49-F238E27FC236}">
                <a16:creationId xmlns:a16="http://schemas.microsoft.com/office/drawing/2014/main" xmlns="" id="{65904107-E980-4783-8D50-7258CE8374A6}"/>
              </a:ext>
            </a:extLst>
          </p:cNvPr>
          <p:cNvSpPr>
            <a:spLocks noChangeArrowheads="1"/>
          </p:cNvSpPr>
          <p:nvPr/>
        </p:nvSpPr>
        <p:spPr bwMode="auto">
          <a:xfrm>
            <a:off x="5068240" y="3335973"/>
            <a:ext cx="6377940" cy="318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72576" tIns="36288" rIns="72576" bIns="36288"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02.</a:t>
            </a: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不断增强党内政治生活的政治性、时代性、原则性、战斗型</a:t>
            </a:r>
          </a:p>
        </p:txBody>
      </p:sp>
      <p:sp>
        <p:nvSpPr>
          <p:cNvPr id="29" name="文本2">
            <a:extLst>
              <a:ext uri="{FF2B5EF4-FFF2-40B4-BE49-F238E27FC236}">
                <a16:creationId xmlns:a16="http://schemas.microsoft.com/office/drawing/2014/main" xmlns="" id="{1C30CF3C-8DD7-4FE1-920E-877B82BEB4E5}"/>
              </a:ext>
            </a:extLst>
          </p:cNvPr>
          <p:cNvSpPr>
            <a:spLocks noChangeArrowheads="1"/>
          </p:cNvSpPr>
          <p:nvPr/>
        </p:nvSpPr>
        <p:spPr bwMode="auto">
          <a:xfrm>
            <a:off x="4815510" y="2499043"/>
            <a:ext cx="5956300" cy="318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72576" tIns="36288" rIns="72576" bIns="36288"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01.</a:t>
            </a: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不断增强政治意识、大局意识、核心意识、看齐意识</a:t>
            </a:r>
          </a:p>
        </p:txBody>
      </p:sp>
    </p:spTree>
    <p:extLst>
      <p:ext uri="{BB962C8B-B14F-4D97-AF65-F5344CB8AC3E}">
        <p14:creationId xmlns:p14="http://schemas.microsoft.com/office/powerpoint/2010/main" xmlns="" val="4055660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childTnLst>
                                </p:cTn>
                              </p:par>
                              <p:par>
                                <p:cTn id="8" presetID="53" presetClass="entr" presetSubtype="16" fill="hold" nodeType="withEffect">
                                  <p:stCondLst>
                                    <p:cond delay="15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animEffect transition="in" filter="fade">
                                      <p:cBhvr>
                                        <p:cTn id="12" dur="500"/>
                                        <p:tgtEl>
                                          <p:spTgt spid="18"/>
                                        </p:tgtEl>
                                      </p:cBhvr>
                                    </p:animEffect>
                                  </p:childTnLst>
                                </p:cTn>
                              </p:par>
                              <p:par>
                                <p:cTn id="13" presetID="53" presetClass="entr" presetSubtype="16" fill="hold" nodeType="withEffect">
                                  <p:stCondLst>
                                    <p:cond delay="3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53" presetClass="entr" presetSubtype="16" fill="hold" nodeType="withEffect">
                                  <p:stCondLst>
                                    <p:cond delay="45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Effect transition="in" filter="fade">
                                      <p:cBhvr>
                                        <p:cTn id="22" dur="500"/>
                                        <p:tgtEl>
                                          <p:spTgt spid="24"/>
                                        </p:tgtEl>
                                      </p:cBhvr>
                                    </p:animEffect>
                                  </p:childTnLst>
                                </p:cTn>
                              </p:par>
                              <p:par>
                                <p:cTn id="23" presetID="2" presetClass="entr" presetSubtype="2" fill="hold" grpId="0" nodeType="withEffect">
                                  <p:stCondLst>
                                    <p:cond delay="15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1+#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1+#ppt_w/2"/>
                                          </p:val>
                                        </p:tav>
                                        <p:tav tm="100000">
                                          <p:val>
                                            <p:strVal val="#ppt_x"/>
                                          </p:val>
                                        </p:tav>
                                      </p:tavLst>
                                    </p:anim>
                                    <p:anim calcmode="lin" valueType="num">
                                      <p:cBhvr additive="base">
                                        <p:cTn id="30" dur="500" fill="hold"/>
                                        <p:tgtEl>
                                          <p:spTgt spid="2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45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1+#ppt_w/2"/>
                                          </p:val>
                                        </p:tav>
                                        <p:tav tm="100000">
                                          <p:val>
                                            <p:strVal val="#ppt_x"/>
                                          </p:val>
                                        </p:tav>
                                      </p:tavLst>
                                    </p:anim>
                                    <p:anim calcmode="lin" valueType="num">
                                      <p:cBhvr additive="base">
                                        <p:cTn id="3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“两学一做”教育制度化常态化</a:t>
            </a:r>
          </a:p>
        </p:txBody>
      </p:sp>
      <p:sp>
        <p:nvSpPr>
          <p:cNvPr id="17" name="椭圆 16">
            <a:extLst>
              <a:ext uri="{FF2B5EF4-FFF2-40B4-BE49-F238E27FC236}">
                <a16:creationId xmlns:a16="http://schemas.microsoft.com/office/drawing/2014/main" xmlns="" id="{6A301930-6043-4772-BDD9-509C838C3A36}"/>
              </a:ext>
            </a:extLst>
          </p:cNvPr>
          <p:cNvSpPr/>
          <p:nvPr/>
        </p:nvSpPr>
        <p:spPr>
          <a:xfrm>
            <a:off x="1100500" y="2108574"/>
            <a:ext cx="2896260" cy="289626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要</a:t>
            </a:r>
            <a:r>
              <a:rPr lang="zh-CN" altLang="en-US" sz="4800" b="1" dirty="0">
                <a:solidFill>
                  <a:prstClr val="white"/>
                </a:solidFill>
                <a:effectLst>
                  <a:outerShdw blurRad="38100" dist="38100" dir="2700000" algn="tl">
                    <a:srgbClr val="000000">
                      <a:alpha val="43137"/>
                    </a:srgbClr>
                  </a:outerShdw>
                </a:effectLst>
                <a:latin typeface="微软雅黑" panose="020B0503020204020204" charset="-122"/>
                <a:ea typeface="微软雅黑" panose="020B0503020204020204" charset="-122"/>
              </a:rPr>
              <a:t>确保</a:t>
            </a:r>
            <a:endParaRPr kumimoji="0" lang="zh-CN" altLang="en-US" sz="4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nvGrpSpPr>
          <p:cNvPr id="4" name="圆圈2">
            <a:extLst>
              <a:ext uri="{FF2B5EF4-FFF2-40B4-BE49-F238E27FC236}">
                <a16:creationId xmlns:a16="http://schemas.microsoft.com/office/drawing/2014/main" xmlns="" id="{A4C7FCB8-4C1E-4510-8213-BC90367BB34A}"/>
              </a:ext>
            </a:extLst>
          </p:cNvPr>
          <p:cNvGrpSpPr/>
          <p:nvPr/>
        </p:nvGrpSpPr>
        <p:grpSpPr bwMode="auto">
          <a:xfrm>
            <a:off x="4669577" y="2549287"/>
            <a:ext cx="363773" cy="363773"/>
            <a:chOff x="0" y="0"/>
            <a:chExt cx="262" cy="262"/>
          </a:xfrm>
        </p:grpSpPr>
        <p:sp>
          <p:nvSpPr>
            <p:cNvPr id="5" name="Oval 28">
              <a:extLst>
                <a:ext uri="{FF2B5EF4-FFF2-40B4-BE49-F238E27FC236}">
                  <a16:creationId xmlns:a16="http://schemas.microsoft.com/office/drawing/2014/main" xmlns="" id="{05BC4629-05F9-498A-9674-48DBC7027845}"/>
                </a:ext>
              </a:extLst>
            </p:cNvPr>
            <p:cNvSpPr>
              <a:spLocks noChangeArrowheads="1"/>
            </p:cNvSpPr>
            <p:nvPr/>
          </p:nvSpPr>
          <p:spPr bwMode="auto">
            <a:xfrm>
              <a:off x="0" y="0"/>
              <a:ext cx="262" cy="262"/>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sp>
          <p:nvSpPr>
            <p:cNvPr id="6" name="Oval 29">
              <a:extLst>
                <a:ext uri="{FF2B5EF4-FFF2-40B4-BE49-F238E27FC236}">
                  <a16:creationId xmlns:a16="http://schemas.microsoft.com/office/drawing/2014/main" xmlns="" id="{3FE164D3-3931-4228-91CC-B29BB69CF745}"/>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grpSp>
      <p:grpSp>
        <p:nvGrpSpPr>
          <p:cNvPr id="7" name="圆圈3">
            <a:extLst>
              <a:ext uri="{FF2B5EF4-FFF2-40B4-BE49-F238E27FC236}">
                <a16:creationId xmlns:a16="http://schemas.microsoft.com/office/drawing/2014/main" xmlns="" id="{35C83395-1F4C-446D-9348-882F1016FA4E}"/>
              </a:ext>
            </a:extLst>
          </p:cNvPr>
          <p:cNvGrpSpPr/>
          <p:nvPr/>
        </p:nvGrpSpPr>
        <p:grpSpPr bwMode="auto">
          <a:xfrm>
            <a:off x="4917172" y="3370159"/>
            <a:ext cx="363773" cy="363775"/>
            <a:chOff x="0" y="0"/>
            <a:chExt cx="262" cy="262"/>
          </a:xfrm>
        </p:grpSpPr>
        <p:sp>
          <p:nvSpPr>
            <p:cNvPr id="8" name="Oval 31">
              <a:extLst>
                <a:ext uri="{FF2B5EF4-FFF2-40B4-BE49-F238E27FC236}">
                  <a16:creationId xmlns:a16="http://schemas.microsoft.com/office/drawing/2014/main" xmlns="" id="{8242ECC0-4ED3-4583-AF83-44AD353BAB38}"/>
                </a:ext>
              </a:extLst>
            </p:cNvPr>
            <p:cNvSpPr>
              <a:spLocks noChangeArrowheads="1"/>
            </p:cNvSpPr>
            <p:nvPr/>
          </p:nvSpPr>
          <p:spPr bwMode="auto">
            <a:xfrm>
              <a:off x="0" y="0"/>
              <a:ext cx="262" cy="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sp>
          <p:nvSpPr>
            <p:cNvPr id="9" name="Oval 32">
              <a:extLst>
                <a:ext uri="{FF2B5EF4-FFF2-40B4-BE49-F238E27FC236}">
                  <a16:creationId xmlns:a16="http://schemas.microsoft.com/office/drawing/2014/main" xmlns="" id="{4FF5799D-7C0E-4684-9744-FD1352C133FF}"/>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grpSp>
      <p:grpSp>
        <p:nvGrpSpPr>
          <p:cNvPr id="10" name="圆圈4">
            <a:extLst>
              <a:ext uri="{FF2B5EF4-FFF2-40B4-BE49-F238E27FC236}">
                <a16:creationId xmlns:a16="http://schemas.microsoft.com/office/drawing/2014/main" xmlns="" id="{7D68B0AA-DD51-4534-87AC-67ADA7D12F44}"/>
              </a:ext>
            </a:extLst>
          </p:cNvPr>
          <p:cNvGrpSpPr/>
          <p:nvPr/>
        </p:nvGrpSpPr>
        <p:grpSpPr bwMode="auto">
          <a:xfrm>
            <a:off x="4660054" y="4242455"/>
            <a:ext cx="361869" cy="361869"/>
            <a:chOff x="0" y="0"/>
            <a:chExt cx="262" cy="262"/>
          </a:xfrm>
        </p:grpSpPr>
        <p:sp>
          <p:nvSpPr>
            <p:cNvPr id="11" name="Oval 34">
              <a:extLst>
                <a:ext uri="{FF2B5EF4-FFF2-40B4-BE49-F238E27FC236}">
                  <a16:creationId xmlns:a16="http://schemas.microsoft.com/office/drawing/2014/main" xmlns="" id="{BEDC4ABA-1B7D-4601-89B9-701466422562}"/>
                </a:ext>
              </a:extLst>
            </p:cNvPr>
            <p:cNvSpPr>
              <a:spLocks noChangeArrowheads="1"/>
            </p:cNvSpPr>
            <p:nvPr/>
          </p:nvSpPr>
          <p:spPr bwMode="auto">
            <a:xfrm>
              <a:off x="0" y="0"/>
              <a:ext cx="262" cy="262"/>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sp>
          <p:nvSpPr>
            <p:cNvPr id="12" name="Oval 35">
              <a:extLst>
                <a:ext uri="{FF2B5EF4-FFF2-40B4-BE49-F238E27FC236}">
                  <a16:creationId xmlns:a16="http://schemas.microsoft.com/office/drawing/2014/main" xmlns="" id="{AF6C4B6E-D5AD-4B49-8BB8-F5FD4B3D1A9F}"/>
                </a:ext>
              </a:extLst>
            </p:cNvPr>
            <p:cNvSpPr>
              <a:spLocks noChangeArrowheads="1"/>
            </p:cNvSpPr>
            <p:nvPr/>
          </p:nvSpPr>
          <p:spPr bwMode="auto">
            <a:xfrm>
              <a:off x="23"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sym typeface="Arial" panose="020B0604020202020204" pitchFamily="34" charset="0"/>
              </a:endParaRPr>
            </a:p>
          </p:txBody>
        </p:sp>
      </p:grpSp>
      <p:sp>
        <p:nvSpPr>
          <p:cNvPr id="13" name="文本4">
            <a:extLst>
              <a:ext uri="{FF2B5EF4-FFF2-40B4-BE49-F238E27FC236}">
                <a16:creationId xmlns:a16="http://schemas.microsoft.com/office/drawing/2014/main" xmlns="" id="{9C4A1DC1-37CC-40E8-BEAB-9B147472C50B}"/>
              </a:ext>
            </a:extLst>
          </p:cNvPr>
          <p:cNvSpPr>
            <a:spLocks noChangeArrowheads="1"/>
          </p:cNvSpPr>
          <p:nvPr/>
        </p:nvSpPr>
        <p:spPr bwMode="auto">
          <a:xfrm>
            <a:off x="5035550" y="4276226"/>
            <a:ext cx="5962015" cy="318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72576" tIns="36288" rIns="72576" bIns="36288"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03.</a:t>
            </a: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确保广大党员党性坚强、发挥先锋模范作用</a:t>
            </a:r>
          </a:p>
        </p:txBody>
      </p:sp>
      <p:sp>
        <p:nvSpPr>
          <p:cNvPr id="14" name="文本3">
            <a:extLst>
              <a:ext uri="{FF2B5EF4-FFF2-40B4-BE49-F238E27FC236}">
                <a16:creationId xmlns:a16="http://schemas.microsoft.com/office/drawing/2014/main" xmlns="" id="{55BDD55F-0E9F-4ED5-8EA2-E34759B24E3E}"/>
              </a:ext>
            </a:extLst>
          </p:cNvPr>
          <p:cNvSpPr>
            <a:spLocks noChangeArrowheads="1"/>
          </p:cNvSpPr>
          <p:nvPr/>
        </p:nvSpPr>
        <p:spPr bwMode="auto">
          <a:xfrm>
            <a:off x="5293995" y="3415801"/>
            <a:ext cx="6377940" cy="318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72576" tIns="36288" rIns="72576" bIns="36288"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02.</a:t>
            </a: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确保党员领导干部忠诚干净担当、发挥表率作用</a:t>
            </a:r>
          </a:p>
        </p:txBody>
      </p:sp>
      <p:sp>
        <p:nvSpPr>
          <p:cNvPr id="15" name="文本2">
            <a:extLst>
              <a:ext uri="{FF2B5EF4-FFF2-40B4-BE49-F238E27FC236}">
                <a16:creationId xmlns:a16="http://schemas.microsoft.com/office/drawing/2014/main" xmlns="" id="{CBD1BF01-042B-45B8-8EE9-41278A73CAEF}"/>
              </a:ext>
            </a:extLst>
          </p:cNvPr>
          <p:cNvSpPr>
            <a:spLocks noChangeArrowheads="1"/>
          </p:cNvSpPr>
          <p:nvPr/>
        </p:nvSpPr>
        <p:spPr bwMode="auto">
          <a:xfrm>
            <a:off x="5041265" y="2578871"/>
            <a:ext cx="5956300" cy="3181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lIns="72576" tIns="36288" rIns="72576" bIns="36288" anchor="ctr">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01.</a:t>
            </a:r>
            <a:r>
              <a:rPr kumimoji="0"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确保党的组织充分履行职能、发挥核心作用</a:t>
            </a:r>
          </a:p>
        </p:txBody>
      </p:sp>
    </p:spTree>
    <p:extLst>
      <p:ext uri="{BB962C8B-B14F-4D97-AF65-F5344CB8AC3E}">
        <p14:creationId xmlns:p14="http://schemas.microsoft.com/office/powerpoint/2010/main" xmlns="" val="23418189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childTnLst>
                                </p:cTn>
                              </p:par>
                              <p:par>
                                <p:cTn id="8" presetID="53" presetClass="entr" presetSubtype="16" fill="hold" nodeType="withEffect">
                                  <p:stCondLst>
                                    <p:cond delay="15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53" presetClass="entr" presetSubtype="16" fill="hold" nodeType="withEffect">
                                  <p:stCondLst>
                                    <p:cond delay="3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nodeType="withEffect">
                                  <p:stCondLst>
                                    <p:cond delay="45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2" presetClass="entr" presetSubtype="2" fill="hold" grpId="0" nodeType="withEffect">
                                  <p:stCondLst>
                                    <p:cond delay="15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30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1+#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45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党中央八项规定精神得以认真落实</a:t>
            </a:r>
          </a:p>
        </p:txBody>
      </p:sp>
      <p:grpSp>
        <p:nvGrpSpPr>
          <p:cNvPr id="21" name="组合 20">
            <a:extLst>
              <a:ext uri="{FF2B5EF4-FFF2-40B4-BE49-F238E27FC236}">
                <a16:creationId xmlns:a16="http://schemas.microsoft.com/office/drawing/2014/main" xmlns="" id="{0CAEBDC7-38C1-43D1-9C63-A8371ADF5822}"/>
              </a:ext>
            </a:extLst>
          </p:cNvPr>
          <p:cNvGrpSpPr/>
          <p:nvPr/>
        </p:nvGrpSpPr>
        <p:grpSpPr>
          <a:xfrm>
            <a:off x="1834152" y="1523624"/>
            <a:ext cx="5786302" cy="1044575"/>
            <a:chOff x="1643204" y="2774679"/>
            <a:chExt cx="6479414" cy="1615734"/>
          </a:xfrm>
        </p:grpSpPr>
        <p:sp>
          <p:nvSpPr>
            <p:cNvPr id="22" name="对角圆角矩形 6">
              <a:extLst>
                <a:ext uri="{FF2B5EF4-FFF2-40B4-BE49-F238E27FC236}">
                  <a16:creationId xmlns:a16="http://schemas.microsoft.com/office/drawing/2014/main" xmlns="" id="{07038DEB-9FFE-4ECA-A737-9DD6E7F2567F}"/>
                </a:ext>
              </a:extLst>
            </p:cNvPr>
            <p:cNvSpPr/>
            <p:nvPr/>
          </p:nvSpPr>
          <p:spPr>
            <a:xfrm>
              <a:off x="1643204" y="3465172"/>
              <a:ext cx="6479414" cy="925241"/>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22">
              <a:extLst>
                <a:ext uri="{FF2B5EF4-FFF2-40B4-BE49-F238E27FC236}">
                  <a16:creationId xmlns:a16="http://schemas.microsoft.com/office/drawing/2014/main" xmlns="" id="{16CA7D90-D0A4-4745-9353-A3DB13A080DA}"/>
                </a:ext>
              </a:extLst>
            </p:cNvPr>
            <p:cNvSpPr/>
            <p:nvPr/>
          </p:nvSpPr>
          <p:spPr>
            <a:xfrm>
              <a:off x="2593795" y="3580089"/>
              <a:ext cx="5293154" cy="666490"/>
            </a:xfrm>
            <a:prstGeom prst="rect">
              <a:avLst/>
            </a:prstGeom>
          </p:spPr>
          <p:txBody>
            <a:bodyPr wrap="square">
              <a:spAutoFit/>
            </a:bodyPr>
            <a:lstStyle/>
            <a:p>
              <a:pPr lvl="0" algn="dist"/>
              <a:r>
                <a:rPr lang="zh-CN" altLang="en-US" sz="2200" b="1" dirty="0">
                  <a:solidFill>
                    <a:prstClr val="white"/>
                  </a:solidFill>
                  <a:latin typeface="微软雅黑" panose="020B0503020204020204" charset="-122"/>
                  <a:ea typeface="微软雅黑" panose="020B0503020204020204" charset="-122"/>
                </a:rPr>
                <a:t>壹</a:t>
              </a:r>
              <a:r>
                <a:rPr lang="en-US" altLang="zh-CN" sz="2200" b="1" dirty="0">
                  <a:solidFill>
                    <a:prstClr val="white"/>
                  </a:solidFill>
                  <a:latin typeface="微软雅黑" panose="020B0503020204020204" charset="-122"/>
                  <a:ea typeface="微软雅黑" panose="020B0503020204020204" charset="-122"/>
                </a:rPr>
                <a:t>·</a:t>
              </a:r>
              <a:r>
                <a:rPr lang="zh-CN" altLang="en-US" sz="2200" b="1" dirty="0">
                  <a:solidFill>
                    <a:prstClr val="white"/>
                  </a:solidFill>
                  <a:latin typeface="微软雅黑" panose="020B0503020204020204" charset="-122"/>
                  <a:ea typeface="微软雅黑" panose="020B0503020204020204" charset="-122"/>
                </a:rPr>
                <a:t>传承传统美德与党的优良传统</a:t>
              </a:r>
            </a:p>
          </p:txBody>
        </p:sp>
        <p:pic>
          <p:nvPicPr>
            <p:cNvPr id="24" name="Picture 7" descr="G:\2016我图\两会\ooopic_10194892_b0c64675b11c678cafbc\003.png">
              <a:extLst>
                <a:ext uri="{FF2B5EF4-FFF2-40B4-BE49-F238E27FC236}">
                  <a16:creationId xmlns:a16="http://schemas.microsoft.com/office/drawing/2014/main" xmlns="" id="{9EDEF2E0-75E2-4D2C-9F4A-33EF037DFD3E}"/>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337" y="2774679"/>
              <a:ext cx="690443" cy="1615734"/>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5" name="文本框 24">
            <a:extLst>
              <a:ext uri="{FF2B5EF4-FFF2-40B4-BE49-F238E27FC236}">
                <a16:creationId xmlns:a16="http://schemas.microsoft.com/office/drawing/2014/main" xmlns="" id="{66ADD565-73FE-47A1-88C4-6EDB580ECF37}"/>
              </a:ext>
            </a:extLst>
          </p:cNvPr>
          <p:cNvSpPr txBox="1"/>
          <p:nvPr/>
        </p:nvSpPr>
        <p:spPr>
          <a:xfrm>
            <a:off x="1992258" y="2682604"/>
            <a:ext cx="5628196"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关于改进工作作风、密切联系群众的八项规定</a:t>
            </a:r>
            <a:r>
              <a:rPr kumimoji="0" lang="en-US" altLang="zh-CN" sz="20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endPar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26" name="对角圆角矩形 17">
            <a:extLst>
              <a:ext uri="{FF2B5EF4-FFF2-40B4-BE49-F238E27FC236}">
                <a16:creationId xmlns:a16="http://schemas.microsoft.com/office/drawing/2014/main" xmlns="" id="{68D0C6CA-C7E9-48DC-8F0C-C88EFC0889F3}"/>
              </a:ext>
            </a:extLst>
          </p:cNvPr>
          <p:cNvSpPr/>
          <p:nvPr/>
        </p:nvSpPr>
        <p:spPr>
          <a:xfrm>
            <a:off x="1797232" y="3310193"/>
            <a:ext cx="2630805" cy="1951990"/>
          </a:xfrm>
          <a:prstGeom prst="round2Diag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对角圆角矩形 18">
            <a:extLst>
              <a:ext uri="{FF2B5EF4-FFF2-40B4-BE49-F238E27FC236}">
                <a16:creationId xmlns:a16="http://schemas.microsoft.com/office/drawing/2014/main" xmlns="" id="{E9404347-26AE-4E8C-B127-6BBA995F025D}"/>
              </a:ext>
            </a:extLst>
          </p:cNvPr>
          <p:cNvSpPr/>
          <p:nvPr/>
        </p:nvSpPr>
        <p:spPr>
          <a:xfrm>
            <a:off x="4630602" y="3310193"/>
            <a:ext cx="2630805" cy="1951990"/>
          </a:xfrm>
          <a:prstGeom prst="round2Diag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对角圆角矩形 19">
            <a:extLst>
              <a:ext uri="{FF2B5EF4-FFF2-40B4-BE49-F238E27FC236}">
                <a16:creationId xmlns:a16="http://schemas.microsoft.com/office/drawing/2014/main" xmlns="" id="{C68C479F-C960-46E1-A9E0-15065F112843}"/>
              </a:ext>
            </a:extLst>
          </p:cNvPr>
          <p:cNvSpPr/>
          <p:nvPr/>
        </p:nvSpPr>
        <p:spPr>
          <a:xfrm>
            <a:off x="7468417" y="3310193"/>
            <a:ext cx="2630805" cy="1951990"/>
          </a:xfrm>
          <a:prstGeom prst="round2Diag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矩形 28">
            <a:extLst>
              <a:ext uri="{FF2B5EF4-FFF2-40B4-BE49-F238E27FC236}">
                <a16:creationId xmlns:a16="http://schemas.microsoft.com/office/drawing/2014/main" xmlns="" id="{E02926A5-AEAA-4B23-8C1B-D3162FE5E0B8}"/>
              </a:ext>
            </a:extLst>
          </p:cNvPr>
          <p:cNvSpPr/>
          <p:nvPr/>
        </p:nvSpPr>
        <p:spPr>
          <a:xfrm>
            <a:off x="2028055" y="3814701"/>
            <a:ext cx="2169160" cy="10147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党中央加强党的建设，改进工作作风的第一步。从此，中央开启了全国自上而下的风气变革</a:t>
            </a:r>
          </a:p>
        </p:txBody>
      </p:sp>
      <p:sp>
        <p:nvSpPr>
          <p:cNvPr id="30" name="矩形 29">
            <a:extLst>
              <a:ext uri="{FF2B5EF4-FFF2-40B4-BE49-F238E27FC236}">
                <a16:creationId xmlns:a16="http://schemas.microsoft.com/office/drawing/2014/main" xmlns="" id="{F9EE1107-40A0-41F8-904A-649D40D8FAF7}"/>
              </a:ext>
            </a:extLst>
          </p:cNvPr>
          <p:cNvSpPr/>
          <p:nvPr/>
        </p:nvSpPr>
        <p:spPr>
          <a:xfrm>
            <a:off x="4861425" y="3468626"/>
            <a:ext cx="2169160" cy="170688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“八项规定看起来都是小事，但每一项涉及的都是非常具体的工作。从小处入手，看起来涉及的是文风会风，但实际上关系的是我们的工作作风</a:t>
            </a:r>
          </a:p>
        </p:txBody>
      </p:sp>
      <p:sp>
        <p:nvSpPr>
          <p:cNvPr id="31" name="矩形 30">
            <a:extLst>
              <a:ext uri="{FF2B5EF4-FFF2-40B4-BE49-F238E27FC236}">
                <a16:creationId xmlns:a16="http://schemas.microsoft.com/office/drawing/2014/main" xmlns="" id="{47310600-B6B2-46B3-AEA7-AC826063BE1D}"/>
              </a:ext>
            </a:extLst>
          </p:cNvPr>
          <p:cNvSpPr/>
          <p:nvPr/>
        </p:nvSpPr>
        <p:spPr>
          <a:xfrm>
            <a:off x="7699240" y="3468626"/>
            <a:ext cx="2169160" cy="170688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八项规定的出台，就是要重塑当年的红色风尚，解决作风建设“老虎吃天不知从哪儿下口”的问题，中央八项规定自其诞生之日起，就充满纪律刚性。</a:t>
            </a:r>
          </a:p>
        </p:txBody>
      </p:sp>
    </p:spTree>
    <p:extLst>
      <p:ext uri="{BB962C8B-B14F-4D97-AF65-F5344CB8AC3E}">
        <p14:creationId xmlns:p14="http://schemas.microsoft.com/office/powerpoint/2010/main" xmlns="" val="6937865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党中央八项规定精神得以认真落实</a:t>
            </a:r>
          </a:p>
        </p:txBody>
      </p:sp>
      <p:grpSp>
        <p:nvGrpSpPr>
          <p:cNvPr id="21" name="组合 20">
            <a:extLst>
              <a:ext uri="{FF2B5EF4-FFF2-40B4-BE49-F238E27FC236}">
                <a16:creationId xmlns:a16="http://schemas.microsoft.com/office/drawing/2014/main" xmlns="" id="{0CAEBDC7-38C1-43D1-9C63-A8371ADF5822}"/>
              </a:ext>
            </a:extLst>
          </p:cNvPr>
          <p:cNvGrpSpPr/>
          <p:nvPr/>
        </p:nvGrpSpPr>
        <p:grpSpPr>
          <a:xfrm>
            <a:off x="1834152" y="1523624"/>
            <a:ext cx="5786302" cy="1044575"/>
            <a:chOff x="1643204" y="2774679"/>
            <a:chExt cx="6479414" cy="1615734"/>
          </a:xfrm>
        </p:grpSpPr>
        <p:sp>
          <p:nvSpPr>
            <p:cNvPr id="22" name="对角圆角矩形 6">
              <a:extLst>
                <a:ext uri="{FF2B5EF4-FFF2-40B4-BE49-F238E27FC236}">
                  <a16:creationId xmlns:a16="http://schemas.microsoft.com/office/drawing/2014/main" xmlns="" id="{07038DEB-9FFE-4ECA-A737-9DD6E7F2567F}"/>
                </a:ext>
              </a:extLst>
            </p:cNvPr>
            <p:cNvSpPr/>
            <p:nvPr/>
          </p:nvSpPr>
          <p:spPr>
            <a:xfrm>
              <a:off x="1643204" y="3465172"/>
              <a:ext cx="6479414" cy="925241"/>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22">
              <a:extLst>
                <a:ext uri="{FF2B5EF4-FFF2-40B4-BE49-F238E27FC236}">
                  <a16:creationId xmlns:a16="http://schemas.microsoft.com/office/drawing/2014/main" xmlns="" id="{16CA7D90-D0A4-4745-9353-A3DB13A080DA}"/>
                </a:ext>
              </a:extLst>
            </p:cNvPr>
            <p:cNvSpPr/>
            <p:nvPr/>
          </p:nvSpPr>
          <p:spPr>
            <a:xfrm>
              <a:off x="2593795" y="3580089"/>
              <a:ext cx="5293154" cy="666490"/>
            </a:xfrm>
            <a:prstGeom prst="rect">
              <a:avLst/>
            </a:prstGeom>
          </p:spPr>
          <p:txBody>
            <a:bodyPr wrap="square">
              <a:spAutoFit/>
            </a:bodyPr>
            <a:lstStyle/>
            <a:p>
              <a:pPr lvl="0"/>
              <a:r>
                <a:rPr lang="zh-CN" altLang="en-US" sz="2200" b="1" dirty="0">
                  <a:solidFill>
                    <a:prstClr val="white"/>
                  </a:solidFill>
                  <a:latin typeface="微软雅黑" panose="020B0503020204020204" charset="-122"/>
                  <a:ea typeface="微软雅黑" panose="020B0503020204020204" charset="-122"/>
                </a:rPr>
                <a:t>贰</a:t>
              </a:r>
              <a:r>
                <a:rPr lang="en-US" altLang="zh-CN" sz="2200" b="1" dirty="0">
                  <a:solidFill>
                    <a:prstClr val="white"/>
                  </a:solidFill>
                  <a:latin typeface="微软雅黑" panose="020B0503020204020204" charset="-122"/>
                  <a:ea typeface="微软雅黑" panose="020B0503020204020204" charset="-122"/>
                </a:rPr>
                <a:t>·</a:t>
              </a:r>
              <a:r>
                <a:rPr lang="zh-CN" altLang="en-US" sz="2200" b="1" dirty="0">
                  <a:solidFill>
                    <a:prstClr val="white"/>
                  </a:solidFill>
                  <a:latin typeface="微软雅黑" panose="020B0503020204020204" charset="-122"/>
                  <a:ea typeface="微软雅黑" panose="020B0503020204020204" charset="-122"/>
                </a:rPr>
                <a:t>狠抓细节严惩小过</a:t>
              </a:r>
            </a:p>
          </p:txBody>
        </p:sp>
        <p:pic>
          <p:nvPicPr>
            <p:cNvPr id="24" name="Picture 7" descr="G:\2016我图\两会\ooopic_10194892_b0c64675b11c678cafbc\003.png">
              <a:extLst>
                <a:ext uri="{FF2B5EF4-FFF2-40B4-BE49-F238E27FC236}">
                  <a16:creationId xmlns:a16="http://schemas.microsoft.com/office/drawing/2014/main" xmlns="" id="{9EDEF2E0-75E2-4D2C-9F4A-33EF037DFD3E}"/>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337" y="2774679"/>
              <a:ext cx="690443" cy="1615734"/>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4" name="文本框 13">
            <a:extLst>
              <a:ext uri="{FF2B5EF4-FFF2-40B4-BE49-F238E27FC236}">
                <a16:creationId xmlns:a16="http://schemas.microsoft.com/office/drawing/2014/main" xmlns="" id="{D52BF34B-72D9-4A3C-863C-CBE62A64F56C}"/>
              </a:ext>
            </a:extLst>
          </p:cNvPr>
          <p:cNvSpPr txBox="1"/>
          <p:nvPr/>
        </p:nvSpPr>
        <p:spPr>
          <a:xfrm>
            <a:off x="2239000" y="2740660"/>
            <a:ext cx="5628196"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0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《网民呼吁遏制餐饮环节“舌尖上的浪费” 》</a:t>
            </a:r>
          </a:p>
        </p:txBody>
      </p:sp>
      <p:sp>
        <p:nvSpPr>
          <p:cNvPr id="15" name="对角圆角矩形 17">
            <a:extLst>
              <a:ext uri="{FF2B5EF4-FFF2-40B4-BE49-F238E27FC236}">
                <a16:creationId xmlns:a16="http://schemas.microsoft.com/office/drawing/2014/main" xmlns="" id="{DA010438-1307-4E59-A251-8DED416E3E5E}"/>
              </a:ext>
            </a:extLst>
          </p:cNvPr>
          <p:cNvSpPr/>
          <p:nvPr/>
        </p:nvSpPr>
        <p:spPr>
          <a:xfrm>
            <a:off x="2051231" y="3599180"/>
            <a:ext cx="2630805" cy="1654810"/>
          </a:xfrm>
          <a:prstGeom prst="round2Diag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对角圆角矩形 18">
            <a:extLst>
              <a:ext uri="{FF2B5EF4-FFF2-40B4-BE49-F238E27FC236}">
                <a16:creationId xmlns:a16="http://schemas.microsoft.com/office/drawing/2014/main" xmlns="" id="{DCB0EB18-3AE1-4DF3-AB58-88EE3A317E97}"/>
              </a:ext>
            </a:extLst>
          </p:cNvPr>
          <p:cNvSpPr/>
          <p:nvPr/>
        </p:nvSpPr>
        <p:spPr>
          <a:xfrm>
            <a:off x="4884601" y="3599180"/>
            <a:ext cx="2630805" cy="1654810"/>
          </a:xfrm>
          <a:prstGeom prst="round2Diag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对角圆角矩形 19">
            <a:extLst>
              <a:ext uri="{FF2B5EF4-FFF2-40B4-BE49-F238E27FC236}">
                <a16:creationId xmlns:a16="http://schemas.microsoft.com/office/drawing/2014/main" xmlns="" id="{0DBBF564-843F-456A-A688-54C41EC4BAD5}"/>
              </a:ext>
            </a:extLst>
          </p:cNvPr>
          <p:cNvSpPr/>
          <p:nvPr/>
        </p:nvSpPr>
        <p:spPr>
          <a:xfrm>
            <a:off x="7722416" y="3599180"/>
            <a:ext cx="2630805" cy="1654810"/>
          </a:xfrm>
          <a:prstGeom prst="round2Diag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xmlns="" id="{FA5107C3-7CF5-4392-A829-764E630538B4}"/>
              </a:ext>
            </a:extLst>
          </p:cNvPr>
          <p:cNvSpPr/>
          <p:nvPr/>
        </p:nvSpPr>
        <p:spPr>
          <a:xfrm>
            <a:off x="2282054" y="3734435"/>
            <a:ext cx="2169160" cy="132207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广大干部群众对餐饮浪费等各种浪费行为特别是公款浪费行为反映强烈，浪费之风务必狠刹</a:t>
            </a:r>
          </a:p>
        </p:txBody>
      </p:sp>
      <p:sp>
        <p:nvSpPr>
          <p:cNvPr id="19" name="矩形 18">
            <a:extLst>
              <a:ext uri="{FF2B5EF4-FFF2-40B4-BE49-F238E27FC236}">
                <a16:creationId xmlns:a16="http://schemas.microsoft.com/office/drawing/2014/main" xmlns="" id="{626CD5D6-19CE-40A6-BB87-2238CA458E43}"/>
              </a:ext>
            </a:extLst>
          </p:cNvPr>
          <p:cNvSpPr/>
          <p:nvPr/>
        </p:nvSpPr>
        <p:spPr>
          <a:xfrm>
            <a:off x="5115424" y="3734435"/>
            <a:ext cx="2169160" cy="132207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作风建设，重在抓问题、抓具体、抓细节。抓细抓小抓实，防止“温水煮青蛙”成为以习近</a:t>
            </a:r>
          </a:p>
        </p:txBody>
      </p:sp>
      <p:sp>
        <p:nvSpPr>
          <p:cNvPr id="20" name="矩形 19">
            <a:extLst>
              <a:ext uri="{FF2B5EF4-FFF2-40B4-BE49-F238E27FC236}">
                <a16:creationId xmlns:a16="http://schemas.microsoft.com/office/drawing/2014/main" xmlns="" id="{AB9E1A44-90B9-44AC-9AA2-971A3FFBA71D}"/>
              </a:ext>
            </a:extLst>
          </p:cNvPr>
          <p:cNvSpPr/>
          <p:nvPr/>
        </p:nvSpPr>
        <p:spPr>
          <a:xfrm>
            <a:off x="7953239" y="4011613"/>
            <a:ext cx="2169160" cy="82994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平同志为核心的党中央抓党的作风建设的重要特点</a:t>
            </a:r>
          </a:p>
        </p:txBody>
      </p:sp>
    </p:spTree>
    <p:extLst>
      <p:ext uri="{BB962C8B-B14F-4D97-AF65-F5344CB8AC3E}">
        <p14:creationId xmlns:p14="http://schemas.microsoft.com/office/powerpoint/2010/main" xmlns="" val="21559136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grpSp>
        <p:nvGrpSpPr>
          <p:cNvPr id="60" name="组合 59"/>
          <p:cNvGrpSpPr/>
          <p:nvPr/>
        </p:nvGrpSpPr>
        <p:grpSpPr>
          <a:xfrm>
            <a:off x="4528329" y="1363304"/>
            <a:ext cx="5805842" cy="800973"/>
            <a:chOff x="6102748" y="1607214"/>
            <a:chExt cx="4644390" cy="800973"/>
          </a:xfrm>
        </p:grpSpPr>
        <p:sp>
          <p:nvSpPr>
            <p:cNvPr id="61" name="椭圆 60"/>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sp>
          <p:nvSpPr>
            <p:cNvPr id="62" name="圆角矩形 61"/>
            <p:cNvSpPr/>
            <p:nvPr/>
          </p:nvSpPr>
          <p:spPr>
            <a:xfrm>
              <a:off x="6102748" y="1607214"/>
              <a:ext cx="4644390" cy="558165"/>
            </a:xfrm>
            <a:prstGeom prst="roundRect">
              <a:avLst/>
            </a:prstGeom>
            <a:gradFill>
              <a:gsLst>
                <a:gs pos="0">
                  <a:srgbClr val="E30000"/>
                </a:gs>
                <a:gs pos="100000">
                  <a:srgbClr val="760303"/>
                </a:gs>
              </a:gsLst>
              <a:lin ang="5400000" scaled="0"/>
            </a:grad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grpSp>
          <p:nvGrpSpPr>
            <p:cNvPr id="63" name="组合 62"/>
            <p:cNvGrpSpPr/>
            <p:nvPr/>
          </p:nvGrpSpPr>
          <p:grpSpPr>
            <a:xfrm>
              <a:off x="6191961" y="1662062"/>
              <a:ext cx="4144010" cy="746125"/>
              <a:chOff x="5593275" y="1762642"/>
              <a:chExt cx="4144010" cy="746125"/>
            </a:xfrm>
          </p:grpSpPr>
          <p:sp>
            <p:nvSpPr>
              <p:cNvPr id="64" name="矩形 63"/>
              <p:cNvSpPr/>
              <p:nvPr/>
            </p:nvSpPr>
            <p:spPr>
              <a:xfrm>
                <a:off x="6061905" y="1802012"/>
                <a:ext cx="3675380" cy="70675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十八届六中全会强化制度治党</a:t>
                </a:r>
              </a:p>
            </p:txBody>
          </p:sp>
          <p:sp>
            <p:nvSpPr>
              <p:cNvPr id="65" name="矩形 64"/>
              <p:cNvSpPr/>
              <p:nvPr/>
            </p:nvSpPr>
            <p:spPr>
              <a:xfrm>
                <a:off x="5593275" y="1762642"/>
                <a:ext cx="579120" cy="4603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01</a:t>
                </a:r>
              </a:p>
            </p:txBody>
          </p:sp>
        </p:grpSp>
      </p:grpSp>
      <p:grpSp>
        <p:nvGrpSpPr>
          <p:cNvPr id="66" name="组合 65"/>
          <p:cNvGrpSpPr/>
          <p:nvPr/>
        </p:nvGrpSpPr>
        <p:grpSpPr>
          <a:xfrm>
            <a:off x="4528329" y="2184610"/>
            <a:ext cx="5805842" cy="558165"/>
            <a:chOff x="6102748" y="1607214"/>
            <a:chExt cx="4644390" cy="558165"/>
          </a:xfrm>
        </p:grpSpPr>
        <p:sp>
          <p:nvSpPr>
            <p:cNvPr id="67" name="椭圆 66"/>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sp>
          <p:nvSpPr>
            <p:cNvPr id="68" name="圆角矩形 67"/>
            <p:cNvSpPr/>
            <p:nvPr/>
          </p:nvSpPr>
          <p:spPr>
            <a:xfrm>
              <a:off x="6102748" y="1607214"/>
              <a:ext cx="4644390" cy="558165"/>
            </a:xfrm>
            <a:prstGeom prst="roundRect">
              <a:avLst/>
            </a:prstGeom>
            <a:gradFill>
              <a:gsLst>
                <a:gs pos="0">
                  <a:srgbClr val="E30000"/>
                </a:gs>
                <a:gs pos="100000">
                  <a:srgbClr val="760303"/>
                </a:gs>
              </a:gsLst>
              <a:lin ang="5400000" scaled="0"/>
            </a:grad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grpSp>
          <p:nvGrpSpPr>
            <p:cNvPr id="69" name="组合 68"/>
            <p:cNvGrpSpPr/>
            <p:nvPr/>
          </p:nvGrpSpPr>
          <p:grpSpPr>
            <a:xfrm>
              <a:off x="6184926" y="1667029"/>
              <a:ext cx="3378999" cy="461665"/>
              <a:chOff x="5586240" y="1767609"/>
              <a:chExt cx="3378999" cy="461665"/>
            </a:xfrm>
          </p:grpSpPr>
          <p:sp>
            <p:nvSpPr>
              <p:cNvPr id="70" name="矩形 69"/>
              <p:cNvSpPr/>
              <p:nvPr/>
            </p:nvSpPr>
            <p:spPr>
              <a:xfrm>
                <a:off x="6638623" y="1802198"/>
                <a:ext cx="2326616" cy="39878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反腐败斗争取得空前新成就</a:t>
                </a:r>
              </a:p>
            </p:txBody>
          </p:sp>
          <p:sp>
            <p:nvSpPr>
              <p:cNvPr id="71" name="矩形 70"/>
              <p:cNvSpPr/>
              <p:nvPr/>
            </p:nvSpPr>
            <p:spPr>
              <a:xfrm>
                <a:off x="5586240" y="1767609"/>
                <a:ext cx="56297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02</a:t>
                </a:r>
              </a:p>
            </p:txBody>
          </p:sp>
        </p:grpSp>
      </p:grpSp>
      <p:grpSp>
        <p:nvGrpSpPr>
          <p:cNvPr id="72" name="组合 71"/>
          <p:cNvGrpSpPr/>
          <p:nvPr/>
        </p:nvGrpSpPr>
        <p:grpSpPr>
          <a:xfrm>
            <a:off x="4528329" y="3019886"/>
            <a:ext cx="5806636" cy="558165"/>
            <a:chOff x="6102748" y="1607214"/>
            <a:chExt cx="4645025" cy="558165"/>
          </a:xfrm>
        </p:grpSpPr>
        <p:sp>
          <p:nvSpPr>
            <p:cNvPr id="73" name="椭圆 72"/>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sp>
          <p:nvSpPr>
            <p:cNvPr id="74" name="圆角矩形 73"/>
            <p:cNvSpPr/>
            <p:nvPr/>
          </p:nvSpPr>
          <p:spPr>
            <a:xfrm>
              <a:off x="6102748" y="1607214"/>
              <a:ext cx="4645025" cy="558165"/>
            </a:xfrm>
            <a:prstGeom prst="roundRect">
              <a:avLst/>
            </a:prstGeom>
            <a:gradFill>
              <a:gsLst>
                <a:gs pos="0">
                  <a:srgbClr val="E30000"/>
                </a:gs>
                <a:gs pos="100000">
                  <a:srgbClr val="760303"/>
                </a:gs>
              </a:gsLst>
              <a:lin ang="5400000" scaled="0"/>
            </a:grad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grpSp>
          <p:nvGrpSpPr>
            <p:cNvPr id="75" name="组合 74"/>
            <p:cNvGrpSpPr/>
            <p:nvPr/>
          </p:nvGrpSpPr>
          <p:grpSpPr>
            <a:xfrm>
              <a:off x="6184926" y="1667029"/>
              <a:ext cx="3270668" cy="461665"/>
              <a:chOff x="5586240" y="1767609"/>
              <a:chExt cx="3270668" cy="461665"/>
            </a:xfrm>
          </p:grpSpPr>
          <p:sp>
            <p:nvSpPr>
              <p:cNvPr id="76" name="矩形 75"/>
              <p:cNvSpPr/>
              <p:nvPr/>
            </p:nvSpPr>
            <p:spPr>
              <a:xfrm>
                <a:off x="6697424" y="1802198"/>
                <a:ext cx="2159484" cy="39878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反腐败斗争压倒性态势形成</a:t>
                </a:r>
              </a:p>
            </p:txBody>
          </p:sp>
          <p:sp>
            <p:nvSpPr>
              <p:cNvPr id="77" name="矩形 76"/>
              <p:cNvSpPr/>
              <p:nvPr/>
            </p:nvSpPr>
            <p:spPr>
              <a:xfrm>
                <a:off x="5586240" y="1767609"/>
                <a:ext cx="56297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03</a:t>
                </a:r>
              </a:p>
            </p:txBody>
          </p:sp>
        </p:grpSp>
      </p:grpSp>
      <p:grpSp>
        <p:nvGrpSpPr>
          <p:cNvPr id="2" name="组合 1"/>
          <p:cNvGrpSpPr/>
          <p:nvPr/>
        </p:nvGrpSpPr>
        <p:grpSpPr>
          <a:xfrm>
            <a:off x="4528329" y="3868881"/>
            <a:ext cx="5806636" cy="558165"/>
            <a:chOff x="6102748" y="1607214"/>
            <a:chExt cx="4645025" cy="558165"/>
          </a:xfrm>
        </p:grpSpPr>
        <p:sp>
          <p:nvSpPr>
            <p:cNvPr id="3" name="椭圆 2"/>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sp>
          <p:nvSpPr>
            <p:cNvPr id="4" name="圆角矩形 3"/>
            <p:cNvSpPr/>
            <p:nvPr/>
          </p:nvSpPr>
          <p:spPr>
            <a:xfrm>
              <a:off x="6102748" y="1607214"/>
              <a:ext cx="4645025" cy="558165"/>
            </a:xfrm>
            <a:prstGeom prst="roundRect">
              <a:avLst/>
            </a:prstGeom>
            <a:gradFill>
              <a:gsLst>
                <a:gs pos="0">
                  <a:srgbClr val="E30000"/>
                </a:gs>
                <a:gs pos="100000">
                  <a:srgbClr val="760303"/>
                </a:gs>
              </a:gsLst>
              <a:lin ang="5400000" scaled="0"/>
            </a:grad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a:ea typeface="宋体" panose="02010600030101010101" pitchFamily="2" charset="-122"/>
                <a:cs typeface="+mn-cs"/>
              </a:endParaRPr>
            </a:p>
          </p:txBody>
        </p:sp>
        <p:grpSp>
          <p:nvGrpSpPr>
            <p:cNvPr id="5" name="组合 4"/>
            <p:cNvGrpSpPr/>
            <p:nvPr/>
          </p:nvGrpSpPr>
          <p:grpSpPr>
            <a:xfrm>
              <a:off x="6187014" y="1667674"/>
              <a:ext cx="3492854" cy="460375"/>
              <a:chOff x="5588328" y="1768254"/>
              <a:chExt cx="3492854" cy="460375"/>
            </a:xfrm>
          </p:grpSpPr>
          <p:sp>
            <p:nvSpPr>
              <p:cNvPr id="6" name="矩形 5"/>
              <p:cNvSpPr/>
              <p:nvPr/>
            </p:nvSpPr>
            <p:spPr>
              <a:xfrm>
                <a:off x="6752551" y="1802198"/>
                <a:ext cx="2328631" cy="39878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目前反对腐败斗争的重点任务</a:t>
                </a:r>
              </a:p>
            </p:txBody>
          </p:sp>
          <p:sp>
            <p:nvSpPr>
              <p:cNvPr id="7" name="矩形 6"/>
              <p:cNvSpPr/>
              <p:nvPr/>
            </p:nvSpPr>
            <p:spPr>
              <a:xfrm>
                <a:off x="5588328" y="1768254"/>
                <a:ext cx="558800" cy="4603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04</a:t>
                </a:r>
              </a:p>
            </p:txBody>
          </p:sp>
        </p:grpSp>
      </p:grpSp>
      <p:sp>
        <p:nvSpPr>
          <p:cNvPr id="10" name="文本框 9"/>
          <p:cNvSpPr txBox="1"/>
          <p:nvPr/>
        </p:nvSpPr>
        <p:spPr>
          <a:xfrm>
            <a:off x="2307428" y="1074151"/>
            <a:ext cx="1544873" cy="18611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经典行书简" panose="02010609010101010101" pitchFamily="49" charset="-122"/>
              </a:rPr>
              <a:t>目</a:t>
            </a:r>
          </a:p>
        </p:txBody>
      </p:sp>
      <p:sp>
        <p:nvSpPr>
          <p:cNvPr id="11" name="文本框 10"/>
          <p:cNvSpPr txBox="1"/>
          <p:nvPr/>
        </p:nvSpPr>
        <p:spPr>
          <a:xfrm>
            <a:off x="2307428" y="2840932"/>
            <a:ext cx="1544873"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经典行书简" panose="02010609010101010101" pitchFamily="49" charset="-122"/>
              </a:rPr>
              <a:t>录</a:t>
            </a:r>
          </a:p>
        </p:txBody>
      </p:sp>
      <p:pic>
        <p:nvPicPr>
          <p:cNvPr id="35" name="图片 34">
            <a:extLst>
              <a:ext uri="{FF2B5EF4-FFF2-40B4-BE49-F238E27FC236}">
                <a16:creationId xmlns:a16="http://schemas.microsoft.com/office/drawing/2014/main" xmlns="" id="{2C3C1B1D-AA5C-42F5-9A3E-6280AE13C7C6}"/>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t="27602"/>
          <a:stretch/>
        </p:blipFill>
        <p:spPr>
          <a:xfrm>
            <a:off x="0" y="2445657"/>
            <a:ext cx="12192000" cy="4412343"/>
          </a:xfrm>
          <a:prstGeom prst="rect">
            <a:avLst/>
          </a:prstGeom>
        </p:spPr>
      </p:pic>
    </p:spTree>
    <p:extLst>
      <p:ext uri="{BB962C8B-B14F-4D97-AF65-F5344CB8AC3E}">
        <p14:creationId xmlns:p14="http://schemas.microsoft.com/office/powerpoint/2010/main" xmlns="" val="8681964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childTnLst>
                                </p:cTn>
                              </p:par>
                            </p:childTnLst>
                          </p:cTn>
                        </p:par>
                        <p:par>
                          <p:cTn id="12" fill="hold">
                            <p:stCondLst>
                              <p:cond delay="1500"/>
                            </p:stCondLst>
                            <p:childTnLst>
                              <p:par>
                                <p:cTn id="13" presetID="2" presetClass="entr" presetSubtype="1" decel="100000"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750" fill="hold"/>
                                        <p:tgtEl>
                                          <p:spTgt spid="60"/>
                                        </p:tgtEl>
                                        <p:attrNameLst>
                                          <p:attrName>ppt_x</p:attrName>
                                        </p:attrNameLst>
                                      </p:cBhvr>
                                      <p:tavLst>
                                        <p:tav tm="0">
                                          <p:val>
                                            <p:strVal val="#ppt_x"/>
                                          </p:val>
                                        </p:tav>
                                        <p:tav tm="100000">
                                          <p:val>
                                            <p:strVal val="#ppt_x"/>
                                          </p:val>
                                        </p:tav>
                                      </p:tavLst>
                                    </p:anim>
                                    <p:anim calcmode="lin" valueType="num">
                                      <p:cBhvr additive="base">
                                        <p:cTn id="16" dur="750" fill="hold"/>
                                        <p:tgtEl>
                                          <p:spTgt spid="60"/>
                                        </p:tgtEl>
                                        <p:attrNameLst>
                                          <p:attrName>ppt_y</p:attrName>
                                        </p:attrNameLst>
                                      </p:cBhvr>
                                      <p:tavLst>
                                        <p:tav tm="0">
                                          <p:val>
                                            <p:strVal val="0-#ppt_h/2"/>
                                          </p:val>
                                        </p:tav>
                                        <p:tav tm="100000">
                                          <p:val>
                                            <p:strVal val="#ppt_y"/>
                                          </p:val>
                                        </p:tav>
                                      </p:tavLst>
                                    </p:anim>
                                  </p:childTnLst>
                                </p:cTn>
                              </p:par>
                            </p:childTnLst>
                          </p:cTn>
                        </p:par>
                        <p:par>
                          <p:cTn id="17" fill="hold">
                            <p:stCondLst>
                              <p:cond delay="2250"/>
                            </p:stCondLst>
                            <p:childTnLst>
                              <p:par>
                                <p:cTn id="18" presetID="2" presetClass="entr" presetSubtype="1" decel="100000" fill="hold"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750" fill="hold"/>
                                        <p:tgtEl>
                                          <p:spTgt spid="66"/>
                                        </p:tgtEl>
                                        <p:attrNameLst>
                                          <p:attrName>ppt_x</p:attrName>
                                        </p:attrNameLst>
                                      </p:cBhvr>
                                      <p:tavLst>
                                        <p:tav tm="0">
                                          <p:val>
                                            <p:strVal val="#ppt_x"/>
                                          </p:val>
                                        </p:tav>
                                        <p:tav tm="100000">
                                          <p:val>
                                            <p:strVal val="#ppt_x"/>
                                          </p:val>
                                        </p:tav>
                                      </p:tavLst>
                                    </p:anim>
                                    <p:anim calcmode="lin" valueType="num">
                                      <p:cBhvr additive="base">
                                        <p:cTn id="21" dur="750" fill="hold"/>
                                        <p:tgtEl>
                                          <p:spTgt spid="66"/>
                                        </p:tgtEl>
                                        <p:attrNameLst>
                                          <p:attrName>ppt_y</p:attrName>
                                        </p:attrNameLst>
                                      </p:cBhvr>
                                      <p:tavLst>
                                        <p:tav tm="0">
                                          <p:val>
                                            <p:strVal val="0-#ppt_h/2"/>
                                          </p:val>
                                        </p:tav>
                                        <p:tav tm="100000">
                                          <p:val>
                                            <p:strVal val="#ppt_y"/>
                                          </p:val>
                                        </p:tav>
                                      </p:tavLst>
                                    </p:anim>
                                  </p:childTnLst>
                                </p:cTn>
                              </p:par>
                            </p:childTnLst>
                          </p:cTn>
                        </p:par>
                        <p:par>
                          <p:cTn id="22" fill="hold">
                            <p:stCondLst>
                              <p:cond delay="3000"/>
                            </p:stCondLst>
                            <p:childTnLst>
                              <p:par>
                                <p:cTn id="23" presetID="2" presetClass="entr" presetSubtype="1" decel="100000"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750" fill="hold"/>
                                        <p:tgtEl>
                                          <p:spTgt spid="72"/>
                                        </p:tgtEl>
                                        <p:attrNameLst>
                                          <p:attrName>ppt_x</p:attrName>
                                        </p:attrNameLst>
                                      </p:cBhvr>
                                      <p:tavLst>
                                        <p:tav tm="0">
                                          <p:val>
                                            <p:strVal val="#ppt_x"/>
                                          </p:val>
                                        </p:tav>
                                        <p:tav tm="100000">
                                          <p:val>
                                            <p:strVal val="#ppt_x"/>
                                          </p:val>
                                        </p:tav>
                                      </p:tavLst>
                                    </p:anim>
                                    <p:anim calcmode="lin" valueType="num">
                                      <p:cBhvr additive="base">
                                        <p:cTn id="26" dur="750" fill="hold"/>
                                        <p:tgtEl>
                                          <p:spTgt spid="72"/>
                                        </p:tgtEl>
                                        <p:attrNameLst>
                                          <p:attrName>ppt_y</p:attrName>
                                        </p:attrNameLst>
                                      </p:cBhvr>
                                      <p:tavLst>
                                        <p:tav tm="0">
                                          <p:val>
                                            <p:strVal val="0-#ppt_h/2"/>
                                          </p:val>
                                        </p:tav>
                                        <p:tav tm="100000">
                                          <p:val>
                                            <p:strVal val="#ppt_y"/>
                                          </p:val>
                                        </p:tav>
                                      </p:tavLst>
                                    </p:anim>
                                  </p:childTnLst>
                                </p:cTn>
                              </p:par>
                            </p:childTnLst>
                          </p:cTn>
                        </p:par>
                        <p:par>
                          <p:cTn id="27" fill="hold">
                            <p:stCondLst>
                              <p:cond delay="3750"/>
                            </p:stCondLst>
                            <p:childTnLst>
                              <p:par>
                                <p:cTn id="28" presetID="2" presetClass="entr" presetSubtype="1" decel="100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750" fill="hold"/>
                                        <p:tgtEl>
                                          <p:spTgt spid="2"/>
                                        </p:tgtEl>
                                        <p:attrNameLst>
                                          <p:attrName>ppt_x</p:attrName>
                                        </p:attrNameLst>
                                      </p:cBhvr>
                                      <p:tavLst>
                                        <p:tav tm="0">
                                          <p:val>
                                            <p:strVal val="#ppt_x"/>
                                          </p:val>
                                        </p:tav>
                                        <p:tav tm="100000">
                                          <p:val>
                                            <p:strVal val="#ppt_x"/>
                                          </p:val>
                                        </p:tav>
                                      </p:tavLst>
                                    </p:anim>
                                    <p:anim calcmode="lin" valueType="num">
                                      <p:cBhvr additive="base">
                                        <p:cTn id="31" dur="7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党中央八项规定精神得以认真落实</a:t>
            </a:r>
          </a:p>
        </p:txBody>
      </p:sp>
      <p:grpSp>
        <p:nvGrpSpPr>
          <p:cNvPr id="21" name="组合 20">
            <a:extLst>
              <a:ext uri="{FF2B5EF4-FFF2-40B4-BE49-F238E27FC236}">
                <a16:creationId xmlns:a16="http://schemas.microsoft.com/office/drawing/2014/main" xmlns="" id="{0CAEBDC7-38C1-43D1-9C63-A8371ADF5822}"/>
              </a:ext>
            </a:extLst>
          </p:cNvPr>
          <p:cNvGrpSpPr/>
          <p:nvPr/>
        </p:nvGrpSpPr>
        <p:grpSpPr>
          <a:xfrm>
            <a:off x="1594666" y="1559910"/>
            <a:ext cx="5786302" cy="1044575"/>
            <a:chOff x="1643204" y="2774679"/>
            <a:chExt cx="6479414" cy="1615734"/>
          </a:xfrm>
        </p:grpSpPr>
        <p:sp>
          <p:nvSpPr>
            <p:cNvPr id="22" name="对角圆角矩形 6">
              <a:extLst>
                <a:ext uri="{FF2B5EF4-FFF2-40B4-BE49-F238E27FC236}">
                  <a16:creationId xmlns:a16="http://schemas.microsoft.com/office/drawing/2014/main" xmlns="" id="{07038DEB-9FFE-4ECA-A737-9DD6E7F2567F}"/>
                </a:ext>
              </a:extLst>
            </p:cNvPr>
            <p:cNvSpPr/>
            <p:nvPr/>
          </p:nvSpPr>
          <p:spPr>
            <a:xfrm>
              <a:off x="1643204" y="3465172"/>
              <a:ext cx="6479414" cy="925241"/>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22">
              <a:extLst>
                <a:ext uri="{FF2B5EF4-FFF2-40B4-BE49-F238E27FC236}">
                  <a16:creationId xmlns:a16="http://schemas.microsoft.com/office/drawing/2014/main" xmlns="" id="{16CA7D90-D0A4-4745-9353-A3DB13A080DA}"/>
                </a:ext>
              </a:extLst>
            </p:cNvPr>
            <p:cNvSpPr/>
            <p:nvPr/>
          </p:nvSpPr>
          <p:spPr>
            <a:xfrm>
              <a:off x="2593795" y="3580089"/>
              <a:ext cx="5293154" cy="666490"/>
            </a:xfrm>
            <a:prstGeom prst="rect">
              <a:avLst/>
            </a:prstGeom>
          </p:spPr>
          <p:txBody>
            <a:bodyPr wrap="square">
              <a:spAutoFit/>
            </a:bodyPr>
            <a:lstStyle/>
            <a:p>
              <a:pPr lvl="0">
                <a:defRPr/>
              </a:pPr>
              <a:r>
                <a:rPr lang="zh-CN" altLang="en-US" sz="2200" b="1" dirty="0">
                  <a:solidFill>
                    <a:prstClr val="white"/>
                  </a:solidFill>
                  <a:latin typeface="微软雅黑" panose="020B0503020204020204" charset="-122"/>
                  <a:ea typeface="微软雅黑" panose="020B0503020204020204" charset="-122"/>
                </a:rPr>
                <a:t>叁</a:t>
              </a:r>
              <a:r>
                <a:rPr lang="en-US" altLang="zh-CN" sz="2200" b="1" dirty="0">
                  <a:solidFill>
                    <a:prstClr val="white"/>
                  </a:solidFill>
                  <a:latin typeface="微软雅黑" panose="020B0503020204020204" charset="-122"/>
                  <a:ea typeface="微软雅黑" panose="020B0503020204020204" charset="-122"/>
                </a:rPr>
                <a:t>·</a:t>
              </a:r>
              <a:r>
                <a:rPr lang="zh-CN" altLang="en-US" sz="2200" b="1" dirty="0">
                  <a:solidFill>
                    <a:prstClr val="white"/>
                  </a:solidFill>
                  <a:latin typeface="微软雅黑" panose="020B0503020204020204" charset="-122"/>
                  <a:ea typeface="微软雅黑" panose="020B0503020204020204" charset="-122"/>
                </a:rPr>
                <a:t>建章立制确保常态</a:t>
              </a:r>
            </a:p>
          </p:txBody>
        </p:sp>
        <p:pic>
          <p:nvPicPr>
            <p:cNvPr id="24" name="Picture 7" descr="G:\2016我图\两会\ooopic_10194892_b0c64675b11c678cafbc\003.png">
              <a:extLst>
                <a:ext uri="{FF2B5EF4-FFF2-40B4-BE49-F238E27FC236}">
                  <a16:creationId xmlns:a16="http://schemas.microsoft.com/office/drawing/2014/main" xmlns="" id="{9EDEF2E0-75E2-4D2C-9F4A-33EF037DFD3E}"/>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337" y="2774679"/>
              <a:ext cx="690443" cy="1615734"/>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5" name="文本框 24">
            <a:extLst>
              <a:ext uri="{FF2B5EF4-FFF2-40B4-BE49-F238E27FC236}">
                <a16:creationId xmlns:a16="http://schemas.microsoft.com/office/drawing/2014/main" xmlns="" id="{0FA69201-5331-46B6-9106-EC93B3E6D03C}"/>
              </a:ext>
            </a:extLst>
          </p:cNvPr>
          <p:cNvSpPr txBox="1"/>
          <p:nvPr/>
        </p:nvSpPr>
        <p:spPr>
          <a:xfrm>
            <a:off x="1752772" y="2859713"/>
            <a:ext cx="5628196"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20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《党政机关厉行节约反对浪费条例》</a:t>
            </a:r>
          </a:p>
        </p:txBody>
      </p:sp>
      <p:sp>
        <p:nvSpPr>
          <p:cNvPr id="26" name="对角圆角矩形 17">
            <a:extLst>
              <a:ext uri="{FF2B5EF4-FFF2-40B4-BE49-F238E27FC236}">
                <a16:creationId xmlns:a16="http://schemas.microsoft.com/office/drawing/2014/main" xmlns="" id="{B0D37952-70D2-4538-A272-767736B0D6E7}"/>
              </a:ext>
            </a:extLst>
          </p:cNvPr>
          <p:cNvSpPr/>
          <p:nvPr/>
        </p:nvSpPr>
        <p:spPr>
          <a:xfrm>
            <a:off x="1565003" y="3495983"/>
            <a:ext cx="9046845" cy="1725295"/>
          </a:xfrm>
          <a:prstGeom prst="round2Diag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矩形 26">
            <a:extLst>
              <a:ext uri="{FF2B5EF4-FFF2-40B4-BE49-F238E27FC236}">
                <a16:creationId xmlns:a16="http://schemas.microsoft.com/office/drawing/2014/main" xmlns="" id="{2CAD82C0-DF4D-41AD-8E2D-E9B8E75613C3}"/>
              </a:ext>
            </a:extLst>
          </p:cNvPr>
          <p:cNvSpPr/>
          <p:nvPr/>
        </p:nvSpPr>
        <p:spPr>
          <a:xfrm>
            <a:off x="1796143" y="3675053"/>
            <a:ext cx="8816340" cy="114363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9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以该条例为引领，一个“1+20”的制度框架不断建立完善，中央和国家机关从预算管理、公务接待、等各个方面制定相关制度规定，为中央八项规定精神的落实提供了一个可执行、可操作的“顶层规范”</a:t>
            </a:r>
          </a:p>
        </p:txBody>
      </p:sp>
    </p:spTree>
    <p:extLst>
      <p:ext uri="{BB962C8B-B14F-4D97-AF65-F5344CB8AC3E}">
        <p14:creationId xmlns:p14="http://schemas.microsoft.com/office/powerpoint/2010/main" xmlns="" val="25889072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各级政府坚决纠正“四风”</a:t>
            </a:r>
          </a:p>
        </p:txBody>
      </p:sp>
      <p:sp>
        <p:nvSpPr>
          <p:cNvPr id="7" name="Shape 2661">
            <a:extLst>
              <a:ext uri="{FF2B5EF4-FFF2-40B4-BE49-F238E27FC236}">
                <a16:creationId xmlns:a16="http://schemas.microsoft.com/office/drawing/2014/main" xmlns="" id="{8C026AD3-6000-4EA1-B1DE-2EF0F5896BB5}"/>
              </a:ext>
            </a:extLst>
          </p:cNvPr>
          <p:cNvSpPr/>
          <p:nvPr/>
        </p:nvSpPr>
        <p:spPr>
          <a:xfrm>
            <a:off x="3157848" y="1826258"/>
            <a:ext cx="1526456" cy="1526541"/>
          </a:xfrm>
          <a:custGeom>
            <a:avLst/>
            <a:gdLst/>
            <a:ahLst/>
            <a:cxnLst>
              <a:cxn ang="0">
                <a:pos x="wd2" y="hd2"/>
              </a:cxn>
              <a:cxn ang="5400000">
                <a:pos x="wd2" y="hd2"/>
              </a:cxn>
              <a:cxn ang="10800000">
                <a:pos x="wd2" y="hd2"/>
              </a:cxn>
              <a:cxn ang="16200000">
                <a:pos x="wd2" y="hd2"/>
              </a:cxn>
            </a:cxnLst>
            <a:rect l="0" t="0" r="r" b="b"/>
            <a:pathLst>
              <a:path w="20304" h="21429" extrusionOk="0">
                <a:moveTo>
                  <a:pt x="10246" y="24"/>
                </a:moveTo>
                <a:cubicBezTo>
                  <a:pt x="13131" y="-171"/>
                  <a:pt x="15759" y="817"/>
                  <a:pt x="17645" y="2808"/>
                </a:cubicBezTo>
                <a:cubicBezTo>
                  <a:pt x="21600" y="6982"/>
                  <a:pt x="21083" y="14318"/>
                  <a:pt x="16494" y="19162"/>
                </a:cubicBezTo>
                <a:lnTo>
                  <a:pt x="14345" y="21429"/>
                </a:lnTo>
                <a:lnTo>
                  <a:pt x="0" y="21429"/>
                </a:lnTo>
                <a:lnTo>
                  <a:pt x="0" y="6290"/>
                </a:lnTo>
                <a:lnTo>
                  <a:pt x="2148" y="4023"/>
                </a:lnTo>
                <a:cubicBezTo>
                  <a:pt x="4401" y="1646"/>
                  <a:pt x="7277" y="226"/>
                  <a:pt x="10246" y="24"/>
                </a:cubicBezTo>
                <a:close/>
              </a:path>
            </a:pathLst>
          </a:custGeom>
          <a:gradFill>
            <a:gsLst>
              <a:gs pos="0">
                <a:srgbClr val="E30000"/>
              </a:gs>
              <a:gs pos="100000">
                <a:srgbClr val="760303"/>
              </a:gs>
            </a:gsLst>
            <a:lin ang="0" scaled="0"/>
          </a:gradFill>
          <a:ln w="12700">
            <a:miter lim="400000"/>
          </a:ln>
        </p:spPr>
        <p:txBody>
          <a:bodyPr lIns="19050" tIns="19050" rIns="19050" bIns="19050" anchor="ct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8" name="Shape 2662">
            <a:extLst>
              <a:ext uri="{FF2B5EF4-FFF2-40B4-BE49-F238E27FC236}">
                <a16:creationId xmlns:a16="http://schemas.microsoft.com/office/drawing/2014/main" xmlns="" id="{3B87CCCA-984E-4B65-894F-462EEBE081F6}"/>
              </a:ext>
            </a:extLst>
          </p:cNvPr>
          <p:cNvSpPr/>
          <p:nvPr/>
        </p:nvSpPr>
        <p:spPr>
          <a:xfrm>
            <a:off x="1420627" y="1826302"/>
            <a:ext cx="1526539" cy="1526455"/>
          </a:xfrm>
          <a:custGeom>
            <a:avLst/>
            <a:gdLst/>
            <a:ahLst/>
            <a:cxnLst>
              <a:cxn ang="0">
                <a:pos x="wd2" y="hd2"/>
              </a:cxn>
              <a:cxn ang="5400000">
                <a:pos x="wd2" y="hd2"/>
              </a:cxn>
              <a:cxn ang="10800000">
                <a:pos x="wd2" y="hd2"/>
              </a:cxn>
              <a:cxn ang="16200000">
                <a:pos x="wd2" y="hd2"/>
              </a:cxn>
            </a:cxnLst>
            <a:rect l="0" t="0" r="r" b="b"/>
            <a:pathLst>
              <a:path w="21429" h="20304" extrusionOk="0">
                <a:moveTo>
                  <a:pt x="2808" y="2659"/>
                </a:moveTo>
                <a:cubicBezTo>
                  <a:pt x="6981" y="-1296"/>
                  <a:pt x="14318" y="-779"/>
                  <a:pt x="19162" y="3810"/>
                </a:cubicBezTo>
                <a:lnTo>
                  <a:pt x="21429" y="5959"/>
                </a:lnTo>
                <a:lnTo>
                  <a:pt x="21429" y="20304"/>
                </a:lnTo>
                <a:lnTo>
                  <a:pt x="6290" y="20304"/>
                </a:lnTo>
                <a:lnTo>
                  <a:pt x="4023" y="18156"/>
                </a:lnTo>
                <a:cubicBezTo>
                  <a:pt x="1646" y="15903"/>
                  <a:pt x="225" y="13027"/>
                  <a:pt x="24" y="10058"/>
                </a:cubicBezTo>
                <a:cubicBezTo>
                  <a:pt x="-171" y="7173"/>
                  <a:pt x="817" y="4545"/>
                  <a:pt x="2808" y="2659"/>
                </a:cubicBezTo>
                <a:close/>
              </a:path>
            </a:pathLst>
          </a:custGeom>
          <a:gradFill>
            <a:gsLst>
              <a:gs pos="0">
                <a:srgbClr val="E30000"/>
              </a:gs>
              <a:gs pos="100000">
                <a:srgbClr val="760303"/>
              </a:gs>
            </a:gsLst>
            <a:lin ang="0" scaled="0"/>
          </a:gradFill>
          <a:ln w="12700">
            <a:miter lim="400000"/>
          </a:ln>
        </p:spPr>
        <p:txBody>
          <a:bodyPr lIns="19050" tIns="19050" rIns="19050" bIns="19050" anchor="ct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9" name="Shape 2663">
            <a:extLst>
              <a:ext uri="{FF2B5EF4-FFF2-40B4-BE49-F238E27FC236}">
                <a16:creationId xmlns:a16="http://schemas.microsoft.com/office/drawing/2014/main" xmlns="" id="{1BD7554D-1747-46BB-9414-F1D93EE6B7BE}"/>
              </a:ext>
            </a:extLst>
          </p:cNvPr>
          <p:cNvSpPr/>
          <p:nvPr/>
        </p:nvSpPr>
        <p:spPr>
          <a:xfrm>
            <a:off x="3157848" y="3538550"/>
            <a:ext cx="1526456" cy="1526528"/>
          </a:xfrm>
          <a:custGeom>
            <a:avLst/>
            <a:gdLst/>
            <a:ahLst/>
            <a:cxnLst>
              <a:cxn ang="0">
                <a:pos x="wd2" y="hd2"/>
              </a:cxn>
              <a:cxn ang="5400000">
                <a:pos x="wd2" y="hd2"/>
              </a:cxn>
              <a:cxn ang="10800000">
                <a:pos x="wd2" y="hd2"/>
              </a:cxn>
              <a:cxn ang="16200000">
                <a:pos x="wd2" y="hd2"/>
              </a:cxn>
            </a:cxnLst>
            <a:rect l="0" t="0" r="r" b="b"/>
            <a:pathLst>
              <a:path w="20304" h="21430" extrusionOk="0">
                <a:moveTo>
                  <a:pt x="17645" y="18622"/>
                </a:moveTo>
                <a:cubicBezTo>
                  <a:pt x="15759" y="20612"/>
                  <a:pt x="13131" y="21600"/>
                  <a:pt x="10246" y="21405"/>
                </a:cubicBezTo>
                <a:cubicBezTo>
                  <a:pt x="7277" y="21204"/>
                  <a:pt x="4401" y="19784"/>
                  <a:pt x="2148" y="17407"/>
                </a:cubicBezTo>
                <a:lnTo>
                  <a:pt x="0" y="15140"/>
                </a:lnTo>
                <a:lnTo>
                  <a:pt x="0" y="0"/>
                </a:lnTo>
                <a:lnTo>
                  <a:pt x="14345" y="0"/>
                </a:lnTo>
                <a:lnTo>
                  <a:pt x="16494" y="2268"/>
                </a:lnTo>
                <a:cubicBezTo>
                  <a:pt x="21083" y="7112"/>
                  <a:pt x="21600" y="14448"/>
                  <a:pt x="17645" y="18622"/>
                </a:cubicBezTo>
                <a:close/>
              </a:path>
            </a:pathLst>
          </a:custGeom>
          <a:gradFill>
            <a:gsLst>
              <a:gs pos="0">
                <a:srgbClr val="E30000"/>
              </a:gs>
              <a:gs pos="100000">
                <a:srgbClr val="760303"/>
              </a:gs>
            </a:gsLst>
            <a:lin ang="0" scaled="0"/>
          </a:gradFill>
          <a:ln w="12700">
            <a:miter lim="400000"/>
          </a:ln>
        </p:spPr>
        <p:txBody>
          <a:bodyPr lIns="19050" tIns="19050" rIns="19050" bIns="19050" anchor="ct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10" name="Shape 2664">
            <a:extLst>
              <a:ext uri="{FF2B5EF4-FFF2-40B4-BE49-F238E27FC236}">
                <a16:creationId xmlns:a16="http://schemas.microsoft.com/office/drawing/2014/main" xmlns="" id="{2E4217A2-750B-4F0B-BB75-BFBCB3E3F24E}"/>
              </a:ext>
            </a:extLst>
          </p:cNvPr>
          <p:cNvSpPr/>
          <p:nvPr/>
        </p:nvSpPr>
        <p:spPr>
          <a:xfrm>
            <a:off x="1420919" y="3538591"/>
            <a:ext cx="1526444" cy="1526445"/>
          </a:xfrm>
          <a:custGeom>
            <a:avLst/>
            <a:gdLst/>
            <a:ahLst/>
            <a:cxnLst>
              <a:cxn ang="0">
                <a:pos x="wd2" y="hd2"/>
              </a:cxn>
              <a:cxn ang="5400000">
                <a:pos x="wd2" y="hd2"/>
              </a:cxn>
              <a:cxn ang="10800000">
                <a:pos x="wd2" y="hd2"/>
              </a:cxn>
              <a:cxn ang="16200000">
                <a:pos x="wd2" y="hd2"/>
              </a:cxn>
            </a:cxnLst>
            <a:rect l="0" t="0" r="r" b="b"/>
            <a:pathLst>
              <a:path w="20304" h="20304" extrusionOk="0">
                <a:moveTo>
                  <a:pt x="2659" y="17645"/>
                </a:moveTo>
                <a:cubicBezTo>
                  <a:pt x="-1296" y="13690"/>
                  <a:pt x="-779" y="6738"/>
                  <a:pt x="3810" y="2149"/>
                </a:cubicBezTo>
                <a:lnTo>
                  <a:pt x="5959" y="0"/>
                </a:lnTo>
                <a:lnTo>
                  <a:pt x="20304" y="0"/>
                </a:lnTo>
                <a:lnTo>
                  <a:pt x="20304" y="14346"/>
                </a:lnTo>
                <a:lnTo>
                  <a:pt x="18156" y="16494"/>
                </a:lnTo>
                <a:cubicBezTo>
                  <a:pt x="13566" y="21084"/>
                  <a:pt x="6614" y="21600"/>
                  <a:pt x="2659" y="17645"/>
                </a:cubicBezTo>
                <a:close/>
              </a:path>
            </a:pathLst>
          </a:custGeom>
          <a:gradFill>
            <a:gsLst>
              <a:gs pos="0">
                <a:srgbClr val="E30000"/>
              </a:gs>
              <a:gs pos="100000">
                <a:srgbClr val="760303"/>
              </a:gs>
            </a:gsLst>
            <a:lin ang="0" scaled="0"/>
          </a:gradFill>
          <a:ln w="12700">
            <a:miter lim="400000"/>
          </a:ln>
        </p:spPr>
        <p:txBody>
          <a:bodyPr lIns="19050" tIns="19050" rIns="19050" bIns="19050" anchor="ct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grpSp>
        <p:nvGrpSpPr>
          <p:cNvPr id="11" name="Group 2669">
            <a:extLst>
              <a:ext uri="{FF2B5EF4-FFF2-40B4-BE49-F238E27FC236}">
                <a16:creationId xmlns:a16="http://schemas.microsoft.com/office/drawing/2014/main" xmlns="" id="{B9567D49-D3CC-4F45-A2F5-9636A97D852A}"/>
              </a:ext>
            </a:extLst>
          </p:cNvPr>
          <p:cNvGrpSpPr/>
          <p:nvPr/>
        </p:nvGrpSpPr>
        <p:grpSpPr>
          <a:xfrm>
            <a:off x="1872741" y="2263386"/>
            <a:ext cx="2359827" cy="2364576"/>
            <a:chOff x="0" y="0"/>
            <a:chExt cx="4719653" cy="4729151"/>
          </a:xfrm>
        </p:grpSpPr>
        <p:sp>
          <p:nvSpPr>
            <p:cNvPr id="12" name="Shape 2665">
              <a:extLst>
                <a:ext uri="{FF2B5EF4-FFF2-40B4-BE49-F238E27FC236}">
                  <a16:creationId xmlns:a16="http://schemas.microsoft.com/office/drawing/2014/main" xmlns="" id="{E0B1A225-9313-4D8B-A22F-E634A8D14FCE}"/>
                </a:ext>
              </a:extLst>
            </p:cNvPr>
            <p:cNvSpPr/>
            <p:nvPr/>
          </p:nvSpPr>
          <p:spPr>
            <a:xfrm>
              <a:off x="2570315" y="0"/>
              <a:ext cx="2149338" cy="2178821"/>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rgbClr val="164F86">
                <a:alpha val="15000"/>
              </a:srgbClr>
            </a:solidFill>
            <a:ln w="12700" cap="flat">
              <a:noFill/>
              <a:miter lim="400000"/>
            </a:ln>
            <a:effectLst/>
          </p:spPr>
          <p:txBody>
            <a:bodyPr wrap="square" lIns="50800" tIns="50800" rIns="50800" bIns="50800" numCol="1" anchor="ctr">
              <a:noAutofit/>
            </a:bodyP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13" name="Shape 2666">
              <a:extLst>
                <a:ext uri="{FF2B5EF4-FFF2-40B4-BE49-F238E27FC236}">
                  <a16:creationId xmlns:a16="http://schemas.microsoft.com/office/drawing/2014/main" xmlns="" id="{A8735681-A5F4-46BF-BD9A-1426AB626339}"/>
                </a:ext>
              </a:extLst>
            </p:cNvPr>
            <p:cNvSpPr/>
            <p:nvPr/>
          </p:nvSpPr>
          <p:spPr>
            <a:xfrm flipH="1">
              <a:off x="0" y="0"/>
              <a:ext cx="2149338" cy="2178820"/>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rgbClr val="000000">
                <a:alpha val="15000"/>
              </a:srgbClr>
            </a:solidFill>
            <a:ln w="12700" cap="flat">
              <a:noFill/>
              <a:miter lim="400000"/>
            </a:ln>
            <a:effectLst/>
          </p:spPr>
          <p:txBody>
            <a:bodyPr wrap="square" lIns="50800" tIns="50800" rIns="50800" bIns="50800" numCol="1" anchor="ctr">
              <a:noAutofit/>
            </a:bodyP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14" name="Shape 2667">
              <a:extLst>
                <a:ext uri="{FF2B5EF4-FFF2-40B4-BE49-F238E27FC236}">
                  <a16:creationId xmlns:a16="http://schemas.microsoft.com/office/drawing/2014/main" xmlns="" id="{35F2F8D5-D714-458A-BB82-EDF304EEE136}"/>
                </a:ext>
              </a:extLst>
            </p:cNvPr>
            <p:cNvSpPr/>
            <p:nvPr/>
          </p:nvSpPr>
          <p:spPr>
            <a:xfrm rot="10800000" flipH="1">
              <a:off x="2570314" y="2550330"/>
              <a:ext cx="2149339" cy="2178820"/>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chemeClr val="tx1">
                <a:alpha val="15000"/>
              </a:schemeClr>
            </a:solidFill>
            <a:ln w="12700" cap="flat">
              <a:noFill/>
              <a:miter lim="400000"/>
            </a:ln>
            <a:effectLst/>
          </p:spPr>
          <p:txBody>
            <a:bodyPr wrap="square" lIns="50800" tIns="50800" rIns="50800" bIns="50800" numCol="1" anchor="ctr">
              <a:noAutofit/>
            </a:bodyP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15" name="Shape 2668">
              <a:extLst>
                <a:ext uri="{FF2B5EF4-FFF2-40B4-BE49-F238E27FC236}">
                  <a16:creationId xmlns:a16="http://schemas.microsoft.com/office/drawing/2014/main" xmlns="" id="{4E8017BE-2E6F-4E0B-903A-708CEBACB361}"/>
                </a:ext>
              </a:extLst>
            </p:cNvPr>
            <p:cNvSpPr/>
            <p:nvPr/>
          </p:nvSpPr>
          <p:spPr>
            <a:xfrm rot="10800000">
              <a:off x="0" y="2550330"/>
              <a:ext cx="2149338" cy="2178821"/>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chemeClr val="tx1">
                <a:alpha val="15000"/>
              </a:schemeClr>
            </a:solidFill>
            <a:ln w="12700" cap="flat">
              <a:noFill/>
              <a:miter lim="400000"/>
            </a:ln>
            <a:effectLst/>
          </p:spPr>
          <p:txBody>
            <a:bodyPr wrap="square" lIns="50800" tIns="50800" rIns="50800" bIns="50800" numCol="1" anchor="ctr">
              <a:noAutofit/>
            </a:bodyP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grpSp>
      <p:sp>
        <p:nvSpPr>
          <p:cNvPr id="16" name="Shape 2670">
            <a:extLst>
              <a:ext uri="{FF2B5EF4-FFF2-40B4-BE49-F238E27FC236}">
                <a16:creationId xmlns:a16="http://schemas.microsoft.com/office/drawing/2014/main" xmlns="" id="{CFA9AFC8-7958-44E7-B720-40BB90B874F2}"/>
              </a:ext>
            </a:extLst>
          </p:cNvPr>
          <p:cNvSpPr/>
          <p:nvPr/>
        </p:nvSpPr>
        <p:spPr>
          <a:xfrm>
            <a:off x="1839130" y="2457416"/>
            <a:ext cx="1113592" cy="524245"/>
          </a:xfrm>
          <a:prstGeom prst="rect">
            <a:avLst/>
          </a:prstGeom>
          <a:ln w="12700">
            <a:miter lim="400000"/>
          </a:ln>
        </p:spPr>
        <p:txBody>
          <a:bodyPr lIns="25400" tIns="25400" rIns="25400" bIns="25400" anchor="ctr"/>
          <a:lstStyle>
            <a:lvl1pPr defTabSz="1054100">
              <a:lnSpc>
                <a:spcPts val="7000"/>
              </a:lnSpc>
              <a:defRPr sz="6500" cap="all" spc="-390" baseline="9000">
                <a:solidFill>
                  <a:srgbClr val="FFFFFF"/>
                </a:solidFill>
                <a:latin typeface="Roboto Bold"/>
                <a:ea typeface="Roboto Bold"/>
                <a:cs typeface="Roboto Bold"/>
                <a:sym typeface="Roboto Bold"/>
              </a:defRPr>
            </a:lvl1pPr>
          </a:lstStyle>
          <a:p>
            <a:pPr marL="0" marR="0" lvl="0" indent="0" algn="l" defTabSz="1054100" rtl="0" eaLnBrk="1" fontAlgn="auto" latinLnBrk="0" hangingPunct="1">
              <a:lnSpc>
                <a:spcPct val="100000"/>
              </a:lnSpc>
              <a:spcBef>
                <a:spcPts val="0"/>
              </a:spcBef>
              <a:spcAft>
                <a:spcPts val="0"/>
              </a:spcAft>
              <a:buClrTx/>
              <a:buSzTx/>
              <a:buFontTx/>
              <a:buNone/>
              <a:tabLst/>
              <a:defRPr sz="1800" cap="none" spc="0" baseline="0">
                <a:solidFill>
                  <a:srgbClr val="000000"/>
                </a:solidFill>
              </a:defRPr>
            </a:pPr>
            <a:r>
              <a:rPr kumimoji="0" sz="2800" b="0" i="0" u="none" strike="noStrike" kern="1200" cap="none" spc="-146" normalizeH="0" baseline="0" noProof="0">
                <a:ln>
                  <a:noFill/>
                </a:ln>
                <a:solidFill>
                  <a:prstClr val="white"/>
                </a:solidFill>
                <a:effectLst/>
                <a:uLnTx/>
                <a:uFillTx/>
                <a:latin typeface="微软雅黑" panose="020B0503020204020204" charset="-122"/>
                <a:ea typeface="微软雅黑" panose="020B0503020204020204" charset="-122"/>
                <a:sym typeface="Roboto Bold"/>
              </a:rPr>
              <a:t>形式</a:t>
            </a:r>
          </a:p>
          <a:p>
            <a:pPr marL="0" marR="0" lvl="0" indent="0" algn="l" defTabSz="1054100" rtl="0" eaLnBrk="1" fontAlgn="auto" latinLnBrk="0" hangingPunct="1">
              <a:lnSpc>
                <a:spcPct val="100000"/>
              </a:lnSpc>
              <a:spcBef>
                <a:spcPts val="0"/>
              </a:spcBef>
              <a:spcAft>
                <a:spcPts val="0"/>
              </a:spcAft>
              <a:buClrTx/>
              <a:buSzTx/>
              <a:buFontTx/>
              <a:buNone/>
              <a:tabLst/>
              <a:defRPr sz="1800" cap="none" spc="0" baseline="0">
                <a:solidFill>
                  <a:srgbClr val="000000"/>
                </a:solidFill>
              </a:defRPr>
            </a:pPr>
            <a:r>
              <a:rPr kumimoji="0" sz="2800" b="0" i="0" u="none" strike="noStrike" kern="1200" cap="none" spc="-146" normalizeH="0" baseline="0" noProof="0">
                <a:ln>
                  <a:noFill/>
                </a:ln>
                <a:solidFill>
                  <a:prstClr val="white"/>
                </a:solidFill>
                <a:effectLst/>
                <a:uLnTx/>
                <a:uFillTx/>
                <a:latin typeface="微软雅黑" panose="020B0503020204020204" charset="-122"/>
                <a:ea typeface="微软雅黑" panose="020B0503020204020204" charset="-122"/>
                <a:sym typeface="Roboto Bold"/>
              </a:rPr>
              <a:t>主义</a:t>
            </a:r>
          </a:p>
        </p:txBody>
      </p:sp>
      <p:sp>
        <p:nvSpPr>
          <p:cNvPr id="17" name="Shape 2671">
            <a:extLst>
              <a:ext uri="{FF2B5EF4-FFF2-40B4-BE49-F238E27FC236}">
                <a16:creationId xmlns:a16="http://schemas.microsoft.com/office/drawing/2014/main" xmlns="" id="{77A4D3D2-3A3A-4C0F-A737-FD422578CEF4}"/>
              </a:ext>
            </a:extLst>
          </p:cNvPr>
          <p:cNvSpPr/>
          <p:nvPr/>
        </p:nvSpPr>
        <p:spPr>
          <a:xfrm>
            <a:off x="1808374" y="3987048"/>
            <a:ext cx="1056432" cy="524244"/>
          </a:xfrm>
          <a:prstGeom prst="rect">
            <a:avLst/>
          </a:prstGeom>
          <a:ln w="12700">
            <a:miter lim="400000"/>
          </a:ln>
        </p:spPr>
        <p:txBody>
          <a:bodyPr lIns="25400" tIns="25400" rIns="25400" bIns="25400" anchor="ctr"/>
          <a:lstStyle>
            <a:lvl1pPr defTabSz="1054100">
              <a:lnSpc>
                <a:spcPts val="7000"/>
              </a:lnSpc>
              <a:defRPr sz="6500" cap="all" spc="-390" baseline="9000">
                <a:solidFill>
                  <a:srgbClr val="FFFFFF"/>
                </a:solidFill>
                <a:latin typeface="Roboto Bold"/>
                <a:ea typeface="Roboto Bold"/>
                <a:cs typeface="Roboto Bold"/>
                <a:sym typeface="Roboto Bold"/>
              </a:defRPr>
            </a:lvl1pPr>
          </a:lstStyle>
          <a:p>
            <a:pPr marL="0" marR="0" lvl="0" indent="0" algn="l" defTabSz="1054100" rtl="0" eaLnBrk="1" fontAlgn="auto" latinLnBrk="0" hangingPunct="1">
              <a:lnSpc>
                <a:spcPct val="100000"/>
              </a:lnSpc>
              <a:spcBef>
                <a:spcPts val="0"/>
              </a:spcBef>
              <a:spcAft>
                <a:spcPts val="0"/>
              </a:spcAft>
              <a:buClrTx/>
              <a:buSzTx/>
              <a:buFontTx/>
              <a:buNone/>
              <a:tabLst/>
              <a:defRPr sz="1800" cap="none" spc="0" baseline="0">
                <a:solidFill>
                  <a:srgbClr val="000000"/>
                </a:solidFill>
              </a:defRPr>
            </a:pPr>
            <a:r>
              <a:rPr kumimoji="0" sz="2800" b="0" i="0" u="none" strike="noStrike" kern="1200" cap="none" spc="-146" normalizeH="0" baseline="0" noProof="0" dirty="0">
                <a:ln>
                  <a:noFill/>
                </a:ln>
                <a:solidFill>
                  <a:prstClr val="white"/>
                </a:solidFill>
                <a:effectLst/>
                <a:uLnTx/>
                <a:uFillTx/>
                <a:latin typeface="微软雅黑" panose="020B0503020204020204" charset="-122"/>
                <a:ea typeface="微软雅黑" panose="020B0503020204020204" charset="-122"/>
                <a:sym typeface="Roboto Bold"/>
              </a:rPr>
              <a:t>享乐主义</a:t>
            </a:r>
          </a:p>
        </p:txBody>
      </p:sp>
      <p:sp>
        <p:nvSpPr>
          <p:cNvPr id="18" name="Shape 2672">
            <a:extLst>
              <a:ext uri="{FF2B5EF4-FFF2-40B4-BE49-F238E27FC236}">
                <a16:creationId xmlns:a16="http://schemas.microsoft.com/office/drawing/2014/main" xmlns="" id="{5BFA9D87-0B66-4D28-A234-6D1ADB95B019}"/>
              </a:ext>
            </a:extLst>
          </p:cNvPr>
          <p:cNvSpPr/>
          <p:nvPr/>
        </p:nvSpPr>
        <p:spPr>
          <a:xfrm>
            <a:off x="3411152" y="2457416"/>
            <a:ext cx="1012121" cy="524245"/>
          </a:xfrm>
          <a:prstGeom prst="rect">
            <a:avLst/>
          </a:prstGeom>
          <a:ln w="12700">
            <a:miter lim="400000"/>
          </a:ln>
        </p:spPr>
        <p:txBody>
          <a:bodyPr lIns="25400" tIns="25400" rIns="25400" bIns="25400" anchor="ctr"/>
          <a:lstStyle>
            <a:lvl1pPr defTabSz="1054100">
              <a:lnSpc>
                <a:spcPts val="7000"/>
              </a:lnSpc>
              <a:defRPr sz="6500" cap="all" spc="-390" baseline="9000">
                <a:solidFill>
                  <a:srgbClr val="FFFFFF"/>
                </a:solidFill>
                <a:latin typeface="Roboto Bold"/>
                <a:ea typeface="Roboto Bold"/>
                <a:cs typeface="Roboto Bold"/>
                <a:sym typeface="Roboto Bold"/>
              </a:defRPr>
            </a:lvl1pPr>
          </a:lstStyle>
          <a:p>
            <a:pPr marL="0" marR="0" lvl="0" indent="0" algn="l" defTabSz="1054100" rtl="0" eaLnBrk="1" fontAlgn="auto" latinLnBrk="0" hangingPunct="1">
              <a:lnSpc>
                <a:spcPct val="100000"/>
              </a:lnSpc>
              <a:spcBef>
                <a:spcPts val="0"/>
              </a:spcBef>
              <a:spcAft>
                <a:spcPts val="0"/>
              </a:spcAft>
              <a:buClrTx/>
              <a:buSzTx/>
              <a:buFontTx/>
              <a:buNone/>
              <a:tabLst/>
              <a:defRPr sz="1800" cap="none" spc="0" baseline="0">
                <a:solidFill>
                  <a:srgbClr val="000000"/>
                </a:solidFill>
              </a:defRPr>
            </a:pPr>
            <a:r>
              <a:rPr kumimoji="0" sz="2800" b="0" i="0" u="none" strike="noStrike" kern="1200" cap="none" spc="-146" normalizeH="0" baseline="0" noProof="0">
                <a:ln>
                  <a:noFill/>
                </a:ln>
                <a:solidFill>
                  <a:prstClr val="white"/>
                </a:solidFill>
                <a:effectLst/>
                <a:uLnTx/>
                <a:uFillTx/>
                <a:latin typeface="微软雅黑" panose="020B0503020204020204" charset="-122"/>
                <a:ea typeface="微软雅黑" panose="020B0503020204020204" charset="-122"/>
                <a:sym typeface="Roboto Bold"/>
              </a:rPr>
              <a:t>官僚主义</a:t>
            </a:r>
          </a:p>
        </p:txBody>
      </p:sp>
      <p:sp>
        <p:nvSpPr>
          <p:cNvPr id="19" name="Shape 2673">
            <a:extLst>
              <a:ext uri="{FF2B5EF4-FFF2-40B4-BE49-F238E27FC236}">
                <a16:creationId xmlns:a16="http://schemas.microsoft.com/office/drawing/2014/main" xmlns="" id="{430CA6A0-0901-45F1-8238-BDC7D09186B0}"/>
              </a:ext>
            </a:extLst>
          </p:cNvPr>
          <p:cNvSpPr/>
          <p:nvPr/>
        </p:nvSpPr>
        <p:spPr>
          <a:xfrm>
            <a:off x="3411152" y="3987347"/>
            <a:ext cx="1175385" cy="524510"/>
          </a:xfrm>
          <a:prstGeom prst="rect">
            <a:avLst/>
          </a:prstGeom>
          <a:ln w="12700">
            <a:miter lim="400000"/>
          </a:ln>
        </p:spPr>
        <p:txBody>
          <a:bodyPr lIns="25400" tIns="25400" rIns="25400" bIns="25400" anchor="ctr"/>
          <a:lstStyle>
            <a:lvl1pPr defTabSz="1054100">
              <a:lnSpc>
                <a:spcPts val="7000"/>
              </a:lnSpc>
              <a:defRPr sz="6500" cap="all" spc="-390" baseline="9000">
                <a:solidFill>
                  <a:srgbClr val="FFFFFF"/>
                </a:solidFill>
                <a:latin typeface="Roboto Bold"/>
                <a:ea typeface="Roboto Bold"/>
                <a:cs typeface="Roboto Bold"/>
                <a:sym typeface="Roboto Bold"/>
              </a:defRPr>
            </a:lvl1pPr>
          </a:lstStyle>
          <a:p>
            <a:pPr marL="0" marR="0" lvl="0" indent="0" algn="l" defTabSz="1054100" rtl="0" eaLnBrk="1" fontAlgn="auto" latinLnBrk="0" hangingPunct="1">
              <a:lnSpc>
                <a:spcPct val="100000"/>
              </a:lnSpc>
              <a:spcBef>
                <a:spcPts val="0"/>
              </a:spcBef>
              <a:spcAft>
                <a:spcPts val="0"/>
              </a:spcAft>
              <a:buClrTx/>
              <a:buSzTx/>
              <a:buFontTx/>
              <a:buNone/>
              <a:tabLst/>
              <a:defRPr sz="1800" cap="none" spc="0" baseline="0">
                <a:solidFill>
                  <a:srgbClr val="000000"/>
                </a:solidFill>
              </a:defRPr>
            </a:pPr>
            <a:r>
              <a:rPr kumimoji="0" sz="2800" b="0" i="0" u="none" strike="noStrike" kern="1200" cap="none" spc="-146" normalizeH="0" baseline="0" noProof="0">
                <a:ln>
                  <a:noFill/>
                </a:ln>
                <a:solidFill>
                  <a:prstClr val="white"/>
                </a:solidFill>
                <a:effectLst/>
                <a:uLnTx/>
                <a:uFillTx/>
                <a:latin typeface="微软雅黑" panose="020B0503020204020204" charset="-122"/>
                <a:ea typeface="微软雅黑" panose="020B0503020204020204" charset="-122"/>
                <a:sym typeface="Roboto Bold"/>
              </a:rPr>
              <a:t>奢靡</a:t>
            </a:r>
          </a:p>
          <a:p>
            <a:pPr marL="0" marR="0" lvl="0" indent="0" algn="l" defTabSz="1054100" rtl="0" eaLnBrk="1" fontAlgn="auto" latinLnBrk="0" hangingPunct="1">
              <a:lnSpc>
                <a:spcPct val="100000"/>
              </a:lnSpc>
              <a:spcBef>
                <a:spcPts val="0"/>
              </a:spcBef>
              <a:spcAft>
                <a:spcPts val="0"/>
              </a:spcAft>
              <a:buClrTx/>
              <a:buSzTx/>
              <a:buFontTx/>
              <a:buNone/>
              <a:tabLst/>
              <a:defRPr sz="1800" cap="none" spc="0" baseline="0">
                <a:solidFill>
                  <a:srgbClr val="000000"/>
                </a:solidFill>
              </a:defRPr>
            </a:pPr>
            <a:r>
              <a:rPr kumimoji="0" sz="2800" b="0" i="0" u="none" strike="noStrike" kern="1200" cap="none" spc="-146" normalizeH="0" baseline="0" noProof="0">
                <a:ln>
                  <a:noFill/>
                </a:ln>
                <a:solidFill>
                  <a:prstClr val="white"/>
                </a:solidFill>
                <a:effectLst/>
                <a:uLnTx/>
                <a:uFillTx/>
                <a:latin typeface="微软雅黑" panose="020B0503020204020204" charset="-122"/>
                <a:ea typeface="微软雅黑" panose="020B0503020204020204" charset="-122"/>
                <a:sym typeface="Roboto Bold"/>
              </a:rPr>
              <a:t>之风</a:t>
            </a:r>
          </a:p>
        </p:txBody>
      </p:sp>
      <p:pic>
        <p:nvPicPr>
          <p:cNvPr id="20" name="Picture 2" descr="\\Sy\e\我图PPT\PNG政府党建\党标红色.png">
            <a:extLst>
              <a:ext uri="{FF2B5EF4-FFF2-40B4-BE49-F238E27FC236}">
                <a16:creationId xmlns:a16="http://schemas.microsoft.com/office/drawing/2014/main" xmlns="" id="{0B07E469-4152-426B-B3F8-60DE0581D500}"/>
              </a:ext>
            </a:extLst>
          </p:cNvPr>
          <p:cNvPicPr>
            <a:picLocks noChangeAspect="1" noChangeArrowheads="1"/>
          </p:cNvPicPr>
          <p:nvPr/>
        </p:nvPicPr>
        <p:blipFill>
          <a:blip r:embed="rId3" cstate="email">
            <a:extLst>
              <a:ext uri="{BEBA8EAE-BF5A-486C-A8C5-ECC9F3942E4B}">
                <a14:imgProps xmlns:a14="http://schemas.microsoft.com/office/drawing/2010/main" xmlns="">
                  <a14:imgLayer r:embed="rId4">
                    <a14:imgEffect>
                      <a14:brightnessContrast bright="-23000" contrast="47000"/>
                    </a14:imgEffect>
                  </a14:imgLayer>
                </a14:imgProps>
              </a:ext>
            </a:extLst>
          </a:blip>
          <a:srcRect/>
          <a:stretch>
            <a:fillRect/>
          </a:stretch>
        </p:blipFill>
        <p:spPr bwMode="auto">
          <a:xfrm>
            <a:off x="5067112" y="2089839"/>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5" name="Picture 2" descr="\\Sy\e\我图PPT\PNG政府党建\党标红色.png">
            <a:extLst>
              <a:ext uri="{FF2B5EF4-FFF2-40B4-BE49-F238E27FC236}">
                <a16:creationId xmlns:a16="http://schemas.microsoft.com/office/drawing/2014/main" xmlns="" id="{CE8FECAB-3466-4F08-BB59-18B66D6CDB59}"/>
              </a:ext>
            </a:extLst>
          </p:cNvPr>
          <p:cNvPicPr>
            <a:picLocks noChangeAspect="1" noChangeArrowheads="1"/>
          </p:cNvPicPr>
          <p:nvPr/>
        </p:nvPicPr>
        <p:blipFill>
          <a:blip r:embed="rId3" cstate="email">
            <a:extLst>
              <a:ext uri="{BEBA8EAE-BF5A-486C-A8C5-ECC9F3942E4B}">
                <a14:imgProps xmlns:a14="http://schemas.microsoft.com/office/drawing/2010/main" xmlns="">
                  <a14:imgLayer r:embed="rId4">
                    <a14:imgEffect>
                      <a14:brightnessContrast bright="-23000" contrast="47000"/>
                    </a14:imgEffect>
                  </a14:imgLayer>
                </a14:imgProps>
              </a:ext>
            </a:extLst>
          </a:blip>
          <a:srcRect/>
          <a:stretch>
            <a:fillRect/>
          </a:stretch>
        </p:blipFill>
        <p:spPr bwMode="auto">
          <a:xfrm>
            <a:off x="5067112" y="3175685"/>
            <a:ext cx="493391" cy="4927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6" name="Picture 2" descr="\\Sy\e\我图PPT\PNG政府党建\党标红色.png">
            <a:extLst>
              <a:ext uri="{FF2B5EF4-FFF2-40B4-BE49-F238E27FC236}">
                <a16:creationId xmlns:a16="http://schemas.microsoft.com/office/drawing/2014/main" xmlns="" id="{D5D54C70-A795-431A-8AD3-D1C2725C4A5F}"/>
              </a:ext>
            </a:extLst>
          </p:cNvPr>
          <p:cNvPicPr>
            <a:picLocks noChangeAspect="1" noChangeArrowheads="1"/>
          </p:cNvPicPr>
          <p:nvPr/>
        </p:nvPicPr>
        <p:blipFill>
          <a:blip r:embed="rId3" cstate="email">
            <a:extLst>
              <a:ext uri="{BEBA8EAE-BF5A-486C-A8C5-ECC9F3942E4B}">
                <a14:imgProps xmlns:a14="http://schemas.microsoft.com/office/drawing/2010/main" xmlns="">
                  <a14:imgLayer r:embed="rId4">
                    <a14:imgEffect>
                      <a14:brightnessContrast bright="-23000" contrast="47000"/>
                    </a14:imgEffect>
                  </a14:imgLayer>
                </a14:imgProps>
              </a:ext>
            </a:extLst>
          </a:blip>
          <a:srcRect/>
          <a:stretch>
            <a:fillRect/>
          </a:stretch>
        </p:blipFill>
        <p:spPr bwMode="auto">
          <a:xfrm>
            <a:off x="5067112" y="4260900"/>
            <a:ext cx="493391" cy="4927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7" name="文本框 26">
            <a:extLst>
              <a:ext uri="{FF2B5EF4-FFF2-40B4-BE49-F238E27FC236}">
                <a16:creationId xmlns:a16="http://schemas.microsoft.com/office/drawing/2014/main" xmlns="" id="{6988D792-853D-44DD-9204-53B64CB7E1F8}"/>
              </a:ext>
            </a:extLst>
          </p:cNvPr>
          <p:cNvSpPr txBox="1"/>
          <p:nvPr/>
        </p:nvSpPr>
        <p:spPr>
          <a:xfrm>
            <a:off x="5560627" y="2089967"/>
            <a:ext cx="5404485" cy="1050925"/>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习近平总书记指出：党性和人民性是一致的。他在十八届中央纪委七次全会上发表重要讲话中指出对“四风”问题露头就打、执纪必严</a:t>
            </a:r>
          </a:p>
        </p:txBody>
      </p:sp>
      <p:sp>
        <p:nvSpPr>
          <p:cNvPr id="28" name="文本框 27">
            <a:extLst>
              <a:ext uri="{FF2B5EF4-FFF2-40B4-BE49-F238E27FC236}">
                <a16:creationId xmlns:a16="http://schemas.microsoft.com/office/drawing/2014/main" xmlns="" id="{EDB25819-61F8-48BC-8E08-0FA224992E4F}"/>
              </a:ext>
            </a:extLst>
          </p:cNvPr>
          <p:cNvSpPr txBox="1"/>
          <p:nvPr/>
        </p:nvSpPr>
        <p:spPr>
          <a:xfrm>
            <a:off x="5560627" y="3153592"/>
            <a:ext cx="5497195" cy="730885"/>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同时要落实主体责任和监督责任，督促党的各级组织和领</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导干部强化责任担当</a:t>
            </a:r>
          </a:p>
        </p:txBody>
      </p:sp>
      <p:sp>
        <p:nvSpPr>
          <p:cNvPr id="29" name="文本框 28">
            <a:extLst>
              <a:ext uri="{FF2B5EF4-FFF2-40B4-BE49-F238E27FC236}">
                <a16:creationId xmlns:a16="http://schemas.microsoft.com/office/drawing/2014/main" xmlns="" id="{8E481FC1-0C99-414B-8329-95D80FBB9046}"/>
              </a:ext>
            </a:extLst>
          </p:cNvPr>
          <p:cNvSpPr txBox="1"/>
          <p:nvPr/>
        </p:nvSpPr>
        <p:spPr>
          <a:xfrm>
            <a:off x="5560627" y="4156257"/>
            <a:ext cx="5496560" cy="730885"/>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经过几年的严抓治理，“四风”现象得到了很好的遏制，效果显著</a:t>
            </a:r>
          </a:p>
        </p:txBody>
      </p:sp>
    </p:spTree>
    <p:extLst>
      <p:ext uri="{BB962C8B-B14F-4D97-AF65-F5344CB8AC3E}">
        <p14:creationId xmlns:p14="http://schemas.microsoft.com/office/powerpoint/2010/main" xmlns="" val="4613149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8"/>
                                        </p:tgtEl>
                                        <p:attrNameLst>
                                          <p:attrName>style.visibility</p:attrName>
                                        </p:attrNameLst>
                                      </p:cBhvr>
                                      <p:to>
                                        <p:strVal val="visible"/>
                                      </p:to>
                                    </p:set>
                                    <p:anim calcmode="lin" valueType="num">
                                      <p:cBhvr>
                                        <p:cTn id="7" dur="550" fill="hold"/>
                                        <p:tgtEl>
                                          <p:spTgt spid="8"/>
                                        </p:tgtEl>
                                        <p:attrNameLst>
                                          <p:attrName>ppt_x</p:attrName>
                                        </p:attrNameLst>
                                      </p:cBhvr>
                                      <p:tavLst>
                                        <p:tav tm="0">
                                          <p:val>
                                            <p:strVal val="0-#ppt_w/2"/>
                                          </p:val>
                                        </p:tav>
                                        <p:tav tm="100000">
                                          <p:val>
                                            <p:strVal val="#ppt_x"/>
                                          </p:val>
                                        </p:tav>
                                      </p:tavLst>
                                    </p:anim>
                                    <p:anim calcmode="lin" valueType="num">
                                      <p:cBhvr>
                                        <p:cTn id="8" dur="5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9" presetClass="entr" presetSubtype="0" fill="hold" grpId="0" nodeType="afterEffect">
                                  <p:stCondLst>
                                    <p:cond delay="0"/>
                                  </p:stCondLst>
                                  <p:childTnLst>
                                    <p:set>
                                      <p:cBhvr>
                                        <p:cTn id="11" dur="indefinite" fill="hold"/>
                                        <p:tgtEl>
                                          <p:spTgt spid="16"/>
                                        </p:tgtEl>
                                        <p:attrNameLst>
                                          <p:attrName>style.visibility</p:attrName>
                                        </p:attrNameLst>
                                      </p:cBhvr>
                                      <p:to>
                                        <p:strVal val="visible"/>
                                      </p:to>
                                    </p:set>
                                    <p:animEffect transition="in" filter="dissolve">
                                      <p:cBhvr>
                                        <p:cTn id="12" dur="550"/>
                                        <p:tgtEl>
                                          <p:spTgt spid="16"/>
                                        </p:tgtEl>
                                      </p:cBhvr>
                                    </p:animEffect>
                                  </p:childTnLst>
                                </p:cTn>
                              </p:par>
                            </p:childTnLst>
                          </p:cTn>
                        </p:par>
                        <p:par>
                          <p:cTn id="13" fill="hold">
                            <p:stCondLst>
                              <p:cond delay="0"/>
                            </p:stCondLst>
                            <p:childTnLst>
                              <p:par>
                                <p:cTn id="14" presetID="2" presetClass="entr" presetSubtype="2" fill="hold" grpId="0" nodeType="afterEffect">
                                  <p:stCondLst>
                                    <p:cond delay="0"/>
                                  </p:stCondLst>
                                  <p:childTnLst>
                                    <p:set>
                                      <p:cBhvr>
                                        <p:cTn id="15" dur="indefinite" fill="hold"/>
                                        <p:tgtEl>
                                          <p:spTgt spid="7"/>
                                        </p:tgtEl>
                                        <p:attrNameLst>
                                          <p:attrName>style.visibility</p:attrName>
                                        </p:attrNameLst>
                                      </p:cBhvr>
                                      <p:to>
                                        <p:strVal val="visible"/>
                                      </p:to>
                                    </p:set>
                                    <p:anim calcmode="lin" valueType="num">
                                      <p:cBhvr>
                                        <p:cTn id="16" dur="550" fill="hold"/>
                                        <p:tgtEl>
                                          <p:spTgt spid="7"/>
                                        </p:tgtEl>
                                        <p:attrNameLst>
                                          <p:attrName>ppt_x</p:attrName>
                                        </p:attrNameLst>
                                      </p:cBhvr>
                                      <p:tavLst>
                                        <p:tav tm="0">
                                          <p:val>
                                            <p:strVal val="1+#ppt_w/2"/>
                                          </p:val>
                                        </p:tav>
                                        <p:tav tm="100000">
                                          <p:val>
                                            <p:strVal val="#ppt_x"/>
                                          </p:val>
                                        </p:tav>
                                      </p:tavLst>
                                    </p:anim>
                                    <p:anim calcmode="lin" valueType="num">
                                      <p:cBhvr>
                                        <p:cTn id="17" dur="55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0"/>
                            </p:stCondLst>
                            <p:childTnLst>
                              <p:par>
                                <p:cTn id="19" presetID="9" presetClass="entr" presetSubtype="0" fill="hold" grpId="0" nodeType="afterEffect">
                                  <p:stCondLst>
                                    <p:cond delay="0"/>
                                  </p:stCondLst>
                                  <p:childTnLst>
                                    <p:set>
                                      <p:cBhvr>
                                        <p:cTn id="20" dur="indefinite" fill="hold"/>
                                        <p:tgtEl>
                                          <p:spTgt spid="18"/>
                                        </p:tgtEl>
                                        <p:attrNameLst>
                                          <p:attrName>style.visibility</p:attrName>
                                        </p:attrNameLst>
                                      </p:cBhvr>
                                      <p:to>
                                        <p:strVal val="visible"/>
                                      </p:to>
                                    </p:set>
                                    <p:animEffect transition="in" filter="dissolve">
                                      <p:cBhvr>
                                        <p:cTn id="21" dur="550"/>
                                        <p:tgtEl>
                                          <p:spTgt spid="18"/>
                                        </p:tgtEl>
                                      </p:cBhvr>
                                    </p:animEffect>
                                  </p:childTnLst>
                                </p:cTn>
                              </p:par>
                            </p:childTnLst>
                          </p:cTn>
                        </p:par>
                        <p:par>
                          <p:cTn id="22" fill="hold">
                            <p:stCondLst>
                              <p:cond delay="0"/>
                            </p:stCondLst>
                            <p:childTnLst>
                              <p:par>
                                <p:cTn id="23" presetID="2" presetClass="entr" presetSubtype="8" fill="hold" grpId="0" nodeType="afterEffect">
                                  <p:stCondLst>
                                    <p:cond delay="0"/>
                                  </p:stCondLst>
                                  <p:childTnLst>
                                    <p:set>
                                      <p:cBhvr>
                                        <p:cTn id="24" dur="indefinite" fill="hold"/>
                                        <p:tgtEl>
                                          <p:spTgt spid="10"/>
                                        </p:tgtEl>
                                        <p:attrNameLst>
                                          <p:attrName>style.visibility</p:attrName>
                                        </p:attrNameLst>
                                      </p:cBhvr>
                                      <p:to>
                                        <p:strVal val="visible"/>
                                      </p:to>
                                    </p:set>
                                    <p:anim calcmode="lin" valueType="num">
                                      <p:cBhvr>
                                        <p:cTn id="25" dur="550" fill="hold"/>
                                        <p:tgtEl>
                                          <p:spTgt spid="10"/>
                                        </p:tgtEl>
                                        <p:attrNameLst>
                                          <p:attrName>ppt_x</p:attrName>
                                        </p:attrNameLst>
                                      </p:cBhvr>
                                      <p:tavLst>
                                        <p:tav tm="0">
                                          <p:val>
                                            <p:strVal val="0-#ppt_w/2"/>
                                          </p:val>
                                        </p:tav>
                                        <p:tav tm="100000">
                                          <p:val>
                                            <p:strVal val="#ppt_x"/>
                                          </p:val>
                                        </p:tav>
                                      </p:tavLst>
                                    </p:anim>
                                    <p:anim calcmode="lin" valueType="num">
                                      <p:cBhvr>
                                        <p:cTn id="26" dur="55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0"/>
                            </p:stCondLst>
                            <p:childTnLst>
                              <p:par>
                                <p:cTn id="28" presetID="9" presetClass="entr" presetSubtype="0" fill="hold" grpId="0" nodeType="afterEffect">
                                  <p:stCondLst>
                                    <p:cond delay="0"/>
                                  </p:stCondLst>
                                  <p:childTnLst>
                                    <p:set>
                                      <p:cBhvr>
                                        <p:cTn id="29" dur="indefinite" fill="hold"/>
                                        <p:tgtEl>
                                          <p:spTgt spid="17"/>
                                        </p:tgtEl>
                                        <p:attrNameLst>
                                          <p:attrName>style.visibility</p:attrName>
                                        </p:attrNameLst>
                                      </p:cBhvr>
                                      <p:to>
                                        <p:strVal val="visible"/>
                                      </p:to>
                                    </p:set>
                                    <p:animEffect transition="in" filter="dissolve">
                                      <p:cBhvr>
                                        <p:cTn id="30" dur="550"/>
                                        <p:tgtEl>
                                          <p:spTgt spid="17"/>
                                        </p:tgtEl>
                                      </p:cBhvr>
                                    </p:animEffect>
                                  </p:childTnLst>
                                </p:cTn>
                              </p:par>
                            </p:childTnLst>
                          </p:cTn>
                        </p:par>
                        <p:par>
                          <p:cTn id="31" fill="hold">
                            <p:stCondLst>
                              <p:cond delay="0"/>
                            </p:stCondLst>
                            <p:childTnLst>
                              <p:par>
                                <p:cTn id="32" presetID="2" presetClass="entr" presetSubtype="2" fill="hold" grpId="0" nodeType="afterEffect">
                                  <p:stCondLst>
                                    <p:cond delay="0"/>
                                  </p:stCondLst>
                                  <p:childTnLst>
                                    <p:set>
                                      <p:cBhvr>
                                        <p:cTn id="33" dur="indefinite" fill="hold"/>
                                        <p:tgtEl>
                                          <p:spTgt spid="9"/>
                                        </p:tgtEl>
                                        <p:attrNameLst>
                                          <p:attrName>style.visibility</p:attrName>
                                        </p:attrNameLst>
                                      </p:cBhvr>
                                      <p:to>
                                        <p:strVal val="visible"/>
                                      </p:to>
                                    </p:set>
                                    <p:anim calcmode="lin" valueType="num">
                                      <p:cBhvr>
                                        <p:cTn id="34" dur="550" fill="hold"/>
                                        <p:tgtEl>
                                          <p:spTgt spid="9"/>
                                        </p:tgtEl>
                                        <p:attrNameLst>
                                          <p:attrName>ppt_x</p:attrName>
                                        </p:attrNameLst>
                                      </p:cBhvr>
                                      <p:tavLst>
                                        <p:tav tm="0">
                                          <p:val>
                                            <p:strVal val="1+#ppt_w/2"/>
                                          </p:val>
                                        </p:tav>
                                        <p:tav tm="100000">
                                          <p:val>
                                            <p:strVal val="#ppt_x"/>
                                          </p:val>
                                        </p:tav>
                                      </p:tavLst>
                                    </p:anim>
                                    <p:anim calcmode="lin" valueType="num">
                                      <p:cBhvr>
                                        <p:cTn id="35" dur="55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0"/>
                            </p:stCondLst>
                            <p:childTnLst>
                              <p:par>
                                <p:cTn id="37" presetID="23" presetClass="entr" presetSubtype="32" fill="hold" grpId="0" nodeType="afterEffect">
                                  <p:stCondLst>
                                    <p:cond delay="0"/>
                                  </p:stCondLst>
                                  <p:childTnLst>
                                    <p:set>
                                      <p:cBhvr>
                                        <p:cTn id="38" dur="indefinite" fill="hold"/>
                                        <p:tgtEl>
                                          <p:spTgt spid="11"/>
                                        </p:tgtEl>
                                        <p:attrNameLst>
                                          <p:attrName>style.visibility</p:attrName>
                                        </p:attrNameLst>
                                      </p:cBhvr>
                                      <p:to>
                                        <p:strVal val="visible"/>
                                      </p:to>
                                    </p:set>
                                    <p:anim calcmode="lin" valueType="num">
                                      <p:cBhvr>
                                        <p:cTn id="39" dur="550" fill="hold"/>
                                        <p:tgtEl>
                                          <p:spTgt spid="11"/>
                                        </p:tgtEl>
                                        <p:attrNameLst>
                                          <p:attrName>ppt_w</p:attrName>
                                        </p:attrNameLst>
                                      </p:cBhvr>
                                      <p:tavLst>
                                        <p:tav tm="0">
                                          <p:val>
                                            <p:fltVal val="0"/>
                                          </p:val>
                                        </p:tav>
                                        <p:tav tm="100000">
                                          <p:val>
                                            <p:strVal val="#ppt_w"/>
                                          </p:val>
                                        </p:tav>
                                      </p:tavLst>
                                    </p:anim>
                                    <p:anim calcmode="lin" valueType="num">
                                      <p:cBhvr>
                                        <p:cTn id="40" dur="550" fill="hold"/>
                                        <p:tgtEl>
                                          <p:spTgt spid="11"/>
                                        </p:tgtEl>
                                        <p:attrNameLst>
                                          <p:attrName>ppt_h</p:attrName>
                                        </p:attrNameLst>
                                      </p:cBhvr>
                                      <p:tavLst>
                                        <p:tav tm="0">
                                          <p:val>
                                            <p:fltVal val="0"/>
                                          </p:val>
                                        </p:tav>
                                        <p:tav tm="100000">
                                          <p:val>
                                            <p:strVal val="#ppt_h"/>
                                          </p:val>
                                        </p:tav>
                                      </p:tavLst>
                                    </p:anim>
                                  </p:childTnLst>
                                </p:cTn>
                              </p:par>
                            </p:childTnLst>
                          </p:cTn>
                        </p:par>
                        <p:par>
                          <p:cTn id="41" fill="hold">
                            <p:stCondLst>
                              <p:cond delay="0"/>
                            </p:stCondLst>
                            <p:childTnLst>
                              <p:par>
                                <p:cTn id="42" presetID="9" presetClass="entr" presetSubtype="0" fill="hold" grpId="0" nodeType="afterEffect">
                                  <p:stCondLst>
                                    <p:cond delay="0"/>
                                  </p:stCondLst>
                                  <p:childTnLst>
                                    <p:set>
                                      <p:cBhvr>
                                        <p:cTn id="43" dur="indefinite" fill="hold"/>
                                        <p:tgtEl>
                                          <p:spTgt spid="19"/>
                                        </p:tgtEl>
                                        <p:attrNameLst>
                                          <p:attrName>style.visibility</p:attrName>
                                        </p:attrNameLst>
                                      </p:cBhvr>
                                      <p:to>
                                        <p:strVal val="visible"/>
                                      </p:to>
                                    </p:set>
                                    <p:animEffect transition="in" filter="dissolve">
                                      <p:cBhvr>
                                        <p:cTn id="44" dur="550"/>
                                        <p:tgtEl>
                                          <p:spTgt spid="19"/>
                                        </p:tgtEl>
                                      </p:cBhvr>
                                    </p:animEffect>
                                  </p:childTnLst>
                                </p:cTn>
                              </p:par>
                            </p:childTnLst>
                          </p:cTn>
                        </p:par>
                        <p:par>
                          <p:cTn id="45" fill="hold">
                            <p:stCondLst>
                              <p:cond delay="0"/>
                            </p:stCondLst>
                            <p:childTnLst>
                              <p:par>
                                <p:cTn id="46" presetID="2" presetClass="entr" presetSubtype="4"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 presetClass="entr" presetSubtype="4"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ppt_x"/>
                                          </p:val>
                                        </p:tav>
                                        <p:tav tm="100000">
                                          <p:val>
                                            <p:strVal val="#ppt_x"/>
                                          </p:val>
                                        </p:tav>
                                      </p:tavLst>
                                    </p:anim>
                                    <p:anim calcmode="lin" valueType="num">
                                      <p:cBhvr additive="base">
                                        <p:cTn id="54" dur="500" fill="hold"/>
                                        <p:tgtEl>
                                          <p:spTgt spid="25"/>
                                        </p:tgtEl>
                                        <p:attrNameLst>
                                          <p:attrName>ppt_y</p:attrName>
                                        </p:attrNameLst>
                                      </p:cBhvr>
                                      <p:tavLst>
                                        <p:tav tm="0">
                                          <p:val>
                                            <p:strVal val="1+#ppt_h/2"/>
                                          </p:val>
                                        </p:tav>
                                        <p:tav tm="100000">
                                          <p:val>
                                            <p:strVal val="#ppt_y"/>
                                          </p:val>
                                        </p:tav>
                                      </p:tavLst>
                                    </p:anim>
                                  </p:childTnLst>
                                </p:cTn>
                              </p:par>
                            </p:childTnLst>
                          </p:cTn>
                        </p:par>
                        <p:par>
                          <p:cTn id="55" fill="hold">
                            <p:stCondLst>
                              <p:cond delay="1000"/>
                            </p:stCondLst>
                            <p:childTnLst>
                              <p:par>
                                <p:cTn id="56" presetID="2" presetClass="entr" presetSubtype="4"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ppt_x"/>
                                          </p:val>
                                        </p:tav>
                                        <p:tav tm="100000">
                                          <p:val>
                                            <p:strVal val="#ppt_x"/>
                                          </p:val>
                                        </p:tav>
                                      </p:tavLst>
                                    </p:anim>
                                    <p:anim calcmode="lin" valueType="num">
                                      <p:cBhvr additive="base">
                                        <p:cTn id="5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dvAuto="0"/>
      <p:bldP spid="8" grpId="0" bldLvl="0" animBg="1" advAuto="0"/>
      <p:bldP spid="9" grpId="0" bldLvl="0" animBg="1" advAuto="0"/>
      <p:bldP spid="10" grpId="0" bldLvl="0" animBg="1" advAuto="0"/>
      <p:bldP spid="11" grpId="0" bldLvl="0" animBg="1" advAuto="0"/>
      <p:bldP spid="16" grpId="0" animBg="1" advAuto="0"/>
      <p:bldP spid="17" grpId="0" animBg="1" advAuto="0"/>
      <p:bldP spid="18" grpId="0" animBg="1" advAuto="0"/>
      <p:bldP spid="19"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严格执行国务院“约法三章”</a:t>
            </a:r>
          </a:p>
        </p:txBody>
      </p:sp>
      <p:grpSp>
        <p:nvGrpSpPr>
          <p:cNvPr id="22" name="组合 21">
            <a:extLst>
              <a:ext uri="{FF2B5EF4-FFF2-40B4-BE49-F238E27FC236}">
                <a16:creationId xmlns:a16="http://schemas.microsoft.com/office/drawing/2014/main" xmlns="" id="{34699695-7F14-4B90-AD0F-5CD51B31398F}"/>
              </a:ext>
            </a:extLst>
          </p:cNvPr>
          <p:cNvGrpSpPr/>
          <p:nvPr/>
        </p:nvGrpSpPr>
        <p:grpSpPr>
          <a:xfrm>
            <a:off x="1606641" y="1523819"/>
            <a:ext cx="8645525" cy="1115060"/>
            <a:chOff x="1643204" y="2665654"/>
            <a:chExt cx="9681128" cy="1724759"/>
          </a:xfrm>
        </p:grpSpPr>
        <p:sp>
          <p:nvSpPr>
            <p:cNvPr id="23" name="对角圆角矩形 6">
              <a:extLst>
                <a:ext uri="{FF2B5EF4-FFF2-40B4-BE49-F238E27FC236}">
                  <a16:creationId xmlns:a16="http://schemas.microsoft.com/office/drawing/2014/main" xmlns="" id="{1B22F17F-D592-4025-A68D-45C550A04AB1}"/>
                </a:ext>
              </a:extLst>
            </p:cNvPr>
            <p:cNvSpPr/>
            <p:nvPr/>
          </p:nvSpPr>
          <p:spPr>
            <a:xfrm>
              <a:off x="1643204" y="3465172"/>
              <a:ext cx="9681128" cy="925241"/>
            </a:xfrm>
            <a:prstGeom prst="round2DiagRect">
              <a:avLst>
                <a:gd name="adj1" fmla="val 50000"/>
                <a:gd name="adj2" fmla="val 0"/>
              </a:avLst>
            </a:prstGeom>
            <a:gradFill>
              <a:gsLst>
                <a:gs pos="0">
                  <a:srgbClr val="E30000"/>
                </a:gs>
                <a:gs pos="100000">
                  <a:srgbClr val="76030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矩形 23">
              <a:extLst>
                <a:ext uri="{FF2B5EF4-FFF2-40B4-BE49-F238E27FC236}">
                  <a16:creationId xmlns:a16="http://schemas.microsoft.com/office/drawing/2014/main" xmlns="" id="{636964B1-D1AD-42A6-BABF-725A69ACA438}"/>
                </a:ext>
              </a:extLst>
            </p:cNvPr>
            <p:cNvSpPr/>
            <p:nvPr/>
          </p:nvSpPr>
          <p:spPr>
            <a:xfrm>
              <a:off x="2451683" y="3597770"/>
              <a:ext cx="8603867" cy="66495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《关于对贯彻落实“约法三章”进一步加强督促检查的意见》</a:t>
              </a:r>
            </a:p>
          </p:txBody>
        </p:sp>
        <p:pic>
          <p:nvPicPr>
            <p:cNvPr id="30" name="Picture 7" descr="G:\2016我图\两会\ooopic_10194892_b0c64675b11c678cafbc\003.png">
              <a:extLst>
                <a:ext uri="{FF2B5EF4-FFF2-40B4-BE49-F238E27FC236}">
                  <a16:creationId xmlns:a16="http://schemas.microsoft.com/office/drawing/2014/main" xmlns="" id="{F666FFBD-829D-45D0-8D73-49370209BAF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337" y="2665654"/>
              <a:ext cx="690443" cy="1724759"/>
            </a:xfrm>
            <a:prstGeom prst="rect">
              <a:avLst/>
            </a:prstGeom>
            <a:noFill/>
            <a:extLst>
              <a:ext uri="{909E8E84-426E-40DD-AFC4-6F175D3DCCD1}">
                <a14:hiddenFill xmlns:a14="http://schemas.microsoft.com/office/drawing/2010/main" xmlns="">
                  <a:solidFill>
                    <a:srgbClr val="FFFFFF"/>
                  </a:solidFill>
                </a14:hiddenFill>
              </a:ext>
            </a:extLst>
          </p:spPr>
        </p:pic>
      </p:grpSp>
      <p:cxnSp>
        <p:nvCxnSpPr>
          <p:cNvPr id="31" name="直接连接符 30">
            <a:extLst>
              <a:ext uri="{FF2B5EF4-FFF2-40B4-BE49-F238E27FC236}">
                <a16:creationId xmlns:a16="http://schemas.microsoft.com/office/drawing/2014/main" xmlns="" id="{BEBE0FB4-5F6B-4608-9CB9-3101422FE991}"/>
              </a:ext>
            </a:extLst>
          </p:cNvPr>
          <p:cNvCxnSpPr/>
          <p:nvPr/>
        </p:nvCxnSpPr>
        <p:spPr>
          <a:xfrm>
            <a:off x="1608264" y="2837737"/>
            <a:ext cx="8643161"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734994F8-0C16-4A66-9E23-935C2F170C9B}"/>
              </a:ext>
            </a:extLst>
          </p:cNvPr>
          <p:cNvCxnSpPr/>
          <p:nvPr/>
        </p:nvCxnSpPr>
        <p:spPr>
          <a:xfrm>
            <a:off x="1608264" y="5350150"/>
            <a:ext cx="8643161" cy="0"/>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3" name="Picture 2" descr="\\Sy\e\我图PPT\PNG政府党建\党标红色.png">
            <a:extLst>
              <a:ext uri="{FF2B5EF4-FFF2-40B4-BE49-F238E27FC236}">
                <a16:creationId xmlns:a16="http://schemas.microsoft.com/office/drawing/2014/main" xmlns="" id="{A31C1FEE-DE95-49B7-BFF2-32CE6AAA4FA2}"/>
              </a:ext>
            </a:extLst>
          </p:cNvPr>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brightnessContrast bright="-23000" contrast="47000"/>
                    </a14:imgEffect>
                  </a14:imgLayer>
                </a14:imgProps>
              </a:ext>
            </a:extLst>
          </a:blip>
          <a:srcRect/>
          <a:stretch>
            <a:fillRect/>
          </a:stretch>
        </p:blipFill>
        <p:spPr bwMode="auto">
          <a:xfrm>
            <a:off x="5533361" y="3148656"/>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4" name="Picture 2" descr="\\Sy\e\我图PPT\PNG政府党建\党标红色.png">
            <a:extLst>
              <a:ext uri="{FF2B5EF4-FFF2-40B4-BE49-F238E27FC236}">
                <a16:creationId xmlns:a16="http://schemas.microsoft.com/office/drawing/2014/main" xmlns="" id="{17EFB3CE-A5FF-45A9-84AA-61D5A7EBCCA8}"/>
              </a:ext>
            </a:extLst>
          </p:cNvPr>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brightnessContrast bright="-23000" contrast="47000"/>
                    </a14:imgEffect>
                  </a14:imgLayer>
                </a14:imgProps>
              </a:ext>
            </a:extLst>
          </a:blip>
          <a:srcRect/>
          <a:stretch>
            <a:fillRect/>
          </a:stretch>
        </p:blipFill>
        <p:spPr bwMode="auto">
          <a:xfrm>
            <a:off x="5533361" y="3826197"/>
            <a:ext cx="493391" cy="4927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5" name="Picture 2" descr="\\Sy\e\我图PPT\PNG政府党建\党标红色.png">
            <a:extLst>
              <a:ext uri="{FF2B5EF4-FFF2-40B4-BE49-F238E27FC236}">
                <a16:creationId xmlns:a16="http://schemas.microsoft.com/office/drawing/2014/main" xmlns="" id="{09584337-4480-40EA-9E2E-B9C25BE04735}"/>
              </a:ext>
            </a:extLst>
          </p:cNvPr>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brightnessContrast bright="-23000" contrast="47000"/>
                    </a14:imgEffect>
                  </a14:imgLayer>
                </a14:imgProps>
              </a:ext>
            </a:extLst>
          </a:blip>
          <a:srcRect/>
          <a:stretch>
            <a:fillRect/>
          </a:stretch>
        </p:blipFill>
        <p:spPr bwMode="auto">
          <a:xfrm>
            <a:off x="5533361" y="4442782"/>
            <a:ext cx="493391" cy="49276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36" name="文本框 35">
            <a:extLst>
              <a:ext uri="{FF2B5EF4-FFF2-40B4-BE49-F238E27FC236}">
                <a16:creationId xmlns:a16="http://schemas.microsoft.com/office/drawing/2014/main" xmlns="" id="{2B5A9148-DB7D-43CA-A251-9E8883B0E111}"/>
              </a:ext>
            </a:extLst>
          </p:cNvPr>
          <p:cNvSpPr txBox="1"/>
          <p:nvPr/>
        </p:nvSpPr>
        <p:spPr>
          <a:xfrm>
            <a:off x="6026876" y="3189929"/>
            <a:ext cx="5404485" cy="45085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政府性楼堂馆所一律不得新建</a:t>
            </a:r>
          </a:p>
        </p:txBody>
      </p:sp>
      <p:sp>
        <p:nvSpPr>
          <p:cNvPr id="37" name="文本框 36">
            <a:extLst>
              <a:ext uri="{FF2B5EF4-FFF2-40B4-BE49-F238E27FC236}">
                <a16:creationId xmlns:a16="http://schemas.microsoft.com/office/drawing/2014/main" xmlns="" id="{1C60527D-3163-4E9D-90B7-E501881210E4}"/>
              </a:ext>
            </a:extLst>
          </p:cNvPr>
          <p:cNvSpPr txBox="1"/>
          <p:nvPr/>
        </p:nvSpPr>
        <p:spPr>
          <a:xfrm>
            <a:off x="6026876" y="3867154"/>
            <a:ext cx="5497195" cy="45085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财政供养人员只减不增</a:t>
            </a:r>
          </a:p>
        </p:txBody>
      </p:sp>
      <p:sp>
        <p:nvSpPr>
          <p:cNvPr id="38" name="文本框 37">
            <a:extLst>
              <a:ext uri="{FF2B5EF4-FFF2-40B4-BE49-F238E27FC236}">
                <a16:creationId xmlns:a16="http://schemas.microsoft.com/office/drawing/2014/main" xmlns="" id="{5E28C6B9-54DA-490F-8571-7B6EE78F7925}"/>
              </a:ext>
            </a:extLst>
          </p:cNvPr>
          <p:cNvSpPr txBox="1"/>
          <p:nvPr/>
        </p:nvSpPr>
        <p:spPr>
          <a:xfrm>
            <a:off x="6026876" y="4483739"/>
            <a:ext cx="5496560" cy="45085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公费接待、公费出国、公费购车只减不增</a:t>
            </a:r>
          </a:p>
        </p:txBody>
      </p:sp>
      <p:pic>
        <p:nvPicPr>
          <p:cNvPr id="39" name="图片 38" descr="995939c73c8e6933e9a3da38a65a8d7c">
            <a:extLst>
              <a:ext uri="{FF2B5EF4-FFF2-40B4-BE49-F238E27FC236}">
                <a16:creationId xmlns:a16="http://schemas.microsoft.com/office/drawing/2014/main" xmlns="" id="{564A3C06-879F-4666-8373-BB1AC48E821C}"/>
              </a:ext>
            </a:extLst>
          </p:cNvPr>
          <p:cNvPicPr>
            <a:picLocks noChangeAspect="1"/>
          </p:cNvPicPr>
          <p:nvPr/>
        </p:nvPicPr>
        <p:blipFill>
          <a:blip r:embed="rId6" cstate="print"/>
          <a:stretch>
            <a:fillRect/>
          </a:stretch>
        </p:blipFill>
        <p:spPr>
          <a:xfrm>
            <a:off x="1608546" y="2536644"/>
            <a:ext cx="3478530" cy="2813685"/>
          </a:xfrm>
          <a:prstGeom prst="rect">
            <a:avLst/>
          </a:prstGeom>
        </p:spPr>
      </p:pic>
    </p:spTree>
    <p:extLst>
      <p:ext uri="{BB962C8B-B14F-4D97-AF65-F5344CB8AC3E}">
        <p14:creationId xmlns:p14="http://schemas.microsoft.com/office/powerpoint/2010/main" xmlns="" val="41042288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1000" fill="hold"/>
                                        <p:tgtEl>
                                          <p:spTgt spid="39"/>
                                        </p:tgtEl>
                                        <p:attrNameLst>
                                          <p:attrName>ppt_w</p:attrName>
                                        </p:attrNameLst>
                                      </p:cBhvr>
                                      <p:tavLst>
                                        <p:tav tm="0">
                                          <p:val>
                                            <p:fltVal val="0"/>
                                          </p:val>
                                        </p:tav>
                                        <p:tav tm="100000">
                                          <p:val>
                                            <p:strVal val="#ppt_w"/>
                                          </p:val>
                                        </p:tav>
                                      </p:tavLst>
                                    </p:anim>
                                    <p:anim calcmode="lin" valueType="num">
                                      <p:cBhvr>
                                        <p:cTn id="14" dur="1000" fill="hold"/>
                                        <p:tgtEl>
                                          <p:spTgt spid="39"/>
                                        </p:tgtEl>
                                        <p:attrNameLst>
                                          <p:attrName>ppt_h</p:attrName>
                                        </p:attrNameLst>
                                      </p:cBhvr>
                                      <p:tavLst>
                                        <p:tav tm="0">
                                          <p:val>
                                            <p:fltVal val="0"/>
                                          </p:val>
                                        </p:tav>
                                        <p:tav tm="100000">
                                          <p:val>
                                            <p:strVal val="#ppt_h"/>
                                          </p:val>
                                        </p:tav>
                                      </p:tavLst>
                                    </p:anim>
                                    <p:animEffect transition="in" filter="fade">
                                      <p:cBhvr>
                                        <p:cTn id="15" dur="1000"/>
                                        <p:tgtEl>
                                          <p:spTgt spid="39"/>
                                        </p:tgtEl>
                                      </p:cBhvr>
                                    </p:animEffect>
                                  </p:childTnLst>
                                </p:cTn>
                              </p:par>
                              <p:par>
                                <p:cTn id="16" presetID="16" presetClass="entr" presetSubtype="21"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barn(inVertical)">
                                      <p:cBhvr>
                                        <p:cTn id="18" dur="500"/>
                                        <p:tgtEl>
                                          <p:spTgt spid="31"/>
                                        </p:tgtEl>
                                      </p:cBhvr>
                                    </p:animEffect>
                                  </p:childTnLst>
                                </p:cTn>
                              </p:par>
                              <p:par>
                                <p:cTn id="19" presetID="16" presetClass="entr" presetSubtype="21"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barn(inVertical)">
                                      <p:cBhvr>
                                        <p:cTn id="21" dur="500"/>
                                        <p:tgtEl>
                                          <p:spTgt spid="32"/>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ppt_x"/>
                                          </p:val>
                                        </p:tav>
                                        <p:tav tm="100000">
                                          <p:val>
                                            <p:strVal val="#ppt_x"/>
                                          </p:val>
                                        </p:tav>
                                      </p:tavLst>
                                    </p:anim>
                                    <p:anim calcmode="lin" valueType="num">
                                      <p:cBhvr additive="base">
                                        <p:cTn id="31" dur="500" fill="hold"/>
                                        <p:tgtEl>
                                          <p:spTgt spid="3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 presetClass="entr" presetSubtype="4"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ppt_x"/>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10" name="圆角矩形 61">
            <a:extLst>
              <a:ext uri="{FF2B5EF4-FFF2-40B4-BE49-F238E27FC236}">
                <a16:creationId xmlns:a16="http://schemas.microsoft.com/office/drawing/2014/main" xmlns="" id="{BBAAE252-33B9-41C5-B735-B1890AE7FDB1}"/>
              </a:ext>
            </a:extLst>
          </p:cNvPr>
          <p:cNvSpPr/>
          <p:nvPr/>
        </p:nvSpPr>
        <p:spPr>
          <a:xfrm>
            <a:off x="6096000" y="900879"/>
            <a:ext cx="1667874" cy="1668148"/>
          </a:xfrm>
          <a:prstGeom prst="ellipse">
            <a:avLst/>
          </a:prstGeom>
          <a:gradFill>
            <a:gsLst>
              <a:gs pos="0">
                <a:srgbClr val="E30000"/>
              </a:gs>
              <a:gs pos="100000">
                <a:srgbClr val="760303"/>
              </a:gs>
            </a:gsLst>
            <a:lin ang="5400000" scaled="0"/>
          </a:grad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叁</a:t>
            </a:r>
          </a:p>
        </p:txBody>
      </p:sp>
      <p:sp>
        <p:nvSpPr>
          <p:cNvPr id="11" name="矩形 10">
            <a:extLst>
              <a:ext uri="{FF2B5EF4-FFF2-40B4-BE49-F238E27FC236}">
                <a16:creationId xmlns:a16="http://schemas.microsoft.com/office/drawing/2014/main" xmlns="" id="{D5988A70-2FEB-44F9-805C-CE8602635BCF}"/>
              </a:ext>
            </a:extLst>
          </p:cNvPr>
          <p:cNvSpPr/>
          <p:nvPr/>
        </p:nvSpPr>
        <p:spPr>
          <a:xfrm>
            <a:off x="3208653" y="2836206"/>
            <a:ext cx="7442567" cy="1938992"/>
          </a:xfrm>
          <a:prstGeom prst="rect">
            <a:avLst/>
          </a:prstGeom>
          <a:noFill/>
        </p:spPr>
        <p:txBody>
          <a:bodyPr wrap="square">
            <a:spAutoFit/>
          </a:bodyPr>
          <a:lstStyle/>
          <a:p>
            <a:pPr lvl="0" algn="ctr"/>
            <a:r>
              <a:rPr kumimoji="0" lang="zh-CN" altLang="en-US" sz="6000" b="1" i="0" u="none" strike="noStrike" kern="0" cap="none" spc="0" normalizeH="0" baseline="0" noProof="0" dirty="0">
                <a:ln>
                  <a:noFill/>
                </a:ln>
                <a:blipFill>
                  <a:blip r:embed="rId4"/>
                  <a:stretch>
                    <a:fillRect/>
                  </a:stretch>
                </a:blipFill>
                <a:effectLst/>
                <a:uLnTx/>
                <a:uFillTx/>
                <a:latin typeface="微软雅黑" panose="020B0503020204020204" charset="-122"/>
                <a:ea typeface="微软雅黑" panose="020B0503020204020204" charset="-122"/>
              </a:rPr>
              <a:t>反腐败斗争</a:t>
            </a:r>
          </a:p>
          <a:p>
            <a:pPr lvl="0" algn="ctr"/>
            <a:r>
              <a:rPr kumimoji="0" lang="zh-CN" altLang="en-US" sz="6000" b="1" i="0" u="none" strike="noStrike" kern="0" cap="none" spc="0" normalizeH="0" baseline="0" noProof="0" dirty="0">
                <a:ln>
                  <a:noFill/>
                </a:ln>
                <a:blipFill>
                  <a:blip r:embed="rId4"/>
                  <a:stretch>
                    <a:fillRect/>
                  </a:stretch>
                </a:blipFill>
                <a:effectLst/>
                <a:uLnTx/>
                <a:uFillTx/>
                <a:latin typeface="微软雅黑" panose="020B0503020204020204" charset="-122"/>
                <a:ea typeface="微软雅黑" panose="020B0503020204020204" charset="-122"/>
              </a:rPr>
              <a:t>压倒性态势形成</a:t>
            </a:r>
          </a:p>
        </p:txBody>
      </p:sp>
    </p:spTree>
    <p:extLst>
      <p:ext uri="{BB962C8B-B14F-4D97-AF65-F5344CB8AC3E}">
        <p14:creationId xmlns:p14="http://schemas.microsoft.com/office/powerpoint/2010/main" xmlns="" val="20330008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全面从严治党有效路径</a:t>
            </a:r>
          </a:p>
        </p:txBody>
      </p:sp>
      <p:grpSp>
        <p:nvGrpSpPr>
          <p:cNvPr id="16" name="组合 15">
            <a:extLst>
              <a:ext uri="{FF2B5EF4-FFF2-40B4-BE49-F238E27FC236}">
                <a16:creationId xmlns:a16="http://schemas.microsoft.com/office/drawing/2014/main" xmlns="" id="{719B9C7D-6226-4AB8-B00D-B8584B8C3C01}"/>
              </a:ext>
            </a:extLst>
          </p:cNvPr>
          <p:cNvGrpSpPr/>
          <p:nvPr/>
        </p:nvGrpSpPr>
        <p:grpSpPr>
          <a:xfrm>
            <a:off x="1066165" y="1594758"/>
            <a:ext cx="10059670" cy="1566545"/>
            <a:chOff x="1643204" y="2573328"/>
            <a:chExt cx="11264666" cy="2423110"/>
          </a:xfrm>
        </p:grpSpPr>
        <p:sp>
          <p:nvSpPr>
            <p:cNvPr id="17" name="对角圆角矩形 6">
              <a:extLst>
                <a:ext uri="{FF2B5EF4-FFF2-40B4-BE49-F238E27FC236}">
                  <a16:creationId xmlns:a16="http://schemas.microsoft.com/office/drawing/2014/main" xmlns="" id="{565CF9BD-45CA-4B47-80E5-39D318509B37}"/>
                </a:ext>
              </a:extLst>
            </p:cNvPr>
            <p:cNvSpPr/>
            <p:nvPr/>
          </p:nvSpPr>
          <p:spPr>
            <a:xfrm>
              <a:off x="1643204" y="3465174"/>
              <a:ext cx="11264666" cy="1531264"/>
            </a:xfrm>
            <a:prstGeom prst="round2DiagRect">
              <a:avLst>
                <a:gd name="adj1" fmla="val 50000"/>
                <a:gd name="adj2" fmla="val 0"/>
              </a:avLst>
            </a:prstGeom>
            <a:gradFill>
              <a:gsLst>
                <a:gs pos="0">
                  <a:srgbClr val="E30000"/>
                </a:gs>
                <a:gs pos="100000">
                  <a:srgbClr val="76030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xmlns="" id="{DD7E4428-6627-41F5-83C3-7392CD7ED199}"/>
                </a:ext>
              </a:extLst>
            </p:cNvPr>
            <p:cNvSpPr/>
            <p:nvPr/>
          </p:nvSpPr>
          <p:spPr>
            <a:xfrm>
              <a:off x="2783750" y="3597772"/>
              <a:ext cx="10124120" cy="11884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2017年1月6日，习近平总书记在十八届中央纪委第七次全体会议上强调，全面贯彻落实党的十八届六中全会精神，以新的认识指导新的实践</a:t>
              </a:r>
            </a:p>
          </p:txBody>
        </p:sp>
        <p:pic>
          <p:nvPicPr>
            <p:cNvPr id="19" name="Picture 7" descr="G:\2016我图\两会\ooopic_10194892_b0c64675b11c678cafbc\003.png">
              <a:extLst>
                <a:ext uri="{FF2B5EF4-FFF2-40B4-BE49-F238E27FC236}">
                  <a16:creationId xmlns:a16="http://schemas.microsoft.com/office/drawing/2014/main" xmlns="" id="{E0C70BD4-0336-4A80-9AB2-4D1D20411A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761241" y="2573328"/>
              <a:ext cx="969890" cy="242311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0" name="对角圆角矩形 1">
            <a:extLst>
              <a:ext uri="{FF2B5EF4-FFF2-40B4-BE49-F238E27FC236}">
                <a16:creationId xmlns:a16="http://schemas.microsoft.com/office/drawing/2014/main" xmlns="" id="{4504DD0A-EC3C-4687-AE71-1AAB159A3D38}"/>
              </a:ext>
            </a:extLst>
          </p:cNvPr>
          <p:cNvSpPr/>
          <p:nvPr/>
        </p:nvSpPr>
        <p:spPr>
          <a:xfrm>
            <a:off x="1066165" y="3337832"/>
            <a:ext cx="2306320" cy="584200"/>
          </a:xfrm>
          <a:prstGeom prst="round2DiagRect">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prstClr val="white"/>
                </a:solidFill>
                <a:effectLst/>
                <a:uLnTx/>
                <a:uFillTx/>
                <a:latin typeface="微软雅黑" panose="020B0503020204020204" charset="-122"/>
                <a:ea typeface="微软雅黑" panose="020B0503020204020204" charset="-122"/>
                <a:cs typeface="+mn-cs"/>
              </a:rPr>
              <a:t>常和长</a:t>
            </a:r>
          </a:p>
        </p:txBody>
      </p:sp>
      <p:sp>
        <p:nvSpPr>
          <p:cNvPr id="21" name="对角圆角矩形 18">
            <a:extLst>
              <a:ext uri="{FF2B5EF4-FFF2-40B4-BE49-F238E27FC236}">
                <a16:creationId xmlns:a16="http://schemas.microsoft.com/office/drawing/2014/main" xmlns="" id="{256EE4A5-41F1-4833-A7DD-2D80765BF3E7}"/>
              </a:ext>
            </a:extLst>
          </p:cNvPr>
          <p:cNvSpPr/>
          <p:nvPr/>
        </p:nvSpPr>
        <p:spPr>
          <a:xfrm>
            <a:off x="1066165" y="4057287"/>
            <a:ext cx="2306320" cy="584200"/>
          </a:xfrm>
          <a:prstGeom prst="round2DiagRect">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prstClr val="white"/>
                </a:solidFill>
                <a:effectLst/>
                <a:uLnTx/>
                <a:uFillTx/>
                <a:latin typeface="微软雅黑" panose="020B0503020204020204" charset="-122"/>
                <a:ea typeface="微软雅黑" panose="020B0503020204020204" charset="-122"/>
                <a:cs typeface="+mn-cs"/>
              </a:rPr>
              <a:t>严和实</a:t>
            </a:r>
          </a:p>
        </p:txBody>
      </p:sp>
      <p:sp>
        <p:nvSpPr>
          <p:cNvPr id="25" name="对角圆角矩形 19">
            <a:extLst>
              <a:ext uri="{FF2B5EF4-FFF2-40B4-BE49-F238E27FC236}">
                <a16:creationId xmlns:a16="http://schemas.microsoft.com/office/drawing/2014/main" xmlns="" id="{229B56DF-66BD-45EF-B712-8FBF2437220B}"/>
              </a:ext>
            </a:extLst>
          </p:cNvPr>
          <p:cNvSpPr/>
          <p:nvPr/>
        </p:nvSpPr>
        <p:spPr>
          <a:xfrm>
            <a:off x="1066165" y="4776742"/>
            <a:ext cx="2306320" cy="584200"/>
          </a:xfrm>
          <a:prstGeom prst="round2DiagRect">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prstClr val="white"/>
                </a:solidFill>
                <a:effectLst/>
                <a:uLnTx/>
                <a:uFillTx/>
                <a:latin typeface="微软雅黑" panose="020B0503020204020204" charset="-122"/>
                <a:ea typeface="微软雅黑" panose="020B0503020204020204" charset="-122"/>
                <a:cs typeface="+mn-cs"/>
              </a:rPr>
              <a:t>深和细</a:t>
            </a:r>
          </a:p>
        </p:txBody>
      </p:sp>
      <p:grpSp>
        <p:nvGrpSpPr>
          <p:cNvPr id="26" name="组合 25">
            <a:extLst>
              <a:ext uri="{FF2B5EF4-FFF2-40B4-BE49-F238E27FC236}">
                <a16:creationId xmlns:a16="http://schemas.microsoft.com/office/drawing/2014/main" xmlns="" id="{0BAF2FB2-6F8E-4D77-8DE5-481F808ECD31}"/>
              </a:ext>
            </a:extLst>
          </p:cNvPr>
          <p:cNvGrpSpPr/>
          <p:nvPr/>
        </p:nvGrpSpPr>
        <p:grpSpPr>
          <a:xfrm>
            <a:off x="3646805" y="3405907"/>
            <a:ext cx="7762240" cy="426720"/>
            <a:chOff x="3393440" y="3314195"/>
            <a:chExt cx="7762240" cy="426720"/>
          </a:xfrm>
        </p:grpSpPr>
        <p:sp>
          <p:nvSpPr>
            <p:cNvPr id="27" name="椭圆 26">
              <a:extLst>
                <a:ext uri="{FF2B5EF4-FFF2-40B4-BE49-F238E27FC236}">
                  <a16:creationId xmlns:a16="http://schemas.microsoft.com/office/drawing/2014/main" xmlns="" id="{01D76B85-30ED-4745-B4CD-FF0CB8B5FCD1}"/>
                </a:ext>
              </a:extLst>
            </p:cNvPr>
            <p:cNvSpPr/>
            <p:nvPr/>
          </p:nvSpPr>
          <p:spPr>
            <a:xfrm>
              <a:off x="3393440" y="34337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8" name="文本框 27">
              <a:extLst>
                <a:ext uri="{FF2B5EF4-FFF2-40B4-BE49-F238E27FC236}">
                  <a16:creationId xmlns:a16="http://schemas.microsoft.com/office/drawing/2014/main" xmlns="" id="{0780B200-A673-4869-97A5-536B7C34433A}"/>
                </a:ext>
              </a:extLst>
            </p:cNvPr>
            <p:cNvSpPr txBox="1"/>
            <p:nvPr/>
          </p:nvSpPr>
          <p:spPr>
            <a:xfrm>
              <a:off x="3657600" y="3314195"/>
              <a:ext cx="7498080" cy="42672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坚持共产党人价值观，依靠文化自信坚定理想信念，严肃党内政治生活</a:t>
              </a:r>
            </a:p>
          </p:txBody>
        </p:sp>
      </p:grpSp>
      <p:grpSp>
        <p:nvGrpSpPr>
          <p:cNvPr id="29" name="组合 28">
            <a:extLst>
              <a:ext uri="{FF2B5EF4-FFF2-40B4-BE49-F238E27FC236}">
                <a16:creationId xmlns:a16="http://schemas.microsoft.com/office/drawing/2014/main" xmlns="" id="{E68CE079-7B71-4011-A419-928744D94089}"/>
              </a:ext>
            </a:extLst>
          </p:cNvPr>
          <p:cNvGrpSpPr/>
          <p:nvPr/>
        </p:nvGrpSpPr>
        <p:grpSpPr>
          <a:xfrm>
            <a:off x="3646805" y="4115202"/>
            <a:ext cx="7762240" cy="426720"/>
            <a:chOff x="3393440" y="4391155"/>
            <a:chExt cx="7762240" cy="426720"/>
          </a:xfrm>
        </p:grpSpPr>
        <p:sp>
          <p:nvSpPr>
            <p:cNvPr id="40" name="文本框 39">
              <a:extLst>
                <a:ext uri="{FF2B5EF4-FFF2-40B4-BE49-F238E27FC236}">
                  <a16:creationId xmlns:a16="http://schemas.microsoft.com/office/drawing/2014/main" xmlns="" id="{80354090-DB6A-44D1-A6EC-36DE1FFE91D2}"/>
                </a:ext>
              </a:extLst>
            </p:cNvPr>
            <p:cNvSpPr txBox="1"/>
            <p:nvPr/>
          </p:nvSpPr>
          <p:spPr>
            <a:xfrm>
              <a:off x="3657600" y="4391155"/>
              <a:ext cx="7498080" cy="42672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强化党内监督，推进标本兼治，加强纪律建设，持之以恒抓好作风建设</a:t>
              </a:r>
            </a:p>
          </p:txBody>
        </p:sp>
        <p:sp>
          <p:nvSpPr>
            <p:cNvPr id="41" name="椭圆 40">
              <a:extLst>
                <a:ext uri="{FF2B5EF4-FFF2-40B4-BE49-F238E27FC236}">
                  <a16:creationId xmlns:a16="http://schemas.microsoft.com/office/drawing/2014/main" xmlns="" id="{410BD9AE-F95A-432D-AA63-240625B19F3E}"/>
                </a:ext>
              </a:extLst>
            </p:cNvPr>
            <p:cNvSpPr/>
            <p:nvPr/>
          </p:nvSpPr>
          <p:spPr>
            <a:xfrm>
              <a:off x="3393440" y="451069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42" name="组合 41">
            <a:extLst>
              <a:ext uri="{FF2B5EF4-FFF2-40B4-BE49-F238E27FC236}">
                <a16:creationId xmlns:a16="http://schemas.microsoft.com/office/drawing/2014/main" xmlns="" id="{B0FA154D-D588-4B9F-857F-24F645599D3A}"/>
              </a:ext>
            </a:extLst>
          </p:cNvPr>
          <p:cNvGrpSpPr/>
          <p:nvPr/>
        </p:nvGrpSpPr>
        <p:grpSpPr>
          <a:xfrm>
            <a:off x="3646805" y="4854977"/>
            <a:ext cx="7762240" cy="426720"/>
            <a:chOff x="3393440" y="5498595"/>
            <a:chExt cx="7762240" cy="426720"/>
          </a:xfrm>
        </p:grpSpPr>
        <p:sp>
          <p:nvSpPr>
            <p:cNvPr id="43" name="文本框 42">
              <a:extLst>
                <a:ext uri="{FF2B5EF4-FFF2-40B4-BE49-F238E27FC236}">
                  <a16:creationId xmlns:a16="http://schemas.microsoft.com/office/drawing/2014/main" xmlns="" id="{4D16C66F-D6EE-43C9-A289-D58BDCACF9F1}"/>
                </a:ext>
              </a:extLst>
            </p:cNvPr>
            <p:cNvSpPr txBox="1"/>
            <p:nvPr/>
          </p:nvSpPr>
          <p:spPr>
            <a:xfrm>
              <a:off x="3657600" y="5498595"/>
              <a:ext cx="7498080" cy="42672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不断增强全面从严治党的系统性、创造性、实效性</a:t>
              </a:r>
            </a:p>
          </p:txBody>
        </p:sp>
        <p:sp>
          <p:nvSpPr>
            <p:cNvPr id="44" name="椭圆 43">
              <a:extLst>
                <a:ext uri="{FF2B5EF4-FFF2-40B4-BE49-F238E27FC236}">
                  <a16:creationId xmlns:a16="http://schemas.microsoft.com/office/drawing/2014/main" xmlns="" id="{35D31CBE-12E7-445E-8955-390A6684661A}"/>
                </a:ext>
              </a:extLst>
            </p:cNvPr>
            <p:cNvSpPr/>
            <p:nvPr/>
          </p:nvSpPr>
          <p:spPr>
            <a:xfrm>
              <a:off x="3393440" y="56181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Tree>
    <p:extLst>
      <p:ext uri="{BB962C8B-B14F-4D97-AF65-F5344CB8AC3E}">
        <p14:creationId xmlns:p14="http://schemas.microsoft.com/office/powerpoint/2010/main" xmlns="" val="10904423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750"/>
                                        <p:tgtEl>
                                          <p:spTgt spid="20"/>
                                        </p:tgtEl>
                                      </p:cBhvr>
                                    </p:animEffect>
                                  </p:childTnLst>
                                </p:cTn>
                              </p:par>
                            </p:childTnLst>
                          </p:cTn>
                        </p:par>
                        <p:par>
                          <p:cTn id="14" fill="hold">
                            <p:stCondLst>
                              <p:cond delay="175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750"/>
                                        <p:tgtEl>
                                          <p:spTgt spid="21"/>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750"/>
                                        <p:tgtEl>
                                          <p:spTgt spid="25"/>
                                        </p:tgtEl>
                                      </p:cBhvr>
                                    </p:animEffect>
                                  </p:childTnLst>
                                </p:cTn>
                              </p:par>
                              <p:par>
                                <p:cTn id="22" presetID="10" presetClass="entr" presetSubtype="0" fill="hold" nodeType="withEffect">
                                  <p:stCondLst>
                                    <p:cond delay="75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childTnLst>
                                </p:cTn>
                              </p:par>
                              <p:par>
                                <p:cTn id="25" presetID="10" presetClass="entr" presetSubtype="0" fill="hold" nodeType="withEffect">
                                  <p:stCondLst>
                                    <p:cond delay="75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childTnLst>
                                </p:cTn>
                              </p:par>
                              <p:par>
                                <p:cTn id="28" presetID="10" presetClass="entr" presetSubtype="0" fill="hold" nodeType="withEffect">
                                  <p:stCondLst>
                                    <p:cond delay="75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全面从严治党取得显著成效</a:t>
            </a:r>
          </a:p>
        </p:txBody>
      </p:sp>
      <p:grpSp>
        <p:nvGrpSpPr>
          <p:cNvPr id="4" name="组合 3">
            <a:extLst>
              <a:ext uri="{FF2B5EF4-FFF2-40B4-BE49-F238E27FC236}">
                <a16:creationId xmlns:a16="http://schemas.microsoft.com/office/drawing/2014/main" xmlns="" id="{CB7264F8-F5BC-475B-A2E3-3DB378D58FE8}"/>
              </a:ext>
            </a:extLst>
          </p:cNvPr>
          <p:cNvGrpSpPr/>
          <p:nvPr/>
        </p:nvGrpSpPr>
        <p:grpSpPr>
          <a:xfrm>
            <a:off x="950595" y="1579609"/>
            <a:ext cx="10059670" cy="1567180"/>
            <a:chOff x="1643204" y="2886653"/>
            <a:chExt cx="11264666" cy="2424092"/>
          </a:xfrm>
        </p:grpSpPr>
        <p:sp>
          <p:nvSpPr>
            <p:cNvPr id="5" name="对角圆角矩形 6">
              <a:extLst>
                <a:ext uri="{FF2B5EF4-FFF2-40B4-BE49-F238E27FC236}">
                  <a16:creationId xmlns:a16="http://schemas.microsoft.com/office/drawing/2014/main" xmlns="" id="{357E46E2-43C2-4155-9157-AA081C3B99FE}"/>
                </a:ext>
              </a:extLst>
            </p:cNvPr>
            <p:cNvSpPr/>
            <p:nvPr/>
          </p:nvSpPr>
          <p:spPr>
            <a:xfrm>
              <a:off x="1643204" y="3465174"/>
              <a:ext cx="11264666" cy="1845571"/>
            </a:xfrm>
            <a:prstGeom prst="round2DiagRect">
              <a:avLst>
                <a:gd name="adj1" fmla="val 50000"/>
                <a:gd name="adj2" fmla="val 0"/>
              </a:avLst>
            </a:prstGeom>
            <a:gradFill>
              <a:gsLst>
                <a:gs pos="0">
                  <a:srgbClr val="E30000"/>
                </a:gs>
                <a:gs pos="100000">
                  <a:srgbClr val="76030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矩形 5">
              <a:extLst>
                <a:ext uri="{FF2B5EF4-FFF2-40B4-BE49-F238E27FC236}">
                  <a16:creationId xmlns:a16="http://schemas.microsoft.com/office/drawing/2014/main" xmlns="" id="{3477B2C5-095B-4B1B-A363-3A4F5BCB8A34}"/>
                </a:ext>
              </a:extLst>
            </p:cNvPr>
            <p:cNvSpPr/>
            <p:nvPr/>
          </p:nvSpPr>
          <p:spPr>
            <a:xfrm>
              <a:off x="2783750" y="3597772"/>
              <a:ext cx="10124120" cy="1711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由中纪委宣传部和中央电视台联合制作的大型反腐专题纪录片《永远在路上》在中央电视台黄金时段首播，十余名省部级以上高官现身说法，公开就“严重违纪违法”的行为进行忏悔</a:t>
              </a:r>
            </a:p>
          </p:txBody>
        </p:sp>
        <p:pic>
          <p:nvPicPr>
            <p:cNvPr id="7" name="Picture 7" descr="G:\2016我图\两会\ooopic_10194892_b0c64675b11c678cafbc\003.png">
              <a:extLst>
                <a:ext uri="{FF2B5EF4-FFF2-40B4-BE49-F238E27FC236}">
                  <a16:creationId xmlns:a16="http://schemas.microsoft.com/office/drawing/2014/main" xmlns="" id="{F6A28D45-9F4E-4196-807B-F59F195040B8}"/>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701512" y="2886653"/>
              <a:ext cx="969890" cy="242311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8" name="组合 7">
            <a:extLst>
              <a:ext uri="{FF2B5EF4-FFF2-40B4-BE49-F238E27FC236}">
                <a16:creationId xmlns:a16="http://schemas.microsoft.com/office/drawing/2014/main" xmlns="" id="{F6BE1669-D27B-4315-A7FD-BB2CAF9A4A61}"/>
              </a:ext>
            </a:extLst>
          </p:cNvPr>
          <p:cNvGrpSpPr/>
          <p:nvPr/>
        </p:nvGrpSpPr>
        <p:grpSpPr>
          <a:xfrm>
            <a:off x="1112520" y="3329163"/>
            <a:ext cx="7762240" cy="491490"/>
            <a:chOff x="3393440" y="3314195"/>
            <a:chExt cx="7762240" cy="491490"/>
          </a:xfrm>
        </p:grpSpPr>
        <p:sp>
          <p:nvSpPr>
            <p:cNvPr id="9" name="椭圆 8">
              <a:extLst>
                <a:ext uri="{FF2B5EF4-FFF2-40B4-BE49-F238E27FC236}">
                  <a16:creationId xmlns:a16="http://schemas.microsoft.com/office/drawing/2014/main" xmlns="" id="{1C104D18-A555-466F-8A46-892D4ADEEC86}"/>
                </a:ext>
              </a:extLst>
            </p:cNvPr>
            <p:cNvSpPr/>
            <p:nvPr/>
          </p:nvSpPr>
          <p:spPr>
            <a:xfrm>
              <a:off x="3393440" y="34337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0" name="文本框 9">
              <a:extLst>
                <a:ext uri="{FF2B5EF4-FFF2-40B4-BE49-F238E27FC236}">
                  <a16:creationId xmlns:a16="http://schemas.microsoft.com/office/drawing/2014/main" xmlns="" id="{DD8F89AD-F6FB-4EB6-B311-85EF72137574}"/>
                </a:ext>
              </a:extLst>
            </p:cNvPr>
            <p:cNvSpPr txBox="1"/>
            <p:nvPr/>
          </p:nvSpPr>
          <p:spPr>
            <a:xfrm>
              <a:off x="3657600" y="3314195"/>
              <a:ext cx="7498080" cy="49149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十八大以来落马的省部（军）级以上官员已大约有200位</a:t>
              </a:r>
            </a:p>
          </p:txBody>
        </p:sp>
      </p:grpSp>
      <p:grpSp>
        <p:nvGrpSpPr>
          <p:cNvPr id="11" name="组合 10">
            <a:extLst>
              <a:ext uri="{FF2B5EF4-FFF2-40B4-BE49-F238E27FC236}">
                <a16:creationId xmlns:a16="http://schemas.microsoft.com/office/drawing/2014/main" xmlns="" id="{08C082A3-CB1D-4C0F-9ADF-5567EEC7E3D7}"/>
              </a:ext>
            </a:extLst>
          </p:cNvPr>
          <p:cNvGrpSpPr/>
          <p:nvPr/>
        </p:nvGrpSpPr>
        <p:grpSpPr>
          <a:xfrm>
            <a:off x="1112520" y="3785093"/>
            <a:ext cx="10180955" cy="891540"/>
            <a:chOff x="3393440" y="4391155"/>
            <a:chExt cx="10180955" cy="891540"/>
          </a:xfrm>
        </p:grpSpPr>
        <p:sp>
          <p:nvSpPr>
            <p:cNvPr id="12" name="文本框 11">
              <a:extLst>
                <a:ext uri="{FF2B5EF4-FFF2-40B4-BE49-F238E27FC236}">
                  <a16:creationId xmlns:a16="http://schemas.microsoft.com/office/drawing/2014/main" xmlns="" id="{3FC0EC0F-8B82-4876-A694-279D1E7614E5}"/>
                </a:ext>
              </a:extLst>
            </p:cNvPr>
            <p:cNvSpPr txBox="1"/>
            <p:nvPr/>
          </p:nvSpPr>
          <p:spPr>
            <a:xfrm>
              <a:off x="3657600" y="4391155"/>
              <a:ext cx="9916795" cy="89154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山东省济南市中级法院于1月23日公开开庭宣判，苏荣作为中共十八大后首个落马的副国级官员</a:t>
              </a:r>
            </a:p>
          </p:txBody>
        </p:sp>
        <p:sp>
          <p:nvSpPr>
            <p:cNvPr id="13" name="椭圆 12">
              <a:extLst>
                <a:ext uri="{FF2B5EF4-FFF2-40B4-BE49-F238E27FC236}">
                  <a16:creationId xmlns:a16="http://schemas.microsoft.com/office/drawing/2014/main" xmlns="" id="{37B0ABF0-25ED-4BF4-80CB-7C2F26CFC41B}"/>
                </a:ext>
              </a:extLst>
            </p:cNvPr>
            <p:cNvSpPr/>
            <p:nvPr/>
          </p:nvSpPr>
          <p:spPr>
            <a:xfrm>
              <a:off x="3393440" y="451069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14" name="组合 13">
            <a:extLst>
              <a:ext uri="{FF2B5EF4-FFF2-40B4-BE49-F238E27FC236}">
                <a16:creationId xmlns:a16="http://schemas.microsoft.com/office/drawing/2014/main" xmlns="" id="{C2A3954D-EB8D-47E0-B5C4-DA6F88EDC79D}"/>
              </a:ext>
            </a:extLst>
          </p:cNvPr>
          <p:cNvGrpSpPr/>
          <p:nvPr/>
        </p:nvGrpSpPr>
        <p:grpSpPr>
          <a:xfrm>
            <a:off x="1111250" y="4557253"/>
            <a:ext cx="7762240" cy="491490"/>
            <a:chOff x="3393440" y="5498595"/>
            <a:chExt cx="7762240" cy="491490"/>
          </a:xfrm>
        </p:grpSpPr>
        <p:sp>
          <p:nvSpPr>
            <p:cNvPr id="15" name="文本框 14">
              <a:extLst>
                <a:ext uri="{FF2B5EF4-FFF2-40B4-BE49-F238E27FC236}">
                  <a16:creationId xmlns:a16="http://schemas.microsoft.com/office/drawing/2014/main" xmlns="" id="{30FDBEF6-8AC9-4BA9-B6D0-631C6EB6657B}"/>
                </a:ext>
              </a:extLst>
            </p:cNvPr>
            <p:cNvSpPr txBox="1"/>
            <p:nvPr/>
          </p:nvSpPr>
          <p:spPr>
            <a:xfrm>
              <a:off x="3657600" y="5498595"/>
              <a:ext cx="7498080" cy="49149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国家的“天网”“猎狐”行动也取得显著成果</a:t>
              </a:r>
            </a:p>
          </p:txBody>
        </p:sp>
        <p:sp>
          <p:nvSpPr>
            <p:cNvPr id="16" name="椭圆 15">
              <a:extLst>
                <a:ext uri="{FF2B5EF4-FFF2-40B4-BE49-F238E27FC236}">
                  <a16:creationId xmlns:a16="http://schemas.microsoft.com/office/drawing/2014/main" xmlns="" id="{D77116E7-2DC8-47B1-B669-537F3EE50C22}"/>
                </a:ext>
              </a:extLst>
            </p:cNvPr>
            <p:cNvSpPr/>
            <p:nvPr/>
          </p:nvSpPr>
          <p:spPr>
            <a:xfrm>
              <a:off x="3393440" y="56181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Tree>
    <p:extLst>
      <p:ext uri="{BB962C8B-B14F-4D97-AF65-F5344CB8AC3E}">
        <p14:creationId xmlns:p14="http://schemas.microsoft.com/office/powerpoint/2010/main" xmlns="" val="23691939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7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par>
                                <p:cTn id="13" presetID="10" presetClass="entr" presetSubtype="0" fill="hold" nodeType="withEffect">
                                  <p:stCondLst>
                                    <p:cond delay="7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par>
                                <p:cTn id="16" presetID="10" presetClass="entr" presetSubtype="0" fill="hold" nodeType="withEffect">
                                  <p:stCondLst>
                                    <p:cond delay="75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10" name="圆角矩形 61">
            <a:extLst>
              <a:ext uri="{FF2B5EF4-FFF2-40B4-BE49-F238E27FC236}">
                <a16:creationId xmlns:a16="http://schemas.microsoft.com/office/drawing/2014/main" xmlns="" id="{BBAAE252-33B9-41C5-B735-B1890AE7FDB1}"/>
              </a:ext>
            </a:extLst>
          </p:cNvPr>
          <p:cNvSpPr/>
          <p:nvPr/>
        </p:nvSpPr>
        <p:spPr>
          <a:xfrm>
            <a:off x="6096000" y="900879"/>
            <a:ext cx="1667874" cy="1668148"/>
          </a:xfrm>
          <a:prstGeom prst="ellipse">
            <a:avLst/>
          </a:prstGeom>
          <a:gradFill>
            <a:gsLst>
              <a:gs pos="0">
                <a:srgbClr val="E30000"/>
              </a:gs>
              <a:gs pos="100000">
                <a:srgbClr val="760303"/>
              </a:gs>
            </a:gsLst>
            <a:lin ang="5400000" scaled="0"/>
          </a:grad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肆</a:t>
            </a:r>
          </a:p>
        </p:txBody>
      </p:sp>
      <p:sp>
        <p:nvSpPr>
          <p:cNvPr id="11" name="矩形 10">
            <a:extLst>
              <a:ext uri="{FF2B5EF4-FFF2-40B4-BE49-F238E27FC236}">
                <a16:creationId xmlns:a16="http://schemas.microsoft.com/office/drawing/2014/main" xmlns="" id="{D5988A70-2FEB-44F9-805C-CE8602635BCF}"/>
              </a:ext>
            </a:extLst>
          </p:cNvPr>
          <p:cNvSpPr/>
          <p:nvPr/>
        </p:nvSpPr>
        <p:spPr>
          <a:xfrm>
            <a:off x="3208653" y="2836206"/>
            <a:ext cx="7442567" cy="1938992"/>
          </a:xfrm>
          <a:prstGeom prst="rect">
            <a:avLst/>
          </a:prstGeom>
          <a:noFill/>
        </p:spPr>
        <p:txBody>
          <a:bodyPr wrap="square">
            <a:spAutoFit/>
          </a:bodyPr>
          <a:lstStyle/>
          <a:p>
            <a:pPr lvl="0" algn="ctr"/>
            <a:r>
              <a:rPr kumimoji="0" lang="zh-CN" altLang="en-US" sz="6000" b="1" i="0" u="none" strike="noStrike" kern="0" cap="none" spc="0" normalizeH="0" baseline="0" noProof="0" dirty="0">
                <a:ln>
                  <a:noFill/>
                </a:ln>
                <a:blipFill>
                  <a:blip r:embed="rId4"/>
                  <a:stretch>
                    <a:fillRect/>
                  </a:stretch>
                </a:blipFill>
                <a:effectLst/>
                <a:uLnTx/>
                <a:uFillTx/>
                <a:latin typeface="微软雅黑" panose="020B0503020204020204" charset="-122"/>
                <a:ea typeface="微软雅黑" panose="020B0503020204020204" charset="-122"/>
              </a:rPr>
              <a:t>目前反对腐败</a:t>
            </a:r>
          </a:p>
          <a:p>
            <a:pPr lvl="0" algn="ctr"/>
            <a:r>
              <a:rPr kumimoji="0" lang="zh-CN" altLang="en-US" sz="6000" b="1" i="0" u="none" strike="noStrike" kern="0" cap="none" spc="0" normalizeH="0" baseline="0" noProof="0" dirty="0">
                <a:ln>
                  <a:noFill/>
                </a:ln>
                <a:blipFill>
                  <a:blip r:embed="rId4"/>
                  <a:stretch>
                    <a:fillRect/>
                  </a:stretch>
                </a:blipFill>
                <a:effectLst/>
                <a:uLnTx/>
                <a:uFillTx/>
                <a:latin typeface="微软雅黑" panose="020B0503020204020204" charset="-122"/>
                <a:ea typeface="微软雅黑" panose="020B0503020204020204" charset="-122"/>
              </a:rPr>
              <a:t>斗争的重点任务</a:t>
            </a:r>
          </a:p>
        </p:txBody>
      </p:sp>
    </p:spTree>
    <p:extLst>
      <p:ext uri="{BB962C8B-B14F-4D97-AF65-F5344CB8AC3E}">
        <p14:creationId xmlns:p14="http://schemas.microsoft.com/office/powerpoint/2010/main" xmlns="" val="27382927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始终保持廉洁本色</a:t>
            </a:r>
          </a:p>
        </p:txBody>
      </p:sp>
      <p:sp>
        <p:nvSpPr>
          <p:cNvPr id="3" name="Shape 2661">
            <a:extLst>
              <a:ext uri="{FF2B5EF4-FFF2-40B4-BE49-F238E27FC236}">
                <a16:creationId xmlns:a16="http://schemas.microsoft.com/office/drawing/2014/main" xmlns="" id="{E47F73EE-9A00-4778-90F9-6A84C62CDC3E}"/>
              </a:ext>
            </a:extLst>
          </p:cNvPr>
          <p:cNvSpPr/>
          <p:nvPr/>
        </p:nvSpPr>
        <p:spPr>
          <a:xfrm>
            <a:off x="3059673" y="1939106"/>
            <a:ext cx="1526456" cy="1526541"/>
          </a:xfrm>
          <a:custGeom>
            <a:avLst/>
            <a:gdLst/>
            <a:ahLst/>
            <a:cxnLst>
              <a:cxn ang="0">
                <a:pos x="wd2" y="hd2"/>
              </a:cxn>
              <a:cxn ang="5400000">
                <a:pos x="wd2" y="hd2"/>
              </a:cxn>
              <a:cxn ang="10800000">
                <a:pos x="wd2" y="hd2"/>
              </a:cxn>
              <a:cxn ang="16200000">
                <a:pos x="wd2" y="hd2"/>
              </a:cxn>
            </a:cxnLst>
            <a:rect l="0" t="0" r="r" b="b"/>
            <a:pathLst>
              <a:path w="20304" h="21429" extrusionOk="0">
                <a:moveTo>
                  <a:pt x="10246" y="24"/>
                </a:moveTo>
                <a:cubicBezTo>
                  <a:pt x="13131" y="-171"/>
                  <a:pt x="15759" y="817"/>
                  <a:pt x="17645" y="2808"/>
                </a:cubicBezTo>
                <a:cubicBezTo>
                  <a:pt x="21600" y="6982"/>
                  <a:pt x="21083" y="14318"/>
                  <a:pt x="16494" y="19162"/>
                </a:cubicBezTo>
                <a:lnTo>
                  <a:pt x="14345" y="21429"/>
                </a:lnTo>
                <a:lnTo>
                  <a:pt x="0" y="21429"/>
                </a:lnTo>
                <a:lnTo>
                  <a:pt x="0" y="6290"/>
                </a:lnTo>
                <a:lnTo>
                  <a:pt x="2148" y="4023"/>
                </a:lnTo>
                <a:cubicBezTo>
                  <a:pt x="4401" y="1646"/>
                  <a:pt x="7277" y="226"/>
                  <a:pt x="10246" y="24"/>
                </a:cubicBezTo>
                <a:close/>
              </a:path>
            </a:pathLst>
          </a:custGeom>
          <a:gradFill>
            <a:gsLst>
              <a:gs pos="0">
                <a:srgbClr val="E30000"/>
              </a:gs>
              <a:gs pos="100000">
                <a:srgbClr val="760303"/>
              </a:gs>
            </a:gsLst>
            <a:lin ang="0" scaled="0"/>
          </a:gradFill>
          <a:ln w="12700">
            <a:miter lim="400000"/>
          </a:ln>
        </p:spPr>
        <p:txBody>
          <a:bodyPr lIns="19050" tIns="19050" rIns="19050" bIns="19050" anchor="ct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4" name="Shape 2662">
            <a:extLst>
              <a:ext uri="{FF2B5EF4-FFF2-40B4-BE49-F238E27FC236}">
                <a16:creationId xmlns:a16="http://schemas.microsoft.com/office/drawing/2014/main" xmlns="" id="{3B57068E-08CF-4919-9B2C-51AAD7216860}"/>
              </a:ext>
            </a:extLst>
          </p:cNvPr>
          <p:cNvSpPr/>
          <p:nvPr/>
        </p:nvSpPr>
        <p:spPr>
          <a:xfrm>
            <a:off x="1322452" y="1939150"/>
            <a:ext cx="1526539" cy="1526455"/>
          </a:xfrm>
          <a:custGeom>
            <a:avLst/>
            <a:gdLst/>
            <a:ahLst/>
            <a:cxnLst>
              <a:cxn ang="0">
                <a:pos x="wd2" y="hd2"/>
              </a:cxn>
              <a:cxn ang="5400000">
                <a:pos x="wd2" y="hd2"/>
              </a:cxn>
              <a:cxn ang="10800000">
                <a:pos x="wd2" y="hd2"/>
              </a:cxn>
              <a:cxn ang="16200000">
                <a:pos x="wd2" y="hd2"/>
              </a:cxn>
            </a:cxnLst>
            <a:rect l="0" t="0" r="r" b="b"/>
            <a:pathLst>
              <a:path w="21429" h="20304" extrusionOk="0">
                <a:moveTo>
                  <a:pt x="2808" y="2659"/>
                </a:moveTo>
                <a:cubicBezTo>
                  <a:pt x="6981" y="-1296"/>
                  <a:pt x="14318" y="-779"/>
                  <a:pt x="19162" y="3810"/>
                </a:cubicBezTo>
                <a:lnTo>
                  <a:pt x="21429" y="5959"/>
                </a:lnTo>
                <a:lnTo>
                  <a:pt x="21429" y="20304"/>
                </a:lnTo>
                <a:lnTo>
                  <a:pt x="6290" y="20304"/>
                </a:lnTo>
                <a:lnTo>
                  <a:pt x="4023" y="18156"/>
                </a:lnTo>
                <a:cubicBezTo>
                  <a:pt x="1646" y="15903"/>
                  <a:pt x="225" y="13027"/>
                  <a:pt x="24" y="10058"/>
                </a:cubicBezTo>
                <a:cubicBezTo>
                  <a:pt x="-171" y="7173"/>
                  <a:pt x="817" y="4545"/>
                  <a:pt x="2808" y="2659"/>
                </a:cubicBezTo>
                <a:close/>
              </a:path>
            </a:pathLst>
          </a:custGeom>
          <a:gradFill>
            <a:gsLst>
              <a:gs pos="0">
                <a:srgbClr val="E30000"/>
              </a:gs>
              <a:gs pos="100000">
                <a:srgbClr val="760303"/>
              </a:gs>
            </a:gsLst>
            <a:lin ang="0" scaled="0"/>
          </a:gradFill>
          <a:ln w="12700">
            <a:miter lim="400000"/>
          </a:ln>
        </p:spPr>
        <p:txBody>
          <a:bodyPr lIns="19050" tIns="19050" rIns="19050" bIns="19050" anchor="ct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5" name="Shape 2663">
            <a:extLst>
              <a:ext uri="{FF2B5EF4-FFF2-40B4-BE49-F238E27FC236}">
                <a16:creationId xmlns:a16="http://schemas.microsoft.com/office/drawing/2014/main" xmlns="" id="{28CD5E45-E678-4DCC-A318-ECA680717FBB}"/>
              </a:ext>
            </a:extLst>
          </p:cNvPr>
          <p:cNvSpPr/>
          <p:nvPr/>
        </p:nvSpPr>
        <p:spPr>
          <a:xfrm>
            <a:off x="3059673" y="3651398"/>
            <a:ext cx="1526456" cy="1526528"/>
          </a:xfrm>
          <a:custGeom>
            <a:avLst/>
            <a:gdLst/>
            <a:ahLst/>
            <a:cxnLst>
              <a:cxn ang="0">
                <a:pos x="wd2" y="hd2"/>
              </a:cxn>
              <a:cxn ang="5400000">
                <a:pos x="wd2" y="hd2"/>
              </a:cxn>
              <a:cxn ang="10800000">
                <a:pos x="wd2" y="hd2"/>
              </a:cxn>
              <a:cxn ang="16200000">
                <a:pos x="wd2" y="hd2"/>
              </a:cxn>
            </a:cxnLst>
            <a:rect l="0" t="0" r="r" b="b"/>
            <a:pathLst>
              <a:path w="20304" h="21430" extrusionOk="0">
                <a:moveTo>
                  <a:pt x="17645" y="18622"/>
                </a:moveTo>
                <a:cubicBezTo>
                  <a:pt x="15759" y="20612"/>
                  <a:pt x="13131" y="21600"/>
                  <a:pt x="10246" y="21405"/>
                </a:cubicBezTo>
                <a:cubicBezTo>
                  <a:pt x="7277" y="21204"/>
                  <a:pt x="4401" y="19784"/>
                  <a:pt x="2148" y="17407"/>
                </a:cubicBezTo>
                <a:lnTo>
                  <a:pt x="0" y="15140"/>
                </a:lnTo>
                <a:lnTo>
                  <a:pt x="0" y="0"/>
                </a:lnTo>
                <a:lnTo>
                  <a:pt x="14345" y="0"/>
                </a:lnTo>
                <a:lnTo>
                  <a:pt x="16494" y="2268"/>
                </a:lnTo>
                <a:cubicBezTo>
                  <a:pt x="21083" y="7112"/>
                  <a:pt x="21600" y="14448"/>
                  <a:pt x="17645" y="18622"/>
                </a:cubicBezTo>
                <a:close/>
              </a:path>
            </a:pathLst>
          </a:custGeom>
          <a:gradFill>
            <a:gsLst>
              <a:gs pos="0">
                <a:srgbClr val="E30000"/>
              </a:gs>
              <a:gs pos="100000">
                <a:srgbClr val="760303"/>
              </a:gs>
            </a:gsLst>
            <a:lin ang="0" scaled="0"/>
          </a:gradFill>
          <a:ln w="12700">
            <a:miter lim="400000"/>
          </a:ln>
        </p:spPr>
        <p:txBody>
          <a:bodyPr lIns="19050" tIns="19050" rIns="19050" bIns="19050" anchor="ct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6" name="Shape 2664">
            <a:extLst>
              <a:ext uri="{FF2B5EF4-FFF2-40B4-BE49-F238E27FC236}">
                <a16:creationId xmlns:a16="http://schemas.microsoft.com/office/drawing/2014/main" xmlns="" id="{B561A8B6-7294-48D2-8342-933E005DF469}"/>
              </a:ext>
            </a:extLst>
          </p:cNvPr>
          <p:cNvSpPr/>
          <p:nvPr/>
        </p:nvSpPr>
        <p:spPr>
          <a:xfrm>
            <a:off x="1322744" y="3651439"/>
            <a:ext cx="1526444" cy="1526445"/>
          </a:xfrm>
          <a:custGeom>
            <a:avLst/>
            <a:gdLst/>
            <a:ahLst/>
            <a:cxnLst>
              <a:cxn ang="0">
                <a:pos x="wd2" y="hd2"/>
              </a:cxn>
              <a:cxn ang="5400000">
                <a:pos x="wd2" y="hd2"/>
              </a:cxn>
              <a:cxn ang="10800000">
                <a:pos x="wd2" y="hd2"/>
              </a:cxn>
              <a:cxn ang="16200000">
                <a:pos x="wd2" y="hd2"/>
              </a:cxn>
            </a:cxnLst>
            <a:rect l="0" t="0" r="r" b="b"/>
            <a:pathLst>
              <a:path w="20304" h="20304" extrusionOk="0">
                <a:moveTo>
                  <a:pt x="2659" y="17645"/>
                </a:moveTo>
                <a:cubicBezTo>
                  <a:pt x="-1296" y="13690"/>
                  <a:pt x="-779" y="6738"/>
                  <a:pt x="3810" y="2149"/>
                </a:cubicBezTo>
                <a:lnTo>
                  <a:pt x="5959" y="0"/>
                </a:lnTo>
                <a:lnTo>
                  <a:pt x="20304" y="0"/>
                </a:lnTo>
                <a:lnTo>
                  <a:pt x="20304" y="14346"/>
                </a:lnTo>
                <a:lnTo>
                  <a:pt x="18156" y="16494"/>
                </a:lnTo>
                <a:cubicBezTo>
                  <a:pt x="13566" y="21084"/>
                  <a:pt x="6614" y="21600"/>
                  <a:pt x="2659" y="17645"/>
                </a:cubicBezTo>
                <a:close/>
              </a:path>
            </a:pathLst>
          </a:custGeom>
          <a:gradFill>
            <a:gsLst>
              <a:gs pos="0">
                <a:srgbClr val="E30000"/>
              </a:gs>
              <a:gs pos="100000">
                <a:srgbClr val="760303"/>
              </a:gs>
            </a:gsLst>
            <a:lin ang="0" scaled="0"/>
          </a:gradFill>
          <a:ln w="12700">
            <a:miter lim="400000"/>
          </a:ln>
        </p:spPr>
        <p:txBody>
          <a:bodyPr lIns="19050" tIns="19050" rIns="19050" bIns="19050" anchor="ct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grpSp>
        <p:nvGrpSpPr>
          <p:cNvPr id="7" name="Group 2669">
            <a:extLst>
              <a:ext uri="{FF2B5EF4-FFF2-40B4-BE49-F238E27FC236}">
                <a16:creationId xmlns:a16="http://schemas.microsoft.com/office/drawing/2014/main" xmlns="" id="{60C3977F-894F-4F80-B612-E0E2BDD1EC3B}"/>
              </a:ext>
            </a:extLst>
          </p:cNvPr>
          <p:cNvGrpSpPr/>
          <p:nvPr/>
        </p:nvGrpSpPr>
        <p:grpSpPr>
          <a:xfrm>
            <a:off x="1774566" y="2376234"/>
            <a:ext cx="2359827" cy="2364576"/>
            <a:chOff x="0" y="0"/>
            <a:chExt cx="4719653" cy="4729151"/>
          </a:xfrm>
        </p:grpSpPr>
        <p:sp>
          <p:nvSpPr>
            <p:cNvPr id="8" name="Shape 2665">
              <a:extLst>
                <a:ext uri="{FF2B5EF4-FFF2-40B4-BE49-F238E27FC236}">
                  <a16:creationId xmlns:a16="http://schemas.microsoft.com/office/drawing/2014/main" xmlns="" id="{CE6F42A6-88BE-4E4E-9BB3-BCCB64DEFA23}"/>
                </a:ext>
              </a:extLst>
            </p:cNvPr>
            <p:cNvSpPr/>
            <p:nvPr/>
          </p:nvSpPr>
          <p:spPr>
            <a:xfrm>
              <a:off x="2570315" y="0"/>
              <a:ext cx="2149338" cy="2178821"/>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rgbClr val="164F86">
                <a:alpha val="15000"/>
              </a:srgbClr>
            </a:solidFill>
            <a:ln w="12700" cap="flat">
              <a:noFill/>
              <a:miter lim="400000"/>
            </a:ln>
            <a:effectLst/>
          </p:spPr>
          <p:txBody>
            <a:bodyPr wrap="square" lIns="50800" tIns="50800" rIns="50800" bIns="50800" numCol="1" anchor="ctr">
              <a:noAutofit/>
            </a:bodyP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9" name="Shape 2666">
              <a:extLst>
                <a:ext uri="{FF2B5EF4-FFF2-40B4-BE49-F238E27FC236}">
                  <a16:creationId xmlns:a16="http://schemas.microsoft.com/office/drawing/2014/main" xmlns="" id="{EFCFBDAA-F833-4591-893E-08707464DDB6}"/>
                </a:ext>
              </a:extLst>
            </p:cNvPr>
            <p:cNvSpPr/>
            <p:nvPr/>
          </p:nvSpPr>
          <p:spPr>
            <a:xfrm flipH="1">
              <a:off x="0" y="0"/>
              <a:ext cx="2149338" cy="2178820"/>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rgbClr val="000000">
                <a:alpha val="15000"/>
              </a:srgbClr>
            </a:solidFill>
            <a:ln w="12700" cap="flat">
              <a:noFill/>
              <a:miter lim="400000"/>
            </a:ln>
            <a:effectLst/>
          </p:spPr>
          <p:txBody>
            <a:bodyPr wrap="square" lIns="50800" tIns="50800" rIns="50800" bIns="50800" numCol="1" anchor="ctr">
              <a:noAutofit/>
            </a:bodyP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10" name="Shape 2667">
              <a:extLst>
                <a:ext uri="{FF2B5EF4-FFF2-40B4-BE49-F238E27FC236}">
                  <a16:creationId xmlns:a16="http://schemas.microsoft.com/office/drawing/2014/main" xmlns="" id="{8E6926F0-C674-420E-8F6E-AF9639ACA48B}"/>
                </a:ext>
              </a:extLst>
            </p:cNvPr>
            <p:cNvSpPr/>
            <p:nvPr/>
          </p:nvSpPr>
          <p:spPr>
            <a:xfrm rot="10800000" flipH="1">
              <a:off x="2570314" y="2550330"/>
              <a:ext cx="2149339" cy="2178820"/>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chemeClr val="tx1">
                <a:alpha val="15000"/>
              </a:schemeClr>
            </a:solidFill>
            <a:ln w="12700" cap="flat">
              <a:noFill/>
              <a:miter lim="400000"/>
            </a:ln>
            <a:effectLst/>
          </p:spPr>
          <p:txBody>
            <a:bodyPr wrap="square" lIns="50800" tIns="50800" rIns="50800" bIns="50800" numCol="1" anchor="ctr">
              <a:noAutofit/>
            </a:bodyP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sp>
          <p:nvSpPr>
            <p:cNvPr id="11" name="Shape 2668">
              <a:extLst>
                <a:ext uri="{FF2B5EF4-FFF2-40B4-BE49-F238E27FC236}">
                  <a16:creationId xmlns:a16="http://schemas.microsoft.com/office/drawing/2014/main" xmlns="" id="{FBB27EFF-A921-407A-B3D5-E87D5522E0AB}"/>
                </a:ext>
              </a:extLst>
            </p:cNvPr>
            <p:cNvSpPr/>
            <p:nvPr/>
          </p:nvSpPr>
          <p:spPr>
            <a:xfrm rot="10800000">
              <a:off x="0" y="2550330"/>
              <a:ext cx="2149338" cy="2178821"/>
            </a:xfrm>
            <a:custGeom>
              <a:avLst/>
              <a:gdLst/>
              <a:ahLst/>
              <a:cxnLst>
                <a:cxn ang="0">
                  <a:pos x="wd2" y="hd2"/>
                </a:cxn>
                <a:cxn ang="5400000">
                  <a:pos x="wd2" y="hd2"/>
                </a:cxn>
                <a:cxn ang="10800000">
                  <a:pos x="wd2" y="hd2"/>
                </a:cxn>
                <a:cxn ang="16200000">
                  <a:pos x="wd2" y="hd2"/>
                </a:cxn>
              </a:cxnLst>
              <a:rect l="0" t="0" r="r" b="b"/>
              <a:pathLst>
                <a:path w="21600" h="21600" extrusionOk="0">
                  <a:moveTo>
                    <a:pt x="221" y="0"/>
                  </a:moveTo>
                  <a:lnTo>
                    <a:pt x="0" y="218"/>
                  </a:lnTo>
                  <a:lnTo>
                    <a:pt x="0" y="21600"/>
                  </a:lnTo>
                  <a:lnTo>
                    <a:pt x="21600" y="21600"/>
                  </a:lnTo>
                  <a:cubicBezTo>
                    <a:pt x="21183" y="16194"/>
                    <a:pt x="18901" y="10902"/>
                    <a:pt x="14710" y="6768"/>
                  </a:cubicBezTo>
                  <a:cubicBezTo>
                    <a:pt x="10659" y="2771"/>
                    <a:pt x="5510" y="517"/>
                    <a:pt x="221" y="0"/>
                  </a:cubicBezTo>
                  <a:close/>
                </a:path>
              </a:pathLst>
            </a:custGeom>
            <a:solidFill>
              <a:schemeClr val="tx1">
                <a:alpha val="15000"/>
              </a:schemeClr>
            </a:solidFill>
            <a:ln w="12700" cap="flat">
              <a:noFill/>
              <a:miter lim="400000"/>
            </a:ln>
            <a:effectLst/>
          </p:spPr>
          <p:txBody>
            <a:bodyPr wrap="square" lIns="50800" tIns="50800" rIns="50800" bIns="50800" numCol="1" anchor="ctr">
              <a:noAutofit/>
            </a:bodyPr>
            <a:lstStyle/>
            <a:p>
              <a:pPr marL="0" marR="0" lvl="0" indent="0" algn="l" defTabSz="17145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4000" b="0" i="0" u="none" strike="noStrike" kern="1200" cap="none" spc="0" normalizeH="0" baseline="0" noProof="0">
                <a:ln>
                  <a:noFill/>
                </a:ln>
                <a:solidFill>
                  <a:prstClr val="white"/>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Gill Sans"/>
              </a:endParaRPr>
            </a:p>
          </p:txBody>
        </p:sp>
      </p:grpSp>
      <p:sp>
        <p:nvSpPr>
          <p:cNvPr id="12" name="Shape 2670">
            <a:extLst>
              <a:ext uri="{FF2B5EF4-FFF2-40B4-BE49-F238E27FC236}">
                <a16:creationId xmlns:a16="http://schemas.microsoft.com/office/drawing/2014/main" xmlns="" id="{CE8ED2DA-0F44-45DA-9421-F243F70B3945}"/>
              </a:ext>
            </a:extLst>
          </p:cNvPr>
          <p:cNvSpPr/>
          <p:nvPr/>
        </p:nvSpPr>
        <p:spPr>
          <a:xfrm>
            <a:off x="1601255" y="2481999"/>
            <a:ext cx="1113592" cy="524245"/>
          </a:xfrm>
          <a:prstGeom prst="rect">
            <a:avLst/>
          </a:prstGeom>
          <a:ln w="12700">
            <a:miter lim="400000"/>
          </a:ln>
        </p:spPr>
        <p:txBody>
          <a:bodyPr lIns="25400" tIns="25400" rIns="25400" bIns="25400" anchor="ctr"/>
          <a:lstStyle>
            <a:lvl1pPr defTabSz="1054100">
              <a:lnSpc>
                <a:spcPts val="7000"/>
              </a:lnSpc>
              <a:defRPr sz="6500" cap="all" spc="-390" baseline="9000">
                <a:solidFill>
                  <a:srgbClr val="FFFFFF"/>
                </a:solidFill>
                <a:latin typeface="Roboto Bold"/>
                <a:ea typeface="Roboto Bold"/>
                <a:cs typeface="Roboto Bold"/>
                <a:sym typeface="Roboto Bold"/>
              </a:defRPr>
            </a:lvl1pPr>
          </a:lstStyle>
          <a:p>
            <a:pPr marL="0" marR="0" lvl="0" indent="0" algn="l" defTabSz="1054100" rtl="0" eaLnBrk="1" fontAlgn="auto" latinLnBrk="0" hangingPunct="1">
              <a:lnSpc>
                <a:spcPct val="100000"/>
              </a:lnSpc>
              <a:spcBef>
                <a:spcPts val="0"/>
              </a:spcBef>
              <a:spcAft>
                <a:spcPts val="0"/>
              </a:spcAft>
              <a:buClrTx/>
              <a:buSzTx/>
              <a:buFontTx/>
              <a:buNone/>
              <a:tabLst/>
              <a:defRPr sz="1800" cap="none" spc="0" baseline="0">
                <a:solidFill>
                  <a:srgbClr val="000000"/>
                </a:solidFill>
              </a:defRPr>
            </a:pPr>
            <a:r>
              <a:rPr kumimoji="0" sz="2000" b="0" i="0" u="none" strike="noStrike" kern="1200" cap="none" spc="-146" normalizeH="0" baseline="0" noProof="0">
                <a:ln>
                  <a:noFill/>
                </a:ln>
                <a:solidFill>
                  <a:prstClr val="white"/>
                </a:solidFill>
                <a:effectLst/>
                <a:uLnTx/>
                <a:uFillTx/>
                <a:latin typeface="微软雅黑" panose="020B0503020204020204" charset="-122"/>
                <a:ea typeface="微软雅黑" panose="020B0503020204020204" charset="-122"/>
                <a:sym typeface="Roboto Bold"/>
              </a:rPr>
              <a:t>加强全面加强政府自身建设</a:t>
            </a:r>
          </a:p>
        </p:txBody>
      </p:sp>
      <p:sp>
        <p:nvSpPr>
          <p:cNvPr id="13" name="Shape 2671">
            <a:extLst>
              <a:ext uri="{FF2B5EF4-FFF2-40B4-BE49-F238E27FC236}">
                <a16:creationId xmlns:a16="http://schemas.microsoft.com/office/drawing/2014/main" xmlns="" id="{479BBF6D-5119-472F-9C0D-1270CB4B5A3F}"/>
              </a:ext>
            </a:extLst>
          </p:cNvPr>
          <p:cNvSpPr/>
          <p:nvPr/>
        </p:nvSpPr>
        <p:spPr>
          <a:xfrm>
            <a:off x="1714009" y="4073226"/>
            <a:ext cx="1056432" cy="524244"/>
          </a:xfrm>
          <a:prstGeom prst="rect">
            <a:avLst/>
          </a:prstGeom>
          <a:ln w="12700">
            <a:miter lim="400000"/>
          </a:ln>
        </p:spPr>
        <p:txBody>
          <a:bodyPr lIns="25400" tIns="25400" rIns="25400" bIns="25400" anchor="ctr"/>
          <a:lstStyle>
            <a:lvl1pPr defTabSz="1054100">
              <a:lnSpc>
                <a:spcPts val="7000"/>
              </a:lnSpc>
              <a:defRPr sz="6500" cap="all" spc="-390" baseline="9000">
                <a:solidFill>
                  <a:srgbClr val="FFFFFF"/>
                </a:solidFill>
                <a:latin typeface="Roboto Bold"/>
                <a:ea typeface="Roboto Bold"/>
                <a:cs typeface="Roboto Bold"/>
                <a:sym typeface="Roboto Bold"/>
              </a:defRPr>
            </a:lvl1pPr>
          </a:lstStyle>
          <a:p>
            <a:pPr marL="0" marR="0" lvl="0" indent="0" algn="l" defTabSz="1054100" rtl="0" eaLnBrk="1" fontAlgn="auto" latinLnBrk="0" hangingPunct="1">
              <a:lnSpc>
                <a:spcPct val="100000"/>
              </a:lnSpc>
              <a:spcBef>
                <a:spcPts val="0"/>
              </a:spcBef>
              <a:spcAft>
                <a:spcPts val="0"/>
              </a:spcAft>
              <a:buClrTx/>
              <a:buSzTx/>
              <a:buFontTx/>
              <a:buNone/>
              <a:tabLst/>
              <a:defRPr sz="1800" cap="none" spc="0" baseline="0">
                <a:solidFill>
                  <a:srgbClr val="000000"/>
                </a:solidFill>
              </a:defRPr>
            </a:pPr>
            <a:r>
              <a:rPr kumimoji="0" sz="2000" b="0" i="0" u="none" strike="noStrike" kern="1200" cap="none" spc="-146" normalizeH="0" baseline="0" noProof="0" dirty="0">
                <a:ln>
                  <a:noFill/>
                </a:ln>
                <a:solidFill>
                  <a:prstClr val="white"/>
                </a:solidFill>
                <a:effectLst/>
                <a:uLnTx/>
                <a:uFillTx/>
                <a:latin typeface="微软雅黑" panose="020B0503020204020204" charset="-122"/>
                <a:ea typeface="微软雅黑" panose="020B0503020204020204" charset="-122"/>
                <a:sym typeface="Roboto Bold"/>
              </a:rPr>
              <a:t>坚持坚持依法全面履职</a:t>
            </a:r>
          </a:p>
        </p:txBody>
      </p:sp>
      <p:sp>
        <p:nvSpPr>
          <p:cNvPr id="14" name="Shape 2672">
            <a:extLst>
              <a:ext uri="{FF2B5EF4-FFF2-40B4-BE49-F238E27FC236}">
                <a16:creationId xmlns:a16="http://schemas.microsoft.com/office/drawing/2014/main" xmlns="" id="{1A016B55-7F95-4ED8-8097-227FF580660B}"/>
              </a:ext>
            </a:extLst>
          </p:cNvPr>
          <p:cNvSpPr/>
          <p:nvPr/>
        </p:nvSpPr>
        <p:spPr>
          <a:xfrm>
            <a:off x="3316787" y="2481999"/>
            <a:ext cx="1012121" cy="524245"/>
          </a:xfrm>
          <a:prstGeom prst="rect">
            <a:avLst/>
          </a:prstGeom>
          <a:ln w="12700">
            <a:miter lim="400000"/>
          </a:ln>
        </p:spPr>
        <p:txBody>
          <a:bodyPr lIns="25400" tIns="25400" rIns="25400" bIns="25400" anchor="ctr"/>
          <a:lstStyle>
            <a:lvl1pPr defTabSz="1054100">
              <a:lnSpc>
                <a:spcPts val="7000"/>
              </a:lnSpc>
              <a:defRPr sz="6500" cap="all" spc="-390" baseline="9000">
                <a:solidFill>
                  <a:srgbClr val="FFFFFF"/>
                </a:solidFill>
                <a:latin typeface="Roboto Bold"/>
                <a:ea typeface="Roboto Bold"/>
                <a:cs typeface="Roboto Bold"/>
                <a:sym typeface="Roboto Bold"/>
              </a:defRPr>
            </a:lvl1pPr>
          </a:lstStyle>
          <a:p>
            <a:pPr marL="0" marR="0" lvl="0" indent="0" algn="l" defTabSz="1054100" rtl="0" eaLnBrk="1" fontAlgn="auto" latinLnBrk="0" hangingPunct="1">
              <a:lnSpc>
                <a:spcPct val="100000"/>
              </a:lnSpc>
              <a:spcBef>
                <a:spcPts val="0"/>
              </a:spcBef>
              <a:spcAft>
                <a:spcPts val="0"/>
              </a:spcAft>
              <a:buClrTx/>
              <a:buSzTx/>
              <a:buFontTx/>
              <a:buNone/>
              <a:tabLst/>
              <a:defRPr sz="1800" cap="none" spc="0" baseline="0">
                <a:solidFill>
                  <a:srgbClr val="000000"/>
                </a:solidFill>
              </a:defRPr>
            </a:pPr>
            <a:r>
              <a:rPr kumimoji="0" sz="2000" b="0" i="0" u="none" strike="noStrike" kern="1200" cap="none" spc="-146" normalizeH="0" baseline="0" noProof="0">
                <a:ln>
                  <a:noFill/>
                </a:ln>
                <a:solidFill>
                  <a:prstClr val="white"/>
                </a:solidFill>
                <a:effectLst/>
                <a:uLnTx/>
                <a:uFillTx/>
                <a:latin typeface="微软雅黑" panose="020B0503020204020204" charset="-122"/>
                <a:ea typeface="微软雅黑" panose="020B0503020204020204" charset="-122"/>
                <a:sym typeface="Roboto Bold"/>
              </a:rPr>
              <a:t>始终始终保持廉洁本色</a:t>
            </a:r>
          </a:p>
        </p:txBody>
      </p:sp>
      <p:sp>
        <p:nvSpPr>
          <p:cNvPr id="15" name="Shape 2673">
            <a:extLst>
              <a:ext uri="{FF2B5EF4-FFF2-40B4-BE49-F238E27FC236}">
                <a16:creationId xmlns:a16="http://schemas.microsoft.com/office/drawing/2014/main" xmlns="" id="{61A80C17-1938-4399-8811-45B9D1124A60}"/>
              </a:ext>
            </a:extLst>
          </p:cNvPr>
          <p:cNvSpPr/>
          <p:nvPr/>
        </p:nvSpPr>
        <p:spPr>
          <a:xfrm>
            <a:off x="3252652" y="4073226"/>
            <a:ext cx="1175385" cy="524510"/>
          </a:xfrm>
          <a:prstGeom prst="rect">
            <a:avLst/>
          </a:prstGeom>
          <a:ln w="12700">
            <a:miter lim="400000"/>
          </a:ln>
        </p:spPr>
        <p:txBody>
          <a:bodyPr lIns="25400" tIns="25400" rIns="25400" bIns="25400" anchor="ctr"/>
          <a:lstStyle>
            <a:lvl1pPr defTabSz="1054100">
              <a:lnSpc>
                <a:spcPts val="7000"/>
              </a:lnSpc>
              <a:defRPr sz="6500" cap="all" spc="-390" baseline="9000">
                <a:solidFill>
                  <a:srgbClr val="FFFFFF"/>
                </a:solidFill>
                <a:latin typeface="Roboto Bold"/>
                <a:ea typeface="Roboto Bold"/>
                <a:cs typeface="Roboto Bold"/>
                <a:sym typeface="Roboto Bold"/>
              </a:defRPr>
            </a:lvl1pPr>
          </a:lstStyle>
          <a:p>
            <a:pPr marL="0" marR="0" lvl="0" indent="0" algn="l" defTabSz="1054100" rtl="0" eaLnBrk="1" fontAlgn="auto" latinLnBrk="0" hangingPunct="1">
              <a:lnSpc>
                <a:spcPct val="100000"/>
              </a:lnSpc>
              <a:spcBef>
                <a:spcPts val="0"/>
              </a:spcBef>
              <a:spcAft>
                <a:spcPts val="0"/>
              </a:spcAft>
              <a:buClrTx/>
              <a:buSzTx/>
              <a:buFontTx/>
              <a:buNone/>
              <a:tabLst/>
              <a:defRPr sz="1800" cap="none" spc="0" baseline="0">
                <a:solidFill>
                  <a:srgbClr val="000000"/>
                </a:solidFill>
              </a:defRPr>
            </a:pPr>
            <a:r>
              <a:rPr kumimoji="0" sz="2000" b="0" i="0" u="none" strike="noStrike" kern="1200" cap="none" spc="-146" normalizeH="0" baseline="0" noProof="0">
                <a:ln>
                  <a:noFill/>
                </a:ln>
                <a:solidFill>
                  <a:prstClr val="white"/>
                </a:solidFill>
                <a:effectLst/>
                <a:uLnTx/>
                <a:uFillTx/>
                <a:latin typeface="微软雅黑" panose="020B0503020204020204" charset="-122"/>
                <a:ea typeface="微软雅黑" panose="020B0503020204020204" charset="-122"/>
                <a:sym typeface="Roboto Bold"/>
              </a:rPr>
              <a:t>勤勉勤勉尽责干事创业</a:t>
            </a:r>
          </a:p>
        </p:txBody>
      </p:sp>
      <p:grpSp>
        <p:nvGrpSpPr>
          <p:cNvPr id="16" name="组合 15">
            <a:extLst>
              <a:ext uri="{FF2B5EF4-FFF2-40B4-BE49-F238E27FC236}">
                <a16:creationId xmlns:a16="http://schemas.microsoft.com/office/drawing/2014/main" xmlns="" id="{48D0DF97-C757-4046-9A65-016667244CFA}"/>
              </a:ext>
            </a:extLst>
          </p:cNvPr>
          <p:cNvGrpSpPr/>
          <p:nvPr/>
        </p:nvGrpSpPr>
        <p:grpSpPr>
          <a:xfrm>
            <a:off x="4946197" y="2498220"/>
            <a:ext cx="7762240" cy="450850"/>
            <a:chOff x="3393440" y="3314195"/>
            <a:chExt cx="7762240" cy="450850"/>
          </a:xfrm>
        </p:grpSpPr>
        <p:sp>
          <p:nvSpPr>
            <p:cNvPr id="17" name="椭圆 16">
              <a:extLst>
                <a:ext uri="{FF2B5EF4-FFF2-40B4-BE49-F238E27FC236}">
                  <a16:creationId xmlns:a16="http://schemas.microsoft.com/office/drawing/2014/main" xmlns="" id="{2E971710-1BCC-4EC1-A0BC-6084C2C152BB}"/>
                </a:ext>
              </a:extLst>
            </p:cNvPr>
            <p:cNvSpPr/>
            <p:nvPr/>
          </p:nvSpPr>
          <p:spPr>
            <a:xfrm>
              <a:off x="3393440" y="34337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8" name="文本框 17">
              <a:extLst>
                <a:ext uri="{FF2B5EF4-FFF2-40B4-BE49-F238E27FC236}">
                  <a16:creationId xmlns:a16="http://schemas.microsoft.com/office/drawing/2014/main" xmlns="" id="{7554D223-84F6-4847-BEB3-41B2A6B05D12}"/>
                </a:ext>
              </a:extLst>
            </p:cNvPr>
            <p:cNvSpPr txBox="1"/>
            <p:nvPr/>
          </p:nvSpPr>
          <p:spPr>
            <a:xfrm>
              <a:off x="3657600" y="3314195"/>
              <a:ext cx="7498080" cy="45085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坚决贯彻落实党中央八项规定精神，一以贯之纠正“四风”</a:t>
              </a:r>
            </a:p>
          </p:txBody>
        </p:sp>
      </p:grpSp>
      <p:grpSp>
        <p:nvGrpSpPr>
          <p:cNvPr id="19" name="组合 18">
            <a:extLst>
              <a:ext uri="{FF2B5EF4-FFF2-40B4-BE49-F238E27FC236}">
                <a16:creationId xmlns:a16="http://schemas.microsoft.com/office/drawing/2014/main" xmlns="" id="{65C03F60-A207-41B7-B71B-CD70736A14BD}"/>
              </a:ext>
            </a:extLst>
          </p:cNvPr>
          <p:cNvGrpSpPr/>
          <p:nvPr/>
        </p:nvGrpSpPr>
        <p:grpSpPr>
          <a:xfrm>
            <a:off x="4932227" y="3053845"/>
            <a:ext cx="6278245" cy="810260"/>
            <a:chOff x="3393440" y="4391155"/>
            <a:chExt cx="6278245" cy="810260"/>
          </a:xfrm>
        </p:grpSpPr>
        <p:sp>
          <p:nvSpPr>
            <p:cNvPr id="20" name="文本框 19">
              <a:extLst>
                <a:ext uri="{FF2B5EF4-FFF2-40B4-BE49-F238E27FC236}">
                  <a16:creationId xmlns:a16="http://schemas.microsoft.com/office/drawing/2014/main" xmlns="" id="{4D176F2C-C467-491E-82A9-8D3E97FDB759}"/>
                </a:ext>
              </a:extLst>
            </p:cNvPr>
            <p:cNvSpPr txBox="1"/>
            <p:nvPr/>
          </p:nvSpPr>
          <p:spPr>
            <a:xfrm>
              <a:off x="3657600" y="4391155"/>
              <a:ext cx="6014085" cy="81026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加强行政监察和审计监督。保持惩治腐败高压态势，聚焦重点领域</a:t>
              </a:r>
            </a:p>
          </p:txBody>
        </p:sp>
        <p:sp>
          <p:nvSpPr>
            <p:cNvPr id="21" name="椭圆 20">
              <a:extLst>
                <a:ext uri="{FF2B5EF4-FFF2-40B4-BE49-F238E27FC236}">
                  <a16:creationId xmlns:a16="http://schemas.microsoft.com/office/drawing/2014/main" xmlns="" id="{318759AE-0450-4B39-B2AB-CB80128A49D3}"/>
                </a:ext>
              </a:extLst>
            </p:cNvPr>
            <p:cNvSpPr/>
            <p:nvPr/>
          </p:nvSpPr>
          <p:spPr>
            <a:xfrm>
              <a:off x="3393440" y="451069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22" name="组合 21">
            <a:extLst>
              <a:ext uri="{FF2B5EF4-FFF2-40B4-BE49-F238E27FC236}">
                <a16:creationId xmlns:a16="http://schemas.microsoft.com/office/drawing/2014/main" xmlns="" id="{1B55B260-F048-494D-9ABC-AD689278C7A1}"/>
              </a:ext>
            </a:extLst>
          </p:cNvPr>
          <p:cNvGrpSpPr/>
          <p:nvPr/>
        </p:nvGrpSpPr>
        <p:grpSpPr>
          <a:xfrm>
            <a:off x="4932227" y="3947290"/>
            <a:ext cx="6377305" cy="810260"/>
            <a:chOff x="3393440" y="5498595"/>
            <a:chExt cx="6377305" cy="810260"/>
          </a:xfrm>
        </p:grpSpPr>
        <p:sp>
          <p:nvSpPr>
            <p:cNvPr id="23" name="文本框 22">
              <a:extLst>
                <a:ext uri="{FF2B5EF4-FFF2-40B4-BE49-F238E27FC236}">
                  <a16:creationId xmlns:a16="http://schemas.microsoft.com/office/drawing/2014/main" xmlns="" id="{F1FCDC94-5768-4C20-8BE0-E44E7988E0D7}"/>
                </a:ext>
              </a:extLst>
            </p:cNvPr>
            <p:cNvSpPr txBox="1"/>
            <p:nvPr/>
          </p:nvSpPr>
          <p:spPr>
            <a:xfrm>
              <a:off x="3657600" y="5498595"/>
              <a:ext cx="6113145" cy="81026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严肃查处侵害群众利益的不正之风和腐败问题。广大公务员要持廉守正，干干净净为人民做事</a:t>
              </a:r>
            </a:p>
          </p:txBody>
        </p:sp>
        <p:sp>
          <p:nvSpPr>
            <p:cNvPr id="24" name="椭圆 23">
              <a:extLst>
                <a:ext uri="{FF2B5EF4-FFF2-40B4-BE49-F238E27FC236}">
                  <a16:creationId xmlns:a16="http://schemas.microsoft.com/office/drawing/2014/main" xmlns="" id="{8E0FEB45-A260-44B7-9BCA-B258DC07516F}"/>
                </a:ext>
              </a:extLst>
            </p:cNvPr>
            <p:cNvSpPr/>
            <p:nvPr/>
          </p:nvSpPr>
          <p:spPr>
            <a:xfrm>
              <a:off x="3393440" y="56181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Tree>
    <p:extLst>
      <p:ext uri="{BB962C8B-B14F-4D97-AF65-F5344CB8AC3E}">
        <p14:creationId xmlns:p14="http://schemas.microsoft.com/office/powerpoint/2010/main" xmlns="" val="13385773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4"/>
                                        </p:tgtEl>
                                        <p:attrNameLst>
                                          <p:attrName>style.visibility</p:attrName>
                                        </p:attrNameLst>
                                      </p:cBhvr>
                                      <p:to>
                                        <p:strVal val="visible"/>
                                      </p:to>
                                    </p:set>
                                    <p:anim calcmode="lin" valueType="num">
                                      <p:cBhvr>
                                        <p:cTn id="7" dur="550" fill="hold"/>
                                        <p:tgtEl>
                                          <p:spTgt spid="4"/>
                                        </p:tgtEl>
                                        <p:attrNameLst>
                                          <p:attrName>ppt_x</p:attrName>
                                        </p:attrNameLst>
                                      </p:cBhvr>
                                      <p:tavLst>
                                        <p:tav tm="0">
                                          <p:val>
                                            <p:strVal val="0-#ppt_w/2"/>
                                          </p:val>
                                        </p:tav>
                                        <p:tav tm="100000">
                                          <p:val>
                                            <p:strVal val="#ppt_x"/>
                                          </p:val>
                                        </p:tav>
                                      </p:tavLst>
                                    </p:anim>
                                    <p:anim calcmode="lin" valueType="num">
                                      <p:cBhvr>
                                        <p:cTn id="8" dur="5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9" presetClass="entr" presetSubtype="0" fill="hold" grpId="0" nodeType="afterEffect">
                                  <p:stCondLst>
                                    <p:cond delay="0"/>
                                  </p:stCondLst>
                                  <p:childTnLst>
                                    <p:set>
                                      <p:cBhvr>
                                        <p:cTn id="11" dur="indefinite" fill="hold"/>
                                        <p:tgtEl>
                                          <p:spTgt spid="12"/>
                                        </p:tgtEl>
                                        <p:attrNameLst>
                                          <p:attrName>style.visibility</p:attrName>
                                        </p:attrNameLst>
                                      </p:cBhvr>
                                      <p:to>
                                        <p:strVal val="visible"/>
                                      </p:to>
                                    </p:set>
                                    <p:animEffect transition="in" filter="dissolve">
                                      <p:cBhvr>
                                        <p:cTn id="12" dur="550"/>
                                        <p:tgtEl>
                                          <p:spTgt spid="12"/>
                                        </p:tgtEl>
                                      </p:cBhvr>
                                    </p:animEffect>
                                  </p:childTnLst>
                                </p:cTn>
                              </p:par>
                            </p:childTnLst>
                          </p:cTn>
                        </p:par>
                        <p:par>
                          <p:cTn id="13" fill="hold">
                            <p:stCondLst>
                              <p:cond delay="0"/>
                            </p:stCondLst>
                            <p:childTnLst>
                              <p:par>
                                <p:cTn id="14" presetID="2" presetClass="entr" presetSubtype="2" fill="hold" grpId="0" nodeType="afterEffect">
                                  <p:stCondLst>
                                    <p:cond delay="0"/>
                                  </p:stCondLst>
                                  <p:childTnLst>
                                    <p:set>
                                      <p:cBhvr>
                                        <p:cTn id="15" dur="indefinite" fill="hold"/>
                                        <p:tgtEl>
                                          <p:spTgt spid="3"/>
                                        </p:tgtEl>
                                        <p:attrNameLst>
                                          <p:attrName>style.visibility</p:attrName>
                                        </p:attrNameLst>
                                      </p:cBhvr>
                                      <p:to>
                                        <p:strVal val="visible"/>
                                      </p:to>
                                    </p:set>
                                    <p:anim calcmode="lin" valueType="num">
                                      <p:cBhvr>
                                        <p:cTn id="16" dur="550" fill="hold"/>
                                        <p:tgtEl>
                                          <p:spTgt spid="3"/>
                                        </p:tgtEl>
                                        <p:attrNameLst>
                                          <p:attrName>ppt_x</p:attrName>
                                        </p:attrNameLst>
                                      </p:cBhvr>
                                      <p:tavLst>
                                        <p:tav tm="0">
                                          <p:val>
                                            <p:strVal val="1+#ppt_w/2"/>
                                          </p:val>
                                        </p:tav>
                                        <p:tav tm="100000">
                                          <p:val>
                                            <p:strVal val="#ppt_x"/>
                                          </p:val>
                                        </p:tav>
                                      </p:tavLst>
                                    </p:anim>
                                    <p:anim calcmode="lin" valueType="num">
                                      <p:cBhvr>
                                        <p:cTn id="17" dur="55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0"/>
                            </p:stCondLst>
                            <p:childTnLst>
                              <p:par>
                                <p:cTn id="19" presetID="9" presetClass="entr" presetSubtype="0" fill="hold" grpId="0" nodeType="afterEffect">
                                  <p:stCondLst>
                                    <p:cond delay="0"/>
                                  </p:stCondLst>
                                  <p:childTnLst>
                                    <p:set>
                                      <p:cBhvr>
                                        <p:cTn id="20" dur="indefinite" fill="hold"/>
                                        <p:tgtEl>
                                          <p:spTgt spid="14"/>
                                        </p:tgtEl>
                                        <p:attrNameLst>
                                          <p:attrName>style.visibility</p:attrName>
                                        </p:attrNameLst>
                                      </p:cBhvr>
                                      <p:to>
                                        <p:strVal val="visible"/>
                                      </p:to>
                                    </p:set>
                                    <p:animEffect transition="in" filter="dissolve">
                                      <p:cBhvr>
                                        <p:cTn id="21" dur="550"/>
                                        <p:tgtEl>
                                          <p:spTgt spid="14"/>
                                        </p:tgtEl>
                                      </p:cBhvr>
                                    </p:animEffect>
                                  </p:childTnLst>
                                </p:cTn>
                              </p:par>
                            </p:childTnLst>
                          </p:cTn>
                        </p:par>
                        <p:par>
                          <p:cTn id="22" fill="hold">
                            <p:stCondLst>
                              <p:cond delay="0"/>
                            </p:stCondLst>
                            <p:childTnLst>
                              <p:par>
                                <p:cTn id="23" presetID="2" presetClass="entr" presetSubtype="8" fill="hold" grpId="0" nodeType="afterEffect">
                                  <p:stCondLst>
                                    <p:cond delay="0"/>
                                  </p:stCondLst>
                                  <p:childTnLst>
                                    <p:set>
                                      <p:cBhvr>
                                        <p:cTn id="24" dur="indefinite" fill="hold"/>
                                        <p:tgtEl>
                                          <p:spTgt spid="6"/>
                                        </p:tgtEl>
                                        <p:attrNameLst>
                                          <p:attrName>style.visibility</p:attrName>
                                        </p:attrNameLst>
                                      </p:cBhvr>
                                      <p:to>
                                        <p:strVal val="visible"/>
                                      </p:to>
                                    </p:set>
                                    <p:anim calcmode="lin" valueType="num">
                                      <p:cBhvr>
                                        <p:cTn id="25" dur="550" fill="hold"/>
                                        <p:tgtEl>
                                          <p:spTgt spid="6"/>
                                        </p:tgtEl>
                                        <p:attrNameLst>
                                          <p:attrName>ppt_x</p:attrName>
                                        </p:attrNameLst>
                                      </p:cBhvr>
                                      <p:tavLst>
                                        <p:tav tm="0">
                                          <p:val>
                                            <p:strVal val="0-#ppt_w/2"/>
                                          </p:val>
                                        </p:tav>
                                        <p:tav tm="100000">
                                          <p:val>
                                            <p:strVal val="#ppt_x"/>
                                          </p:val>
                                        </p:tav>
                                      </p:tavLst>
                                    </p:anim>
                                    <p:anim calcmode="lin" valueType="num">
                                      <p:cBhvr>
                                        <p:cTn id="26" dur="55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0"/>
                            </p:stCondLst>
                            <p:childTnLst>
                              <p:par>
                                <p:cTn id="28" presetID="9" presetClass="entr" presetSubtype="0" fill="hold" grpId="0" nodeType="afterEffect">
                                  <p:stCondLst>
                                    <p:cond delay="0"/>
                                  </p:stCondLst>
                                  <p:childTnLst>
                                    <p:set>
                                      <p:cBhvr>
                                        <p:cTn id="29" dur="indefinite" fill="hold"/>
                                        <p:tgtEl>
                                          <p:spTgt spid="13"/>
                                        </p:tgtEl>
                                        <p:attrNameLst>
                                          <p:attrName>style.visibility</p:attrName>
                                        </p:attrNameLst>
                                      </p:cBhvr>
                                      <p:to>
                                        <p:strVal val="visible"/>
                                      </p:to>
                                    </p:set>
                                    <p:animEffect transition="in" filter="dissolve">
                                      <p:cBhvr>
                                        <p:cTn id="30" dur="550"/>
                                        <p:tgtEl>
                                          <p:spTgt spid="13"/>
                                        </p:tgtEl>
                                      </p:cBhvr>
                                    </p:animEffect>
                                  </p:childTnLst>
                                </p:cTn>
                              </p:par>
                            </p:childTnLst>
                          </p:cTn>
                        </p:par>
                        <p:par>
                          <p:cTn id="31" fill="hold">
                            <p:stCondLst>
                              <p:cond delay="0"/>
                            </p:stCondLst>
                            <p:childTnLst>
                              <p:par>
                                <p:cTn id="32" presetID="2" presetClass="entr" presetSubtype="2" fill="hold" grpId="0" nodeType="afterEffect">
                                  <p:stCondLst>
                                    <p:cond delay="0"/>
                                  </p:stCondLst>
                                  <p:childTnLst>
                                    <p:set>
                                      <p:cBhvr>
                                        <p:cTn id="33" dur="indefinite" fill="hold"/>
                                        <p:tgtEl>
                                          <p:spTgt spid="5"/>
                                        </p:tgtEl>
                                        <p:attrNameLst>
                                          <p:attrName>style.visibility</p:attrName>
                                        </p:attrNameLst>
                                      </p:cBhvr>
                                      <p:to>
                                        <p:strVal val="visible"/>
                                      </p:to>
                                    </p:set>
                                    <p:anim calcmode="lin" valueType="num">
                                      <p:cBhvr>
                                        <p:cTn id="34" dur="550" fill="hold"/>
                                        <p:tgtEl>
                                          <p:spTgt spid="5"/>
                                        </p:tgtEl>
                                        <p:attrNameLst>
                                          <p:attrName>ppt_x</p:attrName>
                                        </p:attrNameLst>
                                      </p:cBhvr>
                                      <p:tavLst>
                                        <p:tav tm="0">
                                          <p:val>
                                            <p:strVal val="1+#ppt_w/2"/>
                                          </p:val>
                                        </p:tav>
                                        <p:tav tm="100000">
                                          <p:val>
                                            <p:strVal val="#ppt_x"/>
                                          </p:val>
                                        </p:tav>
                                      </p:tavLst>
                                    </p:anim>
                                    <p:anim calcmode="lin" valueType="num">
                                      <p:cBhvr>
                                        <p:cTn id="35" dur="5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0"/>
                            </p:stCondLst>
                            <p:childTnLst>
                              <p:par>
                                <p:cTn id="37" presetID="23" presetClass="entr" presetSubtype="32" fill="hold" grpId="0" nodeType="afterEffect">
                                  <p:stCondLst>
                                    <p:cond delay="0"/>
                                  </p:stCondLst>
                                  <p:childTnLst>
                                    <p:set>
                                      <p:cBhvr>
                                        <p:cTn id="38" dur="indefinite" fill="hold"/>
                                        <p:tgtEl>
                                          <p:spTgt spid="7"/>
                                        </p:tgtEl>
                                        <p:attrNameLst>
                                          <p:attrName>style.visibility</p:attrName>
                                        </p:attrNameLst>
                                      </p:cBhvr>
                                      <p:to>
                                        <p:strVal val="visible"/>
                                      </p:to>
                                    </p:set>
                                    <p:anim calcmode="lin" valueType="num">
                                      <p:cBhvr>
                                        <p:cTn id="39" dur="550" fill="hold"/>
                                        <p:tgtEl>
                                          <p:spTgt spid="7"/>
                                        </p:tgtEl>
                                        <p:attrNameLst>
                                          <p:attrName>ppt_w</p:attrName>
                                        </p:attrNameLst>
                                      </p:cBhvr>
                                      <p:tavLst>
                                        <p:tav tm="0">
                                          <p:val>
                                            <p:fltVal val="0"/>
                                          </p:val>
                                        </p:tav>
                                        <p:tav tm="100000">
                                          <p:val>
                                            <p:strVal val="#ppt_w"/>
                                          </p:val>
                                        </p:tav>
                                      </p:tavLst>
                                    </p:anim>
                                    <p:anim calcmode="lin" valueType="num">
                                      <p:cBhvr>
                                        <p:cTn id="40" dur="550" fill="hold"/>
                                        <p:tgtEl>
                                          <p:spTgt spid="7"/>
                                        </p:tgtEl>
                                        <p:attrNameLst>
                                          <p:attrName>ppt_h</p:attrName>
                                        </p:attrNameLst>
                                      </p:cBhvr>
                                      <p:tavLst>
                                        <p:tav tm="0">
                                          <p:val>
                                            <p:fltVal val="0"/>
                                          </p:val>
                                        </p:tav>
                                        <p:tav tm="100000">
                                          <p:val>
                                            <p:strVal val="#ppt_h"/>
                                          </p:val>
                                        </p:tav>
                                      </p:tavLst>
                                    </p:anim>
                                  </p:childTnLst>
                                </p:cTn>
                              </p:par>
                            </p:childTnLst>
                          </p:cTn>
                        </p:par>
                        <p:par>
                          <p:cTn id="41" fill="hold">
                            <p:stCondLst>
                              <p:cond delay="0"/>
                            </p:stCondLst>
                            <p:childTnLst>
                              <p:par>
                                <p:cTn id="42" presetID="9" presetClass="entr" presetSubtype="0" fill="hold" grpId="0" nodeType="afterEffect">
                                  <p:stCondLst>
                                    <p:cond delay="0"/>
                                  </p:stCondLst>
                                  <p:childTnLst>
                                    <p:set>
                                      <p:cBhvr>
                                        <p:cTn id="43" dur="indefinite" fill="hold"/>
                                        <p:tgtEl>
                                          <p:spTgt spid="15"/>
                                        </p:tgtEl>
                                        <p:attrNameLst>
                                          <p:attrName>style.visibility</p:attrName>
                                        </p:attrNameLst>
                                      </p:cBhvr>
                                      <p:to>
                                        <p:strVal val="visible"/>
                                      </p:to>
                                    </p:set>
                                    <p:animEffect transition="in" filter="dissolve">
                                      <p:cBhvr>
                                        <p:cTn id="44" dur="550"/>
                                        <p:tgtEl>
                                          <p:spTgt spid="15"/>
                                        </p:tgtEl>
                                      </p:cBhvr>
                                    </p:animEffect>
                                  </p:childTnLst>
                                </p:cTn>
                              </p:par>
                              <p:par>
                                <p:cTn id="45" presetID="10" presetClass="entr" presetSubtype="0" fill="hold" nodeType="withEffect">
                                  <p:stCondLst>
                                    <p:cond delay="75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childTnLst>
                                </p:cTn>
                              </p:par>
                              <p:par>
                                <p:cTn id="48" presetID="10" presetClass="entr" presetSubtype="0" fill="hold" nodeType="withEffect">
                                  <p:stCondLst>
                                    <p:cond delay="75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childTnLst>
                                </p:cTn>
                              </p:par>
                              <p:par>
                                <p:cTn id="51" presetID="10" presetClass="entr" presetSubtype="0" fill="hold" nodeType="withEffect">
                                  <p:stCondLst>
                                    <p:cond delay="75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dvAuto="0"/>
      <p:bldP spid="4" grpId="0" bldLvl="0" animBg="1" advAuto="0"/>
      <p:bldP spid="5" grpId="0" bldLvl="0" animBg="1" advAuto="0"/>
      <p:bldP spid="6" grpId="0" bldLvl="0" animBg="1" advAuto="0"/>
      <p:bldP spid="7" grpId="0" bldLvl="0" animBg="1" advAuto="0"/>
      <p:bldP spid="12" grpId="0" animBg="1" advAuto="0"/>
      <p:bldP spid="13" grpId="0" animBg="1" advAuto="0"/>
      <p:bldP spid="14" grpId="0" animBg="1" advAuto="0"/>
      <p:bldP spid="15"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2018</a:t>
            </a: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年的反腐败重点任务</a:t>
            </a:r>
          </a:p>
        </p:txBody>
      </p:sp>
      <p:grpSp>
        <p:nvGrpSpPr>
          <p:cNvPr id="17" name="组合 16">
            <a:extLst>
              <a:ext uri="{FF2B5EF4-FFF2-40B4-BE49-F238E27FC236}">
                <a16:creationId xmlns:a16="http://schemas.microsoft.com/office/drawing/2014/main" xmlns="" id="{22AEF723-90C9-43B4-A32A-C0AACE7A458B}"/>
              </a:ext>
            </a:extLst>
          </p:cNvPr>
          <p:cNvGrpSpPr/>
          <p:nvPr/>
        </p:nvGrpSpPr>
        <p:grpSpPr>
          <a:xfrm>
            <a:off x="1172210" y="1622245"/>
            <a:ext cx="9847580" cy="975995"/>
            <a:chOff x="1643204" y="2829685"/>
            <a:chExt cx="11027171" cy="1509655"/>
          </a:xfrm>
        </p:grpSpPr>
        <p:sp>
          <p:nvSpPr>
            <p:cNvPr id="18" name="对角圆角矩形 29">
              <a:extLst>
                <a:ext uri="{FF2B5EF4-FFF2-40B4-BE49-F238E27FC236}">
                  <a16:creationId xmlns:a16="http://schemas.microsoft.com/office/drawing/2014/main" xmlns="" id="{558C4230-84CB-4203-8E62-20372FF3C927}"/>
                </a:ext>
              </a:extLst>
            </p:cNvPr>
            <p:cNvSpPr/>
            <p:nvPr/>
          </p:nvSpPr>
          <p:spPr>
            <a:xfrm>
              <a:off x="1643204" y="3465174"/>
              <a:ext cx="11027171" cy="874166"/>
            </a:xfrm>
            <a:prstGeom prst="round2DiagRect">
              <a:avLst>
                <a:gd name="adj1" fmla="val 50000"/>
                <a:gd name="adj2" fmla="val 0"/>
              </a:avLst>
            </a:prstGeom>
            <a:gradFill>
              <a:gsLst>
                <a:gs pos="0">
                  <a:srgbClr val="E30000"/>
                </a:gs>
                <a:gs pos="100000">
                  <a:srgbClr val="76030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矩形 18">
              <a:extLst>
                <a:ext uri="{FF2B5EF4-FFF2-40B4-BE49-F238E27FC236}">
                  <a16:creationId xmlns:a16="http://schemas.microsoft.com/office/drawing/2014/main" xmlns="" id="{4BE242BC-8B81-48EA-8CE5-4478B24E8950}"/>
                </a:ext>
              </a:extLst>
            </p:cNvPr>
            <p:cNvSpPr/>
            <p:nvPr/>
          </p:nvSpPr>
          <p:spPr>
            <a:xfrm>
              <a:off x="2783750" y="3597772"/>
              <a:ext cx="9031927" cy="66495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壹  全面贯彻二中全会精神，深化全面从严治党</a:t>
              </a:r>
            </a:p>
          </p:txBody>
        </p:sp>
        <p:pic>
          <p:nvPicPr>
            <p:cNvPr id="20" name="Picture 7" descr="G:\2016我图\两会\ooopic_10194892_b0c64675b11c678cafbc\003.png">
              <a:extLst>
                <a:ext uri="{FF2B5EF4-FFF2-40B4-BE49-F238E27FC236}">
                  <a16:creationId xmlns:a16="http://schemas.microsoft.com/office/drawing/2014/main" xmlns="" id="{0E939049-9114-460E-81CE-DD53D9B4EACA}"/>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966738" y="2829685"/>
              <a:ext cx="604404" cy="1509655"/>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1" name="组合 20">
            <a:extLst>
              <a:ext uri="{FF2B5EF4-FFF2-40B4-BE49-F238E27FC236}">
                <a16:creationId xmlns:a16="http://schemas.microsoft.com/office/drawing/2014/main" xmlns="" id="{F98EAE84-678B-4672-8734-200E9C8AE85D}"/>
              </a:ext>
            </a:extLst>
          </p:cNvPr>
          <p:cNvGrpSpPr/>
          <p:nvPr/>
        </p:nvGrpSpPr>
        <p:grpSpPr>
          <a:xfrm>
            <a:off x="1196975" y="2713939"/>
            <a:ext cx="8680450" cy="491490"/>
            <a:chOff x="3393440" y="3314195"/>
            <a:chExt cx="8680450" cy="491490"/>
          </a:xfrm>
        </p:grpSpPr>
        <p:sp>
          <p:nvSpPr>
            <p:cNvPr id="22" name="椭圆 21">
              <a:extLst>
                <a:ext uri="{FF2B5EF4-FFF2-40B4-BE49-F238E27FC236}">
                  <a16:creationId xmlns:a16="http://schemas.microsoft.com/office/drawing/2014/main" xmlns="" id="{1C2D08D4-637D-430B-BE72-DBFA6A99BF0F}"/>
                </a:ext>
              </a:extLst>
            </p:cNvPr>
            <p:cNvSpPr/>
            <p:nvPr/>
          </p:nvSpPr>
          <p:spPr>
            <a:xfrm>
              <a:off x="3393440" y="34337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3" name="文本框 22">
              <a:extLst>
                <a:ext uri="{FF2B5EF4-FFF2-40B4-BE49-F238E27FC236}">
                  <a16:creationId xmlns:a16="http://schemas.microsoft.com/office/drawing/2014/main" xmlns="" id="{25DFF900-DD2F-41FF-A275-F4A06F85D4FF}"/>
                </a:ext>
              </a:extLst>
            </p:cNvPr>
            <p:cNvSpPr txBox="1"/>
            <p:nvPr/>
          </p:nvSpPr>
          <p:spPr>
            <a:xfrm>
              <a:off x="3657600" y="3314195"/>
              <a:ext cx="8416290" cy="49149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坚决拥护以习近平同志为核心的党中央权威，全面加强政府自身建设</a:t>
              </a:r>
            </a:p>
          </p:txBody>
        </p:sp>
      </p:grpSp>
      <p:grpSp>
        <p:nvGrpSpPr>
          <p:cNvPr id="24" name="组合 23">
            <a:extLst>
              <a:ext uri="{FF2B5EF4-FFF2-40B4-BE49-F238E27FC236}">
                <a16:creationId xmlns:a16="http://schemas.microsoft.com/office/drawing/2014/main" xmlns="" id="{8F32C708-35FC-4D88-BEC2-BC398CCF747F}"/>
              </a:ext>
            </a:extLst>
          </p:cNvPr>
          <p:cNvGrpSpPr/>
          <p:nvPr/>
        </p:nvGrpSpPr>
        <p:grpSpPr>
          <a:xfrm>
            <a:off x="1196975" y="3281629"/>
            <a:ext cx="10180955" cy="491490"/>
            <a:chOff x="3393440" y="4391155"/>
            <a:chExt cx="10180955" cy="491490"/>
          </a:xfrm>
        </p:grpSpPr>
        <p:sp>
          <p:nvSpPr>
            <p:cNvPr id="25" name="文本框 24">
              <a:extLst>
                <a:ext uri="{FF2B5EF4-FFF2-40B4-BE49-F238E27FC236}">
                  <a16:creationId xmlns:a16="http://schemas.microsoft.com/office/drawing/2014/main" xmlns="" id="{F3F2E3DB-D3FC-4E96-B484-14023F142FC9}"/>
                </a:ext>
              </a:extLst>
            </p:cNvPr>
            <p:cNvSpPr txBox="1"/>
            <p:nvPr/>
          </p:nvSpPr>
          <p:spPr>
            <a:xfrm>
              <a:off x="3657600" y="4391155"/>
              <a:ext cx="9916795" cy="49149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各级政府必须旗帜鲜明讲政治</a:t>
              </a:r>
            </a:p>
          </p:txBody>
        </p:sp>
        <p:sp>
          <p:nvSpPr>
            <p:cNvPr id="26" name="椭圆 25">
              <a:extLst>
                <a:ext uri="{FF2B5EF4-FFF2-40B4-BE49-F238E27FC236}">
                  <a16:creationId xmlns:a16="http://schemas.microsoft.com/office/drawing/2014/main" xmlns="" id="{FCA62B05-9CB4-4B21-9485-F9985C74AAE4}"/>
                </a:ext>
              </a:extLst>
            </p:cNvPr>
            <p:cNvSpPr/>
            <p:nvPr/>
          </p:nvSpPr>
          <p:spPr>
            <a:xfrm>
              <a:off x="3393440" y="451069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27" name="组合 26">
            <a:extLst>
              <a:ext uri="{FF2B5EF4-FFF2-40B4-BE49-F238E27FC236}">
                <a16:creationId xmlns:a16="http://schemas.microsoft.com/office/drawing/2014/main" xmlns="" id="{5827B2B2-BF0B-4068-A5D0-A1CDA374352F}"/>
              </a:ext>
            </a:extLst>
          </p:cNvPr>
          <p:cNvGrpSpPr/>
          <p:nvPr/>
        </p:nvGrpSpPr>
        <p:grpSpPr>
          <a:xfrm>
            <a:off x="1195705" y="3773119"/>
            <a:ext cx="9984105" cy="891540"/>
            <a:chOff x="3393440" y="5498595"/>
            <a:chExt cx="9984105" cy="891540"/>
          </a:xfrm>
        </p:grpSpPr>
        <p:sp>
          <p:nvSpPr>
            <p:cNvPr id="28" name="文本框 27">
              <a:extLst>
                <a:ext uri="{FF2B5EF4-FFF2-40B4-BE49-F238E27FC236}">
                  <a16:creationId xmlns:a16="http://schemas.microsoft.com/office/drawing/2014/main" xmlns="" id="{5CB04952-D5CA-4D9A-A2F5-9C6C34AF16D6}"/>
                </a:ext>
              </a:extLst>
            </p:cNvPr>
            <p:cNvSpPr txBox="1"/>
            <p:nvPr/>
          </p:nvSpPr>
          <p:spPr>
            <a:xfrm>
              <a:off x="3657600" y="5498595"/>
              <a:ext cx="9719945" cy="89154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政府各级领导干部特别是高级干部必须加强自律、慎独慎微，经常对照党章检查自己的言行，加强党性修养，陶冶道德情操，永葆共产党人政治本色</a:t>
              </a:r>
            </a:p>
          </p:txBody>
        </p:sp>
        <p:sp>
          <p:nvSpPr>
            <p:cNvPr id="29" name="椭圆 28">
              <a:extLst>
                <a:ext uri="{FF2B5EF4-FFF2-40B4-BE49-F238E27FC236}">
                  <a16:creationId xmlns:a16="http://schemas.microsoft.com/office/drawing/2014/main" xmlns="" id="{DBB22C16-B0E6-427B-BBD7-95DA12EFD3E0}"/>
                </a:ext>
              </a:extLst>
            </p:cNvPr>
            <p:cNvSpPr/>
            <p:nvPr/>
          </p:nvSpPr>
          <p:spPr>
            <a:xfrm>
              <a:off x="3393440" y="56181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Tree>
    <p:extLst>
      <p:ext uri="{BB962C8B-B14F-4D97-AF65-F5344CB8AC3E}">
        <p14:creationId xmlns:p14="http://schemas.microsoft.com/office/powerpoint/2010/main" xmlns="" val="6131399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75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childTnLst>
                                </p:cTn>
                              </p:par>
                              <p:par>
                                <p:cTn id="13" presetID="10" presetClass="entr" presetSubtype="0" fill="hold" nodeType="withEffect">
                                  <p:stCondLst>
                                    <p:cond delay="75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childTnLst>
                                </p:cTn>
                              </p:par>
                              <p:par>
                                <p:cTn id="16" presetID="10" presetClass="entr" presetSubtype="0" fill="hold" nodeType="withEffect">
                                  <p:stCondLst>
                                    <p:cond delay="75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2018</a:t>
            </a:r>
            <a:r>
              <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年的反腐败重点任务</a:t>
            </a:r>
          </a:p>
        </p:txBody>
      </p:sp>
      <p:grpSp>
        <p:nvGrpSpPr>
          <p:cNvPr id="16" name="组合 15">
            <a:extLst>
              <a:ext uri="{FF2B5EF4-FFF2-40B4-BE49-F238E27FC236}">
                <a16:creationId xmlns:a16="http://schemas.microsoft.com/office/drawing/2014/main" xmlns="" id="{A5C9BE86-42B8-4580-887E-2022971712B6}"/>
              </a:ext>
            </a:extLst>
          </p:cNvPr>
          <p:cNvGrpSpPr/>
          <p:nvPr/>
        </p:nvGrpSpPr>
        <p:grpSpPr>
          <a:xfrm>
            <a:off x="1282065" y="1352732"/>
            <a:ext cx="9847580" cy="975995"/>
            <a:chOff x="1643204" y="2829685"/>
            <a:chExt cx="11027171" cy="1509655"/>
          </a:xfrm>
        </p:grpSpPr>
        <p:sp>
          <p:nvSpPr>
            <p:cNvPr id="30" name="对角圆角矩形 29">
              <a:extLst>
                <a:ext uri="{FF2B5EF4-FFF2-40B4-BE49-F238E27FC236}">
                  <a16:creationId xmlns:a16="http://schemas.microsoft.com/office/drawing/2014/main" xmlns="" id="{7C9496AE-C12C-4852-B537-2D2FE2D0F5E9}"/>
                </a:ext>
              </a:extLst>
            </p:cNvPr>
            <p:cNvSpPr/>
            <p:nvPr/>
          </p:nvSpPr>
          <p:spPr>
            <a:xfrm>
              <a:off x="1643204" y="3465174"/>
              <a:ext cx="11027171" cy="874166"/>
            </a:xfrm>
            <a:prstGeom prst="round2DiagRect">
              <a:avLst>
                <a:gd name="adj1" fmla="val 50000"/>
                <a:gd name="adj2" fmla="val 0"/>
              </a:avLst>
            </a:prstGeom>
            <a:gradFill>
              <a:gsLst>
                <a:gs pos="0">
                  <a:srgbClr val="E30000"/>
                </a:gs>
                <a:gs pos="100000">
                  <a:srgbClr val="76030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矩形 30">
              <a:extLst>
                <a:ext uri="{FF2B5EF4-FFF2-40B4-BE49-F238E27FC236}">
                  <a16:creationId xmlns:a16="http://schemas.microsoft.com/office/drawing/2014/main" xmlns="" id="{AC50141B-1951-4C00-9F2A-A44414E82C9D}"/>
                </a:ext>
              </a:extLst>
            </p:cNvPr>
            <p:cNvSpPr/>
            <p:nvPr/>
          </p:nvSpPr>
          <p:spPr>
            <a:xfrm>
              <a:off x="2783750" y="3597772"/>
              <a:ext cx="9031927" cy="66495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壹  把党风廉政建设和反腐败工作不断引向深入</a:t>
              </a:r>
            </a:p>
          </p:txBody>
        </p:sp>
        <p:pic>
          <p:nvPicPr>
            <p:cNvPr id="32" name="Picture 7" descr="G:\2016我图\两会\ooopic_10194892_b0c64675b11c678cafbc\003.png">
              <a:extLst>
                <a:ext uri="{FF2B5EF4-FFF2-40B4-BE49-F238E27FC236}">
                  <a16:creationId xmlns:a16="http://schemas.microsoft.com/office/drawing/2014/main" xmlns="" id="{C35A2DF7-C5E8-4FBF-A74C-C53654DD856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966738" y="2829685"/>
              <a:ext cx="604404" cy="1509655"/>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33" name="组合 32">
            <a:extLst>
              <a:ext uri="{FF2B5EF4-FFF2-40B4-BE49-F238E27FC236}">
                <a16:creationId xmlns:a16="http://schemas.microsoft.com/office/drawing/2014/main" xmlns="" id="{F7CEB86D-9B42-4BC0-A6F4-1CD333CB0F78}"/>
              </a:ext>
            </a:extLst>
          </p:cNvPr>
          <p:cNvGrpSpPr/>
          <p:nvPr/>
        </p:nvGrpSpPr>
        <p:grpSpPr>
          <a:xfrm>
            <a:off x="1306830" y="2444426"/>
            <a:ext cx="8680450" cy="491490"/>
            <a:chOff x="3393440" y="3314195"/>
            <a:chExt cx="8680450" cy="491490"/>
          </a:xfrm>
        </p:grpSpPr>
        <p:sp>
          <p:nvSpPr>
            <p:cNvPr id="34" name="椭圆 33">
              <a:extLst>
                <a:ext uri="{FF2B5EF4-FFF2-40B4-BE49-F238E27FC236}">
                  <a16:creationId xmlns:a16="http://schemas.microsoft.com/office/drawing/2014/main" xmlns="" id="{90DE87F5-C5AC-4134-918F-D1588968C976}"/>
                </a:ext>
              </a:extLst>
            </p:cNvPr>
            <p:cNvSpPr/>
            <p:nvPr/>
          </p:nvSpPr>
          <p:spPr>
            <a:xfrm>
              <a:off x="3393440" y="34337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5" name="文本框 34">
              <a:extLst>
                <a:ext uri="{FF2B5EF4-FFF2-40B4-BE49-F238E27FC236}">
                  <a16:creationId xmlns:a16="http://schemas.microsoft.com/office/drawing/2014/main" xmlns="" id="{55C64B67-B169-4EBC-98C3-0049C377A429}"/>
                </a:ext>
              </a:extLst>
            </p:cNvPr>
            <p:cNvSpPr txBox="1"/>
            <p:nvPr/>
          </p:nvSpPr>
          <p:spPr>
            <a:xfrm>
              <a:off x="3657600" y="3314195"/>
              <a:ext cx="8416290" cy="49149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要明制度于前，重威刑于后</a:t>
              </a:r>
            </a:p>
          </p:txBody>
        </p:sp>
      </p:grpSp>
      <p:grpSp>
        <p:nvGrpSpPr>
          <p:cNvPr id="36" name="组合 35">
            <a:extLst>
              <a:ext uri="{FF2B5EF4-FFF2-40B4-BE49-F238E27FC236}">
                <a16:creationId xmlns:a16="http://schemas.microsoft.com/office/drawing/2014/main" xmlns="" id="{21912D30-DFA8-4FF1-B5FF-363481113708}"/>
              </a:ext>
            </a:extLst>
          </p:cNvPr>
          <p:cNvGrpSpPr/>
          <p:nvPr/>
        </p:nvGrpSpPr>
        <p:grpSpPr>
          <a:xfrm>
            <a:off x="5267325" y="2444426"/>
            <a:ext cx="3943985" cy="491490"/>
            <a:chOff x="3393440" y="4391155"/>
            <a:chExt cx="3943985" cy="491490"/>
          </a:xfrm>
        </p:grpSpPr>
        <p:sp>
          <p:nvSpPr>
            <p:cNvPr id="37" name="文本框 36">
              <a:extLst>
                <a:ext uri="{FF2B5EF4-FFF2-40B4-BE49-F238E27FC236}">
                  <a16:creationId xmlns:a16="http://schemas.microsoft.com/office/drawing/2014/main" xmlns="" id="{BF3E02B1-9730-4B59-9F97-9B6FDC893CD9}"/>
                </a:ext>
              </a:extLst>
            </p:cNvPr>
            <p:cNvSpPr txBox="1"/>
            <p:nvPr/>
          </p:nvSpPr>
          <p:spPr>
            <a:xfrm>
              <a:off x="3657600" y="4391155"/>
              <a:ext cx="3679825" cy="49149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加强行政监察和审计监督</a:t>
              </a:r>
            </a:p>
          </p:txBody>
        </p:sp>
        <p:sp>
          <p:nvSpPr>
            <p:cNvPr id="38" name="椭圆 37">
              <a:extLst>
                <a:ext uri="{FF2B5EF4-FFF2-40B4-BE49-F238E27FC236}">
                  <a16:creationId xmlns:a16="http://schemas.microsoft.com/office/drawing/2014/main" xmlns="" id="{43013F5C-18BC-4464-9D0E-2F55E2D56675}"/>
                </a:ext>
              </a:extLst>
            </p:cNvPr>
            <p:cNvSpPr/>
            <p:nvPr/>
          </p:nvSpPr>
          <p:spPr>
            <a:xfrm>
              <a:off x="3393440" y="451069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39" name="组合 38">
            <a:extLst>
              <a:ext uri="{FF2B5EF4-FFF2-40B4-BE49-F238E27FC236}">
                <a16:creationId xmlns:a16="http://schemas.microsoft.com/office/drawing/2014/main" xmlns="" id="{AE6B1494-7C58-4DE8-9251-8F85B9523A64}"/>
              </a:ext>
            </a:extLst>
          </p:cNvPr>
          <p:cNvGrpSpPr/>
          <p:nvPr/>
        </p:nvGrpSpPr>
        <p:grpSpPr>
          <a:xfrm>
            <a:off x="1306830" y="2935916"/>
            <a:ext cx="9984105" cy="491490"/>
            <a:chOff x="3393440" y="5498595"/>
            <a:chExt cx="9984105" cy="491490"/>
          </a:xfrm>
        </p:grpSpPr>
        <p:sp>
          <p:nvSpPr>
            <p:cNvPr id="40" name="文本框 39">
              <a:extLst>
                <a:ext uri="{FF2B5EF4-FFF2-40B4-BE49-F238E27FC236}">
                  <a16:creationId xmlns:a16="http://schemas.microsoft.com/office/drawing/2014/main" xmlns="" id="{5722F649-569D-42FE-9CF3-1C7AAFEB9AB6}"/>
                </a:ext>
              </a:extLst>
            </p:cNvPr>
            <p:cNvSpPr txBox="1"/>
            <p:nvPr/>
          </p:nvSpPr>
          <p:spPr>
            <a:xfrm>
              <a:off x="3657600" y="5498595"/>
              <a:ext cx="9719945" cy="49149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坚决刹住和杜绝政府中的“四风”，保障人民群众的根本利益</a:t>
              </a:r>
            </a:p>
          </p:txBody>
        </p:sp>
        <p:sp>
          <p:nvSpPr>
            <p:cNvPr id="41" name="椭圆 40">
              <a:extLst>
                <a:ext uri="{FF2B5EF4-FFF2-40B4-BE49-F238E27FC236}">
                  <a16:creationId xmlns:a16="http://schemas.microsoft.com/office/drawing/2014/main" xmlns="" id="{6F713CC9-9EA6-40ED-98A9-6F6C2F61E291}"/>
                </a:ext>
              </a:extLst>
            </p:cNvPr>
            <p:cNvSpPr/>
            <p:nvPr/>
          </p:nvSpPr>
          <p:spPr>
            <a:xfrm>
              <a:off x="3393440" y="56181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42" name="组合 41">
            <a:extLst>
              <a:ext uri="{FF2B5EF4-FFF2-40B4-BE49-F238E27FC236}">
                <a16:creationId xmlns:a16="http://schemas.microsoft.com/office/drawing/2014/main" xmlns="" id="{1531D404-4426-42A2-A5CF-145B3C5DFB14}"/>
              </a:ext>
            </a:extLst>
          </p:cNvPr>
          <p:cNvGrpSpPr/>
          <p:nvPr/>
        </p:nvGrpSpPr>
        <p:grpSpPr>
          <a:xfrm>
            <a:off x="1195705" y="3389177"/>
            <a:ext cx="9847580" cy="975995"/>
            <a:chOff x="1643204" y="2829685"/>
            <a:chExt cx="11027171" cy="1509655"/>
          </a:xfrm>
        </p:grpSpPr>
        <p:sp>
          <p:nvSpPr>
            <p:cNvPr id="43" name="对角圆角矩形 4">
              <a:extLst>
                <a:ext uri="{FF2B5EF4-FFF2-40B4-BE49-F238E27FC236}">
                  <a16:creationId xmlns:a16="http://schemas.microsoft.com/office/drawing/2014/main" xmlns="" id="{84241B1D-BA17-4A8B-B0BD-BA1BF9BC0D1E}"/>
                </a:ext>
              </a:extLst>
            </p:cNvPr>
            <p:cNvSpPr/>
            <p:nvPr/>
          </p:nvSpPr>
          <p:spPr>
            <a:xfrm>
              <a:off x="1643204" y="3465174"/>
              <a:ext cx="11027171" cy="874166"/>
            </a:xfrm>
            <a:prstGeom prst="round2DiagRect">
              <a:avLst>
                <a:gd name="adj1" fmla="val 50000"/>
                <a:gd name="adj2" fmla="val 0"/>
              </a:avLst>
            </a:prstGeom>
            <a:gradFill>
              <a:gsLst>
                <a:gs pos="0">
                  <a:srgbClr val="E30000"/>
                </a:gs>
                <a:gs pos="100000">
                  <a:srgbClr val="760303"/>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4" name="矩形 43">
              <a:extLst>
                <a:ext uri="{FF2B5EF4-FFF2-40B4-BE49-F238E27FC236}">
                  <a16:creationId xmlns:a16="http://schemas.microsoft.com/office/drawing/2014/main" xmlns="" id="{D8D0ECDC-4FC8-43F9-83D6-39C3E175E6AA}"/>
                </a:ext>
              </a:extLst>
            </p:cNvPr>
            <p:cNvSpPr/>
            <p:nvPr/>
          </p:nvSpPr>
          <p:spPr>
            <a:xfrm>
              <a:off x="2783750" y="3597772"/>
              <a:ext cx="9031927" cy="66495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贰  保持惩治腐败高压态势</a:t>
              </a:r>
            </a:p>
          </p:txBody>
        </p:sp>
        <p:pic>
          <p:nvPicPr>
            <p:cNvPr id="45" name="Picture 7" descr="G:\2016我图\两会\ooopic_10194892_b0c64675b11c678cafbc\003.png">
              <a:extLst>
                <a:ext uri="{FF2B5EF4-FFF2-40B4-BE49-F238E27FC236}">
                  <a16:creationId xmlns:a16="http://schemas.microsoft.com/office/drawing/2014/main" xmlns="" id="{0F25DCC0-A2B0-47BD-BA71-E9360B9F927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966738" y="2829685"/>
              <a:ext cx="604404" cy="1509655"/>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6" name="组合 45">
            <a:extLst>
              <a:ext uri="{FF2B5EF4-FFF2-40B4-BE49-F238E27FC236}">
                <a16:creationId xmlns:a16="http://schemas.microsoft.com/office/drawing/2014/main" xmlns="" id="{2A2090C0-1903-40DD-870E-8A25F40D3869}"/>
              </a:ext>
            </a:extLst>
          </p:cNvPr>
          <p:cNvGrpSpPr/>
          <p:nvPr/>
        </p:nvGrpSpPr>
        <p:grpSpPr>
          <a:xfrm>
            <a:off x="1220470" y="4480871"/>
            <a:ext cx="8680450" cy="491490"/>
            <a:chOff x="3393440" y="3314195"/>
            <a:chExt cx="8680450" cy="491490"/>
          </a:xfrm>
        </p:grpSpPr>
        <p:sp>
          <p:nvSpPr>
            <p:cNvPr id="47" name="椭圆 46">
              <a:extLst>
                <a:ext uri="{FF2B5EF4-FFF2-40B4-BE49-F238E27FC236}">
                  <a16:creationId xmlns:a16="http://schemas.microsoft.com/office/drawing/2014/main" xmlns="" id="{6941686C-1F26-4DF3-A4A9-760A3B6904C7}"/>
                </a:ext>
              </a:extLst>
            </p:cNvPr>
            <p:cNvSpPr/>
            <p:nvPr/>
          </p:nvSpPr>
          <p:spPr>
            <a:xfrm>
              <a:off x="3393440" y="34337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9" name="文本框 48">
              <a:extLst>
                <a:ext uri="{FF2B5EF4-FFF2-40B4-BE49-F238E27FC236}">
                  <a16:creationId xmlns:a16="http://schemas.microsoft.com/office/drawing/2014/main" xmlns="" id="{969747D8-BC81-4D7A-8B58-03E3A753A720}"/>
                </a:ext>
              </a:extLst>
            </p:cNvPr>
            <p:cNvSpPr txBox="1"/>
            <p:nvPr/>
          </p:nvSpPr>
          <p:spPr>
            <a:xfrm>
              <a:off x="3657600" y="3314195"/>
              <a:ext cx="8416290" cy="49149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要全面推进惩治和预防腐败体系建设</a:t>
              </a:r>
            </a:p>
          </p:txBody>
        </p:sp>
      </p:grpSp>
      <p:grpSp>
        <p:nvGrpSpPr>
          <p:cNvPr id="50" name="组合 49">
            <a:extLst>
              <a:ext uri="{FF2B5EF4-FFF2-40B4-BE49-F238E27FC236}">
                <a16:creationId xmlns:a16="http://schemas.microsoft.com/office/drawing/2014/main" xmlns="" id="{FB29BFDD-C8FF-4CE4-BCBF-0A7DAD7729F8}"/>
              </a:ext>
            </a:extLst>
          </p:cNvPr>
          <p:cNvGrpSpPr/>
          <p:nvPr/>
        </p:nvGrpSpPr>
        <p:grpSpPr>
          <a:xfrm>
            <a:off x="5775325" y="4480871"/>
            <a:ext cx="4806315" cy="491490"/>
            <a:chOff x="3393440" y="4391155"/>
            <a:chExt cx="4806315" cy="491490"/>
          </a:xfrm>
        </p:grpSpPr>
        <p:sp>
          <p:nvSpPr>
            <p:cNvPr id="51" name="文本框 50">
              <a:extLst>
                <a:ext uri="{FF2B5EF4-FFF2-40B4-BE49-F238E27FC236}">
                  <a16:creationId xmlns:a16="http://schemas.microsoft.com/office/drawing/2014/main" xmlns="" id="{25A86B8C-55B7-4638-AAE1-C5B82C50B990}"/>
                </a:ext>
              </a:extLst>
            </p:cNvPr>
            <p:cNvSpPr txBox="1"/>
            <p:nvPr/>
          </p:nvSpPr>
          <p:spPr>
            <a:xfrm>
              <a:off x="3657600" y="4391155"/>
              <a:ext cx="4542155" cy="49149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必须坚决反对特权思想和特权现象</a:t>
              </a:r>
            </a:p>
          </p:txBody>
        </p:sp>
        <p:sp>
          <p:nvSpPr>
            <p:cNvPr id="52" name="椭圆 51">
              <a:extLst>
                <a:ext uri="{FF2B5EF4-FFF2-40B4-BE49-F238E27FC236}">
                  <a16:creationId xmlns:a16="http://schemas.microsoft.com/office/drawing/2014/main" xmlns="" id="{1AE35832-0DDC-4653-96E1-4AC3A4407808}"/>
                </a:ext>
              </a:extLst>
            </p:cNvPr>
            <p:cNvSpPr/>
            <p:nvPr/>
          </p:nvSpPr>
          <p:spPr>
            <a:xfrm>
              <a:off x="3393440" y="451069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53" name="组合 52">
            <a:extLst>
              <a:ext uri="{FF2B5EF4-FFF2-40B4-BE49-F238E27FC236}">
                <a16:creationId xmlns:a16="http://schemas.microsoft.com/office/drawing/2014/main" xmlns="" id="{5338AB00-E2D9-4904-A086-2A531638085E}"/>
              </a:ext>
            </a:extLst>
          </p:cNvPr>
          <p:cNvGrpSpPr/>
          <p:nvPr/>
        </p:nvGrpSpPr>
        <p:grpSpPr>
          <a:xfrm>
            <a:off x="1220470" y="4972361"/>
            <a:ext cx="9984105" cy="491490"/>
            <a:chOff x="3393440" y="5498595"/>
            <a:chExt cx="9984105" cy="491490"/>
          </a:xfrm>
        </p:grpSpPr>
        <p:sp>
          <p:nvSpPr>
            <p:cNvPr id="54" name="文本框 53">
              <a:extLst>
                <a:ext uri="{FF2B5EF4-FFF2-40B4-BE49-F238E27FC236}">
                  <a16:creationId xmlns:a16="http://schemas.microsoft.com/office/drawing/2014/main" xmlns="" id="{9A0689AC-7A6E-44F6-B581-D7E6B29BF50C}"/>
                </a:ext>
              </a:extLst>
            </p:cNvPr>
            <p:cNvSpPr txBox="1"/>
            <p:nvPr/>
          </p:nvSpPr>
          <p:spPr>
            <a:xfrm>
              <a:off x="3657600" y="5498595"/>
              <a:ext cx="9719945" cy="49149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要不断加大惩治腐败工作力度，有腐必反，有贪必肃，做到发现一个、查处一个</a:t>
              </a:r>
            </a:p>
          </p:txBody>
        </p:sp>
        <p:sp>
          <p:nvSpPr>
            <p:cNvPr id="55" name="椭圆 54">
              <a:extLst>
                <a:ext uri="{FF2B5EF4-FFF2-40B4-BE49-F238E27FC236}">
                  <a16:creationId xmlns:a16="http://schemas.microsoft.com/office/drawing/2014/main" xmlns="" id="{63262B5B-9AF5-41FF-ADAF-48BF7633BC52}"/>
                </a:ext>
              </a:extLst>
            </p:cNvPr>
            <p:cNvSpPr/>
            <p:nvPr/>
          </p:nvSpPr>
          <p:spPr>
            <a:xfrm>
              <a:off x="3393440" y="5618131"/>
              <a:ext cx="213360" cy="213360"/>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Tree>
    <p:extLst>
      <p:ext uri="{BB962C8B-B14F-4D97-AF65-F5344CB8AC3E}">
        <p14:creationId xmlns:p14="http://schemas.microsoft.com/office/powerpoint/2010/main" xmlns="" val="38450866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75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childTnLst>
                                </p:cTn>
                              </p:par>
                              <p:par>
                                <p:cTn id="13" presetID="10" presetClass="entr" presetSubtype="0" fill="hold" nodeType="withEffect">
                                  <p:stCondLst>
                                    <p:cond delay="75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childTnLst>
                                </p:cTn>
                              </p:par>
                              <p:par>
                                <p:cTn id="16" presetID="10" presetClass="entr" presetSubtype="0" fill="hold" nodeType="withEffect">
                                  <p:stCondLst>
                                    <p:cond delay="75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1000"/>
                                        <p:tgtEl>
                                          <p:spTgt spid="39"/>
                                        </p:tgtEl>
                                      </p:cBhvr>
                                    </p:animEffect>
                                  </p:childTnLst>
                                </p:cTn>
                              </p:par>
                            </p:childTnLst>
                          </p:cTn>
                        </p:par>
                        <p:par>
                          <p:cTn id="19" fill="hold">
                            <p:stCondLst>
                              <p:cond delay="1750"/>
                            </p:stCondLst>
                            <p:childTnLst>
                              <p:par>
                                <p:cTn id="20" presetID="42" presetClass="entr" presetSubtype="0"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75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childTnLst>
                                </p:cTn>
                              </p:par>
                              <p:par>
                                <p:cTn id="28" presetID="10" presetClass="entr" presetSubtype="0" fill="hold" nodeType="withEffect">
                                  <p:stCondLst>
                                    <p:cond delay="75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000"/>
                                        <p:tgtEl>
                                          <p:spTgt spid="50"/>
                                        </p:tgtEl>
                                      </p:cBhvr>
                                    </p:animEffect>
                                  </p:childTnLst>
                                </p:cTn>
                              </p:par>
                              <p:par>
                                <p:cTn id="31" presetID="10" presetClass="entr" presetSubtype="0" fill="hold" nodeType="withEffect">
                                  <p:stCondLst>
                                    <p:cond delay="750"/>
                                  </p:stCondLst>
                                  <p:childTnLst>
                                    <p:set>
                                      <p:cBhvr>
                                        <p:cTn id="32" dur="1" fill="hold">
                                          <p:stCondLst>
                                            <p:cond delay="0"/>
                                          </p:stCondLst>
                                        </p:cTn>
                                        <p:tgtEl>
                                          <p:spTgt spid="53"/>
                                        </p:tgtEl>
                                        <p:attrNameLst>
                                          <p:attrName>style.visibility</p:attrName>
                                        </p:attrNameLst>
                                      </p:cBhvr>
                                      <p:to>
                                        <p:strVal val="visible"/>
                                      </p:to>
                                    </p:set>
                                    <p:animEffect transition="in" filter="fade">
                                      <p:cBhvr>
                                        <p:cTn id="33"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10" name="圆角矩形 61">
            <a:extLst>
              <a:ext uri="{FF2B5EF4-FFF2-40B4-BE49-F238E27FC236}">
                <a16:creationId xmlns:a16="http://schemas.microsoft.com/office/drawing/2014/main" xmlns="" id="{BBAAE252-33B9-41C5-B735-B1890AE7FDB1}"/>
              </a:ext>
            </a:extLst>
          </p:cNvPr>
          <p:cNvSpPr/>
          <p:nvPr/>
        </p:nvSpPr>
        <p:spPr>
          <a:xfrm>
            <a:off x="6096000" y="900879"/>
            <a:ext cx="1667874" cy="1668148"/>
          </a:xfrm>
          <a:prstGeom prst="ellipse">
            <a:avLst/>
          </a:prstGeom>
          <a:gradFill>
            <a:gsLst>
              <a:gs pos="0">
                <a:srgbClr val="E30000"/>
              </a:gs>
              <a:gs pos="100000">
                <a:srgbClr val="760303"/>
              </a:gs>
            </a:gsLst>
            <a:lin ang="5400000" scaled="0"/>
          </a:gradFill>
          <a:ln>
            <a:solidFill>
              <a:srgbClr val="C00000"/>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壹</a:t>
            </a:r>
          </a:p>
        </p:txBody>
      </p:sp>
      <p:sp>
        <p:nvSpPr>
          <p:cNvPr id="11" name="矩形 10">
            <a:extLst>
              <a:ext uri="{FF2B5EF4-FFF2-40B4-BE49-F238E27FC236}">
                <a16:creationId xmlns:a16="http://schemas.microsoft.com/office/drawing/2014/main" xmlns="" id="{D5988A70-2FEB-44F9-805C-CE8602635BCF}"/>
              </a:ext>
            </a:extLst>
          </p:cNvPr>
          <p:cNvSpPr/>
          <p:nvPr/>
        </p:nvSpPr>
        <p:spPr>
          <a:xfrm>
            <a:off x="3208653" y="2836206"/>
            <a:ext cx="7442567" cy="193899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a:ln>
                  <a:noFill/>
                </a:ln>
                <a:blipFill>
                  <a:blip r:embed="rId4"/>
                  <a:stretch>
                    <a:fillRect/>
                  </a:stretch>
                </a:blipFill>
                <a:effectLst/>
                <a:uLnTx/>
                <a:uFillTx/>
                <a:latin typeface="微软雅黑" panose="020B0503020204020204" charset="-122"/>
                <a:ea typeface="微软雅黑" panose="020B0503020204020204" charset="-122"/>
                <a:cs typeface="+mn-cs"/>
              </a:rPr>
              <a:t>十八届六中全会强化制度治党</a:t>
            </a:r>
          </a:p>
        </p:txBody>
      </p:sp>
    </p:spTree>
    <p:extLst>
      <p:ext uri="{BB962C8B-B14F-4D97-AF65-F5344CB8AC3E}">
        <p14:creationId xmlns:p14="http://schemas.microsoft.com/office/powerpoint/2010/main" xmlns="" val="35695737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B5EEF88-333E-4C88-B771-AAEF4AE27FB6}"/>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12192000" cy="6096000"/>
          </a:xfrm>
          <a:prstGeom prst="rect">
            <a:avLst/>
          </a:prstGeom>
        </p:spPr>
      </p:pic>
      <p:pic>
        <p:nvPicPr>
          <p:cNvPr id="3" name="图片 2">
            <a:extLst>
              <a:ext uri="{FF2B5EF4-FFF2-40B4-BE49-F238E27FC236}">
                <a16:creationId xmlns:a16="http://schemas.microsoft.com/office/drawing/2014/main" xmlns="" id="{D12BE1C5-E4E4-4913-AF0C-02496F5FAB1F}"/>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444500"/>
            <a:ext cx="12192000" cy="6096000"/>
          </a:xfrm>
          <a:prstGeom prst="rect">
            <a:avLst/>
          </a:prstGeom>
        </p:spPr>
      </p:pic>
      <p:pic>
        <p:nvPicPr>
          <p:cNvPr id="15" name="图片 14" descr="图片包含 就坐&#10;&#10;已生成高可信度的说明">
            <a:extLst>
              <a:ext uri="{FF2B5EF4-FFF2-40B4-BE49-F238E27FC236}">
                <a16:creationId xmlns:a16="http://schemas.microsoft.com/office/drawing/2014/main" xmlns="" id="{9EFF5FA0-7050-4857-BABD-C06B99613B93}"/>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4500846"/>
            <a:ext cx="12192000" cy="2400300"/>
          </a:xfrm>
          <a:prstGeom prst="rect">
            <a:avLst/>
          </a:prstGeom>
        </p:spPr>
      </p:pic>
      <p:pic>
        <p:nvPicPr>
          <p:cNvPr id="16" name="图片 15" descr="3">
            <a:extLst>
              <a:ext uri="{FF2B5EF4-FFF2-40B4-BE49-F238E27FC236}">
                <a16:creationId xmlns:a16="http://schemas.microsoft.com/office/drawing/2014/main" xmlns="" id="{76742B38-C45F-4848-B3BF-FBFE3A0C3748}"/>
              </a:ext>
            </a:extLst>
          </p:cNvPr>
          <p:cNvPicPr>
            <a:picLocks noChangeAspect="1"/>
          </p:cNvPicPr>
          <p:nvPr/>
        </p:nvPicPr>
        <p:blipFill rotWithShape="1">
          <a:blip r:embed="rId7" cstate="print"/>
          <a:srcRect r="41230"/>
          <a:stretch/>
        </p:blipFill>
        <p:spPr>
          <a:xfrm flipH="1">
            <a:off x="665842" y="2803525"/>
            <a:ext cx="1869305" cy="1740535"/>
          </a:xfrm>
          <a:prstGeom prst="rect">
            <a:avLst/>
          </a:prstGeom>
        </p:spPr>
      </p:pic>
      <p:pic>
        <p:nvPicPr>
          <p:cNvPr id="18" name="谭晶 - 党旗更鲜艳 (伴奏)">
            <a:hlinkClick r:id="" action="ppaction://media"/>
            <a:extLst>
              <a:ext uri="{FF2B5EF4-FFF2-40B4-BE49-F238E27FC236}">
                <a16:creationId xmlns:a16="http://schemas.microsoft.com/office/drawing/2014/main" xmlns="" id="{4F1DB060-A093-495C-8E0A-DB344AA13332}"/>
              </a:ext>
            </a:extLst>
          </p:cNvPr>
          <p:cNvPicPr>
            <a:picLocks noChangeAspect="1"/>
          </p:cNvPicPr>
          <p:nvPr>
            <a:audioFile r:link="rId1"/>
            <p:extLst>
              <p:ext uri="{DAA4B4D4-6D71-4841-9C94-3DE7FCFB9230}">
                <p14:media xmlns:p14="http://schemas.microsoft.com/office/powerpoint/2010/main" xmlns="" r:embed="rId8"/>
              </p:ext>
            </p:extLst>
          </p:nvPr>
        </p:nvPicPr>
        <p:blipFill>
          <a:blip r:embed="rId9" cstate="print"/>
          <a:stretch>
            <a:fillRect/>
          </a:stretch>
        </p:blipFill>
        <p:spPr>
          <a:xfrm>
            <a:off x="-698500" y="0"/>
            <a:ext cx="609600" cy="609600"/>
          </a:xfrm>
          <a:prstGeom prst="rect">
            <a:avLst/>
          </a:prstGeom>
        </p:spPr>
      </p:pic>
    </p:spTree>
    <p:extLst>
      <p:ext uri="{BB962C8B-B14F-4D97-AF65-F5344CB8AC3E}">
        <p14:creationId xmlns:p14="http://schemas.microsoft.com/office/powerpoint/2010/main" xmlns="" val="339808102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1+#ppt_w/2"/>
                                          </p:val>
                                        </p:tav>
                                        <p:tav tm="100000">
                                          <p:val>
                                            <p:strVal val="#ppt_x"/>
                                          </p:val>
                                        </p:tav>
                                      </p:tavLst>
                                    </p:anim>
                                    <p:anim calcmode="lin" valueType="num">
                                      <p:cBhvr additive="base">
                                        <p:cTn id="1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hold" display="0">
                  <p:stCondLst>
                    <p:cond delay="indefinite"/>
                  </p:stCondLst>
                  <p:endCondLst>
                    <p:cond evt="onStopAudio" delay="0">
                      <p:tgtEl>
                        <p:sldTgt/>
                      </p:tgtEl>
                    </p:cond>
                  </p:endCondLst>
                </p:cTn>
                <p:tgtEl>
                  <p:spTgt spid="1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79099" y="1802119"/>
            <a:ext cx="3738759" cy="3376245"/>
            <a:chOff x="3169966" y="1582616"/>
            <a:chExt cx="2804069" cy="2532184"/>
          </a:xfrm>
        </p:grpSpPr>
        <p:sp>
          <p:nvSpPr>
            <p:cNvPr id="5" name="Freeform: Shape 19"/>
            <p:cNvSpPr/>
            <p:nvPr/>
          </p:nvSpPr>
          <p:spPr bwMode="auto">
            <a:xfrm>
              <a:off x="3169966" y="2674465"/>
              <a:ext cx="2180463" cy="1440335"/>
            </a:xfrm>
            <a:custGeom>
              <a:avLst/>
              <a:gdLst>
                <a:gd name="T0" fmla="*/ 37 w 1723"/>
                <a:gd name="T1" fmla="*/ 721 h 1138"/>
                <a:gd name="T2" fmla="*/ 451 w 1723"/>
                <a:gd name="T3" fmla="*/ 0 h 1138"/>
                <a:gd name="T4" fmla="*/ 451 w 1723"/>
                <a:gd name="T5" fmla="*/ 0 h 1138"/>
                <a:gd name="T6" fmla="*/ 634 w 1723"/>
                <a:gd name="T7" fmla="*/ 605 h 1138"/>
                <a:gd name="T8" fmla="*/ 1330 w 1723"/>
                <a:gd name="T9" fmla="*/ 579 h 1138"/>
                <a:gd name="T10" fmla="*/ 1446 w 1723"/>
                <a:gd name="T11" fmla="*/ 325 h 1138"/>
                <a:gd name="T12" fmla="*/ 1277 w 1723"/>
                <a:gd name="T13" fmla="*/ 32 h 1138"/>
                <a:gd name="T14" fmla="*/ 1071 w 1723"/>
                <a:gd name="T15" fmla="*/ 1138 h 1138"/>
                <a:gd name="T16" fmla="*/ 1071 w 1723"/>
                <a:gd name="T17" fmla="*/ 1138 h 1138"/>
                <a:gd name="T18" fmla="*/ 279 w 1723"/>
                <a:gd name="T19" fmla="*/ 1138 h 1138"/>
                <a:gd name="T20" fmla="*/ 0 w 1723"/>
                <a:gd name="T21" fmla="*/ 860 h 1138"/>
                <a:gd name="T22" fmla="*/ 37 w 1723"/>
                <a:gd name="T23" fmla="*/ 721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3" h="1138">
                  <a:moveTo>
                    <a:pt x="37" y="721"/>
                  </a:moveTo>
                  <a:cubicBezTo>
                    <a:pt x="451" y="0"/>
                    <a:pt x="451" y="0"/>
                    <a:pt x="451" y="0"/>
                  </a:cubicBezTo>
                  <a:cubicBezTo>
                    <a:pt x="451" y="0"/>
                    <a:pt x="451" y="0"/>
                    <a:pt x="451" y="0"/>
                  </a:cubicBezTo>
                  <a:cubicBezTo>
                    <a:pt x="342" y="265"/>
                    <a:pt x="450" y="484"/>
                    <a:pt x="634" y="605"/>
                  </a:cubicBezTo>
                  <a:cubicBezTo>
                    <a:pt x="828" y="733"/>
                    <a:pt x="1106" y="750"/>
                    <a:pt x="1330" y="579"/>
                  </a:cubicBezTo>
                  <a:cubicBezTo>
                    <a:pt x="1401" y="517"/>
                    <a:pt x="1446" y="426"/>
                    <a:pt x="1446" y="325"/>
                  </a:cubicBezTo>
                  <a:cubicBezTo>
                    <a:pt x="1446" y="196"/>
                    <a:pt x="1378" y="96"/>
                    <a:pt x="1277" y="32"/>
                  </a:cubicBezTo>
                  <a:cubicBezTo>
                    <a:pt x="1723" y="311"/>
                    <a:pt x="1648" y="1131"/>
                    <a:pt x="1071" y="1138"/>
                  </a:cubicBezTo>
                  <a:cubicBezTo>
                    <a:pt x="1071" y="1138"/>
                    <a:pt x="1071" y="1138"/>
                    <a:pt x="1071" y="1138"/>
                  </a:cubicBezTo>
                  <a:cubicBezTo>
                    <a:pt x="279" y="1138"/>
                    <a:pt x="279" y="1138"/>
                    <a:pt x="279" y="1138"/>
                  </a:cubicBezTo>
                  <a:cubicBezTo>
                    <a:pt x="125" y="1138"/>
                    <a:pt x="0" y="1014"/>
                    <a:pt x="0" y="860"/>
                  </a:cubicBezTo>
                  <a:cubicBezTo>
                    <a:pt x="0" y="809"/>
                    <a:pt x="13" y="762"/>
                    <a:pt x="37" y="721"/>
                  </a:cubicBezTo>
                  <a:close/>
                </a:path>
              </a:pathLst>
            </a:custGeom>
            <a:gradFill>
              <a:gsLst>
                <a:gs pos="0">
                  <a:srgbClr val="E30000"/>
                </a:gs>
                <a:gs pos="100000">
                  <a:srgbClr val="760303"/>
                </a:gs>
              </a:gsLst>
              <a:lin ang="5400000" scaled="0"/>
            </a:gradFill>
            <a:ln>
              <a:solidFill>
                <a:schemeClr val="bg1"/>
              </a:solid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6" name="Freeform: Shape 20"/>
            <p:cNvSpPr/>
            <p:nvPr/>
          </p:nvSpPr>
          <p:spPr bwMode="auto">
            <a:xfrm>
              <a:off x="3454796" y="1582616"/>
              <a:ext cx="1944183" cy="2232249"/>
            </a:xfrm>
            <a:custGeom>
              <a:avLst/>
              <a:gdLst>
                <a:gd name="T0" fmla="*/ 226 w 1537"/>
                <a:gd name="T1" fmla="*/ 862 h 1764"/>
                <a:gd name="T2" fmla="*/ 640 w 1537"/>
                <a:gd name="T3" fmla="*/ 141 h 1764"/>
                <a:gd name="T4" fmla="*/ 883 w 1537"/>
                <a:gd name="T5" fmla="*/ 0 h 1764"/>
                <a:gd name="T6" fmla="*/ 1123 w 1537"/>
                <a:gd name="T7" fmla="*/ 136 h 1764"/>
                <a:gd name="T8" fmla="*/ 1537 w 1537"/>
                <a:gd name="T9" fmla="*/ 857 h 1764"/>
                <a:gd name="T10" fmla="*/ 1537 w 1537"/>
                <a:gd name="T11" fmla="*/ 857 h 1764"/>
                <a:gd name="T12" fmla="*/ 545 w 1537"/>
                <a:gd name="T13" fmla="*/ 1188 h 1764"/>
                <a:gd name="T14" fmla="*/ 883 w 1537"/>
                <a:gd name="T15" fmla="*/ 1525 h 1764"/>
                <a:gd name="T16" fmla="*/ 1094 w 1537"/>
                <a:gd name="T17" fmla="*/ 1451 h 1764"/>
                <a:gd name="T18" fmla="*/ 226 w 1537"/>
                <a:gd name="T19" fmla="*/ 863 h 1764"/>
                <a:gd name="T20" fmla="*/ 226 w 1537"/>
                <a:gd name="T21" fmla="*/ 862 h 1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7" h="1764">
                  <a:moveTo>
                    <a:pt x="226" y="862"/>
                  </a:moveTo>
                  <a:cubicBezTo>
                    <a:pt x="640" y="141"/>
                    <a:pt x="640" y="141"/>
                    <a:pt x="640" y="141"/>
                  </a:cubicBezTo>
                  <a:cubicBezTo>
                    <a:pt x="688" y="57"/>
                    <a:pt x="779" y="0"/>
                    <a:pt x="883" y="0"/>
                  </a:cubicBezTo>
                  <a:cubicBezTo>
                    <a:pt x="985" y="0"/>
                    <a:pt x="1074" y="55"/>
                    <a:pt x="1123" y="136"/>
                  </a:cubicBezTo>
                  <a:cubicBezTo>
                    <a:pt x="1537" y="857"/>
                    <a:pt x="1537" y="857"/>
                    <a:pt x="1537" y="857"/>
                  </a:cubicBezTo>
                  <a:cubicBezTo>
                    <a:pt x="1537" y="857"/>
                    <a:pt x="1537" y="857"/>
                    <a:pt x="1537" y="857"/>
                  </a:cubicBezTo>
                  <a:cubicBezTo>
                    <a:pt x="1244" y="356"/>
                    <a:pt x="545" y="671"/>
                    <a:pt x="545" y="1188"/>
                  </a:cubicBezTo>
                  <a:cubicBezTo>
                    <a:pt x="545" y="1374"/>
                    <a:pt x="696" y="1525"/>
                    <a:pt x="883" y="1525"/>
                  </a:cubicBezTo>
                  <a:cubicBezTo>
                    <a:pt x="963" y="1525"/>
                    <a:pt x="1036" y="1498"/>
                    <a:pt x="1094" y="1451"/>
                  </a:cubicBezTo>
                  <a:cubicBezTo>
                    <a:pt x="681" y="1764"/>
                    <a:pt x="0" y="1400"/>
                    <a:pt x="226" y="863"/>
                  </a:cubicBezTo>
                  <a:lnTo>
                    <a:pt x="226" y="862"/>
                  </a:lnTo>
                  <a:close/>
                </a:path>
              </a:pathLst>
            </a:custGeom>
            <a:gradFill>
              <a:gsLst>
                <a:gs pos="0">
                  <a:srgbClr val="E30000"/>
                </a:gs>
                <a:gs pos="100000">
                  <a:srgbClr val="760303"/>
                </a:gs>
              </a:gsLst>
              <a:lin ang="5400000" scaled="0"/>
            </a:gradFill>
            <a:ln>
              <a:solidFill>
                <a:schemeClr val="bg1"/>
              </a:solid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7" name="Freeform: Shape 21"/>
            <p:cNvSpPr/>
            <p:nvPr/>
          </p:nvSpPr>
          <p:spPr bwMode="auto">
            <a:xfrm>
              <a:off x="4144215" y="2033597"/>
              <a:ext cx="1829820" cy="2081203"/>
            </a:xfrm>
            <a:custGeom>
              <a:avLst/>
              <a:gdLst>
                <a:gd name="T0" fmla="*/ 992 w 1446"/>
                <a:gd name="T1" fmla="*/ 501 h 1645"/>
                <a:gd name="T2" fmla="*/ 1409 w 1446"/>
                <a:gd name="T3" fmla="*/ 1228 h 1645"/>
                <a:gd name="T4" fmla="*/ 1446 w 1446"/>
                <a:gd name="T5" fmla="*/ 1367 h 1645"/>
                <a:gd name="T6" fmla="*/ 1167 w 1446"/>
                <a:gd name="T7" fmla="*/ 1645 h 1645"/>
                <a:gd name="T8" fmla="*/ 294 w 1446"/>
                <a:gd name="T9" fmla="*/ 1645 h 1645"/>
                <a:gd name="T10" fmla="*/ 507 w 1446"/>
                <a:gd name="T11" fmla="*/ 539 h 1645"/>
                <a:gd name="T12" fmla="*/ 338 w 1446"/>
                <a:gd name="T13" fmla="*/ 494 h 1645"/>
                <a:gd name="T14" fmla="*/ 0 w 1446"/>
                <a:gd name="T15" fmla="*/ 832 h 1645"/>
                <a:gd name="T16" fmla="*/ 992 w 1446"/>
                <a:gd name="T17" fmla="*/ 50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6" h="1645">
                  <a:moveTo>
                    <a:pt x="992" y="501"/>
                  </a:moveTo>
                  <a:cubicBezTo>
                    <a:pt x="1409" y="1228"/>
                    <a:pt x="1409" y="1228"/>
                    <a:pt x="1409" y="1228"/>
                  </a:cubicBezTo>
                  <a:cubicBezTo>
                    <a:pt x="1432" y="1269"/>
                    <a:pt x="1446" y="1316"/>
                    <a:pt x="1446" y="1367"/>
                  </a:cubicBezTo>
                  <a:cubicBezTo>
                    <a:pt x="1446" y="1521"/>
                    <a:pt x="1321" y="1645"/>
                    <a:pt x="1167" y="1645"/>
                  </a:cubicBezTo>
                  <a:cubicBezTo>
                    <a:pt x="294" y="1645"/>
                    <a:pt x="294" y="1645"/>
                    <a:pt x="294" y="1645"/>
                  </a:cubicBezTo>
                  <a:cubicBezTo>
                    <a:pt x="877" y="1645"/>
                    <a:pt x="955" y="819"/>
                    <a:pt x="507" y="539"/>
                  </a:cubicBezTo>
                  <a:cubicBezTo>
                    <a:pt x="457" y="510"/>
                    <a:pt x="399" y="494"/>
                    <a:pt x="338" y="494"/>
                  </a:cubicBezTo>
                  <a:cubicBezTo>
                    <a:pt x="151" y="494"/>
                    <a:pt x="0" y="645"/>
                    <a:pt x="0" y="832"/>
                  </a:cubicBezTo>
                  <a:cubicBezTo>
                    <a:pt x="0" y="315"/>
                    <a:pt x="699" y="0"/>
                    <a:pt x="992" y="501"/>
                  </a:cubicBezTo>
                  <a:close/>
                </a:path>
              </a:pathLst>
            </a:custGeom>
            <a:gradFill>
              <a:gsLst>
                <a:gs pos="0">
                  <a:srgbClr val="E30000"/>
                </a:gs>
                <a:gs pos="100000">
                  <a:srgbClr val="760303"/>
                </a:gs>
              </a:gsLst>
              <a:lin ang="5400000" scaled="0"/>
            </a:gradFill>
            <a:ln>
              <a:solidFill>
                <a:schemeClr val="bg1"/>
              </a:solid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8" name="TextBox 5"/>
            <p:cNvSpPr txBox="1"/>
            <p:nvPr/>
          </p:nvSpPr>
          <p:spPr>
            <a:xfrm rot="18033840">
              <a:off x="3577882" y="2475660"/>
              <a:ext cx="946413" cy="230833"/>
            </a:xfrm>
            <a:prstGeom prst="rect">
              <a:avLst/>
            </a:prstGeom>
            <a:noFill/>
            <a:ln>
              <a:noFill/>
            </a:ln>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真管真严</a:t>
              </a:r>
            </a:p>
          </p:txBody>
        </p:sp>
        <p:sp>
          <p:nvSpPr>
            <p:cNvPr id="9" name="TextBox 6"/>
            <p:cNvSpPr txBox="1"/>
            <p:nvPr/>
          </p:nvSpPr>
          <p:spPr>
            <a:xfrm rot="3667932">
              <a:off x="4868076" y="2912507"/>
              <a:ext cx="946413" cy="230833"/>
            </a:xfrm>
            <a:prstGeom prst="rect">
              <a:avLst/>
            </a:prstGeom>
            <a:noFill/>
            <a:ln>
              <a:noFill/>
            </a:ln>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长管长严</a:t>
              </a:r>
            </a:p>
          </p:txBody>
        </p:sp>
        <p:sp>
          <p:nvSpPr>
            <p:cNvPr id="10" name="TextBox 7"/>
            <p:cNvSpPr txBox="1"/>
            <p:nvPr/>
          </p:nvSpPr>
          <p:spPr>
            <a:xfrm>
              <a:off x="3684517" y="3787230"/>
              <a:ext cx="946413" cy="230833"/>
            </a:xfrm>
            <a:prstGeom prst="rect">
              <a:avLst/>
            </a:prstGeom>
            <a:noFill/>
            <a:ln>
              <a:noFill/>
            </a:ln>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敢管敢严</a:t>
              </a:r>
            </a:p>
          </p:txBody>
        </p:sp>
        <p:grpSp>
          <p:nvGrpSpPr>
            <p:cNvPr id="69" name="Group 8"/>
            <p:cNvGrpSpPr/>
            <p:nvPr/>
          </p:nvGrpSpPr>
          <p:grpSpPr>
            <a:xfrm rot="13975806">
              <a:off x="3353901" y="3608659"/>
              <a:ext cx="239316" cy="348853"/>
              <a:chOff x="5429367" y="4908078"/>
              <a:chExt cx="319088" cy="465138"/>
            </a:xfrm>
            <a:solidFill>
              <a:schemeClr val="bg1"/>
            </a:solidFill>
          </p:grpSpPr>
          <p:sp>
            <p:nvSpPr>
              <p:cNvPr id="70" name="Freeform: Shape 16"/>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solidFill>
                  <a:schemeClr val="bg1"/>
                </a:soli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71" name="Freeform: Shape 17"/>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solidFill>
                  <a:schemeClr val="bg1"/>
                </a:soli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11" name="Freeform: Shape 18"/>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solidFill>
                  <a:schemeClr val="bg1"/>
                </a:soli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nvGrpSpPr>
            <p:cNvPr id="73" name="Group 9"/>
            <p:cNvGrpSpPr/>
            <p:nvPr/>
          </p:nvGrpSpPr>
          <p:grpSpPr>
            <a:xfrm>
              <a:off x="4447588" y="1753611"/>
              <a:ext cx="239316" cy="348853"/>
              <a:chOff x="3582988" y="3510757"/>
              <a:chExt cx="319088" cy="465138"/>
            </a:xfrm>
            <a:solidFill>
              <a:schemeClr val="bg1"/>
            </a:solidFill>
          </p:grpSpPr>
          <p:sp>
            <p:nvSpPr>
              <p:cNvPr id="13" name="Freeform: Shape 14"/>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solidFill>
                  <a:schemeClr val="bg1"/>
                </a:soli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75" name="Freeform: Shape 15"/>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solidFill>
                  <a:schemeClr val="bg1"/>
                </a:soli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nvGrpSpPr>
            <p:cNvPr id="15" name="Group 10"/>
            <p:cNvGrpSpPr/>
            <p:nvPr/>
          </p:nvGrpSpPr>
          <p:grpSpPr>
            <a:xfrm rot="7811741">
              <a:off x="5459164" y="3646908"/>
              <a:ext cx="348853" cy="293489"/>
              <a:chOff x="5356342" y="3093565"/>
              <a:chExt cx="465138" cy="391319"/>
            </a:xfrm>
            <a:solidFill>
              <a:schemeClr val="bg1"/>
            </a:solidFill>
          </p:grpSpPr>
          <p:sp>
            <p:nvSpPr>
              <p:cNvPr id="77" name="Freeform: Shape 11"/>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solidFill>
                  <a:schemeClr val="bg1"/>
                </a:soli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79" name="Freeform: Shape 12"/>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solidFill>
                  <a:schemeClr val="bg1"/>
                </a:soli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80" name="Freeform: Shape 13"/>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solidFill>
                  <a:schemeClr val="bg1"/>
                </a:soli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500" b="1"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grpSp>
      </p:grpSp>
      <p:grpSp>
        <p:nvGrpSpPr>
          <p:cNvPr id="17" name="组合 16"/>
          <p:cNvGrpSpPr/>
          <p:nvPr/>
        </p:nvGrpSpPr>
        <p:grpSpPr>
          <a:xfrm>
            <a:off x="5584372" y="1624058"/>
            <a:ext cx="4842510" cy="1044575"/>
            <a:chOff x="1643204" y="2774679"/>
            <a:chExt cx="5422570" cy="1615734"/>
          </a:xfrm>
        </p:grpSpPr>
        <p:sp>
          <p:nvSpPr>
            <p:cNvPr id="18" name="对角圆角矩形 17"/>
            <p:cNvSpPr/>
            <p:nvPr/>
          </p:nvSpPr>
          <p:spPr>
            <a:xfrm>
              <a:off x="1643204" y="3465172"/>
              <a:ext cx="5404793" cy="925241"/>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矩形 18"/>
            <p:cNvSpPr/>
            <p:nvPr/>
          </p:nvSpPr>
          <p:spPr>
            <a:xfrm>
              <a:off x="2448839" y="3515261"/>
              <a:ext cx="4616935" cy="80737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十八大总书记发表《认真学习党章 严格遵守党章》，要求必须靠制度管权、管事、管人</a:t>
              </a:r>
            </a:p>
          </p:txBody>
        </p:sp>
        <p:pic>
          <p:nvPicPr>
            <p:cNvPr id="20"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337" y="2774679"/>
              <a:ext cx="690443" cy="161573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1" name="组合 20"/>
          <p:cNvGrpSpPr/>
          <p:nvPr/>
        </p:nvGrpSpPr>
        <p:grpSpPr>
          <a:xfrm>
            <a:off x="5584372" y="2906123"/>
            <a:ext cx="4842510" cy="1044575"/>
            <a:chOff x="1643204" y="2774679"/>
            <a:chExt cx="5422570" cy="1615734"/>
          </a:xfrm>
        </p:grpSpPr>
        <p:sp>
          <p:nvSpPr>
            <p:cNvPr id="22" name="对角圆角矩形 21"/>
            <p:cNvSpPr/>
            <p:nvPr/>
          </p:nvSpPr>
          <p:spPr>
            <a:xfrm>
              <a:off x="1643204" y="3465172"/>
              <a:ext cx="5404793" cy="925241"/>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22"/>
            <p:cNvSpPr/>
            <p:nvPr/>
          </p:nvSpPr>
          <p:spPr>
            <a:xfrm>
              <a:off x="2448839" y="3515261"/>
              <a:ext cx="4616935" cy="80737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坚持依规治党和依法治国相统一，管党治党从宽松软走向严紧硬</a:t>
              </a:r>
            </a:p>
          </p:txBody>
        </p:sp>
        <p:pic>
          <p:nvPicPr>
            <p:cNvPr id="24"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337" y="2774679"/>
              <a:ext cx="690443" cy="161573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25" name="组合 24"/>
          <p:cNvGrpSpPr/>
          <p:nvPr/>
        </p:nvGrpSpPr>
        <p:grpSpPr>
          <a:xfrm>
            <a:off x="5584372" y="4023088"/>
            <a:ext cx="4842510" cy="1044575"/>
            <a:chOff x="1643204" y="2774679"/>
            <a:chExt cx="5422570" cy="1615734"/>
          </a:xfrm>
        </p:grpSpPr>
        <p:sp>
          <p:nvSpPr>
            <p:cNvPr id="26" name="对角圆角矩形 25"/>
            <p:cNvSpPr/>
            <p:nvPr/>
          </p:nvSpPr>
          <p:spPr>
            <a:xfrm>
              <a:off x="1643204" y="3465172"/>
              <a:ext cx="5404793" cy="925241"/>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矩形 26"/>
            <p:cNvSpPr/>
            <p:nvPr/>
          </p:nvSpPr>
          <p:spPr>
            <a:xfrm>
              <a:off x="2448839" y="3666524"/>
              <a:ext cx="4616935" cy="4744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要严字当头、实字托底，步步深入、善作善成</a:t>
              </a:r>
            </a:p>
          </p:txBody>
        </p:sp>
        <p:pic>
          <p:nvPicPr>
            <p:cNvPr id="28" name="Picture 7" descr="G:\2016我图\两会\ooopic_10194892_b0c64675b11c678cafbc\00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337" y="2774679"/>
              <a:ext cx="690443" cy="1615734"/>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完善党内制度建设</a:t>
            </a:r>
            <a:endPar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xmlns="" val="27641595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9">
            <a:extLst>
              <a:ext uri="{FF2B5EF4-FFF2-40B4-BE49-F238E27FC236}">
                <a16:creationId xmlns:a16="http://schemas.microsoft.com/office/drawing/2014/main" xmlns="" id="{BE210216-3056-49CA-90D1-7A079612941D}"/>
              </a:ext>
            </a:extLst>
          </p:cNvPr>
          <p:cNvSpPr/>
          <p:nvPr/>
        </p:nvSpPr>
        <p:spPr>
          <a:xfrm>
            <a:off x="3123056" y="1767337"/>
            <a:ext cx="9068943" cy="3278443"/>
          </a:xfrm>
          <a:custGeom>
            <a:avLst/>
            <a:gdLst/>
            <a:ahLst/>
            <a:cxnLst/>
            <a:rect l="l" t="t" r="r" b="b"/>
            <a:pathLst>
              <a:path w="144016" h="869444">
                <a:moveTo>
                  <a:pt x="0" y="0"/>
                </a:moveTo>
                <a:lnTo>
                  <a:pt x="144016" y="0"/>
                </a:lnTo>
                <a:lnTo>
                  <a:pt x="144016" y="869444"/>
                </a:lnTo>
                <a:lnTo>
                  <a:pt x="0" y="869444"/>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完善党内制度建设</a:t>
            </a:r>
            <a:endPar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33" name="矩形 9">
            <a:extLst>
              <a:ext uri="{FF2B5EF4-FFF2-40B4-BE49-F238E27FC236}">
                <a16:creationId xmlns:a16="http://schemas.microsoft.com/office/drawing/2014/main" xmlns="" id="{DAFC3169-72FD-41F4-B59E-07B5994E5242}"/>
              </a:ext>
            </a:extLst>
          </p:cNvPr>
          <p:cNvSpPr/>
          <p:nvPr/>
        </p:nvSpPr>
        <p:spPr>
          <a:xfrm>
            <a:off x="0" y="1767339"/>
            <a:ext cx="2968171" cy="3278443"/>
          </a:xfrm>
          <a:custGeom>
            <a:avLst/>
            <a:gdLst/>
            <a:ahLst/>
            <a:cxnLst/>
            <a:rect l="l" t="t" r="r" b="b"/>
            <a:pathLst>
              <a:path w="144016" h="869444">
                <a:moveTo>
                  <a:pt x="0" y="0"/>
                </a:moveTo>
                <a:lnTo>
                  <a:pt x="144016" y="0"/>
                </a:lnTo>
                <a:lnTo>
                  <a:pt x="144016" y="869444"/>
                </a:lnTo>
                <a:lnTo>
                  <a:pt x="0" y="869444"/>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34" name="Picture 2">
            <a:extLst>
              <a:ext uri="{FF2B5EF4-FFF2-40B4-BE49-F238E27FC236}">
                <a16:creationId xmlns:a16="http://schemas.microsoft.com/office/drawing/2014/main" xmlns="" id="{084DB75D-D053-4856-9F4D-2986D83494D8}"/>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270917" y="2178787"/>
            <a:ext cx="2426335" cy="2455545"/>
          </a:xfrm>
          <a:prstGeom prst="rect">
            <a:avLst/>
          </a:prstGeom>
          <a:noFill/>
          <a:extLst>
            <a:ext uri="{909E8E84-426E-40DD-AFC4-6F175D3DCCD1}">
              <a14:hiddenFill xmlns:a14="http://schemas.microsoft.com/office/drawing/2010/main" xmlns="">
                <a:solidFill>
                  <a:srgbClr val="FFFFFF"/>
                </a:solidFill>
              </a14:hiddenFill>
            </a:ext>
          </a:extLst>
        </p:spPr>
      </p:pic>
      <p:sp>
        <p:nvSpPr>
          <p:cNvPr id="36" name="文本框 6">
            <a:extLst>
              <a:ext uri="{FF2B5EF4-FFF2-40B4-BE49-F238E27FC236}">
                <a16:creationId xmlns:a16="http://schemas.microsoft.com/office/drawing/2014/main" xmlns="" id="{5F9541C0-3072-4D9A-95F6-D6CCD5BABB18}"/>
              </a:ext>
            </a:extLst>
          </p:cNvPr>
          <p:cNvSpPr txBox="1"/>
          <p:nvPr/>
        </p:nvSpPr>
        <p:spPr>
          <a:xfrm>
            <a:off x="4166297" y="2476908"/>
            <a:ext cx="6982460" cy="1736090"/>
          </a:xfrm>
          <a:prstGeom prst="rect">
            <a:avLst/>
          </a:prstGeom>
          <a:noFill/>
        </p:spPr>
        <p:txBody>
          <a:bodyPr wrap="square" lIns="121890" tIns="60945" rIns="121890" bIns="60945"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中央出台或修订的党内法规超过50部</a:t>
            </a:r>
          </a:p>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超过现行150多部中央党内法规的三分之一</a:t>
            </a:r>
          </a:p>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可谓频频亮出“实招”，打出“重拳”</a:t>
            </a:r>
          </a:p>
        </p:txBody>
      </p:sp>
    </p:spTree>
    <p:extLst>
      <p:ext uri="{BB962C8B-B14F-4D97-AF65-F5344CB8AC3E}">
        <p14:creationId xmlns:p14="http://schemas.microsoft.com/office/powerpoint/2010/main" xmlns="" val="19879988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3" grpId="0" bldLvl="0" animBg="1"/>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完善党内制度建设</a:t>
            </a:r>
            <a:endPar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3" name="组合 2">
            <a:extLst>
              <a:ext uri="{FF2B5EF4-FFF2-40B4-BE49-F238E27FC236}">
                <a16:creationId xmlns:a16="http://schemas.microsoft.com/office/drawing/2014/main" xmlns="" id="{A04BD960-FF45-47F5-9CCE-29B1E171B596}"/>
              </a:ext>
            </a:extLst>
          </p:cNvPr>
          <p:cNvGrpSpPr/>
          <p:nvPr/>
        </p:nvGrpSpPr>
        <p:grpSpPr>
          <a:xfrm>
            <a:off x="1264538" y="2088461"/>
            <a:ext cx="2115820" cy="2750820"/>
            <a:chOff x="550590" y="3014000"/>
            <a:chExt cx="2115281" cy="2750119"/>
          </a:xfrm>
        </p:grpSpPr>
        <p:sp>
          <p:nvSpPr>
            <p:cNvPr id="4" name="圆角矩形 8">
              <a:extLst>
                <a:ext uri="{FF2B5EF4-FFF2-40B4-BE49-F238E27FC236}">
                  <a16:creationId xmlns:a16="http://schemas.microsoft.com/office/drawing/2014/main" xmlns="" id="{012A314A-DD57-4F1F-B82D-6AB4C1D428F6}"/>
                </a:ext>
              </a:extLst>
            </p:cNvPr>
            <p:cNvSpPr/>
            <p:nvPr/>
          </p:nvSpPr>
          <p:spPr>
            <a:xfrm>
              <a:off x="550590" y="3716766"/>
              <a:ext cx="2115281" cy="2047353"/>
            </a:xfrm>
            <a:prstGeom prst="roundRect">
              <a:avLst/>
            </a:prstGeom>
            <a:gradFill>
              <a:gsLst>
                <a:gs pos="0">
                  <a:srgbClr val="E30000"/>
                </a:gs>
                <a:gs pos="100000">
                  <a:srgbClr val="760303"/>
                </a:gs>
              </a:gsLst>
              <a:lin ang="5400000" scaled="0"/>
            </a:gra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壹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猛药起沉疴廉政治顽疾</a:t>
              </a:r>
            </a:p>
          </p:txBody>
        </p:sp>
        <p:grpSp>
          <p:nvGrpSpPr>
            <p:cNvPr id="5" name="组合 4">
              <a:extLst>
                <a:ext uri="{FF2B5EF4-FFF2-40B4-BE49-F238E27FC236}">
                  <a16:creationId xmlns:a16="http://schemas.microsoft.com/office/drawing/2014/main" xmlns="" id="{54EE67EB-1C0A-4341-AE5D-652D6A1295FE}"/>
                </a:ext>
              </a:extLst>
            </p:cNvPr>
            <p:cNvGrpSpPr>
              <a:grpSpLocks noChangeAspect="1"/>
            </p:cNvGrpSpPr>
            <p:nvPr/>
          </p:nvGrpSpPr>
          <p:grpSpPr>
            <a:xfrm>
              <a:off x="673960" y="3014000"/>
              <a:ext cx="1868330" cy="1027169"/>
              <a:chOff x="1672035" y="1623592"/>
              <a:chExt cx="938857" cy="516164"/>
            </a:xfrm>
            <a:effectLst>
              <a:outerShdw blurRad="50800" dist="38100" dir="5400000" algn="t" rotWithShape="0">
                <a:prstClr val="black">
                  <a:alpha val="40000"/>
                </a:prstClr>
              </a:outerShdw>
            </a:effectLst>
          </p:grpSpPr>
          <p:pic>
            <p:nvPicPr>
              <p:cNvPr id="6" name="Picture 2" descr="C:\Users\xb\Desktop\素材--党建\PNG--党（国）徽旗\党旗红旗\16sucai_201507091736.png">
                <a:extLst>
                  <a:ext uri="{FF2B5EF4-FFF2-40B4-BE49-F238E27FC236}">
                    <a16:creationId xmlns:a16="http://schemas.microsoft.com/office/drawing/2014/main" xmlns="" id="{626C5DD1-0ADD-49C9-9BF7-2F4CAF5AB7F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23592"/>
                <a:ext cx="845386" cy="507231"/>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3" descr="C:\Users\xb\Desktop\53bf653e36a06.png">
                <a:extLst>
                  <a:ext uri="{FF2B5EF4-FFF2-40B4-BE49-F238E27FC236}">
                    <a16:creationId xmlns:a16="http://schemas.microsoft.com/office/drawing/2014/main" xmlns="" id="{7C24252E-4754-45EA-93A1-408726429346}"/>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58" y="1645923"/>
                <a:ext cx="487134" cy="493833"/>
              </a:xfrm>
              <a:prstGeom prst="rect">
                <a:avLst/>
              </a:prstGeom>
              <a:noFill/>
              <a:extLst>
                <a:ext uri="{909E8E84-426E-40DD-AFC4-6F175D3DCCD1}">
                  <a14:hiddenFill xmlns:a14="http://schemas.microsoft.com/office/drawing/2010/main" xmlns="">
                    <a:solidFill>
                      <a:srgbClr val="FFFFFF"/>
                    </a:solidFill>
                  </a14:hiddenFill>
                </a:ext>
              </a:extLst>
            </p:spPr>
          </p:pic>
        </p:grpSp>
      </p:grpSp>
      <p:sp>
        <p:nvSpPr>
          <p:cNvPr id="8" name="椭圆 7">
            <a:extLst>
              <a:ext uri="{FF2B5EF4-FFF2-40B4-BE49-F238E27FC236}">
                <a16:creationId xmlns:a16="http://schemas.microsoft.com/office/drawing/2014/main" xmlns="" id="{1088C234-68B2-4604-B8DD-005497A59044}"/>
              </a:ext>
            </a:extLst>
          </p:cNvPr>
          <p:cNvSpPr/>
          <p:nvPr/>
        </p:nvSpPr>
        <p:spPr>
          <a:xfrm>
            <a:off x="4401820" y="2076631"/>
            <a:ext cx="920750" cy="92075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准则</a:t>
            </a:r>
          </a:p>
        </p:txBody>
      </p:sp>
      <p:sp>
        <p:nvSpPr>
          <p:cNvPr id="9" name="椭圆 8">
            <a:extLst>
              <a:ext uri="{FF2B5EF4-FFF2-40B4-BE49-F238E27FC236}">
                <a16:creationId xmlns:a16="http://schemas.microsoft.com/office/drawing/2014/main" xmlns="" id="{77DF4376-291E-48E8-B3D1-F8C4FE15D1FA}"/>
              </a:ext>
            </a:extLst>
          </p:cNvPr>
          <p:cNvSpPr/>
          <p:nvPr/>
        </p:nvSpPr>
        <p:spPr>
          <a:xfrm>
            <a:off x="4401820" y="4081961"/>
            <a:ext cx="920750" cy="92075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条例</a:t>
            </a:r>
          </a:p>
        </p:txBody>
      </p:sp>
      <p:sp>
        <p:nvSpPr>
          <p:cNvPr id="10" name="左大括号 9">
            <a:extLst>
              <a:ext uri="{FF2B5EF4-FFF2-40B4-BE49-F238E27FC236}">
                <a16:creationId xmlns:a16="http://schemas.microsoft.com/office/drawing/2014/main" xmlns="" id="{E5457086-44DB-4914-AE4C-E5D21625E8A8}"/>
              </a:ext>
            </a:extLst>
          </p:cNvPr>
          <p:cNvSpPr/>
          <p:nvPr/>
        </p:nvSpPr>
        <p:spPr>
          <a:xfrm>
            <a:off x="4153789" y="2345690"/>
            <a:ext cx="248473" cy="2543537"/>
          </a:xfrm>
          <a:prstGeom prst="leftBrace">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1" name="文本框 10">
            <a:extLst>
              <a:ext uri="{FF2B5EF4-FFF2-40B4-BE49-F238E27FC236}">
                <a16:creationId xmlns:a16="http://schemas.microsoft.com/office/drawing/2014/main" xmlns="" id="{E577D42E-A1ED-4288-94C7-F4E268DFB7F8}"/>
              </a:ext>
            </a:extLst>
          </p:cNvPr>
          <p:cNvSpPr txBox="1"/>
          <p:nvPr/>
        </p:nvSpPr>
        <p:spPr>
          <a:xfrm>
            <a:off x="3699510" y="2133146"/>
            <a:ext cx="218440" cy="296862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2015</a:t>
            </a:r>
            <a:r>
              <a:rPr kumimoji="0" lang="zh-CN" altLang="en-US" sz="1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10</a:t>
            </a:r>
            <a:r>
              <a:rPr kumimoji="0" lang="zh-CN" altLang="en-US" sz="1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a:t>
            </a:r>
          </a:p>
        </p:txBody>
      </p:sp>
      <p:grpSp>
        <p:nvGrpSpPr>
          <p:cNvPr id="12" name="组合 11">
            <a:extLst>
              <a:ext uri="{FF2B5EF4-FFF2-40B4-BE49-F238E27FC236}">
                <a16:creationId xmlns:a16="http://schemas.microsoft.com/office/drawing/2014/main" xmlns="" id="{0E70B36D-476A-411C-B405-06170895D522}"/>
              </a:ext>
            </a:extLst>
          </p:cNvPr>
          <p:cNvGrpSpPr/>
          <p:nvPr/>
        </p:nvGrpSpPr>
        <p:grpSpPr>
          <a:xfrm>
            <a:off x="5322490" y="2076929"/>
            <a:ext cx="6115685" cy="1067435"/>
            <a:chOff x="3545125" y="3121323"/>
            <a:chExt cx="6115685" cy="1067435"/>
          </a:xfrm>
        </p:grpSpPr>
        <p:sp>
          <p:nvSpPr>
            <p:cNvPr id="13" name="文本框 12">
              <a:extLst>
                <a:ext uri="{FF2B5EF4-FFF2-40B4-BE49-F238E27FC236}">
                  <a16:creationId xmlns:a16="http://schemas.microsoft.com/office/drawing/2014/main" xmlns="" id="{13C24F0C-D4D2-4332-969A-9C108F3B9116}"/>
                </a:ext>
              </a:extLst>
            </p:cNvPr>
            <p:cNvSpPr txBox="1"/>
            <p:nvPr/>
          </p:nvSpPr>
          <p:spPr>
            <a:xfrm>
              <a:off x="3545125" y="3121323"/>
              <a:ext cx="137057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廉洁用权</a:t>
              </a:r>
            </a:p>
          </p:txBody>
        </p:sp>
        <p:sp>
          <p:nvSpPr>
            <p:cNvPr id="14" name="文本框 13">
              <a:extLst>
                <a:ext uri="{FF2B5EF4-FFF2-40B4-BE49-F238E27FC236}">
                  <a16:creationId xmlns:a16="http://schemas.microsoft.com/office/drawing/2014/main" xmlns="" id="{62810BDD-4FA5-47C3-9979-CD46114BF4DD}"/>
                </a:ext>
              </a:extLst>
            </p:cNvPr>
            <p:cNvSpPr txBox="1"/>
            <p:nvPr/>
          </p:nvSpPr>
          <p:spPr>
            <a:xfrm>
              <a:off x="4986174" y="3121323"/>
              <a:ext cx="137057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廉洁修身</a:t>
              </a:r>
            </a:p>
          </p:txBody>
        </p:sp>
        <p:sp>
          <p:nvSpPr>
            <p:cNvPr id="15" name="文本框 14">
              <a:extLst>
                <a:ext uri="{FF2B5EF4-FFF2-40B4-BE49-F238E27FC236}">
                  <a16:creationId xmlns:a16="http://schemas.microsoft.com/office/drawing/2014/main" xmlns="" id="{458A1D79-1083-46E5-9320-C13A3690445F}"/>
                </a:ext>
              </a:extLst>
            </p:cNvPr>
            <p:cNvSpPr txBox="1"/>
            <p:nvPr/>
          </p:nvSpPr>
          <p:spPr>
            <a:xfrm>
              <a:off x="6427222" y="3121323"/>
              <a:ext cx="137057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廉洁齐家</a:t>
              </a:r>
            </a:p>
          </p:txBody>
        </p:sp>
        <p:sp>
          <p:nvSpPr>
            <p:cNvPr id="16" name="椭圆 15">
              <a:extLst>
                <a:ext uri="{FF2B5EF4-FFF2-40B4-BE49-F238E27FC236}">
                  <a16:creationId xmlns:a16="http://schemas.microsoft.com/office/drawing/2014/main" xmlns="" id="{9610C2F8-ADE3-4CE4-88D8-F481B41F7E41}"/>
                </a:ext>
              </a:extLst>
            </p:cNvPr>
            <p:cNvSpPr/>
            <p:nvPr/>
          </p:nvSpPr>
          <p:spPr>
            <a:xfrm>
              <a:off x="4900455" y="3313758"/>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7" name="椭圆 16">
              <a:extLst>
                <a:ext uri="{FF2B5EF4-FFF2-40B4-BE49-F238E27FC236}">
                  <a16:creationId xmlns:a16="http://schemas.microsoft.com/office/drawing/2014/main" xmlns="" id="{9510B1AD-083A-4ED7-BDC5-21C3F67B7B62}"/>
                </a:ext>
              </a:extLst>
            </p:cNvPr>
            <p:cNvSpPr/>
            <p:nvPr/>
          </p:nvSpPr>
          <p:spPr>
            <a:xfrm>
              <a:off x="6348255" y="3313758"/>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8" name="文本框 17">
              <a:extLst>
                <a:ext uri="{FF2B5EF4-FFF2-40B4-BE49-F238E27FC236}">
                  <a16:creationId xmlns:a16="http://schemas.microsoft.com/office/drawing/2014/main" xmlns="" id="{832735CD-6641-44AA-A70B-35B97C3FC71D}"/>
                </a:ext>
              </a:extLst>
            </p:cNvPr>
            <p:cNvSpPr txBox="1"/>
            <p:nvPr/>
          </p:nvSpPr>
          <p:spPr>
            <a:xfrm>
              <a:off x="3545125" y="3538518"/>
              <a:ext cx="6115685" cy="65024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树立了道德高线，强调要把严守政治纪律和政治规矩永远排在首要位置，通过严肃政治纪律和政治规矩带动其他纪律严起来</a:t>
              </a:r>
            </a:p>
          </p:txBody>
        </p:sp>
      </p:grpSp>
      <p:grpSp>
        <p:nvGrpSpPr>
          <p:cNvPr id="19" name="组合 18">
            <a:extLst>
              <a:ext uri="{FF2B5EF4-FFF2-40B4-BE49-F238E27FC236}">
                <a16:creationId xmlns:a16="http://schemas.microsoft.com/office/drawing/2014/main" xmlns="" id="{51CAC1A6-29F2-40E7-8244-537729892D09}"/>
              </a:ext>
            </a:extLst>
          </p:cNvPr>
          <p:cNvGrpSpPr/>
          <p:nvPr/>
        </p:nvGrpSpPr>
        <p:grpSpPr>
          <a:xfrm>
            <a:off x="5322490" y="3902554"/>
            <a:ext cx="5917565" cy="1067435"/>
            <a:chOff x="3545125" y="5117763"/>
            <a:chExt cx="5917565" cy="1067435"/>
          </a:xfrm>
        </p:grpSpPr>
        <p:sp>
          <p:nvSpPr>
            <p:cNvPr id="20" name="文本框 19">
              <a:extLst>
                <a:ext uri="{FF2B5EF4-FFF2-40B4-BE49-F238E27FC236}">
                  <a16:creationId xmlns:a16="http://schemas.microsoft.com/office/drawing/2014/main" xmlns="" id="{F2DDC598-F0CE-47CB-BF55-15CB56334E40}"/>
                </a:ext>
              </a:extLst>
            </p:cNvPr>
            <p:cNvSpPr txBox="1"/>
            <p:nvPr/>
          </p:nvSpPr>
          <p:spPr>
            <a:xfrm>
              <a:off x="3545125" y="5117763"/>
              <a:ext cx="82367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政治</a:t>
              </a:r>
            </a:p>
          </p:txBody>
        </p:sp>
        <p:sp>
          <p:nvSpPr>
            <p:cNvPr id="21" name="文本框 20">
              <a:extLst>
                <a:ext uri="{FF2B5EF4-FFF2-40B4-BE49-F238E27FC236}">
                  <a16:creationId xmlns:a16="http://schemas.microsoft.com/office/drawing/2014/main" xmlns="" id="{2E674B01-FFF0-4FD0-AD18-8B974344880C}"/>
                </a:ext>
              </a:extLst>
            </p:cNvPr>
            <p:cNvSpPr txBox="1"/>
            <p:nvPr/>
          </p:nvSpPr>
          <p:spPr>
            <a:xfrm>
              <a:off x="3545125" y="5534958"/>
              <a:ext cx="5917565" cy="65024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条例</a:t>
              </a:r>
              <a:r>
                <a:rPr kumimoji="0" lang="en-US" altLang="zh-CN"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开列“负面清单”</a:t>
              </a:r>
              <a:r>
                <a:rPr kumimoji="0" lang="en-US" altLang="zh-CN"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重在立规，划出了党组织和党员不可触碰的硬杠杠，树立了纪律底线</a:t>
              </a:r>
            </a:p>
          </p:txBody>
        </p:sp>
        <p:sp>
          <p:nvSpPr>
            <p:cNvPr id="22" name="文本框 21">
              <a:extLst>
                <a:ext uri="{FF2B5EF4-FFF2-40B4-BE49-F238E27FC236}">
                  <a16:creationId xmlns:a16="http://schemas.microsoft.com/office/drawing/2014/main" xmlns="" id="{1062F56D-A99D-471B-B273-15F3D21947E5}"/>
                </a:ext>
              </a:extLst>
            </p:cNvPr>
            <p:cNvSpPr txBox="1"/>
            <p:nvPr/>
          </p:nvSpPr>
          <p:spPr>
            <a:xfrm>
              <a:off x="4268517" y="5117763"/>
              <a:ext cx="82367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组织</a:t>
              </a:r>
            </a:p>
          </p:txBody>
        </p:sp>
        <p:sp>
          <p:nvSpPr>
            <p:cNvPr id="23" name="文本框 22">
              <a:extLst>
                <a:ext uri="{FF2B5EF4-FFF2-40B4-BE49-F238E27FC236}">
                  <a16:creationId xmlns:a16="http://schemas.microsoft.com/office/drawing/2014/main" xmlns="" id="{165A7627-0E34-431A-BE32-8E1325DE7352}"/>
                </a:ext>
              </a:extLst>
            </p:cNvPr>
            <p:cNvSpPr txBox="1"/>
            <p:nvPr/>
          </p:nvSpPr>
          <p:spPr>
            <a:xfrm>
              <a:off x="4991909" y="5117763"/>
              <a:ext cx="82367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廉洁</a:t>
              </a:r>
            </a:p>
          </p:txBody>
        </p:sp>
        <p:sp>
          <p:nvSpPr>
            <p:cNvPr id="24" name="文本框 23">
              <a:extLst>
                <a:ext uri="{FF2B5EF4-FFF2-40B4-BE49-F238E27FC236}">
                  <a16:creationId xmlns:a16="http://schemas.microsoft.com/office/drawing/2014/main" xmlns="" id="{9023E51A-D30F-4AED-B1F7-11515B3F48C3}"/>
                </a:ext>
              </a:extLst>
            </p:cNvPr>
            <p:cNvSpPr txBox="1"/>
            <p:nvPr/>
          </p:nvSpPr>
          <p:spPr>
            <a:xfrm>
              <a:off x="5715301" y="5117763"/>
              <a:ext cx="82367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群众</a:t>
              </a:r>
            </a:p>
          </p:txBody>
        </p:sp>
        <p:sp>
          <p:nvSpPr>
            <p:cNvPr id="25" name="文本框 24">
              <a:extLst>
                <a:ext uri="{FF2B5EF4-FFF2-40B4-BE49-F238E27FC236}">
                  <a16:creationId xmlns:a16="http://schemas.microsoft.com/office/drawing/2014/main" xmlns="" id="{8FBC694A-84FE-4E7B-B022-E2FB34AB57AE}"/>
                </a:ext>
              </a:extLst>
            </p:cNvPr>
            <p:cNvSpPr txBox="1"/>
            <p:nvPr/>
          </p:nvSpPr>
          <p:spPr>
            <a:xfrm>
              <a:off x="6438693" y="5117763"/>
              <a:ext cx="82367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工作</a:t>
              </a:r>
            </a:p>
          </p:txBody>
        </p:sp>
        <p:sp>
          <p:nvSpPr>
            <p:cNvPr id="26" name="文本框 25">
              <a:extLst>
                <a:ext uri="{FF2B5EF4-FFF2-40B4-BE49-F238E27FC236}">
                  <a16:creationId xmlns:a16="http://schemas.microsoft.com/office/drawing/2014/main" xmlns="" id="{D30FD5E2-4FA0-4D91-85C1-7E1D7FBD19F7}"/>
                </a:ext>
              </a:extLst>
            </p:cNvPr>
            <p:cNvSpPr txBox="1"/>
            <p:nvPr/>
          </p:nvSpPr>
          <p:spPr>
            <a:xfrm>
              <a:off x="7162085" y="5117763"/>
              <a:ext cx="82367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生活</a:t>
              </a:r>
            </a:p>
          </p:txBody>
        </p:sp>
        <p:sp>
          <p:nvSpPr>
            <p:cNvPr id="27" name="椭圆 26">
              <a:extLst>
                <a:ext uri="{FF2B5EF4-FFF2-40B4-BE49-F238E27FC236}">
                  <a16:creationId xmlns:a16="http://schemas.microsoft.com/office/drawing/2014/main" xmlns="" id="{513A5AF7-6357-4629-8B7D-A2D9FE4B4706}"/>
                </a:ext>
              </a:extLst>
            </p:cNvPr>
            <p:cNvSpPr/>
            <p:nvPr/>
          </p:nvSpPr>
          <p:spPr>
            <a:xfrm>
              <a:off x="4240055" y="5300038"/>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8" name="椭圆 27">
              <a:extLst>
                <a:ext uri="{FF2B5EF4-FFF2-40B4-BE49-F238E27FC236}">
                  <a16:creationId xmlns:a16="http://schemas.microsoft.com/office/drawing/2014/main" xmlns="" id="{626FEB33-F2BC-4A89-87F0-857F9E8E440D}"/>
                </a:ext>
              </a:extLst>
            </p:cNvPr>
            <p:cNvSpPr/>
            <p:nvPr/>
          </p:nvSpPr>
          <p:spPr>
            <a:xfrm>
              <a:off x="4962050" y="5300038"/>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9" name="椭圆 28">
              <a:extLst>
                <a:ext uri="{FF2B5EF4-FFF2-40B4-BE49-F238E27FC236}">
                  <a16:creationId xmlns:a16="http://schemas.microsoft.com/office/drawing/2014/main" xmlns="" id="{DD2BA0C0-3448-496E-8272-1C061CF234C9}"/>
                </a:ext>
              </a:extLst>
            </p:cNvPr>
            <p:cNvSpPr/>
            <p:nvPr/>
          </p:nvSpPr>
          <p:spPr>
            <a:xfrm>
              <a:off x="5684045" y="5300038"/>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0" name="椭圆 29">
              <a:extLst>
                <a:ext uri="{FF2B5EF4-FFF2-40B4-BE49-F238E27FC236}">
                  <a16:creationId xmlns:a16="http://schemas.microsoft.com/office/drawing/2014/main" xmlns="" id="{08B7BF93-1038-42E8-8360-3D3E4FF6DBB7}"/>
                </a:ext>
              </a:extLst>
            </p:cNvPr>
            <p:cNvSpPr/>
            <p:nvPr/>
          </p:nvSpPr>
          <p:spPr>
            <a:xfrm>
              <a:off x="6406040" y="5300038"/>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1" name="椭圆 30">
              <a:extLst>
                <a:ext uri="{FF2B5EF4-FFF2-40B4-BE49-F238E27FC236}">
                  <a16:creationId xmlns:a16="http://schemas.microsoft.com/office/drawing/2014/main" xmlns="" id="{7D01C2F8-533C-47DD-B743-ADF9A5473E3C}"/>
                </a:ext>
              </a:extLst>
            </p:cNvPr>
            <p:cNvSpPr/>
            <p:nvPr/>
          </p:nvSpPr>
          <p:spPr>
            <a:xfrm>
              <a:off x="7128035" y="5300038"/>
              <a:ext cx="70479" cy="70479"/>
            </a:xfrm>
            <a:prstGeom prst="ellipse">
              <a:avLst/>
            </a:prstGeom>
            <a:solidFill>
              <a:srgbClr val="253C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Tree>
    <p:extLst>
      <p:ext uri="{BB962C8B-B14F-4D97-AF65-F5344CB8AC3E}">
        <p14:creationId xmlns:p14="http://schemas.microsoft.com/office/powerpoint/2010/main" xmlns="" val="7285010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6" presetClass="entr" presetSubtype="4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outHorizontal)">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par>
                                <p:cTn id="19" presetID="12" presetClass="entr" presetSubtype="8"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750"/>
                                        <p:tgtEl>
                                          <p:spTgt spid="12"/>
                                        </p:tgtEl>
                                        <p:attrNameLst>
                                          <p:attrName>ppt_x</p:attrName>
                                        </p:attrNameLst>
                                      </p:cBhvr>
                                      <p:tavLst>
                                        <p:tav tm="0">
                                          <p:val>
                                            <p:strVal val="#ppt_x-#ppt_w*1.125000"/>
                                          </p:val>
                                        </p:tav>
                                        <p:tav tm="100000">
                                          <p:val>
                                            <p:strVal val="#ppt_x"/>
                                          </p:val>
                                        </p:tav>
                                      </p:tavLst>
                                    </p:anim>
                                    <p:animEffect transition="in" filter="wipe(right)">
                                      <p:cBhvr>
                                        <p:cTn id="22" dur="75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750"/>
                                        <p:tgtEl>
                                          <p:spTgt spid="9"/>
                                        </p:tgtEl>
                                      </p:cBhvr>
                                    </p:animEffect>
                                  </p:childTnLst>
                                </p:cTn>
                              </p:par>
                              <p:par>
                                <p:cTn id="26" presetID="1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750"/>
                                        <p:tgtEl>
                                          <p:spTgt spid="19"/>
                                        </p:tgtEl>
                                        <p:attrNameLst>
                                          <p:attrName>ppt_x</p:attrName>
                                        </p:attrNameLst>
                                      </p:cBhvr>
                                      <p:tavLst>
                                        <p:tav tm="0">
                                          <p:val>
                                            <p:strVal val="#ppt_x-#ppt_w*1.125000"/>
                                          </p:val>
                                        </p:tav>
                                        <p:tav tm="100000">
                                          <p:val>
                                            <p:strVal val="#ppt_x"/>
                                          </p:val>
                                        </p:tav>
                                      </p:tavLst>
                                    </p:anim>
                                    <p:animEffect transition="in" filter="wipe(right)">
                                      <p:cBhvr>
                                        <p:cTn id="29"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完善党内制度建设</a:t>
            </a:r>
            <a:endPar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32" name="组合 31">
            <a:extLst>
              <a:ext uri="{FF2B5EF4-FFF2-40B4-BE49-F238E27FC236}">
                <a16:creationId xmlns:a16="http://schemas.microsoft.com/office/drawing/2014/main" xmlns="" id="{7FED361C-F553-40AF-A2D3-8C835CB813CB}"/>
              </a:ext>
            </a:extLst>
          </p:cNvPr>
          <p:cNvGrpSpPr/>
          <p:nvPr/>
        </p:nvGrpSpPr>
        <p:grpSpPr>
          <a:xfrm>
            <a:off x="1245158" y="1569757"/>
            <a:ext cx="2708910" cy="2000250"/>
            <a:chOff x="550590" y="3014000"/>
            <a:chExt cx="2708220" cy="1999740"/>
          </a:xfrm>
        </p:grpSpPr>
        <p:sp>
          <p:nvSpPr>
            <p:cNvPr id="33" name="圆角矩形 8">
              <a:extLst>
                <a:ext uri="{FF2B5EF4-FFF2-40B4-BE49-F238E27FC236}">
                  <a16:creationId xmlns:a16="http://schemas.microsoft.com/office/drawing/2014/main" xmlns="" id="{F6DA14C1-B70E-455E-8AD7-375B6FC3FBC3}"/>
                </a:ext>
              </a:extLst>
            </p:cNvPr>
            <p:cNvSpPr/>
            <p:nvPr/>
          </p:nvSpPr>
          <p:spPr>
            <a:xfrm>
              <a:off x="550590" y="3716766"/>
              <a:ext cx="2708220" cy="1296974"/>
            </a:xfrm>
            <a:prstGeom prst="roundRect">
              <a:avLst/>
            </a:prstGeom>
            <a:gradFill>
              <a:gsLst>
                <a:gs pos="0">
                  <a:srgbClr val="E30000"/>
                </a:gs>
                <a:gs pos="100000">
                  <a:srgbClr val="760303"/>
                </a:gs>
              </a:gsLst>
              <a:lin ang="5400000" scaled="0"/>
            </a:gra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贰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强化党内问责，责任与担当不是一句口号</a:t>
              </a:r>
            </a:p>
          </p:txBody>
        </p:sp>
        <p:grpSp>
          <p:nvGrpSpPr>
            <p:cNvPr id="34" name="组合 33">
              <a:extLst>
                <a:ext uri="{FF2B5EF4-FFF2-40B4-BE49-F238E27FC236}">
                  <a16:creationId xmlns:a16="http://schemas.microsoft.com/office/drawing/2014/main" xmlns="" id="{BF41BC3B-C40E-4051-98A7-D277F91BBC60}"/>
                </a:ext>
              </a:extLst>
            </p:cNvPr>
            <p:cNvGrpSpPr>
              <a:grpSpLocks noChangeAspect="1"/>
            </p:cNvGrpSpPr>
            <p:nvPr/>
          </p:nvGrpSpPr>
          <p:grpSpPr>
            <a:xfrm>
              <a:off x="673960" y="3014000"/>
              <a:ext cx="1868330" cy="1027169"/>
              <a:chOff x="1672035" y="1623592"/>
              <a:chExt cx="938857" cy="516164"/>
            </a:xfrm>
            <a:effectLst>
              <a:outerShdw blurRad="50800" dist="38100" dir="5400000" algn="t" rotWithShape="0">
                <a:prstClr val="black">
                  <a:alpha val="40000"/>
                </a:prstClr>
              </a:outerShdw>
            </a:effectLst>
          </p:grpSpPr>
          <p:pic>
            <p:nvPicPr>
              <p:cNvPr id="35" name="Picture 2" descr="C:\Users\xb\Desktop\素材--党建\PNG--党（国）徽旗\党旗红旗\16sucai_201507091736.png">
                <a:extLst>
                  <a:ext uri="{FF2B5EF4-FFF2-40B4-BE49-F238E27FC236}">
                    <a16:creationId xmlns:a16="http://schemas.microsoft.com/office/drawing/2014/main" xmlns="" id="{19B2A7FA-314A-4D97-A7E3-616EC878C2D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23592"/>
                <a:ext cx="845386" cy="507231"/>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3" descr="C:\Users\xb\Desktop\53bf653e36a06.png">
                <a:extLst>
                  <a:ext uri="{FF2B5EF4-FFF2-40B4-BE49-F238E27FC236}">
                    <a16:creationId xmlns:a16="http://schemas.microsoft.com/office/drawing/2014/main" xmlns="" id="{BF0CF034-B639-4A19-A23F-966D26ABDB72}"/>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58" y="1645923"/>
                <a:ext cx="487134" cy="493833"/>
              </a:xfrm>
              <a:prstGeom prst="rect">
                <a:avLst/>
              </a:prstGeom>
              <a:noFill/>
              <a:extLst>
                <a:ext uri="{909E8E84-426E-40DD-AFC4-6F175D3DCCD1}">
                  <a14:hiddenFill xmlns:a14="http://schemas.microsoft.com/office/drawing/2010/main" xmlns="">
                    <a:solidFill>
                      <a:srgbClr val="FFFFFF"/>
                    </a:solidFill>
                  </a14:hiddenFill>
                </a:ext>
              </a:extLst>
            </p:spPr>
          </p:pic>
        </p:grpSp>
      </p:grpSp>
      <p:sp>
        <p:nvSpPr>
          <p:cNvPr id="37" name="圆角矩形 6">
            <a:extLst>
              <a:ext uri="{FF2B5EF4-FFF2-40B4-BE49-F238E27FC236}">
                <a16:creationId xmlns:a16="http://schemas.microsoft.com/office/drawing/2014/main" xmlns="" id="{DC150A48-E5F4-42CF-B49B-62E7EF2BF9A5}"/>
              </a:ext>
            </a:extLst>
          </p:cNvPr>
          <p:cNvSpPr/>
          <p:nvPr/>
        </p:nvSpPr>
        <p:spPr>
          <a:xfrm>
            <a:off x="1244905" y="3844562"/>
            <a:ext cx="2682240" cy="1339850"/>
          </a:xfrm>
          <a:prstGeom prst="roundRect">
            <a:avLst/>
          </a:prstGeom>
          <a:gradFill>
            <a:gsLst>
              <a:gs pos="0">
                <a:srgbClr val="E30000"/>
              </a:gs>
              <a:gs pos="100000">
                <a:srgbClr val="760303"/>
              </a:gs>
            </a:gsLst>
            <a:lin ang="5400000" scaled="0"/>
          </a:gra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叁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完善选人用人体制，为选拔任用好干部提供保证</a:t>
            </a:r>
          </a:p>
        </p:txBody>
      </p:sp>
      <p:sp>
        <p:nvSpPr>
          <p:cNvPr id="38" name="文本框 37">
            <a:extLst>
              <a:ext uri="{FF2B5EF4-FFF2-40B4-BE49-F238E27FC236}">
                <a16:creationId xmlns:a16="http://schemas.microsoft.com/office/drawing/2014/main" xmlns="" id="{F4F39273-93F4-41E3-BBE4-E51E904DB445}"/>
              </a:ext>
            </a:extLst>
          </p:cNvPr>
          <p:cNvSpPr txBox="1"/>
          <p:nvPr/>
        </p:nvSpPr>
        <p:spPr>
          <a:xfrm>
            <a:off x="4213530" y="2446927"/>
            <a:ext cx="7160260" cy="81026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当前党内存在一些亟待解决的矛盾和问题，其中突出的一条就是使命意识弱化、担当精神缺失</a:t>
            </a:r>
          </a:p>
        </p:txBody>
      </p:sp>
      <p:grpSp>
        <p:nvGrpSpPr>
          <p:cNvPr id="39" name="组合 38">
            <a:extLst>
              <a:ext uri="{FF2B5EF4-FFF2-40B4-BE49-F238E27FC236}">
                <a16:creationId xmlns:a16="http://schemas.microsoft.com/office/drawing/2014/main" xmlns="" id="{A7C164D0-5809-4D7C-B4FB-90E0D8FB8BFD}"/>
              </a:ext>
            </a:extLst>
          </p:cNvPr>
          <p:cNvGrpSpPr/>
          <p:nvPr/>
        </p:nvGrpSpPr>
        <p:grpSpPr>
          <a:xfrm>
            <a:off x="4213530" y="3844562"/>
            <a:ext cx="7161530" cy="1099820"/>
            <a:chOff x="3545125" y="2843193"/>
            <a:chExt cx="6624320" cy="1099820"/>
          </a:xfrm>
        </p:grpSpPr>
        <p:sp>
          <p:nvSpPr>
            <p:cNvPr id="40" name="文本框 39">
              <a:extLst>
                <a:ext uri="{FF2B5EF4-FFF2-40B4-BE49-F238E27FC236}">
                  <a16:creationId xmlns:a16="http://schemas.microsoft.com/office/drawing/2014/main" xmlns="" id="{4EB60CA5-ADAA-4FA7-9818-63CD832BFB3D}"/>
                </a:ext>
              </a:extLst>
            </p:cNvPr>
            <p:cNvSpPr txBox="1"/>
            <p:nvPr/>
          </p:nvSpPr>
          <p:spPr>
            <a:xfrm>
              <a:off x="3545125" y="2843193"/>
              <a:ext cx="5429885"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党政领导干部选拔任用工作条例</a:t>
              </a:r>
            </a:p>
          </p:txBody>
        </p:sp>
        <p:sp>
          <p:nvSpPr>
            <p:cNvPr id="41" name="文本框 40">
              <a:extLst>
                <a:ext uri="{FF2B5EF4-FFF2-40B4-BE49-F238E27FC236}">
                  <a16:creationId xmlns:a16="http://schemas.microsoft.com/office/drawing/2014/main" xmlns="" id="{7B334C35-8143-41BE-B1B0-4B6692029C2A}"/>
                </a:ext>
              </a:extLst>
            </p:cNvPr>
            <p:cNvSpPr txBox="1"/>
            <p:nvPr/>
          </p:nvSpPr>
          <p:spPr>
            <a:xfrm>
              <a:off x="3545125" y="3132753"/>
              <a:ext cx="6624320" cy="81026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中共中央印发《党政领导干部选拔任用工作条例》，为新时期做好干部选拔任用工作提供基本遵循，为选拔任用好干部提供制度保证</a:t>
              </a:r>
            </a:p>
          </p:txBody>
        </p:sp>
      </p:grpSp>
    </p:spTree>
    <p:extLst>
      <p:ext uri="{BB962C8B-B14F-4D97-AF65-F5344CB8AC3E}">
        <p14:creationId xmlns:p14="http://schemas.microsoft.com/office/powerpoint/2010/main" xmlns="" val="27229545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0-#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完善党内制度建设</a:t>
            </a:r>
            <a:endPar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3" name="组合 2">
            <a:extLst>
              <a:ext uri="{FF2B5EF4-FFF2-40B4-BE49-F238E27FC236}">
                <a16:creationId xmlns:a16="http://schemas.microsoft.com/office/drawing/2014/main" xmlns="" id="{3C6D2768-39CD-41B5-BE4A-B6ABA633C6B4}"/>
              </a:ext>
            </a:extLst>
          </p:cNvPr>
          <p:cNvGrpSpPr/>
          <p:nvPr/>
        </p:nvGrpSpPr>
        <p:grpSpPr>
          <a:xfrm>
            <a:off x="1087463" y="2038115"/>
            <a:ext cx="2115820" cy="2750820"/>
            <a:chOff x="550590" y="3014000"/>
            <a:chExt cx="2115281" cy="2750119"/>
          </a:xfrm>
        </p:grpSpPr>
        <p:sp>
          <p:nvSpPr>
            <p:cNvPr id="4" name="圆角矩形 8">
              <a:extLst>
                <a:ext uri="{FF2B5EF4-FFF2-40B4-BE49-F238E27FC236}">
                  <a16:creationId xmlns:a16="http://schemas.microsoft.com/office/drawing/2014/main" xmlns="" id="{8C0C87DD-F8A4-4406-B58F-3F02504468CD}"/>
                </a:ext>
              </a:extLst>
            </p:cNvPr>
            <p:cNvSpPr/>
            <p:nvPr/>
          </p:nvSpPr>
          <p:spPr>
            <a:xfrm>
              <a:off x="550590" y="3716766"/>
              <a:ext cx="2115281" cy="2047353"/>
            </a:xfrm>
            <a:prstGeom prst="roundRect">
              <a:avLst/>
            </a:prstGeom>
            <a:gradFill>
              <a:gsLst>
                <a:gs pos="0">
                  <a:srgbClr val="E30000"/>
                </a:gs>
                <a:gs pos="100000">
                  <a:srgbClr val="760303"/>
                </a:gs>
              </a:gsLst>
              <a:lin ang="5400000" scaled="0"/>
            </a:gra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加强党内政治生活</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强化监督意识</a:t>
              </a:r>
            </a:p>
          </p:txBody>
        </p:sp>
        <p:grpSp>
          <p:nvGrpSpPr>
            <p:cNvPr id="5" name="组合 4">
              <a:extLst>
                <a:ext uri="{FF2B5EF4-FFF2-40B4-BE49-F238E27FC236}">
                  <a16:creationId xmlns:a16="http://schemas.microsoft.com/office/drawing/2014/main" xmlns="" id="{15184EA1-6CB6-40AE-81C8-8D1F03478BAC}"/>
                </a:ext>
              </a:extLst>
            </p:cNvPr>
            <p:cNvGrpSpPr>
              <a:grpSpLocks noChangeAspect="1"/>
            </p:cNvGrpSpPr>
            <p:nvPr/>
          </p:nvGrpSpPr>
          <p:grpSpPr>
            <a:xfrm>
              <a:off x="673960" y="3014000"/>
              <a:ext cx="1868330" cy="1027169"/>
              <a:chOff x="1672035" y="1623592"/>
              <a:chExt cx="938857" cy="516164"/>
            </a:xfrm>
            <a:effectLst>
              <a:outerShdw blurRad="50800" dist="38100" dir="5400000" algn="t" rotWithShape="0">
                <a:prstClr val="black">
                  <a:alpha val="40000"/>
                </a:prstClr>
              </a:outerShdw>
            </a:effectLst>
          </p:grpSpPr>
          <p:pic>
            <p:nvPicPr>
              <p:cNvPr id="6" name="Picture 2" descr="C:\Users\xb\Desktop\素材--党建\PNG--党（国）徽旗\党旗红旗\16sucai_201507091736.png">
                <a:extLst>
                  <a:ext uri="{FF2B5EF4-FFF2-40B4-BE49-F238E27FC236}">
                    <a16:creationId xmlns:a16="http://schemas.microsoft.com/office/drawing/2014/main" xmlns="" id="{9A33CEBF-02C4-458E-8D93-EB53BE0B9EE6}"/>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72035" y="1623592"/>
                <a:ext cx="845386" cy="507231"/>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3" descr="C:\Users\xb\Desktop\53bf653e36a06.png">
                <a:extLst>
                  <a:ext uri="{FF2B5EF4-FFF2-40B4-BE49-F238E27FC236}">
                    <a16:creationId xmlns:a16="http://schemas.microsoft.com/office/drawing/2014/main" xmlns="" id="{0F8E1ECD-5142-45E0-8123-5774FF36047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58" y="1645923"/>
                <a:ext cx="487134" cy="493833"/>
              </a:xfrm>
              <a:prstGeom prst="rect">
                <a:avLst/>
              </a:prstGeom>
              <a:noFill/>
              <a:extLst>
                <a:ext uri="{909E8E84-426E-40DD-AFC4-6F175D3DCCD1}">
                  <a14:hiddenFill xmlns:a14="http://schemas.microsoft.com/office/drawing/2010/main" xmlns="">
                    <a:solidFill>
                      <a:srgbClr val="FFFFFF"/>
                    </a:solidFill>
                  </a14:hiddenFill>
                </a:ext>
              </a:extLst>
            </p:spPr>
          </p:pic>
        </p:grpSp>
      </p:grpSp>
      <p:sp>
        <p:nvSpPr>
          <p:cNvPr id="8" name="椭圆 7">
            <a:extLst>
              <a:ext uri="{FF2B5EF4-FFF2-40B4-BE49-F238E27FC236}">
                <a16:creationId xmlns:a16="http://schemas.microsoft.com/office/drawing/2014/main" xmlns="" id="{7F40F3EE-E993-442B-ABA8-5A019D8262D0}"/>
              </a:ext>
            </a:extLst>
          </p:cNvPr>
          <p:cNvSpPr/>
          <p:nvPr/>
        </p:nvSpPr>
        <p:spPr>
          <a:xfrm>
            <a:off x="4224745" y="2040255"/>
            <a:ext cx="920750" cy="92075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准则</a:t>
            </a:r>
          </a:p>
        </p:txBody>
      </p:sp>
      <p:sp>
        <p:nvSpPr>
          <p:cNvPr id="9" name="椭圆 8">
            <a:extLst>
              <a:ext uri="{FF2B5EF4-FFF2-40B4-BE49-F238E27FC236}">
                <a16:creationId xmlns:a16="http://schemas.microsoft.com/office/drawing/2014/main" xmlns="" id="{2D954918-D599-4DE3-B203-4E4255BB723C}"/>
              </a:ext>
            </a:extLst>
          </p:cNvPr>
          <p:cNvSpPr/>
          <p:nvPr/>
        </p:nvSpPr>
        <p:spPr>
          <a:xfrm>
            <a:off x="4224745" y="4045585"/>
            <a:ext cx="920750" cy="92075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条例</a:t>
            </a:r>
          </a:p>
        </p:txBody>
      </p:sp>
      <p:sp>
        <p:nvSpPr>
          <p:cNvPr id="10" name="左大括号 9">
            <a:extLst>
              <a:ext uri="{FF2B5EF4-FFF2-40B4-BE49-F238E27FC236}">
                <a16:creationId xmlns:a16="http://schemas.microsoft.com/office/drawing/2014/main" xmlns="" id="{6711C91D-8087-44F2-9411-14C4E48F9DAC}"/>
              </a:ext>
            </a:extLst>
          </p:cNvPr>
          <p:cNvSpPr/>
          <p:nvPr/>
        </p:nvSpPr>
        <p:spPr>
          <a:xfrm>
            <a:off x="3976714" y="2309314"/>
            <a:ext cx="248473" cy="2543537"/>
          </a:xfrm>
          <a:prstGeom prst="leftBrace">
            <a:avLst/>
          </a:prstGeom>
          <a:ln w="127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1" name="文本框 10">
            <a:extLst>
              <a:ext uri="{FF2B5EF4-FFF2-40B4-BE49-F238E27FC236}">
                <a16:creationId xmlns:a16="http://schemas.microsoft.com/office/drawing/2014/main" xmlns="" id="{A480AD23-BD82-4726-A7ED-8E2B826EE67A}"/>
              </a:ext>
            </a:extLst>
          </p:cNvPr>
          <p:cNvSpPr txBox="1"/>
          <p:nvPr/>
        </p:nvSpPr>
        <p:spPr>
          <a:xfrm>
            <a:off x="3316060" y="2802890"/>
            <a:ext cx="908685" cy="152971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sz="18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2016年10月27日</a:t>
            </a:r>
          </a:p>
        </p:txBody>
      </p:sp>
      <p:sp>
        <p:nvSpPr>
          <p:cNvPr id="12" name="文本框 11">
            <a:extLst>
              <a:ext uri="{FF2B5EF4-FFF2-40B4-BE49-F238E27FC236}">
                <a16:creationId xmlns:a16="http://schemas.microsoft.com/office/drawing/2014/main" xmlns="" id="{CB834982-9116-4A5B-836F-6EA56871F9C1}"/>
              </a:ext>
            </a:extLst>
          </p:cNvPr>
          <p:cNvSpPr txBox="1"/>
          <p:nvPr/>
        </p:nvSpPr>
        <p:spPr>
          <a:xfrm>
            <a:off x="5145495" y="2040255"/>
            <a:ext cx="1370330" cy="16300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《关于新形势下党内政治生活的若干准则》</a:t>
            </a:r>
          </a:p>
        </p:txBody>
      </p:sp>
      <p:sp>
        <p:nvSpPr>
          <p:cNvPr id="13" name="文本框 12">
            <a:extLst>
              <a:ext uri="{FF2B5EF4-FFF2-40B4-BE49-F238E27FC236}">
                <a16:creationId xmlns:a16="http://schemas.microsoft.com/office/drawing/2014/main" xmlns="" id="{BAD8805D-F3A1-485A-ADB0-E91345479397}"/>
              </a:ext>
            </a:extLst>
          </p:cNvPr>
          <p:cNvSpPr txBox="1"/>
          <p:nvPr/>
        </p:nvSpPr>
        <p:spPr>
          <a:xfrm>
            <a:off x="5145495" y="3865880"/>
            <a:ext cx="1370330" cy="13220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rgbClr val="C00000"/>
                </a:solidFill>
                <a:effectLst/>
                <a:uLnTx/>
                <a:uFillTx/>
                <a:latin typeface="微软雅黑" panose="020B0503020204020204" charset="-122"/>
                <a:ea typeface="微软雅黑" panose="020B0503020204020204" charset="-122"/>
                <a:cs typeface="+mn-cs"/>
              </a:rPr>
              <a:t>政《中国共产党党内监督条例》治</a:t>
            </a:r>
          </a:p>
        </p:txBody>
      </p:sp>
      <p:grpSp>
        <p:nvGrpSpPr>
          <p:cNvPr id="14" name="组合 13">
            <a:extLst>
              <a:ext uri="{FF2B5EF4-FFF2-40B4-BE49-F238E27FC236}">
                <a16:creationId xmlns:a16="http://schemas.microsoft.com/office/drawing/2014/main" xmlns="" id="{C765ACEF-192C-4D21-9383-5EA77BFCF15B}"/>
              </a:ext>
            </a:extLst>
          </p:cNvPr>
          <p:cNvGrpSpPr/>
          <p:nvPr/>
        </p:nvGrpSpPr>
        <p:grpSpPr>
          <a:xfrm>
            <a:off x="6573610" y="2320925"/>
            <a:ext cx="4604385" cy="929640"/>
            <a:chOff x="827906" y="4346638"/>
            <a:chExt cx="4321175" cy="929640"/>
          </a:xfrm>
        </p:grpSpPr>
        <p:sp>
          <p:nvSpPr>
            <p:cNvPr id="15" name="椭圆 14">
              <a:extLst>
                <a:ext uri="{FF2B5EF4-FFF2-40B4-BE49-F238E27FC236}">
                  <a16:creationId xmlns:a16="http://schemas.microsoft.com/office/drawing/2014/main" xmlns="" id="{DE16BD45-AAE6-4F79-B903-71BAB03AAFAB}"/>
                </a:ext>
              </a:extLst>
            </p:cNvPr>
            <p:cNvSpPr/>
            <p:nvPr/>
          </p:nvSpPr>
          <p:spPr>
            <a:xfrm>
              <a:off x="827906" y="4476667"/>
              <a:ext cx="213360" cy="21336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6" name="文本框 15">
              <a:extLst>
                <a:ext uri="{FF2B5EF4-FFF2-40B4-BE49-F238E27FC236}">
                  <a16:creationId xmlns:a16="http://schemas.microsoft.com/office/drawing/2014/main" xmlns="" id="{0DBCA876-D9E9-4001-A449-58FE043BBC4A}"/>
                </a:ext>
              </a:extLst>
            </p:cNvPr>
            <p:cNvSpPr txBox="1"/>
            <p:nvPr/>
          </p:nvSpPr>
          <p:spPr>
            <a:xfrm>
              <a:off x="1076191" y="4346638"/>
              <a:ext cx="4072890" cy="929640"/>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对党内监督的指导思想、基本原则、监督主体、监督内容、监督对象、监督方式等重要问题作出规定</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为新形势下强化党内监督提供了根本遵循</a:t>
              </a:r>
            </a:p>
          </p:txBody>
        </p:sp>
      </p:grpSp>
      <p:grpSp>
        <p:nvGrpSpPr>
          <p:cNvPr id="17" name="组合 16">
            <a:extLst>
              <a:ext uri="{FF2B5EF4-FFF2-40B4-BE49-F238E27FC236}">
                <a16:creationId xmlns:a16="http://schemas.microsoft.com/office/drawing/2014/main" xmlns="" id="{EA74E666-E4A2-4328-9292-6D0645FC0710}"/>
              </a:ext>
            </a:extLst>
          </p:cNvPr>
          <p:cNvGrpSpPr/>
          <p:nvPr/>
        </p:nvGrpSpPr>
        <p:grpSpPr>
          <a:xfrm>
            <a:off x="6573610" y="3852545"/>
            <a:ext cx="4603115" cy="1209675"/>
            <a:chOff x="827906" y="5376786"/>
            <a:chExt cx="4320540" cy="1209675"/>
          </a:xfrm>
        </p:grpSpPr>
        <p:sp>
          <p:nvSpPr>
            <p:cNvPr id="18" name="椭圆 17">
              <a:extLst>
                <a:ext uri="{FF2B5EF4-FFF2-40B4-BE49-F238E27FC236}">
                  <a16:creationId xmlns:a16="http://schemas.microsoft.com/office/drawing/2014/main" xmlns="" id="{00292CFA-CD36-4AE0-9505-942D8BFCDFAD}"/>
                </a:ext>
              </a:extLst>
            </p:cNvPr>
            <p:cNvSpPr/>
            <p:nvPr/>
          </p:nvSpPr>
          <p:spPr>
            <a:xfrm>
              <a:off x="827906" y="5506815"/>
              <a:ext cx="213360" cy="21336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9" name="文本框 18">
              <a:extLst>
                <a:ext uri="{FF2B5EF4-FFF2-40B4-BE49-F238E27FC236}">
                  <a16:creationId xmlns:a16="http://schemas.microsoft.com/office/drawing/2014/main" xmlns="" id="{4DBD5D65-D56B-48E9-B7D6-3F3F816A520D}"/>
                </a:ext>
              </a:extLst>
            </p:cNvPr>
            <p:cNvSpPr txBox="1"/>
            <p:nvPr/>
          </p:nvSpPr>
          <p:spPr>
            <a:xfrm>
              <a:off x="1076191" y="5376786"/>
              <a:ext cx="4072255" cy="1209675"/>
            </a:xfrm>
            <a:prstGeom prst="rect">
              <a:avLst/>
            </a:prstGeom>
            <a:noFill/>
          </p:spPr>
          <p:txBody>
            <a:bodyPr wrap="square" rtlCol="0">
              <a:spAutoFit/>
            </a:bodyPr>
            <a:lstStyle>
              <a:defPPr>
                <a:defRPr lang="zh-CN"/>
              </a:defPPr>
              <a:lvl1pPr>
                <a:lnSpc>
                  <a:spcPct val="130000"/>
                </a:lnSpc>
                <a:defRPr>
                  <a:latin typeface="华文新魏" panose="02010800040101010101" pitchFamily="2" charset="-122"/>
                  <a:ea typeface="华文新魏" panose="02010800040101010101" pitchFamily="2"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四年来制定、修订的</a:t>
              </a:r>
              <a:r>
                <a:rPr kumimoji="0" lang="en-US" altLang="zh-CN"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50</a:t>
              </a: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多部党内法规紧密联系，贯通工作上下左右。制度的笼子不但扎紧扎密，而且加固上锁。纪律没有“情有可原”，纪律不搞“下不为例”，纪律更不会“法不责众”</a:t>
              </a:r>
            </a:p>
          </p:txBody>
        </p:sp>
      </p:grpSp>
    </p:spTree>
    <p:extLst>
      <p:ext uri="{BB962C8B-B14F-4D97-AF65-F5344CB8AC3E}">
        <p14:creationId xmlns:p14="http://schemas.microsoft.com/office/powerpoint/2010/main" xmlns="" val="16715521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6" presetClass="entr" presetSubtype="4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outHorizontal)">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par>
                                <p:cTn id="25" presetID="10"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2">
            <a:extLst>
              <a:ext uri="{FF2B5EF4-FFF2-40B4-BE49-F238E27FC236}">
                <a16:creationId xmlns:a16="http://schemas.microsoft.com/office/drawing/2014/main" xmlns="" id="{4CCC9A06-251E-4974-BFF3-60C0BF8F4D6F}"/>
              </a:ext>
            </a:extLst>
          </p:cNvPr>
          <p:cNvSpPr txBox="1">
            <a:spLocks/>
          </p:cNvSpPr>
          <p:nvPr/>
        </p:nvSpPr>
        <p:spPr>
          <a:xfrm>
            <a:off x="1420627" y="204318"/>
            <a:ext cx="6373033" cy="665298"/>
          </a:xfrm>
          <a:prstGeom prst="rect">
            <a:avLst/>
          </a:prstGeom>
        </p:spPr>
        <p:txBody>
          <a:bodyPr lIns="91426" tIns="45713" rIns="91426" bIns="45713">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80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rPr>
              <a:t>完善党内制度建设</a:t>
            </a:r>
            <a:endParaRPr lang="zh-CN" altLang="en-US" sz="2800" dirty="0">
              <a:ln w="0">
                <a:solidFill>
                  <a:schemeClr val="bg1"/>
                </a:solidFill>
              </a:ln>
              <a:solidFill>
                <a:srgbClr val="DE991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3" name="组合 2">
            <a:extLst>
              <a:ext uri="{FF2B5EF4-FFF2-40B4-BE49-F238E27FC236}">
                <a16:creationId xmlns:a16="http://schemas.microsoft.com/office/drawing/2014/main" xmlns="" id="{BA50C3E7-C09A-43C4-9F64-7CD615F7D9BA}"/>
              </a:ext>
            </a:extLst>
          </p:cNvPr>
          <p:cNvGrpSpPr/>
          <p:nvPr/>
        </p:nvGrpSpPr>
        <p:grpSpPr>
          <a:xfrm>
            <a:off x="694327" y="1128395"/>
            <a:ext cx="4826635" cy="1044575"/>
            <a:chOff x="1643204" y="2774679"/>
            <a:chExt cx="5404793" cy="1615734"/>
          </a:xfrm>
        </p:grpSpPr>
        <p:sp>
          <p:nvSpPr>
            <p:cNvPr id="4" name="对角圆角矩形 6">
              <a:extLst>
                <a:ext uri="{FF2B5EF4-FFF2-40B4-BE49-F238E27FC236}">
                  <a16:creationId xmlns:a16="http://schemas.microsoft.com/office/drawing/2014/main" xmlns="" id="{6EA5F862-1B25-48D7-9FA3-2E6E4A76B694}"/>
                </a:ext>
              </a:extLst>
            </p:cNvPr>
            <p:cNvSpPr/>
            <p:nvPr/>
          </p:nvSpPr>
          <p:spPr>
            <a:xfrm>
              <a:off x="1643204" y="3465172"/>
              <a:ext cx="5404793" cy="925241"/>
            </a:xfrm>
            <a:prstGeom prst="round2DiagRect">
              <a:avLst>
                <a:gd name="adj1" fmla="val 50000"/>
                <a:gd name="adj2" fmla="val 0"/>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矩形 4">
              <a:extLst>
                <a:ext uri="{FF2B5EF4-FFF2-40B4-BE49-F238E27FC236}">
                  <a16:creationId xmlns:a16="http://schemas.microsoft.com/office/drawing/2014/main" xmlns="" id="{36FC490B-6B66-4D96-BDE8-9DDDCFB591F5}"/>
                </a:ext>
              </a:extLst>
            </p:cNvPr>
            <p:cNvSpPr/>
            <p:nvPr/>
          </p:nvSpPr>
          <p:spPr>
            <a:xfrm>
              <a:off x="2339338" y="3580088"/>
              <a:ext cx="4616935" cy="66495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条例共8章、47条、分三大板块</a:t>
              </a:r>
            </a:p>
          </p:txBody>
        </p:sp>
        <p:pic>
          <p:nvPicPr>
            <p:cNvPr id="6" name="Picture 7" descr="G:\2016我图\两会\ooopic_10194892_b0c64675b11c678cafbc\003.png">
              <a:extLst>
                <a:ext uri="{FF2B5EF4-FFF2-40B4-BE49-F238E27FC236}">
                  <a16:creationId xmlns:a16="http://schemas.microsoft.com/office/drawing/2014/main" xmlns="" id="{9AE86D6D-D6D2-4CDC-A54C-11ED986770C8}"/>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1645337" y="2774679"/>
              <a:ext cx="690443" cy="1615734"/>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7" name="图片 6">
            <a:extLst>
              <a:ext uri="{FF2B5EF4-FFF2-40B4-BE49-F238E27FC236}">
                <a16:creationId xmlns:a16="http://schemas.microsoft.com/office/drawing/2014/main" xmlns="" id="{5CB77623-3FD5-4FDF-A4F4-2D64CD40499E}"/>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77093" y="2338731"/>
            <a:ext cx="1987685" cy="2888769"/>
          </a:xfrm>
          <a:prstGeom prst="rect">
            <a:avLst/>
          </a:prstGeom>
          <a:solidFill>
            <a:srgbClr val="FFFFFF">
              <a:shade val="85000"/>
            </a:srgbClr>
          </a:solidFill>
          <a:ln w="19050" cap="sq">
            <a:solidFill>
              <a:srgbClr val="C00000"/>
            </a:solidFill>
            <a:miter lim="800000"/>
            <a:headEnd/>
            <a:tailEnd/>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cxnSp>
        <p:nvCxnSpPr>
          <p:cNvPr id="8" name="直接连接符 7">
            <a:extLst>
              <a:ext uri="{FF2B5EF4-FFF2-40B4-BE49-F238E27FC236}">
                <a16:creationId xmlns:a16="http://schemas.microsoft.com/office/drawing/2014/main" xmlns="" id="{FF656CD2-F5D9-4A25-ABC0-358E271A95B1}"/>
              </a:ext>
            </a:extLst>
          </p:cNvPr>
          <p:cNvCxnSpPr/>
          <p:nvPr/>
        </p:nvCxnSpPr>
        <p:spPr>
          <a:xfrm>
            <a:off x="3464548" y="2569725"/>
            <a:ext cx="1536970" cy="0"/>
          </a:xfrm>
          <a:prstGeom prst="line">
            <a:avLst/>
          </a:prstGeom>
          <a:ln w="22225">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xmlns="" id="{8F3AF301-56A9-47C0-9315-AF0EE0988589}"/>
              </a:ext>
            </a:extLst>
          </p:cNvPr>
          <p:cNvGrpSpPr/>
          <p:nvPr/>
        </p:nvGrpSpPr>
        <p:grpSpPr>
          <a:xfrm>
            <a:off x="5134464" y="2295728"/>
            <a:ext cx="547991" cy="547992"/>
            <a:chOff x="5405337" y="2975041"/>
            <a:chExt cx="547991" cy="547992"/>
          </a:xfrm>
        </p:grpSpPr>
        <p:grpSp>
          <p:nvGrpSpPr>
            <p:cNvPr id="10" name="组合 9">
              <a:extLst>
                <a:ext uri="{FF2B5EF4-FFF2-40B4-BE49-F238E27FC236}">
                  <a16:creationId xmlns:a16="http://schemas.microsoft.com/office/drawing/2014/main" xmlns="" id="{D1741C38-FE84-44FF-BA36-976F7D0F750E}"/>
                </a:ext>
              </a:extLst>
            </p:cNvPr>
            <p:cNvGrpSpPr/>
            <p:nvPr/>
          </p:nvGrpSpPr>
          <p:grpSpPr>
            <a:xfrm>
              <a:off x="5405337" y="2975041"/>
              <a:ext cx="547991" cy="547992"/>
              <a:chOff x="5405337" y="2975041"/>
              <a:chExt cx="547991" cy="547992"/>
            </a:xfrm>
          </p:grpSpPr>
          <p:sp>
            <p:nvSpPr>
              <p:cNvPr id="12" name="矩形 11">
                <a:extLst>
                  <a:ext uri="{FF2B5EF4-FFF2-40B4-BE49-F238E27FC236}">
                    <a16:creationId xmlns:a16="http://schemas.microsoft.com/office/drawing/2014/main" xmlns="" id="{2F5450E8-80D3-4B99-ACCF-FD9D7A496D86}"/>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13" name="直接连接符 12">
                <a:extLst>
                  <a:ext uri="{FF2B5EF4-FFF2-40B4-BE49-F238E27FC236}">
                    <a16:creationId xmlns:a16="http://schemas.microsoft.com/office/drawing/2014/main" xmlns="" id="{82B4F944-D541-46F6-B2BC-D7E13BBD9346}"/>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6B3D2D5D-2184-4AA0-92EF-24667276B2B8}"/>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xmlns="" id="{27EEE920-7867-43EA-92AF-2159AF9BA6A7}"/>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第</a:t>
              </a:r>
            </a:p>
          </p:txBody>
        </p:sp>
      </p:grpSp>
      <p:grpSp>
        <p:nvGrpSpPr>
          <p:cNvPr id="15" name="组合 14">
            <a:extLst>
              <a:ext uri="{FF2B5EF4-FFF2-40B4-BE49-F238E27FC236}">
                <a16:creationId xmlns:a16="http://schemas.microsoft.com/office/drawing/2014/main" xmlns="" id="{AFA98853-754A-4E21-B3CA-E2B9724F9556}"/>
              </a:ext>
            </a:extLst>
          </p:cNvPr>
          <p:cNvGrpSpPr/>
          <p:nvPr/>
        </p:nvGrpSpPr>
        <p:grpSpPr>
          <a:xfrm>
            <a:off x="5833472" y="2295728"/>
            <a:ext cx="547991" cy="547992"/>
            <a:chOff x="5405337" y="2975041"/>
            <a:chExt cx="547991" cy="547992"/>
          </a:xfrm>
        </p:grpSpPr>
        <p:grpSp>
          <p:nvGrpSpPr>
            <p:cNvPr id="16" name="组合 15">
              <a:extLst>
                <a:ext uri="{FF2B5EF4-FFF2-40B4-BE49-F238E27FC236}">
                  <a16:creationId xmlns:a16="http://schemas.microsoft.com/office/drawing/2014/main" xmlns="" id="{12B30FAF-C8E6-4F53-8A74-CF6C9D654CA7}"/>
                </a:ext>
              </a:extLst>
            </p:cNvPr>
            <p:cNvGrpSpPr/>
            <p:nvPr/>
          </p:nvGrpSpPr>
          <p:grpSpPr>
            <a:xfrm>
              <a:off x="5405337" y="2975041"/>
              <a:ext cx="547991" cy="547992"/>
              <a:chOff x="5405337" y="2975041"/>
              <a:chExt cx="547991" cy="547992"/>
            </a:xfrm>
          </p:grpSpPr>
          <p:sp>
            <p:nvSpPr>
              <p:cNvPr id="18" name="矩形 17">
                <a:extLst>
                  <a:ext uri="{FF2B5EF4-FFF2-40B4-BE49-F238E27FC236}">
                    <a16:creationId xmlns:a16="http://schemas.microsoft.com/office/drawing/2014/main" xmlns="" id="{A5761946-7F13-415F-AE04-96FA3F29884D}"/>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19" name="直接连接符 18">
                <a:extLst>
                  <a:ext uri="{FF2B5EF4-FFF2-40B4-BE49-F238E27FC236}">
                    <a16:creationId xmlns:a16="http://schemas.microsoft.com/office/drawing/2014/main" xmlns="" id="{BEFE70B6-680D-4FE6-8AFF-95F55EC4C87E}"/>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E5AB1511-2B8A-4154-9CE0-12E3DEF70F60}"/>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17" name="文本框 16">
              <a:extLst>
                <a:ext uri="{FF2B5EF4-FFF2-40B4-BE49-F238E27FC236}">
                  <a16:creationId xmlns:a16="http://schemas.microsoft.com/office/drawing/2014/main" xmlns="" id="{CFD98AD3-6665-4551-8080-C32B7F6C56DF}"/>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一</a:t>
              </a:r>
            </a:p>
          </p:txBody>
        </p:sp>
      </p:grpSp>
      <p:grpSp>
        <p:nvGrpSpPr>
          <p:cNvPr id="21" name="组合 20">
            <a:extLst>
              <a:ext uri="{FF2B5EF4-FFF2-40B4-BE49-F238E27FC236}">
                <a16:creationId xmlns:a16="http://schemas.microsoft.com/office/drawing/2014/main" xmlns="" id="{6E153FAC-073D-4482-A7D8-DADCB0F1A0C5}"/>
              </a:ext>
            </a:extLst>
          </p:cNvPr>
          <p:cNvGrpSpPr/>
          <p:nvPr/>
        </p:nvGrpSpPr>
        <p:grpSpPr>
          <a:xfrm>
            <a:off x="6532480" y="2295728"/>
            <a:ext cx="547991" cy="547992"/>
            <a:chOff x="5405337" y="2975041"/>
            <a:chExt cx="547991" cy="547992"/>
          </a:xfrm>
        </p:grpSpPr>
        <p:grpSp>
          <p:nvGrpSpPr>
            <p:cNvPr id="22" name="组合 21">
              <a:extLst>
                <a:ext uri="{FF2B5EF4-FFF2-40B4-BE49-F238E27FC236}">
                  <a16:creationId xmlns:a16="http://schemas.microsoft.com/office/drawing/2014/main" xmlns="" id="{525315AC-7D08-4638-8354-5910276B8BFC}"/>
                </a:ext>
              </a:extLst>
            </p:cNvPr>
            <p:cNvGrpSpPr/>
            <p:nvPr/>
          </p:nvGrpSpPr>
          <p:grpSpPr>
            <a:xfrm>
              <a:off x="5405337" y="2975041"/>
              <a:ext cx="547991" cy="547992"/>
              <a:chOff x="5405337" y="2975041"/>
              <a:chExt cx="547991" cy="547992"/>
            </a:xfrm>
          </p:grpSpPr>
          <p:sp>
            <p:nvSpPr>
              <p:cNvPr id="24" name="矩形 23">
                <a:extLst>
                  <a:ext uri="{FF2B5EF4-FFF2-40B4-BE49-F238E27FC236}">
                    <a16:creationId xmlns:a16="http://schemas.microsoft.com/office/drawing/2014/main" xmlns="" id="{A03451B6-AE92-4EB5-B149-DA0B03CCA002}"/>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25" name="直接连接符 24">
                <a:extLst>
                  <a:ext uri="{FF2B5EF4-FFF2-40B4-BE49-F238E27FC236}">
                    <a16:creationId xmlns:a16="http://schemas.microsoft.com/office/drawing/2014/main" xmlns="" id="{55B7E0B4-11EC-4A71-8322-1DF6C5A6527C}"/>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D9ABCBD5-BE4F-43F2-8DB9-7080FBDEBC98}"/>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xmlns="" id="{DF176855-6DEA-4FFE-8614-4EA250EA83F6}"/>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板</a:t>
              </a:r>
            </a:p>
          </p:txBody>
        </p:sp>
      </p:grpSp>
      <p:grpSp>
        <p:nvGrpSpPr>
          <p:cNvPr id="27" name="组合 26">
            <a:extLst>
              <a:ext uri="{FF2B5EF4-FFF2-40B4-BE49-F238E27FC236}">
                <a16:creationId xmlns:a16="http://schemas.microsoft.com/office/drawing/2014/main" xmlns="" id="{3EE30B87-23F1-4D0D-B77F-33B6757B90CB}"/>
              </a:ext>
            </a:extLst>
          </p:cNvPr>
          <p:cNvGrpSpPr/>
          <p:nvPr/>
        </p:nvGrpSpPr>
        <p:grpSpPr>
          <a:xfrm>
            <a:off x="7231488" y="2295728"/>
            <a:ext cx="547991" cy="547992"/>
            <a:chOff x="5405337" y="2975041"/>
            <a:chExt cx="547991" cy="547992"/>
          </a:xfrm>
        </p:grpSpPr>
        <p:grpSp>
          <p:nvGrpSpPr>
            <p:cNvPr id="28" name="组合 27">
              <a:extLst>
                <a:ext uri="{FF2B5EF4-FFF2-40B4-BE49-F238E27FC236}">
                  <a16:creationId xmlns:a16="http://schemas.microsoft.com/office/drawing/2014/main" xmlns="" id="{3A12E2DD-AC00-4B0C-8786-37E5D24965B5}"/>
                </a:ext>
              </a:extLst>
            </p:cNvPr>
            <p:cNvGrpSpPr/>
            <p:nvPr/>
          </p:nvGrpSpPr>
          <p:grpSpPr>
            <a:xfrm>
              <a:off x="5405337" y="2975041"/>
              <a:ext cx="547991" cy="547992"/>
              <a:chOff x="5405337" y="2975041"/>
              <a:chExt cx="547991" cy="547992"/>
            </a:xfrm>
          </p:grpSpPr>
          <p:sp>
            <p:nvSpPr>
              <p:cNvPr id="30" name="矩形 29">
                <a:extLst>
                  <a:ext uri="{FF2B5EF4-FFF2-40B4-BE49-F238E27FC236}">
                    <a16:creationId xmlns:a16="http://schemas.microsoft.com/office/drawing/2014/main" xmlns="" id="{2578E782-9FD9-4FCF-8EF6-74F47CFD466D}"/>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31" name="直接连接符 30">
                <a:extLst>
                  <a:ext uri="{FF2B5EF4-FFF2-40B4-BE49-F238E27FC236}">
                    <a16:creationId xmlns:a16="http://schemas.microsoft.com/office/drawing/2014/main" xmlns="" id="{9938DED4-4B74-4177-B20D-C72DE3597BCD}"/>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AF1FFD46-9EBA-4BE6-9D50-CE14572A0CAB}"/>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a16="http://schemas.microsoft.com/office/drawing/2014/main" xmlns="" id="{69AA5020-B3CF-475E-A91B-7C302C17306C}"/>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块</a:t>
              </a:r>
            </a:p>
          </p:txBody>
        </p:sp>
      </p:grpSp>
      <p:sp>
        <p:nvSpPr>
          <p:cNvPr id="33" name="文本框 32">
            <a:extLst>
              <a:ext uri="{FF2B5EF4-FFF2-40B4-BE49-F238E27FC236}">
                <a16:creationId xmlns:a16="http://schemas.microsoft.com/office/drawing/2014/main" xmlns="" id="{567A0867-9E94-4987-8619-599761094FDE}"/>
              </a:ext>
            </a:extLst>
          </p:cNvPr>
          <p:cNvSpPr txBox="1"/>
          <p:nvPr/>
        </p:nvSpPr>
        <p:spPr>
          <a:xfrm>
            <a:off x="5095554" y="2938875"/>
            <a:ext cx="502271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第一章是总则，</a:t>
            </a: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9</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条，主要明确立规目的和依据</a:t>
            </a:r>
          </a:p>
        </p:txBody>
      </p:sp>
      <p:cxnSp>
        <p:nvCxnSpPr>
          <p:cNvPr id="34" name="直接连接符 33">
            <a:extLst>
              <a:ext uri="{FF2B5EF4-FFF2-40B4-BE49-F238E27FC236}">
                <a16:creationId xmlns:a16="http://schemas.microsoft.com/office/drawing/2014/main" xmlns="" id="{23F02011-5E39-4DE6-BA1C-E1758C35CBDE}"/>
              </a:ext>
            </a:extLst>
          </p:cNvPr>
          <p:cNvCxnSpPr/>
          <p:nvPr/>
        </p:nvCxnSpPr>
        <p:spPr>
          <a:xfrm>
            <a:off x="3464548" y="3641391"/>
            <a:ext cx="1536970" cy="0"/>
          </a:xfrm>
          <a:prstGeom prst="line">
            <a:avLst/>
          </a:prstGeom>
          <a:ln w="22225">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a16="http://schemas.microsoft.com/office/drawing/2014/main" xmlns="" id="{0F7CCD4E-FF44-4CF1-9900-548E46879B01}"/>
              </a:ext>
            </a:extLst>
          </p:cNvPr>
          <p:cNvGrpSpPr/>
          <p:nvPr/>
        </p:nvGrpSpPr>
        <p:grpSpPr>
          <a:xfrm>
            <a:off x="5134464" y="3367394"/>
            <a:ext cx="547991" cy="547992"/>
            <a:chOff x="5405337" y="2975041"/>
            <a:chExt cx="547991" cy="547992"/>
          </a:xfrm>
        </p:grpSpPr>
        <p:grpSp>
          <p:nvGrpSpPr>
            <p:cNvPr id="36" name="组合 35">
              <a:extLst>
                <a:ext uri="{FF2B5EF4-FFF2-40B4-BE49-F238E27FC236}">
                  <a16:creationId xmlns:a16="http://schemas.microsoft.com/office/drawing/2014/main" xmlns="" id="{4472411C-FA2F-448B-BE91-6312F6405C54}"/>
                </a:ext>
              </a:extLst>
            </p:cNvPr>
            <p:cNvGrpSpPr/>
            <p:nvPr/>
          </p:nvGrpSpPr>
          <p:grpSpPr>
            <a:xfrm>
              <a:off x="5405337" y="2975041"/>
              <a:ext cx="547991" cy="547992"/>
              <a:chOff x="5405337" y="2975041"/>
              <a:chExt cx="547991" cy="547992"/>
            </a:xfrm>
          </p:grpSpPr>
          <p:sp>
            <p:nvSpPr>
              <p:cNvPr id="38" name="矩形 37">
                <a:extLst>
                  <a:ext uri="{FF2B5EF4-FFF2-40B4-BE49-F238E27FC236}">
                    <a16:creationId xmlns:a16="http://schemas.microsoft.com/office/drawing/2014/main" xmlns="" id="{84D7F6DD-D1DA-44F5-AC3C-C7F597A4CD3D}"/>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39" name="直接连接符 38">
                <a:extLst>
                  <a:ext uri="{FF2B5EF4-FFF2-40B4-BE49-F238E27FC236}">
                    <a16:creationId xmlns:a16="http://schemas.microsoft.com/office/drawing/2014/main" xmlns="" id="{47FD761A-8682-479C-ADAA-E1AD55343C93}"/>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A552E00D-FD7D-4D24-A8EA-102759B4E4E8}"/>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37" name="文本框 36">
              <a:extLst>
                <a:ext uri="{FF2B5EF4-FFF2-40B4-BE49-F238E27FC236}">
                  <a16:creationId xmlns:a16="http://schemas.microsoft.com/office/drawing/2014/main" xmlns="" id="{44417BFD-99FA-4DB7-B663-2202B307BF63}"/>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第</a:t>
              </a:r>
            </a:p>
          </p:txBody>
        </p:sp>
      </p:grpSp>
      <p:grpSp>
        <p:nvGrpSpPr>
          <p:cNvPr id="41" name="组合 40">
            <a:extLst>
              <a:ext uri="{FF2B5EF4-FFF2-40B4-BE49-F238E27FC236}">
                <a16:creationId xmlns:a16="http://schemas.microsoft.com/office/drawing/2014/main" xmlns="" id="{7CD45D11-9BA0-4600-83B5-1E4A737726F8}"/>
              </a:ext>
            </a:extLst>
          </p:cNvPr>
          <p:cNvGrpSpPr/>
          <p:nvPr/>
        </p:nvGrpSpPr>
        <p:grpSpPr>
          <a:xfrm>
            <a:off x="5833472" y="3367394"/>
            <a:ext cx="547991" cy="547992"/>
            <a:chOff x="5405337" y="2975041"/>
            <a:chExt cx="547991" cy="547992"/>
          </a:xfrm>
        </p:grpSpPr>
        <p:grpSp>
          <p:nvGrpSpPr>
            <p:cNvPr id="42" name="组合 41">
              <a:extLst>
                <a:ext uri="{FF2B5EF4-FFF2-40B4-BE49-F238E27FC236}">
                  <a16:creationId xmlns:a16="http://schemas.microsoft.com/office/drawing/2014/main" xmlns="" id="{9C9119A5-9E89-4131-83DF-314A9B139819}"/>
                </a:ext>
              </a:extLst>
            </p:cNvPr>
            <p:cNvGrpSpPr/>
            <p:nvPr/>
          </p:nvGrpSpPr>
          <p:grpSpPr>
            <a:xfrm>
              <a:off x="5405337" y="2975041"/>
              <a:ext cx="547991" cy="547992"/>
              <a:chOff x="5405337" y="2975041"/>
              <a:chExt cx="547991" cy="547992"/>
            </a:xfrm>
          </p:grpSpPr>
          <p:sp>
            <p:nvSpPr>
              <p:cNvPr id="44" name="矩形 43">
                <a:extLst>
                  <a:ext uri="{FF2B5EF4-FFF2-40B4-BE49-F238E27FC236}">
                    <a16:creationId xmlns:a16="http://schemas.microsoft.com/office/drawing/2014/main" xmlns="" id="{A6EF33F1-3E53-4ABD-B735-44B0EDFC276D}"/>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45" name="直接连接符 44">
                <a:extLst>
                  <a:ext uri="{FF2B5EF4-FFF2-40B4-BE49-F238E27FC236}">
                    <a16:creationId xmlns:a16="http://schemas.microsoft.com/office/drawing/2014/main" xmlns="" id="{1C9B48B0-445D-434A-AC8D-0F1BE6E2E2F7}"/>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5B1A36D5-1000-49D1-AB23-1D33726176C9}"/>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43" name="文本框 42">
              <a:extLst>
                <a:ext uri="{FF2B5EF4-FFF2-40B4-BE49-F238E27FC236}">
                  <a16:creationId xmlns:a16="http://schemas.microsoft.com/office/drawing/2014/main" xmlns="" id="{66E84394-6424-485C-9FF0-57B508A2EA16}"/>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二</a:t>
              </a:r>
            </a:p>
          </p:txBody>
        </p:sp>
      </p:grpSp>
      <p:grpSp>
        <p:nvGrpSpPr>
          <p:cNvPr id="47" name="组合 46">
            <a:extLst>
              <a:ext uri="{FF2B5EF4-FFF2-40B4-BE49-F238E27FC236}">
                <a16:creationId xmlns:a16="http://schemas.microsoft.com/office/drawing/2014/main" xmlns="" id="{812AC5CF-1D06-42F5-AD26-DA4FBB8E8770}"/>
              </a:ext>
            </a:extLst>
          </p:cNvPr>
          <p:cNvGrpSpPr/>
          <p:nvPr/>
        </p:nvGrpSpPr>
        <p:grpSpPr>
          <a:xfrm>
            <a:off x="6532480" y="3367394"/>
            <a:ext cx="547991" cy="547992"/>
            <a:chOff x="5405337" y="2975041"/>
            <a:chExt cx="547991" cy="547992"/>
          </a:xfrm>
        </p:grpSpPr>
        <p:grpSp>
          <p:nvGrpSpPr>
            <p:cNvPr id="49" name="组合 48">
              <a:extLst>
                <a:ext uri="{FF2B5EF4-FFF2-40B4-BE49-F238E27FC236}">
                  <a16:creationId xmlns:a16="http://schemas.microsoft.com/office/drawing/2014/main" xmlns="" id="{0E892C5E-0D5D-4D47-85F0-6BB4AEC100D4}"/>
                </a:ext>
              </a:extLst>
            </p:cNvPr>
            <p:cNvGrpSpPr/>
            <p:nvPr/>
          </p:nvGrpSpPr>
          <p:grpSpPr>
            <a:xfrm>
              <a:off x="5405337" y="2975041"/>
              <a:ext cx="547991" cy="547992"/>
              <a:chOff x="5405337" y="2975041"/>
              <a:chExt cx="547991" cy="547992"/>
            </a:xfrm>
          </p:grpSpPr>
          <p:sp>
            <p:nvSpPr>
              <p:cNvPr id="51" name="矩形 50">
                <a:extLst>
                  <a:ext uri="{FF2B5EF4-FFF2-40B4-BE49-F238E27FC236}">
                    <a16:creationId xmlns:a16="http://schemas.microsoft.com/office/drawing/2014/main" xmlns="" id="{9348C7C5-C850-4BAD-91D9-76113D335F7A}"/>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52" name="直接连接符 51">
                <a:extLst>
                  <a:ext uri="{FF2B5EF4-FFF2-40B4-BE49-F238E27FC236}">
                    <a16:creationId xmlns:a16="http://schemas.microsoft.com/office/drawing/2014/main" xmlns="" id="{39E17ED9-2EB3-4C6E-923A-39E814D26AF9}"/>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CB2065CA-8DE8-48A1-8900-1E38024C7E1C}"/>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50" name="文本框 49">
              <a:extLst>
                <a:ext uri="{FF2B5EF4-FFF2-40B4-BE49-F238E27FC236}">
                  <a16:creationId xmlns:a16="http://schemas.microsoft.com/office/drawing/2014/main" xmlns="" id="{99CAAE13-8280-4781-8FEE-AD3BE66D495A}"/>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板</a:t>
              </a:r>
            </a:p>
          </p:txBody>
        </p:sp>
      </p:grpSp>
      <p:grpSp>
        <p:nvGrpSpPr>
          <p:cNvPr id="54" name="组合 53">
            <a:extLst>
              <a:ext uri="{FF2B5EF4-FFF2-40B4-BE49-F238E27FC236}">
                <a16:creationId xmlns:a16="http://schemas.microsoft.com/office/drawing/2014/main" xmlns="" id="{359A3D70-623A-4A75-9026-1B498FF73578}"/>
              </a:ext>
            </a:extLst>
          </p:cNvPr>
          <p:cNvGrpSpPr/>
          <p:nvPr/>
        </p:nvGrpSpPr>
        <p:grpSpPr>
          <a:xfrm>
            <a:off x="7231488" y="3367394"/>
            <a:ext cx="547991" cy="547992"/>
            <a:chOff x="5405337" y="2975041"/>
            <a:chExt cx="547991" cy="547992"/>
          </a:xfrm>
        </p:grpSpPr>
        <p:grpSp>
          <p:nvGrpSpPr>
            <p:cNvPr id="55" name="组合 54">
              <a:extLst>
                <a:ext uri="{FF2B5EF4-FFF2-40B4-BE49-F238E27FC236}">
                  <a16:creationId xmlns:a16="http://schemas.microsoft.com/office/drawing/2014/main" xmlns="" id="{A4671376-69C1-42A4-BF1F-C83B1D37FA06}"/>
                </a:ext>
              </a:extLst>
            </p:cNvPr>
            <p:cNvGrpSpPr/>
            <p:nvPr/>
          </p:nvGrpSpPr>
          <p:grpSpPr>
            <a:xfrm>
              <a:off x="5405337" y="2975041"/>
              <a:ext cx="547991" cy="547992"/>
              <a:chOff x="5405337" y="2975041"/>
              <a:chExt cx="547991" cy="547992"/>
            </a:xfrm>
          </p:grpSpPr>
          <p:sp>
            <p:nvSpPr>
              <p:cNvPr id="57" name="矩形 56">
                <a:extLst>
                  <a:ext uri="{FF2B5EF4-FFF2-40B4-BE49-F238E27FC236}">
                    <a16:creationId xmlns:a16="http://schemas.microsoft.com/office/drawing/2014/main" xmlns="" id="{320CB0A7-E167-40EA-8A12-D2CFBD8CDCC0}"/>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58" name="直接连接符 57">
                <a:extLst>
                  <a:ext uri="{FF2B5EF4-FFF2-40B4-BE49-F238E27FC236}">
                    <a16:creationId xmlns:a16="http://schemas.microsoft.com/office/drawing/2014/main" xmlns="" id="{2B2F3945-B8C8-4226-8D32-784047D5314F}"/>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9FF5A99B-A1FA-47AF-AA2A-B5D48218C305}"/>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56" name="文本框 55">
              <a:extLst>
                <a:ext uri="{FF2B5EF4-FFF2-40B4-BE49-F238E27FC236}">
                  <a16:creationId xmlns:a16="http://schemas.microsoft.com/office/drawing/2014/main" xmlns="" id="{2FCE64AE-5524-41A1-B147-312B4DAFAE42}"/>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块</a:t>
              </a:r>
            </a:p>
          </p:txBody>
        </p:sp>
      </p:grpSp>
      <p:sp>
        <p:nvSpPr>
          <p:cNvPr id="60" name="文本框 59">
            <a:extLst>
              <a:ext uri="{FF2B5EF4-FFF2-40B4-BE49-F238E27FC236}">
                <a16:creationId xmlns:a16="http://schemas.microsoft.com/office/drawing/2014/main" xmlns="" id="{06ED9805-2824-490B-872F-3BE9194D13EF}"/>
              </a:ext>
            </a:extLst>
          </p:cNvPr>
          <p:cNvSpPr txBox="1"/>
          <p:nvPr/>
        </p:nvSpPr>
        <p:spPr>
          <a:xfrm>
            <a:off x="5095553" y="4010541"/>
            <a:ext cx="5342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第二章至第五章列举监督主体的监督职责，共</a:t>
            </a: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27</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条</a:t>
            </a:r>
          </a:p>
        </p:txBody>
      </p:sp>
      <p:cxnSp>
        <p:nvCxnSpPr>
          <p:cNvPr id="61" name="直接连接符 60">
            <a:extLst>
              <a:ext uri="{FF2B5EF4-FFF2-40B4-BE49-F238E27FC236}">
                <a16:creationId xmlns:a16="http://schemas.microsoft.com/office/drawing/2014/main" xmlns="" id="{256B6A39-48CD-4949-8C61-039641A83821}"/>
              </a:ext>
            </a:extLst>
          </p:cNvPr>
          <p:cNvCxnSpPr/>
          <p:nvPr/>
        </p:nvCxnSpPr>
        <p:spPr>
          <a:xfrm>
            <a:off x="3464548" y="4713057"/>
            <a:ext cx="1536970" cy="0"/>
          </a:xfrm>
          <a:prstGeom prst="line">
            <a:avLst/>
          </a:prstGeom>
          <a:ln w="22225">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62" name="组合 61">
            <a:extLst>
              <a:ext uri="{FF2B5EF4-FFF2-40B4-BE49-F238E27FC236}">
                <a16:creationId xmlns:a16="http://schemas.microsoft.com/office/drawing/2014/main" xmlns="" id="{68012EBB-9F6E-4749-BC6E-A4D7637B4551}"/>
              </a:ext>
            </a:extLst>
          </p:cNvPr>
          <p:cNvGrpSpPr/>
          <p:nvPr/>
        </p:nvGrpSpPr>
        <p:grpSpPr>
          <a:xfrm>
            <a:off x="5134464" y="4439060"/>
            <a:ext cx="547991" cy="547992"/>
            <a:chOff x="5405337" y="2975041"/>
            <a:chExt cx="547991" cy="547992"/>
          </a:xfrm>
        </p:grpSpPr>
        <p:grpSp>
          <p:nvGrpSpPr>
            <p:cNvPr id="63" name="组合 62">
              <a:extLst>
                <a:ext uri="{FF2B5EF4-FFF2-40B4-BE49-F238E27FC236}">
                  <a16:creationId xmlns:a16="http://schemas.microsoft.com/office/drawing/2014/main" xmlns="" id="{39BB3074-9002-42C2-9291-EF7966AB368E}"/>
                </a:ext>
              </a:extLst>
            </p:cNvPr>
            <p:cNvGrpSpPr/>
            <p:nvPr/>
          </p:nvGrpSpPr>
          <p:grpSpPr>
            <a:xfrm>
              <a:off x="5405337" y="2975041"/>
              <a:ext cx="547991" cy="547992"/>
              <a:chOff x="5405337" y="2975041"/>
              <a:chExt cx="547991" cy="547992"/>
            </a:xfrm>
          </p:grpSpPr>
          <p:sp>
            <p:nvSpPr>
              <p:cNvPr id="65" name="矩形 64">
                <a:extLst>
                  <a:ext uri="{FF2B5EF4-FFF2-40B4-BE49-F238E27FC236}">
                    <a16:creationId xmlns:a16="http://schemas.microsoft.com/office/drawing/2014/main" xmlns="" id="{11D85077-1345-4F1A-9DDB-DE6D61B83974}"/>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66" name="直接连接符 65">
                <a:extLst>
                  <a:ext uri="{FF2B5EF4-FFF2-40B4-BE49-F238E27FC236}">
                    <a16:creationId xmlns:a16="http://schemas.microsoft.com/office/drawing/2014/main" xmlns="" id="{2951D328-56ED-42BF-985D-5B06CC0BBEDB}"/>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468D2B1D-A7B8-4602-BB14-C2C2C30216DD}"/>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64" name="文本框 63">
              <a:extLst>
                <a:ext uri="{FF2B5EF4-FFF2-40B4-BE49-F238E27FC236}">
                  <a16:creationId xmlns:a16="http://schemas.microsoft.com/office/drawing/2014/main" xmlns="" id="{1AF8AA6B-135E-4BCE-9584-5D6EBD5E0DA6}"/>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第</a:t>
              </a:r>
            </a:p>
          </p:txBody>
        </p:sp>
      </p:grpSp>
      <p:grpSp>
        <p:nvGrpSpPr>
          <p:cNvPr id="68" name="组合 67">
            <a:extLst>
              <a:ext uri="{FF2B5EF4-FFF2-40B4-BE49-F238E27FC236}">
                <a16:creationId xmlns:a16="http://schemas.microsoft.com/office/drawing/2014/main" xmlns="" id="{FBEC4B28-7776-4E32-94D5-5DFE6C17CDFC}"/>
              </a:ext>
            </a:extLst>
          </p:cNvPr>
          <p:cNvGrpSpPr/>
          <p:nvPr/>
        </p:nvGrpSpPr>
        <p:grpSpPr>
          <a:xfrm>
            <a:off x="5833472" y="4439060"/>
            <a:ext cx="547991" cy="547992"/>
            <a:chOff x="5405337" y="2975041"/>
            <a:chExt cx="547991" cy="547992"/>
          </a:xfrm>
        </p:grpSpPr>
        <p:grpSp>
          <p:nvGrpSpPr>
            <p:cNvPr id="69" name="组合 68">
              <a:extLst>
                <a:ext uri="{FF2B5EF4-FFF2-40B4-BE49-F238E27FC236}">
                  <a16:creationId xmlns:a16="http://schemas.microsoft.com/office/drawing/2014/main" xmlns="" id="{9796C544-2938-43B7-B9EF-49C95F2E7F07}"/>
                </a:ext>
              </a:extLst>
            </p:cNvPr>
            <p:cNvGrpSpPr/>
            <p:nvPr/>
          </p:nvGrpSpPr>
          <p:grpSpPr>
            <a:xfrm>
              <a:off x="5405337" y="2975041"/>
              <a:ext cx="547991" cy="547992"/>
              <a:chOff x="5405337" y="2975041"/>
              <a:chExt cx="547991" cy="547992"/>
            </a:xfrm>
          </p:grpSpPr>
          <p:sp>
            <p:nvSpPr>
              <p:cNvPr id="71" name="矩形 70">
                <a:extLst>
                  <a:ext uri="{FF2B5EF4-FFF2-40B4-BE49-F238E27FC236}">
                    <a16:creationId xmlns:a16="http://schemas.microsoft.com/office/drawing/2014/main" xmlns="" id="{F96F4BD2-11A9-43FA-855F-C58DFC8D8AC7}"/>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72" name="直接连接符 71">
                <a:extLst>
                  <a:ext uri="{FF2B5EF4-FFF2-40B4-BE49-F238E27FC236}">
                    <a16:creationId xmlns:a16="http://schemas.microsoft.com/office/drawing/2014/main" xmlns="" id="{A9F6FDC0-5997-4CB1-BC19-8B27312487ED}"/>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7FBFDF2A-CAB2-461B-9B1B-EEF539BF51E9}"/>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70" name="文本框 69">
              <a:extLst>
                <a:ext uri="{FF2B5EF4-FFF2-40B4-BE49-F238E27FC236}">
                  <a16:creationId xmlns:a16="http://schemas.microsoft.com/office/drawing/2014/main" xmlns="" id="{8AF440C9-C812-4012-8320-8AC1FCC667B8}"/>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三</a:t>
              </a:r>
            </a:p>
          </p:txBody>
        </p:sp>
      </p:grpSp>
      <p:grpSp>
        <p:nvGrpSpPr>
          <p:cNvPr id="74" name="组合 73">
            <a:extLst>
              <a:ext uri="{FF2B5EF4-FFF2-40B4-BE49-F238E27FC236}">
                <a16:creationId xmlns:a16="http://schemas.microsoft.com/office/drawing/2014/main" xmlns="" id="{F4366CA8-A381-4AFF-B016-A7CD0BFBBC8C}"/>
              </a:ext>
            </a:extLst>
          </p:cNvPr>
          <p:cNvGrpSpPr/>
          <p:nvPr/>
        </p:nvGrpSpPr>
        <p:grpSpPr>
          <a:xfrm>
            <a:off x="6532480" y="4439060"/>
            <a:ext cx="547991" cy="547992"/>
            <a:chOff x="5405337" y="2975041"/>
            <a:chExt cx="547991" cy="547992"/>
          </a:xfrm>
        </p:grpSpPr>
        <p:grpSp>
          <p:nvGrpSpPr>
            <p:cNvPr id="75" name="组合 74">
              <a:extLst>
                <a:ext uri="{FF2B5EF4-FFF2-40B4-BE49-F238E27FC236}">
                  <a16:creationId xmlns:a16="http://schemas.microsoft.com/office/drawing/2014/main" xmlns="" id="{07B6BBBA-9415-41E2-A4C4-B078FF5AADEF}"/>
                </a:ext>
              </a:extLst>
            </p:cNvPr>
            <p:cNvGrpSpPr/>
            <p:nvPr/>
          </p:nvGrpSpPr>
          <p:grpSpPr>
            <a:xfrm>
              <a:off x="5405337" y="2975041"/>
              <a:ext cx="547991" cy="547992"/>
              <a:chOff x="5405337" y="2975041"/>
              <a:chExt cx="547991" cy="547992"/>
            </a:xfrm>
          </p:grpSpPr>
          <p:sp>
            <p:nvSpPr>
              <p:cNvPr id="77" name="矩形 76">
                <a:extLst>
                  <a:ext uri="{FF2B5EF4-FFF2-40B4-BE49-F238E27FC236}">
                    <a16:creationId xmlns:a16="http://schemas.microsoft.com/office/drawing/2014/main" xmlns="" id="{8D22E83B-91A0-45FD-BACE-88ADE33F6497}"/>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78" name="直接连接符 77">
                <a:extLst>
                  <a:ext uri="{FF2B5EF4-FFF2-40B4-BE49-F238E27FC236}">
                    <a16:creationId xmlns:a16="http://schemas.microsoft.com/office/drawing/2014/main" xmlns="" id="{DEFFAD01-D3B3-46AA-8EE6-F957FB008B0C}"/>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D32B29CD-7181-415C-8A65-5EBBDBC9DCCD}"/>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76" name="文本框 75">
              <a:extLst>
                <a:ext uri="{FF2B5EF4-FFF2-40B4-BE49-F238E27FC236}">
                  <a16:creationId xmlns:a16="http://schemas.microsoft.com/office/drawing/2014/main" xmlns="" id="{B4EC7C36-2614-40F3-928F-E7EAC689C192}"/>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板</a:t>
              </a:r>
            </a:p>
          </p:txBody>
        </p:sp>
      </p:grpSp>
      <p:grpSp>
        <p:nvGrpSpPr>
          <p:cNvPr id="80" name="组合 79">
            <a:extLst>
              <a:ext uri="{FF2B5EF4-FFF2-40B4-BE49-F238E27FC236}">
                <a16:creationId xmlns:a16="http://schemas.microsoft.com/office/drawing/2014/main" xmlns="" id="{8C63CEE9-F635-4827-A643-6EF4C81A89FC}"/>
              </a:ext>
            </a:extLst>
          </p:cNvPr>
          <p:cNvGrpSpPr/>
          <p:nvPr/>
        </p:nvGrpSpPr>
        <p:grpSpPr>
          <a:xfrm>
            <a:off x="7231488" y="4439060"/>
            <a:ext cx="547991" cy="547992"/>
            <a:chOff x="5405337" y="2975041"/>
            <a:chExt cx="547991" cy="547992"/>
          </a:xfrm>
        </p:grpSpPr>
        <p:grpSp>
          <p:nvGrpSpPr>
            <p:cNvPr id="81" name="组合 80">
              <a:extLst>
                <a:ext uri="{FF2B5EF4-FFF2-40B4-BE49-F238E27FC236}">
                  <a16:creationId xmlns:a16="http://schemas.microsoft.com/office/drawing/2014/main" xmlns="" id="{637B2EF7-2CEE-4458-8A0E-28CEEBF30AD1}"/>
                </a:ext>
              </a:extLst>
            </p:cNvPr>
            <p:cNvGrpSpPr/>
            <p:nvPr/>
          </p:nvGrpSpPr>
          <p:grpSpPr>
            <a:xfrm>
              <a:off x="5405337" y="2975041"/>
              <a:ext cx="547991" cy="547992"/>
              <a:chOff x="5405337" y="2975041"/>
              <a:chExt cx="547991" cy="547992"/>
            </a:xfrm>
          </p:grpSpPr>
          <p:sp>
            <p:nvSpPr>
              <p:cNvPr id="83" name="矩形 82">
                <a:extLst>
                  <a:ext uri="{FF2B5EF4-FFF2-40B4-BE49-F238E27FC236}">
                    <a16:creationId xmlns:a16="http://schemas.microsoft.com/office/drawing/2014/main" xmlns="" id="{6C5598BE-4FB1-4061-8C5A-E221032493E0}"/>
                  </a:ext>
                </a:extLst>
              </p:cNvPr>
              <p:cNvSpPr/>
              <p:nvPr/>
            </p:nvSpPr>
            <p:spPr>
              <a:xfrm>
                <a:off x="5405337" y="2975042"/>
                <a:ext cx="547991" cy="547991"/>
              </a:xfrm>
              <a:prstGeom prst="rect">
                <a:avLst/>
              </a:prstGeom>
              <a:noFill/>
              <a:ln>
                <a:solidFill>
                  <a:srgbClr val="253C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cxnSp>
            <p:nvCxnSpPr>
              <p:cNvPr id="84" name="直接连接符 83">
                <a:extLst>
                  <a:ext uri="{FF2B5EF4-FFF2-40B4-BE49-F238E27FC236}">
                    <a16:creationId xmlns:a16="http://schemas.microsoft.com/office/drawing/2014/main" xmlns="" id="{47CE51E7-E945-4183-A948-9513B71F3B80}"/>
                  </a:ext>
                </a:extLst>
              </p:cNvPr>
              <p:cNvCxnSpPr/>
              <p:nvPr/>
            </p:nvCxnSpPr>
            <p:spPr>
              <a:xfrm>
                <a:off x="5405337" y="3249038"/>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4B2489D0-4A74-4E72-9BF3-65E367556DE2}"/>
                  </a:ext>
                </a:extLst>
              </p:cNvPr>
              <p:cNvCxnSpPr/>
              <p:nvPr/>
            </p:nvCxnSpPr>
            <p:spPr>
              <a:xfrm rot="16200000">
                <a:off x="5405337" y="3249037"/>
                <a:ext cx="547991" cy="0"/>
              </a:xfrm>
              <a:prstGeom prst="line">
                <a:avLst/>
              </a:prstGeom>
              <a:ln>
                <a:solidFill>
                  <a:srgbClr val="253C5D"/>
                </a:solidFill>
                <a:prstDash val="dashDot"/>
              </a:ln>
            </p:spPr>
            <p:style>
              <a:lnRef idx="1">
                <a:schemeClr val="accent1"/>
              </a:lnRef>
              <a:fillRef idx="0">
                <a:schemeClr val="accent1"/>
              </a:fillRef>
              <a:effectRef idx="0">
                <a:schemeClr val="accent1"/>
              </a:effectRef>
              <a:fontRef idx="minor">
                <a:schemeClr val="tx1"/>
              </a:fontRef>
            </p:style>
          </p:cxnSp>
        </p:grpSp>
        <p:sp>
          <p:nvSpPr>
            <p:cNvPr id="82" name="文本框 81">
              <a:extLst>
                <a:ext uri="{FF2B5EF4-FFF2-40B4-BE49-F238E27FC236}">
                  <a16:creationId xmlns:a16="http://schemas.microsoft.com/office/drawing/2014/main" xmlns="" id="{5D09E008-0CC9-4927-9F4A-73765F7323CD}"/>
                </a:ext>
              </a:extLst>
            </p:cNvPr>
            <p:cNvSpPr txBox="1"/>
            <p:nvPr/>
          </p:nvSpPr>
          <p:spPr>
            <a:xfrm>
              <a:off x="5438540" y="3018204"/>
              <a:ext cx="4815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块</a:t>
              </a:r>
            </a:p>
          </p:txBody>
        </p:sp>
      </p:grpSp>
      <p:sp>
        <p:nvSpPr>
          <p:cNvPr id="86" name="文本框 85">
            <a:extLst>
              <a:ext uri="{FF2B5EF4-FFF2-40B4-BE49-F238E27FC236}">
                <a16:creationId xmlns:a16="http://schemas.microsoft.com/office/drawing/2014/main" xmlns="" id="{2F730673-B5F2-41A9-9335-6DD34E88C358}"/>
              </a:ext>
            </a:extLst>
          </p:cNvPr>
          <p:cNvSpPr txBox="1"/>
          <p:nvPr/>
        </p:nvSpPr>
        <p:spPr>
          <a:xfrm>
            <a:off x="5095553" y="5082207"/>
            <a:ext cx="5139013" cy="81253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第六章至第八章，对党内监督和外部监督相结合整改和保障、负责等作出规定，共</a:t>
            </a: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11</a:t>
            </a:r>
            <a:r>
              <a:rPr kumimoji="0" lang="zh-CN" altLang="en-US"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条</a:t>
            </a:r>
          </a:p>
        </p:txBody>
      </p:sp>
    </p:spTree>
    <p:extLst>
      <p:ext uri="{BB962C8B-B14F-4D97-AF65-F5344CB8AC3E}">
        <p14:creationId xmlns:p14="http://schemas.microsoft.com/office/powerpoint/2010/main" xmlns="" val="10542419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10"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750"/>
                                        <p:tgtEl>
                                          <p:spTgt spid="33"/>
                                        </p:tgtEl>
                                      </p:cBhvr>
                                    </p:animEffect>
                                  </p:childTnLst>
                                </p:cTn>
                              </p:par>
                              <p:par>
                                <p:cTn id="33" presetID="22" presetClass="entr" presetSubtype="8"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par>
                                <p:cTn id="36" presetID="10" presetClass="entr" presetSubtype="0"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10" presetClass="entr" presetSubtype="0" fill="hold"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500"/>
                                        <p:tgtEl>
                                          <p:spTgt spid="47"/>
                                        </p:tgtEl>
                                      </p:cBhvr>
                                    </p:animEffect>
                                  </p:childTnLst>
                                </p:cTn>
                              </p:par>
                              <p:par>
                                <p:cTn id="45" presetID="10" presetClass="entr" presetSubtype="0"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750"/>
                                        <p:tgtEl>
                                          <p:spTgt spid="60"/>
                                        </p:tgtEl>
                                      </p:cBhvr>
                                    </p:animEffect>
                                  </p:childTnLst>
                                </p:cTn>
                              </p:par>
                              <p:par>
                                <p:cTn id="51" presetID="22" presetClass="entr" presetSubtype="8" fill="hold" nodeType="with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left)">
                                      <p:cBhvr>
                                        <p:cTn id="53" dur="500"/>
                                        <p:tgtEl>
                                          <p:spTgt spid="61"/>
                                        </p:tgtEl>
                                      </p:cBhvr>
                                    </p:animEffect>
                                  </p:childTnLst>
                                </p:cTn>
                              </p:par>
                              <p:par>
                                <p:cTn id="54" presetID="10" presetClass="entr" presetSubtype="0" fill="hold" nodeType="with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fade">
                                      <p:cBhvr>
                                        <p:cTn id="56" dur="500"/>
                                        <p:tgtEl>
                                          <p:spTgt spid="62"/>
                                        </p:tgtEl>
                                      </p:cBhvr>
                                    </p:animEffect>
                                  </p:childTnLst>
                                </p:cTn>
                              </p:par>
                              <p:par>
                                <p:cTn id="57" presetID="10" presetClass="entr" presetSubtype="0"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500"/>
                                        <p:tgtEl>
                                          <p:spTgt spid="68"/>
                                        </p:tgtEl>
                                      </p:cBhvr>
                                    </p:animEffect>
                                  </p:childTnLst>
                                </p:cTn>
                              </p:par>
                              <p:par>
                                <p:cTn id="60" presetID="10" presetClass="entr" presetSubtype="0"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500"/>
                                        <p:tgtEl>
                                          <p:spTgt spid="74"/>
                                        </p:tgtEl>
                                      </p:cBhvr>
                                    </p:animEffect>
                                  </p:childTnLst>
                                </p:cTn>
                              </p:par>
                              <p:par>
                                <p:cTn id="63" presetID="10" presetClass="entr" presetSubtype="0" fill="hold" nodeType="with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fade">
                                      <p:cBhvr>
                                        <p:cTn id="68" dur="7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0" grpId="0"/>
      <p:bldP spid="8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4914887-C7F5-4BFB-BB2C-15460C6F59BE"/>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PRESENTATION_TITLE" val="人民的名义党员干部廉政反腐败PPT模板"/>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193">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C00000"/>
      </a:hlink>
      <a:folHlink>
        <a:srgbClr val="C0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TotalTime>
  <Words>1782</Words>
  <Application>Microsoft Office PowerPoint</Application>
  <PresentationFormat>自定义</PresentationFormat>
  <Paragraphs>256</Paragraphs>
  <Slides>30</Slides>
  <Notes>30</Notes>
  <HiddenSlides>0</HiddenSlides>
  <MMClips>2</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人民的名义党员干部廉政反腐败PPT模板</dc:title>
  <dc:creator>歉然安可</dc:creator>
  <cp:lastModifiedBy>hlf</cp:lastModifiedBy>
  <cp:revision>18</cp:revision>
  <dcterms:created xsi:type="dcterms:W3CDTF">2018-02-02T11:48:01Z</dcterms:created>
  <dcterms:modified xsi:type="dcterms:W3CDTF">2018-03-14T02:22:46Z</dcterms:modified>
</cp:coreProperties>
</file>