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5" r:id="rId19"/>
    <p:sldId id="276" r:id="rId20"/>
    <p:sldId id="277" r:id="rId21"/>
    <p:sldId id="278" r:id="rId22"/>
    <p:sldId id="279" r:id="rId23"/>
    <p:sldId id="280" r:id="rId24"/>
    <p:sldId id="281" r:id="rId25"/>
    <p:sldId id="282" r:id="rId26"/>
    <p:sldId id="283"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965D4B-1113-493C-BD9D-3BEF7A67202B}" type="datetimeFigureOut">
              <a:rPr lang="zh-CN" altLang="en-US" smtClean="0"/>
              <a:t>2017/9/18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9628C5-B9D4-42BC-9BB9-2AB7261E3E3A}" type="slidenum">
              <a:rPr lang="zh-CN" altLang="en-US" smtClean="0"/>
              <a:t>‹#›</a:t>
            </a:fld>
            <a:endParaRPr lang="zh-CN" altLang="en-US"/>
          </a:p>
        </p:txBody>
      </p:sp>
    </p:spTree>
    <p:extLst>
      <p:ext uri="{BB962C8B-B14F-4D97-AF65-F5344CB8AC3E}">
        <p14:creationId xmlns:p14="http://schemas.microsoft.com/office/powerpoint/2010/main" val="14865518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1</a:t>
            </a:fld>
            <a:endParaRPr lang="zh-CN" altLang="en-US"/>
          </a:p>
        </p:txBody>
      </p:sp>
    </p:spTree>
    <p:extLst>
      <p:ext uri="{BB962C8B-B14F-4D97-AF65-F5344CB8AC3E}">
        <p14:creationId xmlns:p14="http://schemas.microsoft.com/office/powerpoint/2010/main" val="2274702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10</a:t>
            </a:fld>
            <a:endParaRPr lang="zh-CN" altLang="en-US"/>
          </a:p>
        </p:txBody>
      </p:sp>
    </p:spTree>
    <p:extLst>
      <p:ext uri="{BB962C8B-B14F-4D97-AF65-F5344CB8AC3E}">
        <p14:creationId xmlns:p14="http://schemas.microsoft.com/office/powerpoint/2010/main" val="1422580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11</a:t>
            </a:fld>
            <a:endParaRPr lang="zh-CN" altLang="en-US"/>
          </a:p>
        </p:txBody>
      </p:sp>
    </p:spTree>
    <p:extLst>
      <p:ext uri="{BB962C8B-B14F-4D97-AF65-F5344CB8AC3E}">
        <p14:creationId xmlns:p14="http://schemas.microsoft.com/office/powerpoint/2010/main" val="1998271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12</a:t>
            </a:fld>
            <a:endParaRPr lang="zh-CN" altLang="en-US"/>
          </a:p>
        </p:txBody>
      </p:sp>
    </p:spTree>
    <p:extLst>
      <p:ext uri="{BB962C8B-B14F-4D97-AF65-F5344CB8AC3E}">
        <p14:creationId xmlns:p14="http://schemas.microsoft.com/office/powerpoint/2010/main" val="6038161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13</a:t>
            </a:fld>
            <a:endParaRPr lang="zh-CN" altLang="en-US"/>
          </a:p>
        </p:txBody>
      </p:sp>
    </p:spTree>
    <p:extLst>
      <p:ext uri="{BB962C8B-B14F-4D97-AF65-F5344CB8AC3E}">
        <p14:creationId xmlns:p14="http://schemas.microsoft.com/office/powerpoint/2010/main" val="35145950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14</a:t>
            </a:fld>
            <a:endParaRPr lang="zh-CN" altLang="en-US"/>
          </a:p>
        </p:txBody>
      </p:sp>
    </p:spTree>
    <p:extLst>
      <p:ext uri="{BB962C8B-B14F-4D97-AF65-F5344CB8AC3E}">
        <p14:creationId xmlns:p14="http://schemas.microsoft.com/office/powerpoint/2010/main" val="36616573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15</a:t>
            </a:fld>
            <a:endParaRPr lang="zh-CN" altLang="en-US"/>
          </a:p>
        </p:txBody>
      </p:sp>
    </p:spTree>
    <p:extLst>
      <p:ext uri="{BB962C8B-B14F-4D97-AF65-F5344CB8AC3E}">
        <p14:creationId xmlns:p14="http://schemas.microsoft.com/office/powerpoint/2010/main" val="7461614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16</a:t>
            </a:fld>
            <a:endParaRPr lang="zh-CN" altLang="en-US"/>
          </a:p>
        </p:txBody>
      </p:sp>
    </p:spTree>
    <p:extLst>
      <p:ext uri="{BB962C8B-B14F-4D97-AF65-F5344CB8AC3E}">
        <p14:creationId xmlns:p14="http://schemas.microsoft.com/office/powerpoint/2010/main" val="20789378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17</a:t>
            </a:fld>
            <a:endParaRPr lang="zh-CN" altLang="en-US"/>
          </a:p>
        </p:txBody>
      </p:sp>
    </p:spTree>
    <p:extLst>
      <p:ext uri="{BB962C8B-B14F-4D97-AF65-F5344CB8AC3E}">
        <p14:creationId xmlns:p14="http://schemas.microsoft.com/office/powerpoint/2010/main" val="6578855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18</a:t>
            </a:fld>
            <a:endParaRPr lang="zh-CN" altLang="en-US"/>
          </a:p>
        </p:txBody>
      </p:sp>
    </p:spTree>
    <p:extLst>
      <p:ext uri="{BB962C8B-B14F-4D97-AF65-F5344CB8AC3E}">
        <p14:creationId xmlns:p14="http://schemas.microsoft.com/office/powerpoint/2010/main" val="973142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19</a:t>
            </a:fld>
            <a:endParaRPr lang="zh-CN" altLang="en-US"/>
          </a:p>
        </p:txBody>
      </p:sp>
    </p:spTree>
    <p:extLst>
      <p:ext uri="{BB962C8B-B14F-4D97-AF65-F5344CB8AC3E}">
        <p14:creationId xmlns:p14="http://schemas.microsoft.com/office/powerpoint/2010/main" val="2326636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2</a:t>
            </a:fld>
            <a:endParaRPr lang="zh-CN" altLang="en-US"/>
          </a:p>
        </p:txBody>
      </p:sp>
    </p:spTree>
    <p:extLst>
      <p:ext uri="{BB962C8B-B14F-4D97-AF65-F5344CB8AC3E}">
        <p14:creationId xmlns:p14="http://schemas.microsoft.com/office/powerpoint/2010/main" val="10570941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20</a:t>
            </a:fld>
            <a:endParaRPr lang="zh-CN" altLang="en-US"/>
          </a:p>
        </p:txBody>
      </p:sp>
    </p:spTree>
    <p:extLst>
      <p:ext uri="{BB962C8B-B14F-4D97-AF65-F5344CB8AC3E}">
        <p14:creationId xmlns:p14="http://schemas.microsoft.com/office/powerpoint/2010/main" val="21815754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21</a:t>
            </a:fld>
            <a:endParaRPr lang="zh-CN" altLang="en-US"/>
          </a:p>
        </p:txBody>
      </p:sp>
    </p:spTree>
    <p:extLst>
      <p:ext uri="{BB962C8B-B14F-4D97-AF65-F5344CB8AC3E}">
        <p14:creationId xmlns:p14="http://schemas.microsoft.com/office/powerpoint/2010/main" val="984017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22</a:t>
            </a:fld>
            <a:endParaRPr lang="zh-CN" altLang="en-US"/>
          </a:p>
        </p:txBody>
      </p:sp>
    </p:spTree>
    <p:extLst>
      <p:ext uri="{BB962C8B-B14F-4D97-AF65-F5344CB8AC3E}">
        <p14:creationId xmlns:p14="http://schemas.microsoft.com/office/powerpoint/2010/main" val="37752357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23</a:t>
            </a:fld>
            <a:endParaRPr lang="zh-CN" altLang="en-US"/>
          </a:p>
        </p:txBody>
      </p:sp>
    </p:spTree>
    <p:extLst>
      <p:ext uri="{BB962C8B-B14F-4D97-AF65-F5344CB8AC3E}">
        <p14:creationId xmlns:p14="http://schemas.microsoft.com/office/powerpoint/2010/main" val="17888453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24</a:t>
            </a:fld>
            <a:endParaRPr lang="zh-CN" altLang="en-US"/>
          </a:p>
        </p:txBody>
      </p:sp>
    </p:spTree>
    <p:extLst>
      <p:ext uri="{BB962C8B-B14F-4D97-AF65-F5344CB8AC3E}">
        <p14:creationId xmlns:p14="http://schemas.microsoft.com/office/powerpoint/2010/main" val="1149439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25</a:t>
            </a:fld>
            <a:endParaRPr lang="zh-CN" altLang="en-US"/>
          </a:p>
        </p:txBody>
      </p:sp>
    </p:spTree>
    <p:extLst>
      <p:ext uri="{BB962C8B-B14F-4D97-AF65-F5344CB8AC3E}">
        <p14:creationId xmlns:p14="http://schemas.microsoft.com/office/powerpoint/2010/main" val="17092683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26</a:t>
            </a:fld>
            <a:endParaRPr lang="zh-CN" altLang="en-US"/>
          </a:p>
        </p:txBody>
      </p:sp>
    </p:spTree>
    <p:extLst>
      <p:ext uri="{BB962C8B-B14F-4D97-AF65-F5344CB8AC3E}">
        <p14:creationId xmlns:p14="http://schemas.microsoft.com/office/powerpoint/2010/main" val="4285465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3</a:t>
            </a:fld>
            <a:endParaRPr lang="zh-CN" altLang="en-US"/>
          </a:p>
        </p:txBody>
      </p:sp>
    </p:spTree>
    <p:extLst>
      <p:ext uri="{BB962C8B-B14F-4D97-AF65-F5344CB8AC3E}">
        <p14:creationId xmlns:p14="http://schemas.microsoft.com/office/powerpoint/2010/main" val="1534467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4</a:t>
            </a:fld>
            <a:endParaRPr lang="zh-CN" altLang="en-US"/>
          </a:p>
        </p:txBody>
      </p:sp>
    </p:spTree>
    <p:extLst>
      <p:ext uri="{BB962C8B-B14F-4D97-AF65-F5344CB8AC3E}">
        <p14:creationId xmlns:p14="http://schemas.microsoft.com/office/powerpoint/2010/main" val="2483095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5</a:t>
            </a:fld>
            <a:endParaRPr lang="zh-CN" altLang="en-US"/>
          </a:p>
        </p:txBody>
      </p:sp>
    </p:spTree>
    <p:extLst>
      <p:ext uri="{BB962C8B-B14F-4D97-AF65-F5344CB8AC3E}">
        <p14:creationId xmlns:p14="http://schemas.microsoft.com/office/powerpoint/2010/main" val="1030982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6</a:t>
            </a:fld>
            <a:endParaRPr lang="zh-CN" altLang="en-US"/>
          </a:p>
        </p:txBody>
      </p:sp>
    </p:spTree>
    <p:extLst>
      <p:ext uri="{BB962C8B-B14F-4D97-AF65-F5344CB8AC3E}">
        <p14:creationId xmlns:p14="http://schemas.microsoft.com/office/powerpoint/2010/main" val="3409508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7</a:t>
            </a:fld>
            <a:endParaRPr lang="zh-CN" altLang="en-US"/>
          </a:p>
        </p:txBody>
      </p:sp>
    </p:spTree>
    <p:extLst>
      <p:ext uri="{BB962C8B-B14F-4D97-AF65-F5344CB8AC3E}">
        <p14:creationId xmlns:p14="http://schemas.microsoft.com/office/powerpoint/2010/main" val="3763755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8</a:t>
            </a:fld>
            <a:endParaRPr lang="zh-CN" altLang="en-US"/>
          </a:p>
        </p:txBody>
      </p:sp>
    </p:spTree>
    <p:extLst>
      <p:ext uri="{BB962C8B-B14F-4D97-AF65-F5344CB8AC3E}">
        <p14:creationId xmlns:p14="http://schemas.microsoft.com/office/powerpoint/2010/main" val="2065326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9628C5-B9D4-42BC-9BB9-2AB7261E3E3A}" type="slidenum">
              <a:rPr lang="zh-CN" altLang="en-US" smtClean="0"/>
              <a:t>9</a:t>
            </a:fld>
            <a:endParaRPr lang="zh-CN" altLang="en-US"/>
          </a:p>
        </p:txBody>
      </p:sp>
    </p:spTree>
    <p:extLst>
      <p:ext uri="{BB962C8B-B14F-4D97-AF65-F5344CB8AC3E}">
        <p14:creationId xmlns:p14="http://schemas.microsoft.com/office/powerpoint/2010/main" val="3289001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0334C5-EF9D-42EC-969D-02C09AF8D6BA}"/>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0DE62E6-6794-4DEC-ACC4-60DD7C0EFF3A}"/>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2B494900-B83F-48ED-8BDF-FD9264659715}"/>
              </a:ext>
            </a:extLst>
          </p:cNvPr>
          <p:cNvSpPr>
            <a:spLocks noGrp="1"/>
          </p:cNvSpPr>
          <p:nvPr>
            <p:ph type="dt" sz="half" idx="10"/>
          </p:nvPr>
        </p:nvSpPr>
        <p:spPr>
          <a:xfrm>
            <a:off x="838200" y="6356350"/>
            <a:ext cx="2743200" cy="365125"/>
          </a:xfrm>
          <a:prstGeom prst="rect">
            <a:avLst/>
          </a:prstGeom>
        </p:spPr>
        <p:txBody>
          <a:bodyPr/>
          <a:lstStyle/>
          <a:p>
            <a:fld id="{F2EBA1D6-4B1A-46D1-8EE4-8E35E11C53D9}" type="datetimeFigureOut">
              <a:rPr lang="zh-CN" altLang="en-US" smtClean="0"/>
              <a:t>2017/9/18</a:t>
            </a:fld>
            <a:endParaRPr lang="zh-CN" altLang="en-US"/>
          </a:p>
        </p:txBody>
      </p:sp>
      <p:sp>
        <p:nvSpPr>
          <p:cNvPr id="5" name="页脚占位符 4">
            <a:extLst>
              <a:ext uri="{FF2B5EF4-FFF2-40B4-BE49-F238E27FC236}">
                <a16:creationId xmlns:a16="http://schemas.microsoft.com/office/drawing/2014/main" id="{F31DF141-CA4B-430D-B110-EAACB6BDF9E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14F4D62A-24D2-4FAB-80C0-387684658892}"/>
              </a:ext>
            </a:extLst>
          </p:cNvPr>
          <p:cNvSpPr>
            <a:spLocks noGrp="1"/>
          </p:cNvSpPr>
          <p:nvPr>
            <p:ph type="sldNum" sz="quarter" idx="12"/>
          </p:nvPr>
        </p:nvSpPr>
        <p:spPr>
          <a:xfrm>
            <a:off x="8610600" y="6356350"/>
            <a:ext cx="2743200" cy="365125"/>
          </a:xfrm>
          <a:prstGeom prst="rect">
            <a:avLst/>
          </a:prstGeom>
        </p:spPr>
        <p:txBody>
          <a:bodyPr/>
          <a:lstStyle/>
          <a:p>
            <a:fld id="{0E760670-48DE-45C2-B114-301DDF514BEA}" type="slidenum">
              <a:rPr lang="zh-CN" altLang="en-US" smtClean="0"/>
              <a:t>‹#›</a:t>
            </a:fld>
            <a:endParaRPr lang="zh-CN" altLang="en-US"/>
          </a:p>
        </p:txBody>
      </p:sp>
    </p:spTree>
    <p:extLst>
      <p:ext uri="{BB962C8B-B14F-4D97-AF65-F5344CB8AC3E}">
        <p14:creationId xmlns:p14="http://schemas.microsoft.com/office/powerpoint/2010/main" val="330006504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582410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Picture 3">
            <a:extLst>
              <a:ext uri="{FF2B5EF4-FFF2-40B4-BE49-F238E27FC236}">
                <a16:creationId xmlns:a16="http://schemas.microsoft.com/office/drawing/2014/main" id="{28BC9B96-DE66-4429-93E8-DF52D6A11880}"/>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8" name="直接连接符 7">
            <a:extLst>
              <a:ext uri="{FF2B5EF4-FFF2-40B4-BE49-F238E27FC236}">
                <a16:creationId xmlns:a16="http://schemas.microsoft.com/office/drawing/2014/main" id="{2EB84CA8-4F9A-4E47-8C0E-367C81561B91}"/>
              </a:ext>
            </a:extLst>
          </p:cNvPr>
          <p:cNvCxnSpPr>
            <a:cxnSpLocks/>
          </p:cNvCxnSpPr>
          <p:nvPr userDrawn="1"/>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87DB3738-06C5-4A3F-A4E3-8D572081926F}"/>
              </a:ext>
            </a:extLst>
          </p:cNvPr>
          <p:cNvGrpSpPr/>
          <p:nvPr userDrawn="1"/>
        </p:nvGrpSpPr>
        <p:grpSpPr>
          <a:xfrm>
            <a:off x="8507237" y="198226"/>
            <a:ext cx="3143883" cy="716464"/>
            <a:chOff x="8507237" y="198226"/>
            <a:chExt cx="3143883" cy="716464"/>
          </a:xfrm>
        </p:grpSpPr>
        <p:sp>
          <p:nvSpPr>
            <p:cNvPr id="10" name="TextBox 19">
              <a:extLst>
                <a:ext uri="{FF2B5EF4-FFF2-40B4-BE49-F238E27FC236}">
                  <a16:creationId xmlns:a16="http://schemas.microsoft.com/office/drawing/2014/main" id="{47670EEE-4B6B-41D8-BBC1-39F357503437}"/>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a:lnSpc>
                  <a:spcPct val="120000"/>
                </a:lnSpc>
              </a:pPr>
              <a:r>
                <a:rPr lang="en-US" altLang="zh-CN" dirty="0">
                  <a:solidFill>
                    <a:srgbClr val="C00000"/>
                  </a:solidFill>
                  <a:latin typeface="微软雅黑" panose="020B0503020204020204" pitchFamily="34" charset="-122"/>
                  <a:ea typeface="微软雅黑" panose="020B0503020204020204" pitchFamily="34" charset="-122"/>
                  <a:cs typeface="+mn-ea"/>
                  <a:sym typeface="+mn-lt"/>
                </a:rPr>
                <a:t>Communist Party of China</a:t>
              </a:r>
              <a:endParaRPr lang="zh-CN" altLang="en-US"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1" name="矩形 10">
              <a:extLst>
                <a:ext uri="{FF2B5EF4-FFF2-40B4-BE49-F238E27FC236}">
                  <a16:creationId xmlns:a16="http://schemas.microsoft.com/office/drawing/2014/main" id="{F7A0FE2F-46BB-4157-99FC-FDEB344294F4}"/>
                </a:ext>
              </a:extLst>
            </p:cNvPr>
            <p:cNvSpPr/>
            <p:nvPr/>
          </p:nvSpPr>
          <p:spPr>
            <a:xfrm>
              <a:off x="9409764" y="198226"/>
              <a:ext cx="1338828" cy="424732"/>
            </a:xfrm>
            <a:prstGeom prst="rect">
              <a:avLst/>
            </a:prstGeom>
          </p:spPr>
          <p:txBody>
            <a:bodyPr wrap="none">
              <a:spAutoFit/>
            </a:bodyPr>
            <a:lstStyle/>
            <a:p>
              <a:pPr algn="r">
                <a:lnSpc>
                  <a:spcPct val="120000"/>
                </a:lnSpc>
              </a:pPr>
              <a:r>
                <a:rPr lang="zh-CN" altLang="en-US" b="1">
                  <a:solidFill>
                    <a:srgbClr val="C00000"/>
                  </a:solidFill>
                  <a:latin typeface="微软雅黑" panose="020B0503020204020204" pitchFamily="34" charset="-122"/>
                  <a:ea typeface="微软雅黑" panose="020B0503020204020204" pitchFamily="34" charset="-122"/>
                  <a:cs typeface="+mn-ea"/>
                  <a:sym typeface="+mn-lt"/>
                </a:rPr>
                <a:t>中国共产党</a:t>
              </a:r>
              <a:endParaRPr lang="en-US" altLang="zh-CN" b="1" dirty="0">
                <a:solidFill>
                  <a:srgbClr val="C00000"/>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52349799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C90F48B0-8858-4FEF-A392-C9BC7B103AB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100406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image" Target="../media/image7.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2.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g"/><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Administrator\Desktop\图网\素材\精准扶贫\素材中国 sccnn.png">
            <a:extLst>
              <a:ext uri="{FF2B5EF4-FFF2-40B4-BE49-F238E27FC236}">
                <a16:creationId xmlns:a16="http://schemas.microsoft.com/office/drawing/2014/main" id="{9E1E33E4-A951-4EE1-B7C5-6A58E930D2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46786" y="1837202"/>
            <a:ext cx="7602698" cy="2509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a:extLst>
              <a:ext uri="{FF2B5EF4-FFF2-40B4-BE49-F238E27FC236}">
                <a16:creationId xmlns:a16="http://schemas.microsoft.com/office/drawing/2014/main" id="{FDA40BAC-5103-4CBC-AA85-ADEBE46536D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181255">
            <a:off x="-568569" y="-276091"/>
            <a:ext cx="4476814" cy="3470216"/>
          </a:xfrm>
          <a:prstGeom prst="rect">
            <a:avLst/>
          </a:prstGeom>
        </p:spPr>
      </p:pic>
      <p:pic>
        <p:nvPicPr>
          <p:cNvPr id="8" name="Picture 3" descr="G:\2016我图\两会\ooopic_10194892_b0c64675b11c678cafbc\002.png">
            <a:extLst>
              <a:ext uri="{FF2B5EF4-FFF2-40B4-BE49-F238E27FC236}">
                <a16:creationId xmlns:a16="http://schemas.microsoft.com/office/drawing/2014/main" id="{DA4AFF32-6C1A-4655-B9EF-ABC8CCA7FF1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7906968" y="4675180"/>
            <a:ext cx="4285032" cy="218282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G:\2016我图\两会\ooopic_10194892_b0c64675b11c678cafbc\003.png">
            <a:extLst>
              <a:ext uri="{FF2B5EF4-FFF2-40B4-BE49-F238E27FC236}">
                <a16:creationId xmlns:a16="http://schemas.microsoft.com/office/drawing/2014/main" id="{42D701FB-7725-4827-968C-8B27EC359BD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78918" y="3123189"/>
            <a:ext cx="1705493" cy="373481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C:\Documents and Settings\Administrator\桌面\05.png">
            <a:extLst>
              <a:ext uri="{FF2B5EF4-FFF2-40B4-BE49-F238E27FC236}">
                <a16:creationId xmlns:a16="http://schemas.microsoft.com/office/drawing/2014/main" id="{EBF7AF88-DFE9-4F65-B639-83226EEAB2CA}"/>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005568" y="274507"/>
            <a:ext cx="1935050" cy="1458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矩形 10">
            <a:extLst>
              <a:ext uri="{FF2B5EF4-FFF2-40B4-BE49-F238E27FC236}">
                <a16:creationId xmlns:a16="http://schemas.microsoft.com/office/drawing/2014/main" id="{C6895E1A-3BC7-4C50-9DC0-6664ECD22B3F}"/>
              </a:ext>
            </a:extLst>
          </p:cNvPr>
          <p:cNvSpPr/>
          <p:nvPr/>
        </p:nvSpPr>
        <p:spPr>
          <a:xfrm>
            <a:off x="2951596" y="4456150"/>
            <a:ext cx="6725063" cy="369332"/>
          </a:xfrm>
          <a:prstGeom prst="rect">
            <a:avLst/>
          </a:prstGeom>
        </p:spPr>
        <p:txBody>
          <a:bodyPr wrap="square">
            <a:spAutoFit/>
          </a:bodyPr>
          <a:lstStyle/>
          <a:p>
            <a:pPr algn="ctr"/>
            <a:r>
              <a:rPr lang="zh-CN" altLang="en-US">
                <a:latin typeface="微软雅黑" panose="020B0503020204020204" pitchFamily="34" charset="-122"/>
                <a:ea typeface="微软雅黑" panose="020B0503020204020204" pitchFamily="34" charset="-122"/>
              </a:rPr>
              <a:t>精准扶贫，精准脱贫，打赢脱贫攻坚战，中国中央党课</a:t>
            </a:r>
            <a:r>
              <a:rPr lang="en-US" altLang="zh-CN">
                <a:latin typeface="微软雅黑" panose="020B0503020204020204" pitchFamily="34" charset="-122"/>
                <a:ea typeface="微软雅黑" panose="020B0503020204020204" pitchFamily="34" charset="-122"/>
              </a:rPr>
              <a:t>PPT</a:t>
            </a:r>
            <a:r>
              <a:rPr lang="zh-CN" altLang="en-US">
                <a:latin typeface="微软雅黑" panose="020B0503020204020204" pitchFamily="34" charset="-122"/>
                <a:ea typeface="微软雅黑" panose="020B0503020204020204" pitchFamily="34" charset="-122"/>
              </a:rPr>
              <a:t>模板</a:t>
            </a:r>
            <a:endParaRPr lang="en-US" altLang="zh-CN">
              <a:latin typeface="微软雅黑" panose="020B0503020204020204" pitchFamily="34" charset="-122"/>
              <a:ea typeface="微软雅黑" panose="020B0503020204020204" pitchFamily="34" charset="-122"/>
            </a:endParaRPr>
          </a:p>
        </p:txBody>
      </p:sp>
      <p:pic>
        <p:nvPicPr>
          <p:cNvPr id="13" name="Picture 5" descr="C:\Documents and Settings\Administrator\桌面\05.png">
            <a:extLst>
              <a:ext uri="{FF2B5EF4-FFF2-40B4-BE49-F238E27FC236}">
                <a16:creationId xmlns:a16="http://schemas.microsoft.com/office/drawing/2014/main" id="{1B29C8DD-B022-4B12-B56F-D31B07C5944B}"/>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r="58580" b="48435"/>
          <a:stretch/>
        </p:blipFill>
        <p:spPr bwMode="auto">
          <a:xfrm flipH="1">
            <a:off x="931664" y="1459017"/>
            <a:ext cx="1245382" cy="1168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5" descr="C:\Documents and Settings\Administrator\桌面\05.png">
            <a:extLst>
              <a:ext uri="{FF2B5EF4-FFF2-40B4-BE49-F238E27FC236}">
                <a16:creationId xmlns:a16="http://schemas.microsoft.com/office/drawing/2014/main" id="{98DDFAD7-3BF2-43E5-80F6-B6A8F1B0DF3E}"/>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r="58580" b="48435"/>
          <a:stretch/>
        </p:blipFill>
        <p:spPr bwMode="auto">
          <a:xfrm flipH="1">
            <a:off x="2782431" y="0"/>
            <a:ext cx="1245382" cy="1168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 name="上海电影乐团 - 红旗颂 [mqms6]">
            <a:hlinkClick r:id="" action="ppaction://media"/>
            <a:extLst>
              <a:ext uri="{FF2B5EF4-FFF2-40B4-BE49-F238E27FC236}">
                <a16:creationId xmlns:a16="http://schemas.microsoft.com/office/drawing/2014/main" id="{786DDD48-C8A9-43FB-8C64-ECC3C8581597}"/>
              </a:ext>
            </a:extLst>
          </p:cNvPr>
          <p:cNvPicPr>
            <a:picLocks noChangeAspect="1"/>
          </p:cNvPicPr>
          <p:nvPr>
            <a:audioFile r:link="rId1"/>
            <p:extLst>
              <p:ext uri="{DAA4B4D4-6D71-4841-9C94-3DE7FCFB9230}">
                <p14:media xmlns:p14="http://schemas.microsoft.com/office/powerpoint/2010/main" r:embed="rId2">
                  <p14:trim st="26818"/>
                </p14:media>
              </p:ext>
            </p:extLst>
          </p:nvPr>
        </p:nvPicPr>
        <p:blipFill>
          <a:blip r:embed="rId10" cstate="print"/>
          <a:stretch>
            <a:fillRect/>
          </a:stretch>
        </p:blipFill>
        <p:spPr>
          <a:xfrm>
            <a:off x="-800450" y="8177"/>
            <a:ext cx="609600" cy="609600"/>
          </a:xfrm>
          <a:prstGeom prst="rect">
            <a:avLst/>
          </a:prstGeom>
        </p:spPr>
      </p:pic>
    </p:spTree>
    <p:extLst>
      <p:ext uri="{BB962C8B-B14F-4D97-AF65-F5344CB8AC3E}">
        <p14:creationId xmlns:p14="http://schemas.microsoft.com/office/powerpoint/2010/main" val="151935862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 presetClass="entr" presetSubtype="9" accel="3500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0-#ppt_h/2"/>
                                          </p:val>
                                        </p:tav>
                                        <p:tav tm="100000">
                                          <p:val>
                                            <p:strVal val="#ppt_y"/>
                                          </p:val>
                                        </p:tav>
                                      </p:tavLst>
                                    </p:anim>
                                  </p:childTnLst>
                                </p:cTn>
                              </p:par>
                            </p:childTnLst>
                          </p:cTn>
                        </p:par>
                        <p:par>
                          <p:cTn id="26" fill="hold">
                            <p:stCondLst>
                              <p:cond delay="1500"/>
                            </p:stCondLst>
                            <p:childTnLst>
                              <p:par>
                                <p:cTn id="27" presetID="2" presetClass="entr" presetSubtype="9" accel="3500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0-#ppt_h/2"/>
                                          </p:val>
                                        </p:tav>
                                        <p:tav tm="100000">
                                          <p:val>
                                            <p:strVal val="#ppt_y"/>
                                          </p:val>
                                        </p:tav>
                                      </p:tavLst>
                                    </p:anim>
                                  </p:childTnLst>
                                </p:cTn>
                              </p:par>
                            </p:childTnLst>
                          </p:cTn>
                        </p:par>
                        <p:par>
                          <p:cTn id="31" fill="hold">
                            <p:stCondLst>
                              <p:cond delay="2000"/>
                            </p:stCondLst>
                            <p:childTnLst>
                              <p:par>
                                <p:cTn id="32" presetID="2" presetClass="entr" presetSubtype="9" accel="3500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0-#ppt_w/2"/>
                                          </p:val>
                                        </p:tav>
                                        <p:tav tm="100000">
                                          <p:val>
                                            <p:strVal val="#ppt_x"/>
                                          </p:val>
                                        </p:tav>
                                      </p:tavLst>
                                    </p:anim>
                                    <p:anim calcmode="lin" valueType="num">
                                      <p:cBhvr additive="base">
                                        <p:cTn id="35" dur="500" fill="hold"/>
                                        <p:tgtEl>
                                          <p:spTgt spid="14"/>
                                        </p:tgtEl>
                                        <p:attrNameLst>
                                          <p:attrName>ppt_y</p:attrName>
                                        </p:attrNameLst>
                                      </p:cBhvr>
                                      <p:tavLst>
                                        <p:tav tm="0">
                                          <p:val>
                                            <p:strVal val="0-#ppt_h/2"/>
                                          </p:val>
                                        </p:tav>
                                        <p:tav tm="100000">
                                          <p:val>
                                            <p:strVal val="#ppt_y"/>
                                          </p:val>
                                        </p:tav>
                                      </p:tavLst>
                                    </p:anim>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anim calcmode="lin" valueType="num">
                                      <p:cBhvr>
                                        <p:cTn id="44" dur="500" fill="hold"/>
                                        <p:tgtEl>
                                          <p:spTgt spid="11"/>
                                        </p:tgtEl>
                                        <p:attrNameLst>
                                          <p:attrName>ppt_x</p:attrName>
                                        </p:attrNameLst>
                                      </p:cBhvr>
                                      <p:tavLst>
                                        <p:tav tm="0">
                                          <p:val>
                                            <p:strVal val="#ppt_x"/>
                                          </p:val>
                                        </p:tav>
                                        <p:tav tm="100000">
                                          <p:val>
                                            <p:strVal val="#ppt_x"/>
                                          </p:val>
                                        </p:tav>
                                      </p:tavLst>
                                    </p:anim>
                                    <p:anim calcmode="lin" valueType="num">
                                      <p:cBhvr>
                                        <p:cTn id="45" dur="5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1" presetClass="mediacall" presetSubtype="0" fill="hold" nodeType="afterEffect">
                                  <p:stCondLst>
                                    <p:cond delay="0"/>
                                  </p:stCondLst>
                                  <p:childTnLst>
                                    <p:cmd type="call" cmd="playFrom(0.0)">
                                      <p:cBhvr>
                                        <p:cTn id="48"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51220" numSld="999" showWhenStopped="0">
                <p:cTn id="49" repeatCount="indefinite" fill="remove" display="0">
                  <p:stCondLst>
                    <p:cond delay="indefinite"/>
                  </p:stCondLst>
                  <p:endCondLst>
                    <p:cond evt="onStopAudio" delay="0">
                      <p:tgtEl>
                        <p:sldTgt/>
                      </p:tgtEl>
                    </p:cond>
                  </p:endCondLst>
                </p:cTn>
                <p:tgtEl>
                  <p:spTgt spid="12"/>
                </p:tgtEl>
              </p:cMediaNode>
            </p:audio>
          </p:childTnLst>
        </p:cTn>
      </p:par>
    </p:tnLst>
    <p:bldLst>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E76BB055-1C05-4C92-9CB9-21CF7EF60326}"/>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a:extLst>
              <a:ext uri="{FF2B5EF4-FFF2-40B4-BE49-F238E27FC236}">
                <a16:creationId xmlns:a16="http://schemas.microsoft.com/office/drawing/2014/main" id="{C85D4E14-3DC3-48E2-9393-C1E0AB8CE32F}"/>
              </a:ext>
            </a:extLst>
          </p:cNvPr>
          <p:cNvCxnSpPr>
            <a:cxnSpLocks/>
          </p:cNvCxnSpPr>
          <p:nvPr/>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B3DB0AB-4449-455D-AFCE-3C2A681DED8A}"/>
              </a:ext>
            </a:extLst>
          </p:cNvPr>
          <p:cNvGrpSpPr/>
          <p:nvPr/>
        </p:nvGrpSpPr>
        <p:grpSpPr>
          <a:xfrm>
            <a:off x="8507237" y="198226"/>
            <a:ext cx="3143883" cy="716464"/>
            <a:chOff x="8507237" y="198226"/>
            <a:chExt cx="3143883" cy="716464"/>
          </a:xfrm>
        </p:grpSpPr>
        <p:sp>
          <p:nvSpPr>
            <p:cNvPr id="8" name="TextBox 19">
              <a:extLst>
                <a:ext uri="{FF2B5EF4-FFF2-40B4-BE49-F238E27FC236}">
                  <a16:creationId xmlns:a16="http://schemas.microsoft.com/office/drawing/2014/main" id="{21B8AA95-ECE0-4283-ABB3-EC28CE0E4033}"/>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Communist Party of China</a:t>
              </a:r>
              <a:endPar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矩形 8">
              <a:extLst>
                <a:ext uri="{FF2B5EF4-FFF2-40B4-BE49-F238E27FC236}">
                  <a16:creationId xmlns:a16="http://schemas.microsoft.com/office/drawing/2014/main" id="{A12D4F9D-D72D-4A20-817A-08F36E0AF218}"/>
                </a:ext>
              </a:extLst>
            </p:cNvPr>
            <p:cNvSpPr/>
            <p:nvPr/>
          </p:nvSpPr>
          <p:spPr>
            <a:xfrm>
              <a:off x="9409764" y="198226"/>
              <a:ext cx="1338828" cy="424732"/>
            </a:xfrm>
            <a:prstGeom prst="rect">
              <a:avLst/>
            </a:prstGeom>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中国共产党</a:t>
              </a:r>
              <a:endPar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1" name="矩形 10">
            <a:extLst>
              <a:ext uri="{FF2B5EF4-FFF2-40B4-BE49-F238E27FC236}">
                <a16:creationId xmlns:a16="http://schemas.microsoft.com/office/drawing/2014/main" id="{EDA066A8-2B07-4071-B45A-50176AB4F67A}"/>
              </a:ext>
            </a:extLst>
          </p:cNvPr>
          <p:cNvSpPr/>
          <p:nvPr/>
        </p:nvSpPr>
        <p:spPr>
          <a:xfrm>
            <a:off x="1395864" y="287156"/>
            <a:ext cx="233910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mn-cs"/>
              </a:rPr>
              <a:t>精准扶贫的概述</a:t>
            </a:r>
          </a:p>
        </p:txBody>
      </p:sp>
      <p:sp>
        <p:nvSpPr>
          <p:cNvPr id="4" name="矩形 3">
            <a:extLst>
              <a:ext uri="{FF2B5EF4-FFF2-40B4-BE49-F238E27FC236}">
                <a16:creationId xmlns:a16="http://schemas.microsoft.com/office/drawing/2014/main" id="{B94C5E9C-F54C-493E-ADEF-20E005AA7306}"/>
              </a:ext>
            </a:extLst>
          </p:cNvPr>
          <p:cNvSpPr/>
          <p:nvPr/>
        </p:nvSpPr>
        <p:spPr>
          <a:xfrm>
            <a:off x="1183017" y="1865733"/>
            <a:ext cx="3185487" cy="369332"/>
          </a:xfrm>
          <a:prstGeom prst="rect">
            <a:avLst/>
          </a:prstGeom>
        </p:spPr>
        <p:txBody>
          <a:bodyPr wrap="none">
            <a:spAutoFit/>
          </a:bodyPr>
          <a:lstStyle/>
          <a:p>
            <a:r>
              <a:rPr lang="zh-CN" altLang="en-US" b="1">
                <a:latin typeface="微软雅黑" panose="020B0503020204020204" pitchFamily="34" charset="-122"/>
                <a:ea typeface="微软雅黑" panose="020B0503020204020204" pitchFamily="34" charset="-122"/>
              </a:rPr>
              <a:t>现行的扶贫制度设计存在缺陷</a:t>
            </a:r>
            <a:endParaRPr lang="zh-CN" altLang="en-US"/>
          </a:p>
        </p:txBody>
      </p:sp>
      <p:sp>
        <p:nvSpPr>
          <p:cNvPr id="15" name="矩形: 圆角 14">
            <a:extLst>
              <a:ext uri="{FF2B5EF4-FFF2-40B4-BE49-F238E27FC236}">
                <a16:creationId xmlns:a16="http://schemas.microsoft.com/office/drawing/2014/main" id="{B15DA41F-10CF-4D20-A074-76D976219845}"/>
              </a:ext>
            </a:extLst>
          </p:cNvPr>
          <p:cNvSpPr/>
          <p:nvPr/>
        </p:nvSpPr>
        <p:spPr>
          <a:xfrm>
            <a:off x="5250817" y="1865733"/>
            <a:ext cx="363985" cy="35271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微软雅黑" panose="020B0503020204020204" pitchFamily="34" charset="-122"/>
                <a:ea typeface="微软雅黑" panose="020B0503020204020204" pitchFamily="34" charset="-122"/>
              </a:rPr>
              <a:t>1</a:t>
            </a:r>
            <a:endParaRPr lang="zh-CN" altLang="en-US" b="1">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97CFF833-E103-4E3A-8797-AAF587F767EF}"/>
              </a:ext>
            </a:extLst>
          </p:cNvPr>
          <p:cNvSpPr/>
          <p:nvPr/>
        </p:nvSpPr>
        <p:spPr>
          <a:xfrm>
            <a:off x="7243442" y="2989964"/>
            <a:ext cx="4339650" cy="369332"/>
          </a:xfrm>
          <a:prstGeom prst="rect">
            <a:avLst/>
          </a:prstGeom>
        </p:spPr>
        <p:txBody>
          <a:bodyPr wrap="none">
            <a:spAutoFit/>
          </a:bodyPr>
          <a:lstStyle/>
          <a:p>
            <a:r>
              <a:rPr lang="zh-CN" altLang="en-US" b="1">
                <a:latin typeface="微软雅黑" panose="020B0503020204020204" pitchFamily="34" charset="-122"/>
                <a:ea typeface="微软雅黑" panose="020B0503020204020204" pitchFamily="34" charset="-122"/>
              </a:rPr>
              <a:t>不少扶贫项目粗放“漫灌”，针对性不强</a:t>
            </a:r>
            <a:endParaRPr lang="zh-CN" altLang="en-US"/>
          </a:p>
        </p:txBody>
      </p:sp>
      <p:sp>
        <p:nvSpPr>
          <p:cNvPr id="19" name="矩形: 圆角 18">
            <a:extLst>
              <a:ext uri="{FF2B5EF4-FFF2-40B4-BE49-F238E27FC236}">
                <a16:creationId xmlns:a16="http://schemas.microsoft.com/office/drawing/2014/main" id="{A6172B0C-C5DD-4A6F-88A3-F0A2ED076867}"/>
              </a:ext>
            </a:extLst>
          </p:cNvPr>
          <p:cNvSpPr/>
          <p:nvPr/>
        </p:nvSpPr>
        <p:spPr>
          <a:xfrm>
            <a:off x="5988755" y="2938864"/>
            <a:ext cx="363985" cy="35271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微软雅黑" panose="020B0503020204020204" pitchFamily="34" charset="-122"/>
                <a:ea typeface="微软雅黑" panose="020B0503020204020204" pitchFamily="34" charset="-122"/>
              </a:rPr>
              <a:t>2</a:t>
            </a:r>
            <a:endParaRPr lang="zh-CN" altLang="en-US" b="1">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480D905E-0897-4204-BB4A-7D6E39481CDB}"/>
              </a:ext>
            </a:extLst>
          </p:cNvPr>
          <p:cNvSpPr/>
          <p:nvPr/>
        </p:nvSpPr>
        <p:spPr>
          <a:xfrm>
            <a:off x="742933" y="3994891"/>
            <a:ext cx="3877985" cy="369332"/>
          </a:xfrm>
          <a:prstGeom prst="rect">
            <a:avLst/>
          </a:prstGeom>
        </p:spPr>
        <p:txBody>
          <a:bodyPr wrap="none">
            <a:spAutoFit/>
          </a:bodyPr>
          <a:lstStyle/>
          <a:p>
            <a:r>
              <a:rPr lang="zh-CN" altLang="en-US" b="1">
                <a:latin typeface="微软雅黑" panose="020B0503020204020204" pitchFamily="34" charset="-122"/>
                <a:ea typeface="微软雅黑" panose="020B0503020204020204" pitchFamily="34" charset="-122"/>
              </a:rPr>
              <a:t>更多的是在“扶农”而不是“扶贫”</a:t>
            </a:r>
            <a:endParaRPr lang="zh-CN" altLang="en-US" b="1"/>
          </a:p>
        </p:txBody>
      </p:sp>
      <p:sp>
        <p:nvSpPr>
          <p:cNvPr id="20" name="矩形: 圆角 19">
            <a:extLst>
              <a:ext uri="{FF2B5EF4-FFF2-40B4-BE49-F238E27FC236}">
                <a16:creationId xmlns:a16="http://schemas.microsoft.com/office/drawing/2014/main" id="{1D51A8A4-F4A9-4292-B0F0-F97A0E58C03B}"/>
              </a:ext>
            </a:extLst>
          </p:cNvPr>
          <p:cNvSpPr/>
          <p:nvPr/>
        </p:nvSpPr>
        <p:spPr>
          <a:xfrm>
            <a:off x="5250818" y="3960934"/>
            <a:ext cx="363985" cy="35271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微软雅黑" panose="020B0503020204020204" pitchFamily="34" charset="-122"/>
                <a:ea typeface="微软雅黑" panose="020B0503020204020204" pitchFamily="34" charset="-122"/>
              </a:rPr>
              <a:t>3</a:t>
            </a:r>
            <a:endParaRPr lang="zh-CN" altLang="en-US" b="1">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B055B21A-EF02-44C2-BD5E-164737FC16A9}"/>
              </a:ext>
            </a:extLst>
          </p:cNvPr>
          <p:cNvSpPr/>
          <p:nvPr/>
        </p:nvSpPr>
        <p:spPr>
          <a:xfrm>
            <a:off x="7243442" y="5010035"/>
            <a:ext cx="3185487" cy="369332"/>
          </a:xfrm>
          <a:prstGeom prst="rect">
            <a:avLst/>
          </a:prstGeom>
        </p:spPr>
        <p:txBody>
          <a:bodyPr wrap="none">
            <a:spAutoFit/>
          </a:bodyPr>
          <a:lstStyle/>
          <a:p>
            <a:r>
              <a:rPr lang="zh-CN" altLang="en-US" b="1">
                <a:latin typeface="微软雅黑" panose="020B0503020204020204" pitchFamily="34" charset="-122"/>
                <a:ea typeface="微软雅黑" panose="020B0503020204020204" pitchFamily="34" charset="-122"/>
              </a:rPr>
              <a:t>地质灾害隐患区等地的贫困户</a:t>
            </a:r>
            <a:endParaRPr lang="zh-CN" altLang="en-US"/>
          </a:p>
        </p:txBody>
      </p:sp>
      <p:sp>
        <p:nvSpPr>
          <p:cNvPr id="22" name="矩形: 圆角 21">
            <a:extLst>
              <a:ext uri="{FF2B5EF4-FFF2-40B4-BE49-F238E27FC236}">
                <a16:creationId xmlns:a16="http://schemas.microsoft.com/office/drawing/2014/main" id="{932C9216-605D-41B5-B122-4B8E226662A5}"/>
              </a:ext>
            </a:extLst>
          </p:cNvPr>
          <p:cNvSpPr/>
          <p:nvPr/>
        </p:nvSpPr>
        <p:spPr>
          <a:xfrm>
            <a:off x="5985310" y="4989685"/>
            <a:ext cx="363985" cy="35271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微软雅黑" panose="020B0503020204020204" pitchFamily="34" charset="-122"/>
                <a:ea typeface="微软雅黑" panose="020B0503020204020204" pitchFamily="34" charset="-122"/>
              </a:rPr>
              <a:t>4</a:t>
            </a:r>
            <a:endParaRPr lang="zh-CN" altLang="en-US" b="1">
              <a:latin typeface="微软雅黑" panose="020B0503020204020204" pitchFamily="34" charset="-122"/>
              <a:ea typeface="微软雅黑" panose="020B0503020204020204" pitchFamily="34" charset="-122"/>
            </a:endParaRPr>
          </a:p>
        </p:txBody>
      </p:sp>
      <p:grpSp>
        <p:nvGrpSpPr>
          <p:cNvPr id="26" name="组合 25">
            <a:extLst>
              <a:ext uri="{FF2B5EF4-FFF2-40B4-BE49-F238E27FC236}">
                <a16:creationId xmlns:a16="http://schemas.microsoft.com/office/drawing/2014/main" id="{E4BC3BAE-8EFE-4F56-A856-BF369ACC38F2}"/>
              </a:ext>
            </a:extLst>
          </p:cNvPr>
          <p:cNvGrpSpPr/>
          <p:nvPr/>
        </p:nvGrpSpPr>
        <p:grpSpPr>
          <a:xfrm flipH="1">
            <a:off x="4535609" y="1778446"/>
            <a:ext cx="303609" cy="641747"/>
            <a:chOff x="4399020" y="1508961"/>
            <a:chExt cx="404812" cy="855663"/>
          </a:xfrm>
        </p:grpSpPr>
        <p:sp>
          <p:nvSpPr>
            <p:cNvPr id="27" name="MH_Other_9">
              <a:extLst>
                <a:ext uri="{FF2B5EF4-FFF2-40B4-BE49-F238E27FC236}">
                  <a16:creationId xmlns:a16="http://schemas.microsoft.com/office/drawing/2014/main" id="{B40EBE39-C976-4C06-91AA-A2A67C4A5BE9}"/>
                </a:ext>
              </a:extLst>
            </p:cNvPr>
            <p:cNvSpPr/>
            <p:nvPr>
              <p:custDataLst>
                <p:tags r:id="rId10"/>
              </p:custDataLst>
            </p:nvPr>
          </p:nvSpPr>
          <p:spPr>
            <a:xfrm flipH="1">
              <a:off x="4611745" y="1508961"/>
              <a:ext cx="192087"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C00000"/>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cxnSp>
          <p:nvCxnSpPr>
            <p:cNvPr id="28" name="MH_Other_10">
              <a:extLst>
                <a:ext uri="{FF2B5EF4-FFF2-40B4-BE49-F238E27FC236}">
                  <a16:creationId xmlns:a16="http://schemas.microsoft.com/office/drawing/2014/main" id="{FFA59CA7-B4F7-4320-B12C-D424922B213F}"/>
                </a:ext>
              </a:extLst>
            </p:cNvPr>
            <p:cNvCxnSpPr/>
            <p:nvPr>
              <p:custDataLst>
                <p:tags r:id="rId11"/>
              </p:custDataLst>
            </p:nvPr>
          </p:nvCxnSpPr>
          <p:spPr>
            <a:xfrm flipH="1">
              <a:off x="4399020" y="1934411"/>
              <a:ext cx="215900" cy="0"/>
            </a:xfrm>
            <a:prstGeom prst="line">
              <a:avLst/>
            </a:prstGeom>
            <a:ln w="2540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sp>
          <p:nvSpPr>
            <p:cNvPr id="29" name="MH_Other_11">
              <a:extLst>
                <a:ext uri="{FF2B5EF4-FFF2-40B4-BE49-F238E27FC236}">
                  <a16:creationId xmlns:a16="http://schemas.microsoft.com/office/drawing/2014/main" id="{615DABAA-6DB7-49E0-904B-8E89D0785BAF}"/>
                </a:ext>
              </a:extLst>
            </p:cNvPr>
            <p:cNvSpPr/>
            <p:nvPr>
              <p:custDataLst>
                <p:tags r:id="rId12"/>
              </p:custDataLst>
            </p:nvPr>
          </p:nvSpPr>
          <p:spPr>
            <a:xfrm flipH="1">
              <a:off x="4556182" y="1875674"/>
              <a:ext cx="117475" cy="11747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grpSp>
        <p:nvGrpSpPr>
          <p:cNvPr id="30" name="组合 29">
            <a:extLst>
              <a:ext uri="{FF2B5EF4-FFF2-40B4-BE49-F238E27FC236}">
                <a16:creationId xmlns:a16="http://schemas.microsoft.com/office/drawing/2014/main" id="{7CBC78F5-2FD9-403A-8409-9673B9B890F0}"/>
              </a:ext>
            </a:extLst>
          </p:cNvPr>
          <p:cNvGrpSpPr/>
          <p:nvPr/>
        </p:nvGrpSpPr>
        <p:grpSpPr>
          <a:xfrm>
            <a:off x="6770779" y="2795837"/>
            <a:ext cx="303609" cy="641747"/>
            <a:chOff x="4399020" y="1508961"/>
            <a:chExt cx="404812" cy="855663"/>
          </a:xfrm>
        </p:grpSpPr>
        <p:sp>
          <p:nvSpPr>
            <p:cNvPr id="31" name="MH_Other_9">
              <a:extLst>
                <a:ext uri="{FF2B5EF4-FFF2-40B4-BE49-F238E27FC236}">
                  <a16:creationId xmlns:a16="http://schemas.microsoft.com/office/drawing/2014/main" id="{70876F29-18B5-40D7-9EAC-57942AABB627}"/>
                </a:ext>
              </a:extLst>
            </p:cNvPr>
            <p:cNvSpPr/>
            <p:nvPr>
              <p:custDataLst>
                <p:tags r:id="rId7"/>
              </p:custDataLst>
            </p:nvPr>
          </p:nvSpPr>
          <p:spPr>
            <a:xfrm flipH="1">
              <a:off x="4611745" y="1508961"/>
              <a:ext cx="192087"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C00000"/>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cxnSp>
          <p:nvCxnSpPr>
            <p:cNvPr id="32" name="MH_Other_10">
              <a:extLst>
                <a:ext uri="{FF2B5EF4-FFF2-40B4-BE49-F238E27FC236}">
                  <a16:creationId xmlns:a16="http://schemas.microsoft.com/office/drawing/2014/main" id="{59682493-A64E-4D85-9322-711D70E0E81A}"/>
                </a:ext>
              </a:extLst>
            </p:cNvPr>
            <p:cNvCxnSpPr/>
            <p:nvPr>
              <p:custDataLst>
                <p:tags r:id="rId8"/>
              </p:custDataLst>
            </p:nvPr>
          </p:nvCxnSpPr>
          <p:spPr>
            <a:xfrm flipH="1">
              <a:off x="4399020" y="1934411"/>
              <a:ext cx="215900" cy="0"/>
            </a:xfrm>
            <a:prstGeom prst="line">
              <a:avLst/>
            </a:prstGeom>
            <a:ln w="2540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sp>
          <p:nvSpPr>
            <p:cNvPr id="33" name="MH_Other_11">
              <a:extLst>
                <a:ext uri="{FF2B5EF4-FFF2-40B4-BE49-F238E27FC236}">
                  <a16:creationId xmlns:a16="http://schemas.microsoft.com/office/drawing/2014/main" id="{FD4F6DD5-794E-4194-8FFA-4B29E7937E9A}"/>
                </a:ext>
              </a:extLst>
            </p:cNvPr>
            <p:cNvSpPr/>
            <p:nvPr>
              <p:custDataLst>
                <p:tags r:id="rId9"/>
              </p:custDataLst>
            </p:nvPr>
          </p:nvSpPr>
          <p:spPr>
            <a:xfrm flipH="1">
              <a:off x="4556182" y="1875674"/>
              <a:ext cx="117475" cy="11747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grpSp>
        <p:nvGrpSpPr>
          <p:cNvPr id="34" name="组合 33">
            <a:extLst>
              <a:ext uri="{FF2B5EF4-FFF2-40B4-BE49-F238E27FC236}">
                <a16:creationId xmlns:a16="http://schemas.microsoft.com/office/drawing/2014/main" id="{7C647496-1684-4FEC-B29F-364A7DA4FDA8}"/>
              </a:ext>
            </a:extLst>
          </p:cNvPr>
          <p:cNvGrpSpPr/>
          <p:nvPr/>
        </p:nvGrpSpPr>
        <p:grpSpPr>
          <a:xfrm flipH="1">
            <a:off x="4662590" y="3816416"/>
            <a:ext cx="303609" cy="641747"/>
            <a:chOff x="4399020" y="1508961"/>
            <a:chExt cx="404812" cy="855663"/>
          </a:xfrm>
        </p:grpSpPr>
        <p:sp>
          <p:nvSpPr>
            <p:cNvPr id="35" name="MH_Other_9">
              <a:extLst>
                <a:ext uri="{FF2B5EF4-FFF2-40B4-BE49-F238E27FC236}">
                  <a16:creationId xmlns:a16="http://schemas.microsoft.com/office/drawing/2014/main" id="{306B0A98-4F85-440C-8E3A-2E0C96FAF994}"/>
                </a:ext>
              </a:extLst>
            </p:cNvPr>
            <p:cNvSpPr/>
            <p:nvPr>
              <p:custDataLst>
                <p:tags r:id="rId4"/>
              </p:custDataLst>
            </p:nvPr>
          </p:nvSpPr>
          <p:spPr>
            <a:xfrm flipH="1">
              <a:off x="4611745" y="1508961"/>
              <a:ext cx="192087"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C00000"/>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cxnSp>
          <p:nvCxnSpPr>
            <p:cNvPr id="36" name="MH_Other_10">
              <a:extLst>
                <a:ext uri="{FF2B5EF4-FFF2-40B4-BE49-F238E27FC236}">
                  <a16:creationId xmlns:a16="http://schemas.microsoft.com/office/drawing/2014/main" id="{AB96FB93-A443-41AE-9886-AA27DE985730}"/>
                </a:ext>
              </a:extLst>
            </p:cNvPr>
            <p:cNvCxnSpPr/>
            <p:nvPr>
              <p:custDataLst>
                <p:tags r:id="rId5"/>
              </p:custDataLst>
            </p:nvPr>
          </p:nvCxnSpPr>
          <p:spPr>
            <a:xfrm flipH="1">
              <a:off x="4399020" y="1934411"/>
              <a:ext cx="215900" cy="0"/>
            </a:xfrm>
            <a:prstGeom prst="line">
              <a:avLst/>
            </a:prstGeom>
            <a:ln w="2540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sp>
          <p:nvSpPr>
            <p:cNvPr id="37" name="MH_Other_11">
              <a:extLst>
                <a:ext uri="{FF2B5EF4-FFF2-40B4-BE49-F238E27FC236}">
                  <a16:creationId xmlns:a16="http://schemas.microsoft.com/office/drawing/2014/main" id="{EC52E3B9-9C42-422F-8603-A135BAADED26}"/>
                </a:ext>
              </a:extLst>
            </p:cNvPr>
            <p:cNvSpPr/>
            <p:nvPr>
              <p:custDataLst>
                <p:tags r:id="rId6"/>
              </p:custDataLst>
            </p:nvPr>
          </p:nvSpPr>
          <p:spPr>
            <a:xfrm flipH="1">
              <a:off x="4556182" y="1875674"/>
              <a:ext cx="117475" cy="11747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grpSp>
        <p:nvGrpSpPr>
          <p:cNvPr id="38" name="组合 37">
            <a:extLst>
              <a:ext uri="{FF2B5EF4-FFF2-40B4-BE49-F238E27FC236}">
                <a16:creationId xmlns:a16="http://schemas.microsoft.com/office/drawing/2014/main" id="{74C695F1-AE2D-469C-B975-E651FE041F98}"/>
              </a:ext>
            </a:extLst>
          </p:cNvPr>
          <p:cNvGrpSpPr/>
          <p:nvPr/>
        </p:nvGrpSpPr>
        <p:grpSpPr>
          <a:xfrm>
            <a:off x="6770780" y="4875614"/>
            <a:ext cx="303609" cy="641747"/>
            <a:chOff x="4399020" y="1508961"/>
            <a:chExt cx="404812" cy="855663"/>
          </a:xfrm>
        </p:grpSpPr>
        <p:sp>
          <p:nvSpPr>
            <p:cNvPr id="39" name="MH_Other_9">
              <a:extLst>
                <a:ext uri="{FF2B5EF4-FFF2-40B4-BE49-F238E27FC236}">
                  <a16:creationId xmlns:a16="http://schemas.microsoft.com/office/drawing/2014/main" id="{DD8955D1-6843-4733-8F33-FB799D80D3F3}"/>
                </a:ext>
              </a:extLst>
            </p:cNvPr>
            <p:cNvSpPr/>
            <p:nvPr>
              <p:custDataLst>
                <p:tags r:id="rId1"/>
              </p:custDataLst>
            </p:nvPr>
          </p:nvSpPr>
          <p:spPr>
            <a:xfrm flipH="1">
              <a:off x="4611745" y="1508961"/>
              <a:ext cx="192087"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C00000"/>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cxnSp>
          <p:nvCxnSpPr>
            <p:cNvPr id="40" name="MH_Other_10">
              <a:extLst>
                <a:ext uri="{FF2B5EF4-FFF2-40B4-BE49-F238E27FC236}">
                  <a16:creationId xmlns:a16="http://schemas.microsoft.com/office/drawing/2014/main" id="{C3596659-44A4-4D88-A067-BA7965531349}"/>
                </a:ext>
              </a:extLst>
            </p:cNvPr>
            <p:cNvCxnSpPr/>
            <p:nvPr>
              <p:custDataLst>
                <p:tags r:id="rId2"/>
              </p:custDataLst>
            </p:nvPr>
          </p:nvCxnSpPr>
          <p:spPr>
            <a:xfrm flipH="1">
              <a:off x="4399020" y="1934411"/>
              <a:ext cx="215900" cy="0"/>
            </a:xfrm>
            <a:prstGeom prst="line">
              <a:avLst/>
            </a:prstGeom>
            <a:ln w="2540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sp>
          <p:nvSpPr>
            <p:cNvPr id="41" name="MH_Other_11">
              <a:extLst>
                <a:ext uri="{FF2B5EF4-FFF2-40B4-BE49-F238E27FC236}">
                  <a16:creationId xmlns:a16="http://schemas.microsoft.com/office/drawing/2014/main" id="{AE5D0FFB-A071-49CE-BF8C-AD7F0636C0AF}"/>
                </a:ext>
              </a:extLst>
            </p:cNvPr>
            <p:cNvSpPr/>
            <p:nvPr>
              <p:custDataLst>
                <p:tags r:id="rId3"/>
              </p:custDataLst>
            </p:nvPr>
          </p:nvSpPr>
          <p:spPr>
            <a:xfrm flipH="1">
              <a:off x="4556182" y="1875674"/>
              <a:ext cx="117475" cy="11747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sp>
        <p:nvSpPr>
          <p:cNvPr id="43" name="矩形 42">
            <a:extLst>
              <a:ext uri="{FF2B5EF4-FFF2-40B4-BE49-F238E27FC236}">
                <a16:creationId xmlns:a16="http://schemas.microsoft.com/office/drawing/2014/main" id="{09735D83-389E-463C-986D-010A93962CCF}"/>
              </a:ext>
            </a:extLst>
          </p:cNvPr>
          <p:cNvSpPr/>
          <p:nvPr/>
        </p:nvSpPr>
        <p:spPr>
          <a:xfrm>
            <a:off x="7740076" y="1487364"/>
            <a:ext cx="2339102" cy="646331"/>
          </a:xfrm>
          <a:prstGeom prst="rect">
            <a:avLst/>
          </a:prstGeom>
        </p:spPr>
        <p:txBody>
          <a:bodyPr wrap="none">
            <a:spAutoFit/>
          </a:bodyPr>
          <a:lstStyle/>
          <a:p>
            <a:r>
              <a:rPr lang="zh-CN" altLang="en-US" sz="3600" b="1" spc="600" noProof="1">
                <a:solidFill>
                  <a:srgbClr val="C00000"/>
                </a:solidFill>
                <a:latin typeface="华文行楷" panose="02010800040101010101" pitchFamily="2" charset="-122"/>
                <a:ea typeface="华文行楷" panose="02010800040101010101" pitchFamily="2" charset="-122"/>
              </a:rPr>
              <a:t>精准扶贫</a:t>
            </a:r>
            <a:endParaRPr lang="zh-CN" altLang="en-US" sz="3600" spc="600">
              <a:latin typeface="华文行楷" panose="02010800040101010101" pitchFamily="2" charset="-122"/>
              <a:ea typeface="华文行楷" panose="02010800040101010101" pitchFamily="2" charset="-122"/>
            </a:endParaRPr>
          </a:p>
        </p:txBody>
      </p:sp>
      <p:pic>
        <p:nvPicPr>
          <p:cNvPr id="44" name="Picture 5" descr="C:\Documents and Settings\Administrator\桌面\05.png">
            <a:extLst>
              <a:ext uri="{FF2B5EF4-FFF2-40B4-BE49-F238E27FC236}">
                <a16:creationId xmlns:a16="http://schemas.microsoft.com/office/drawing/2014/main" id="{D67DE0B3-B0D4-42DB-BE97-438A2111C166}"/>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flipH="1">
            <a:off x="2823205" y="5128344"/>
            <a:ext cx="1935050" cy="1458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2260209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anim calcmode="lin" valueType="num">
                                      <p:cBhvr>
                                        <p:cTn id="12" dur="500" fill="hold"/>
                                        <p:tgtEl>
                                          <p:spTgt spid="43"/>
                                        </p:tgtEl>
                                        <p:attrNameLst>
                                          <p:attrName>ppt_x</p:attrName>
                                        </p:attrNameLst>
                                      </p:cBhvr>
                                      <p:tavLst>
                                        <p:tav tm="0">
                                          <p:val>
                                            <p:strVal val="#ppt_x"/>
                                          </p:val>
                                        </p:tav>
                                        <p:tav tm="100000">
                                          <p:val>
                                            <p:strVal val="#ppt_x"/>
                                          </p:val>
                                        </p:tav>
                                      </p:tavLst>
                                    </p:anim>
                                    <p:anim calcmode="lin" valueType="num">
                                      <p:cBhvr>
                                        <p:cTn id="13" dur="500" fill="hold"/>
                                        <p:tgtEl>
                                          <p:spTgt spid="4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right)">
                                      <p:cBhvr>
                                        <p:cTn id="23" dur="500"/>
                                        <p:tgtEl>
                                          <p:spTgt spid="26"/>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right)">
                                      <p:cBhvr>
                                        <p:cTn id="39" dur="500"/>
                                        <p:tgtEl>
                                          <p:spTgt spid="30"/>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childTnLst>
                          </p:cTn>
                        </p:par>
                        <p:par>
                          <p:cTn id="52" fill="hold">
                            <p:stCondLst>
                              <p:cond delay="4500"/>
                            </p:stCondLst>
                            <p:childTnLst>
                              <p:par>
                                <p:cTn id="53" presetID="22" presetClass="entr" presetSubtype="2"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right)">
                                      <p:cBhvr>
                                        <p:cTn id="55" dur="500"/>
                                        <p:tgtEl>
                                          <p:spTgt spid="34"/>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Effect transition="in" filter="fade">
                                      <p:cBhvr>
                                        <p:cTn id="61" dur="500"/>
                                        <p:tgtEl>
                                          <p:spTgt spid="13"/>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Effect transition="in" filter="fade">
                                      <p:cBhvr>
                                        <p:cTn id="67" dur="500"/>
                                        <p:tgtEl>
                                          <p:spTgt spid="22"/>
                                        </p:tgtEl>
                                      </p:cBhvr>
                                    </p:animEffect>
                                  </p:childTnLst>
                                </p:cTn>
                              </p:par>
                            </p:childTnLst>
                          </p:cTn>
                        </p:par>
                        <p:par>
                          <p:cTn id="68" fill="hold">
                            <p:stCondLst>
                              <p:cond delay="6000"/>
                            </p:stCondLst>
                            <p:childTnLst>
                              <p:par>
                                <p:cTn id="69" presetID="22" presetClass="entr" presetSubtype="2" fill="hold"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right)">
                                      <p:cBhvr>
                                        <p:cTn id="71" dur="500"/>
                                        <p:tgtEl>
                                          <p:spTgt spid="38"/>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p:cTn id="75" dur="500" fill="hold"/>
                                        <p:tgtEl>
                                          <p:spTgt spid="14"/>
                                        </p:tgtEl>
                                        <p:attrNameLst>
                                          <p:attrName>ppt_w</p:attrName>
                                        </p:attrNameLst>
                                      </p:cBhvr>
                                      <p:tavLst>
                                        <p:tav tm="0">
                                          <p:val>
                                            <p:fltVal val="0"/>
                                          </p:val>
                                        </p:tav>
                                        <p:tav tm="100000">
                                          <p:val>
                                            <p:strVal val="#ppt_w"/>
                                          </p:val>
                                        </p:tav>
                                      </p:tavLst>
                                    </p:anim>
                                    <p:anim calcmode="lin" valueType="num">
                                      <p:cBhvr>
                                        <p:cTn id="76" dur="500" fill="hold"/>
                                        <p:tgtEl>
                                          <p:spTgt spid="14"/>
                                        </p:tgtEl>
                                        <p:attrNameLst>
                                          <p:attrName>ppt_h</p:attrName>
                                        </p:attrNameLst>
                                      </p:cBhvr>
                                      <p:tavLst>
                                        <p:tav tm="0">
                                          <p:val>
                                            <p:fltVal val="0"/>
                                          </p:val>
                                        </p:tav>
                                        <p:tav tm="100000">
                                          <p:val>
                                            <p:strVal val="#ppt_h"/>
                                          </p:val>
                                        </p:tav>
                                      </p:tavLst>
                                    </p:anim>
                                    <p:animEffect transition="in" filter="fade">
                                      <p:cBhvr>
                                        <p:cTn id="77" dur="500"/>
                                        <p:tgtEl>
                                          <p:spTgt spid="14"/>
                                        </p:tgtEl>
                                      </p:cBhvr>
                                    </p:animEffect>
                                  </p:childTnLst>
                                </p:cTn>
                              </p:par>
                            </p:childTnLst>
                          </p:cTn>
                        </p:par>
                        <p:par>
                          <p:cTn id="78" fill="hold">
                            <p:stCondLst>
                              <p:cond delay="7000"/>
                            </p:stCondLst>
                            <p:childTnLst>
                              <p:par>
                                <p:cTn id="79" presetID="2" presetClass="entr" presetSubtype="9" accel="35000" fill="hold" nodeType="afterEffect">
                                  <p:stCondLst>
                                    <p:cond delay="0"/>
                                  </p:stCondLst>
                                  <p:childTnLst>
                                    <p:set>
                                      <p:cBhvr>
                                        <p:cTn id="80" dur="1" fill="hold">
                                          <p:stCondLst>
                                            <p:cond delay="0"/>
                                          </p:stCondLst>
                                        </p:cTn>
                                        <p:tgtEl>
                                          <p:spTgt spid="44"/>
                                        </p:tgtEl>
                                        <p:attrNameLst>
                                          <p:attrName>style.visibility</p:attrName>
                                        </p:attrNameLst>
                                      </p:cBhvr>
                                      <p:to>
                                        <p:strVal val="visible"/>
                                      </p:to>
                                    </p:set>
                                    <p:anim calcmode="lin" valueType="num">
                                      <p:cBhvr additive="base">
                                        <p:cTn id="81" dur="500" fill="hold"/>
                                        <p:tgtEl>
                                          <p:spTgt spid="44"/>
                                        </p:tgtEl>
                                        <p:attrNameLst>
                                          <p:attrName>ppt_x</p:attrName>
                                        </p:attrNameLst>
                                      </p:cBhvr>
                                      <p:tavLst>
                                        <p:tav tm="0">
                                          <p:val>
                                            <p:strVal val="0-#ppt_w/2"/>
                                          </p:val>
                                        </p:tav>
                                        <p:tav tm="100000">
                                          <p:val>
                                            <p:strVal val="#ppt_x"/>
                                          </p:val>
                                        </p:tav>
                                      </p:tavLst>
                                    </p:anim>
                                    <p:anim calcmode="lin" valueType="num">
                                      <p:cBhvr additive="base">
                                        <p:cTn id="82"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P spid="15" grpId="0" animBg="1"/>
      <p:bldP spid="12" grpId="0"/>
      <p:bldP spid="19" grpId="0" animBg="1"/>
      <p:bldP spid="13" grpId="0"/>
      <p:bldP spid="20" grpId="0" animBg="1"/>
      <p:bldP spid="14" grpId="0"/>
      <p:bldP spid="22" grpId="0" animBg="1"/>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E76BB055-1C05-4C92-9CB9-21CF7EF603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a:extLst>
              <a:ext uri="{FF2B5EF4-FFF2-40B4-BE49-F238E27FC236}">
                <a16:creationId xmlns:a16="http://schemas.microsoft.com/office/drawing/2014/main" id="{C85D4E14-3DC3-48E2-9393-C1E0AB8CE32F}"/>
              </a:ext>
            </a:extLst>
          </p:cNvPr>
          <p:cNvCxnSpPr>
            <a:cxnSpLocks/>
          </p:cNvCxnSpPr>
          <p:nvPr/>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B3DB0AB-4449-455D-AFCE-3C2A681DED8A}"/>
              </a:ext>
            </a:extLst>
          </p:cNvPr>
          <p:cNvGrpSpPr/>
          <p:nvPr/>
        </p:nvGrpSpPr>
        <p:grpSpPr>
          <a:xfrm>
            <a:off x="8507237" y="198226"/>
            <a:ext cx="3143883" cy="716464"/>
            <a:chOff x="8507237" y="198226"/>
            <a:chExt cx="3143883" cy="716464"/>
          </a:xfrm>
        </p:grpSpPr>
        <p:sp>
          <p:nvSpPr>
            <p:cNvPr id="8" name="TextBox 19">
              <a:extLst>
                <a:ext uri="{FF2B5EF4-FFF2-40B4-BE49-F238E27FC236}">
                  <a16:creationId xmlns:a16="http://schemas.microsoft.com/office/drawing/2014/main" id="{21B8AA95-ECE0-4283-ABB3-EC28CE0E4033}"/>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Communist Party of China</a:t>
              </a:r>
              <a:endPar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矩形 8">
              <a:extLst>
                <a:ext uri="{FF2B5EF4-FFF2-40B4-BE49-F238E27FC236}">
                  <a16:creationId xmlns:a16="http://schemas.microsoft.com/office/drawing/2014/main" id="{A12D4F9D-D72D-4A20-817A-08F36E0AF218}"/>
                </a:ext>
              </a:extLst>
            </p:cNvPr>
            <p:cNvSpPr/>
            <p:nvPr/>
          </p:nvSpPr>
          <p:spPr>
            <a:xfrm>
              <a:off x="9409764" y="198226"/>
              <a:ext cx="1338828" cy="424732"/>
            </a:xfrm>
            <a:prstGeom prst="rect">
              <a:avLst/>
            </a:prstGeom>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中国共产党</a:t>
              </a:r>
              <a:endPar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1" name="矩形 10">
            <a:extLst>
              <a:ext uri="{FF2B5EF4-FFF2-40B4-BE49-F238E27FC236}">
                <a16:creationId xmlns:a16="http://schemas.microsoft.com/office/drawing/2014/main" id="{EDA066A8-2B07-4071-B45A-50176AB4F67A}"/>
              </a:ext>
            </a:extLst>
          </p:cNvPr>
          <p:cNvSpPr/>
          <p:nvPr/>
        </p:nvSpPr>
        <p:spPr>
          <a:xfrm>
            <a:off x="1395864" y="287156"/>
            <a:ext cx="233910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mn-cs"/>
              </a:rPr>
              <a:t>精准扶贫的概述</a:t>
            </a:r>
          </a:p>
        </p:txBody>
      </p:sp>
      <p:grpSp>
        <p:nvGrpSpPr>
          <p:cNvPr id="4" name="组合 3">
            <a:extLst>
              <a:ext uri="{FF2B5EF4-FFF2-40B4-BE49-F238E27FC236}">
                <a16:creationId xmlns:a16="http://schemas.microsoft.com/office/drawing/2014/main" id="{A75FE1AB-F943-4ECA-8737-E6846274E2F8}"/>
              </a:ext>
            </a:extLst>
          </p:cNvPr>
          <p:cNvGrpSpPr/>
          <p:nvPr/>
        </p:nvGrpSpPr>
        <p:grpSpPr>
          <a:xfrm>
            <a:off x="5078027" y="2198176"/>
            <a:ext cx="6684886" cy="3332612"/>
            <a:chOff x="5078027" y="2198176"/>
            <a:chExt cx="6684886" cy="3332612"/>
          </a:xfrm>
        </p:grpSpPr>
        <p:sp>
          <p:nvSpPr>
            <p:cNvPr id="17" name="矩形 16">
              <a:extLst>
                <a:ext uri="{FF2B5EF4-FFF2-40B4-BE49-F238E27FC236}">
                  <a16:creationId xmlns:a16="http://schemas.microsoft.com/office/drawing/2014/main" id="{BF9A554C-E7B5-443E-AE81-45632C42DDE6}"/>
                </a:ext>
              </a:extLst>
            </p:cNvPr>
            <p:cNvSpPr/>
            <p:nvPr/>
          </p:nvSpPr>
          <p:spPr>
            <a:xfrm>
              <a:off x="5078027" y="2198176"/>
              <a:ext cx="6684886" cy="33326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 name="矩形 1">
              <a:extLst>
                <a:ext uri="{FF2B5EF4-FFF2-40B4-BE49-F238E27FC236}">
                  <a16:creationId xmlns:a16="http://schemas.microsoft.com/office/drawing/2014/main" id="{0EC82853-F860-49B1-9386-4A80B4FFD0D2}"/>
                </a:ext>
              </a:extLst>
            </p:cNvPr>
            <p:cNvSpPr/>
            <p:nvPr/>
          </p:nvSpPr>
          <p:spPr>
            <a:xfrm>
              <a:off x="5182258" y="2393485"/>
              <a:ext cx="6468862" cy="396583"/>
            </a:xfrm>
            <a:prstGeom prst="rect">
              <a:avLst/>
            </a:prstGeom>
          </p:spPr>
          <p:txBody>
            <a:bodyPr wrap="square">
              <a:spAutoFit/>
            </a:bodyPr>
            <a:lstStyle/>
            <a:p>
              <a:pPr fontAlgn="auto">
                <a:lnSpc>
                  <a:spcPct val="120000"/>
                </a:lnSpc>
                <a:buClr>
                  <a:schemeClr val="accent2"/>
                </a:buClr>
                <a:defRPr/>
              </a:pPr>
              <a:r>
                <a:rPr lang="zh-CN" altLang="en-US" b="1" noProof="1">
                  <a:solidFill>
                    <a:schemeClr val="bg1"/>
                  </a:solidFill>
                  <a:latin typeface="微软雅黑" panose="020B0503020204020204" pitchFamily="34" charset="-122"/>
                  <a:ea typeface="微软雅黑" panose="020B0503020204020204" pitchFamily="34" charset="-122"/>
                </a:rPr>
                <a:t>贫困区域的发展，主要应使用财政综合扶贫资金和其他资金</a:t>
              </a:r>
              <a:endParaRPr lang="en-US" altLang="zh-CN" b="1" noProof="1">
                <a:solidFill>
                  <a:schemeClr val="bg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C20B7DBD-37E0-4E12-87B3-A503F038FB34}"/>
                </a:ext>
              </a:extLst>
            </p:cNvPr>
            <p:cNvSpPr/>
            <p:nvPr/>
          </p:nvSpPr>
          <p:spPr>
            <a:xfrm>
              <a:off x="5182258" y="3106173"/>
              <a:ext cx="6468862" cy="757130"/>
            </a:xfrm>
            <a:prstGeom prst="rect">
              <a:avLst/>
            </a:prstGeom>
          </p:spPr>
          <p:txBody>
            <a:bodyPr wrap="square">
              <a:spAutoFit/>
            </a:bodyPr>
            <a:lstStyle/>
            <a:p>
              <a:pPr algn="just" fontAlgn="auto">
                <a:lnSpc>
                  <a:spcPct val="120000"/>
                </a:lnSpc>
                <a:buClr>
                  <a:schemeClr val="accent2"/>
                </a:buClr>
                <a:defRPr/>
              </a:pPr>
              <a:r>
                <a:rPr lang="zh-CN" altLang="en-US" b="1" noProof="1">
                  <a:solidFill>
                    <a:schemeClr val="bg1"/>
                  </a:solidFill>
                  <a:latin typeface="微软雅黑" panose="020B0503020204020204" pitchFamily="34" charset="-122"/>
                  <a:ea typeface="微软雅黑" panose="020B0503020204020204" pitchFamily="34" charset="-122"/>
                </a:rPr>
                <a:t>针对性不强，更多的是在“扶农”而不是“扶贫”。以扶贫搬迁工程为例，居住在边远山区、地质灾害隐患区等地的贫困户</a:t>
              </a:r>
              <a:endParaRPr lang="en-US" altLang="zh-CN" b="1" noProof="1">
                <a:solidFill>
                  <a:schemeClr val="bg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0EB5CF09-C8D1-40F5-90FE-D78BED62A511}"/>
                </a:ext>
              </a:extLst>
            </p:cNvPr>
            <p:cNvSpPr/>
            <p:nvPr/>
          </p:nvSpPr>
          <p:spPr>
            <a:xfrm>
              <a:off x="5182257" y="4195983"/>
              <a:ext cx="5955476" cy="396583"/>
            </a:xfrm>
            <a:prstGeom prst="rect">
              <a:avLst/>
            </a:prstGeom>
          </p:spPr>
          <p:txBody>
            <a:bodyPr wrap="none">
              <a:spAutoFit/>
            </a:bodyPr>
            <a:lstStyle/>
            <a:p>
              <a:pPr algn="just" fontAlgn="auto">
                <a:lnSpc>
                  <a:spcPct val="120000"/>
                </a:lnSpc>
                <a:buClr>
                  <a:schemeClr val="accent2"/>
                </a:buClr>
                <a:defRPr/>
              </a:pPr>
              <a:r>
                <a:rPr lang="zh-CN" altLang="en-US" b="1" noProof="1">
                  <a:solidFill>
                    <a:schemeClr val="bg1"/>
                  </a:solidFill>
                  <a:latin typeface="微软雅黑" panose="020B0503020204020204" pitchFamily="34" charset="-122"/>
                  <a:ea typeface="微软雅黑" panose="020B0503020204020204" pitchFamily="34" charset="-122"/>
                </a:rPr>
                <a:t>大会决议必须经过应到会正式党员半数以上通过，才有效</a:t>
              </a:r>
              <a:endParaRPr lang="en-US" altLang="zh-CN" b="1" noProof="1">
                <a:solidFill>
                  <a:schemeClr val="bg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2CC77A3B-1C3F-4E7E-BDFF-DF93B7812081}"/>
                </a:ext>
              </a:extLst>
            </p:cNvPr>
            <p:cNvSpPr/>
            <p:nvPr/>
          </p:nvSpPr>
          <p:spPr>
            <a:xfrm>
              <a:off x="5182257" y="4974892"/>
              <a:ext cx="5955476" cy="396583"/>
            </a:xfrm>
            <a:prstGeom prst="rect">
              <a:avLst/>
            </a:prstGeom>
          </p:spPr>
          <p:txBody>
            <a:bodyPr wrap="none">
              <a:spAutoFit/>
            </a:bodyPr>
            <a:lstStyle/>
            <a:p>
              <a:pPr algn="just" fontAlgn="auto">
                <a:lnSpc>
                  <a:spcPct val="120000"/>
                </a:lnSpc>
                <a:buClr>
                  <a:schemeClr val="accent2"/>
                </a:buClr>
                <a:defRPr/>
              </a:pPr>
              <a:r>
                <a:rPr lang="zh-CN" altLang="en-US" b="1" noProof="1">
                  <a:solidFill>
                    <a:schemeClr val="bg1"/>
                  </a:solidFill>
                  <a:latin typeface="微软雅黑" panose="020B0503020204020204" pitchFamily="34" charset="-122"/>
                  <a:ea typeface="微软雅黑" panose="020B0503020204020204" pitchFamily="34" charset="-122"/>
                </a:rPr>
                <a:t>大会决议必须经过应到会正式党员半数以上通过，才有效</a:t>
              </a:r>
              <a:endParaRPr lang="en-US" altLang="zh-CN" b="1" noProof="1">
                <a:solidFill>
                  <a:schemeClr val="bg1"/>
                </a:solidFill>
                <a:latin typeface="微软雅黑" panose="020B0503020204020204" pitchFamily="34" charset="-122"/>
                <a:ea typeface="微软雅黑" panose="020B0503020204020204" pitchFamily="34" charset="-122"/>
              </a:endParaRPr>
            </a:p>
          </p:txBody>
        </p:sp>
      </p:grpSp>
      <p:sp>
        <p:nvSpPr>
          <p:cNvPr id="42" name="Rectangle 20">
            <a:extLst>
              <a:ext uri="{FF2B5EF4-FFF2-40B4-BE49-F238E27FC236}">
                <a16:creationId xmlns:a16="http://schemas.microsoft.com/office/drawing/2014/main" id="{81BCF486-2088-44B7-9B8B-6429D8B149F2}"/>
              </a:ext>
            </a:extLst>
          </p:cNvPr>
          <p:cNvSpPr/>
          <p:nvPr/>
        </p:nvSpPr>
        <p:spPr bwMode="auto">
          <a:xfrm>
            <a:off x="1096328" y="2198176"/>
            <a:ext cx="3981699" cy="3332612"/>
          </a:xfrm>
          <a:prstGeom prst="rect">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fontAlgn="auto"/>
            <a:endParaRPr lang="en-US" sz="3200" noProof="1"/>
          </a:p>
        </p:txBody>
      </p:sp>
    </p:spTree>
    <p:extLst>
      <p:ext uri="{BB962C8B-B14F-4D97-AF65-F5344CB8AC3E}">
        <p14:creationId xmlns:p14="http://schemas.microsoft.com/office/powerpoint/2010/main" val="233278785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anim calcmode="lin" valueType="num">
                                      <p:cBhvr>
                                        <p:cTn id="12" dur="500" fill="hold"/>
                                        <p:tgtEl>
                                          <p:spTgt spid="42"/>
                                        </p:tgtEl>
                                        <p:attrNameLst>
                                          <p:attrName>ppt_x</p:attrName>
                                        </p:attrNameLst>
                                      </p:cBhvr>
                                      <p:tavLst>
                                        <p:tav tm="0">
                                          <p:val>
                                            <p:strVal val="#ppt_x"/>
                                          </p:val>
                                        </p:tav>
                                        <p:tav tm="100000">
                                          <p:val>
                                            <p:strVal val="#ppt_x"/>
                                          </p:val>
                                        </p:tav>
                                      </p:tavLst>
                                    </p:anim>
                                    <p:anim calcmode="lin" valueType="num">
                                      <p:cBhvr>
                                        <p:cTn id="13" dur="500" fill="hold"/>
                                        <p:tgtEl>
                                          <p:spTgt spid="4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E76BB055-1C05-4C92-9CB9-21CF7EF603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a:extLst>
              <a:ext uri="{FF2B5EF4-FFF2-40B4-BE49-F238E27FC236}">
                <a16:creationId xmlns:a16="http://schemas.microsoft.com/office/drawing/2014/main" id="{C85D4E14-3DC3-48E2-9393-C1E0AB8CE32F}"/>
              </a:ext>
            </a:extLst>
          </p:cNvPr>
          <p:cNvCxnSpPr>
            <a:cxnSpLocks/>
          </p:cNvCxnSpPr>
          <p:nvPr/>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B3DB0AB-4449-455D-AFCE-3C2A681DED8A}"/>
              </a:ext>
            </a:extLst>
          </p:cNvPr>
          <p:cNvGrpSpPr/>
          <p:nvPr/>
        </p:nvGrpSpPr>
        <p:grpSpPr>
          <a:xfrm>
            <a:off x="8507237" y="198226"/>
            <a:ext cx="3143883" cy="716464"/>
            <a:chOff x="8507237" y="198226"/>
            <a:chExt cx="3143883" cy="716464"/>
          </a:xfrm>
        </p:grpSpPr>
        <p:sp>
          <p:nvSpPr>
            <p:cNvPr id="8" name="TextBox 19">
              <a:extLst>
                <a:ext uri="{FF2B5EF4-FFF2-40B4-BE49-F238E27FC236}">
                  <a16:creationId xmlns:a16="http://schemas.microsoft.com/office/drawing/2014/main" id="{21B8AA95-ECE0-4283-ABB3-EC28CE0E4033}"/>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Communist Party of China</a:t>
              </a:r>
              <a:endPar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矩形 8">
              <a:extLst>
                <a:ext uri="{FF2B5EF4-FFF2-40B4-BE49-F238E27FC236}">
                  <a16:creationId xmlns:a16="http://schemas.microsoft.com/office/drawing/2014/main" id="{A12D4F9D-D72D-4A20-817A-08F36E0AF218}"/>
                </a:ext>
              </a:extLst>
            </p:cNvPr>
            <p:cNvSpPr/>
            <p:nvPr/>
          </p:nvSpPr>
          <p:spPr>
            <a:xfrm>
              <a:off x="9409764" y="198226"/>
              <a:ext cx="1338828" cy="424732"/>
            </a:xfrm>
            <a:prstGeom prst="rect">
              <a:avLst/>
            </a:prstGeom>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中国共产党</a:t>
              </a:r>
              <a:endPar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1" name="矩形 10">
            <a:extLst>
              <a:ext uri="{FF2B5EF4-FFF2-40B4-BE49-F238E27FC236}">
                <a16:creationId xmlns:a16="http://schemas.microsoft.com/office/drawing/2014/main" id="{EDA066A8-2B07-4071-B45A-50176AB4F67A}"/>
              </a:ext>
            </a:extLst>
          </p:cNvPr>
          <p:cNvSpPr/>
          <p:nvPr/>
        </p:nvSpPr>
        <p:spPr>
          <a:xfrm>
            <a:off x="1362456" y="198226"/>
            <a:ext cx="2372510"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mn-cs"/>
              </a:rPr>
              <a:t>精准扶贫的概述</a:t>
            </a:r>
          </a:p>
        </p:txBody>
      </p:sp>
      <p:sp>
        <p:nvSpPr>
          <p:cNvPr id="4" name="矩形 3">
            <a:extLst>
              <a:ext uri="{FF2B5EF4-FFF2-40B4-BE49-F238E27FC236}">
                <a16:creationId xmlns:a16="http://schemas.microsoft.com/office/drawing/2014/main" id="{BFEB9972-EF4A-4095-A302-98C7A119E1D7}"/>
              </a:ext>
            </a:extLst>
          </p:cNvPr>
          <p:cNvSpPr/>
          <p:nvPr/>
        </p:nvSpPr>
        <p:spPr>
          <a:xfrm>
            <a:off x="5704557" y="2295643"/>
            <a:ext cx="5768416" cy="3831818"/>
          </a:xfrm>
          <a:prstGeom prst="rect">
            <a:avLst/>
          </a:prstGeom>
        </p:spPr>
        <p:txBody>
          <a:bodyPr wrap="square">
            <a:spAutoFit/>
          </a:bodyPr>
          <a:lstStyle/>
          <a:p>
            <a:pPr algn="just">
              <a:lnSpc>
                <a:spcPct val="150000"/>
              </a:lnSpc>
            </a:pPr>
            <a:r>
              <a:rPr lang="zh-CN" altLang="en-US" b="1">
                <a:latin typeface="微软雅黑" panose="020B0503020204020204" pitchFamily="34" charset="-122"/>
                <a:ea typeface="微软雅黑" panose="020B0503020204020204" pitchFamily="34" charset="-122"/>
                <a:sym typeface="微软雅黑" panose="020B0503020204020204" pitchFamily="34" charset="-122"/>
              </a:rPr>
              <a:t>长期来，由于贫困居民数据来自抽样调查后的逐级往下分解，扶贫中的低质、低效问题普遍存在，如：贫困居民底数不清，扶贫对象常由基层干部“推估”（推测估算），扶贫资金“天女散花”，以致“年年扶贫年年贫”；重点县舍不得“脱贫摘帽”，数字弄虚作假，挤占浪费国家扶贫资源；人情扶贫、关系扶贫，造成应扶未扶、扶富不扶穷等社会不公，甚至滋生腐败。表面上看，粗放扶贫是工作方法存在问题，实质反映的是干部的群众观念和执政理念的大问题，不可小觑。 </a:t>
            </a:r>
            <a:endParaRPr lang="en-US" altLang="zh-CN" b="1">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a:extLst>
              <a:ext uri="{FF2B5EF4-FFF2-40B4-BE49-F238E27FC236}">
                <a16:creationId xmlns:a16="http://schemas.microsoft.com/office/drawing/2014/main" id="{4CA93714-0C68-4279-A8E5-51FA7D7F61D8}"/>
              </a:ext>
            </a:extLst>
          </p:cNvPr>
          <p:cNvGrpSpPr/>
          <p:nvPr/>
        </p:nvGrpSpPr>
        <p:grpSpPr>
          <a:xfrm>
            <a:off x="5572365" y="1337312"/>
            <a:ext cx="4174750" cy="833934"/>
            <a:chOff x="5572365" y="1337312"/>
            <a:chExt cx="4174750" cy="833934"/>
          </a:xfrm>
        </p:grpSpPr>
        <p:sp>
          <p:nvSpPr>
            <p:cNvPr id="13" name="矩形 12">
              <a:extLst>
                <a:ext uri="{FF2B5EF4-FFF2-40B4-BE49-F238E27FC236}">
                  <a16:creationId xmlns:a16="http://schemas.microsoft.com/office/drawing/2014/main" id="{26A62B14-A765-46DA-A8D8-F493A4178E53}"/>
                </a:ext>
              </a:extLst>
            </p:cNvPr>
            <p:cNvSpPr/>
            <p:nvPr/>
          </p:nvSpPr>
          <p:spPr>
            <a:xfrm>
              <a:off x="5793333" y="1642571"/>
              <a:ext cx="3953782" cy="5286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07D6AA75-3C75-4350-A9F6-B215E1C7FB2C}"/>
                </a:ext>
              </a:extLst>
            </p:cNvPr>
            <p:cNvSpPr/>
            <p:nvPr/>
          </p:nvSpPr>
          <p:spPr>
            <a:xfrm>
              <a:off x="5789231" y="1665531"/>
              <a:ext cx="3877985" cy="461665"/>
            </a:xfrm>
            <a:prstGeom prst="rect">
              <a:avLst/>
            </a:prstGeom>
          </p:spPr>
          <p:txBody>
            <a:bodyPr wrap="none">
              <a:spAutoFit/>
            </a:bodyPr>
            <a:lstStyle/>
            <a:p>
              <a:pPr algn="ctr"/>
              <a:r>
                <a:rPr lang="zh-CN" altLang="en-US" sz="2400" b="1">
                  <a:solidFill>
                    <a:schemeClr val="bg1"/>
                  </a:solidFill>
                  <a:latin typeface="微软雅黑" panose="020B0503020204020204" pitchFamily="34" charset="-122"/>
                  <a:ea typeface="微软雅黑" panose="020B0503020204020204" pitchFamily="34" charset="-122"/>
                </a:rPr>
                <a:t>精准扶贫的背后是粗放扶贫</a:t>
              </a:r>
              <a:endParaRPr lang="en-US" altLang="zh-CN" sz="2400" b="1">
                <a:solidFill>
                  <a:schemeClr val="bg1"/>
                </a:solidFill>
                <a:latin typeface="微软雅黑" panose="020B0503020204020204" pitchFamily="34" charset="-122"/>
                <a:ea typeface="微软雅黑" panose="020B0503020204020204" pitchFamily="34" charset="-122"/>
              </a:endParaRPr>
            </a:p>
          </p:txBody>
        </p:sp>
        <p:sp>
          <p:nvSpPr>
            <p:cNvPr id="15" name="五角星 13">
              <a:extLst>
                <a:ext uri="{FF2B5EF4-FFF2-40B4-BE49-F238E27FC236}">
                  <a16:creationId xmlns:a16="http://schemas.microsoft.com/office/drawing/2014/main" id="{1E6A3C68-0F04-4BD0-AF86-F769466104D6}"/>
                </a:ext>
              </a:extLst>
            </p:cNvPr>
            <p:cNvSpPr/>
            <p:nvPr/>
          </p:nvSpPr>
          <p:spPr>
            <a:xfrm rot="20868462">
              <a:off x="5572365" y="1337312"/>
              <a:ext cx="433734" cy="400081"/>
            </a:xfrm>
            <a:prstGeom prst="star5">
              <a:avLst/>
            </a:prstGeom>
            <a:gradFill flip="none" rotWithShape="1">
              <a:gsLst>
                <a:gs pos="17000">
                  <a:srgbClr val="FFF200"/>
                </a:gs>
                <a:gs pos="79000">
                  <a:srgbClr val="FF7A00"/>
                </a:gs>
              </a:gsLst>
              <a:path path="circle">
                <a:fillToRect l="50000" t="50000" r="50000" b="50000"/>
              </a:path>
              <a:tileRect/>
            </a:gradFill>
            <a:ln w="12700">
              <a:solidFill>
                <a:srgbClr val="FFFF00"/>
              </a:solidFill>
            </a:ln>
            <a:effectLst>
              <a:outerShdw blurRad="38100" sx="102000" sy="102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7" name="Rectangle 18">
            <a:extLst>
              <a:ext uri="{FF2B5EF4-FFF2-40B4-BE49-F238E27FC236}">
                <a16:creationId xmlns:a16="http://schemas.microsoft.com/office/drawing/2014/main" id="{BA9C2ED0-A767-4F2C-BBB4-9683AF62BD9E}"/>
              </a:ext>
            </a:extLst>
          </p:cNvPr>
          <p:cNvSpPr/>
          <p:nvPr/>
        </p:nvSpPr>
        <p:spPr bwMode="auto">
          <a:xfrm>
            <a:off x="1096328" y="2450237"/>
            <a:ext cx="4353449" cy="3603996"/>
          </a:xfrm>
          <a:prstGeom prst="rect">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fontAlgn="auto"/>
            <a:endParaRPr lang="en-US" sz="3200" noProof="1"/>
          </a:p>
        </p:txBody>
      </p:sp>
    </p:spTree>
    <p:extLst>
      <p:ext uri="{BB962C8B-B14F-4D97-AF65-F5344CB8AC3E}">
        <p14:creationId xmlns:p14="http://schemas.microsoft.com/office/powerpoint/2010/main" val="196970921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E76BB055-1C05-4C92-9CB9-21CF7EF603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a:extLst>
              <a:ext uri="{FF2B5EF4-FFF2-40B4-BE49-F238E27FC236}">
                <a16:creationId xmlns:a16="http://schemas.microsoft.com/office/drawing/2014/main" id="{C85D4E14-3DC3-48E2-9393-C1E0AB8CE32F}"/>
              </a:ext>
            </a:extLst>
          </p:cNvPr>
          <p:cNvCxnSpPr>
            <a:cxnSpLocks/>
          </p:cNvCxnSpPr>
          <p:nvPr/>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B3DB0AB-4449-455D-AFCE-3C2A681DED8A}"/>
              </a:ext>
            </a:extLst>
          </p:cNvPr>
          <p:cNvGrpSpPr/>
          <p:nvPr/>
        </p:nvGrpSpPr>
        <p:grpSpPr>
          <a:xfrm>
            <a:off x="8507237" y="198226"/>
            <a:ext cx="3143883" cy="716464"/>
            <a:chOff x="8507237" y="198226"/>
            <a:chExt cx="3143883" cy="716464"/>
          </a:xfrm>
        </p:grpSpPr>
        <p:sp>
          <p:nvSpPr>
            <p:cNvPr id="8" name="TextBox 19">
              <a:extLst>
                <a:ext uri="{FF2B5EF4-FFF2-40B4-BE49-F238E27FC236}">
                  <a16:creationId xmlns:a16="http://schemas.microsoft.com/office/drawing/2014/main" id="{21B8AA95-ECE0-4283-ABB3-EC28CE0E4033}"/>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Communist Party of China</a:t>
              </a:r>
              <a:endPar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矩形 8">
              <a:extLst>
                <a:ext uri="{FF2B5EF4-FFF2-40B4-BE49-F238E27FC236}">
                  <a16:creationId xmlns:a16="http://schemas.microsoft.com/office/drawing/2014/main" id="{A12D4F9D-D72D-4A20-817A-08F36E0AF218}"/>
                </a:ext>
              </a:extLst>
            </p:cNvPr>
            <p:cNvSpPr/>
            <p:nvPr/>
          </p:nvSpPr>
          <p:spPr>
            <a:xfrm>
              <a:off x="9409764" y="198226"/>
              <a:ext cx="1338828" cy="424732"/>
            </a:xfrm>
            <a:prstGeom prst="rect">
              <a:avLst/>
            </a:prstGeom>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中国共产党</a:t>
              </a:r>
              <a:endPar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1" name="矩形 10">
            <a:extLst>
              <a:ext uri="{FF2B5EF4-FFF2-40B4-BE49-F238E27FC236}">
                <a16:creationId xmlns:a16="http://schemas.microsoft.com/office/drawing/2014/main" id="{EDA066A8-2B07-4071-B45A-50176AB4F67A}"/>
              </a:ext>
            </a:extLst>
          </p:cNvPr>
          <p:cNvSpPr/>
          <p:nvPr/>
        </p:nvSpPr>
        <p:spPr>
          <a:xfrm>
            <a:off x="1395864" y="287156"/>
            <a:ext cx="2646878"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mn-cs"/>
              </a:rPr>
              <a:t>精准扶贫的重要性</a:t>
            </a:r>
          </a:p>
        </p:txBody>
      </p:sp>
      <p:sp>
        <p:nvSpPr>
          <p:cNvPr id="2" name="矩形 1">
            <a:extLst>
              <a:ext uri="{FF2B5EF4-FFF2-40B4-BE49-F238E27FC236}">
                <a16:creationId xmlns:a16="http://schemas.microsoft.com/office/drawing/2014/main" id="{B0FE428B-4468-468D-BCAF-C81AD505CFAE}"/>
              </a:ext>
            </a:extLst>
          </p:cNvPr>
          <p:cNvSpPr/>
          <p:nvPr/>
        </p:nvSpPr>
        <p:spPr>
          <a:xfrm>
            <a:off x="8002376" y="1782736"/>
            <a:ext cx="2492990" cy="369332"/>
          </a:xfrm>
          <a:prstGeom prst="rect">
            <a:avLst/>
          </a:prstGeom>
        </p:spPr>
        <p:txBody>
          <a:bodyPr wrap="none">
            <a:spAutoFit/>
          </a:bodyPr>
          <a:lstStyle/>
          <a:p>
            <a:r>
              <a:rPr lang="zh-CN" altLang="en-US" b="1">
                <a:latin typeface="微软雅黑" panose="020B0503020204020204" pitchFamily="34" charset="-122"/>
                <a:ea typeface="微软雅黑" panose="020B0503020204020204" pitchFamily="34" charset="-122"/>
              </a:rPr>
              <a:t>事关全面建成小康社会</a:t>
            </a:r>
          </a:p>
        </p:txBody>
      </p:sp>
      <p:sp>
        <p:nvSpPr>
          <p:cNvPr id="3" name="矩形 2">
            <a:extLst>
              <a:ext uri="{FF2B5EF4-FFF2-40B4-BE49-F238E27FC236}">
                <a16:creationId xmlns:a16="http://schemas.microsoft.com/office/drawing/2014/main" id="{CB8958BC-A6EE-4152-A637-2B81ACBA355A}"/>
              </a:ext>
            </a:extLst>
          </p:cNvPr>
          <p:cNvSpPr/>
          <p:nvPr/>
        </p:nvSpPr>
        <p:spPr>
          <a:xfrm>
            <a:off x="8464041" y="2704855"/>
            <a:ext cx="1569660" cy="369332"/>
          </a:xfrm>
          <a:prstGeom prst="rect">
            <a:avLst/>
          </a:prstGeom>
        </p:spPr>
        <p:txBody>
          <a:bodyPr wrap="none">
            <a:spAutoFit/>
          </a:bodyPr>
          <a:lstStyle/>
          <a:p>
            <a:r>
              <a:rPr lang="zh-CN" altLang="en-US" b="1">
                <a:latin typeface="微软雅黑" panose="020B0503020204020204" pitchFamily="34" charset="-122"/>
                <a:ea typeface="微软雅黑" panose="020B0503020204020204" pitchFamily="34" charset="-122"/>
              </a:rPr>
              <a:t>事关人民福祉</a:t>
            </a:r>
          </a:p>
        </p:txBody>
      </p:sp>
      <p:sp>
        <p:nvSpPr>
          <p:cNvPr id="7" name="矩形 6">
            <a:extLst>
              <a:ext uri="{FF2B5EF4-FFF2-40B4-BE49-F238E27FC236}">
                <a16:creationId xmlns:a16="http://schemas.microsoft.com/office/drawing/2014/main" id="{9642D284-78D4-4CC3-BDF3-A6B18CCE4063}"/>
              </a:ext>
            </a:extLst>
          </p:cNvPr>
          <p:cNvSpPr/>
          <p:nvPr/>
        </p:nvSpPr>
        <p:spPr>
          <a:xfrm>
            <a:off x="8787206" y="3634772"/>
            <a:ext cx="2492990" cy="369332"/>
          </a:xfrm>
          <a:prstGeom prst="rect">
            <a:avLst/>
          </a:prstGeom>
        </p:spPr>
        <p:txBody>
          <a:bodyPr wrap="none">
            <a:spAutoFit/>
          </a:bodyPr>
          <a:lstStyle/>
          <a:p>
            <a:r>
              <a:rPr lang="zh-CN" altLang="en-US" b="1">
                <a:latin typeface="微软雅黑" panose="020B0503020204020204" pitchFamily="34" charset="-122"/>
                <a:ea typeface="微软雅黑" panose="020B0503020204020204" pitchFamily="34" charset="-122"/>
              </a:rPr>
              <a:t>事关巩固党的执政基础</a:t>
            </a:r>
          </a:p>
        </p:txBody>
      </p:sp>
      <p:sp>
        <p:nvSpPr>
          <p:cNvPr id="14" name="矩形 13">
            <a:extLst>
              <a:ext uri="{FF2B5EF4-FFF2-40B4-BE49-F238E27FC236}">
                <a16:creationId xmlns:a16="http://schemas.microsoft.com/office/drawing/2014/main" id="{0B9F47DB-B21E-45EA-A980-FF83C6E44610}"/>
              </a:ext>
            </a:extLst>
          </p:cNvPr>
          <p:cNvSpPr/>
          <p:nvPr/>
        </p:nvSpPr>
        <p:spPr>
          <a:xfrm>
            <a:off x="8464041" y="4605991"/>
            <a:ext cx="2031325" cy="369332"/>
          </a:xfrm>
          <a:prstGeom prst="rect">
            <a:avLst/>
          </a:prstGeom>
        </p:spPr>
        <p:txBody>
          <a:bodyPr wrap="none">
            <a:spAutoFit/>
          </a:bodyPr>
          <a:lstStyle/>
          <a:p>
            <a:pPr algn="ctr"/>
            <a:r>
              <a:rPr lang="zh-CN" altLang="en-US" b="1">
                <a:latin typeface="微软雅黑" panose="020B0503020204020204" pitchFamily="34" charset="-122"/>
                <a:ea typeface="微软雅黑" panose="020B0503020204020204" pitchFamily="34" charset="-122"/>
              </a:rPr>
              <a:t>事关国家长治久安</a:t>
            </a:r>
          </a:p>
        </p:txBody>
      </p:sp>
      <p:sp>
        <p:nvSpPr>
          <p:cNvPr id="16" name="矩形 15">
            <a:extLst>
              <a:ext uri="{FF2B5EF4-FFF2-40B4-BE49-F238E27FC236}">
                <a16:creationId xmlns:a16="http://schemas.microsoft.com/office/drawing/2014/main" id="{40C270F0-BA66-4E7B-A9A7-2DF008EC0F63}"/>
              </a:ext>
            </a:extLst>
          </p:cNvPr>
          <p:cNvSpPr/>
          <p:nvPr/>
        </p:nvSpPr>
        <p:spPr>
          <a:xfrm>
            <a:off x="7883371" y="5582530"/>
            <a:ext cx="2031325" cy="369332"/>
          </a:xfrm>
          <a:prstGeom prst="rect">
            <a:avLst/>
          </a:prstGeom>
        </p:spPr>
        <p:txBody>
          <a:bodyPr wrap="none">
            <a:spAutoFit/>
          </a:bodyPr>
          <a:lstStyle/>
          <a:p>
            <a:pPr algn="ctr"/>
            <a:r>
              <a:rPr lang="zh-CN" altLang="en-US" b="1">
                <a:latin typeface="微软雅黑" panose="020B0503020204020204" pitchFamily="34" charset="-122"/>
                <a:ea typeface="微软雅黑" panose="020B0503020204020204" pitchFamily="34" charset="-122"/>
              </a:rPr>
              <a:t>事关我国国际形象</a:t>
            </a:r>
          </a:p>
        </p:txBody>
      </p:sp>
      <p:sp>
        <p:nvSpPr>
          <p:cNvPr id="53" name="燕尾形 90">
            <a:extLst>
              <a:ext uri="{FF2B5EF4-FFF2-40B4-BE49-F238E27FC236}">
                <a16:creationId xmlns:a16="http://schemas.microsoft.com/office/drawing/2014/main" id="{D26E5AEE-C9CE-4EB6-98B5-F4BE8DFDB8E9}"/>
              </a:ext>
            </a:extLst>
          </p:cNvPr>
          <p:cNvSpPr/>
          <p:nvPr/>
        </p:nvSpPr>
        <p:spPr>
          <a:xfrm>
            <a:off x="3898288" y="3398233"/>
            <a:ext cx="610896" cy="842409"/>
          </a:xfrm>
          <a:prstGeom prst="chevron">
            <a:avLst>
              <a:gd name="adj" fmla="val 38374"/>
            </a:avLst>
          </a:prstGeom>
          <a:solidFill>
            <a:schemeClr val="tx1">
              <a:lumMod val="50000"/>
              <a:lumOff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9170"/>
            <a:endParaRPr lang="zh-CN" altLang="en-US" sz="2400">
              <a:solidFill>
                <a:prstClr val="black"/>
              </a:solidFill>
              <a:latin typeface="Calibri"/>
              <a:ea typeface="微软雅黑"/>
            </a:endParaRPr>
          </a:p>
        </p:txBody>
      </p:sp>
      <p:sp>
        <p:nvSpPr>
          <p:cNvPr id="54" name="任意多边形 91">
            <a:extLst>
              <a:ext uri="{FF2B5EF4-FFF2-40B4-BE49-F238E27FC236}">
                <a16:creationId xmlns:a16="http://schemas.microsoft.com/office/drawing/2014/main" id="{5B2BABEC-B28A-4AFD-B10A-929EB0606977}"/>
              </a:ext>
            </a:extLst>
          </p:cNvPr>
          <p:cNvSpPr/>
          <p:nvPr/>
        </p:nvSpPr>
        <p:spPr>
          <a:xfrm>
            <a:off x="4369340" y="3398233"/>
            <a:ext cx="369529" cy="842409"/>
          </a:xfrm>
          <a:custGeom>
            <a:avLst/>
            <a:gdLst>
              <a:gd name="connsiteX0" fmla="*/ 0 w 470714"/>
              <a:gd name="connsiteY0" fmla="*/ 0 h 1073078"/>
              <a:gd name="connsiteX1" fmla="*/ 172098 w 470714"/>
              <a:gd name="connsiteY1" fmla="*/ 0 h 1073078"/>
              <a:gd name="connsiteX2" fmla="*/ 470714 w 470714"/>
              <a:gd name="connsiteY2" fmla="*/ 536539 h 1073078"/>
              <a:gd name="connsiteX3" fmla="*/ 172098 w 470714"/>
              <a:gd name="connsiteY3" fmla="*/ 1073078 h 1073078"/>
              <a:gd name="connsiteX4" fmla="*/ 0 w 470714"/>
              <a:gd name="connsiteY4" fmla="*/ 1073078 h 1073078"/>
              <a:gd name="connsiteX5" fmla="*/ 298616 w 470714"/>
              <a:gd name="connsiteY5" fmla="*/ 536539 h 1073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0714" h="1073078">
                <a:moveTo>
                  <a:pt x="0" y="0"/>
                </a:moveTo>
                <a:lnTo>
                  <a:pt x="172098" y="0"/>
                </a:lnTo>
                <a:lnTo>
                  <a:pt x="470714" y="536539"/>
                </a:lnTo>
                <a:lnTo>
                  <a:pt x="172098" y="1073078"/>
                </a:lnTo>
                <a:lnTo>
                  <a:pt x="0" y="1073078"/>
                </a:lnTo>
                <a:lnTo>
                  <a:pt x="298616" y="536539"/>
                </a:lnTo>
                <a:close/>
              </a:path>
            </a:pathLst>
          </a:custGeom>
          <a:solidFill>
            <a:schemeClr val="bg1">
              <a:lumMod val="6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defTabSz="1219170"/>
            <a:endParaRPr lang="zh-CN" altLang="en-US" sz="2400">
              <a:solidFill>
                <a:prstClr val="black"/>
              </a:solidFill>
              <a:latin typeface="Calibri"/>
              <a:ea typeface="微软雅黑"/>
            </a:endParaRPr>
          </a:p>
        </p:txBody>
      </p:sp>
      <p:sp>
        <p:nvSpPr>
          <p:cNvPr id="55" name="任意多边形 92">
            <a:extLst>
              <a:ext uri="{FF2B5EF4-FFF2-40B4-BE49-F238E27FC236}">
                <a16:creationId xmlns:a16="http://schemas.microsoft.com/office/drawing/2014/main" id="{9E779BFC-2090-4BB1-A43A-47383EA89138}"/>
              </a:ext>
            </a:extLst>
          </p:cNvPr>
          <p:cNvSpPr/>
          <p:nvPr/>
        </p:nvSpPr>
        <p:spPr>
          <a:xfrm>
            <a:off x="4554104" y="3398233"/>
            <a:ext cx="369529" cy="842409"/>
          </a:xfrm>
          <a:custGeom>
            <a:avLst/>
            <a:gdLst>
              <a:gd name="connsiteX0" fmla="*/ 0 w 470714"/>
              <a:gd name="connsiteY0" fmla="*/ 0 h 1073078"/>
              <a:gd name="connsiteX1" fmla="*/ 172098 w 470714"/>
              <a:gd name="connsiteY1" fmla="*/ 0 h 1073078"/>
              <a:gd name="connsiteX2" fmla="*/ 470714 w 470714"/>
              <a:gd name="connsiteY2" fmla="*/ 536539 h 1073078"/>
              <a:gd name="connsiteX3" fmla="*/ 172098 w 470714"/>
              <a:gd name="connsiteY3" fmla="*/ 1073078 h 1073078"/>
              <a:gd name="connsiteX4" fmla="*/ 0 w 470714"/>
              <a:gd name="connsiteY4" fmla="*/ 1073078 h 1073078"/>
              <a:gd name="connsiteX5" fmla="*/ 298616 w 470714"/>
              <a:gd name="connsiteY5" fmla="*/ 536539 h 1073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0714" h="1073078">
                <a:moveTo>
                  <a:pt x="0" y="0"/>
                </a:moveTo>
                <a:lnTo>
                  <a:pt x="172098" y="0"/>
                </a:lnTo>
                <a:lnTo>
                  <a:pt x="470714" y="536539"/>
                </a:lnTo>
                <a:lnTo>
                  <a:pt x="172098" y="1073078"/>
                </a:lnTo>
                <a:lnTo>
                  <a:pt x="0" y="1073078"/>
                </a:lnTo>
                <a:lnTo>
                  <a:pt x="298616" y="536539"/>
                </a:lnTo>
                <a:close/>
              </a:path>
            </a:pathLst>
          </a:cu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defTabSz="1219170"/>
            <a:endParaRPr lang="zh-CN" altLang="en-US" sz="2400">
              <a:solidFill>
                <a:prstClr val="black"/>
              </a:solidFill>
              <a:latin typeface="Calibri"/>
              <a:ea typeface="微软雅黑"/>
            </a:endParaRPr>
          </a:p>
        </p:txBody>
      </p:sp>
      <p:sp>
        <p:nvSpPr>
          <p:cNvPr id="56" name="任意多边形 93">
            <a:extLst>
              <a:ext uri="{FF2B5EF4-FFF2-40B4-BE49-F238E27FC236}">
                <a16:creationId xmlns:a16="http://schemas.microsoft.com/office/drawing/2014/main" id="{4BB9451F-30FB-4E37-9B6E-49B2DB6CF351}"/>
              </a:ext>
            </a:extLst>
          </p:cNvPr>
          <p:cNvSpPr/>
          <p:nvPr/>
        </p:nvSpPr>
        <p:spPr>
          <a:xfrm>
            <a:off x="4738866" y="3398233"/>
            <a:ext cx="282475" cy="842409"/>
          </a:xfrm>
          <a:custGeom>
            <a:avLst/>
            <a:gdLst>
              <a:gd name="connsiteX0" fmla="*/ 0 w 282474"/>
              <a:gd name="connsiteY0" fmla="*/ 0 h 842409"/>
              <a:gd name="connsiteX1" fmla="*/ 48049 w 282474"/>
              <a:gd name="connsiteY1" fmla="*/ 0 h 842409"/>
              <a:gd name="connsiteX2" fmla="*/ 282474 w 282474"/>
              <a:gd name="connsiteY2" fmla="*/ 421205 h 842409"/>
              <a:gd name="connsiteX3" fmla="*/ 48049 w 282474"/>
              <a:gd name="connsiteY3" fmla="*/ 842409 h 842409"/>
              <a:gd name="connsiteX4" fmla="*/ 0 w 282474"/>
              <a:gd name="connsiteY4" fmla="*/ 842409 h 842409"/>
              <a:gd name="connsiteX5" fmla="*/ 234425 w 282474"/>
              <a:gd name="connsiteY5" fmla="*/ 421205 h 84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474" h="842409">
                <a:moveTo>
                  <a:pt x="0" y="0"/>
                </a:moveTo>
                <a:lnTo>
                  <a:pt x="48049" y="0"/>
                </a:lnTo>
                <a:lnTo>
                  <a:pt x="282474" y="421205"/>
                </a:lnTo>
                <a:lnTo>
                  <a:pt x="48049" y="842409"/>
                </a:lnTo>
                <a:lnTo>
                  <a:pt x="0" y="842409"/>
                </a:lnTo>
                <a:lnTo>
                  <a:pt x="234425" y="421205"/>
                </a:lnTo>
                <a:close/>
              </a:path>
            </a:pathLst>
          </a:cu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defTabSz="1219170"/>
            <a:endParaRPr lang="zh-CN" altLang="en-US" sz="2400">
              <a:solidFill>
                <a:prstClr val="black"/>
              </a:solidFill>
              <a:latin typeface="Calibri"/>
              <a:ea typeface="微软雅黑"/>
            </a:endParaRPr>
          </a:p>
        </p:txBody>
      </p:sp>
      <p:sp>
        <p:nvSpPr>
          <p:cNvPr id="57" name="任意多边形 94">
            <a:extLst>
              <a:ext uri="{FF2B5EF4-FFF2-40B4-BE49-F238E27FC236}">
                <a16:creationId xmlns:a16="http://schemas.microsoft.com/office/drawing/2014/main" id="{759C1849-9355-4A92-8A0E-B94B2DB44667}"/>
              </a:ext>
            </a:extLst>
          </p:cNvPr>
          <p:cNvSpPr/>
          <p:nvPr/>
        </p:nvSpPr>
        <p:spPr>
          <a:xfrm>
            <a:off x="4818811" y="3398233"/>
            <a:ext cx="282475" cy="842409"/>
          </a:xfrm>
          <a:custGeom>
            <a:avLst/>
            <a:gdLst>
              <a:gd name="connsiteX0" fmla="*/ 0 w 282474"/>
              <a:gd name="connsiteY0" fmla="*/ 0 h 842409"/>
              <a:gd name="connsiteX1" fmla="*/ 48049 w 282474"/>
              <a:gd name="connsiteY1" fmla="*/ 0 h 842409"/>
              <a:gd name="connsiteX2" fmla="*/ 282474 w 282474"/>
              <a:gd name="connsiteY2" fmla="*/ 421205 h 842409"/>
              <a:gd name="connsiteX3" fmla="*/ 48049 w 282474"/>
              <a:gd name="connsiteY3" fmla="*/ 842409 h 842409"/>
              <a:gd name="connsiteX4" fmla="*/ 0 w 282474"/>
              <a:gd name="connsiteY4" fmla="*/ 842409 h 842409"/>
              <a:gd name="connsiteX5" fmla="*/ 234425 w 282474"/>
              <a:gd name="connsiteY5" fmla="*/ 421205 h 84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474" h="842409">
                <a:moveTo>
                  <a:pt x="0" y="0"/>
                </a:moveTo>
                <a:lnTo>
                  <a:pt x="48049" y="0"/>
                </a:lnTo>
                <a:lnTo>
                  <a:pt x="282474" y="421205"/>
                </a:lnTo>
                <a:lnTo>
                  <a:pt x="48049" y="842409"/>
                </a:lnTo>
                <a:lnTo>
                  <a:pt x="0" y="842409"/>
                </a:lnTo>
                <a:lnTo>
                  <a:pt x="234425" y="421205"/>
                </a:lnTo>
                <a:close/>
              </a:path>
            </a:pathLst>
          </a:cu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defTabSz="1219170"/>
            <a:endParaRPr lang="zh-CN" altLang="en-US" sz="2400">
              <a:solidFill>
                <a:prstClr val="black"/>
              </a:solidFill>
              <a:latin typeface="Calibri"/>
              <a:ea typeface="微软雅黑"/>
            </a:endParaRPr>
          </a:p>
        </p:txBody>
      </p:sp>
      <p:cxnSp>
        <p:nvCxnSpPr>
          <p:cNvPr id="83" name="直接连接符 82">
            <a:extLst>
              <a:ext uri="{FF2B5EF4-FFF2-40B4-BE49-F238E27FC236}">
                <a16:creationId xmlns:a16="http://schemas.microsoft.com/office/drawing/2014/main" id="{8551595B-7719-42F2-8FBA-45D9B939C3D8}"/>
              </a:ext>
            </a:extLst>
          </p:cNvPr>
          <p:cNvCxnSpPr/>
          <p:nvPr/>
        </p:nvCxnSpPr>
        <p:spPr>
          <a:xfrm flipV="1">
            <a:off x="5997308" y="1967402"/>
            <a:ext cx="1483549" cy="1"/>
          </a:xfrm>
          <a:prstGeom prst="line">
            <a:avLst/>
          </a:prstGeom>
          <a:ln w="19050">
            <a:solidFill>
              <a:schemeClr val="tx1">
                <a:lumMod val="50000"/>
                <a:lumOff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A6E40B4B-9F43-4215-943C-F905AB730863}"/>
              </a:ext>
            </a:extLst>
          </p:cNvPr>
          <p:cNvCxnSpPr/>
          <p:nvPr/>
        </p:nvCxnSpPr>
        <p:spPr>
          <a:xfrm flipV="1">
            <a:off x="6518828" y="2909184"/>
            <a:ext cx="1483549" cy="1"/>
          </a:xfrm>
          <a:prstGeom prst="line">
            <a:avLst/>
          </a:prstGeom>
          <a:ln w="19050">
            <a:solidFill>
              <a:schemeClr val="tx1">
                <a:lumMod val="50000"/>
                <a:lumOff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25D6DCA2-9860-4B65-8121-C2C8BEFA5A5E}"/>
              </a:ext>
            </a:extLst>
          </p:cNvPr>
          <p:cNvCxnSpPr/>
          <p:nvPr/>
        </p:nvCxnSpPr>
        <p:spPr>
          <a:xfrm flipV="1">
            <a:off x="6518827" y="4842500"/>
            <a:ext cx="1483549" cy="1"/>
          </a:xfrm>
          <a:prstGeom prst="line">
            <a:avLst/>
          </a:prstGeom>
          <a:ln w="19050">
            <a:solidFill>
              <a:schemeClr val="tx1">
                <a:lumMod val="50000"/>
                <a:lumOff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A9AC4938-3F84-494D-9768-9EF3BECC5F85}"/>
              </a:ext>
            </a:extLst>
          </p:cNvPr>
          <p:cNvCxnSpPr/>
          <p:nvPr/>
        </p:nvCxnSpPr>
        <p:spPr>
          <a:xfrm flipV="1">
            <a:off x="5971137" y="5767196"/>
            <a:ext cx="1483549" cy="1"/>
          </a:xfrm>
          <a:prstGeom prst="line">
            <a:avLst/>
          </a:prstGeom>
          <a:ln w="19050">
            <a:solidFill>
              <a:schemeClr val="tx1">
                <a:lumMod val="50000"/>
                <a:lumOff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E02B74A2-3675-4A4E-86F1-7C89132B7A1E}"/>
              </a:ext>
            </a:extLst>
          </p:cNvPr>
          <p:cNvCxnSpPr/>
          <p:nvPr/>
        </p:nvCxnSpPr>
        <p:spPr>
          <a:xfrm flipV="1">
            <a:off x="7136739" y="3819438"/>
            <a:ext cx="1112662" cy="1"/>
          </a:xfrm>
          <a:prstGeom prst="line">
            <a:avLst/>
          </a:prstGeom>
          <a:ln w="19050">
            <a:solidFill>
              <a:schemeClr val="tx1">
                <a:lumMod val="50000"/>
                <a:lumOff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8" name="矩形 87">
            <a:extLst>
              <a:ext uri="{FF2B5EF4-FFF2-40B4-BE49-F238E27FC236}">
                <a16:creationId xmlns:a16="http://schemas.microsoft.com/office/drawing/2014/main" id="{DD04F51D-7EA9-44DB-891F-F7C1B1573050}"/>
              </a:ext>
            </a:extLst>
          </p:cNvPr>
          <p:cNvSpPr/>
          <p:nvPr/>
        </p:nvSpPr>
        <p:spPr>
          <a:xfrm>
            <a:off x="1318905" y="3434912"/>
            <a:ext cx="2031325" cy="830997"/>
          </a:xfrm>
          <a:prstGeom prst="rect">
            <a:avLst/>
          </a:prstGeom>
        </p:spPr>
        <p:txBody>
          <a:bodyPr wrap="none">
            <a:spAutoFit/>
          </a:bodyPr>
          <a:lstStyle/>
          <a:p>
            <a:r>
              <a:rPr lang="zh-CN" altLang="en-US" sz="4800" b="1" noProof="1">
                <a:solidFill>
                  <a:srgbClr val="C00000"/>
                </a:solidFill>
                <a:latin typeface="微软雅黑" panose="020B0503020204020204" pitchFamily="34" charset="-122"/>
                <a:ea typeface="微软雅黑" panose="020B0503020204020204" pitchFamily="34" charset="-122"/>
              </a:rPr>
              <a:t>重要性</a:t>
            </a:r>
            <a:endParaRPr lang="zh-CN" altLang="en-US" sz="4800"/>
          </a:p>
        </p:txBody>
      </p:sp>
      <p:pic>
        <p:nvPicPr>
          <p:cNvPr id="89" name="Picture 3">
            <a:extLst>
              <a:ext uri="{FF2B5EF4-FFF2-40B4-BE49-F238E27FC236}">
                <a16:creationId xmlns:a16="http://schemas.microsoft.com/office/drawing/2014/main" id="{0B96A0CA-A059-4A02-8E44-EFC90882A8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722386" y="2484344"/>
            <a:ext cx="865390" cy="802617"/>
          </a:xfrm>
          <a:prstGeom prst="rect">
            <a:avLst/>
          </a:prstGeom>
          <a:noFill/>
          <a:extLst>
            <a:ext uri="{909E8E84-426E-40DD-AFC4-6F175D3DCCD1}">
              <a14:hiddenFill xmlns:a14="http://schemas.microsoft.com/office/drawing/2010/main">
                <a:solidFill>
                  <a:srgbClr val="FFFFFF"/>
                </a:solidFill>
              </a14:hiddenFill>
            </a:ext>
          </a:extLst>
        </p:spPr>
      </p:pic>
      <p:sp>
        <p:nvSpPr>
          <p:cNvPr id="90" name="椭圆 89">
            <a:extLst>
              <a:ext uri="{FF2B5EF4-FFF2-40B4-BE49-F238E27FC236}">
                <a16:creationId xmlns:a16="http://schemas.microsoft.com/office/drawing/2014/main" id="{719B0D7E-3863-47D5-8A71-552AB73BCA05}"/>
              </a:ext>
            </a:extLst>
          </p:cNvPr>
          <p:cNvSpPr/>
          <p:nvPr/>
        </p:nvSpPr>
        <p:spPr>
          <a:xfrm>
            <a:off x="5101286" y="1701072"/>
            <a:ext cx="532660" cy="5326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latin typeface="微软雅黑" panose="020B0503020204020204" pitchFamily="34" charset="-122"/>
                <a:ea typeface="微软雅黑" panose="020B0503020204020204" pitchFamily="34" charset="-122"/>
              </a:rPr>
              <a:t>1</a:t>
            </a:r>
            <a:endParaRPr lang="zh-CN" altLang="en-US" sz="2000" b="1">
              <a:latin typeface="微软雅黑" panose="020B0503020204020204" pitchFamily="34" charset="-122"/>
              <a:ea typeface="微软雅黑" panose="020B0503020204020204" pitchFamily="34" charset="-122"/>
            </a:endParaRPr>
          </a:p>
        </p:txBody>
      </p:sp>
      <p:sp>
        <p:nvSpPr>
          <p:cNvPr id="91" name="椭圆 90">
            <a:extLst>
              <a:ext uri="{FF2B5EF4-FFF2-40B4-BE49-F238E27FC236}">
                <a16:creationId xmlns:a16="http://schemas.microsoft.com/office/drawing/2014/main" id="{79458DAF-07CA-43DE-8A38-BD86D5F1F07B}"/>
              </a:ext>
            </a:extLst>
          </p:cNvPr>
          <p:cNvSpPr/>
          <p:nvPr/>
        </p:nvSpPr>
        <p:spPr>
          <a:xfrm>
            <a:off x="5617765" y="2642854"/>
            <a:ext cx="532660" cy="5326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latin typeface="微软雅黑" panose="020B0503020204020204" pitchFamily="34" charset="-122"/>
                <a:ea typeface="微软雅黑" panose="020B0503020204020204" pitchFamily="34" charset="-122"/>
              </a:rPr>
              <a:t>2</a:t>
            </a:r>
            <a:endParaRPr lang="zh-CN" altLang="en-US" sz="2000" b="1">
              <a:latin typeface="微软雅黑" panose="020B0503020204020204" pitchFamily="34" charset="-122"/>
              <a:ea typeface="微软雅黑" panose="020B0503020204020204" pitchFamily="34" charset="-122"/>
            </a:endParaRPr>
          </a:p>
        </p:txBody>
      </p:sp>
      <p:sp>
        <p:nvSpPr>
          <p:cNvPr id="92" name="椭圆 91">
            <a:extLst>
              <a:ext uri="{FF2B5EF4-FFF2-40B4-BE49-F238E27FC236}">
                <a16:creationId xmlns:a16="http://schemas.microsoft.com/office/drawing/2014/main" id="{AEF2AB9C-CF0C-4E0E-B16A-84D9ED05D4D6}"/>
              </a:ext>
            </a:extLst>
          </p:cNvPr>
          <p:cNvSpPr/>
          <p:nvPr/>
        </p:nvSpPr>
        <p:spPr>
          <a:xfrm>
            <a:off x="6095420" y="3553107"/>
            <a:ext cx="532660" cy="5326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latin typeface="微软雅黑" panose="020B0503020204020204" pitchFamily="34" charset="-122"/>
                <a:ea typeface="微软雅黑" panose="020B0503020204020204" pitchFamily="34" charset="-122"/>
              </a:rPr>
              <a:t>3</a:t>
            </a:r>
            <a:endParaRPr lang="zh-CN" altLang="en-US" sz="2000" b="1">
              <a:latin typeface="微软雅黑" panose="020B0503020204020204" pitchFamily="34" charset="-122"/>
              <a:ea typeface="微软雅黑" panose="020B0503020204020204" pitchFamily="34" charset="-122"/>
            </a:endParaRPr>
          </a:p>
        </p:txBody>
      </p:sp>
      <p:sp>
        <p:nvSpPr>
          <p:cNvPr id="93" name="椭圆 92">
            <a:extLst>
              <a:ext uri="{FF2B5EF4-FFF2-40B4-BE49-F238E27FC236}">
                <a16:creationId xmlns:a16="http://schemas.microsoft.com/office/drawing/2014/main" id="{5CB36ED7-B389-479C-BA42-8893EB02E59C}"/>
              </a:ext>
            </a:extLst>
          </p:cNvPr>
          <p:cNvSpPr/>
          <p:nvPr/>
        </p:nvSpPr>
        <p:spPr>
          <a:xfrm>
            <a:off x="5085105" y="5500866"/>
            <a:ext cx="532660" cy="5326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latin typeface="微软雅黑" panose="020B0503020204020204" pitchFamily="34" charset="-122"/>
                <a:ea typeface="微软雅黑" panose="020B0503020204020204" pitchFamily="34" charset="-122"/>
              </a:rPr>
              <a:t>6</a:t>
            </a:r>
            <a:endParaRPr lang="zh-CN" altLang="en-US" sz="2000" b="1">
              <a:latin typeface="微软雅黑" panose="020B0503020204020204" pitchFamily="34" charset="-122"/>
              <a:ea typeface="微软雅黑" panose="020B0503020204020204" pitchFamily="34" charset="-122"/>
            </a:endParaRPr>
          </a:p>
        </p:txBody>
      </p:sp>
      <p:sp>
        <p:nvSpPr>
          <p:cNvPr id="94" name="椭圆 93">
            <a:extLst>
              <a:ext uri="{FF2B5EF4-FFF2-40B4-BE49-F238E27FC236}">
                <a16:creationId xmlns:a16="http://schemas.microsoft.com/office/drawing/2014/main" id="{FFBB6118-F4B4-4108-8F88-F58A8504AF31}"/>
              </a:ext>
            </a:extLst>
          </p:cNvPr>
          <p:cNvSpPr/>
          <p:nvPr/>
        </p:nvSpPr>
        <p:spPr>
          <a:xfrm>
            <a:off x="5704807" y="4576170"/>
            <a:ext cx="532660" cy="5326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latin typeface="微软雅黑" panose="020B0503020204020204" pitchFamily="34" charset="-122"/>
                <a:ea typeface="微软雅黑" panose="020B0503020204020204" pitchFamily="34" charset="-122"/>
              </a:rPr>
              <a:t>4</a:t>
            </a:r>
            <a:endParaRPr lang="zh-CN" altLang="en-US" sz="2000" b="1">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2883743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 calcmode="lin" valueType="num">
                                      <p:cBhvr additive="base">
                                        <p:cTn id="12" dur="500" fill="hold"/>
                                        <p:tgtEl>
                                          <p:spTgt spid="89"/>
                                        </p:tgtEl>
                                        <p:attrNameLst>
                                          <p:attrName>ppt_x</p:attrName>
                                        </p:attrNameLst>
                                      </p:cBhvr>
                                      <p:tavLst>
                                        <p:tav tm="0">
                                          <p:val>
                                            <p:strVal val="0-#ppt_w/2"/>
                                          </p:val>
                                        </p:tav>
                                        <p:tav tm="100000">
                                          <p:val>
                                            <p:strVal val="#ppt_x"/>
                                          </p:val>
                                        </p:tav>
                                      </p:tavLst>
                                    </p:anim>
                                    <p:anim calcmode="lin" valueType="num">
                                      <p:cBhvr additive="base">
                                        <p:cTn id="13" dur="500" fill="hold"/>
                                        <p:tgtEl>
                                          <p:spTgt spid="89"/>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88"/>
                                        </p:tgtEl>
                                        <p:attrNameLst>
                                          <p:attrName>style.visibility</p:attrName>
                                        </p:attrNameLst>
                                      </p:cBhvr>
                                      <p:to>
                                        <p:strVal val="visible"/>
                                      </p:to>
                                    </p:set>
                                    <p:anim calcmode="lin" valueType="num">
                                      <p:cBhvr>
                                        <p:cTn id="18" dur="500" fill="hold"/>
                                        <p:tgtEl>
                                          <p:spTgt spid="88"/>
                                        </p:tgtEl>
                                        <p:attrNameLst>
                                          <p:attrName>ppt_w</p:attrName>
                                        </p:attrNameLst>
                                      </p:cBhvr>
                                      <p:tavLst>
                                        <p:tav tm="0">
                                          <p:val>
                                            <p:fltVal val="0"/>
                                          </p:val>
                                        </p:tav>
                                        <p:tav tm="100000">
                                          <p:val>
                                            <p:strVal val="#ppt_w"/>
                                          </p:val>
                                        </p:tav>
                                      </p:tavLst>
                                    </p:anim>
                                    <p:anim calcmode="lin" valueType="num">
                                      <p:cBhvr>
                                        <p:cTn id="19" dur="500" fill="hold"/>
                                        <p:tgtEl>
                                          <p:spTgt spid="88"/>
                                        </p:tgtEl>
                                        <p:attrNameLst>
                                          <p:attrName>ppt_h</p:attrName>
                                        </p:attrNameLst>
                                      </p:cBhvr>
                                      <p:tavLst>
                                        <p:tav tm="0">
                                          <p:val>
                                            <p:fltVal val="0"/>
                                          </p:val>
                                        </p:tav>
                                        <p:tav tm="100000">
                                          <p:val>
                                            <p:strVal val="#ppt_h"/>
                                          </p:val>
                                        </p:tav>
                                      </p:tavLst>
                                    </p:anim>
                                    <p:animEffect transition="in" filter="fade">
                                      <p:cBhvr>
                                        <p:cTn id="20" dur="500"/>
                                        <p:tgtEl>
                                          <p:spTgt spid="88"/>
                                        </p:tgtEl>
                                      </p:cBhvr>
                                    </p:animEffect>
                                  </p:childTnLst>
                                </p:cTn>
                              </p:par>
                              <p:par>
                                <p:cTn id="21" presetID="2" presetClass="entr" presetSubtype="8"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fill="hold"/>
                                        <p:tgtEl>
                                          <p:spTgt spid="57"/>
                                        </p:tgtEl>
                                        <p:attrNameLst>
                                          <p:attrName>ppt_x</p:attrName>
                                        </p:attrNameLst>
                                      </p:cBhvr>
                                      <p:tavLst>
                                        <p:tav tm="0">
                                          <p:val>
                                            <p:strVal val="0-#ppt_w/2"/>
                                          </p:val>
                                        </p:tav>
                                        <p:tav tm="100000">
                                          <p:val>
                                            <p:strVal val="#ppt_x"/>
                                          </p:val>
                                        </p:tav>
                                      </p:tavLst>
                                    </p:anim>
                                    <p:anim calcmode="lin" valueType="num">
                                      <p:cBhvr additive="base">
                                        <p:cTn id="24" dur="500" fill="hold"/>
                                        <p:tgtEl>
                                          <p:spTgt spid="5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0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0-#ppt_w/2"/>
                                          </p:val>
                                        </p:tav>
                                        <p:tav tm="100000">
                                          <p:val>
                                            <p:strVal val="#ppt_x"/>
                                          </p:val>
                                        </p:tav>
                                      </p:tavLst>
                                    </p:anim>
                                    <p:anim calcmode="lin" valueType="num">
                                      <p:cBhvr additive="base">
                                        <p:cTn id="28" dur="500" fill="hold"/>
                                        <p:tgtEl>
                                          <p:spTgt spid="5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0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500" fill="hold"/>
                                        <p:tgtEl>
                                          <p:spTgt spid="55"/>
                                        </p:tgtEl>
                                        <p:attrNameLst>
                                          <p:attrName>ppt_x</p:attrName>
                                        </p:attrNameLst>
                                      </p:cBhvr>
                                      <p:tavLst>
                                        <p:tav tm="0">
                                          <p:val>
                                            <p:strVal val="0-#ppt_w/2"/>
                                          </p:val>
                                        </p:tav>
                                        <p:tav tm="100000">
                                          <p:val>
                                            <p:strVal val="#ppt_x"/>
                                          </p:val>
                                        </p:tav>
                                      </p:tavLst>
                                    </p:anim>
                                    <p:anim calcmode="lin" valueType="num">
                                      <p:cBhvr additive="base">
                                        <p:cTn id="32" dur="500" fill="hold"/>
                                        <p:tgtEl>
                                          <p:spTgt spid="5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300"/>
                                  </p:stCondLst>
                                  <p:childTnLst>
                                    <p:set>
                                      <p:cBhvr>
                                        <p:cTn id="34" dur="1" fill="hold">
                                          <p:stCondLst>
                                            <p:cond delay="0"/>
                                          </p:stCondLst>
                                        </p:cTn>
                                        <p:tgtEl>
                                          <p:spTgt spid="54"/>
                                        </p:tgtEl>
                                        <p:attrNameLst>
                                          <p:attrName>style.visibility</p:attrName>
                                        </p:attrNameLst>
                                      </p:cBhvr>
                                      <p:to>
                                        <p:strVal val="visible"/>
                                      </p:to>
                                    </p:set>
                                    <p:anim calcmode="lin" valueType="num">
                                      <p:cBhvr additive="base">
                                        <p:cTn id="35" dur="500" fill="hold"/>
                                        <p:tgtEl>
                                          <p:spTgt spid="54"/>
                                        </p:tgtEl>
                                        <p:attrNameLst>
                                          <p:attrName>ppt_x</p:attrName>
                                        </p:attrNameLst>
                                      </p:cBhvr>
                                      <p:tavLst>
                                        <p:tav tm="0">
                                          <p:val>
                                            <p:strVal val="0-#ppt_w/2"/>
                                          </p:val>
                                        </p:tav>
                                        <p:tav tm="100000">
                                          <p:val>
                                            <p:strVal val="#ppt_x"/>
                                          </p:val>
                                        </p:tav>
                                      </p:tavLst>
                                    </p:anim>
                                    <p:anim calcmode="lin" valueType="num">
                                      <p:cBhvr additive="base">
                                        <p:cTn id="36" dur="500" fill="hold"/>
                                        <p:tgtEl>
                                          <p:spTgt spid="54"/>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400"/>
                                  </p:stCondLst>
                                  <p:childTnLst>
                                    <p:set>
                                      <p:cBhvr>
                                        <p:cTn id="38" dur="1" fill="hold">
                                          <p:stCondLst>
                                            <p:cond delay="0"/>
                                          </p:stCondLst>
                                        </p:cTn>
                                        <p:tgtEl>
                                          <p:spTgt spid="53"/>
                                        </p:tgtEl>
                                        <p:attrNameLst>
                                          <p:attrName>style.visibility</p:attrName>
                                        </p:attrNameLst>
                                      </p:cBhvr>
                                      <p:to>
                                        <p:strVal val="visible"/>
                                      </p:to>
                                    </p:set>
                                    <p:anim calcmode="lin" valueType="num">
                                      <p:cBhvr additive="base">
                                        <p:cTn id="39" dur="500" fill="hold"/>
                                        <p:tgtEl>
                                          <p:spTgt spid="53"/>
                                        </p:tgtEl>
                                        <p:attrNameLst>
                                          <p:attrName>ppt_x</p:attrName>
                                        </p:attrNameLst>
                                      </p:cBhvr>
                                      <p:tavLst>
                                        <p:tav tm="0">
                                          <p:val>
                                            <p:strVal val="0-#ppt_w/2"/>
                                          </p:val>
                                        </p:tav>
                                        <p:tav tm="100000">
                                          <p:val>
                                            <p:strVal val="#ppt_x"/>
                                          </p:val>
                                        </p:tav>
                                      </p:tavLst>
                                    </p:anim>
                                    <p:anim calcmode="lin" valueType="num">
                                      <p:cBhvr additive="base">
                                        <p:cTn id="40" dur="500" fill="hold"/>
                                        <p:tgtEl>
                                          <p:spTgt spid="53"/>
                                        </p:tgtEl>
                                        <p:attrNameLst>
                                          <p:attrName>ppt_y</p:attrName>
                                        </p:attrNameLst>
                                      </p:cBhvr>
                                      <p:tavLst>
                                        <p:tav tm="0">
                                          <p:val>
                                            <p:strVal val="#ppt_y"/>
                                          </p:val>
                                        </p:tav>
                                        <p:tav tm="100000">
                                          <p:val>
                                            <p:strVal val="#ppt_y"/>
                                          </p:val>
                                        </p:tav>
                                      </p:tavLst>
                                    </p:anim>
                                  </p:childTnLst>
                                </p:cTn>
                              </p:par>
                            </p:childTnLst>
                          </p:cTn>
                        </p:par>
                        <p:par>
                          <p:cTn id="41" fill="hold">
                            <p:stCondLst>
                              <p:cond delay="900"/>
                            </p:stCondLst>
                            <p:childTnLst>
                              <p:par>
                                <p:cTn id="42" presetID="42" presetClass="entr" presetSubtype="0" fill="hold" grpId="0" nodeType="afterEffect">
                                  <p:stCondLst>
                                    <p:cond delay="0"/>
                                  </p:stCondLst>
                                  <p:childTnLst>
                                    <p:set>
                                      <p:cBhvr>
                                        <p:cTn id="43" dur="1" fill="hold">
                                          <p:stCondLst>
                                            <p:cond delay="0"/>
                                          </p:stCondLst>
                                        </p:cTn>
                                        <p:tgtEl>
                                          <p:spTgt spid="90"/>
                                        </p:tgtEl>
                                        <p:attrNameLst>
                                          <p:attrName>style.visibility</p:attrName>
                                        </p:attrNameLst>
                                      </p:cBhvr>
                                      <p:to>
                                        <p:strVal val="visible"/>
                                      </p:to>
                                    </p:set>
                                    <p:animEffect transition="in" filter="fade">
                                      <p:cBhvr>
                                        <p:cTn id="44" dur="1000"/>
                                        <p:tgtEl>
                                          <p:spTgt spid="90"/>
                                        </p:tgtEl>
                                      </p:cBhvr>
                                    </p:animEffect>
                                    <p:anim calcmode="lin" valueType="num">
                                      <p:cBhvr>
                                        <p:cTn id="45" dur="1000" fill="hold"/>
                                        <p:tgtEl>
                                          <p:spTgt spid="90"/>
                                        </p:tgtEl>
                                        <p:attrNameLst>
                                          <p:attrName>ppt_x</p:attrName>
                                        </p:attrNameLst>
                                      </p:cBhvr>
                                      <p:tavLst>
                                        <p:tav tm="0">
                                          <p:val>
                                            <p:strVal val="#ppt_x"/>
                                          </p:val>
                                        </p:tav>
                                        <p:tav tm="100000">
                                          <p:val>
                                            <p:strVal val="#ppt_x"/>
                                          </p:val>
                                        </p:tav>
                                      </p:tavLst>
                                    </p:anim>
                                    <p:anim calcmode="lin" valueType="num">
                                      <p:cBhvr>
                                        <p:cTn id="46" dur="1000" fill="hold"/>
                                        <p:tgtEl>
                                          <p:spTgt spid="90"/>
                                        </p:tgtEl>
                                        <p:attrNameLst>
                                          <p:attrName>ppt_y</p:attrName>
                                        </p:attrNameLst>
                                      </p:cBhvr>
                                      <p:tavLst>
                                        <p:tav tm="0">
                                          <p:val>
                                            <p:strVal val="#ppt_y+.1"/>
                                          </p:val>
                                        </p:tav>
                                        <p:tav tm="100000">
                                          <p:val>
                                            <p:strVal val="#ppt_y"/>
                                          </p:val>
                                        </p:tav>
                                      </p:tavLst>
                                    </p:anim>
                                  </p:childTnLst>
                                </p:cTn>
                              </p:par>
                            </p:childTnLst>
                          </p:cTn>
                        </p:par>
                        <p:par>
                          <p:cTn id="47" fill="hold">
                            <p:stCondLst>
                              <p:cond delay="1900"/>
                            </p:stCondLst>
                            <p:childTnLst>
                              <p:par>
                                <p:cTn id="48" presetID="42" presetClass="entr" presetSubtype="0" fill="hold" grpId="0" nodeType="afterEffect">
                                  <p:stCondLst>
                                    <p:cond delay="0"/>
                                  </p:stCondLst>
                                  <p:childTnLst>
                                    <p:set>
                                      <p:cBhvr>
                                        <p:cTn id="49" dur="1" fill="hold">
                                          <p:stCondLst>
                                            <p:cond delay="0"/>
                                          </p:stCondLst>
                                        </p:cTn>
                                        <p:tgtEl>
                                          <p:spTgt spid="91"/>
                                        </p:tgtEl>
                                        <p:attrNameLst>
                                          <p:attrName>style.visibility</p:attrName>
                                        </p:attrNameLst>
                                      </p:cBhvr>
                                      <p:to>
                                        <p:strVal val="visible"/>
                                      </p:to>
                                    </p:set>
                                    <p:animEffect transition="in" filter="fade">
                                      <p:cBhvr>
                                        <p:cTn id="50" dur="1000"/>
                                        <p:tgtEl>
                                          <p:spTgt spid="91"/>
                                        </p:tgtEl>
                                      </p:cBhvr>
                                    </p:animEffect>
                                    <p:anim calcmode="lin" valueType="num">
                                      <p:cBhvr>
                                        <p:cTn id="51" dur="1000" fill="hold"/>
                                        <p:tgtEl>
                                          <p:spTgt spid="91"/>
                                        </p:tgtEl>
                                        <p:attrNameLst>
                                          <p:attrName>ppt_x</p:attrName>
                                        </p:attrNameLst>
                                      </p:cBhvr>
                                      <p:tavLst>
                                        <p:tav tm="0">
                                          <p:val>
                                            <p:strVal val="#ppt_x"/>
                                          </p:val>
                                        </p:tav>
                                        <p:tav tm="100000">
                                          <p:val>
                                            <p:strVal val="#ppt_x"/>
                                          </p:val>
                                        </p:tav>
                                      </p:tavLst>
                                    </p:anim>
                                    <p:anim calcmode="lin" valueType="num">
                                      <p:cBhvr>
                                        <p:cTn id="52" dur="1000" fill="hold"/>
                                        <p:tgtEl>
                                          <p:spTgt spid="91"/>
                                        </p:tgtEl>
                                        <p:attrNameLst>
                                          <p:attrName>ppt_y</p:attrName>
                                        </p:attrNameLst>
                                      </p:cBhvr>
                                      <p:tavLst>
                                        <p:tav tm="0">
                                          <p:val>
                                            <p:strVal val="#ppt_y+.1"/>
                                          </p:val>
                                        </p:tav>
                                        <p:tav tm="100000">
                                          <p:val>
                                            <p:strVal val="#ppt_y"/>
                                          </p:val>
                                        </p:tav>
                                      </p:tavLst>
                                    </p:anim>
                                  </p:childTnLst>
                                </p:cTn>
                              </p:par>
                            </p:childTnLst>
                          </p:cTn>
                        </p:par>
                        <p:par>
                          <p:cTn id="53" fill="hold">
                            <p:stCondLst>
                              <p:cond delay="2900"/>
                            </p:stCondLst>
                            <p:childTnLst>
                              <p:par>
                                <p:cTn id="54" presetID="42" presetClass="entr" presetSubtype="0" fill="hold" grpId="0" nodeType="afterEffect">
                                  <p:stCondLst>
                                    <p:cond delay="0"/>
                                  </p:stCondLst>
                                  <p:childTnLst>
                                    <p:set>
                                      <p:cBhvr>
                                        <p:cTn id="55" dur="1" fill="hold">
                                          <p:stCondLst>
                                            <p:cond delay="0"/>
                                          </p:stCondLst>
                                        </p:cTn>
                                        <p:tgtEl>
                                          <p:spTgt spid="92"/>
                                        </p:tgtEl>
                                        <p:attrNameLst>
                                          <p:attrName>style.visibility</p:attrName>
                                        </p:attrNameLst>
                                      </p:cBhvr>
                                      <p:to>
                                        <p:strVal val="visible"/>
                                      </p:to>
                                    </p:set>
                                    <p:animEffect transition="in" filter="fade">
                                      <p:cBhvr>
                                        <p:cTn id="56" dur="1000"/>
                                        <p:tgtEl>
                                          <p:spTgt spid="92"/>
                                        </p:tgtEl>
                                      </p:cBhvr>
                                    </p:animEffect>
                                    <p:anim calcmode="lin" valueType="num">
                                      <p:cBhvr>
                                        <p:cTn id="57" dur="1000" fill="hold"/>
                                        <p:tgtEl>
                                          <p:spTgt spid="92"/>
                                        </p:tgtEl>
                                        <p:attrNameLst>
                                          <p:attrName>ppt_x</p:attrName>
                                        </p:attrNameLst>
                                      </p:cBhvr>
                                      <p:tavLst>
                                        <p:tav tm="0">
                                          <p:val>
                                            <p:strVal val="#ppt_x"/>
                                          </p:val>
                                        </p:tav>
                                        <p:tav tm="100000">
                                          <p:val>
                                            <p:strVal val="#ppt_x"/>
                                          </p:val>
                                        </p:tav>
                                      </p:tavLst>
                                    </p:anim>
                                    <p:anim calcmode="lin" valueType="num">
                                      <p:cBhvr>
                                        <p:cTn id="58" dur="1000" fill="hold"/>
                                        <p:tgtEl>
                                          <p:spTgt spid="92"/>
                                        </p:tgtEl>
                                        <p:attrNameLst>
                                          <p:attrName>ppt_y</p:attrName>
                                        </p:attrNameLst>
                                      </p:cBhvr>
                                      <p:tavLst>
                                        <p:tav tm="0">
                                          <p:val>
                                            <p:strVal val="#ppt_y+.1"/>
                                          </p:val>
                                        </p:tav>
                                        <p:tav tm="100000">
                                          <p:val>
                                            <p:strVal val="#ppt_y"/>
                                          </p:val>
                                        </p:tav>
                                      </p:tavLst>
                                    </p:anim>
                                  </p:childTnLst>
                                </p:cTn>
                              </p:par>
                            </p:childTnLst>
                          </p:cTn>
                        </p:par>
                        <p:par>
                          <p:cTn id="59" fill="hold">
                            <p:stCondLst>
                              <p:cond delay="3900"/>
                            </p:stCondLst>
                            <p:childTnLst>
                              <p:par>
                                <p:cTn id="60" presetID="42" presetClass="entr" presetSubtype="0" fill="hold" grpId="0" nodeType="afterEffect">
                                  <p:stCondLst>
                                    <p:cond delay="0"/>
                                  </p:stCondLst>
                                  <p:childTnLst>
                                    <p:set>
                                      <p:cBhvr>
                                        <p:cTn id="61" dur="1" fill="hold">
                                          <p:stCondLst>
                                            <p:cond delay="0"/>
                                          </p:stCondLst>
                                        </p:cTn>
                                        <p:tgtEl>
                                          <p:spTgt spid="94"/>
                                        </p:tgtEl>
                                        <p:attrNameLst>
                                          <p:attrName>style.visibility</p:attrName>
                                        </p:attrNameLst>
                                      </p:cBhvr>
                                      <p:to>
                                        <p:strVal val="visible"/>
                                      </p:to>
                                    </p:set>
                                    <p:animEffect transition="in" filter="fade">
                                      <p:cBhvr>
                                        <p:cTn id="62" dur="1000"/>
                                        <p:tgtEl>
                                          <p:spTgt spid="94"/>
                                        </p:tgtEl>
                                      </p:cBhvr>
                                    </p:animEffect>
                                    <p:anim calcmode="lin" valueType="num">
                                      <p:cBhvr>
                                        <p:cTn id="63" dur="1000" fill="hold"/>
                                        <p:tgtEl>
                                          <p:spTgt spid="94"/>
                                        </p:tgtEl>
                                        <p:attrNameLst>
                                          <p:attrName>ppt_x</p:attrName>
                                        </p:attrNameLst>
                                      </p:cBhvr>
                                      <p:tavLst>
                                        <p:tav tm="0">
                                          <p:val>
                                            <p:strVal val="#ppt_x"/>
                                          </p:val>
                                        </p:tav>
                                        <p:tav tm="100000">
                                          <p:val>
                                            <p:strVal val="#ppt_x"/>
                                          </p:val>
                                        </p:tav>
                                      </p:tavLst>
                                    </p:anim>
                                    <p:anim calcmode="lin" valueType="num">
                                      <p:cBhvr>
                                        <p:cTn id="64" dur="1000" fill="hold"/>
                                        <p:tgtEl>
                                          <p:spTgt spid="94"/>
                                        </p:tgtEl>
                                        <p:attrNameLst>
                                          <p:attrName>ppt_y</p:attrName>
                                        </p:attrNameLst>
                                      </p:cBhvr>
                                      <p:tavLst>
                                        <p:tav tm="0">
                                          <p:val>
                                            <p:strVal val="#ppt_y+.1"/>
                                          </p:val>
                                        </p:tav>
                                        <p:tav tm="100000">
                                          <p:val>
                                            <p:strVal val="#ppt_y"/>
                                          </p:val>
                                        </p:tav>
                                      </p:tavLst>
                                    </p:anim>
                                  </p:childTnLst>
                                </p:cTn>
                              </p:par>
                            </p:childTnLst>
                          </p:cTn>
                        </p:par>
                        <p:par>
                          <p:cTn id="65" fill="hold">
                            <p:stCondLst>
                              <p:cond delay="4900"/>
                            </p:stCondLst>
                            <p:childTnLst>
                              <p:par>
                                <p:cTn id="66" presetID="42" presetClass="entr" presetSubtype="0" fill="hold" grpId="0" nodeType="afterEffect">
                                  <p:stCondLst>
                                    <p:cond delay="0"/>
                                  </p:stCondLst>
                                  <p:childTnLst>
                                    <p:set>
                                      <p:cBhvr>
                                        <p:cTn id="67" dur="1" fill="hold">
                                          <p:stCondLst>
                                            <p:cond delay="0"/>
                                          </p:stCondLst>
                                        </p:cTn>
                                        <p:tgtEl>
                                          <p:spTgt spid="93"/>
                                        </p:tgtEl>
                                        <p:attrNameLst>
                                          <p:attrName>style.visibility</p:attrName>
                                        </p:attrNameLst>
                                      </p:cBhvr>
                                      <p:to>
                                        <p:strVal val="visible"/>
                                      </p:to>
                                    </p:set>
                                    <p:animEffect transition="in" filter="fade">
                                      <p:cBhvr>
                                        <p:cTn id="68" dur="1000"/>
                                        <p:tgtEl>
                                          <p:spTgt spid="93"/>
                                        </p:tgtEl>
                                      </p:cBhvr>
                                    </p:animEffect>
                                    <p:anim calcmode="lin" valueType="num">
                                      <p:cBhvr>
                                        <p:cTn id="69" dur="1000" fill="hold"/>
                                        <p:tgtEl>
                                          <p:spTgt spid="93"/>
                                        </p:tgtEl>
                                        <p:attrNameLst>
                                          <p:attrName>ppt_x</p:attrName>
                                        </p:attrNameLst>
                                      </p:cBhvr>
                                      <p:tavLst>
                                        <p:tav tm="0">
                                          <p:val>
                                            <p:strVal val="#ppt_x"/>
                                          </p:val>
                                        </p:tav>
                                        <p:tav tm="100000">
                                          <p:val>
                                            <p:strVal val="#ppt_x"/>
                                          </p:val>
                                        </p:tav>
                                      </p:tavLst>
                                    </p:anim>
                                    <p:anim calcmode="lin" valueType="num">
                                      <p:cBhvr>
                                        <p:cTn id="70" dur="1000" fill="hold"/>
                                        <p:tgtEl>
                                          <p:spTgt spid="93"/>
                                        </p:tgtEl>
                                        <p:attrNameLst>
                                          <p:attrName>ppt_y</p:attrName>
                                        </p:attrNameLst>
                                      </p:cBhvr>
                                      <p:tavLst>
                                        <p:tav tm="0">
                                          <p:val>
                                            <p:strVal val="#ppt_y+.1"/>
                                          </p:val>
                                        </p:tav>
                                        <p:tav tm="100000">
                                          <p:val>
                                            <p:strVal val="#ppt_y"/>
                                          </p:val>
                                        </p:tav>
                                      </p:tavLst>
                                    </p:anim>
                                  </p:childTnLst>
                                </p:cTn>
                              </p:par>
                            </p:childTnLst>
                          </p:cTn>
                        </p:par>
                        <p:par>
                          <p:cTn id="71" fill="hold">
                            <p:stCondLst>
                              <p:cond delay="5900"/>
                            </p:stCondLst>
                            <p:childTnLst>
                              <p:par>
                                <p:cTn id="72" presetID="16" presetClass="entr" presetSubtype="37" fill="hold" nodeType="afterEffect">
                                  <p:stCondLst>
                                    <p:cond delay="0"/>
                                  </p:stCondLst>
                                  <p:childTnLst>
                                    <p:set>
                                      <p:cBhvr>
                                        <p:cTn id="73" dur="1" fill="hold">
                                          <p:stCondLst>
                                            <p:cond delay="0"/>
                                          </p:stCondLst>
                                        </p:cTn>
                                        <p:tgtEl>
                                          <p:spTgt spid="83"/>
                                        </p:tgtEl>
                                        <p:attrNameLst>
                                          <p:attrName>style.visibility</p:attrName>
                                        </p:attrNameLst>
                                      </p:cBhvr>
                                      <p:to>
                                        <p:strVal val="visible"/>
                                      </p:to>
                                    </p:set>
                                    <p:animEffect transition="in" filter="barn(outVertical)">
                                      <p:cBhvr>
                                        <p:cTn id="74" dur="500"/>
                                        <p:tgtEl>
                                          <p:spTgt spid="83"/>
                                        </p:tgtEl>
                                      </p:cBhvr>
                                    </p:animEffect>
                                  </p:childTnLst>
                                </p:cTn>
                              </p:par>
                              <p:par>
                                <p:cTn id="75" presetID="16" presetClass="entr" presetSubtype="37" fill="hold" nodeType="withEffect">
                                  <p:stCondLst>
                                    <p:cond delay="0"/>
                                  </p:stCondLst>
                                  <p:childTnLst>
                                    <p:set>
                                      <p:cBhvr>
                                        <p:cTn id="76" dur="1" fill="hold">
                                          <p:stCondLst>
                                            <p:cond delay="0"/>
                                          </p:stCondLst>
                                        </p:cTn>
                                        <p:tgtEl>
                                          <p:spTgt spid="84"/>
                                        </p:tgtEl>
                                        <p:attrNameLst>
                                          <p:attrName>style.visibility</p:attrName>
                                        </p:attrNameLst>
                                      </p:cBhvr>
                                      <p:to>
                                        <p:strVal val="visible"/>
                                      </p:to>
                                    </p:set>
                                    <p:animEffect transition="in" filter="barn(outVertical)">
                                      <p:cBhvr>
                                        <p:cTn id="77" dur="500"/>
                                        <p:tgtEl>
                                          <p:spTgt spid="84"/>
                                        </p:tgtEl>
                                      </p:cBhvr>
                                    </p:animEffect>
                                  </p:childTnLst>
                                </p:cTn>
                              </p:par>
                              <p:par>
                                <p:cTn id="78" presetID="16" presetClass="entr" presetSubtype="37" fill="hold" nodeType="with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barn(outVertical)">
                                      <p:cBhvr>
                                        <p:cTn id="80" dur="500"/>
                                        <p:tgtEl>
                                          <p:spTgt spid="85"/>
                                        </p:tgtEl>
                                      </p:cBhvr>
                                    </p:animEffect>
                                  </p:childTnLst>
                                </p:cTn>
                              </p:par>
                              <p:par>
                                <p:cTn id="81" presetID="16" presetClass="entr" presetSubtype="37" fill="hold" nodeType="withEffect">
                                  <p:stCondLst>
                                    <p:cond delay="0"/>
                                  </p:stCondLst>
                                  <p:childTnLst>
                                    <p:set>
                                      <p:cBhvr>
                                        <p:cTn id="82" dur="1" fill="hold">
                                          <p:stCondLst>
                                            <p:cond delay="0"/>
                                          </p:stCondLst>
                                        </p:cTn>
                                        <p:tgtEl>
                                          <p:spTgt spid="86"/>
                                        </p:tgtEl>
                                        <p:attrNameLst>
                                          <p:attrName>style.visibility</p:attrName>
                                        </p:attrNameLst>
                                      </p:cBhvr>
                                      <p:to>
                                        <p:strVal val="visible"/>
                                      </p:to>
                                    </p:set>
                                    <p:animEffect transition="in" filter="barn(outVertical)">
                                      <p:cBhvr>
                                        <p:cTn id="83" dur="500"/>
                                        <p:tgtEl>
                                          <p:spTgt spid="86"/>
                                        </p:tgtEl>
                                      </p:cBhvr>
                                    </p:animEffect>
                                  </p:childTnLst>
                                </p:cTn>
                              </p:par>
                              <p:par>
                                <p:cTn id="84" presetID="16" presetClass="entr" presetSubtype="37" fill="hold" nodeType="withEffect">
                                  <p:stCondLst>
                                    <p:cond delay="0"/>
                                  </p:stCondLst>
                                  <p:childTnLst>
                                    <p:set>
                                      <p:cBhvr>
                                        <p:cTn id="85" dur="1" fill="hold">
                                          <p:stCondLst>
                                            <p:cond delay="0"/>
                                          </p:stCondLst>
                                        </p:cTn>
                                        <p:tgtEl>
                                          <p:spTgt spid="87"/>
                                        </p:tgtEl>
                                        <p:attrNameLst>
                                          <p:attrName>style.visibility</p:attrName>
                                        </p:attrNameLst>
                                      </p:cBhvr>
                                      <p:to>
                                        <p:strVal val="visible"/>
                                      </p:to>
                                    </p:set>
                                    <p:animEffect transition="in" filter="barn(outVertical)">
                                      <p:cBhvr>
                                        <p:cTn id="86" dur="500"/>
                                        <p:tgtEl>
                                          <p:spTgt spid="87"/>
                                        </p:tgtEl>
                                      </p:cBhvr>
                                    </p:animEffect>
                                  </p:childTnLst>
                                </p:cTn>
                              </p:par>
                            </p:childTnLst>
                          </p:cTn>
                        </p:par>
                        <p:par>
                          <p:cTn id="87" fill="hold">
                            <p:stCondLst>
                              <p:cond delay="6400"/>
                            </p:stCondLst>
                            <p:childTnLst>
                              <p:par>
                                <p:cTn id="88" presetID="53" presetClass="entr" presetSubtype="16" fill="hold" grpId="0" nodeType="afterEffect">
                                  <p:stCondLst>
                                    <p:cond delay="0"/>
                                  </p:stCondLst>
                                  <p:childTnLst>
                                    <p:set>
                                      <p:cBhvr>
                                        <p:cTn id="89" dur="1" fill="hold">
                                          <p:stCondLst>
                                            <p:cond delay="0"/>
                                          </p:stCondLst>
                                        </p:cTn>
                                        <p:tgtEl>
                                          <p:spTgt spid="2"/>
                                        </p:tgtEl>
                                        <p:attrNameLst>
                                          <p:attrName>style.visibility</p:attrName>
                                        </p:attrNameLst>
                                      </p:cBhvr>
                                      <p:to>
                                        <p:strVal val="visible"/>
                                      </p:to>
                                    </p:set>
                                    <p:anim calcmode="lin" valueType="num">
                                      <p:cBhvr>
                                        <p:cTn id="90" dur="500" fill="hold"/>
                                        <p:tgtEl>
                                          <p:spTgt spid="2"/>
                                        </p:tgtEl>
                                        <p:attrNameLst>
                                          <p:attrName>ppt_w</p:attrName>
                                        </p:attrNameLst>
                                      </p:cBhvr>
                                      <p:tavLst>
                                        <p:tav tm="0">
                                          <p:val>
                                            <p:fltVal val="0"/>
                                          </p:val>
                                        </p:tav>
                                        <p:tav tm="100000">
                                          <p:val>
                                            <p:strVal val="#ppt_w"/>
                                          </p:val>
                                        </p:tav>
                                      </p:tavLst>
                                    </p:anim>
                                    <p:anim calcmode="lin" valueType="num">
                                      <p:cBhvr>
                                        <p:cTn id="91" dur="500" fill="hold"/>
                                        <p:tgtEl>
                                          <p:spTgt spid="2"/>
                                        </p:tgtEl>
                                        <p:attrNameLst>
                                          <p:attrName>ppt_h</p:attrName>
                                        </p:attrNameLst>
                                      </p:cBhvr>
                                      <p:tavLst>
                                        <p:tav tm="0">
                                          <p:val>
                                            <p:fltVal val="0"/>
                                          </p:val>
                                        </p:tav>
                                        <p:tav tm="100000">
                                          <p:val>
                                            <p:strVal val="#ppt_h"/>
                                          </p:val>
                                        </p:tav>
                                      </p:tavLst>
                                    </p:anim>
                                    <p:animEffect transition="in" filter="fade">
                                      <p:cBhvr>
                                        <p:cTn id="92" dur="500"/>
                                        <p:tgtEl>
                                          <p:spTgt spid="2"/>
                                        </p:tgtEl>
                                      </p:cBhvr>
                                    </p:animEffect>
                                  </p:childTnLst>
                                </p:cTn>
                              </p:par>
                            </p:childTnLst>
                          </p:cTn>
                        </p:par>
                        <p:par>
                          <p:cTn id="93" fill="hold">
                            <p:stCondLst>
                              <p:cond delay="6900"/>
                            </p:stCondLst>
                            <p:childTnLst>
                              <p:par>
                                <p:cTn id="94" presetID="53" presetClass="entr" presetSubtype="16" fill="hold" grpId="0" nodeType="afterEffect">
                                  <p:stCondLst>
                                    <p:cond delay="0"/>
                                  </p:stCondLst>
                                  <p:childTnLst>
                                    <p:set>
                                      <p:cBhvr>
                                        <p:cTn id="95" dur="1" fill="hold">
                                          <p:stCondLst>
                                            <p:cond delay="0"/>
                                          </p:stCondLst>
                                        </p:cTn>
                                        <p:tgtEl>
                                          <p:spTgt spid="3"/>
                                        </p:tgtEl>
                                        <p:attrNameLst>
                                          <p:attrName>style.visibility</p:attrName>
                                        </p:attrNameLst>
                                      </p:cBhvr>
                                      <p:to>
                                        <p:strVal val="visible"/>
                                      </p:to>
                                    </p:set>
                                    <p:anim calcmode="lin" valueType="num">
                                      <p:cBhvr>
                                        <p:cTn id="96" dur="500" fill="hold"/>
                                        <p:tgtEl>
                                          <p:spTgt spid="3"/>
                                        </p:tgtEl>
                                        <p:attrNameLst>
                                          <p:attrName>ppt_w</p:attrName>
                                        </p:attrNameLst>
                                      </p:cBhvr>
                                      <p:tavLst>
                                        <p:tav tm="0">
                                          <p:val>
                                            <p:fltVal val="0"/>
                                          </p:val>
                                        </p:tav>
                                        <p:tav tm="100000">
                                          <p:val>
                                            <p:strVal val="#ppt_w"/>
                                          </p:val>
                                        </p:tav>
                                      </p:tavLst>
                                    </p:anim>
                                    <p:anim calcmode="lin" valueType="num">
                                      <p:cBhvr>
                                        <p:cTn id="97" dur="500" fill="hold"/>
                                        <p:tgtEl>
                                          <p:spTgt spid="3"/>
                                        </p:tgtEl>
                                        <p:attrNameLst>
                                          <p:attrName>ppt_h</p:attrName>
                                        </p:attrNameLst>
                                      </p:cBhvr>
                                      <p:tavLst>
                                        <p:tav tm="0">
                                          <p:val>
                                            <p:fltVal val="0"/>
                                          </p:val>
                                        </p:tav>
                                        <p:tav tm="100000">
                                          <p:val>
                                            <p:strVal val="#ppt_h"/>
                                          </p:val>
                                        </p:tav>
                                      </p:tavLst>
                                    </p:anim>
                                    <p:animEffect transition="in" filter="fade">
                                      <p:cBhvr>
                                        <p:cTn id="98" dur="500"/>
                                        <p:tgtEl>
                                          <p:spTgt spid="3"/>
                                        </p:tgtEl>
                                      </p:cBhvr>
                                    </p:animEffect>
                                  </p:childTnLst>
                                </p:cTn>
                              </p:par>
                            </p:childTnLst>
                          </p:cTn>
                        </p:par>
                        <p:par>
                          <p:cTn id="99" fill="hold">
                            <p:stCondLst>
                              <p:cond delay="7400"/>
                            </p:stCondLst>
                            <p:childTnLst>
                              <p:par>
                                <p:cTn id="100" presetID="53" presetClass="entr" presetSubtype="16" fill="hold" grpId="0" nodeType="afterEffect">
                                  <p:stCondLst>
                                    <p:cond delay="0"/>
                                  </p:stCondLst>
                                  <p:childTnLst>
                                    <p:set>
                                      <p:cBhvr>
                                        <p:cTn id="101" dur="1" fill="hold">
                                          <p:stCondLst>
                                            <p:cond delay="0"/>
                                          </p:stCondLst>
                                        </p:cTn>
                                        <p:tgtEl>
                                          <p:spTgt spid="7"/>
                                        </p:tgtEl>
                                        <p:attrNameLst>
                                          <p:attrName>style.visibility</p:attrName>
                                        </p:attrNameLst>
                                      </p:cBhvr>
                                      <p:to>
                                        <p:strVal val="visible"/>
                                      </p:to>
                                    </p:set>
                                    <p:anim calcmode="lin" valueType="num">
                                      <p:cBhvr>
                                        <p:cTn id="102" dur="500" fill="hold"/>
                                        <p:tgtEl>
                                          <p:spTgt spid="7"/>
                                        </p:tgtEl>
                                        <p:attrNameLst>
                                          <p:attrName>ppt_w</p:attrName>
                                        </p:attrNameLst>
                                      </p:cBhvr>
                                      <p:tavLst>
                                        <p:tav tm="0">
                                          <p:val>
                                            <p:fltVal val="0"/>
                                          </p:val>
                                        </p:tav>
                                        <p:tav tm="100000">
                                          <p:val>
                                            <p:strVal val="#ppt_w"/>
                                          </p:val>
                                        </p:tav>
                                      </p:tavLst>
                                    </p:anim>
                                    <p:anim calcmode="lin" valueType="num">
                                      <p:cBhvr>
                                        <p:cTn id="103" dur="500" fill="hold"/>
                                        <p:tgtEl>
                                          <p:spTgt spid="7"/>
                                        </p:tgtEl>
                                        <p:attrNameLst>
                                          <p:attrName>ppt_h</p:attrName>
                                        </p:attrNameLst>
                                      </p:cBhvr>
                                      <p:tavLst>
                                        <p:tav tm="0">
                                          <p:val>
                                            <p:fltVal val="0"/>
                                          </p:val>
                                        </p:tav>
                                        <p:tav tm="100000">
                                          <p:val>
                                            <p:strVal val="#ppt_h"/>
                                          </p:val>
                                        </p:tav>
                                      </p:tavLst>
                                    </p:anim>
                                    <p:animEffect transition="in" filter="fade">
                                      <p:cBhvr>
                                        <p:cTn id="104" dur="500"/>
                                        <p:tgtEl>
                                          <p:spTgt spid="7"/>
                                        </p:tgtEl>
                                      </p:cBhvr>
                                    </p:animEffect>
                                  </p:childTnLst>
                                </p:cTn>
                              </p:par>
                            </p:childTnLst>
                          </p:cTn>
                        </p:par>
                        <p:par>
                          <p:cTn id="105" fill="hold">
                            <p:stCondLst>
                              <p:cond delay="7900"/>
                            </p:stCondLst>
                            <p:childTnLst>
                              <p:par>
                                <p:cTn id="106" presetID="53" presetClass="entr" presetSubtype="16" fill="hold" grpId="0" nodeType="afterEffect">
                                  <p:stCondLst>
                                    <p:cond delay="0"/>
                                  </p:stCondLst>
                                  <p:childTnLst>
                                    <p:set>
                                      <p:cBhvr>
                                        <p:cTn id="107" dur="1" fill="hold">
                                          <p:stCondLst>
                                            <p:cond delay="0"/>
                                          </p:stCondLst>
                                        </p:cTn>
                                        <p:tgtEl>
                                          <p:spTgt spid="14"/>
                                        </p:tgtEl>
                                        <p:attrNameLst>
                                          <p:attrName>style.visibility</p:attrName>
                                        </p:attrNameLst>
                                      </p:cBhvr>
                                      <p:to>
                                        <p:strVal val="visible"/>
                                      </p:to>
                                    </p:set>
                                    <p:anim calcmode="lin" valueType="num">
                                      <p:cBhvr>
                                        <p:cTn id="108" dur="500" fill="hold"/>
                                        <p:tgtEl>
                                          <p:spTgt spid="14"/>
                                        </p:tgtEl>
                                        <p:attrNameLst>
                                          <p:attrName>ppt_w</p:attrName>
                                        </p:attrNameLst>
                                      </p:cBhvr>
                                      <p:tavLst>
                                        <p:tav tm="0">
                                          <p:val>
                                            <p:fltVal val="0"/>
                                          </p:val>
                                        </p:tav>
                                        <p:tav tm="100000">
                                          <p:val>
                                            <p:strVal val="#ppt_w"/>
                                          </p:val>
                                        </p:tav>
                                      </p:tavLst>
                                    </p:anim>
                                    <p:anim calcmode="lin" valueType="num">
                                      <p:cBhvr>
                                        <p:cTn id="109" dur="500" fill="hold"/>
                                        <p:tgtEl>
                                          <p:spTgt spid="14"/>
                                        </p:tgtEl>
                                        <p:attrNameLst>
                                          <p:attrName>ppt_h</p:attrName>
                                        </p:attrNameLst>
                                      </p:cBhvr>
                                      <p:tavLst>
                                        <p:tav tm="0">
                                          <p:val>
                                            <p:fltVal val="0"/>
                                          </p:val>
                                        </p:tav>
                                        <p:tav tm="100000">
                                          <p:val>
                                            <p:strVal val="#ppt_h"/>
                                          </p:val>
                                        </p:tav>
                                      </p:tavLst>
                                    </p:anim>
                                    <p:animEffect transition="in" filter="fade">
                                      <p:cBhvr>
                                        <p:cTn id="110" dur="500"/>
                                        <p:tgtEl>
                                          <p:spTgt spid="14"/>
                                        </p:tgtEl>
                                      </p:cBhvr>
                                    </p:animEffect>
                                  </p:childTnLst>
                                </p:cTn>
                              </p:par>
                            </p:childTnLst>
                          </p:cTn>
                        </p:par>
                        <p:par>
                          <p:cTn id="111" fill="hold">
                            <p:stCondLst>
                              <p:cond delay="8400"/>
                            </p:stCondLst>
                            <p:childTnLst>
                              <p:par>
                                <p:cTn id="112" presetID="53" presetClass="entr" presetSubtype="16" fill="hold" grpId="0" nodeType="afterEffect">
                                  <p:stCondLst>
                                    <p:cond delay="0"/>
                                  </p:stCondLst>
                                  <p:childTnLst>
                                    <p:set>
                                      <p:cBhvr>
                                        <p:cTn id="113" dur="1" fill="hold">
                                          <p:stCondLst>
                                            <p:cond delay="0"/>
                                          </p:stCondLst>
                                        </p:cTn>
                                        <p:tgtEl>
                                          <p:spTgt spid="16"/>
                                        </p:tgtEl>
                                        <p:attrNameLst>
                                          <p:attrName>style.visibility</p:attrName>
                                        </p:attrNameLst>
                                      </p:cBhvr>
                                      <p:to>
                                        <p:strVal val="visible"/>
                                      </p:to>
                                    </p:set>
                                    <p:anim calcmode="lin" valueType="num">
                                      <p:cBhvr>
                                        <p:cTn id="114" dur="500" fill="hold"/>
                                        <p:tgtEl>
                                          <p:spTgt spid="16"/>
                                        </p:tgtEl>
                                        <p:attrNameLst>
                                          <p:attrName>ppt_w</p:attrName>
                                        </p:attrNameLst>
                                      </p:cBhvr>
                                      <p:tavLst>
                                        <p:tav tm="0">
                                          <p:val>
                                            <p:fltVal val="0"/>
                                          </p:val>
                                        </p:tav>
                                        <p:tav tm="100000">
                                          <p:val>
                                            <p:strVal val="#ppt_w"/>
                                          </p:val>
                                        </p:tav>
                                      </p:tavLst>
                                    </p:anim>
                                    <p:anim calcmode="lin" valueType="num">
                                      <p:cBhvr>
                                        <p:cTn id="115" dur="500" fill="hold"/>
                                        <p:tgtEl>
                                          <p:spTgt spid="16"/>
                                        </p:tgtEl>
                                        <p:attrNameLst>
                                          <p:attrName>ppt_h</p:attrName>
                                        </p:attrNameLst>
                                      </p:cBhvr>
                                      <p:tavLst>
                                        <p:tav tm="0">
                                          <p:val>
                                            <p:fltVal val="0"/>
                                          </p:val>
                                        </p:tav>
                                        <p:tav tm="100000">
                                          <p:val>
                                            <p:strVal val="#ppt_h"/>
                                          </p:val>
                                        </p:tav>
                                      </p:tavLst>
                                    </p:anim>
                                    <p:animEffect transition="in" filter="fade">
                                      <p:cBhvr>
                                        <p:cTn id="1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3" grpId="0"/>
      <p:bldP spid="7" grpId="0"/>
      <p:bldP spid="14" grpId="0"/>
      <p:bldP spid="16" grpId="0"/>
      <p:bldP spid="53" grpId="0" animBg="1"/>
      <p:bldP spid="54" grpId="0" animBg="1"/>
      <p:bldP spid="55" grpId="0" animBg="1"/>
      <p:bldP spid="56" grpId="0" animBg="1"/>
      <p:bldP spid="57" grpId="0" animBg="1"/>
      <p:bldP spid="88" grpId="0"/>
      <p:bldP spid="90" grpId="0" animBg="1"/>
      <p:bldP spid="91" grpId="0" animBg="1"/>
      <p:bldP spid="92" grpId="0" animBg="1"/>
      <p:bldP spid="93" grpId="0" animBg="1"/>
      <p:bldP spid="9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E76BB055-1C05-4C92-9CB9-21CF7EF603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a:extLst>
              <a:ext uri="{FF2B5EF4-FFF2-40B4-BE49-F238E27FC236}">
                <a16:creationId xmlns:a16="http://schemas.microsoft.com/office/drawing/2014/main" id="{C85D4E14-3DC3-48E2-9393-C1E0AB8CE32F}"/>
              </a:ext>
            </a:extLst>
          </p:cNvPr>
          <p:cNvCxnSpPr>
            <a:cxnSpLocks/>
          </p:cNvCxnSpPr>
          <p:nvPr/>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B3DB0AB-4449-455D-AFCE-3C2A681DED8A}"/>
              </a:ext>
            </a:extLst>
          </p:cNvPr>
          <p:cNvGrpSpPr/>
          <p:nvPr/>
        </p:nvGrpSpPr>
        <p:grpSpPr>
          <a:xfrm>
            <a:off x="8507237" y="198226"/>
            <a:ext cx="3143883" cy="716464"/>
            <a:chOff x="8507237" y="198226"/>
            <a:chExt cx="3143883" cy="716464"/>
          </a:xfrm>
        </p:grpSpPr>
        <p:sp>
          <p:nvSpPr>
            <p:cNvPr id="8" name="TextBox 19">
              <a:extLst>
                <a:ext uri="{FF2B5EF4-FFF2-40B4-BE49-F238E27FC236}">
                  <a16:creationId xmlns:a16="http://schemas.microsoft.com/office/drawing/2014/main" id="{21B8AA95-ECE0-4283-ABB3-EC28CE0E4033}"/>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Communist Party of China</a:t>
              </a:r>
              <a:endPar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矩形 8">
              <a:extLst>
                <a:ext uri="{FF2B5EF4-FFF2-40B4-BE49-F238E27FC236}">
                  <a16:creationId xmlns:a16="http://schemas.microsoft.com/office/drawing/2014/main" id="{A12D4F9D-D72D-4A20-817A-08F36E0AF218}"/>
                </a:ext>
              </a:extLst>
            </p:cNvPr>
            <p:cNvSpPr/>
            <p:nvPr/>
          </p:nvSpPr>
          <p:spPr>
            <a:xfrm>
              <a:off x="9409764" y="198226"/>
              <a:ext cx="1338828" cy="424732"/>
            </a:xfrm>
            <a:prstGeom prst="rect">
              <a:avLst/>
            </a:prstGeom>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中国共产党</a:t>
              </a:r>
              <a:endPar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1" name="矩形 10">
            <a:extLst>
              <a:ext uri="{FF2B5EF4-FFF2-40B4-BE49-F238E27FC236}">
                <a16:creationId xmlns:a16="http://schemas.microsoft.com/office/drawing/2014/main" id="{EDA066A8-2B07-4071-B45A-50176AB4F67A}"/>
              </a:ext>
            </a:extLst>
          </p:cNvPr>
          <p:cNvSpPr/>
          <p:nvPr/>
        </p:nvSpPr>
        <p:spPr>
          <a:xfrm>
            <a:off x="1395864" y="287156"/>
            <a:ext cx="2646878"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mn-cs"/>
              </a:rPr>
              <a:t>精准扶贫的重要性</a:t>
            </a:r>
          </a:p>
        </p:txBody>
      </p:sp>
      <p:sp>
        <p:nvSpPr>
          <p:cNvPr id="4" name="矩形 3">
            <a:extLst>
              <a:ext uri="{FF2B5EF4-FFF2-40B4-BE49-F238E27FC236}">
                <a16:creationId xmlns:a16="http://schemas.microsoft.com/office/drawing/2014/main" id="{F4FA549F-77BA-4BB3-9896-315B82F8FC7C}"/>
              </a:ext>
            </a:extLst>
          </p:cNvPr>
          <p:cNvSpPr/>
          <p:nvPr/>
        </p:nvSpPr>
        <p:spPr>
          <a:xfrm>
            <a:off x="6539452" y="2411278"/>
            <a:ext cx="3243197" cy="452432"/>
          </a:xfrm>
          <a:prstGeom prst="rect">
            <a:avLst/>
          </a:prstGeom>
        </p:spPr>
        <p:txBody>
          <a:bodyPr wrap="none">
            <a:spAutoFit/>
          </a:bodyPr>
          <a:lstStyle/>
          <a:p>
            <a:pPr marL="285750" indent="-285750" algn="ctr">
              <a:lnSpc>
                <a:spcPct val="130000"/>
              </a:lnSpc>
              <a:buClr>
                <a:srgbClr val="C00000"/>
              </a:buClr>
              <a:buFont typeface="Wingdings" panose="05000000000000000000" pitchFamily="2" charset="2"/>
              <a:buChar char="n"/>
            </a:pPr>
            <a:r>
              <a:rPr lang="zh-CN" altLang="en-US" b="1">
                <a:latin typeface="微软雅黑" panose="020B0503020204020204" pitchFamily="34" charset="-122"/>
                <a:ea typeface="微软雅黑" panose="020B0503020204020204" pitchFamily="34" charset="-122"/>
              </a:rPr>
              <a:t>是实现共同富裕的重大举措</a:t>
            </a:r>
          </a:p>
        </p:txBody>
      </p:sp>
      <p:sp>
        <p:nvSpPr>
          <p:cNvPr id="12" name="矩形 11">
            <a:extLst>
              <a:ext uri="{FF2B5EF4-FFF2-40B4-BE49-F238E27FC236}">
                <a16:creationId xmlns:a16="http://schemas.microsoft.com/office/drawing/2014/main" id="{C774AB50-662B-4814-BE34-6F30BFBCECB8}"/>
              </a:ext>
            </a:extLst>
          </p:cNvPr>
          <p:cNvSpPr/>
          <p:nvPr/>
        </p:nvSpPr>
        <p:spPr>
          <a:xfrm>
            <a:off x="6539452" y="3197293"/>
            <a:ext cx="3243197" cy="452432"/>
          </a:xfrm>
          <a:prstGeom prst="rect">
            <a:avLst/>
          </a:prstGeom>
        </p:spPr>
        <p:txBody>
          <a:bodyPr wrap="none">
            <a:spAutoFit/>
          </a:bodyPr>
          <a:lstStyle/>
          <a:p>
            <a:pPr marL="285750" indent="-285750" algn="ctr">
              <a:lnSpc>
                <a:spcPct val="130000"/>
              </a:lnSpc>
              <a:buClr>
                <a:srgbClr val="C00000"/>
              </a:buClr>
              <a:buFont typeface="Wingdings" panose="05000000000000000000" pitchFamily="2" charset="2"/>
              <a:buChar char="n"/>
            </a:pPr>
            <a:r>
              <a:rPr lang="zh-CN" altLang="en-US" b="1">
                <a:latin typeface="微软雅黑" panose="020B0503020204020204" pitchFamily="34" charset="-122"/>
                <a:ea typeface="微软雅黑" panose="020B0503020204020204" pitchFamily="34" charset="-122"/>
              </a:rPr>
              <a:t>促进全体人民改革发展成果</a:t>
            </a:r>
          </a:p>
        </p:txBody>
      </p:sp>
      <p:sp>
        <p:nvSpPr>
          <p:cNvPr id="13" name="矩形 12">
            <a:extLst>
              <a:ext uri="{FF2B5EF4-FFF2-40B4-BE49-F238E27FC236}">
                <a16:creationId xmlns:a16="http://schemas.microsoft.com/office/drawing/2014/main" id="{3BDE05B1-6C42-4463-8CE4-C8BA62538435}"/>
              </a:ext>
            </a:extLst>
          </p:cNvPr>
          <p:cNvSpPr/>
          <p:nvPr/>
        </p:nvSpPr>
        <p:spPr>
          <a:xfrm>
            <a:off x="6520827" y="3929434"/>
            <a:ext cx="3012363" cy="452432"/>
          </a:xfrm>
          <a:prstGeom prst="rect">
            <a:avLst/>
          </a:prstGeom>
        </p:spPr>
        <p:txBody>
          <a:bodyPr wrap="none">
            <a:spAutoFit/>
          </a:bodyPr>
          <a:lstStyle/>
          <a:p>
            <a:pPr marL="285750" indent="-285750" algn="ctr">
              <a:lnSpc>
                <a:spcPct val="130000"/>
              </a:lnSpc>
              <a:buClr>
                <a:srgbClr val="C00000"/>
              </a:buClr>
              <a:buFont typeface="Wingdings" panose="05000000000000000000" pitchFamily="2" charset="2"/>
              <a:buChar char="n"/>
            </a:pPr>
            <a:r>
              <a:rPr lang="zh-CN" altLang="en-US" b="1">
                <a:latin typeface="微软雅黑" panose="020B0503020204020204" pitchFamily="34" charset="-122"/>
                <a:ea typeface="微软雅黑" panose="020B0503020204020204" pitchFamily="34" charset="-122"/>
              </a:rPr>
              <a:t>是社会正确性的重要标志</a:t>
            </a:r>
          </a:p>
        </p:txBody>
      </p:sp>
      <p:sp>
        <p:nvSpPr>
          <p:cNvPr id="15" name="矩形 14">
            <a:extLst>
              <a:ext uri="{FF2B5EF4-FFF2-40B4-BE49-F238E27FC236}">
                <a16:creationId xmlns:a16="http://schemas.microsoft.com/office/drawing/2014/main" id="{6EA7DDB2-32ED-4820-8EC8-C0603899225E}"/>
              </a:ext>
            </a:extLst>
          </p:cNvPr>
          <p:cNvSpPr/>
          <p:nvPr/>
        </p:nvSpPr>
        <p:spPr>
          <a:xfrm>
            <a:off x="6520826" y="4661575"/>
            <a:ext cx="5011267" cy="812530"/>
          </a:xfrm>
          <a:prstGeom prst="rect">
            <a:avLst/>
          </a:prstGeom>
        </p:spPr>
        <p:txBody>
          <a:bodyPr wrap="square">
            <a:spAutoFit/>
          </a:bodyPr>
          <a:lstStyle/>
          <a:p>
            <a:pPr marL="285750" indent="-285750">
              <a:lnSpc>
                <a:spcPct val="130000"/>
              </a:lnSpc>
              <a:buClr>
                <a:srgbClr val="C00000"/>
              </a:buClr>
              <a:buFont typeface="Wingdings" panose="05000000000000000000" pitchFamily="2" charset="2"/>
              <a:buChar char="n"/>
            </a:pPr>
            <a:r>
              <a:rPr lang="zh-CN" altLang="en-US" b="1">
                <a:latin typeface="微软雅黑" panose="020B0503020204020204" pitchFamily="34" charset="-122"/>
                <a:ea typeface="微软雅黑" panose="020B0503020204020204" pitchFamily="34" charset="-122"/>
              </a:rPr>
              <a:t>是经济发展新常态下扩大国内需求，促进经济增长的重要途径</a:t>
            </a:r>
          </a:p>
        </p:txBody>
      </p:sp>
      <p:pic>
        <p:nvPicPr>
          <p:cNvPr id="18" name="图片 17" descr="图片包含 人员, 户外, 天空, 地面&#10;&#10;已生成极高可信度的说明">
            <a:extLst>
              <a:ext uri="{FF2B5EF4-FFF2-40B4-BE49-F238E27FC236}">
                <a16:creationId xmlns:a16="http://schemas.microsoft.com/office/drawing/2014/main" id="{3A4E6D4B-9B28-42F5-B1FA-AA2F727BA7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6328" y="2385315"/>
            <a:ext cx="4884562" cy="3233580"/>
          </a:xfrm>
          <a:prstGeom prst="rect">
            <a:avLst/>
          </a:prstGeom>
        </p:spPr>
      </p:pic>
    </p:spTree>
    <p:extLst>
      <p:ext uri="{BB962C8B-B14F-4D97-AF65-F5344CB8AC3E}">
        <p14:creationId xmlns:p14="http://schemas.microsoft.com/office/powerpoint/2010/main" val="359622895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anim calcmode="lin" valueType="num">
                                      <p:cBhvr>
                                        <p:cTn id="19" dur="500" fill="hold"/>
                                        <p:tgtEl>
                                          <p:spTgt spid="4"/>
                                        </p:tgtEl>
                                        <p:attrNameLst>
                                          <p:attrName>ppt_x</p:attrName>
                                        </p:attrNameLst>
                                      </p:cBhvr>
                                      <p:tavLst>
                                        <p:tav tm="0">
                                          <p:val>
                                            <p:strVal val="#ppt_x"/>
                                          </p:val>
                                        </p:tav>
                                        <p:tav tm="100000">
                                          <p:val>
                                            <p:strVal val="#ppt_x"/>
                                          </p:val>
                                        </p:tav>
                                      </p:tavLst>
                                    </p:anim>
                                    <p:anim calcmode="lin" valueType="num">
                                      <p:cBhvr>
                                        <p:cTn id="20" dur="5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anim calcmode="lin" valueType="num">
                                      <p:cBhvr>
                                        <p:cTn id="25" dur="500" fill="hold"/>
                                        <p:tgtEl>
                                          <p:spTgt spid="12"/>
                                        </p:tgtEl>
                                        <p:attrNameLst>
                                          <p:attrName>ppt_x</p:attrName>
                                        </p:attrNameLst>
                                      </p:cBhvr>
                                      <p:tavLst>
                                        <p:tav tm="0">
                                          <p:val>
                                            <p:strVal val="#ppt_x"/>
                                          </p:val>
                                        </p:tav>
                                        <p:tav tm="100000">
                                          <p:val>
                                            <p:strVal val="#ppt_x"/>
                                          </p:val>
                                        </p:tav>
                                      </p:tavLst>
                                    </p:anim>
                                    <p:anim calcmode="lin" valueType="num">
                                      <p:cBhvr>
                                        <p:cTn id="26" dur="5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anim calcmode="lin" valueType="num">
                                      <p:cBhvr>
                                        <p:cTn id="31" dur="500" fill="hold"/>
                                        <p:tgtEl>
                                          <p:spTgt spid="13"/>
                                        </p:tgtEl>
                                        <p:attrNameLst>
                                          <p:attrName>ppt_x</p:attrName>
                                        </p:attrNameLst>
                                      </p:cBhvr>
                                      <p:tavLst>
                                        <p:tav tm="0">
                                          <p:val>
                                            <p:strVal val="#ppt_x"/>
                                          </p:val>
                                        </p:tav>
                                        <p:tav tm="100000">
                                          <p:val>
                                            <p:strVal val="#ppt_x"/>
                                          </p:val>
                                        </p:tav>
                                      </p:tavLst>
                                    </p:anim>
                                    <p:anim calcmode="lin" valueType="num">
                                      <p:cBhvr>
                                        <p:cTn id="32" dur="5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anim calcmode="lin" valueType="num">
                                      <p:cBhvr>
                                        <p:cTn id="37" dur="500" fill="hold"/>
                                        <p:tgtEl>
                                          <p:spTgt spid="15"/>
                                        </p:tgtEl>
                                        <p:attrNameLst>
                                          <p:attrName>ppt_x</p:attrName>
                                        </p:attrNameLst>
                                      </p:cBhvr>
                                      <p:tavLst>
                                        <p:tav tm="0">
                                          <p:val>
                                            <p:strVal val="#ppt_x"/>
                                          </p:val>
                                        </p:tav>
                                        <p:tav tm="100000">
                                          <p:val>
                                            <p:strVal val="#ppt_x"/>
                                          </p:val>
                                        </p:tav>
                                      </p:tavLst>
                                    </p:anim>
                                    <p:anim calcmode="lin" valueType="num">
                                      <p:cBhvr>
                                        <p:cTn id="38"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P spid="12" grpId="0"/>
      <p:bldP spid="13"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7B6A0F8D-D85C-4E23-A40C-7F07EA09C86C}"/>
              </a:ext>
            </a:extLst>
          </p:cNvPr>
          <p:cNvSpPr/>
          <p:nvPr/>
        </p:nvSpPr>
        <p:spPr>
          <a:xfrm>
            <a:off x="3306670" y="2990239"/>
            <a:ext cx="5827236" cy="70788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第三章：精准扶贫的实施</a:t>
            </a:r>
          </a:p>
        </p:txBody>
      </p:sp>
      <p:pic>
        <p:nvPicPr>
          <p:cNvPr id="13" name="Picture 3">
            <a:extLst>
              <a:ext uri="{FF2B5EF4-FFF2-40B4-BE49-F238E27FC236}">
                <a16:creationId xmlns:a16="http://schemas.microsoft.com/office/drawing/2014/main" id="{B9376777-4C19-47DA-8269-15B4DFC4873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53164" y="1204028"/>
            <a:ext cx="1494043" cy="1385668"/>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a:extLst>
              <a:ext uri="{FF2B5EF4-FFF2-40B4-BE49-F238E27FC236}">
                <a16:creationId xmlns:a16="http://schemas.microsoft.com/office/drawing/2014/main" id="{5F52C0AF-E04D-4F76-8AEC-40F3B331C5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6098958"/>
            <a:ext cx="12192000" cy="759041"/>
          </a:xfrm>
          <a:prstGeom prst="rect">
            <a:avLst/>
          </a:prstGeom>
        </p:spPr>
      </p:pic>
      <p:pic>
        <p:nvPicPr>
          <p:cNvPr id="16" name="Picture 3" descr="G:\2016我图\两会\ooopic_10194892_b0c64675b11c678cafbc\002.png">
            <a:extLst>
              <a:ext uri="{FF2B5EF4-FFF2-40B4-BE49-F238E27FC236}">
                <a16:creationId xmlns:a16="http://schemas.microsoft.com/office/drawing/2014/main" id="{5697F788-FF5F-45F4-B89A-D417AE2A8D4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4675180"/>
            <a:ext cx="4285032" cy="2182820"/>
          </a:xfrm>
          <a:prstGeom prst="rect">
            <a:avLst/>
          </a:prstGeom>
          <a:noFill/>
          <a:extLst>
            <a:ext uri="{909E8E84-426E-40DD-AFC4-6F175D3DCCD1}">
              <a14:hiddenFill xmlns:a14="http://schemas.microsoft.com/office/drawing/2010/main">
                <a:solidFill>
                  <a:srgbClr val="FFFFFF"/>
                </a:solidFill>
              </a14:hiddenFill>
            </a:ext>
          </a:extLst>
        </p:spPr>
      </p:pic>
      <p:pic>
        <p:nvPicPr>
          <p:cNvPr id="17" name="图片 16">
            <a:extLst>
              <a:ext uri="{FF2B5EF4-FFF2-40B4-BE49-F238E27FC236}">
                <a16:creationId xmlns:a16="http://schemas.microsoft.com/office/drawing/2014/main" id="{4FFD9D1D-A88B-4A57-9332-4D7BDD2ECF5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77032" y="3804157"/>
            <a:ext cx="2614968" cy="3053843"/>
          </a:xfrm>
          <a:prstGeom prst="rect">
            <a:avLst/>
          </a:prstGeom>
        </p:spPr>
      </p:pic>
    </p:spTree>
    <p:extLst>
      <p:ext uri="{BB962C8B-B14F-4D97-AF65-F5344CB8AC3E}">
        <p14:creationId xmlns:p14="http://schemas.microsoft.com/office/powerpoint/2010/main" val="176294085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anim calcmode="lin" valueType="num">
                                      <p:cBhvr>
                                        <p:cTn id="12" dur="500" fill="hold"/>
                                        <p:tgtEl>
                                          <p:spTgt spid="16"/>
                                        </p:tgtEl>
                                        <p:attrNameLst>
                                          <p:attrName>ppt_x</p:attrName>
                                        </p:attrNameLst>
                                      </p:cBhvr>
                                      <p:tavLst>
                                        <p:tav tm="0">
                                          <p:val>
                                            <p:strVal val="#ppt_x"/>
                                          </p:val>
                                        </p:tav>
                                        <p:tav tm="100000">
                                          <p:val>
                                            <p:strVal val="#ppt_x"/>
                                          </p:val>
                                        </p:tav>
                                      </p:tavLst>
                                    </p:anim>
                                    <p:anim calcmode="lin" valueType="num">
                                      <p:cBhvr>
                                        <p:cTn id="13" dur="50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anim calcmode="lin" valueType="num">
                                      <p:cBhvr>
                                        <p:cTn id="18" dur="500" fill="hold"/>
                                        <p:tgtEl>
                                          <p:spTgt spid="17"/>
                                        </p:tgtEl>
                                        <p:attrNameLst>
                                          <p:attrName>ppt_x</p:attrName>
                                        </p:attrNameLst>
                                      </p:cBhvr>
                                      <p:tavLst>
                                        <p:tav tm="0">
                                          <p:val>
                                            <p:strVal val="#ppt_x"/>
                                          </p:val>
                                        </p:tav>
                                        <p:tav tm="100000">
                                          <p:val>
                                            <p:strVal val="#ppt_x"/>
                                          </p:val>
                                        </p:tav>
                                      </p:tavLst>
                                    </p:anim>
                                    <p:anim calcmode="lin" valueType="num">
                                      <p:cBhvr>
                                        <p:cTn id="19" dur="5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9"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E76BB055-1C05-4C92-9CB9-21CF7EF603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a:extLst>
              <a:ext uri="{FF2B5EF4-FFF2-40B4-BE49-F238E27FC236}">
                <a16:creationId xmlns:a16="http://schemas.microsoft.com/office/drawing/2014/main" id="{C85D4E14-3DC3-48E2-9393-C1E0AB8CE32F}"/>
              </a:ext>
            </a:extLst>
          </p:cNvPr>
          <p:cNvCxnSpPr>
            <a:cxnSpLocks/>
          </p:cNvCxnSpPr>
          <p:nvPr/>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B3DB0AB-4449-455D-AFCE-3C2A681DED8A}"/>
              </a:ext>
            </a:extLst>
          </p:cNvPr>
          <p:cNvGrpSpPr/>
          <p:nvPr/>
        </p:nvGrpSpPr>
        <p:grpSpPr>
          <a:xfrm>
            <a:off x="8507237" y="198226"/>
            <a:ext cx="3143883" cy="716464"/>
            <a:chOff x="8507237" y="198226"/>
            <a:chExt cx="3143883" cy="716464"/>
          </a:xfrm>
        </p:grpSpPr>
        <p:sp>
          <p:nvSpPr>
            <p:cNvPr id="8" name="TextBox 19">
              <a:extLst>
                <a:ext uri="{FF2B5EF4-FFF2-40B4-BE49-F238E27FC236}">
                  <a16:creationId xmlns:a16="http://schemas.microsoft.com/office/drawing/2014/main" id="{21B8AA95-ECE0-4283-ABB3-EC28CE0E4033}"/>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Communist Party of China</a:t>
              </a:r>
              <a:endPar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矩形 8">
              <a:extLst>
                <a:ext uri="{FF2B5EF4-FFF2-40B4-BE49-F238E27FC236}">
                  <a16:creationId xmlns:a16="http://schemas.microsoft.com/office/drawing/2014/main" id="{A12D4F9D-D72D-4A20-817A-08F36E0AF218}"/>
                </a:ext>
              </a:extLst>
            </p:cNvPr>
            <p:cNvSpPr/>
            <p:nvPr/>
          </p:nvSpPr>
          <p:spPr>
            <a:xfrm>
              <a:off x="9409764" y="198226"/>
              <a:ext cx="1338828" cy="424732"/>
            </a:xfrm>
            <a:prstGeom prst="rect">
              <a:avLst/>
            </a:prstGeom>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中国共产党</a:t>
              </a:r>
              <a:endPar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1" name="矩形 10">
            <a:extLst>
              <a:ext uri="{FF2B5EF4-FFF2-40B4-BE49-F238E27FC236}">
                <a16:creationId xmlns:a16="http://schemas.microsoft.com/office/drawing/2014/main" id="{EDA066A8-2B07-4071-B45A-50176AB4F67A}"/>
              </a:ext>
            </a:extLst>
          </p:cNvPr>
          <p:cNvSpPr/>
          <p:nvPr/>
        </p:nvSpPr>
        <p:spPr>
          <a:xfrm>
            <a:off x="1395864" y="287156"/>
            <a:ext cx="233910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mn-cs"/>
              </a:rPr>
              <a:t>精准扶贫的实施</a:t>
            </a:r>
          </a:p>
        </p:txBody>
      </p:sp>
      <p:grpSp>
        <p:nvGrpSpPr>
          <p:cNvPr id="3" name="组合 2">
            <a:extLst>
              <a:ext uri="{FF2B5EF4-FFF2-40B4-BE49-F238E27FC236}">
                <a16:creationId xmlns:a16="http://schemas.microsoft.com/office/drawing/2014/main" id="{B37A9251-8879-489B-94DF-4A03DCE2A374}"/>
              </a:ext>
            </a:extLst>
          </p:cNvPr>
          <p:cNvGrpSpPr/>
          <p:nvPr/>
        </p:nvGrpSpPr>
        <p:grpSpPr>
          <a:xfrm>
            <a:off x="6036816" y="2187837"/>
            <a:ext cx="5051394" cy="3307949"/>
            <a:chOff x="6036816" y="2187837"/>
            <a:chExt cx="5051394" cy="3307949"/>
          </a:xfrm>
        </p:grpSpPr>
        <p:sp>
          <p:nvSpPr>
            <p:cNvPr id="16" name="矩形 15">
              <a:extLst>
                <a:ext uri="{FF2B5EF4-FFF2-40B4-BE49-F238E27FC236}">
                  <a16:creationId xmlns:a16="http://schemas.microsoft.com/office/drawing/2014/main" id="{9B39DEEE-1136-4E81-BAAB-F7993327CEA8}"/>
                </a:ext>
              </a:extLst>
            </p:cNvPr>
            <p:cNvSpPr/>
            <p:nvPr/>
          </p:nvSpPr>
          <p:spPr>
            <a:xfrm>
              <a:off x="6036816" y="2187837"/>
              <a:ext cx="5051394" cy="330794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F48FFFB7-1B86-43FF-99BE-736475163A0C}"/>
                </a:ext>
              </a:extLst>
            </p:cNvPr>
            <p:cNvSpPr/>
            <p:nvPr/>
          </p:nvSpPr>
          <p:spPr>
            <a:xfrm>
              <a:off x="6502792" y="2341400"/>
              <a:ext cx="4245800" cy="3000821"/>
            </a:xfrm>
            <a:prstGeom prst="rect">
              <a:avLst/>
            </a:prstGeom>
          </p:spPr>
          <p:txBody>
            <a:bodyPr wrap="square">
              <a:spAutoFit/>
            </a:bodyPr>
            <a:lstStyle/>
            <a:p>
              <a:pPr eaLnBrk="0" hangingPunct="0">
                <a:lnSpc>
                  <a:spcPct val="150000"/>
                </a:lnSpc>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通过扶贫信息系统的动态管理、数据分析，制定切实可行的帮扶措施，建立扶贫项目库、扶贫专家库，通过实时监控和对讲技术，让贫困户与专家视频通话，随时接受专家指导，使帮扶措施和帮扶项目真正有效的执行下去，达到预期的目标和结果。</a:t>
              </a:r>
              <a:endParaRPr lang="en-US" altLang="zh-CN" b="1">
                <a:solidFill>
                  <a:schemeClr val="bg1"/>
                </a:solidFill>
                <a:latin typeface="Lato Light" pitchFamily="34" charset="0"/>
                <a:ea typeface="MS PGothic" panose="020B0600070205080204" pitchFamily="34" charset="-128"/>
              </a:endParaRPr>
            </a:p>
          </p:txBody>
        </p:sp>
      </p:grpSp>
      <p:pic>
        <p:nvPicPr>
          <p:cNvPr id="7" name="图片 6" descr="图片包含 人员, 男士, 站立, 服装&#10;&#10;已生成极高可信度的说明">
            <a:extLst>
              <a:ext uri="{FF2B5EF4-FFF2-40B4-BE49-F238E27FC236}">
                <a16:creationId xmlns:a16="http://schemas.microsoft.com/office/drawing/2014/main" id="{31993F2A-A59B-4550-A0A7-41CC7B89B5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5003" y="2187837"/>
            <a:ext cx="4771813" cy="3307949"/>
          </a:xfrm>
          <a:prstGeom prst="rect">
            <a:avLst/>
          </a:prstGeom>
        </p:spPr>
      </p:pic>
    </p:spTree>
    <p:extLst>
      <p:ext uri="{BB962C8B-B14F-4D97-AF65-F5344CB8AC3E}">
        <p14:creationId xmlns:p14="http://schemas.microsoft.com/office/powerpoint/2010/main" val="313016546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E76BB055-1C05-4C92-9CB9-21CF7EF603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a:extLst>
              <a:ext uri="{FF2B5EF4-FFF2-40B4-BE49-F238E27FC236}">
                <a16:creationId xmlns:a16="http://schemas.microsoft.com/office/drawing/2014/main" id="{C85D4E14-3DC3-48E2-9393-C1E0AB8CE32F}"/>
              </a:ext>
            </a:extLst>
          </p:cNvPr>
          <p:cNvCxnSpPr>
            <a:cxnSpLocks/>
          </p:cNvCxnSpPr>
          <p:nvPr/>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B3DB0AB-4449-455D-AFCE-3C2A681DED8A}"/>
              </a:ext>
            </a:extLst>
          </p:cNvPr>
          <p:cNvGrpSpPr/>
          <p:nvPr/>
        </p:nvGrpSpPr>
        <p:grpSpPr>
          <a:xfrm>
            <a:off x="8507237" y="198226"/>
            <a:ext cx="3143883" cy="716464"/>
            <a:chOff x="8507237" y="198226"/>
            <a:chExt cx="3143883" cy="716464"/>
          </a:xfrm>
        </p:grpSpPr>
        <p:sp>
          <p:nvSpPr>
            <p:cNvPr id="8" name="TextBox 19">
              <a:extLst>
                <a:ext uri="{FF2B5EF4-FFF2-40B4-BE49-F238E27FC236}">
                  <a16:creationId xmlns:a16="http://schemas.microsoft.com/office/drawing/2014/main" id="{21B8AA95-ECE0-4283-ABB3-EC28CE0E4033}"/>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Communist Party of China</a:t>
              </a:r>
              <a:endPar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矩形 8">
              <a:extLst>
                <a:ext uri="{FF2B5EF4-FFF2-40B4-BE49-F238E27FC236}">
                  <a16:creationId xmlns:a16="http://schemas.microsoft.com/office/drawing/2014/main" id="{A12D4F9D-D72D-4A20-817A-08F36E0AF218}"/>
                </a:ext>
              </a:extLst>
            </p:cNvPr>
            <p:cNvSpPr/>
            <p:nvPr/>
          </p:nvSpPr>
          <p:spPr>
            <a:xfrm>
              <a:off x="9409764" y="198226"/>
              <a:ext cx="1338828" cy="424732"/>
            </a:xfrm>
            <a:prstGeom prst="rect">
              <a:avLst/>
            </a:prstGeom>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中国共产党</a:t>
              </a:r>
              <a:endPar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1" name="矩形 10">
            <a:extLst>
              <a:ext uri="{FF2B5EF4-FFF2-40B4-BE49-F238E27FC236}">
                <a16:creationId xmlns:a16="http://schemas.microsoft.com/office/drawing/2014/main" id="{EDA066A8-2B07-4071-B45A-50176AB4F67A}"/>
              </a:ext>
            </a:extLst>
          </p:cNvPr>
          <p:cNvSpPr/>
          <p:nvPr/>
        </p:nvSpPr>
        <p:spPr>
          <a:xfrm>
            <a:off x="1395864" y="287156"/>
            <a:ext cx="233910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mn-cs"/>
              </a:rPr>
              <a:t>精准扶贫的实施</a:t>
            </a:r>
          </a:p>
        </p:txBody>
      </p:sp>
      <p:grpSp>
        <p:nvGrpSpPr>
          <p:cNvPr id="2" name="组合 1">
            <a:extLst>
              <a:ext uri="{FF2B5EF4-FFF2-40B4-BE49-F238E27FC236}">
                <a16:creationId xmlns:a16="http://schemas.microsoft.com/office/drawing/2014/main" id="{3C8E7CA7-6C13-4856-A111-B4B37FEBB9D0}"/>
              </a:ext>
            </a:extLst>
          </p:cNvPr>
          <p:cNvGrpSpPr/>
          <p:nvPr/>
        </p:nvGrpSpPr>
        <p:grpSpPr>
          <a:xfrm>
            <a:off x="1573417" y="1926454"/>
            <a:ext cx="1569660" cy="492652"/>
            <a:chOff x="1573417" y="1926454"/>
            <a:chExt cx="1569660" cy="492652"/>
          </a:xfrm>
        </p:grpSpPr>
        <p:sp>
          <p:nvSpPr>
            <p:cNvPr id="17" name="矩形 16">
              <a:extLst>
                <a:ext uri="{FF2B5EF4-FFF2-40B4-BE49-F238E27FC236}">
                  <a16:creationId xmlns:a16="http://schemas.microsoft.com/office/drawing/2014/main" id="{50209C2E-E514-4058-93A4-EB69F886EB65}"/>
                </a:ext>
              </a:extLst>
            </p:cNvPr>
            <p:cNvSpPr/>
            <p:nvPr/>
          </p:nvSpPr>
          <p:spPr>
            <a:xfrm>
              <a:off x="1573417" y="1926454"/>
              <a:ext cx="1569660" cy="4926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DBEC586D-6B0C-4726-8E73-7D700A145F2B}"/>
                </a:ext>
              </a:extLst>
            </p:cNvPr>
            <p:cNvSpPr/>
            <p:nvPr/>
          </p:nvSpPr>
          <p:spPr>
            <a:xfrm>
              <a:off x="1573417" y="2004991"/>
              <a:ext cx="1569660" cy="369332"/>
            </a:xfrm>
            <a:prstGeom prst="rect">
              <a:avLst/>
            </a:prstGeom>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农户信息管理</a:t>
              </a:r>
              <a:endParaRPr lang="en-US" altLang="zh-CN" b="1">
                <a:solidFill>
                  <a:schemeClr val="bg1"/>
                </a:solidFill>
                <a:latin typeface="微软雅黑" panose="020B0503020204020204" pitchFamily="34" charset="-122"/>
                <a:ea typeface="微软雅黑" panose="020B0503020204020204" pitchFamily="34" charset="-122"/>
              </a:endParaRPr>
            </a:p>
          </p:txBody>
        </p:sp>
      </p:grpSp>
      <p:sp>
        <p:nvSpPr>
          <p:cNvPr id="4" name="矩形 3">
            <a:extLst>
              <a:ext uri="{FF2B5EF4-FFF2-40B4-BE49-F238E27FC236}">
                <a16:creationId xmlns:a16="http://schemas.microsoft.com/office/drawing/2014/main" id="{C94333B0-80F8-4ABB-83C6-E3C8ADA20D4C}"/>
              </a:ext>
            </a:extLst>
          </p:cNvPr>
          <p:cNvSpPr/>
          <p:nvPr/>
        </p:nvSpPr>
        <p:spPr>
          <a:xfrm>
            <a:off x="4574187" y="1838791"/>
            <a:ext cx="6096000" cy="701731"/>
          </a:xfrm>
          <a:prstGeom prst="rect">
            <a:avLst/>
          </a:prstGeom>
        </p:spPr>
        <p:txBody>
          <a:bodyPr>
            <a:spAutoFit/>
          </a:bodyPr>
          <a:lstStyle/>
          <a:p>
            <a:pPr>
              <a:lnSpc>
                <a:spcPct val="110000"/>
              </a:lnSpc>
              <a:buFont typeface="Arial" panose="020B0604020202020204" pitchFamily="34" charset="0"/>
              <a:buNone/>
            </a:pPr>
            <a:r>
              <a:rPr lang="zh-CN" altLang="en-US">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要建立起贫困户的信息网络系统，将扶贫对象的基本资料、动态情况录入到系统</a:t>
            </a:r>
            <a:endParaRPr lang="zh-CN" altLang="en-US">
              <a:solidFill>
                <a:srgbClr val="404040"/>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D76BFC8A-EBD8-48AE-B1B2-71EB6C025D7A}"/>
              </a:ext>
            </a:extLst>
          </p:cNvPr>
          <p:cNvGrpSpPr/>
          <p:nvPr/>
        </p:nvGrpSpPr>
        <p:grpSpPr>
          <a:xfrm>
            <a:off x="1573417" y="3465328"/>
            <a:ext cx="1589161" cy="492652"/>
            <a:chOff x="1573417" y="3465328"/>
            <a:chExt cx="1589161" cy="492652"/>
          </a:xfrm>
        </p:grpSpPr>
        <p:sp>
          <p:nvSpPr>
            <p:cNvPr id="18" name="矩形 17">
              <a:extLst>
                <a:ext uri="{FF2B5EF4-FFF2-40B4-BE49-F238E27FC236}">
                  <a16:creationId xmlns:a16="http://schemas.microsoft.com/office/drawing/2014/main" id="{AAD4576D-C63F-4C94-B5AB-16F804119A90}"/>
                </a:ext>
              </a:extLst>
            </p:cNvPr>
            <p:cNvSpPr/>
            <p:nvPr/>
          </p:nvSpPr>
          <p:spPr>
            <a:xfrm>
              <a:off x="1592918" y="3465328"/>
              <a:ext cx="1569660" cy="4926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281C279F-6149-445A-885B-AACF6D695CF0}"/>
                </a:ext>
              </a:extLst>
            </p:cNvPr>
            <p:cNvSpPr/>
            <p:nvPr/>
          </p:nvSpPr>
          <p:spPr>
            <a:xfrm>
              <a:off x="1573417" y="3545127"/>
              <a:ext cx="1569660" cy="369332"/>
            </a:xfrm>
            <a:prstGeom prst="rect">
              <a:avLst/>
            </a:prstGeom>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阳光操作管理</a:t>
              </a:r>
              <a:endParaRPr lang="en-US" altLang="zh-CN" b="1">
                <a:solidFill>
                  <a:schemeClr val="bg1"/>
                </a:solidFill>
                <a:latin typeface="微软雅黑" panose="020B0503020204020204" pitchFamily="34" charset="-122"/>
                <a:ea typeface="微软雅黑" panose="020B0503020204020204" pitchFamily="34" charset="-122"/>
              </a:endParaRPr>
            </a:p>
          </p:txBody>
        </p:sp>
      </p:grpSp>
      <p:sp>
        <p:nvSpPr>
          <p:cNvPr id="13" name="矩形 12">
            <a:extLst>
              <a:ext uri="{FF2B5EF4-FFF2-40B4-BE49-F238E27FC236}">
                <a16:creationId xmlns:a16="http://schemas.microsoft.com/office/drawing/2014/main" id="{DB109ABA-1CB2-45B4-BC09-B76CB88B14DE}"/>
              </a:ext>
            </a:extLst>
          </p:cNvPr>
          <p:cNvSpPr/>
          <p:nvPr/>
        </p:nvSpPr>
        <p:spPr>
          <a:xfrm>
            <a:off x="4574187" y="3208439"/>
            <a:ext cx="6096000" cy="1006429"/>
          </a:xfrm>
          <a:prstGeom prst="rect">
            <a:avLst/>
          </a:prstGeom>
        </p:spPr>
        <p:txBody>
          <a:bodyPr>
            <a:spAutoFit/>
          </a:bodyPr>
          <a:lstStyle/>
          <a:p>
            <a:pPr>
              <a:lnSpc>
                <a:spcPct val="110000"/>
              </a:lnSpc>
              <a:buFont typeface="Arial" panose="020B0604020202020204" pitchFamily="34" charset="0"/>
              <a:buNone/>
            </a:pPr>
            <a:r>
              <a:rPr lang="zh-CN" altLang="en-US">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按照国家</a:t>
            </a:r>
            <a:r>
              <a:rPr lang="en-US" altLang="zh-CN">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财政专项扶贫资金管理办法</a:t>
            </a:r>
            <a:r>
              <a:rPr lang="en-US" altLang="zh-CN">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，对扶贫资金建立完善严格的管理制度，建立扶贫资金信息披露制度以及扶贫对象</a:t>
            </a:r>
            <a:endParaRPr lang="zh-CN" altLang="en-US">
              <a:solidFill>
                <a:srgbClr val="404040"/>
              </a:solidFill>
              <a:latin typeface="微软雅黑" panose="020B0503020204020204" pitchFamily="34" charset="-122"/>
              <a:ea typeface="微软雅黑" panose="020B0503020204020204" pitchFamily="34" charset="-122"/>
            </a:endParaRPr>
          </a:p>
        </p:txBody>
      </p:sp>
      <p:grpSp>
        <p:nvGrpSpPr>
          <p:cNvPr id="16" name="组合 15">
            <a:extLst>
              <a:ext uri="{FF2B5EF4-FFF2-40B4-BE49-F238E27FC236}">
                <a16:creationId xmlns:a16="http://schemas.microsoft.com/office/drawing/2014/main" id="{8F5D1660-D53F-4013-9705-CEA8EAA24916}"/>
              </a:ext>
            </a:extLst>
          </p:cNvPr>
          <p:cNvGrpSpPr/>
          <p:nvPr/>
        </p:nvGrpSpPr>
        <p:grpSpPr>
          <a:xfrm>
            <a:off x="1573417" y="5109127"/>
            <a:ext cx="1569660" cy="492652"/>
            <a:chOff x="1573417" y="5109127"/>
            <a:chExt cx="1569660" cy="492652"/>
          </a:xfrm>
        </p:grpSpPr>
        <p:sp>
          <p:nvSpPr>
            <p:cNvPr id="19" name="矩形 18">
              <a:extLst>
                <a:ext uri="{FF2B5EF4-FFF2-40B4-BE49-F238E27FC236}">
                  <a16:creationId xmlns:a16="http://schemas.microsoft.com/office/drawing/2014/main" id="{D838C640-B8D4-47DD-BCF1-8DE797A9665F}"/>
                </a:ext>
              </a:extLst>
            </p:cNvPr>
            <p:cNvSpPr/>
            <p:nvPr/>
          </p:nvSpPr>
          <p:spPr>
            <a:xfrm>
              <a:off x="1573417" y="5109127"/>
              <a:ext cx="1569660" cy="4926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94CEBAF5-BD45-49AC-B5BC-3A704CCD2E99}"/>
                </a:ext>
              </a:extLst>
            </p:cNvPr>
            <p:cNvSpPr/>
            <p:nvPr/>
          </p:nvSpPr>
          <p:spPr>
            <a:xfrm>
              <a:off x="1573417" y="5170788"/>
              <a:ext cx="1569660" cy="369332"/>
            </a:xfrm>
            <a:prstGeom prst="rect">
              <a:avLst/>
            </a:prstGeom>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扶贫事权管理</a:t>
              </a:r>
              <a:endParaRPr lang="en-US" altLang="zh-CN" b="1">
                <a:solidFill>
                  <a:schemeClr val="bg1"/>
                </a:solidFill>
                <a:latin typeface="微软雅黑" panose="020B0503020204020204" pitchFamily="34" charset="-122"/>
                <a:ea typeface="微软雅黑" panose="020B0503020204020204" pitchFamily="34" charset="-122"/>
              </a:endParaRPr>
            </a:p>
          </p:txBody>
        </p:sp>
      </p:grpSp>
      <p:sp>
        <p:nvSpPr>
          <p:cNvPr id="15" name="矩形 14">
            <a:extLst>
              <a:ext uri="{FF2B5EF4-FFF2-40B4-BE49-F238E27FC236}">
                <a16:creationId xmlns:a16="http://schemas.microsoft.com/office/drawing/2014/main" id="{66BB0A50-305F-4381-8487-DCCB96B4599C}"/>
              </a:ext>
            </a:extLst>
          </p:cNvPr>
          <p:cNvSpPr/>
          <p:nvPr/>
        </p:nvSpPr>
        <p:spPr>
          <a:xfrm>
            <a:off x="4574187" y="5004588"/>
            <a:ext cx="6096000" cy="701731"/>
          </a:xfrm>
          <a:prstGeom prst="rect">
            <a:avLst/>
          </a:prstGeom>
        </p:spPr>
        <p:txBody>
          <a:bodyPr>
            <a:spAutoFit/>
          </a:bodyPr>
          <a:lstStyle/>
          <a:p>
            <a:pPr>
              <a:lnSpc>
                <a:spcPct val="110000"/>
              </a:lnSpc>
              <a:buFont typeface="Arial" panose="020B0604020202020204" pitchFamily="34" charset="0"/>
              <a:buNone/>
            </a:pPr>
            <a:r>
              <a:rPr lang="zh-CN" altLang="en-US">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对扶贫工作，目前省、市、县三级分别该承担什么任务并不十分明确，好像大家都在管钱</a:t>
            </a:r>
            <a:endParaRPr lang="zh-CN" altLang="en-US">
              <a:solidFill>
                <a:srgbClr val="404040"/>
              </a:solidFill>
              <a:latin typeface="微软雅黑" panose="020B0503020204020204" pitchFamily="34" charset="-122"/>
              <a:ea typeface="微软雅黑" panose="020B0503020204020204" pitchFamily="34" charset="-122"/>
            </a:endParaRPr>
          </a:p>
        </p:txBody>
      </p:sp>
      <p:cxnSp>
        <p:nvCxnSpPr>
          <p:cNvPr id="20" name="直接连接符 19">
            <a:extLst>
              <a:ext uri="{FF2B5EF4-FFF2-40B4-BE49-F238E27FC236}">
                <a16:creationId xmlns:a16="http://schemas.microsoft.com/office/drawing/2014/main" id="{488A7012-0C8D-4760-9CA2-E3907A588296}"/>
              </a:ext>
            </a:extLst>
          </p:cNvPr>
          <p:cNvCxnSpPr>
            <a:cxnSpLocks/>
          </p:cNvCxnSpPr>
          <p:nvPr/>
        </p:nvCxnSpPr>
        <p:spPr>
          <a:xfrm flipV="1">
            <a:off x="3325129" y="2192981"/>
            <a:ext cx="1087073" cy="1"/>
          </a:xfrm>
          <a:prstGeom prst="line">
            <a:avLst/>
          </a:prstGeom>
          <a:ln w="19050">
            <a:solidFill>
              <a:schemeClr val="tx1">
                <a:lumMod val="50000"/>
                <a:lumOff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FBF70207-3EF6-4BA5-A5D0-C7DE72711F0C}"/>
              </a:ext>
            </a:extLst>
          </p:cNvPr>
          <p:cNvCxnSpPr>
            <a:cxnSpLocks/>
          </p:cNvCxnSpPr>
          <p:nvPr/>
        </p:nvCxnSpPr>
        <p:spPr>
          <a:xfrm flipV="1">
            <a:off x="3324846" y="3681891"/>
            <a:ext cx="1087073" cy="1"/>
          </a:xfrm>
          <a:prstGeom prst="line">
            <a:avLst/>
          </a:prstGeom>
          <a:ln w="19050">
            <a:solidFill>
              <a:schemeClr val="tx1">
                <a:lumMod val="50000"/>
                <a:lumOff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4FD8C1F7-C11F-4DD3-BD7D-7B7B43F660CE}"/>
              </a:ext>
            </a:extLst>
          </p:cNvPr>
          <p:cNvCxnSpPr>
            <a:cxnSpLocks/>
          </p:cNvCxnSpPr>
          <p:nvPr/>
        </p:nvCxnSpPr>
        <p:spPr>
          <a:xfrm flipV="1">
            <a:off x="3324846" y="5355452"/>
            <a:ext cx="1087073" cy="1"/>
          </a:xfrm>
          <a:prstGeom prst="line">
            <a:avLst/>
          </a:prstGeom>
          <a:ln w="19050">
            <a:solidFill>
              <a:schemeClr val="tx1">
                <a:lumMod val="50000"/>
                <a:lumOff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294743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6" presetClass="entr" presetSubtype="37"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arn(outVertical)">
                                      <p:cBhvr>
                                        <p:cTn id="17" dur="500"/>
                                        <p:tgtEl>
                                          <p:spTgt spid="20"/>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6" presetClass="entr" presetSubtype="37"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barn(outVertical)">
                                      <p:cBhvr>
                                        <p:cTn id="33" dur="500"/>
                                        <p:tgtEl>
                                          <p:spTgt spid="22"/>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6" presetClass="entr" presetSubtype="37"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outVertical)">
                                      <p:cBhvr>
                                        <p:cTn id="49" dur="500"/>
                                        <p:tgtEl>
                                          <p:spTgt spid="23"/>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P spid="13"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a:extLst>
              <a:ext uri="{FF2B5EF4-FFF2-40B4-BE49-F238E27FC236}">
                <a16:creationId xmlns:a16="http://schemas.microsoft.com/office/drawing/2014/main" id="{5F278C44-BE70-4205-92FD-33F32CB66EE7}"/>
              </a:ext>
            </a:extLst>
          </p:cNvPr>
          <p:cNvSpPr/>
          <p:nvPr/>
        </p:nvSpPr>
        <p:spPr>
          <a:xfrm>
            <a:off x="2721005" y="2825400"/>
            <a:ext cx="6822490" cy="234140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3">
            <a:extLst>
              <a:ext uri="{FF2B5EF4-FFF2-40B4-BE49-F238E27FC236}">
                <a16:creationId xmlns:a16="http://schemas.microsoft.com/office/drawing/2014/main" id="{E76BB055-1C05-4C92-9CB9-21CF7EF603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a:extLst>
              <a:ext uri="{FF2B5EF4-FFF2-40B4-BE49-F238E27FC236}">
                <a16:creationId xmlns:a16="http://schemas.microsoft.com/office/drawing/2014/main" id="{C85D4E14-3DC3-48E2-9393-C1E0AB8CE32F}"/>
              </a:ext>
            </a:extLst>
          </p:cNvPr>
          <p:cNvCxnSpPr>
            <a:cxnSpLocks/>
          </p:cNvCxnSpPr>
          <p:nvPr/>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B3DB0AB-4449-455D-AFCE-3C2A681DED8A}"/>
              </a:ext>
            </a:extLst>
          </p:cNvPr>
          <p:cNvGrpSpPr/>
          <p:nvPr/>
        </p:nvGrpSpPr>
        <p:grpSpPr>
          <a:xfrm>
            <a:off x="8507237" y="198226"/>
            <a:ext cx="3143883" cy="716464"/>
            <a:chOff x="8507237" y="198226"/>
            <a:chExt cx="3143883" cy="716464"/>
          </a:xfrm>
        </p:grpSpPr>
        <p:sp>
          <p:nvSpPr>
            <p:cNvPr id="8" name="TextBox 19">
              <a:extLst>
                <a:ext uri="{FF2B5EF4-FFF2-40B4-BE49-F238E27FC236}">
                  <a16:creationId xmlns:a16="http://schemas.microsoft.com/office/drawing/2014/main" id="{21B8AA95-ECE0-4283-ABB3-EC28CE0E4033}"/>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Communist Party of China</a:t>
              </a:r>
              <a:endPar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矩形 8">
              <a:extLst>
                <a:ext uri="{FF2B5EF4-FFF2-40B4-BE49-F238E27FC236}">
                  <a16:creationId xmlns:a16="http://schemas.microsoft.com/office/drawing/2014/main" id="{A12D4F9D-D72D-4A20-817A-08F36E0AF218}"/>
                </a:ext>
              </a:extLst>
            </p:cNvPr>
            <p:cNvSpPr/>
            <p:nvPr/>
          </p:nvSpPr>
          <p:spPr>
            <a:xfrm>
              <a:off x="9409764" y="198226"/>
              <a:ext cx="1338828" cy="424732"/>
            </a:xfrm>
            <a:prstGeom prst="rect">
              <a:avLst/>
            </a:prstGeom>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中国共产党</a:t>
              </a:r>
              <a:endPar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1" name="矩形 10">
            <a:extLst>
              <a:ext uri="{FF2B5EF4-FFF2-40B4-BE49-F238E27FC236}">
                <a16:creationId xmlns:a16="http://schemas.microsoft.com/office/drawing/2014/main" id="{EDA066A8-2B07-4071-B45A-50176AB4F67A}"/>
              </a:ext>
            </a:extLst>
          </p:cNvPr>
          <p:cNvSpPr/>
          <p:nvPr/>
        </p:nvSpPr>
        <p:spPr>
          <a:xfrm>
            <a:off x="1395864" y="287156"/>
            <a:ext cx="2954655"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mn-cs"/>
              </a:rPr>
              <a:t>精准扶贫的基本准则</a:t>
            </a:r>
          </a:p>
        </p:txBody>
      </p:sp>
      <p:grpSp>
        <p:nvGrpSpPr>
          <p:cNvPr id="2" name="组合 1">
            <a:extLst>
              <a:ext uri="{FF2B5EF4-FFF2-40B4-BE49-F238E27FC236}">
                <a16:creationId xmlns:a16="http://schemas.microsoft.com/office/drawing/2014/main" id="{A41CE509-0A9E-4CE8-949E-8221DB3747B2}"/>
              </a:ext>
            </a:extLst>
          </p:cNvPr>
          <p:cNvGrpSpPr/>
          <p:nvPr/>
        </p:nvGrpSpPr>
        <p:grpSpPr>
          <a:xfrm>
            <a:off x="1908699" y="2498816"/>
            <a:ext cx="1736935" cy="816974"/>
            <a:chOff x="1908699" y="2498816"/>
            <a:chExt cx="1736935" cy="816974"/>
          </a:xfrm>
        </p:grpSpPr>
        <p:sp>
          <p:nvSpPr>
            <p:cNvPr id="28" name="矩形 27">
              <a:extLst>
                <a:ext uri="{FF2B5EF4-FFF2-40B4-BE49-F238E27FC236}">
                  <a16:creationId xmlns:a16="http://schemas.microsoft.com/office/drawing/2014/main" id="{EA3E6CE7-97E6-46A4-B513-246BE80B315A}"/>
                </a:ext>
              </a:extLst>
            </p:cNvPr>
            <p:cNvSpPr/>
            <p:nvPr/>
          </p:nvSpPr>
          <p:spPr>
            <a:xfrm>
              <a:off x="1908699" y="2498816"/>
              <a:ext cx="1642369" cy="7774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矩形 6">
              <a:extLst>
                <a:ext uri="{FF2B5EF4-FFF2-40B4-BE49-F238E27FC236}">
                  <a16:creationId xmlns:a16="http://schemas.microsoft.com/office/drawing/2014/main" id="{F9036D3D-7F02-49A3-B539-CB66B285E0F4}"/>
                </a:ext>
              </a:extLst>
            </p:cNvPr>
            <p:cNvSpPr/>
            <p:nvPr/>
          </p:nvSpPr>
          <p:spPr>
            <a:xfrm>
              <a:off x="1944080" y="2503260"/>
              <a:ext cx="1701554" cy="812530"/>
            </a:xfrm>
            <a:prstGeom prst="rect">
              <a:avLst/>
            </a:prstGeom>
          </p:spPr>
          <p:txBody>
            <a:bodyPr wrap="square">
              <a:spAutoFit/>
            </a:bodyPr>
            <a:lstStyle/>
            <a:p>
              <a:pPr>
                <a:lnSpc>
                  <a:spcPct val="130000"/>
                </a:lnSpc>
              </a:pPr>
              <a:r>
                <a:rPr lang="zh-CN" altLang="en-US" b="1">
                  <a:solidFill>
                    <a:schemeClr val="bg1"/>
                  </a:solidFill>
                  <a:latin typeface="微软雅黑" panose="020B0503020204020204" pitchFamily="34" charset="-122"/>
                  <a:ea typeface="微软雅黑" panose="020B0503020204020204" pitchFamily="34" charset="-122"/>
                </a:rPr>
                <a:t>坚持党的领导</a:t>
              </a:r>
              <a:endParaRPr lang="en-US" altLang="zh-CN" b="1">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b="1">
                  <a:solidFill>
                    <a:schemeClr val="bg1"/>
                  </a:solidFill>
                  <a:latin typeface="微软雅黑" panose="020B0503020204020204" pitchFamily="34" charset="-122"/>
                  <a:ea typeface="微软雅黑" panose="020B0503020204020204" pitchFamily="34" charset="-122"/>
                </a:rPr>
                <a:t>夯实组织基础</a:t>
              </a:r>
              <a:endParaRPr lang="zh-CN" altLang="zh-CN" b="1">
                <a:solidFill>
                  <a:schemeClr val="bg1"/>
                </a:solidFill>
                <a:latin typeface="微软雅黑" panose="020B0503020204020204" pitchFamily="34" charset="-122"/>
                <a:ea typeface="微软雅黑" panose="020B0503020204020204" pitchFamily="34" charset="-122"/>
              </a:endParaRPr>
            </a:p>
          </p:txBody>
        </p:sp>
      </p:grpSp>
      <p:grpSp>
        <p:nvGrpSpPr>
          <p:cNvPr id="12" name="组合 11">
            <a:extLst>
              <a:ext uri="{FF2B5EF4-FFF2-40B4-BE49-F238E27FC236}">
                <a16:creationId xmlns:a16="http://schemas.microsoft.com/office/drawing/2014/main" id="{324879A6-2256-4604-8CDB-64E75095C8F9}"/>
              </a:ext>
            </a:extLst>
          </p:cNvPr>
          <p:cNvGrpSpPr/>
          <p:nvPr/>
        </p:nvGrpSpPr>
        <p:grpSpPr>
          <a:xfrm>
            <a:off x="1944080" y="4665202"/>
            <a:ext cx="1750446" cy="812540"/>
            <a:chOff x="1944080" y="4665202"/>
            <a:chExt cx="1750446" cy="812540"/>
          </a:xfrm>
        </p:grpSpPr>
        <p:sp>
          <p:nvSpPr>
            <p:cNvPr id="33" name="矩形 32">
              <a:extLst>
                <a:ext uri="{FF2B5EF4-FFF2-40B4-BE49-F238E27FC236}">
                  <a16:creationId xmlns:a16="http://schemas.microsoft.com/office/drawing/2014/main" id="{1FA53EFA-44BA-4C2D-A329-7693D826C271}"/>
                </a:ext>
              </a:extLst>
            </p:cNvPr>
            <p:cNvSpPr/>
            <p:nvPr/>
          </p:nvSpPr>
          <p:spPr>
            <a:xfrm>
              <a:off x="1944080" y="4665202"/>
              <a:ext cx="1642369" cy="7774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矩形 15">
              <a:extLst>
                <a:ext uri="{FF2B5EF4-FFF2-40B4-BE49-F238E27FC236}">
                  <a16:creationId xmlns:a16="http://schemas.microsoft.com/office/drawing/2014/main" id="{EFFA3706-E165-4AF9-917C-C21CA64D8435}"/>
                </a:ext>
              </a:extLst>
            </p:cNvPr>
            <p:cNvSpPr/>
            <p:nvPr/>
          </p:nvSpPr>
          <p:spPr>
            <a:xfrm>
              <a:off x="2001850" y="4665212"/>
              <a:ext cx="1692676" cy="812530"/>
            </a:xfrm>
            <a:prstGeom prst="rect">
              <a:avLst/>
            </a:prstGeom>
          </p:spPr>
          <p:txBody>
            <a:bodyPr wrap="square">
              <a:spAutoFit/>
            </a:bodyPr>
            <a:lstStyle/>
            <a:p>
              <a:pPr>
                <a:lnSpc>
                  <a:spcPct val="130000"/>
                </a:lnSpc>
              </a:pPr>
              <a:r>
                <a:rPr lang="zh-CN" altLang="en-US" b="1">
                  <a:solidFill>
                    <a:schemeClr val="bg1"/>
                  </a:solidFill>
                  <a:latin typeface="微软雅黑" panose="020B0503020204020204" pitchFamily="34" charset="-122"/>
                  <a:ea typeface="微软雅黑" panose="020B0503020204020204" pitchFamily="34" charset="-122"/>
                </a:rPr>
                <a:t>坚持政府主导</a:t>
              </a:r>
              <a:endParaRPr lang="en-US" altLang="zh-CN" b="1">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b="1">
                  <a:solidFill>
                    <a:schemeClr val="bg1"/>
                  </a:solidFill>
                  <a:latin typeface="微软雅黑" panose="020B0503020204020204" pitchFamily="34" charset="-122"/>
                  <a:ea typeface="微软雅黑" panose="020B0503020204020204" pitchFamily="34" charset="-122"/>
                </a:rPr>
                <a:t>增强社会合力</a:t>
              </a:r>
              <a:endParaRPr lang="zh-CN" altLang="zh-CN" b="1">
                <a:solidFill>
                  <a:schemeClr val="bg1"/>
                </a:solidFill>
                <a:latin typeface="微软雅黑" panose="020B0503020204020204" pitchFamily="34" charset="-122"/>
                <a:ea typeface="微软雅黑" panose="020B0503020204020204" pitchFamily="34" charset="-122"/>
              </a:endParaRPr>
            </a:p>
          </p:txBody>
        </p:sp>
      </p:grpSp>
      <p:grpSp>
        <p:nvGrpSpPr>
          <p:cNvPr id="3" name="组合 2">
            <a:extLst>
              <a:ext uri="{FF2B5EF4-FFF2-40B4-BE49-F238E27FC236}">
                <a16:creationId xmlns:a16="http://schemas.microsoft.com/office/drawing/2014/main" id="{DECACFE6-4DB0-4AF3-98A6-514874918E85}"/>
              </a:ext>
            </a:extLst>
          </p:cNvPr>
          <p:cNvGrpSpPr/>
          <p:nvPr/>
        </p:nvGrpSpPr>
        <p:grpSpPr>
          <a:xfrm>
            <a:off x="5399614" y="2498816"/>
            <a:ext cx="1852670" cy="812530"/>
            <a:chOff x="5399614" y="2498816"/>
            <a:chExt cx="1852670" cy="812530"/>
          </a:xfrm>
        </p:grpSpPr>
        <p:sp>
          <p:nvSpPr>
            <p:cNvPr id="29" name="矩形 28">
              <a:extLst>
                <a:ext uri="{FF2B5EF4-FFF2-40B4-BE49-F238E27FC236}">
                  <a16:creationId xmlns:a16="http://schemas.microsoft.com/office/drawing/2014/main" id="{03B1E5DB-198F-4714-A037-9B333DFA5010}"/>
                </a:ext>
              </a:extLst>
            </p:cNvPr>
            <p:cNvSpPr/>
            <p:nvPr/>
          </p:nvSpPr>
          <p:spPr>
            <a:xfrm>
              <a:off x="5399614" y="2498816"/>
              <a:ext cx="1642369" cy="7774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矩形 20">
              <a:extLst>
                <a:ext uri="{FF2B5EF4-FFF2-40B4-BE49-F238E27FC236}">
                  <a16:creationId xmlns:a16="http://schemas.microsoft.com/office/drawing/2014/main" id="{4B0BE9A1-6589-4CE0-BA20-21B6E1076397}"/>
                </a:ext>
              </a:extLst>
            </p:cNvPr>
            <p:cNvSpPr/>
            <p:nvPr/>
          </p:nvSpPr>
          <p:spPr>
            <a:xfrm>
              <a:off x="5479709" y="2498816"/>
              <a:ext cx="1772575" cy="812530"/>
            </a:xfrm>
            <a:prstGeom prst="rect">
              <a:avLst/>
            </a:prstGeom>
          </p:spPr>
          <p:txBody>
            <a:bodyPr wrap="square">
              <a:spAutoFit/>
            </a:bodyPr>
            <a:lstStyle/>
            <a:p>
              <a:pPr>
                <a:lnSpc>
                  <a:spcPct val="130000"/>
                </a:lnSpc>
              </a:pPr>
              <a:r>
                <a:rPr lang="zh-CN" altLang="en-US" b="1">
                  <a:solidFill>
                    <a:schemeClr val="bg1"/>
                  </a:solidFill>
                  <a:latin typeface="微软雅黑" panose="020B0503020204020204" pitchFamily="34" charset="-122"/>
                  <a:ea typeface="微软雅黑" panose="020B0503020204020204" pitchFamily="34" charset="-122"/>
                </a:rPr>
                <a:t>坚持精准扶贫</a:t>
              </a:r>
              <a:endParaRPr lang="en-US" altLang="zh-CN" b="1">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b="1">
                  <a:solidFill>
                    <a:schemeClr val="bg1"/>
                  </a:solidFill>
                  <a:latin typeface="微软雅黑" panose="020B0503020204020204" pitchFamily="34" charset="-122"/>
                  <a:ea typeface="微软雅黑" panose="020B0503020204020204" pitchFamily="34" charset="-122"/>
                </a:rPr>
                <a:t>提高扶贫成效</a:t>
              </a:r>
              <a:endParaRPr lang="zh-CN" altLang="zh-CN" b="1">
                <a:solidFill>
                  <a:schemeClr val="bg1"/>
                </a:solidFill>
                <a:latin typeface="微软雅黑" panose="020B0503020204020204" pitchFamily="34" charset="-122"/>
                <a:ea typeface="微软雅黑" panose="020B0503020204020204" pitchFamily="34" charset="-122"/>
              </a:endParaRPr>
            </a:p>
          </p:txBody>
        </p:sp>
      </p:grpSp>
      <p:grpSp>
        <p:nvGrpSpPr>
          <p:cNvPr id="13" name="组合 12">
            <a:extLst>
              <a:ext uri="{FF2B5EF4-FFF2-40B4-BE49-F238E27FC236}">
                <a16:creationId xmlns:a16="http://schemas.microsoft.com/office/drawing/2014/main" id="{29D3C2B5-2E9A-4E15-960A-063742DA29E1}"/>
              </a:ext>
            </a:extLst>
          </p:cNvPr>
          <p:cNvGrpSpPr/>
          <p:nvPr/>
        </p:nvGrpSpPr>
        <p:grpSpPr>
          <a:xfrm>
            <a:off x="5462210" y="4660768"/>
            <a:ext cx="1656908" cy="812530"/>
            <a:chOff x="5462210" y="4660768"/>
            <a:chExt cx="1656908" cy="812530"/>
          </a:xfrm>
        </p:grpSpPr>
        <p:sp>
          <p:nvSpPr>
            <p:cNvPr id="32" name="矩形 31">
              <a:extLst>
                <a:ext uri="{FF2B5EF4-FFF2-40B4-BE49-F238E27FC236}">
                  <a16:creationId xmlns:a16="http://schemas.microsoft.com/office/drawing/2014/main" id="{A566D82A-E42B-43A1-826B-A1114D332F79}"/>
                </a:ext>
              </a:extLst>
            </p:cNvPr>
            <p:cNvSpPr/>
            <p:nvPr/>
          </p:nvSpPr>
          <p:spPr>
            <a:xfrm>
              <a:off x="5462210" y="4660768"/>
              <a:ext cx="1642369" cy="7774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矩形 23">
              <a:extLst>
                <a:ext uri="{FF2B5EF4-FFF2-40B4-BE49-F238E27FC236}">
                  <a16:creationId xmlns:a16="http://schemas.microsoft.com/office/drawing/2014/main" id="{A6754CA2-AC24-4159-9572-B895673714B9}"/>
                </a:ext>
              </a:extLst>
            </p:cNvPr>
            <p:cNvSpPr/>
            <p:nvPr/>
          </p:nvSpPr>
          <p:spPr>
            <a:xfrm>
              <a:off x="5479709" y="4660768"/>
              <a:ext cx="1639409" cy="812530"/>
            </a:xfrm>
            <a:prstGeom prst="rect">
              <a:avLst/>
            </a:prstGeom>
          </p:spPr>
          <p:txBody>
            <a:bodyPr wrap="square">
              <a:spAutoFit/>
            </a:bodyPr>
            <a:lstStyle/>
            <a:p>
              <a:pPr>
                <a:lnSpc>
                  <a:spcPct val="130000"/>
                </a:lnSpc>
              </a:pPr>
              <a:r>
                <a:rPr lang="zh-CN" altLang="en-US" b="1">
                  <a:solidFill>
                    <a:schemeClr val="bg1"/>
                  </a:solidFill>
                  <a:latin typeface="微软雅黑" panose="020B0503020204020204" pitchFamily="34" charset="-122"/>
                  <a:ea typeface="微软雅黑" panose="020B0503020204020204" pitchFamily="34" charset="-122"/>
                </a:rPr>
                <a:t>坚持保护生态</a:t>
              </a:r>
              <a:endParaRPr lang="en-US" altLang="zh-CN" b="1">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b="1">
                  <a:solidFill>
                    <a:schemeClr val="bg1"/>
                  </a:solidFill>
                  <a:latin typeface="微软雅黑" panose="020B0503020204020204" pitchFamily="34" charset="-122"/>
                  <a:ea typeface="微软雅黑" panose="020B0503020204020204" pitchFamily="34" charset="-122"/>
                </a:rPr>
                <a:t>实现绿色发展</a:t>
              </a:r>
              <a:endParaRPr lang="zh-CN" altLang="zh-CN" b="1">
                <a:solidFill>
                  <a:schemeClr val="bg1"/>
                </a:solidFill>
                <a:latin typeface="微软雅黑" panose="020B0503020204020204" pitchFamily="34" charset="-122"/>
                <a:ea typeface="微软雅黑" panose="020B0503020204020204" pitchFamily="34" charset="-122"/>
              </a:endParaRPr>
            </a:p>
          </p:txBody>
        </p:sp>
      </p:grpSp>
      <p:grpSp>
        <p:nvGrpSpPr>
          <p:cNvPr id="4" name="组合 3">
            <a:extLst>
              <a:ext uri="{FF2B5EF4-FFF2-40B4-BE49-F238E27FC236}">
                <a16:creationId xmlns:a16="http://schemas.microsoft.com/office/drawing/2014/main" id="{A0278E2D-427F-4D6A-B9AC-5C9DCB9F64B8}"/>
              </a:ext>
            </a:extLst>
          </p:cNvPr>
          <p:cNvGrpSpPr/>
          <p:nvPr/>
        </p:nvGrpSpPr>
        <p:grpSpPr>
          <a:xfrm>
            <a:off x="8860423" y="2498816"/>
            <a:ext cx="1683545" cy="816973"/>
            <a:chOff x="8860423" y="2498816"/>
            <a:chExt cx="1683545" cy="816973"/>
          </a:xfrm>
        </p:grpSpPr>
        <p:sp>
          <p:nvSpPr>
            <p:cNvPr id="30" name="矩形 29">
              <a:extLst>
                <a:ext uri="{FF2B5EF4-FFF2-40B4-BE49-F238E27FC236}">
                  <a16:creationId xmlns:a16="http://schemas.microsoft.com/office/drawing/2014/main" id="{3941187E-E728-41EB-B0F2-281C4F4D81B3}"/>
                </a:ext>
              </a:extLst>
            </p:cNvPr>
            <p:cNvSpPr/>
            <p:nvPr/>
          </p:nvSpPr>
          <p:spPr>
            <a:xfrm>
              <a:off x="8860423" y="2498816"/>
              <a:ext cx="1642369" cy="7774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 24">
              <a:extLst>
                <a:ext uri="{FF2B5EF4-FFF2-40B4-BE49-F238E27FC236}">
                  <a16:creationId xmlns:a16="http://schemas.microsoft.com/office/drawing/2014/main" id="{89BE6BF3-B801-497E-8814-BA1AC0690475}"/>
                </a:ext>
              </a:extLst>
            </p:cNvPr>
            <p:cNvSpPr/>
            <p:nvPr/>
          </p:nvSpPr>
          <p:spPr>
            <a:xfrm>
              <a:off x="8886802" y="2503259"/>
              <a:ext cx="1657166" cy="812530"/>
            </a:xfrm>
            <a:prstGeom prst="rect">
              <a:avLst/>
            </a:prstGeom>
          </p:spPr>
          <p:txBody>
            <a:bodyPr wrap="square">
              <a:spAutoFit/>
            </a:bodyPr>
            <a:lstStyle/>
            <a:p>
              <a:pPr>
                <a:lnSpc>
                  <a:spcPct val="130000"/>
                </a:lnSpc>
              </a:pPr>
              <a:r>
                <a:rPr lang="zh-CN" altLang="en-US" b="1">
                  <a:solidFill>
                    <a:schemeClr val="bg1"/>
                  </a:solidFill>
                  <a:latin typeface="微软雅黑" panose="020B0503020204020204" pitchFamily="34" charset="-122"/>
                  <a:ea typeface="微软雅黑" panose="020B0503020204020204" pitchFamily="34" charset="-122"/>
                </a:rPr>
                <a:t>坚持群众主体</a:t>
              </a:r>
              <a:endParaRPr lang="en-US" altLang="zh-CN" b="1">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b="1">
                  <a:solidFill>
                    <a:schemeClr val="bg1"/>
                  </a:solidFill>
                  <a:latin typeface="微软雅黑" panose="020B0503020204020204" pitchFamily="34" charset="-122"/>
                  <a:ea typeface="微软雅黑" panose="020B0503020204020204" pitchFamily="34" charset="-122"/>
                </a:rPr>
                <a:t>激发内生动力</a:t>
              </a:r>
              <a:endParaRPr lang="zh-CN" altLang="zh-CN" b="1">
                <a:solidFill>
                  <a:schemeClr val="bg1"/>
                </a:solidFill>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id="{B3EBA787-EF5F-4E31-955B-06E6504533CC}"/>
              </a:ext>
            </a:extLst>
          </p:cNvPr>
          <p:cNvGrpSpPr/>
          <p:nvPr/>
        </p:nvGrpSpPr>
        <p:grpSpPr>
          <a:xfrm>
            <a:off x="8867563" y="4660768"/>
            <a:ext cx="1685848" cy="812530"/>
            <a:chOff x="8867563" y="4660768"/>
            <a:chExt cx="1685848" cy="812530"/>
          </a:xfrm>
        </p:grpSpPr>
        <p:sp>
          <p:nvSpPr>
            <p:cNvPr id="34" name="矩形 33">
              <a:extLst>
                <a:ext uri="{FF2B5EF4-FFF2-40B4-BE49-F238E27FC236}">
                  <a16:creationId xmlns:a16="http://schemas.microsoft.com/office/drawing/2014/main" id="{35CF4F9D-DADD-4093-B5A3-19E420A469EB}"/>
                </a:ext>
              </a:extLst>
            </p:cNvPr>
            <p:cNvSpPr/>
            <p:nvPr/>
          </p:nvSpPr>
          <p:spPr>
            <a:xfrm>
              <a:off x="8867563" y="4665212"/>
              <a:ext cx="1642369" cy="7774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a:extLst>
                <a:ext uri="{FF2B5EF4-FFF2-40B4-BE49-F238E27FC236}">
                  <a16:creationId xmlns:a16="http://schemas.microsoft.com/office/drawing/2014/main" id="{C2D30938-3959-40C2-8467-98292683484D}"/>
                </a:ext>
              </a:extLst>
            </p:cNvPr>
            <p:cNvSpPr/>
            <p:nvPr/>
          </p:nvSpPr>
          <p:spPr>
            <a:xfrm>
              <a:off x="8886802" y="4660768"/>
              <a:ext cx="1666609" cy="812530"/>
            </a:xfrm>
            <a:prstGeom prst="rect">
              <a:avLst/>
            </a:prstGeom>
          </p:spPr>
          <p:txBody>
            <a:bodyPr wrap="square">
              <a:spAutoFit/>
            </a:bodyPr>
            <a:lstStyle/>
            <a:p>
              <a:pPr>
                <a:lnSpc>
                  <a:spcPct val="130000"/>
                </a:lnSpc>
              </a:pPr>
              <a:r>
                <a:rPr lang="zh-CN" altLang="en-US" b="1">
                  <a:solidFill>
                    <a:schemeClr val="bg1"/>
                  </a:solidFill>
                  <a:latin typeface="微软雅黑" panose="020B0503020204020204" pitchFamily="34" charset="-122"/>
                  <a:ea typeface="微软雅黑" panose="020B0503020204020204" pitchFamily="34" charset="-122"/>
                </a:rPr>
                <a:t>坚持因地制宜</a:t>
              </a:r>
              <a:endParaRPr lang="en-US" altLang="zh-CN" b="1">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b="1">
                  <a:solidFill>
                    <a:schemeClr val="bg1"/>
                  </a:solidFill>
                  <a:latin typeface="微软雅黑" panose="020B0503020204020204" pitchFamily="34" charset="-122"/>
                  <a:ea typeface="微软雅黑" panose="020B0503020204020204" pitchFamily="34" charset="-122"/>
                </a:rPr>
                <a:t>创新体制机制</a:t>
              </a:r>
              <a:endParaRPr lang="zh-CN" altLang="zh-CN" b="1">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0337538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E76BB055-1C05-4C92-9CB9-21CF7EF603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a:extLst>
              <a:ext uri="{FF2B5EF4-FFF2-40B4-BE49-F238E27FC236}">
                <a16:creationId xmlns:a16="http://schemas.microsoft.com/office/drawing/2014/main" id="{C85D4E14-3DC3-48E2-9393-C1E0AB8CE32F}"/>
              </a:ext>
            </a:extLst>
          </p:cNvPr>
          <p:cNvCxnSpPr>
            <a:cxnSpLocks/>
          </p:cNvCxnSpPr>
          <p:nvPr/>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B3DB0AB-4449-455D-AFCE-3C2A681DED8A}"/>
              </a:ext>
            </a:extLst>
          </p:cNvPr>
          <p:cNvGrpSpPr/>
          <p:nvPr/>
        </p:nvGrpSpPr>
        <p:grpSpPr>
          <a:xfrm>
            <a:off x="8507237" y="198226"/>
            <a:ext cx="3143883" cy="716464"/>
            <a:chOff x="8507237" y="198226"/>
            <a:chExt cx="3143883" cy="716464"/>
          </a:xfrm>
        </p:grpSpPr>
        <p:sp>
          <p:nvSpPr>
            <p:cNvPr id="8" name="TextBox 19">
              <a:extLst>
                <a:ext uri="{FF2B5EF4-FFF2-40B4-BE49-F238E27FC236}">
                  <a16:creationId xmlns:a16="http://schemas.microsoft.com/office/drawing/2014/main" id="{21B8AA95-ECE0-4283-ABB3-EC28CE0E4033}"/>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Communist Party of China</a:t>
              </a:r>
              <a:endPar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矩形 8">
              <a:extLst>
                <a:ext uri="{FF2B5EF4-FFF2-40B4-BE49-F238E27FC236}">
                  <a16:creationId xmlns:a16="http://schemas.microsoft.com/office/drawing/2014/main" id="{A12D4F9D-D72D-4A20-817A-08F36E0AF218}"/>
                </a:ext>
              </a:extLst>
            </p:cNvPr>
            <p:cNvSpPr/>
            <p:nvPr/>
          </p:nvSpPr>
          <p:spPr>
            <a:xfrm>
              <a:off x="9409764" y="198226"/>
              <a:ext cx="1338828" cy="424732"/>
            </a:xfrm>
            <a:prstGeom prst="rect">
              <a:avLst/>
            </a:prstGeom>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中国共产党</a:t>
              </a:r>
              <a:endPar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1" name="矩形 10">
            <a:extLst>
              <a:ext uri="{FF2B5EF4-FFF2-40B4-BE49-F238E27FC236}">
                <a16:creationId xmlns:a16="http://schemas.microsoft.com/office/drawing/2014/main" id="{EDA066A8-2B07-4071-B45A-50176AB4F67A}"/>
              </a:ext>
            </a:extLst>
          </p:cNvPr>
          <p:cNvSpPr/>
          <p:nvPr/>
        </p:nvSpPr>
        <p:spPr>
          <a:xfrm>
            <a:off x="1395864" y="287156"/>
            <a:ext cx="2954655"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mn-cs"/>
              </a:rPr>
              <a:t>精准扶贫的总体目标</a:t>
            </a:r>
          </a:p>
        </p:txBody>
      </p:sp>
      <p:sp>
        <p:nvSpPr>
          <p:cNvPr id="2" name="矩形 1">
            <a:extLst>
              <a:ext uri="{FF2B5EF4-FFF2-40B4-BE49-F238E27FC236}">
                <a16:creationId xmlns:a16="http://schemas.microsoft.com/office/drawing/2014/main" id="{8AAEA21F-B851-4F36-B4BA-66EF7EBB9509}"/>
              </a:ext>
            </a:extLst>
          </p:cNvPr>
          <p:cNvSpPr/>
          <p:nvPr/>
        </p:nvSpPr>
        <p:spPr>
          <a:xfrm>
            <a:off x="6277206" y="2901077"/>
            <a:ext cx="5396930" cy="2585323"/>
          </a:xfrm>
          <a:prstGeom prst="rect">
            <a:avLst/>
          </a:prstGeom>
        </p:spPr>
        <p:txBody>
          <a:bodyPr wrap="square">
            <a:spAutoFit/>
          </a:bodyPr>
          <a:lstStyle/>
          <a:p>
            <a:pPr algn="just">
              <a:lnSpc>
                <a:spcPct val="150000"/>
              </a:lnSpc>
            </a:pPr>
            <a:r>
              <a:rPr lang="zh-CN" altLang="en-US" b="1">
                <a:latin typeface="微软雅黑" panose="020B0503020204020204" pitchFamily="34" charset="-122"/>
                <a:ea typeface="微软雅黑" panose="020B0503020204020204" pitchFamily="34" charset="-122"/>
              </a:rPr>
              <a:t>到</a:t>
            </a:r>
            <a:r>
              <a:rPr lang="en-US" altLang="zh-CN" b="1">
                <a:latin typeface="微软雅黑" panose="020B0503020204020204" pitchFamily="34" charset="-122"/>
                <a:ea typeface="微软雅黑" panose="020B0503020204020204" pitchFamily="34" charset="-122"/>
              </a:rPr>
              <a:t>2020</a:t>
            </a:r>
            <a:r>
              <a:rPr lang="zh-CN" altLang="en-US" b="1">
                <a:latin typeface="微软雅黑" panose="020B0503020204020204" pitchFamily="34" charset="-122"/>
                <a:ea typeface="微软雅黑" panose="020B0503020204020204" pitchFamily="34" charset="-122"/>
              </a:rPr>
              <a:t>年，稳定实现农村贫困人口不愁吃、不愁穿，义务教育、基本医疗和住房安全有保障。实现贫困地区农民人均可支配收入增长幅度高于全国平均水平，基本公共服务主要领域指标接近全国平均水平。确保我国现行标准下农村贫困人口实现脱贫，贫困县全部摘帽，解决区域性整体贫困。</a:t>
            </a:r>
            <a:endParaRPr lang="zh-CN" altLang="en-US" b="1"/>
          </a:p>
        </p:txBody>
      </p:sp>
      <p:pic>
        <p:nvPicPr>
          <p:cNvPr id="4" name="图片 3" descr="图片包含 人员, 户外, 树, 人物&#10;&#10;已生成极高可信度的说明">
            <a:extLst>
              <a:ext uri="{FF2B5EF4-FFF2-40B4-BE49-F238E27FC236}">
                <a16:creationId xmlns:a16="http://schemas.microsoft.com/office/drawing/2014/main" id="{B7BD7345-EAD6-442C-BB1D-FD6B8DD01B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5003" y="2338881"/>
            <a:ext cx="4683036" cy="3147519"/>
          </a:xfrm>
          <a:prstGeom prst="rect">
            <a:avLst/>
          </a:prstGeom>
        </p:spPr>
      </p:pic>
      <p:sp>
        <p:nvSpPr>
          <p:cNvPr id="12" name="矩形 11">
            <a:extLst>
              <a:ext uri="{FF2B5EF4-FFF2-40B4-BE49-F238E27FC236}">
                <a16:creationId xmlns:a16="http://schemas.microsoft.com/office/drawing/2014/main" id="{CC18B25C-CF5A-4E0E-BA68-C58D2D21D0F9}"/>
              </a:ext>
            </a:extLst>
          </p:cNvPr>
          <p:cNvSpPr/>
          <p:nvPr/>
        </p:nvSpPr>
        <p:spPr>
          <a:xfrm>
            <a:off x="6277206" y="2315015"/>
            <a:ext cx="1762021" cy="461665"/>
          </a:xfrm>
          <a:prstGeom prst="rect">
            <a:avLst/>
          </a:prstGeom>
        </p:spPr>
        <p:txBody>
          <a:bodyPr wrap="none">
            <a:spAutoFit/>
          </a:bodyPr>
          <a:lstStyle/>
          <a:p>
            <a:pPr marL="342900" indent="-342900">
              <a:buFont typeface="Wingdings" panose="05000000000000000000" pitchFamily="2" charset="2"/>
              <a:buChar char="n"/>
            </a:pPr>
            <a:r>
              <a:rPr lang="zh-CN" altLang="en-US" sz="2400" b="1" noProof="1">
                <a:solidFill>
                  <a:srgbClr val="C00000"/>
                </a:solidFill>
                <a:latin typeface="微软雅黑" panose="020B0503020204020204" pitchFamily="34" charset="-122"/>
                <a:ea typeface="微软雅黑" panose="020B0503020204020204" pitchFamily="34" charset="-122"/>
              </a:rPr>
              <a:t>总体目标</a:t>
            </a:r>
            <a:endParaRPr lang="zh-CN" altLang="en-US" sz="2400"/>
          </a:p>
        </p:txBody>
      </p:sp>
    </p:spTree>
    <p:extLst>
      <p:ext uri="{BB962C8B-B14F-4D97-AF65-F5344CB8AC3E}">
        <p14:creationId xmlns:p14="http://schemas.microsoft.com/office/powerpoint/2010/main" val="366213192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9336FA5-6A13-4E63-A136-C0D64BCC4D53}"/>
              </a:ext>
            </a:extLst>
          </p:cNvPr>
          <p:cNvSpPr/>
          <p:nvPr/>
        </p:nvSpPr>
        <p:spPr>
          <a:xfrm>
            <a:off x="3278819" y="2235745"/>
            <a:ext cx="5764619" cy="3410453"/>
          </a:xfrm>
          <a:prstGeom prst="rect">
            <a:avLst/>
          </a:prstGeom>
        </p:spPr>
        <p:txBody>
          <a:bodyPr wrap="square">
            <a:spAutoFit/>
          </a:bodyPr>
          <a:lstStyle/>
          <a:p>
            <a:pPr algn="just" eaLnBrk="0" hangingPunct="0">
              <a:lnSpc>
                <a:spcPct val="150000"/>
              </a:lnSpc>
            </a:pPr>
            <a:r>
              <a:rPr lang="en-US" altLang="zh-CN" b="1">
                <a:latin typeface="微软雅黑" panose="020B0503020204020204" pitchFamily="34" charset="-122"/>
                <a:ea typeface="微软雅黑" panose="020B0503020204020204" pitchFamily="34" charset="-122"/>
              </a:rPr>
              <a:t>2015</a:t>
            </a:r>
            <a:r>
              <a:rPr lang="zh-CN" altLang="en-US" b="1">
                <a:latin typeface="微软雅黑" panose="020B0503020204020204" pitchFamily="34" charset="-122"/>
                <a:ea typeface="微软雅黑" panose="020B0503020204020204" pitchFamily="34" charset="-122"/>
              </a:rPr>
              <a:t>年</a:t>
            </a:r>
            <a:r>
              <a:rPr lang="en-US" altLang="zh-CN" b="1">
                <a:latin typeface="微软雅黑" panose="020B0503020204020204" pitchFamily="34" charset="-122"/>
                <a:ea typeface="微软雅黑" panose="020B0503020204020204" pitchFamily="34" charset="-122"/>
              </a:rPr>
              <a:t>10</a:t>
            </a:r>
            <a:r>
              <a:rPr lang="zh-CN" altLang="en-US" b="1">
                <a:latin typeface="微软雅黑" panose="020B0503020204020204" pitchFamily="34" charset="-122"/>
                <a:ea typeface="微软雅黑" panose="020B0503020204020204" pitchFamily="34" charset="-122"/>
              </a:rPr>
              <a:t>月</a:t>
            </a:r>
            <a:r>
              <a:rPr lang="en-US" altLang="zh-CN" b="1">
                <a:latin typeface="微软雅黑" panose="020B0503020204020204" pitchFamily="34" charset="-122"/>
                <a:ea typeface="微软雅黑" panose="020B0503020204020204" pitchFamily="34" charset="-122"/>
              </a:rPr>
              <a:t>16</a:t>
            </a:r>
            <a:r>
              <a:rPr lang="zh-CN" altLang="en-US" b="1">
                <a:latin typeface="微软雅黑" panose="020B0503020204020204" pitchFamily="34" charset="-122"/>
                <a:ea typeface="微软雅黑" panose="020B0503020204020204" pitchFamily="34" charset="-122"/>
              </a:rPr>
              <a:t>日，习近平主席在</a:t>
            </a:r>
            <a:r>
              <a:rPr lang="en-US" altLang="zh-CN" b="1">
                <a:latin typeface="微软雅黑" panose="020B0503020204020204" pitchFamily="34" charset="-122"/>
                <a:ea typeface="微软雅黑" panose="020B0503020204020204" pitchFamily="34" charset="-122"/>
              </a:rPr>
              <a:t>2015</a:t>
            </a:r>
            <a:r>
              <a:rPr lang="zh-CN" altLang="en-US" b="1">
                <a:latin typeface="微软雅黑" panose="020B0503020204020204" pitchFamily="34" charset="-122"/>
                <a:ea typeface="微软雅黑" panose="020B0503020204020204" pitchFamily="34" charset="-122"/>
              </a:rPr>
              <a:t>减贫与发展高层论坛上强调，中国扶贫攻坚工作实施精准扶贫方略，增加扶贫投入，出台优惠政策措施，坚持中国制度优势，注重六个精准，坚持分类施策，因人因地施策，因贫困原因施策，因贫困类型施策，通过扶持生产和就业发展一批，通过易地搬迁安置一批，通过生态保护脱贫一批，通过教育扶贫脱贫一批，通过低保政策兜底一批，广泛动员全社会力量参与扶贫。</a:t>
            </a:r>
          </a:p>
        </p:txBody>
      </p:sp>
      <p:sp>
        <p:nvSpPr>
          <p:cNvPr id="5" name="TextBox 1">
            <a:extLst>
              <a:ext uri="{FF2B5EF4-FFF2-40B4-BE49-F238E27FC236}">
                <a16:creationId xmlns:a16="http://schemas.microsoft.com/office/drawing/2014/main" id="{CCD9425B-4033-4EED-8EDB-F012F73B5AE5}"/>
              </a:ext>
            </a:extLst>
          </p:cNvPr>
          <p:cNvSpPr txBox="1"/>
          <p:nvPr/>
        </p:nvSpPr>
        <p:spPr>
          <a:xfrm>
            <a:off x="3278819" y="1061428"/>
            <a:ext cx="1415526" cy="830741"/>
          </a:xfrm>
          <a:prstGeom prst="rect">
            <a:avLst/>
          </a:prstGeom>
          <a:noFill/>
        </p:spPr>
        <p:txBody>
          <a:bodyPr wrap="none" lIns="91404" tIns="45701" rIns="91404" bIns="45701">
            <a:spAutoFit/>
          </a:bodyPr>
          <a:lstStyle/>
          <a:p>
            <a:pPr algn="ctr" defTabSz="914126">
              <a:defRPr/>
            </a:pPr>
            <a:r>
              <a:rPr lang="zh-CN" altLang="en-US" sz="4800" b="1" dirty="0">
                <a:ln w="6350">
                  <a:noFill/>
                </a:ln>
                <a:solidFill>
                  <a:srgbClr val="C00000"/>
                </a:solidFill>
                <a:latin typeface="微软雅黑" panose="020B0503020204020204" pitchFamily="34" charset="-122"/>
                <a:ea typeface="微软雅黑" panose="020B0503020204020204" pitchFamily="34" charset="-122"/>
              </a:rPr>
              <a:t>前言</a:t>
            </a:r>
          </a:p>
        </p:txBody>
      </p:sp>
      <p:sp>
        <p:nvSpPr>
          <p:cNvPr id="6" name="Line 65">
            <a:extLst>
              <a:ext uri="{FF2B5EF4-FFF2-40B4-BE49-F238E27FC236}">
                <a16:creationId xmlns:a16="http://schemas.microsoft.com/office/drawing/2014/main" id="{1829AA07-D976-4C83-B286-1FB2086243C7}"/>
              </a:ext>
            </a:extLst>
          </p:cNvPr>
          <p:cNvSpPr>
            <a:spLocks noChangeShapeType="1"/>
          </p:cNvSpPr>
          <p:nvPr/>
        </p:nvSpPr>
        <p:spPr bwMode="auto">
          <a:xfrm>
            <a:off x="3355753" y="2006694"/>
            <a:ext cx="5687685" cy="0"/>
          </a:xfrm>
          <a:prstGeom prst="line">
            <a:avLst/>
          </a:prstGeom>
          <a:noFill/>
          <a:ln w="12700">
            <a:solidFill>
              <a:srgbClr val="CC00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CC0000">
                      <a:gamma/>
                      <a:shade val="60000"/>
                      <a:invGamma/>
                      <a:alpha val="50000"/>
                    </a:srgbClr>
                  </a:outerShdw>
                </a:effectLst>
              </a14:hiddenEffects>
            </a:ext>
          </a:extLst>
        </p:spPr>
        <p:txBody>
          <a:bodyPr lIns="91404" tIns="45701" rIns="91404" bIns="45701"/>
          <a:lstStyle/>
          <a:p>
            <a:pPr algn="ctr" defTabSz="914126" fontAlgn="base">
              <a:spcBef>
                <a:spcPct val="0"/>
              </a:spcBef>
              <a:spcAft>
                <a:spcPct val="0"/>
              </a:spcAft>
            </a:pPr>
            <a:endParaRPr lang="zh-CN" altLang="en-US" sz="1800" b="1">
              <a:solidFill>
                <a:prstClr val="black"/>
              </a:solidFill>
              <a:latin typeface="Arial" pitchFamily="34" charset="0"/>
              <a:ea typeface="黑体" pitchFamily="49" charset="-122"/>
            </a:endParaRPr>
          </a:p>
        </p:txBody>
      </p:sp>
      <p:pic>
        <p:nvPicPr>
          <p:cNvPr id="7" name="图片 6">
            <a:extLst>
              <a:ext uri="{FF2B5EF4-FFF2-40B4-BE49-F238E27FC236}">
                <a16:creationId xmlns:a16="http://schemas.microsoft.com/office/drawing/2014/main" id="{039F58AA-4949-47E9-9E64-24CBDC108D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7032" y="3804157"/>
            <a:ext cx="2614968" cy="3053843"/>
          </a:xfrm>
          <a:prstGeom prst="rect">
            <a:avLst/>
          </a:prstGeom>
        </p:spPr>
      </p:pic>
      <p:sp>
        <p:nvSpPr>
          <p:cNvPr id="9" name="TextBox 2">
            <a:extLst>
              <a:ext uri="{FF2B5EF4-FFF2-40B4-BE49-F238E27FC236}">
                <a16:creationId xmlns:a16="http://schemas.microsoft.com/office/drawing/2014/main" id="{FB7FA228-668E-4986-872C-20C6502DFBE7}"/>
              </a:ext>
            </a:extLst>
          </p:cNvPr>
          <p:cNvSpPr txBox="1">
            <a:spLocks noChangeArrowheads="1"/>
          </p:cNvSpPr>
          <p:nvPr/>
        </p:nvSpPr>
        <p:spPr bwMode="auto">
          <a:xfrm>
            <a:off x="4594358" y="1465602"/>
            <a:ext cx="1387377" cy="369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4" tIns="45701" rIns="91404" bIns="4570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126" eaLnBrk="1" fontAlgn="base" hangingPunct="1">
              <a:spcBef>
                <a:spcPct val="0"/>
              </a:spcBef>
              <a:spcAft>
                <a:spcPct val="0"/>
              </a:spcAft>
            </a:pPr>
            <a:r>
              <a:rPr lang="en-US" altLang="zh-CN" sz="1800" b="1" dirty="0">
                <a:solidFill>
                  <a:srgbClr val="C00000"/>
                </a:solidFill>
                <a:latin typeface="微软雅黑" pitchFamily="34" charset="-122"/>
                <a:ea typeface="微软雅黑" pitchFamily="34" charset="-122"/>
              </a:rPr>
              <a:t>QIAN YAN</a:t>
            </a:r>
            <a:endParaRPr lang="zh-CN" altLang="en-US" sz="1800" b="1" dirty="0">
              <a:solidFill>
                <a:srgbClr val="C00000"/>
              </a:solidFill>
              <a:latin typeface="微软雅黑" pitchFamily="34" charset="-122"/>
              <a:ea typeface="微软雅黑" pitchFamily="34" charset="-122"/>
            </a:endParaRPr>
          </a:p>
        </p:txBody>
      </p:sp>
      <p:pic>
        <p:nvPicPr>
          <p:cNvPr id="12" name="Picture 5" descr="C:\Documents and Settings\Administrator\桌面\05.png">
            <a:extLst>
              <a:ext uri="{FF2B5EF4-FFF2-40B4-BE49-F238E27FC236}">
                <a16:creationId xmlns:a16="http://schemas.microsoft.com/office/drawing/2014/main" id="{59BD3326-B88D-4F4D-A542-EB7092268B9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05568" y="274507"/>
            <a:ext cx="1935050" cy="1458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 name="Picture 3">
            <a:extLst>
              <a:ext uri="{FF2B5EF4-FFF2-40B4-BE49-F238E27FC236}">
                <a16:creationId xmlns:a16="http://schemas.microsoft.com/office/drawing/2014/main" id="{E48EDE63-AEBB-48CB-92E1-086D5DE61D4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615009" y="772768"/>
            <a:ext cx="1494043" cy="138566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G:\2016我图\两会\ooopic_10194892_b0c64675b11c678cafbc\002.png">
            <a:extLst>
              <a:ext uri="{FF2B5EF4-FFF2-40B4-BE49-F238E27FC236}">
                <a16:creationId xmlns:a16="http://schemas.microsoft.com/office/drawing/2014/main" id="{0CB77EAB-D575-4F78-AA6A-8E756EBD567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4675180"/>
            <a:ext cx="4285032" cy="21828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206067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 presetClass="entr" presetSubtype="9"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0-#ppt_w/2"/>
                                          </p:val>
                                        </p:tav>
                                        <p:tav tm="100000">
                                          <p:val>
                                            <p:strVal val="#ppt_x"/>
                                          </p:val>
                                        </p:tav>
                                      </p:tavLst>
                                    </p:anim>
                                    <p:anim calcmode="lin" valueType="num">
                                      <p:cBhvr additive="base">
                                        <p:cTn id="19" dur="500" fill="hold"/>
                                        <p:tgtEl>
                                          <p:spTgt spid="13"/>
                                        </p:tgtEl>
                                        <p:attrNameLst>
                                          <p:attrName>ppt_y</p:attrName>
                                        </p:attrNameLst>
                                      </p:cBhvr>
                                      <p:tavLst>
                                        <p:tav tm="0">
                                          <p:val>
                                            <p:strVal val="0-#ppt_h/2"/>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000"/>
                            </p:stCondLst>
                            <p:childTnLst>
                              <p:par>
                                <p:cTn id="31" presetID="16" presetClass="entr" presetSubtype="37" fill="hold" grpId="0" nodeType="afterEffect">
                                  <p:stCondLst>
                                    <p:cond delay="0"/>
                                  </p:stCondLst>
                                  <p:iterate type="lt">
                                    <p:tmPct val="0"/>
                                  </p:iterate>
                                  <p:childTnLst>
                                    <p:set>
                                      <p:cBhvr>
                                        <p:cTn id="32" dur="1" fill="hold">
                                          <p:stCondLst>
                                            <p:cond delay="0"/>
                                          </p:stCondLst>
                                        </p:cTn>
                                        <p:tgtEl>
                                          <p:spTgt spid="9"/>
                                        </p:tgtEl>
                                        <p:attrNameLst>
                                          <p:attrName>style.visibility</p:attrName>
                                        </p:attrNameLst>
                                      </p:cBhvr>
                                      <p:to>
                                        <p:strVal val="visible"/>
                                      </p:to>
                                    </p:set>
                                    <p:animEffect transition="in" filter="barn(outVertical)">
                                      <p:cBhvr>
                                        <p:cTn id="33" dur="500"/>
                                        <p:tgtEl>
                                          <p:spTgt spid="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3000"/>
                            </p:stCondLst>
                            <p:childTnLst>
                              <p:par>
                                <p:cTn id="41" presetID="2" presetClass="entr" presetSubtype="9" accel="3500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7B6A0F8D-D85C-4E23-A40C-7F07EA09C86C}"/>
              </a:ext>
            </a:extLst>
          </p:cNvPr>
          <p:cNvSpPr/>
          <p:nvPr/>
        </p:nvSpPr>
        <p:spPr>
          <a:xfrm>
            <a:off x="3306670" y="2990239"/>
            <a:ext cx="5827237" cy="70788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第四章：精准扶贫的例证</a:t>
            </a:r>
          </a:p>
        </p:txBody>
      </p:sp>
      <p:pic>
        <p:nvPicPr>
          <p:cNvPr id="13" name="Picture 3">
            <a:extLst>
              <a:ext uri="{FF2B5EF4-FFF2-40B4-BE49-F238E27FC236}">
                <a16:creationId xmlns:a16="http://schemas.microsoft.com/office/drawing/2014/main" id="{B9376777-4C19-47DA-8269-15B4DFC4873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53164" y="1204028"/>
            <a:ext cx="1494043" cy="1385668"/>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a:extLst>
              <a:ext uri="{FF2B5EF4-FFF2-40B4-BE49-F238E27FC236}">
                <a16:creationId xmlns:a16="http://schemas.microsoft.com/office/drawing/2014/main" id="{5F52C0AF-E04D-4F76-8AEC-40F3B331C5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6098958"/>
            <a:ext cx="12192000" cy="759041"/>
          </a:xfrm>
          <a:prstGeom prst="rect">
            <a:avLst/>
          </a:prstGeom>
        </p:spPr>
      </p:pic>
      <p:pic>
        <p:nvPicPr>
          <p:cNvPr id="16" name="Picture 3" descr="G:\2016我图\两会\ooopic_10194892_b0c64675b11c678cafbc\002.png">
            <a:extLst>
              <a:ext uri="{FF2B5EF4-FFF2-40B4-BE49-F238E27FC236}">
                <a16:creationId xmlns:a16="http://schemas.microsoft.com/office/drawing/2014/main" id="{5697F788-FF5F-45F4-B89A-D417AE2A8D4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4675180"/>
            <a:ext cx="4285032" cy="2182820"/>
          </a:xfrm>
          <a:prstGeom prst="rect">
            <a:avLst/>
          </a:prstGeom>
          <a:noFill/>
          <a:extLst>
            <a:ext uri="{909E8E84-426E-40DD-AFC4-6F175D3DCCD1}">
              <a14:hiddenFill xmlns:a14="http://schemas.microsoft.com/office/drawing/2010/main">
                <a:solidFill>
                  <a:srgbClr val="FFFFFF"/>
                </a:solidFill>
              </a14:hiddenFill>
            </a:ext>
          </a:extLst>
        </p:spPr>
      </p:pic>
      <p:pic>
        <p:nvPicPr>
          <p:cNvPr id="17" name="图片 16">
            <a:extLst>
              <a:ext uri="{FF2B5EF4-FFF2-40B4-BE49-F238E27FC236}">
                <a16:creationId xmlns:a16="http://schemas.microsoft.com/office/drawing/2014/main" id="{4FFD9D1D-A88B-4A57-9332-4D7BDD2ECF5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77032" y="3804157"/>
            <a:ext cx="2614968" cy="3053843"/>
          </a:xfrm>
          <a:prstGeom prst="rect">
            <a:avLst/>
          </a:prstGeom>
        </p:spPr>
      </p:pic>
    </p:spTree>
    <p:extLst>
      <p:ext uri="{BB962C8B-B14F-4D97-AF65-F5344CB8AC3E}">
        <p14:creationId xmlns:p14="http://schemas.microsoft.com/office/powerpoint/2010/main" val="366769837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anim calcmode="lin" valueType="num">
                                      <p:cBhvr>
                                        <p:cTn id="12" dur="500" fill="hold"/>
                                        <p:tgtEl>
                                          <p:spTgt spid="16"/>
                                        </p:tgtEl>
                                        <p:attrNameLst>
                                          <p:attrName>ppt_x</p:attrName>
                                        </p:attrNameLst>
                                      </p:cBhvr>
                                      <p:tavLst>
                                        <p:tav tm="0">
                                          <p:val>
                                            <p:strVal val="#ppt_x"/>
                                          </p:val>
                                        </p:tav>
                                        <p:tav tm="100000">
                                          <p:val>
                                            <p:strVal val="#ppt_x"/>
                                          </p:val>
                                        </p:tav>
                                      </p:tavLst>
                                    </p:anim>
                                    <p:anim calcmode="lin" valueType="num">
                                      <p:cBhvr>
                                        <p:cTn id="13" dur="50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anim calcmode="lin" valueType="num">
                                      <p:cBhvr>
                                        <p:cTn id="18" dur="500" fill="hold"/>
                                        <p:tgtEl>
                                          <p:spTgt spid="17"/>
                                        </p:tgtEl>
                                        <p:attrNameLst>
                                          <p:attrName>ppt_x</p:attrName>
                                        </p:attrNameLst>
                                      </p:cBhvr>
                                      <p:tavLst>
                                        <p:tav tm="0">
                                          <p:val>
                                            <p:strVal val="#ppt_x"/>
                                          </p:val>
                                        </p:tav>
                                        <p:tav tm="100000">
                                          <p:val>
                                            <p:strVal val="#ppt_x"/>
                                          </p:val>
                                        </p:tav>
                                      </p:tavLst>
                                    </p:anim>
                                    <p:anim calcmode="lin" valueType="num">
                                      <p:cBhvr>
                                        <p:cTn id="19" dur="5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9"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E76BB055-1C05-4C92-9CB9-21CF7EF603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a:extLst>
              <a:ext uri="{FF2B5EF4-FFF2-40B4-BE49-F238E27FC236}">
                <a16:creationId xmlns:a16="http://schemas.microsoft.com/office/drawing/2014/main" id="{C85D4E14-3DC3-48E2-9393-C1E0AB8CE32F}"/>
              </a:ext>
            </a:extLst>
          </p:cNvPr>
          <p:cNvCxnSpPr>
            <a:cxnSpLocks/>
          </p:cNvCxnSpPr>
          <p:nvPr/>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B3DB0AB-4449-455D-AFCE-3C2A681DED8A}"/>
              </a:ext>
            </a:extLst>
          </p:cNvPr>
          <p:cNvGrpSpPr/>
          <p:nvPr/>
        </p:nvGrpSpPr>
        <p:grpSpPr>
          <a:xfrm>
            <a:off x="8507237" y="198226"/>
            <a:ext cx="3143883" cy="716464"/>
            <a:chOff x="8507237" y="198226"/>
            <a:chExt cx="3143883" cy="716464"/>
          </a:xfrm>
        </p:grpSpPr>
        <p:sp>
          <p:nvSpPr>
            <p:cNvPr id="8" name="TextBox 19">
              <a:extLst>
                <a:ext uri="{FF2B5EF4-FFF2-40B4-BE49-F238E27FC236}">
                  <a16:creationId xmlns:a16="http://schemas.microsoft.com/office/drawing/2014/main" id="{21B8AA95-ECE0-4283-ABB3-EC28CE0E4033}"/>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Communist Party of China</a:t>
              </a:r>
              <a:endPar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矩形 8">
              <a:extLst>
                <a:ext uri="{FF2B5EF4-FFF2-40B4-BE49-F238E27FC236}">
                  <a16:creationId xmlns:a16="http://schemas.microsoft.com/office/drawing/2014/main" id="{A12D4F9D-D72D-4A20-817A-08F36E0AF218}"/>
                </a:ext>
              </a:extLst>
            </p:cNvPr>
            <p:cNvSpPr/>
            <p:nvPr/>
          </p:nvSpPr>
          <p:spPr>
            <a:xfrm>
              <a:off x="9409764" y="198226"/>
              <a:ext cx="1338828" cy="424732"/>
            </a:xfrm>
            <a:prstGeom prst="rect">
              <a:avLst/>
            </a:prstGeom>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中国共产党</a:t>
              </a:r>
              <a:endPar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1" name="矩形 10">
            <a:extLst>
              <a:ext uri="{FF2B5EF4-FFF2-40B4-BE49-F238E27FC236}">
                <a16:creationId xmlns:a16="http://schemas.microsoft.com/office/drawing/2014/main" id="{EDA066A8-2B07-4071-B45A-50176AB4F67A}"/>
              </a:ext>
            </a:extLst>
          </p:cNvPr>
          <p:cNvSpPr/>
          <p:nvPr/>
        </p:nvSpPr>
        <p:spPr>
          <a:xfrm>
            <a:off x="1395864" y="287156"/>
            <a:ext cx="233910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mn-cs"/>
              </a:rPr>
              <a:t>精准扶贫的例证</a:t>
            </a:r>
          </a:p>
        </p:txBody>
      </p:sp>
      <p:sp>
        <p:nvSpPr>
          <p:cNvPr id="7" name="矩形 6">
            <a:extLst>
              <a:ext uri="{FF2B5EF4-FFF2-40B4-BE49-F238E27FC236}">
                <a16:creationId xmlns:a16="http://schemas.microsoft.com/office/drawing/2014/main" id="{DEA709BD-4898-4CAD-A048-D6AEF6895EBB}"/>
              </a:ext>
            </a:extLst>
          </p:cNvPr>
          <p:cNvSpPr/>
          <p:nvPr/>
        </p:nvSpPr>
        <p:spPr>
          <a:xfrm>
            <a:off x="1265003" y="1622944"/>
            <a:ext cx="3877985" cy="461665"/>
          </a:xfrm>
          <a:prstGeom prst="rect">
            <a:avLst/>
          </a:prstGeom>
        </p:spPr>
        <p:txBody>
          <a:bodyPr wrap="none">
            <a:spAutoFit/>
          </a:bodyPr>
          <a:lstStyle/>
          <a:p>
            <a:r>
              <a:rPr lang="zh-CN" altLang="en-US" sz="2400" b="1">
                <a:solidFill>
                  <a:srgbClr val="C00000"/>
                </a:solidFill>
                <a:latin typeface="微软雅黑" panose="020B0503020204020204" pitchFamily="34" charset="-122"/>
                <a:ea typeface="微软雅黑" panose="020B0503020204020204" pitchFamily="34" charset="-122"/>
              </a:rPr>
              <a:t>基础设施落后，公共服务弱</a:t>
            </a:r>
            <a:endParaRPr lang="zh-CN" altLang="en-US" sz="2400">
              <a:solidFill>
                <a:srgbClr val="C00000"/>
              </a:solidFill>
            </a:endParaRPr>
          </a:p>
        </p:txBody>
      </p:sp>
      <p:grpSp>
        <p:nvGrpSpPr>
          <p:cNvPr id="25" name="组合 24">
            <a:extLst>
              <a:ext uri="{FF2B5EF4-FFF2-40B4-BE49-F238E27FC236}">
                <a16:creationId xmlns:a16="http://schemas.microsoft.com/office/drawing/2014/main" id="{BE8FFE29-32B6-4F02-84F8-9914798DBE79}"/>
              </a:ext>
            </a:extLst>
          </p:cNvPr>
          <p:cNvGrpSpPr/>
          <p:nvPr/>
        </p:nvGrpSpPr>
        <p:grpSpPr>
          <a:xfrm>
            <a:off x="1377874" y="2775395"/>
            <a:ext cx="2031326" cy="492652"/>
            <a:chOff x="1377874" y="2775395"/>
            <a:chExt cx="2031326" cy="492652"/>
          </a:xfrm>
        </p:grpSpPr>
        <p:sp>
          <p:nvSpPr>
            <p:cNvPr id="20" name="矩形 19">
              <a:extLst>
                <a:ext uri="{FF2B5EF4-FFF2-40B4-BE49-F238E27FC236}">
                  <a16:creationId xmlns:a16="http://schemas.microsoft.com/office/drawing/2014/main" id="{69382774-90BA-401E-B291-F682B884D043}"/>
                </a:ext>
              </a:extLst>
            </p:cNvPr>
            <p:cNvSpPr/>
            <p:nvPr/>
          </p:nvSpPr>
          <p:spPr>
            <a:xfrm>
              <a:off x="1377875" y="2775395"/>
              <a:ext cx="2031325" cy="4926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C5FF9C61-5658-4BA6-B7B4-494BFFDE94B4}"/>
                </a:ext>
              </a:extLst>
            </p:cNvPr>
            <p:cNvSpPr/>
            <p:nvPr/>
          </p:nvSpPr>
          <p:spPr>
            <a:xfrm>
              <a:off x="1377874" y="2837055"/>
              <a:ext cx="2031325" cy="369332"/>
            </a:xfrm>
            <a:prstGeom prst="rect">
              <a:avLst/>
            </a:prstGeom>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一是交通出行不便</a:t>
              </a:r>
              <a:endParaRPr lang="zh-CN" altLang="en-US">
                <a:solidFill>
                  <a:schemeClr val="bg1"/>
                </a:solidFill>
              </a:endParaRPr>
            </a:p>
          </p:txBody>
        </p:sp>
      </p:grpSp>
      <p:sp>
        <p:nvSpPr>
          <p:cNvPr id="15" name="矩形 14">
            <a:extLst>
              <a:ext uri="{FF2B5EF4-FFF2-40B4-BE49-F238E27FC236}">
                <a16:creationId xmlns:a16="http://schemas.microsoft.com/office/drawing/2014/main" id="{D5BA68A0-0A9D-40F2-AB2A-F799A3479CF1}"/>
              </a:ext>
            </a:extLst>
          </p:cNvPr>
          <p:cNvSpPr/>
          <p:nvPr/>
        </p:nvSpPr>
        <p:spPr>
          <a:xfrm>
            <a:off x="4722789" y="2664060"/>
            <a:ext cx="6347665" cy="646331"/>
          </a:xfrm>
          <a:prstGeom prst="rect">
            <a:avLst/>
          </a:prstGeom>
        </p:spPr>
        <p:txBody>
          <a:bodyPr wrap="square">
            <a:spAutoFit/>
          </a:bodyPr>
          <a:lstStyle/>
          <a:p>
            <a:pPr algn="just"/>
            <a:r>
              <a:rPr lang="zh-CN" altLang="en-US" b="1">
                <a:latin typeface="微软雅黑" panose="020B0503020204020204" pitchFamily="34" charset="-122"/>
                <a:ea typeface="微软雅黑" panose="020B0503020204020204" pitchFamily="34" charset="-122"/>
              </a:rPr>
              <a:t>通村公路虽在</a:t>
            </a:r>
            <a:r>
              <a:rPr lang="en-US" altLang="zh-CN" b="1">
                <a:latin typeface="微软雅黑" panose="020B0503020204020204" pitchFamily="34" charset="-122"/>
                <a:ea typeface="微软雅黑" panose="020B0503020204020204" pitchFamily="34" charset="-122"/>
              </a:rPr>
              <a:t>3</a:t>
            </a:r>
            <a:r>
              <a:rPr lang="zh-CN" altLang="en-US" b="1">
                <a:latin typeface="微软雅黑" panose="020B0503020204020204" pitchFamily="34" charset="-122"/>
                <a:ea typeface="微软雅黑" panose="020B0503020204020204" pitchFamily="34" charset="-122"/>
              </a:rPr>
              <a:t>年前完成硬化，但</a:t>
            </a:r>
            <a:r>
              <a:rPr lang="en-US" altLang="zh-CN" b="1">
                <a:latin typeface="微软雅黑" panose="020B0503020204020204" pitchFamily="34" charset="-122"/>
                <a:ea typeface="微软雅黑" panose="020B0503020204020204" pitchFamily="34" charset="-122"/>
              </a:rPr>
              <a:t>28</a:t>
            </a:r>
            <a:r>
              <a:rPr lang="zh-CN" altLang="en-US" b="1">
                <a:latin typeface="微软雅黑" panose="020B0503020204020204" pitchFamily="34" charset="-122"/>
                <a:ea typeface="微软雅黑" panose="020B0503020204020204" pitchFamily="34" charset="-122"/>
              </a:rPr>
              <a:t>个村民小组</a:t>
            </a:r>
            <a:r>
              <a:rPr lang="en-US" altLang="zh-CN" b="1">
                <a:latin typeface="微软雅黑" panose="020B0503020204020204" pitchFamily="34" charset="-122"/>
                <a:ea typeface="微软雅黑" panose="020B0503020204020204" pitchFamily="34" charset="-122"/>
              </a:rPr>
              <a:t>8</a:t>
            </a:r>
            <a:r>
              <a:rPr lang="zh-CN" altLang="en-US" b="1">
                <a:latin typeface="微软雅黑" panose="020B0503020204020204" pitchFamily="34" charset="-122"/>
                <a:ea typeface="微软雅黑" panose="020B0503020204020204" pitchFamily="34" charset="-122"/>
              </a:rPr>
              <a:t>条通组公路仅有</a:t>
            </a:r>
            <a:r>
              <a:rPr lang="en-US" altLang="zh-CN" b="1">
                <a:latin typeface="微软雅黑" panose="020B0503020204020204" pitchFamily="34" charset="-122"/>
                <a:ea typeface="微软雅黑" panose="020B0503020204020204" pitchFamily="34" charset="-122"/>
              </a:rPr>
              <a:t>3</a:t>
            </a:r>
            <a:r>
              <a:rPr lang="zh-CN" altLang="en-US" b="1">
                <a:latin typeface="微软雅黑" panose="020B0503020204020204" pitchFamily="34" charset="-122"/>
                <a:ea typeface="微软雅黑" panose="020B0503020204020204" pitchFamily="34" charset="-122"/>
              </a:rPr>
              <a:t>条完成硬化，有</a:t>
            </a:r>
            <a:r>
              <a:rPr lang="en-US" altLang="zh-CN" b="1">
                <a:latin typeface="微软雅黑" panose="020B0503020204020204" pitchFamily="34" charset="-122"/>
                <a:ea typeface="微软雅黑" panose="020B0503020204020204" pitchFamily="34" charset="-122"/>
              </a:rPr>
              <a:t>5</a:t>
            </a:r>
            <a:r>
              <a:rPr lang="zh-CN" altLang="en-US" b="1">
                <a:latin typeface="微软雅黑" panose="020B0503020204020204" pitchFamily="34" charset="-122"/>
                <a:ea typeface="微软雅黑" panose="020B0503020204020204" pitchFamily="34" charset="-122"/>
              </a:rPr>
              <a:t>个村民小组通汽车困难。</a:t>
            </a:r>
            <a:endParaRPr lang="zh-CN" altLang="en-US"/>
          </a:p>
        </p:txBody>
      </p:sp>
      <p:grpSp>
        <p:nvGrpSpPr>
          <p:cNvPr id="23" name="组合 22">
            <a:extLst>
              <a:ext uri="{FF2B5EF4-FFF2-40B4-BE49-F238E27FC236}">
                <a16:creationId xmlns:a16="http://schemas.microsoft.com/office/drawing/2014/main" id="{EF33895F-9FFC-4B21-8A6B-A0842CC8386C}"/>
              </a:ext>
            </a:extLst>
          </p:cNvPr>
          <p:cNvGrpSpPr/>
          <p:nvPr/>
        </p:nvGrpSpPr>
        <p:grpSpPr>
          <a:xfrm>
            <a:off x="1377873" y="4073765"/>
            <a:ext cx="2040200" cy="492652"/>
            <a:chOff x="1377877" y="3919753"/>
            <a:chExt cx="2040200" cy="492652"/>
          </a:xfrm>
        </p:grpSpPr>
        <p:sp>
          <p:nvSpPr>
            <p:cNvPr id="21" name="矩形 20">
              <a:extLst>
                <a:ext uri="{FF2B5EF4-FFF2-40B4-BE49-F238E27FC236}">
                  <a16:creationId xmlns:a16="http://schemas.microsoft.com/office/drawing/2014/main" id="{00B275EE-9B27-4CDC-A25E-F690743A29CB}"/>
                </a:ext>
              </a:extLst>
            </p:cNvPr>
            <p:cNvSpPr/>
            <p:nvPr/>
          </p:nvSpPr>
          <p:spPr>
            <a:xfrm>
              <a:off x="1386752" y="3919753"/>
              <a:ext cx="2031325" cy="4926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30E65E0F-F064-4A0A-B94B-26505C775711}"/>
                </a:ext>
              </a:extLst>
            </p:cNvPr>
            <p:cNvSpPr/>
            <p:nvPr/>
          </p:nvSpPr>
          <p:spPr>
            <a:xfrm>
              <a:off x="1377877" y="4016439"/>
              <a:ext cx="2031325" cy="369332"/>
            </a:xfrm>
            <a:prstGeom prst="rect">
              <a:avLst/>
            </a:prstGeom>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二是上学就医困难</a:t>
              </a:r>
              <a:endParaRPr lang="zh-CN" altLang="en-US">
                <a:solidFill>
                  <a:schemeClr val="bg1"/>
                </a:solidFill>
              </a:endParaRPr>
            </a:p>
          </p:txBody>
        </p:sp>
      </p:grpSp>
      <p:sp>
        <p:nvSpPr>
          <p:cNvPr id="17" name="矩形 16">
            <a:extLst>
              <a:ext uri="{FF2B5EF4-FFF2-40B4-BE49-F238E27FC236}">
                <a16:creationId xmlns:a16="http://schemas.microsoft.com/office/drawing/2014/main" id="{A312CD3C-5D08-4570-8EE7-AFD674819FC9}"/>
              </a:ext>
            </a:extLst>
          </p:cNvPr>
          <p:cNvSpPr/>
          <p:nvPr/>
        </p:nvSpPr>
        <p:spPr>
          <a:xfrm>
            <a:off x="4709538" y="3780707"/>
            <a:ext cx="6347665" cy="1231794"/>
          </a:xfrm>
          <a:prstGeom prst="rect">
            <a:avLst/>
          </a:prstGeom>
        </p:spPr>
        <p:txBody>
          <a:bodyPr wrap="square">
            <a:spAutoFit/>
          </a:bodyPr>
          <a:lstStyle/>
          <a:p>
            <a:pPr algn="just"/>
            <a:r>
              <a:rPr lang="zh-CN" altLang="en-US" b="1">
                <a:latin typeface="微软雅黑" panose="020B0503020204020204" pitchFamily="34" charset="-122"/>
                <a:ea typeface="微软雅黑" panose="020B0503020204020204" pitchFamily="34" charset="-122"/>
              </a:rPr>
              <a:t>该村离圩镇远，且无村完小，三年级以上需到</a:t>
            </a:r>
            <a:r>
              <a:rPr lang="en-US" altLang="zh-CN" b="1">
                <a:latin typeface="微软雅黑" panose="020B0503020204020204" pitchFamily="34" charset="-122"/>
                <a:ea typeface="微软雅黑" panose="020B0503020204020204" pitchFamily="34" charset="-122"/>
              </a:rPr>
              <a:t>15</a:t>
            </a:r>
            <a:r>
              <a:rPr lang="zh-CN" altLang="en-US" b="1">
                <a:latin typeface="微软雅黑" panose="020B0503020204020204" pitchFamily="34" charset="-122"/>
                <a:ea typeface="微软雅黑" panose="020B0503020204020204" pitchFamily="34" charset="-122"/>
              </a:rPr>
              <a:t>公里外的蓝田小学就读，给群众带来诸多不便。全村目前仅有村级卫生室</a:t>
            </a:r>
            <a:r>
              <a:rPr lang="en-US" altLang="zh-CN" b="1">
                <a:latin typeface="微软雅黑" panose="020B0503020204020204" pitchFamily="34" charset="-122"/>
                <a:ea typeface="微软雅黑" panose="020B0503020204020204" pitchFamily="34" charset="-122"/>
              </a:rPr>
              <a:t>1</a:t>
            </a:r>
            <a:r>
              <a:rPr lang="zh-CN" altLang="en-US" b="1">
                <a:latin typeface="微软雅黑" panose="020B0503020204020204" pitchFamily="34" charset="-122"/>
                <a:ea typeface="微软雅黑" panose="020B0503020204020204" pitchFamily="34" charset="-122"/>
              </a:rPr>
              <a:t>个，卫生设施及设备配置不全，疾病防控能力差，看病就医很不方便。</a:t>
            </a:r>
            <a:endParaRPr lang="zh-CN" altLang="en-US"/>
          </a:p>
        </p:txBody>
      </p:sp>
      <p:grpSp>
        <p:nvGrpSpPr>
          <p:cNvPr id="24" name="组合 23">
            <a:extLst>
              <a:ext uri="{FF2B5EF4-FFF2-40B4-BE49-F238E27FC236}">
                <a16:creationId xmlns:a16="http://schemas.microsoft.com/office/drawing/2014/main" id="{E7F5E652-4A78-4CC0-9C98-43E24443A4EF}"/>
              </a:ext>
            </a:extLst>
          </p:cNvPr>
          <p:cNvGrpSpPr/>
          <p:nvPr/>
        </p:nvGrpSpPr>
        <p:grpSpPr>
          <a:xfrm>
            <a:off x="1377872" y="5310475"/>
            <a:ext cx="2031325" cy="492652"/>
            <a:chOff x="1377873" y="5041830"/>
            <a:chExt cx="2031325" cy="492652"/>
          </a:xfrm>
        </p:grpSpPr>
        <p:sp>
          <p:nvSpPr>
            <p:cNvPr id="22" name="矩形 21">
              <a:extLst>
                <a:ext uri="{FF2B5EF4-FFF2-40B4-BE49-F238E27FC236}">
                  <a16:creationId xmlns:a16="http://schemas.microsoft.com/office/drawing/2014/main" id="{AD34ED43-1038-423A-A09E-3B3A3CDA1219}"/>
                </a:ext>
              </a:extLst>
            </p:cNvPr>
            <p:cNvSpPr/>
            <p:nvPr/>
          </p:nvSpPr>
          <p:spPr>
            <a:xfrm>
              <a:off x="1377873" y="5041830"/>
              <a:ext cx="2031325" cy="4926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9EC74989-651A-4ADF-8BA4-C754B73692DB}"/>
                </a:ext>
              </a:extLst>
            </p:cNvPr>
            <p:cNvSpPr/>
            <p:nvPr/>
          </p:nvSpPr>
          <p:spPr>
            <a:xfrm>
              <a:off x="1493288" y="5125771"/>
              <a:ext cx="1800493" cy="369332"/>
            </a:xfrm>
            <a:prstGeom prst="rect">
              <a:avLst/>
            </a:prstGeom>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三是饮水不方便</a:t>
              </a:r>
              <a:endParaRPr lang="zh-CN" altLang="en-US">
                <a:solidFill>
                  <a:schemeClr val="bg1"/>
                </a:solidFill>
              </a:endParaRPr>
            </a:p>
          </p:txBody>
        </p:sp>
      </p:grpSp>
      <p:sp>
        <p:nvSpPr>
          <p:cNvPr id="19" name="矩形 18">
            <a:extLst>
              <a:ext uri="{FF2B5EF4-FFF2-40B4-BE49-F238E27FC236}">
                <a16:creationId xmlns:a16="http://schemas.microsoft.com/office/drawing/2014/main" id="{F4024FDB-8FF8-4BB3-8188-45E0BE1125F1}"/>
              </a:ext>
            </a:extLst>
          </p:cNvPr>
          <p:cNvSpPr/>
          <p:nvPr/>
        </p:nvSpPr>
        <p:spPr>
          <a:xfrm>
            <a:off x="4709538" y="5394416"/>
            <a:ext cx="6664171" cy="369332"/>
          </a:xfrm>
          <a:prstGeom prst="rect">
            <a:avLst/>
          </a:prstGeom>
        </p:spPr>
        <p:txBody>
          <a:bodyPr wrap="square">
            <a:spAutoFit/>
          </a:bodyPr>
          <a:lstStyle/>
          <a:p>
            <a:r>
              <a:rPr lang="zh-CN" altLang="en-US" b="1">
                <a:latin typeface="微软雅黑" panose="020B0503020204020204" pitchFamily="34" charset="-122"/>
                <a:ea typeface="微软雅黑" panose="020B0503020204020204" pitchFamily="34" charset="-122"/>
              </a:rPr>
              <a:t>受地势等自然因素影响，未通自来水，村民取水“各自为政。</a:t>
            </a:r>
            <a:endParaRPr lang="zh-CN" altLang="en-US"/>
          </a:p>
        </p:txBody>
      </p:sp>
      <p:pic>
        <p:nvPicPr>
          <p:cNvPr id="27" name="Picture 5" descr="C:\Documents and Settings\Administrator\桌面\05.png">
            <a:extLst>
              <a:ext uri="{FF2B5EF4-FFF2-40B4-BE49-F238E27FC236}">
                <a16:creationId xmlns:a16="http://schemas.microsoft.com/office/drawing/2014/main" id="{E8485E4E-B1DC-4B73-814C-F1BE9EFA6DA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29031" y="915511"/>
            <a:ext cx="1935050" cy="1458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29" name="直接箭头连接符 28">
            <a:extLst>
              <a:ext uri="{FF2B5EF4-FFF2-40B4-BE49-F238E27FC236}">
                <a16:creationId xmlns:a16="http://schemas.microsoft.com/office/drawing/2014/main" id="{91A2F749-0E9C-4916-9936-7FE5F61A7D2D}"/>
              </a:ext>
            </a:extLst>
          </p:cNvPr>
          <p:cNvCxnSpPr>
            <a:endCxn id="15" idx="1"/>
          </p:cNvCxnSpPr>
          <p:nvPr/>
        </p:nvCxnSpPr>
        <p:spPr>
          <a:xfrm>
            <a:off x="3648722" y="2987225"/>
            <a:ext cx="1074067" cy="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a:extLst>
              <a:ext uri="{FF2B5EF4-FFF2-40B4-BE49-F238E27FC236}">
                <a16:creationId xmlns:a16="http://schemas.microsoft.com/office/drawing/2014/main" id="{62A9FF39-95E4-48B5-806A-A7646A707B8D}"/>
              </a:ext>
            </a:extLst>
          </p:cNvPr>
          <p:cNvCxnSpPr/>
          <p:nvPr/>
        </p:nvCxnSpPr>
        <p:spPr>
          <a:xfrm>
            <a:off x="3626595" y="4320090"/>
            <a:ext cx="1074067" cy="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a16="http://schemas.microsoft.com/office/drawing/2014/main" id="{E0EEE6DA-34C3-46A5-BE48-535CFC5C06C2}"/>
              </a:ext>
            </a:extLst>
          </p:cNvPr>
          <p:cNvCxnSpPr/>
          <p:nvPr/>
        </p:nvCxnSpPr>
        <p:spPr>
          <a:xfrm>
            <a:off x="3626595" y="5556800"/>
            <a:ext cx="1074067" cy="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275714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par>
                          <p:cTn id="52" fill="hold">
                            <p:stCondLst>
                              <p:cond delay="4500"/>
                            </p:stCondLst>
                            <p:childTnLst>
                              <p:par>
                                <p:cTn id="53" presetID="22" presetClass="entr" presetSubtype="8" fill="hold"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500"/>
                                        <p:tgtEl>
                                          <p:spTgt spid="31"/>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Effect transition="in" filter="fade">
                                      <p:cBhvr>
                                        <p:cTn id="61" dur="500"/>
                                        <p:tgtEl>
                                          <p:spTgt spid="19"/>
                                        </p:tgtEl>
                                      </p:cBhvr>
                                    </p:animEffect>
                                  </p:childTnLst>
                                </p:cTn>
                              </p:par>
                            </p:childTnLst>
                          </p:cTn>
                        </p:par>
                        <p:par>
                          <p:cTn id="62" fill="hold">
                            <p:stCondLst>
                              <p:cond delay="5500"/>
                            </p:stCondLst>
                            <p:childTnLst>
                              <p:par>
                                <p:cTn id="63" presetID="2" presetClass="entr" presetSubtype="9" accel="35000" fill="hold"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500" fill="hold"/>
                                        <p:tgtEl>
                                          <p:spTgt spid="27"/>
                                        </p:tgtEl>
                                        <p:attrNameLst>
                                          <p:attrName>ppt_x</p:attrName>
                                        </p:attrNameLst>
                                      </p:cBhvr>
                                      <p:tavLst>
                                        <p:tav tm="0">
                                          <p:val>
                                            <p:strVal val="0-#ppt_w/2"/>
                                          </p:val>
                                        </p:tav>
                                        <p:tav tm="100000">
                                          <p:val>
                                            <p:strVal val="#ppt_x"/>
                                          </p:val>
                                        </p:tav>
                                      </p:tavLst>
                                    </p:anim>
                                    <p:anim calcmode="lin" valueType="num">
                                      <p:cBhvr additive="base">
                                        <p:cTn id="66"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15" grpId="0"/>
      <p:bldP spid="17"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E76BB055-1C05-4C92-9CB9-21CF7EF603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a:extLst>
              <a:ext uri="{FF2B5EF4-FFF2-40B4-BE49-F238E27FC236}">
                <a16:creationId xmlns:a16="http://schemas.microsoft.com/office/drawing/2014/main" id="{C85D4E14-3DC3-48E2-9393-C1E0AB8CE32F}"/>
              </a:ext>
            </a:extLst>
          </p:cNvPr>
          <p:cNvCxnSpPr>
            <a:cxnSpLocks/>
          </p:cNvCxnSpPr>
          <p:nvPr/>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B3DB0AB-4449-455D-AFCE-3C2A681DED8A}"/>
              </a:ext>
            </a:extLst>
          </p:cNvPr>
          <p:cNvGrpSpPr/>
          <p:nvPr/>
        </p:nvGrpSpPr>
        <p:grpSpPr>
          <a:xfrm>
            <a:off x="8507237" y="198226"/>
            <a:ext cx="3143883" cy="716464"/>
            <a:chOff x="8507237" y="198226"/>
            <a:chExt cx="3143883" cy="716464"/>
          </a:xfrm>
        </p:grpSpPr>
        <p:sp>
          <p:nvSpPr>
            <p:cNvPr id="8" name="TextBox 19">
              <a:extLst>
                <a:ext uri="{FF2B5EF4-FFF2-40B4-BE49-F238E27FC236}">
                  <a16:creationId xmlns:a16="http://schemas.microsoft.com/office/drawing/2014/main" id="{21B8AA95-ECE0-4283-ABB3-EC28CE0E4033}"/>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Communist Party of China</a:t>
              </a:r>
              <a:endPar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矩形 8">
              <a:extLst>
                <a:ext uri="{FF2B5EF4-FFF2-40B4-BE49-F238E27FC236}">
                  <a16:creationId xmlns:a16="http://schemas.microsoft.com/office/drawing/2014/main" id="{A12D4F9D-D72D-4A20-817A-08F36E0AF218}"/>
                </a:ext>
              </a:extLst>
            </p:cNvPr>
            <p:cNvSpPr/>
            <p:nvPr/>
          </p:nvSpPr>
          <p:spPr>
            <a:xfrm>
              <a:off x="9409764" y="198226"/>
              <a:ext cx="1338828" cy="424732"/>
            </a:xfrm>
            <a:prstGeom prst="rect">
              <a:avLst/>
            </a:prstGeom>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中国共产党</a:t>
              </a:r>
              <a:endPar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1" name="矩形 10">
            <a:extLst>
              <a:ext uri="{FF2B5EF4-FFF2-40B4-BE49-F238E27FC236}">
                <a16:creationId xmlns:a16="http://schemas.microsoft.com/office/drawing/2014/main" id="{EDA066A8-2B07-4071-B45A-50176AB4F67A}"/>
              </a:ext>
            </a:extLst>
          </p:cNvPr>
          <p:cNvSpPr/>
          <p:nvPr/>
        </p:nvSpPr>
        <p:spPr>
          <a:xfrm>
            <a:off x="1395864" y="287156"/>
            <a:ext cx="233910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mn-cs"/>
              </a:rPr>
              <a:t>精准扶贫的例证</a:t>
            </a:r>
          </a:p>
        </p:txBody>
      </p:sp>
      <p:pic>
        <p:nvPicPr>
          <p:cNvPr id="26" name="Picture 3">
            <a:extLst>
              <a:ext uri="{FF2B5EF4-FFF2-40B4-BE49-F238E27FC236}">
                <a16:creationId xmlns:a16="http://schemas.microsoft.com/office/drawing/2014/main" id="{840A720C-72D7-43B8-942A-6ACB9806D3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5864" y="2231963"/>
            <a:ext cx="4496605" cy="336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a:extLst>
              <a:ext uri="{FF2B5EF4-FFF2-40B4-BE49-F238E27FC236}">
                <a16:creationId xmlns:a16="http://schemas.microsoft.com/office/drawing/2014/main" id="{AEA9E286-7663-4BC4-A75C-0DDD21DB0360}"/>
              </a:ext>
            </a:extLst>
          </p:cNvPr>
          <p:cNvSpPr/>
          <p:nvPr/>
        </p:nvSpPr>
        <p:spPr>
          <a:xfrm>
            <a:off x="7103283" y="2383200"/>
            <a:ext cx="1454244" cy="369332"/>
          </a:xfrm>
          <a:prstGeom prst="rect">
            <a:avLst/>
          </a:prstGeom>
        </p:spPr>
        <p:txBody>
          <a:bodyPr wrap="none">
            <a:spAutoFit/>
          </a:bodyPr>
          <a:lstStyle/>
          <a:p>
            <a:pPr marL="342900" indent="-342900">
              <a:buClr>
                <a:srgbClr val="C00000"/>
              </a:buClr>
              <a:buFont typeface="Wingdings" panose="05000000000000000000" pitchFamily="2" charset="2"/>
              <a:buChar char="n"/>
            </a:pPr>
            <a:r>
              <a:rPr lang="zh-CN" altLang="en-US" b="1">
                <a:latin typeface="微软雅黑" panose="020B0503020204020204" pitchFamily="34" charset="-122"/>
                <a:ea typeface="微软雅黑" panose="020B0503020204020204" pitchFamily="34" charset="-122"/>
                <a:sym typeface="微软雅黑" panose="020B0503020204020204" pitchFamily="34" charset="-122"/>
              </a:rPr>
              <a:t>课前准备</a:t>
            </a:r>
            <a:endParaRPr lang="en-US" altLang="zh-CN"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a:extLst>
              <a:ext uri="{FF2B5EF4-FFF2-40B4-BE49-F238E27FC236}">
                <a16:creationId xmlns:a16="http://schemas.microsoft.com/office/drawing/2014/main" id="{EF64FD60-7D23-4CB5-B7CA-C3F4F01FA135}"/>
              </a:ext>
            </a:extLst>
          </p:cNvPr>
          <p:cNvSpPr/>
          <p:nvPr/>
        </p:nvSpPr>
        <p:spPr>
          <a:xfrm>
            <a:off x="7103283" y="3712259"/>
            <a:ext cx="2377574" cy="369332"/>
          </a:xfrm>
          <a:prstGeom prst="rect">
            <a:avLst/>
          </a:prstGeom>
        </p:spPr>
        <p:txBody>
          <a:bodyPr wrap="none">
            <a:spAutoFit/>
          </a:bodyPr>
          <a:lstStyle/>
          <a:p>
            <a:pPr marL="342900" indent="-342900">
              <a:buClr>
                <a:srgbClr val="C00000"/>
              </a:buClr>
              <a:buFont typeface="Wingdings" panose="05000000000000000000" pitchFamily="2" charset="2"/>
              <a:buChar char="n"/>
            </a:pPr>
            <a:r>
              <a:rPr lang="zh-CN" altLang="en-US" b="1">
                <a:latin typeface="微软雅黑" panose="020B0503020204020204" pitchFamily="34" charset="-122"/>
                <a:ea typeface="微软雅黑" panose="020B0503020204020204" pitchFamily="34" charset="-122"/>
                <a:sym typeface="微软雅黑" panose="020B0503020204020204" pitchFamily="34" charset="-122"/>
              </a:rPr>
              <a:t>集中组织党员听课</a:t>
            </a:r>
            <a:endParaRPr lang="en-US" altLang="zh-CN"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a:extLst>
              <a:ext uri="{FF2B5EF4-FFF2-40B4-BE49-F238E27FC236}">
                <a16:creationId xmlns:a16="http://schemas.microsoft.com/office/drawing/2014/main" id="{24EC0FA9-AE52-4D4B-AF34-C0DDD740B315}"/>
              </a:ext>
            </a:extLst>
          </p:cNvPr>
          <p:cNvSpPr/>
          <p:nvPr/>
        </p:nvSpPr>
        <p:spPr>
          <a:xfrm>
            <a:off x="7103283" y="5041318"/>
            <a:ext cx="3300904" cy="369332"/>
          </a:xfrm>
          <a:prstGeom prst="rect">
            <a:avLst/>
          </a:prstGeom>
        </p:spPr>
        <p:txBody>
          <a:bodyPr wrap="none">
            <a:spAutoFit/>
          </a:bodyPr>
          <a:lstStyle/>
          <a:p>
            <a:pPr marL="342900" indent="-342900">
              <a:buClr>
                <a:srgbClr val="C00000"/>
              </a:buClr>
              <a:buFont typeface="Wingdings" panose="05000000000000000000" pitchFamily="2" charset="2"/>
              <a:buChar char="n"/>
            </a:pPr>
            <a:r>
              <a:rPr lang="zh-CN" altLang="en-US" b="1">
                <a:latin typeface="微软雅黑" panose="020B0503020204020204" pitchFamily="34" charset="-122"/>
                <a:ea typeface="微软雅黑" panose="020B0503020204020204" pitchFamily="34" charset="-122"/>
                <a:sym typeface="微软雅黑" panose="020B0503020204020204" pitchFamily="34" charset="-122"/>
              </a:rPr>
              <a:t>课后消化，组织讨论或测试</a:t>
            </a:r>
            <a:endParaRPr lang="en-US" altLang="zh-CN" b="1">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17272106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anim calcmode="lin" valueType="num">
                                      <p:cBhvr>
                                        <p:cTn id="12" dur="500" fill="hold"/>
                                        <p:tgtEl>
                                          <p:spTgt spid="26"/>
                                        </p:tgtEl>
                                        <p:attrNameLst>
                                          <p:attrName>ppt_x</p:attrName>
                                        </p:attrNameLst>
                                      </p:cBhvr>
                                      <p:tavLst>
                                        <p:tav tm="0">
                                          <p:val>
                                            <p:strVal val="#ppt_x"/>
                                          </p:val>
                                        </p:tav>
                                        <p:tav tm="100000">
                                          <p:val>
                                            <p:strVal val="#ppt_x"/>
                                          </p:val>
                                        </p:tav>
                                      </p:tavLst>
                                    </p:anim>
                                    <p:anim calcmode="lin" valueType="num">
                                      <p:cBhvr>
                                        <p:cTn id="13" dur="5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P spid="4"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E76BB055-1C05-4C92-9CB9-21CF7EF603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a:extLst>
              <a:ext uri="{FF2B5EF4-FFF2-40B4-BE49-F238E27FC236}">
                <a16:creationId xmlns:a16="http://schemas.microsoft.com/office/drawing/2014/main" id="{C85D4E14-3DC3-48E2-9393-C1E0AB8CE32F}"/>
              </a:ext>
            </a:extLst>
          </p:cNvPr>
          <p:cNvCxnSpPr>
            <a:cxnSpLocks/>
          </p:cNvCxnSpPr>
          <p:nvPr/>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B3DB0AB-4449-455D-AFCE-3C2A681DED8A}"/>
              </a:ext>
            </a:extLst>
          </p:cNvPr>
          <p:cNvGrpSpPr/>
          <p:nvPr/>
        </p:nvGrpSpPr>
        <p:grpSpPr>
          <a:xfrm>
            <a:off x="8507237" y="198226"/>
            <a:ext cx="3143883" cy="716464"/>
            <a:chOff x="8507237" y="198226"/>
            <a:chExt cx="3143883" cy="716464"/>
          </a:xfrm>
        </p:grpSpPr>
        <p:sp>
          <p:nvSpPr>
            <p:cNvPr id="8" name="TextBox 19">
              <a:extLst>
                <a:ext uri="{FF2B5EF4-FFF2-40B4-BE49-F238E27FC236}">
                  <a16:creationId xmlns:a16="http://schemas.microsoft.com/office/drawing/2014/main" id="{21B8AA95-ECE0-4283-ABB3-EC28CE0E4033}"/>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Communist Party of China</a:t>
              </a:r>
              <a:endPar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矩形 8">
              <a:extLst>
                <a:ext uri="{FF2B5EF4-FFF2-40B4-BE49-F238E27FC236}">
                  <a16:creationId xmlns:a16="http://schemas.microsoft.com/office/drawing/2014/main" id="{A12D4F9D-D72D-4A20-817A-08F36E0AF218}"/>
                </a:ext>
              </a:extLst>
            </p:cNvPr>
            <p:cNvSpPr/>
            <p:nvPr/>
          </p:nvSpPr>
          <p:spPr>
            <a:xfrm>
              <a:off x="9409764" y="198226"/>
              <a:ext cx="1338828" cy="424732"/>
            </a:xfrm>
            <a:prstGeom prst="rect">
              <a:avLst/>
            </a:prstGeom>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中国共产党</a:t>
              </a:r>
              <a:endPar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1" name="矩形 10">
            <a:extLst>
              <a:ext uri="{FF2B5EF4-FFF2-40B4-BE49-F238E27FC236}">
                <a16:creationId xmlns:a16="http://schemas.microsoft.com/office/drawing/2014/main" id="{EDA066A8-2B07-4071-B45A-50176AB4F67A}"/>
              </a:ext>
            </a:extLst>
          </p:cNvPr>
          <p:cNvSpPr/>
          <p:nvPr/>
        </p:nvSpPr>
        <p:spPr>
          <a:xfrm>
            <a:off x="1395864" y="287156"/>
            <a:ext cx="233910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mn-cs"/>
              </a:rPr>
              <a:t>精准扶贫的例证</a:t>
            </a:r>
          </a:p>
        </p:txBody>
      </p:sp>
      <p:sp>
        <p:nvSpPr>
          <p:cNvPr id="2" name="矩形 1">
            <a:extLst>
              <a:ext uri="{FF2B5EF4-FFF2-40B4-BE49-F238E27FC236}">
                <a16:creationId xmlns:a16="http://schemas.microsoft.com/office/drawing/2014/main" id="{00761961-5201-4B4C-A54A-3ED8FEB7CC74}"/>
              </a:ext>
            </a:extLst>
          </p:cNvPr>
          <p:cNvSpPr/>
          <p:nvPr/>
        </p:nvSpPr>
        <p:spPr>
          <a:xfrm>
            <a:off x="925729" y="1687407"/>
            <a:ext cx="1858201" cy="424732"/>
          </a:xfrm>
          <a:prstGeom prst="rect">
            <a:avLst/>
          </a:prstGeom>
        </p:spPr>
        <p:txBody>
          <a:bodyPr wrap="none">
            <a:spAutoFit/>
          </a:bodyPr>
          <a:lstStyle/>
          <a:p>
            <a:pPr marL="285750" indent="-285750">
              <a:lnSpc>
                <a:spcPct val="120000"/>
              </a:lnSpc>
              <a:buClr>
                <a:srgbClr val="C00000"/>
              </a:buClr>
              <a:buFont typeface="Wingdings" panose="05000000000000000000" pitchFamily="2" charset="2"/>
              <a:buChar char="n"/>
            </a:pPr>
            <a:r>
              <a:rPr lang="zh-CN" altLang="en-US" b="1">
                <a:latin typeface="微软雅黑" panose="020B0503020204020204" pitchFamily="34" charset="-122"/>
                <a:ea typeface="微软雅黑" panose="020B0503020204020204" pitchFamily="34" charset="-122"/>
              </a:rPr>
              <a:t>基础设施落后</a:t>
            </a:r>
          </a:p>
        </p:txBody>
      </p:sp>
      <p:sp>
        <p:nvSpPr>
          <p:cNvPr id="7" name="矩形 6">
            <a:extLst>
              <a:ext uri="{FF2B5EF4-FFF2-40B4-BE49-F238E27FC236}">
                <a16:creationId xmlns:a16="http://schemas.microsoft.com/office/drawing/2014/main" id="{4515DADC-9E51-4794-9A11-B2FE39EF0419}"/>
              </a:ext>
            </a:extLst>
          </p:cNvPr>
          <p:cNvSpPr/>
          <p:nvPr/>
        </p:nvSpPr>
        <p:spPr>
          <a:xfrm>
            <a:off x="925729" y="3061024"/>
            <a:ext cx="2089033" cy="424732"/>
          </a:xfrm>
          <a:prstGeom prst="rect">
            <a:avLst/>
          </a:prstGeom>
        </p:spPr>
        <p:txBody>
          <a:bodyPr wrap="none">
            <a:spAutoFit/>
          </a:bodyPr>
          <a:lstStyle/>
          <a:p>
            <a:pPr marL="285750" indent="-285750">
              <a:lnSpc>
                <a:spcPct val="120000"/>
              </a:lnSpc>
              <a:buClr>
                <a:srgbClr val="C00000"/>
              </a:buClr>
              <a:buFont typeface="Wingdings" panose="05000000000000000000" pitchFamily="2" charset="2"/>
              <a:buChar char="n"/>
            </a:pPr>
            <a:r>
              <a:rPr lang="zh-CN" altLang="en-US" b="1">
                <a:latin typeface="微软雅黑" panose="020B0503020204020204" pitchFamily="34" charset="-122"/>
                <a:ea typeface="微软雅黑" panose="020B0503020204020204" pitchFamily="34" charset="-122"/>
              </a:rPr>
              <a:t>农田水利设施差</a:t>
            </a:r>
          </a:p>
        </p:txBody>
      </p:sp>
      <p:sp>
        <p:nvSpPr>
          <p:cNvPr id="13" name="矩形 12">
            <a:extLst>
              <a:ext uri="{FF2B5EF4-FFF2-40B4-BE49-F238E27FC236}">
                <a16:creationId xmlns:a16="http://schemas.microsoft.com/office/drawing/2014/main" id="{8F9737D0-54BB-4BAA-BA90-45D9668C77BF}"/>
              </a:ext>
            </a:extLst>
          </p:cNvPr>
          <p:cNvSpPr/>
          <p:nvPr/>
        </p:nvSpPr>
        <p:spPr>
          <a:xfrm>
            <a:off x="958256" y="4649956"/>
            <a:ext cx="2319866" cy="424732"/>
          </a:xfrm>
          <a:prstGeom prst="rect">
            <a:avLst/>
          </a:prstGeom>
        </p:spPr>
        <p:txBody>
          <a:bodyPr wrap="none">
            <a:spAutoFit/>
          </a:bodyPr>
          <a:lstStyle/>
          <a:p>
            <a:pPr marL="285750" indent="-285750">
              <a:lnSpc>
                <a:spcPct val="120000"/>
              </a:lnSpc>
              <a:buClr>
                <a:srgbClr val="C00000"/>
              </a:buClr>
              <a:buFont typeface="Wingdings" panose="05000000000000000000" pitchFamily="2" charset="2"/>
              <a:buChar char="n"/>
            </a:pPr>
            <a:r>
              <a:rPr lang="zh-CN" altLang="en-US" b="1">
                <a:latin typeface="微软雅黑" panose="020B0503020204020204" pitchFamily="34" charset="-122"/>
                <a:ea typeface="微软雅黑" panose="020B0503020204020204" pitchFamily="34" charset="-122"/>
              </a:rPr>
              <a:t>群众收入低环境差</a:t>
            </a:r>
          </a:p>
        </p:txBody>
      </p:sp>
      <p:sp>
        <p:nvSpPr>
          <p:cNvPr id="14" name="矩形 13">
            <a:extLst>
              <a:ext uri="{FF2B5EF4-FFF2-40B4-BE49-F238E27FC236}">
                <a16:creationId xmlns:a16="http://schemas.microsoft.com/office/drawing/2014/main" id="{D3F039D4-BB99-4D12-A1EF-9D3EAD7455D2}"/>
              </a:ext>
            </a:extLst>
          </p:cNvPr>
          <p:cNvSpPr/>
          <p:nvPr/>
        </p:nvSpPr>
        <p:spPr>
          <a:xfrm>
            <a:off x="925729" y="2255917"/>
            <a:ext cx="6398613" cy="507831"/>
          </a:xfrm>
          <a:prstGeom prst="rect">
            <a:avLst/>
          </a:prstGeom>
        </p:spPr>
        <p:txBody>
          <a:bodyPr wrap="square">
            <a:spAutoFit/>
          </a:bodyPr>
          <a:lstStyle/>
          <a:p>
            <a:pPr>
              <a:lnSpc>
                <a:spcPct val="150000"/>
              </a:lnSpc>
            </a:pPr>
            <a:r>
              <a:rPr lang="zh-CN" altLang="en-US">
                <a:latin typeface="微软雅黑" panose="020B0503020204020204" pitchFamily="34" charset="-122"/>
                <a:ea typeface="微软雅黑" panose="020B0503020204020204" pitchFamily="34" charset="-122"/>
              </a:rPr>
              <a:t>课前准备。确定课题和讲课时间；精选讲课教员，认真备课</a:t>
            </a:r>
          </a:p>
        </p:txBody>
      </p:sp>
      <p:sp>
        <p:nvSpPr>
          <p:cNvPr id="15" name="矩形 14">
            <a:extLst>
              <a:ext uri="{FF2B5EF4-FFF2-40B4-BE49-F238E27FC236}">
                <a16:creationId xmlns:a16="http://schemas.microsoft.com/office/drawing/2014/main" id="{EB53058F-4825-42BC-9AFA-3C42E14C2BEC}"/>
              </a:ext>
            </a:extLst>
          </p:cNvPr>
          <p:cNvSpPr/>
          <p:nvPr/>
        </p:nvSpPr>
        <p:spPr>
          <a:xfrm>
            <a:off x="898929" y="3667918"/>
            <a:ext cx="6169384" cy="667000"/>
          </a:xfrm>
          <a:prstGeom prst="rect">
            <a:avLst/>
          </a:prstGeom>
        </p:spPr>
        <p:txBody>
          <a:bodyPr wrap="square">
            <a:spAutoFit/>
          </a:bodyPr>
          <a:lstStyle/>
          <a:p>
            <a:pPr algn="just"/>
            <a:r>
              <a:rPr lang="zh-CN" altLang="en-US">
                <a:latin typeface="微软雅黑" panose="020B0503020204020204" pitchFamily="34" charset="-122"/>
                <a:ea typeface="微软雅黑" panose="020B0503020204020204" pitchFamily="34" charset="-122"/>
              </a:rPr>
              <a:t>党课必须定期进行，一般情况下，每月上一次党课。如果有特殊情况，可适当增减上课次数。不过，至少每个季度一次</a:t>
            </a:r>
          </a:p>
        </p:txBody>
      </p:sp>
      <p:sp>
        <p:nvSpPr>
          <p:cNvPr id="16" name="矩形 15">
            <a:extLst>
              <a:ext uri="{FF2B5EF4-FFF2-40B4-BE49-F238E27FC236}">
                <a16:creationId xmlns:a16="http://schemas.microsoft.com/office/drawing/2014/main" id="{E032DFEC-F493-4228-AEA3-0CE637AC0B40}"/>
              </a:ext>
            </a:extLst>
          </p:cNvPr>
          <p:cNvSpPr/>
          <p:nvPr/>
        </p:nvSpPr>
        <p:spPr>
          <a:xfrm>
            <a:off x="925729" y="5098135"/>
            <a:ext cx="6142584" cy="923330"/>
          </a:xfrm>
          <a:prstGeom prst="rect">
            <a:avLst/>
          </a:prstGeom>
        </p:spPr>
        <p:txBody>
          <a:bodyPr wrap="square">
            <a:spAutoFit/>
          </a:bodyPr>
          <a:lstStyle/>
          <a:p>
            <a:pPr algn="just">
              <a:lnSpc>
                <a:spcPct val="150000"/>
              </a:lnSpc>
            </a:pPr>
            <a:r>
              <a:rPr lang="zh-CN" altLang="en-US">
                <a:latin typeface="微软雅黑" panose="020B0503020204020204" pitchFamily="34" charset="-122"/>
                <a:ea typeface="微软雅黑" panose="020B0503020204020204" pitchFamily="34" charset="-122"/>
              </a:rPr>
              <a:t>党员（含预备党员）必须自觉参加党课学习，无特殊情况，不得请假或缺席</a:t>
            </a:r>
          </a:p>
        </p:txBody>
      </p:sp>
      <p:pic>
        <p:nvPicPr>
          <p:cNvPr id="22" name="图片 21">
            <a:extLst>
              <a:ext uri="{FF2B5EF4-FFF2-40B4-BE49-F238E27FC236}">
                <a16:creationId xmlns:a16="http://schemas.microsoft.com/office/drawing/2014/main" id="{F2B19EB4-A544-417B-8DE4-AC60C41B5F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4342" y="2020824"/>
            <a:ext cx="4489677" cy="4000641"/>
          </a:xfrm>
          <a:prstGeom prst="rect">
            <a:avLst/>
          </a:prstGeom>
        </p:spPr>
      </p:pic>
    </p:spTree>
    <p:extLst>
      <p:ext uri="{BB962C8B-B14F-4D97-AF65-F5344CB8AC3E}">
        <p14:creationId xmlns:p14="http://schemas.microsoft.com/office/powerpoint/2010/main" val="428432984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strVal val="#ppt_x"/>
                                          </p:val>
                                        </p:tav>
                                        <p:tav tm="100000">
                                          <p:val>
                                            <p:strVal val="#ppt_x"/>
                                          </p:val>
                                        </p:tav>
                                      </p:tavLst>
                                    </p:anim>
                                    <p:anim calcmode="lin" valueType="num">
                                      <p:cBhvr>
                                        <p:cTn id="37" dur="500" fill="hold"/>
                                        <p:tgtEl>
                                          <p:spTgt spid="13"/>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anim calcmode="lin" valueType="num">
                                      <p:cBhvr>
                                        <p:cTn id="48" dur="500" fill="hold"/>
                                        <p:tgtEl>
                                          <p:spTgt spid="22"/>
                                        </p:tgtEl>
                                        <p:attrNameLst>
                                          <p:attrName>ppt_x</p:attrName>
                                        </p:attrNameLst>
                                      </p:cBhvr>
                                      <p:tavLst>
                                        <p:tav tm="0">
                                          <p:val>
                                            <p:strVal val="#ppt_x"/>
                                          </p:val>
                                        </p:tav>
                                        <p:tav tm="100000">
                                          <p:val>
                                            <p:strVal val="#ppt_x"/>
                                          </p:val>
                                        </p:tav>
                                      </p:tavLst>
                                    </p:anim>
                                    <p:anim calcmode="lin" valueType="num">
                                      <p:cBhvr>
                                        <p:cTn id="49"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7" grpId="0"/>
      <p:bldP spid="13" grpId="0"/>
      <p:bldP spid="14"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E76BB055-1C05-4C92-9CB9-21CF7EF603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a:extLst>
              <a:ext uri="{FF2B5EF4-FFF2-40B4-BE49-F238E27FC236}">
                <a16:creationId xmlns:a16="http://schemas.microsoft.com/office/drawing/2014/main" id="{C85D4E14-3DC3-48E2-9393-C1E0AB8CE32F}"/>
              </a:ext>
            </a:extLst>
          </p:cNvPr>
          <p:cNvCxnSpPr>
            <a:cxnSpLocks/>
          </p:cNvCxnSpPr>
          <p:nvPr/>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B3DB0AB-4449-455D-AFCE-3C2A681DED8A}"/>
              </a:ext>
            </a:extLst>
          </p:cNvPr>
          <p:cNvGrpSpPr/>
          <p:nvPr/>
        </p:nvGrpSpPr>
        <p:grpSpPr>
          <a:xfrm>
            <a:off x="8507237" y="198226"/>
            <a:ext cx="3143883" cy="716464"/>
            <a:chOff x="8507237" y="198226"/>
            <a:chExt cx="3143883" cy="716464"/>
          </a:xfrm>
        </p:grpSpPr>
        <p:sp>
          <p:nvSpPr>
            <p:cNvPr id="8" name="TextBox 19">
              <a:extLst>
                <a:ext uri="{FF2B5EF4-FFF2-40B4-BE49-F238E27FC236}">
                  <a16:creationId xmlns:a16="http://schemas.microsoft.com/office/drawing/2014/main" id="{21B8AA95-ECE0-4283-ABB3-EC28CE0E4033}"/>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Communist Party of China</a:t>
              </a:r>
              <a:endPar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矩形 8">
              <a:extLst>
                <a:ext uri="{FF2B5EF4-FFF2-40B4-BE49-F238E27FC236}">
                  <a16:creationId xmlns:a16="http://schemas.microsoft.com/office/drawing/2014/main" id="{A12D4F9D-D72D-4A20-817A-08F36E0AF218}"/>
                </a:ext>
              </a:extLst>
            </p:cNvPr>
            <p:cNvSpPr/>
            <p:nvPr/>
          </p:nvSpPr>
          <p:spPr>
            <a:xfrm>
              <a:off x="9409764" y="198226"/>
              <a:ext cx="1338828" cy="424732"/>
            </a:xfrm>
            <a:prstGeom prst="rect">
              <a:avLst/>
            </a:prstGeom>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中国共产党</a:t>
              </a:r>
              <a:endPar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1" name="矩形 10">
            <a:extLst>
              <a:ext uri="{FF2B5EF4-FFF2-40B4-BE49-F238E27FC236}">
                <a16:creationId xmlns:a16="http://schemas.microsoft.com/office/drawing/2014/main" id="{EDA066A8-2B07-4071-B45A-50176AB4F67A}"/>
              </a:ext>
            </a:extLst>
          </p:cNvPr>
          <p:cNvSpPr/>
          <p:nvPr/>
        </p:nvSpPr>
        <p:spPr>
          <a:xfrm>
            <a:off x="1395864" y="287156"/>
            <a:ext cx="2954655"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mn-cs"/>
              </a:rPr>
              <a:t>精准扶贫的实施方法</a:t>
            </a:r>
          </a:p>
        </p:txBody>
      </p:sp>
      <p:sp>
        <p:nvSpPr>
          <p:cNvPr id="3" name="矩形 2">
            <a:extLst>
              <a:ext uri="{FF2B5EF4-FFF2-40B4-BE49-F238E27FC236}">
                <a16:creationId xmlns:a16="http://schemas.microsoft.com/office/drawing/2014/main" id="{F54FE528-CF7A-438F-BF14-1B5143C84FBE}"/>
              </a:ext>
            </a:extLst>
          </p:cNvPr>
          <p:cNvSpPr/>
          <p:nvPr/>
        </p:nvSpPr>
        <p:spPr>
          <a:xfrm>
            <a:off x="787224" y="3821228"/>
            <a:ext cx="2601157" cy="1754326"/>
          </a:xfrm>
          <a:prstGeom prst="rect">
            <a:avLst/>
          </a:prstGeom>
        </p:spPr>
        <p:txBody>
          <a:bodyPr wrap="square">
            <a:spAutoFit/>
          </a:bodyPr>
          <a:lstStyle/>
          <a:p>
            <a:pPr algn="just"/>
            <a:r>
              <a:rPr lang="zh-CN" altLang="en-US">
                <a:latin typeface="微软雅黑" panose="020B0503020204020204" pitchFamily="34" charset="-122"/>
                <a:ea typeface="微软雅黑" panose="020B0503020204020204" pitchFamily="34" charset="-122"/>
                <a:sym typeface="Lato Light" pitchFamily="34" charset="0"/>
              </a:rPr>
              <a:t>加大贫困地区生态保护修复力度，通过实施生态补偿、增加转移支付等方式，不断改善区域生态环境质量，促进贫困群众增收脱贫</a:t>
            </a:r>
            <a:endParaRPr lang="zh-CN" altLang="en-US"/>
          </a:p>
        </p:txBody>
      </p:sp>
      <p:grpSp>
        <p:nvGrpSpPr>
          <p:cNvPr id="2" name="组合 1">
            <a:extLst>
              <a:ext uri="{FF2B5EF4-FFF2-40B4-BE49-F238E27FC236}">
                <a16:creationId xmlns:a16="http://schemas.microsoft.com/office/drawing/2014/main" id="{6B0168F7-8EAF-4384-BF9D-85854554A0BD}"/>
              </a:ext>
            </a:extLst>
          </p:cNvPr>
          <p:cNvGrpSpPr/>
          <p:nvPr/>
        </p:nvGrpSpPr>
        <p:grpSpPr>
          <a:xfrm>
            <a:off x="787224" y="3153210"/>
            <a:ext cx="2601157" cy="435430"/>
            <a:chOff x="787224" y="3153210"/>
            <a:chExt cx="2601157" cy="435430"/>
          </a:xfrm>
        </p:grpSpPr>
        <p:sp>
          <p:nvSpPr>
            <p:cNvPr id="18" name="矩形 17">
              <a:extLst>
                <a:ext uri="{FF2B5EF4-FFF2-40B4-BE49-F238E27FC236}">
                  <a16:creationId xmlns:a16="http://schemas.microsoft.com/office/drawing/2014/main" id="{43032DBB-12DD-4BE8-8DD9-6F38224B7B32}"/>
                </a:ext>
              </a:extLst>
            </p:cNvPr>
            <p:cNvSpPr/>
            <p:nvPr/>
          </p:nvSpPr>
          <p:spPr>
            <a:xfrm>
              <a:off x="787224" y="3153210"/>
              <a:ext cx="2535879" cy="4354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8EB065DD-8DF3-49E6-84E1-EC08B5234448}"/>
                </a:ext>
              </a:extLst>
            </p:cNvPr>
            <p:cNvSpPr/>
            <p:nvPr/>
          </p:nvSpPr>
          <p:spPr>
            <a:xfrm>
              <a:off x="787224" y="3163908"/>
              <a:ext cx="2601157" cy="396583"/>
            </a:xfrm>
            <a:prstGeom prst="rect">
              <a:avLst/>
            </a:prstGeom>
          </p:spPr>
          <p:txBody>
            <a:bodyPr wrap="square">
              <a:spAutoFit/>
            </a:bodyPr>
            <a:lstStyle/>
            <a:p>
              <a:pPr>
                <a:lnSpc>
                  <a:spcPct val="120000"/>
                </a:lnSpc>
              </a:pPr>
              <a:r>
                <a:rPr lang="zh-CN" altLang="en-US" b="1">
                  <a:solidFill>
                    <a:schemeClr val="bg1"/>
                  </a:solidFill>
                  <a:latin typeface="微软雅黑" panose="020B0503020204020204" pitchFamily="34" charset="-122"/>
                  <a:ea typeface="微软雅黑" panose="020B0503020204020204" pitchFamily="34" charset="-122"/>
                  <a:sym typeface="Bebas Neue" charset="0"/>
                </a:rPr>
                <a:t>加大贫困地区生态保护</a:t>
              </a:r>
              <a:endParaRPr lang="en-US" altLang="zh-CN" b="1">
                <a:solidFill>
                  <a:schemeClr val="bg1"/>
                </a:solidFill>
                <a:latin typeface="微软雅黑" panose="020B0503020204020204" pitchFamily="34" charset="-122"/>
                <a:ea typeface="微软雅黑" panose="020B0503020204020204" pitchFamily="34" charset="-122"/>
                <a:sym typeface="Bebas Neue" charset="0"/>
              </a:endParaRPr>
            </a:p>
          </p:txBody>
        </p:sp>
      </p:grpSp>
      <p:sp>
        <p:nvSpPr>
          <p:cNvPr id="12" name="矩形 11">
            <a:extLst>
              <a:ext uri="{FF2B5EF4-FFF2-40B4-BE49-F238E27FC236}">
                <a16:creationId xmlns:a16="http://schemas.microsoft.com/office/drawing/2014/main" id="{4CB1B967-9BAA-45E7-A227-232BF46F0197}"/>
              </a:ext>
            </a:extLst>
          </p:cNvPr>
          <p:cNvSpPr/>
          <p:nvPr/>
        </p:nvSpPr>
        <p:spPr>
          <a:xfrm>
            <a:off x="3931581" y="3819112"/>
            <a:ext cx="2226168" cy="2031325"/>
          </a:xfrm>
          <a:prstGeom prst="rect">
            <a:avLst/>
          </a:prstGeom>
        </p:spPr>
        <p:txBody>
          <a:bodyPr wrap="square">
            <a:spAutoFit/>
          </a:bodyPr>
          <a:lstStyle/>
          <a:p>
            <a:pPr algn="just"/>
            <a:r>
              <a:rPr lang="zh-CN" altLang="en-US">
                <a:latin typeface="微软雅黑" panose="020B0503020204020204" pitchFamily="34" charset="-122"/>
                <a:ea typeface="微软雅黑" panose="020B0503020204020204" pitchFamily="34" charset="-122"/>
                <a:sym typeface="Lato Light" pitchFamily="34" charset="0"/>
              </a:rPr>
              <a:t>创新生态资金使用方式，利用生态补偿和生态保护工程资金使当地有劳动能力的部分贫困人口转为护林员等生态保护人员。</a:t>
            </a:r>
            <a:endParaRPr lang="en-US" altLang="zh-CN">
              <a:latin typeface="微软雅黑" panose="020B0503020204020204" pitchFamily="34" charset="-122"/>
              <a:ea typeface="微软雅黑" panose="020B0503020204020204" pitchFamily="34" charset="-122"/>
              <a:sym typeface="Lato Light" pitchFamily="34" charset="0"/>
            </a:endParaRPr>
          </a:p>
        </p:txBody>
      </p:sp>
      <p:grpSp>
        <p:nvGrpSpPr>
          <p:cNvPr id="7" name="组合 6">
            <a:extLst>
              <a:ext uri="{FF2B5EF4-FFF2-40B4-BE49-F238E27FC236}">
                <a16:creationId xmlns:a16="http://schemas.microsoft.com/office/drawing/2014/main" id="{B931B171-4E09-45EB-ACBD-586C1A451BD4}"/>
              </a:ext>
            </a:extLst>
          </p:cNvPr>
          <p:cNvGrpSpPr/>
          <p:nvPr/>
        </p:nvGrpSpPr>
        <p:grpSpPr>
          <a:xfrm>
            <a:off x="3931582" y="3163908"/>
            <a:ext cx="2226167" cy="438650"/>
            <a:chOff x="3931582" y="3163908"/>
            <a:chExt cx="2226167" cy="438650"/>
          </a:xfrm>
        </p:grpSpPr>
        <p:sp>
          <p:nvSpPr>
            <p:cNvPr id="19" name="矩形 18">
              <a:extLst>
                <a:ext uri="{FF2B5EF4-FFF2-40B4-BE49-F238E27FC236}">
                  <a16:creationId xmlns:a16="http://schemas.microsoft.com/office/drawing/2014/main" id="{66BD515F-172E-4B6F-B620-8187E8818844}"/>
                </a:ext>
              </a:extLst>
            </p:cNvPr>
            <p:cNvSpPr/>
            <p:nvPr/>
          </p:nvSpPr>
          <p:spPr>
            <a:xfrm>
              <a:off x="3931582" y="3167128"/>
              <a:ext cx="2181778" cy="4354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648DA604-F3EC-4986-85B8-6446CCF32A5B}"/>
                </a:ext>
              </a:extLst>
            </p:cNvPr>
            <p:cNvSpPr/>
            <p:nvPr/>
          </p:nvSpPr>
          <p:spPr>
            <a:xfrm>
              <a:off x="3975971" y="3163908"/>
              <a:ext cx="2181778" cy="422616"/>
            </a:xfrm>
            <a:prstGeom prst="rect">
              <a:avLst/>
            </a:prstGeom>
          </p:spPr>
          <p:txBody>
            <a:bodyPr wrap="square">
              <a:spAutoFit/>
            </a:bodyPr>
            <a:lstStyle/>
            <a:p>
              <a:pPr>
                <a:lnSpc>
                  <a:spcPct val="130000"/>
                </a:lnSpc>
              </a:pPr>
              <a:r>
                <a:rPr lang="zh-CN" altLang="en-US" b="1">
                  <a:solidFill>
                    <a:schemeClr val="bg1"/>
                  </a:solidFill>
                  <a:latin typeface="微软雅黑" panose="020B0503020204020204" pitchFamily="34" charset="-122"/>
                  <a:ea typeface="微软雅黑" panose="020B0503020204020204" pitchFamily="34" charset="-122"/>
                  <a:sym typeface="Bebas Neue" charset="0"/>
                </a:rPr>
                <a:t>建立国家公园体制</a:t>
              </a:r>
              <a:endParaRPr lang="zh-CN" altLang="en-US">
                <a:solidFill>
                  <a:schemeClr val="bg1"/>
                </a:solidFill>
              </a:endParaRPr>
            </a:p>
          </p:txBody>
        </p:sp>
      </p:grpSp>
      <p:grpSp>
        <p:nvGrpSpPr>
          <p:cNvPr id="13" name="组合 12">
            <a:extLst>
              <a:ext uri="{FF2B5EF4-FFF2-40B4-BE49-F238E27FC236}">
                <a16:creationId xmlns:a16="http://schemas.microsoft.com/office/drawing/2014/main" id="{6D4A2562-DD4C-4AB9-BB56-F1F3DC667221}"/>
              </a:ext>
            </a:extLst>
          </p:cNvPr>
          <p:cNvGrpSpPr/>
          <p:nvPr/>
        </p:nvGrpSpPr>
        <p:grpSpPr>
          <a:xfrm>
            <a:off x="6745339" y="3170913"/>
            <a:ext cx="2095131" cy="470328"/>
            <a:chOff x="6745339" y="3170913"/>
            <a:chExt cx="2095131" cy="470328"/>
          </a:xfrm>
        </p:grpSpPr>
        <p:sp>
          <p:nvSpPr>
            <p:cNvPr id="22" name="矩形 21">
              <a:extLst>
                <a:ext uri="{FF2B5EF4-FFF2-40B4-BE49-F238E27FC236}">
                  <a16:creationId xmlns:a16="http://schemas.microsoft.com/office/drawing/2014/main" id="{815A52E8-8A5F-4FFD-8A4F-C910BC96B063}"/>
                </a:ext>
              </a:extLst>
            </p:cNvPr>
            <p:cNvSpPr/>
            <p:nvPr/>
          </p:nvSpPr>
          <p:spPr>
            <a:xfrm>
              <a:off x="6745339" y="3170913"/>
              <a:ext cx="2095131" cy="47032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4E2C1939-1DE6-4B2E-A8DE-F38A86DA3884}"/>
                </a:ext>
              </a:extLst>
            </p:cNvPr>
            <p:cNvSpPr/>
            <p:nvPr/>
          </p:nvSpPr>
          <p:spPr>
            <a:xfrm>
              <a:off x="6810617" y="3170913"/>
              <a:ext cx="2013915" cy="417358"/>
            </a:xfrm>
            <a:prstGeom prst="rect">
              <a:avLst/>
            </a:prstGeom>
          </p:spPr>
          <p:txBody>
            <a:bodyPr wrap="square">
              <a:spAutoFit/>
            </a:bodyPr>
            <a:lstStyle/>
            <a:p>
              <a:pPr algn="ctr" fontAlgn="auto">
                <a:lnSpc>
                  <a:spcPct val="130000"/>
                </a:lnSpc>
              </a:pPr>
              <a:r>
                <a:rPr lang="zh-CN" altLang="en-US" b="1" noProof="1">
                  <a:solidFill>
                    <a:schemeClr val="bg1"/>
                  </a:solidFill>
                  <a:latin typeface="微软雅黑" panose="020B0503020204020204" pitchFamily="34" charset="-122"/>
                  <a:ea typeface="微软雅黑" panose="020B0503020204020204" pitchFamily="34" charset="-122"/>
                  <a:cs typeface="Bebas Neue" charset="0"/>
                  <a:sym typeface="Bebas Neue" charset="0"/>
                </a:rPr>
                <a:t>合理调整贫困地区</a:t>
              </a:r>
              <a:endParaRPr lang="en-US" altLang="zh-CN" b="1" noProof="1">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24" name="矩形 23">
            <a:extLst>
              <a:ext uri="{FF2B5EF4-FFF2-40B4-BE49-F238E27FC236}">
                <a16:creationId xmlns:a16="http://schemas.microsoft.com/office/drawing/2014/main" id="{01062DB7-4B8A-401B-8311-BCB437486CF7}"/>
              </a:ext>
            </a:extLst>
          </p:cNvPr>
          <p:cNvSpPr/>
          <p:nvPr/>
        </p:nvSpPr>
        <p:spPr>
          <a:xfrm>
            <a:off x="6689578" y="3819112"/>
            <a:ext cx="2258417" cy="1200329"/>
          </a:xfrm>
          <a:prstGeom prst="rect">
            <a:avLst/>
          </a:prstGeom>
        </p:spPr>
        <p:txBody>
          <a:bodyPr wrap="square">
            <a:spAutoFit/>
          </a:bodyPr>
          <a:lstStyle/>
          <a:p>
            <a:pPr algn="just"/>
            <a:r>
              <a:rPr lang="zh-CN" altLang="en-US">
                <a:latin typeface="微软雅黑" panose="020B0503020204020204" pitchFamily="34" charset="-122"/>
                <a:ea typeface="微软雅黑" panose="020B0503020204020204" pitchFamily="34" charset="-122"/>
                <a:sym typeface="Lato Light" pitchFamily="34" charset="0"/>
              </a:rPr>
              <a:t>合理调整贫困地区基本农田保有指标，加大贫困地区新一轮退耕还林还草力度</a:t>
            </a:r>
            <a:endParaRPr lang="zh-CN" altLang="en-US"/>
          </a:p>
        </p:txBody>
      </p:sp>
      <p:grpSp>
        <p:nvGrpSpPr>
          <p:cNvPr id="14" name="组合 13">
            <a:extLst>
              <a:ext uri="{FF2B5EF4-FFF2-40B4-BE49-F238E27FC236}">
                <a16:creationId xmlns:a16="http://schemas.microsoft.com/office/drawing/2014/main" id="{89B06995-E5AB-49DF-B27B-B743C3D22DB6}"/>
              </a:ext>
            </a:extLst>
          </p:cNvPr>
          <p:cNvGrpSpPr/>
          <p:nvPr/>
        </p:nvGrpSpPr>
        <p:grpSpPr>
          <a:xfrm>
            <a:off x="9472449" y="3153155"/>
            <a:ext cx="2183236" cy="470328"/>
            <a:chOff x="9472449" y="3153155"/>
            <a:chExt cx="2183236" cy="470328"/>
          </a:xfrm>
        </p:grpSpPr>
        <p:sp>
          <p:nvSpPr>
            <p:cNvPr id="27" name="矩形 26">
              <a:extLst>
                <a:ext uri="{FF2B5EF4-FFF2-40B4-BE49-F238E27FC236}">
                  <a16:creationId xmlns:a16="http://schemas.microsoft.com/office/drawing/2014/main" id="{C919183C-91DC-42D5-87A4-0902FC682F7D}"/>
                </a:ext>
              </a:extLst>
            </p:cNvPr>
            <p:cNvSpPr/>
            <p:nvPr/>
          </p:nvSpPr>
          <p:spPr>
            <a:xfrm>
              <a:off x="9472449" y="3153155"/>
              <a:ext cx="2095131" cy="47032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FC268C49-7105-4725-82AF-BC04C03AD690}"/>
                </a:ext>
              </a:extLst>
            </p:cNvPr>
            <p:cNvSpPr/>
            <p:nvPr/>
          </p:nvSpPr>
          <p:spPr>
            <a:xfrm>
              <a:off x="9575612" y="3155263"/>
              <a:ext cx="2080073" cy="452432"/>
            </a:xfrm>
            <a:prstGeom prst="rect">
              <a:avLst/>
            </a:prstGeom>
          </p:spPr>
          <p:txBody>
            <a:bodyPr wrap="square">
              <a:spAutoFit/>
            </a:bodyPr>
            <a:lstStyle/>
            <a:p>
              <a:pPr>
                <a:lnSpc>
                  <a:spcPct val="130000"/>
                </a:lnSpc>
              </a:pPr>
              <a:r>
                <a:rPr lang="zh-CN" altLang="en-US" b="1">
                  <a:solidFill>
                    <a:schemeClr val="bg1"/>
                  </a:solidFill>
                  <a:latin typeface="微软雅黑" panose="020B0503020204020204" pitchFamily="34" charset="-122"/>
                  <a:ea typeface="微软雅黑" panose="020B0503020204020204" pitchFamily="34" charset="-122"/>
                  <a:sym typeface="Bebas Neue" charset="0"/>
                </a:rPr>
                <a:t>开展贫困地区生态</a:t>
              </a:r>
              <a:endParaRPr lang="en-US" altLang="zh-CN" b="1">
                <a:solidFill>
                  <a:schemeClr val="bg1"/>
                </a:solidFill>
                <a:latin typeface="微软雅黑" panose="020B0503020204020204" pitchFamily="34" charset="-122"/>
                <a:ea typeface="微软雅黑" panose="020B0503020204020204" pitchFamily="34" charset="-122"/>
                <a:sym typeface="Bebas Neue" charset="0"/>
              </a:endParaRPr>
            </a:p>
          </p:txBody>
        </p:sp>
      </p:grpSp>
      <p:sp>
        <p:nvSpPr>
          <p:cNvPr id="28" name="矩形 27">
            <a:extLst>
              <a:ext uri="{FF2B5EF4-FFF2-40B4-BE49-F238E27FC236}">
                <a16:creationId xmlns:a16="http://schemas.microsoft.com/office/drawing/2014/main" id="{923C58DC-C4A6-44EB-9628-A991546EABE4}"/>
              </a:ext>
            </a:extLst>
          </p:cNvPr>
          <p:cNvSpPr/>
          <p:nvPr/>
        </p:nvSpPr>
        <p:spPr>
          <a:xfrm>
            <a:off x="9409764" y="3819112"/>
            <a:ext cx="2245921" cy="1756442"/>
          </a:xfrm>
          <a:prstGeom prst="rect">
            <a:avLst/>
          </a:prstGeom>
        </p:spPr>
        <p:txBody>
          <a:bodyPr wrap="square">
            <a:spAutoFit/>
          </a:bodyPr>
          <a:lstStyle/>
          <a:p>
            <a:pPr algn="just"/>
            <a:r>
              <a:rPr lang="zh-CN" altLang="en-US">
                <a:latin typeface="微软雅黑" panose="020B0503020204020204" pitchFamily="34" charset="-122"/>
                <a:ea typeface="微软雅黑" panose="020B0503020204020204" pitchFamily="34" charset="-122"/>
                <a:sym typeface="Lato Light" pitchFamily="34" charset="0"/>
              </a:rPr>
              <a:t>健全公益林补偿标准动态调整机制，完善草原生态保护补助奖励政策，推动地区间建立横向生态补偿制度</a:t>
            </a:r>
            <a:endParaRPr lang="en-US" altLang="zh-CN">
              <a:latin typeface="微软雅黑" panose="020B0503020204020204" pitchFamily="34" charset="-122"/>
              <a:ea typeface="微软雅黑" panose="020B0503020204020204" pitchFamily="34" charset="-122"/>
              <a:sym typeface="Lato Light" pitchFamily="34" charset="0"/>
            </a:endParaRPr>
          </a:p>
        </p:txBody>
      </p:sp>
      <p:pic>
        <p:nvPicPr>
          <p:cNvPr id="29" name="Picture 3">
            <a:extLst>
              <a:ext uri="{FF2B5EF4-FFF2-40B4-BE49-F238E27FC236}">
                <a16:creationId xmlns:a16="http://schemas.microsoft.com/office/drawing/2014/main" id="{6680C590-DBD6-4D60-95FC-DC0EF8AD094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655107" y="1943936"/>
            <a:ext cx="865390" cy="80261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
            <a:extLst>
              <a:ext uri="{FF2B5EF4-FFF2-40B4-BE49-F238E27FC236}">
                <a16:creationId xmlns:a16="http://schemas.microsoft.com/office/drawing/2014/main" id="{2CFCFB35-83F5-4C22-9707-1E6FF68643B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574187" y="1971506"/>
            <a:ext cx="865390" cy="80261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
            <a:extLst>
              <a:ext uri="{FF2B5EF4-FFF2-40B4-BE49-F238E27FC236}">
                <a16:creationId xmlns:a16="http://schemas.microsoft.com/office/drawing/2014/main" id="{9629787E-7080-48E0-A79C-5CB2A9B196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228710" y="1965593"/>
            <a:ext cx="865390" cy="80261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
            <a:extLst>
              <a:ext uri="{FF2B5EF4-FFF2-40B4-BE49-F238E27FC236}">
                <a16:creationId xmlns:a16="http://schemas.microsoft.com/office/drawing/2014/main" id="{8E280EB1-86E5-4703-9A8E-EFD8FE654F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883233" y="1965593"/>
            <a:ext cx="865390" cy="8026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416606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0-#ppt_w/2"/>
                                          </p:val>
                                        </p:tav>
                                        <p:tav tm="100000">
                                          <p:val>
                                            <p:strVal val="#ppt_x"/>
                                          </p:val>
                                        </p:tav>
                                      </p:tavLst>
                                    </p:anim>
                                    <p:anim calcmode="lin" valueType="num">
                                      <p:cBhvr additive="base">
                                        <p:cTn id="17" dur="500" fill="hold"/>
                                        <p:tgtEl>
                                          <p:spTgt spid="3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0-#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0-#ppt_w/2"/>
                                          </p:val>
                                        </p:tav>
                                        <p:tav tm="100000">
                                          <p:val>
                                            <p:strVal val="#ppt_x"/>
                                          </p:val>
                                        </p:tav>
                                      </p:tavLst>
                                    </p:anim>
                                    <p:anim calcmode="lin" valueType="num">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anim calcmode="lin" valueType="num">
                                      <p:cBhvr>
                                        <p:cTn id="32" dur="500" fill="hold"/>
                                        <p:tgtEl>
                                          <p:spTgt spid="2"/>
                                        </p:tgtEl>
                                        <p:attrNameLst>
                                          <p:attrName>ppt_x</p:attrName>
                                        </p:attrNameLst>
                                      </p:cBhvr>
                                      <p:tavLst>
                                        <p:tav tm="0">
                                          <p:val>
                                            <p:strVal val="#ppt_x"/>
                                          </p:val>
                                        </p:tav>
                                        <p:tav tm="100000">
                                          <p:val>
                                            <p:strVal val="#ppt_x"/>
                                          </p:val>
                                        </p:tav>
                                      </p:tavLst>
                                    </p:anim>
                                    <p:anim calcmode="lin" valueType="num">
                                      <p:cBhvr>
                                        <p:cTn id="33" dur="500" fill="hold"/>
                                        <p:tgtEl>
                                          <p:spTgt spid="2"/>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anim calcmode="lin" valueType="num">
                                      <p:cBhvr>
                                        <p:cTn id="38" dur="500" fill="hold"/>
                                        <p:tgtEl>
                                          <p:spTgt spid="7"/>
                                        </p:tgtEl>
                                        <p:attrNameLst>
                                          <p:attrName>ppt_x</p:attrName>
                                        </p:attrNameLst>
                                      </p:cBhvr>
                                      <p:tavLst>
                                        <p:tav tm="0">
                                          <p:val>
                                            <p:strVal val="#ppt_x"/>
                                          </p:val>
                                        </p:tav>
                                        <p:tav tm="100000">
                                          <p:val>
                                            <p:strVal val="#ppt_x"/>
                                          </p:val>
                                        </p:tav>
                                      </p:tavLst>
                                    </p:anim>
                                    <p:anim calcmode="lin" valueType="num">
                                      <p:cBhvr>
                                        <p:cTn id="39" dur="500" fill="hold"/>
                                        <p:tgtEl>
                                          <p:spTgt spid="7"/>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anim calcmode="lin" valueType="num">
                                      <p:cBhvr>
                                        <p:cTn id="44" dur="500" fill="hold"/>
                                        <p:tgtEl>
                                          <p:spTgt spid="13"/>
                                        </p:tgtEl>
                                        <p:attrNameLst>
                                          <p:attrName>ppt_x</p:attrName>
                                        </p:attrNameLst>
                                      </p:cBhvr>
                                      <p:tavLst>
                                        <p:tav tm="0">
                                          <p:val>
                                            <p:strVal val="#ppt_x"/>
                                          </p:val>
                                        </p:tav>
                                        <p:tav tm="100000">
                                          <p:val>
                                            <p:strVal val="#ppt_x"/>
                                          </p:val>
                                        </p:tav>
                                      </p:tavLst>
                                    </p:anim>
                                    <p:anim calcmode="lin" valueType="num">
                                      <p:cBhvr>
                                        <p:cTn id="45" dur="500" fill="hold"/>
                                        <p:tgtEl>
                                          <p:spTgt spid="13"/>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anim calcmode="lin" valueType="num">
                                      <p:cBhvr>
                                        <p:cTn id="50" dur="500" fill="hold"/>
                                        <p:tgtEl>
                                          <p:spTgt spid="14"/>
                                        </p:tgtEl>
                                        <p:attrNameLst>
                                          <p:attrName>ppt_x</p:attrName>
                                        </p:attrNameLst>
                                      </p:cBhvr>
                                      <p:tavLst>
                                        <p:tav tm="0">
                                          <p:val>
                                            <p:strVal val="#ppt_x"/>
                                          </p:val>
                                        </p:tav>
                                        <p:tav tm="100000">
                                          <p:val>
                                            <p:strVal val="#ppt_x"/>
                                          </p:val>
                                        </p:tav>
                                      </p:tavLst>
                                    </p:anim>
                                    <p:anim calcmode="lin" valueType="num">
                                      <p:cBhvr>
                                        <p:cTn id="51" dur="50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p:cTn id="55" dur="500" fill="hold"/>
                                        <p:tgtEl>
                                          <p:spTgt spid="3"/>
                                        </p:tgtEl>
                                        <p:attrNameLst>
                                          <p:attrName>ppt_w</p:attrName>
                                        </p:attrNameLst>
                                      </p:cBhvr>
                                      <p:tavLst>
                                        <p:tav tm="0">
                                          <p:val>
                                            <p:fltVal val="0"/>
                                          </p:val>
                                        </p:tav>
                                        <p:tav tm="100000">
                                          <p:val>
                                            <p:strVal val="#ppt_w"/>
                                          </p:val>
                                        </p:tav>
                                      </p:tavLst>
                                    </p:anim>
                                    <p:anim calcmode="lin" valueType="num">
                                      <p:cBhvr>
                                        <p:cTn id="56" dur="500" fill="hold"/>
                                        <p:tgtEl>
                                          <p:spTgt spid="3"/>
                                        </p:tgtEl>
                                        <p:attrNameLst>
                                          <p:attrName>ppt_h</p:attrName>
                                        </p:attrNameLst>
                                      </p:cBhvr>
                                      <p:tavLst>
                                        <p:tav tm="0">
                                          <p:val>
                                            <p:fltVal val="0"/>
                                          </p:val>
                                        </p:tav>
                                        <p:tav tm="100000">
                                          <p:val>
                                            <p:strVal val="#ppt_h"/>
                                          </p:val>
                                        </p:tav>
                                      </p:tavLst>
                                    </p:anim>
                                    <p:animEffect transition="in" filter="fade">
                                      <p:cBhvr>
                                        <p:cTn id="57" dur="500"/>
                                        <p:tgtEl>
                                          <p:spTgt spid="3"/>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childTnLst>
                          </p:cTn>
                        </p:par>
                        <p:par>
                          <p:cTn id="64" fill="hold">
                            <p:stCondLst>
                              <p:cond delay="5500"/>
                            </p:stCondLst>
                            <p:childTnLst>
                              <p:par>
                                <p:cTn id="65" presetID="53" presetClass="entr" presetSubtype="16"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childTnLst>
                          </p:cTn>
                        </p:par>
                        <p:par>
                          <p:cTn id="70" fill="hold">
                            <p:stCondLst>
                              <p:cond delay="6000"/>
                            </p:stCondLst>
                            <p:childTnLst>
                              <p:par>
                                <p:cTn id="71" presetID="53" presetClass="entr" presetSubtype="16"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p:cTn id="73" dur="500" fill="hold"/>
                                        <p:tgtEl>
                                          <p:spTgt spid="28"/>
                                        </p:tgtEl>
                                        <p:attrNameLst>
                                          <p:attrName>ppt_w</p:attrName>
                                        </p:attrNameLst>
                                      </p:cBhvr>
                                      <p:tavLst>
                                        <p:tav tm="0">
                                          <p:val>
                                            <p:fltVal val="0"/>
                                          </p:val>
                                        </p:tav>
                                        <p:tav tm="100000">
                                          <p:val>
                                            <p:strVal val="#ppt_w"/>
                                          </p:val>
                                        </p:tav>
                                      </p:tavLst>
                                    </p:anim>
                                    <p:anim calcmode="lin" valueType="num">
                                      <p:cBhvr>
                                        <p:cTn id="74" dur="500" fill="hold"/>
                                        <p:tgtEl>
                                          <p:spTgt spid="28"/>
                                        </p:tgtEl>
                                        <p:attrNameLst>
                                          <p:attrName>ppt_h</p:attrName>
                                        </p:attrNameLst>
                                      </p:cBhvr>
                                      <p:tavLst>
                                        <p:tav tm="0">
                                          <p:val>
                                            <p:fltVal val="0"/>
                                          </p:val>
                                        </p:tav>
                                        <p:tav tm="100000">
                                          <p:val>
                                            <p:strVal val="#ppt_h"/>
                                          </p:val>
                                        </p:tav>
                                      </p:tavLst>
                                    </p:anim>
                                    <p:animEffect transition="in" filter="fade">
                                      <p:cBhvr>
                                        <p:cTn id="7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P spid="12" grpId="0"/>
      <p:bldP spid="24"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CCD9425B-4033-4EED-8EDB-F012F73B5AE5}"/>
              </a:ext>
            </a:extLst>
          </p:cNvPr>
          <p:cNvSpPr txBox="1"/>
          <p:nvPr/>
        </p:nvSpPr>
        <p:spPr>
          <a:xfrm>
            <a:off x="3355753" y="1137239"/>
            <a:ext cx="2031254" cy="830958"/>
          </a:xfrm>
          <a:prstGeom prst="rect">
            <a:avLst/>
          </a:prstGeom>
          <a:noFill/>
        </p:spPr>
        <p:txBody>
          <a:bodyPr wrap="none" lIns="91404" tIns="45701" rIns="91404" bIns="45701">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w="6350">
                  <a:noFill/>
                </a:ln>
                <a:solidFill>
                  <a:srgbClr val="C00000"/>
                </a:solidFill>
                <a:effectLst/>
                <a:uLnTx/>
                <a:uFillTx/>
                <a:latin typeface="微软雅黑" panose="020B0503020204020204" pitchFamily="34" charset="-122"/>
                <a:ea typeface="微软雅黑" panose="020B0503020204020204" pitchFamily="34" charset="-122"/>
                <a:cs typeface="+mn-cs"/>
              </a:rPr>
              <a:t>结束语</a:t>
            </a:r>
            <a:endParaRPr kumimoji="0" lang="zh-CN" altLang="en-US" sz="4800" b="1" i="0" u="none" strike="noStrike" kern="1200" cap="none" spc="0" normalizeH="0" baseline="0" noProof="0" dirty="0">
              <a:ln w="6350">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6" name="Line 65">
            <a:extLst>
              <a:ext uri="{FF2B5EF4-FFF2-40B4-BE49-F238E27FC236}">
                <a16:creationId xmlns:a16="http://schemas.microsoft.com/office/drawing/2014/main" id="{1829AA07-D976-4C83-B286-1FB2086243C7}"/>
              </a:ext>
            </a:extLst>
          </p:cNvPr>
          <p:cNvSpPr>
            <a:spLocks noChangeShapeType="1"/>
          </p:cNvSpPr>
          <p:nvPr/>
        </p:nvSpPr>
        <p:spPr bwMode="auto">
          <a:xfrm>
            <a:off x="3355753" y="2006694"/>
            <a:ext cx="5687685" cy="0"/>
          </a:xfrm>
          <a:prstGeom prst="line">
            <a:avLst/>
          </a:prstGeom>
          <a:noFill/>
          <a:ln w="12700">
            <a:solidFill>
              <a:srgbClr val="CC00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CC0000">
                      <a:gamma/>
                      <a:shade val="60000"/>
                      <a:invGamma/>
                      <a:alpha val="50000"/>
                    </a:srgbClr>
                  </a:outerShdw>
                </a:effectLst>
              </a14:hiddenEffects>
            </a:ext>
          </a:extLst>
        </p:spPr>
        <p:txBody>
          <a:bodyPr lIns="91404" tIns="45701" rIns="91404" bIns="45701"/>
          <a:lstStyle/>
          <a:p>
            <a:pPr marL="0" marR="0" lvl="0" indent="0" algn="ctr" defTabSz="914126"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pitchFamily="34" charset="0"/>
              <a:ea typeface="黑体" pitchFamily="49" charset="-122"/>
              <a:cs typeface="+mn-cs"/>
            </a:endParaRPr>
          </a:p>
        </p:txBody>
      </p:sp>
      <p:pic>
        <p:nvPicPr>
          <p:cNvPr id="7" name="图片 6">
            <a:extLst>
              <a:ext uri="{FF2B5EF4-FFF2-40B4-BE49-F238E27FC236}">
                <a16:creationId xmlns:a16="http://schemas.microsoft.com/office/drawing/2014/main" id="{039F58AA-4949-47E9-9E64-24CBDC108D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7032" y="3804157"/>
            <a:ext cx="2614968" cy="3053843"/>
          </a:xfrm>
          <a:prstGeom prst="rect">
            <a:avLst/>
          </a:prstGeom>
        </p:spPr>
      </p:pic>
      <p:pic>
        <p:nvPicPr>
          <p:cNvPr id="12" name="Picture 5" descr="C:\Documents and Settings\Administrator\桌面\05.png">
            <a:extLst>
              <a:ext uri="{FF2B5EF4-FFF2-40B4-BE49-F238E27FC236}">
                <a16:creationId xmlns:a16="http://schemas.microsoft.com/office/drawing/2014/main" id="{59BD3326-B88D-4F4D-A542-EB7092268B9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05568" y="274507"/>
            <a:ext cx="1935050" cy="1458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 name="Picture 3">
            <a:extLst>
              <a:ext uri="{FF2B5EF4-FFF2-40B4-BE49-F238E27FC236}">
                <a16:creationId xmlns:a16="http://schemas.microsoft.com/office/drawing/2014/main" id="{E48EDE63-AEBB-48CB-92E1-086D5DE61D4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615009" y="772768"/>
            <a:ext cx="1494043" cy="138566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G:\2016我图\两会\ooopic_10194892_b0c64675b11c678cafbc\002.png">
            <a:extLst>
              <a:ext uri="{FF2B5EF4-FFF2-40B4-BE49-F238E27FC236}">
                <a16:creationId xmlns:a16="http://schemas.microsoft.com/office/drawing/2014/main" id="{0CB77EAB-D575-4F78-AA6A-8E756EBD567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4675180"/>
            <a:ext cx="4285032" cy="2182820"/>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a:extLst>
              <a:ext uri="{FF2B5EF4-FFF2-40B4-BE49-F238E27FC236}">
                <a16:creationId xmlns:a16="http://schemas.microsoft.com/office/drawing/2014/main" id="{7D3635BA-3664-4E7C-AB4B-B74A434ADDAF}"/>
              </a:ext>
            </a:extLst>
          </p:cNvPr>
          <p:cNvSpPr/>
          <p:nvPr/>
        </p:nvSpPr>
        <p:spPr>
          <a:xfrm>
            <a:off x="3355753" y="2428344"/>
            <a:ext cx="6096000" cy="1710661"/>
          </a:xfrm>
          <a:prstGeom prst="rect">
            <a:avLst/>
          </a:prstGeom>
        </p:spPr>
        <p:txBody>
          <a:bodyPr>
            <a:spAutoFit/>
          </a:bodyPr>
          <a:lstStyle/>
          <a:p>
            <a:pPr>
              <a:lnSpc>
                <a:spcPct val="150000"/>
              </a:lnSpc>
            </a:pPr>
            <a:r>
              <a:rPr lang="zh-CN" altLang="en-US" b="1">
                <a:latin typeface="微软雅黑" panose="020B0503020204020204" pitchFamily="34" charset="-122"/>
                <a:ea typeface="微软雅黑" panose="020B0503020204020204" pitchFamily="34" charset="-122"/>
              </a:rPr>
              <a:t>让我们更加紧密地团结在以习近平同志为总书记的党中央周围，凝心聚力，精准发力，苦干实干，坚决打赢脱贫攻坚战，为全面建成小康社会、实现中华民族伟大复兴的中国梦而努力奋斗。</a:t>
            </a:r>
            <a:endParaRPr lang="zh-CN" altLang="en-US" b="1"/>
          </a:p>
        </p:txBody>
      </p:sp>
    </p:spTree>
    <p:extLst>
      <p:ext uri="{BB962C8B-B14F-4D97-AF65-F5344CB8AC3E}">
        <p14:creationId xmlns:p14="http://schemas.microsoft.com/office/powerpoint/2010/main" val="357040371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 presetClass="entr" presetSubtype="9"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0-#ppt_w/2"/>
                                          </p:val>
                                        </p:tav>
                                        <p:tav tm="100000">
                                          <p:val>
                                            <p:strVal val="#ppt_x"/>
                                          </p:val>
                                        </p:tav>
                                      </p:tavLst>
                                    </p:anim>
                                    <p:anim calcmode="lin" valueType="num">
                                      <p:cBhvr additive="base">
                                        <p:cTn id="19" dur="500" fill="hold"/>
                                        <p:tgtEl>
                                          <p:spTgt spid="13"/>
                                        </p:tgtEl>
                                        <p:attrNameLst>
                                          <p:attrName>ppt_y</p:attrName>
                                        </p:attrNameLst>
                                      </p:cBhvr>
                                      <p:tavLst>
                                        <p:tav tm="0">
                                          <p:val>
                                            <p:strVal val="0-#ppt_h/2"/>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childTnLst>
                          </p:cTn>
                        </p:par>
                        <p:par>
                          <p:cTn id="37" fill="hold">
                            <p:stCondLst>
                              <p:cond delay="500"/>
                            </p:stCondLst>
                            <p:childTnLst>
                              <p:par>
                                <p:cTn id="38" presetID="2" presetClass="entr" presetSubtype="9" accel="3500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0-#ppt_w/2"/>
                                          </p:val>
                                        </p:tav>
                                        <p:tav tm="100000">
                                          <p:val>
                                            <p:strVal val="#ppt_x"/>
                                          </p:val>
                                        </p:tav>
                                      </p:tavLst>
                                    </p:anim>
                                    <p:anim calcmode="lin" valueType="num">
                                      <p:cBhvr additive="base">
                                        <p:cTn id="41"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FDA40BAC-5103-4CBC-AA85-ADEBE46536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181255">
            <a:off x="-568569" y="-276091"/>
            <a:ext cx="4476814" cy="3470216"/>
          </a:xfrm>
          <a:prstGeom prst="rect">
            <a:avLst/>
          </a:prstGeom>
        </p:spPr>
      </p:pic>
      <p:pic>
        <p:nvPicPr>
          <p:cNvPr id="8" name="Picture 3" descr="G:\2016我图\两会\ooopic_10194892_b0c64675b11c678cafbc\002.png">
            <a:extLst>
              <a:ext uri="{FF2B5EF4-FFF2-40B4-BE49-F238E27FC236}">
                <a16:creationId xmlns:a16="http://schemas.microsoft.com/office/drawing/2014/main" id="{DA4AFF32-6C1A-4655-B9EF-ABC8CCA7FF1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906968" y="4675180"/>
            <a:ext cx="4285032" cy="218282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G:\2016我图\两会\ooopic_10194892_b0c64675b11c678cafbc\003.png">
            <a:extLst>
              <a:ext uri="{FF2B5EF4-FFF2-40B4-BE49-F238E27FC236}">
                <a16:creationId xmlns:a16="http://schemas.microsoft.com/office/drawing/2014/main" id="{42D701FB-7725-4827-968C-8B27EC359BD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78918" y="3123189"/>
            <a:ext cx="1705493" cy="373481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C:\Documents and Settings\Administrator\桌面\05.png">
            <a:extLst>
              <a:ext uri="{FF2B5EF4-FFF2-40B4-BE49-F238E27FC236}">
                <a16:creationId xmlns:a16="http://schemas.microsoft.com/office/drawing/2014/main" id="{EBF7AF88-DFE9-4F65-B639-83226EEAB2C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005568" y="274507"/>
            <a:ext cx="1935050" cy="1458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矩形 10">
            <a:extLst>
              <a:ext uri="{FF2B5EF4-FFF2-40B4-BE49-F238E27FC236}">
                <a16:creationId xmlns:a16="http://schemas.microsoft.com/office/drawing/2014/main" id="{C6895E1A-3BC7-4C50-9DC0-6664ECD22B3F}"/>
              </a:ext>
            </a:extLst>
          </p:cNvPr>
          <p:cNvSpPr/>
          <p:nvPr/>
        </p:nvSpPr>
        <p:spPr>
          <a:xfrm>
            <a:off x="2951596" y="4456150"/>
            <a:ext cx="6725063"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精准扶贫，精准脱贫，打赢脱贫攻坚战，中国中央党课</a:t>
            </a:r>
            <a:r>
              <a:rPr kumimoji="0" lang="en-US" altLang="zh-CN"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PPT</a:t>
            </a:r>
            <a:r>
              <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模板</a:t>
            </a:r>
            <a:endParaRPr kumimoji="0" lang="en-US" altLang="zh-CN"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3" name="Picture 5" descr="C:\Documents and Settings\Administrator\桌面\05.png">
            <a:extLst>
              <a:ext uri="{FF2B5EF4-FFF2-40B4-BE49-F238E27FC236}">
                <a16:creationId xmlns:a16="http://schemas.microsoft.com/office/drawing/2014/main" id="{1B29C8DD-B022-4B12-B56F-D31B07C5944B}"/>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58580" b="48435"/>
          <a:stretch/>
        </p:blipFill>
        <p:spPr bwMode="auto">
          <a:xfrm flipH="1">
            <a:off x="931664" y="1459017"/>
            <a:ext cx="1245382" cy="1168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5" descr="C:\Documents and Settings\Administrator\桌面\05.png">
            <a:extLst>
              <a:ext uri="{FF2B5EF4-FFF2-40B4-BE49-F238E27FC236}">
                <a16:creationId xmlns:a16="http://schemas.microsoft.com/office/drawing/2014/main" id="{98DDFAD7-3BF2-43E5-80F6-B6A8F1B0DF3E}"/>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58580" b="48435"/>
          <a:stretch/>
        </p:blipFill>
        <p:spPr bwMode="auto">
          <a:xfrm flipH="1">
            <a:off x="2782431" y="0"/>
            <a:ext cx="1245382" cy="1168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文本框 11">
            <a:extLst>
              <a:ext uri="{FF2B5EF4-FFF2-40B4-BE49-F238E27FC236}">
                <a16:creationId xmlns:a16="http://schemas.microsoft.com/office/drawing/2014/main" id="{4BFCF896-4CF4-4071-AB62-229CFBADC483}"/>
              </a:ext>
            </a:extLst>
          </p:cNvPr>
          <p:cNvSpPr txBox="1"/>
          <p:nvPr/>
        </p:nvSpPr>
        <p:spPr>
          <a:xfrm>
            <a:off x="3567294" y="2684641"/>
            <a:ext cx="6109365" cy="1107996"/>
          </a:xfrm>
          <a:prstGeom prst="rect">
            <a:avLst/>
          </a:prstGeom>
          <a:noFill/>
        </p:spPr>
        <p:txBody>
          <a:bodyPr wrap="none" rtlCol="0">
            <a:spAutoFit/>
          </a:bodyPr>
          <a:lstStyle/>
          <a:p>
            <a:r>
              <a:rPr lang="zh-CN" altLang="en-US" sz="6600" b="1">
                <a:solidFill>
                  <a:srgbClr val="C00000"/>
                </a:solidFill>
                <a:latin typeface="微软雅黑" panose="020B0503020204020204" pitchFamily="34" charset="-122"/>
                <a:ea typeface="微软雅黑" panose="020B0503020204020204" pitchFamily="34" charset="-122"/>
              </a:rPr>
              <a:t>谢谢您的倾听！</a:t>
            </a:r>
          </a:p>
        </p:txBody>
      </p:sp>
    </p:spTree>
    <p:extLst>
      <p:ext uri="{BB962C8B-B14F-4D97-AF65-F5344CB8AC3E}">
        <p14:creationId xmlns:p14="http://schemas.microsoft.com/office/powerpoint/2010/main" val="3188966914"/>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 presetClass="entr" presetSubtype="9" accel="3500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 presetClass="entr" presetSubtype="9" accel="3500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0-#ppt_w/2"/>
                                          </p:val>
                                        </p:tav>
                                        <p:tav tm="100000">
                                          <p:val>
                                            <p:strVal val="#ppt_x"/>
                                          </p:val>
                                        </p:tav>
                                      </p:tavLst>
                                    </p:anim>
                                    <p:anim calcmode="lin" valueType="num">
                                      <p:cBhvr additive="base">
                                        <p:cTn id="31" dur="500" fill="hold"/>
                                        <p:tgtEl>
                                          <p:spTgt spid="13"/>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9" accel="3500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ppt_x</p:attrName>
                                        </p:attrNameLst>
                                      </p:cBhvr>
                                      <p:tavLst>
                                        <p:tav tm="0">
                                          <p:val>
                                            <p:strVal val="#ppt_x"/>
                                          </p:val>
                                        </p:tav>
                                        <p:tav tm="100000">
                                          <p:val>
                                            <p:strVal val="#ppt_x"/>
                                          </p:val>
                                        </p:tav>
                                      </p:tavLst>
                                    </p:anim>
                                    <p:anim calcmode="lin" valueType="num">
                                      <p:cBhvr>
                                        <p:cTn id="46"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A58FC04A-3CF0-4B46-80F8-12C504236397}"/>
              </a:ext>
            </a:extLst>
          </p:cNvPr>
          <p:cNvGrpSpPr/>
          <p:nvPr/>
        </p:nvGrpSpPr>
        <p:grpSpPr>
          <a:xfrm>
            <a:off x="3701988" y="1779841"/>
            <a:ext cx="5014675" cy="558800"/>
            <a:chOff x="3701988" y="1779841"/>
            <a:chExt cx="5014675" cy="558800"/>
          </a:xfrm>
        </p:grpSpPr>
        <p:sp>
          <p:nvSpPr>
            <p:cNvPr id="4" name="圆角矩形 84">
              <a:extLst>
                <a:ext uri="{FF2B5EF4-FFF2-40B4-BE49-F238E27FC236}">
                  <a16:creationId xmlns:a16="http://schemas.microsoft.com/office/drawing/2014/main" id="{D1F884B3-4CE4-4803-96E0-453BB9619C35}"/>
                </a:ext>
              </a:extLst>
            </p:cNvPr>
            <p:cNvSpPr/>
            <p:nvPr/>
          </p:nvSpPr>
          <p:spPr>
            <a:xfrm>
              <a:off x="4597100" y="1779841"/>
              <a:ext cx="4119563" cy="558800"/>
            </a:xfrm>
            <a:prstGeom prst="roundRect">
              <a:avLst/>
            </a:prstGeom>
            <a:no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defPPr>
                <a:defRPr lang="zh-CN"/>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fontAlgn="auto"/>
              <a:endParaRPr lang="zh-CN" altLang="en-US" noProof="1">
                <a:solidFill>
                  <a:srgbClr val="C00000"/>
                </a:solidFill>
              </a:endParaRPr>
            </a:p>
          </p:txBody>
        </p:sp>
        <p:sp>
          <p:nvSpPr>
            <p:cNvPr id="16" name="矩形 15">
              <a:extLst>
                <a:ext uri="{FF2B5EF4-FFF2-40B4-BE49-F238E27FC236}">
                  <a16:creationId xmlns:a16="http://schemas.microsoft.com/office/drawing/2014/main" id="{726C52B4-322A-498F-BCE1-A97D94080857}"/>
                </a:ext>
              </a:extLst>
            </p:cNvPr>
            <p:cNvSpPr/>
            <p:nvPr/>
          </p:nvSpPr>
          <p:spPr>
            <a:xfrm>
              <a:off x="5158153" y="1859186"/>
              <a:ext cx="3005951" cy="400110"/>
            </a:xfrm>
            <a:prstGeom prst="rect">
              <a:avLst/>
            </a:prstGeom>
          </p:spPr>
          <p:txBody>
            <a:bodyPr wrap="none">
              <a:spAutoFit/>
            </a:bodyPr>
            <a:lstStyle/>
            <a:p>
              <a:pPr algn="ctr"/>
              <a:r>
                <a:rPr lang="zh-CN" altLang="en-US" sz="2000" b="1">
                  <a:latin typeface="微软雅黑" panose="020B0503020204020204" pitchFamily="34" charset="-122"/>
                  <a:ea typeface="微软雅黑" panose="020B0503020204020204" pitchFamily="34" charset="-122"/>
                </a:rPr>
                <a:t>第一章：精准扶贫的含义</a:t>
              </a:r>
            </a:p>
          </p:txBody>
        </p:sp>
        <p:sp>
          <p:nvSpPr>
            <p:cNvPr id="20" name="矩形: 圆角 19">
              <a:extLst>
                <a:ext uri="{FF2B5EF4-FFF2-40B4-BE49-F238E27FC236}">
                  <a16:creationId xmlns:a16="http://schemas.microsoft.com/office/drawing/2014/main" id="{07CAC252-6106-4924-A661-B540F9F48E73}"/>
                </a:ext>
              </a:extLst>
            </p:cNvPr>
            <p:cNvSpPr/>
            <p:nvPr/>
          </p:nvSpPr>
          <p:spPr>
            <a:xfrm>
              <a:off x="3701988" y="1779841"/>
              <a:ext cx="595797" cy="5588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latin typeface="微软雅黑" panose="020B0503020204020204" pitchFamily="34" charset="-122"/>
                  <a:ea typeface="微软雅黑" panose="020B0503020204020204" pitchFamily="34" charset="-122"/>
                </a:rPr>
                <a:t>01</a:t>
              </a:r>
              <a:endParaRPr lang="zh-CN" altLang="en-US" sz="2000" b="1">
                <a:latin typeface="微软雅黑" panose="020B0503020204020204" pitchFamily="34" charset="-122"/>
                <a:ea typeface="微软雅黑" panose="020B0503020204020204" pitchFamily="34" charset="-122"/>
              </a:endParaRPr>
            </a:p>
          </p:txBody>
        </p:sp>
      </p:grpSp>
      <p:grpSp>
        <p:nvGrpSpPr>
          <p:cNvPr id="3" name="组合 2">
            <a:extLst>
              <a:ext uri="{FF2B5EF4-FFF2-40B4-BE49-F238E27FC236}">
                <a16:creationId xmlns:a16="http://schemas.microsoft.com/office/drawing/2014/main" id="{B54065A8-9747-4A83-A943-D70E56958D43}"/>
              </a:ext>
            </a:extLst>
          </p:cNvPr>
          <p:cNvGrpSpPr/>
          <p:nvPr/>
        </p:nvGrpSpPr>
        <p:grpSpPr>
          <a:xfrm>
            <a:off x="3701987" y="2748895"/>
            <a:ext cx="5014676" cy="566290"/>
            <a:chOff x="3701987" y="2748895"/>
            <a:chExt cx="5014676" cy="566290"/>
          </a:xfrm>
        </p:grpSpPr>
        <p:sp>
          <p:nvSpPr>
            <p:cNvPr id="13" name="圆角矩形 84">
              <a:extLst>
                <a:ext uri="{FF2B5EF4-FFF2-40B4-BE49-F238E27FC236}">
                  <a16:creationId xmlns:a16="http://schemas.microsoft.com/office/drawing/2014/main" id="{AB8897C8-126A-4BC3-8D63-6017082AD05D}"/>
                </a:ext>
              </a:extLst>
            </p:cNvPr>
            <p:cNvSpPr/>
            <p:nvPr/>
          </p:nvSpPr>
          <p:spPr>
            <a:xfrm>
              <a:off x="4597100" y="2756385"/>
              <a:ext cx="4119563" cy="558800"/>
            </a:xfrm>
            <a:prstGeom prst="roundRect">
              <a:avLst/>
            </a:prstGeom>
            <a:no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defPPr>
                <a:defRPr lang="zh-CN"/>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fontAlgn="auto"/>
              <a:endParaRPr lang="zh-CN" altLang="en-US" noProof="1">
                <a:solidFill>
                  <a:srgbClr val="C00000"/>
                </a:solidFill>
              </a:endParaRPr>
            </a:p>
          </p:txBody>
        </p:sp>
        <p:sp>
          <p:nvSpPr>
            <p:cNvPr id="17" name="矩形 16">
              <a:extLst>
                <a:ext uri="{FF2B5EF4-FFF2-40B4-BE49-F238E27FC236}">
                  <a16:creationId xmlns:a16="http://schemas.microsoft.com/office/drawing/2014/main" id="{0F396C5B-0DBC-4C15-BF4E-49B19CD67637}"/>
                </a:ext>
              </a:extLst>
            </p:cNvPr>
            <p:cNvSpPr/>
            <p:nvPr/>
          </p:nvSpPr>
          <p:spPr>
            <a:xfrm>
              <a:off x="5158153" y="2828240"/>
              <a:ext cx="3005951" cy="400110"/>
            </a:xfrm>
            <a:prstGeom prst="rect">
              <a:avLst/>
            </a:prstGeom>
          </p:spPr>
          <p:txBody>
            <a:bodyPr wrap="none">
              <a:spAutoFit/>
            </a:bodyPr>
            <a:lstStyle/>
            <a:p>
              <a:pPr algn="ctr"/>
              <a:r>
                <a:rPr lang="zh-CN" altLang="en-US" sz="2000" b="1">
                  <a:latin typeface="微软雅黑" panose="020B0503020204020204" pitchFamily="34" charset="-122"/>
                  <a:ea typeface="微软雅黑" panose="020B0503020204020204" pitchFamily="34" charset="-122"/>
                </a:rPr>
                <a:t>第二章：精准扶贫的概述</a:t>
              </a:r>
            </a:p>
          </p:txBody>
        </p:sp>
        <p:sp>
          <p:nvSpPr>
            <p:cNvPr id="21" name="矩形: 圆角 20">
              <a:extLst>
                <a:ext uri="{FF2B5EF4-FFF2-40B4-BE49-F238E27FC236}">
                  <a16:creationId xmlns:a16="http://schemas.microsoft.com/office/drawing/2014/main" id="{F8173945-556B-4FB4-A0E5-24E97AECBC3C}"/>
                </a:ext>
              </a:extLst>
            </p:cNvPr>
            <p:cNvSpPr/>
            <p:nvPr/>
          </p:nvSpPr>
          <p:spPr>
            <a:xfrm>
              <a:off x="3701987" y="2748895"/>
              <a:ext cx="595797" cy="5588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latin typeface="微软雅黑" panose="020B0503020204020204" pitchFamily="34" charset="-122"/>
                  <a:ea typeface="微软雅黑" panose="020B0503020204020204" pitchFamily="34" charset="-122"/>
                </a:rPr>
                <a:t>02</a:t>
              </a:r>
              <a:endParaRPr lang="zh-CN" altLang="en-US" sz="2000" b="1">
                <a:latin typeface="微软雅黑" panose="020B0503020204020204" pitchFamily="34" charset="-122"/>
                <a:ea typeface="微软雅黑" panose="020B0503020204020204" pitchFamily="34" charset="-122"/>
              </a:endParaRPr>
            </a:p>
          </p:txBody>
        </p:sp>
      </p:grpSp>
      <p:grpSp>
        <p:nvGrpSpPr>
          <p:cNvPr id="5" name="组合 4">
            <a:extLst>
              <a:ext uri="{FF2B5EF4-FFF2-40B4-BE49-F238E27FC236}">
                <a16:creationId xmlns:a16="http://schemas.microsoft.com/office/drawing/2014/main" id="{78AED69D-A866-4E76-A7E8-0E2F12DE3B9A}"/>
              </a:ext>
            </a:extLst>
          </p:cNvPr>
          <p:cNvGrpSpPr/>
          <p:nvPr/>
        </p:nvGrpSpPr>
        <p:grpSpPr>
          <a:xfrm>
            <a:off x="3724676" y="3717949"/>
            <a:ext cx="4991987" cy="573780"/>
            <a:chOff x="3724676" y="3717949"/>
            <a:chExt cx="4991987" cy="573780"/>
          </a:xfrm>
        </p:grpSpPr>
        <p:sp>
          <p:nvSpPr>
            <p:cNvPr id="14" name="圆角矩形 84">
              <a:extLst>
                <a:ext uri="{FF2B5EF4-FFF2-40B4-BE49-F238E27FC236}">
                  <a16:creationId xmlns:a16="http://schemas.microsoft.com/office/drawing/2014/main" id="{1AC13489-EE05-44C9-A88E-661C3157E448}"/>
                </a:ext>
              </a:extLst>
            </p:cNvPr>
            <p:cNvSpPr/>
            <p:nvPr/>
          </p:nvSpPr>
          <p:spPr>
            <a:xfrm>
              <a:off x="4597100" y="3732929"/>
              <a:ext cx="4119563" cy="558800"/>
            </a:xfrm>
            <a:prstGeom prst="roundRect">
              <a:avLst/>
            </a:prstGeom>
            <a:no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defPPr>
                <a:defRPr lang="zh-CN"/>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fontAlgn="auto"/>
              <a:endParaRPr lang="zh-CN" altLang="en-US" noProof="1">
                <a:solidFill>
                  <a:srgbClr val="C00000"/>
                </a:solidFill>
              </a:endParaRPr>
            </a:p>
          </p:txBody>
        </p:sp>
        <p:sp>
          <p:nvSpPr>
            <p:cNvPr id="18" name="矩形 17">
              <a:extLst>
                <a:ext uri="{FF2B5EF4-FFF2-40B4-BE49-F238E27FC236}">
                  <a16:creationId xmlns:a16="http://schemas.microsoft.com/office/drawing/2014/main" id="{A5E9F79E-9AF9-4E3F-98CF-B6C3C02C3BB1}"/>
                </a:ext>
              </a:extLst>
            </p:cNvPr>
            <p:cNvSpPr/>
            <p:nvPr/>
          </p:nvSpPr>
          <p:spPr>
            <a:xfrm>
              <a:off x="5158153" y="3801747"/>
              <a:ext cx="3005951" cy="400110"/>
            </a:xfrm>
            <a:prstGeom prst="rect">
              <a:avLst/>
            </a:prstGeom>
          </p:spPr>
          <p:txBody>
            <a:bodyPr wrap="none">
              <a:spAutoFit/>
            </a:bodyPr>
            <a:lstStyle/>
            <a:p>
              <a:pPr algn="ctr"/>
              <a:r>
                <a:rPr lang="zh-CN" altLang="en-US" sz="2000" b="1">
                  <a:latin typeface="微软雅黑" panose="020B0503020204020204" pitchFamily="34" charset="-122"/>
                  <a:ea typeface="微软雅黑" panose="020B0503020204020204" pitchFamily="34" charset="-122"/>
                </a:rPr>
                <a:t>第三章：精准扶贫的实施</a:t>
              </a:r>
            </a:p>
          </p:txBody>
        </p:sp>
        <p:sp>
          <p:nvSpPr>
            <p:cNvPr id="22" name="矩形: 圆角 21">
              <a:extLst>
                <a:ext uri="{FF2B5EF4-FFF2-40B4-BE49-F238E27FC236}">
                  <a16:creationId xmlns:a16="http://schemas.microsoft.com/office/drawing/2014/main" id="{BC381613-F3BC-4D5E-A9DD-EDB4D572AD6D}"/>
                </a:ext>
              </a:extLst>
            </p:cNvPr>
            <p:cNvSpPr/>
            <p:nvPr/>
          </p:nvSpPr>
          <p:spPr>
            <a:xfrm>
              <a:off x="3724676" y="3717949"/>
              <a:ext cx="595797" cy="5588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latin typeface="微软雅黑" panose="020B0503020204020204" pitchFamily="34" charset="-122"/>
                  <a:ea typeface="微软雅黑" panose="020B0503020204020204" pitchFamily="34" charset="-122"/>
                </a:rPr>
                <a:t>03</a:t>
              </a:r>
              <a:endParaRPr lang="zh-CN" altLang="en-US" sz="2000" b="1">
                <a:latin typeface="微软雅黑" panose="020B0503020204020204" pitchFamily="34" charset="-122"/>
                <a:ea typeface="微软雅黑" panose="020B0503020204020204" pitchFamily="34" charset="-122"/>
              </a:endParaRPr>
            </a:p>
          </p:txBody>
        </p:sp>
      </p:grpSp>
      <p:grpSp>
        <p:nvGrpSpPr>
          <p:cNvPr id="6" name="组合 5">
            <a:extLst>
              <a:ext uri="{FF2B5EF4-FFF2-40B4-BE49-F238E27FC236}">
                <a16:creationId xmlns:a16="http://schemas.microsoft.com/office/drawing/2014/main" id="{466DA224-A272-4146-92CA-94C8A14AB4EB}"/>
              </a:ext>
            </a:extLst>
          </p:cNvPr>
          <p:cNvGrpSpPr/>
          <p:nvPr/>
        </p:nvGrpSpPr>
        <p:grpSpPr>
          <a:xfrm>
            <a:off x="3724676" y="4709473"/>
            <a:ext cx="4991986" cy="558800"/>
            <a:chOff x="3724676" y="4709473"/>
            <a:chExt cx="4991986" cy="558800"/>
          </a:xfrm>
        </p:grpSpPr>
        <p:sp>
          <p:nvSpPr>
            <p:cNvPr id="15" name="圆角矩形 84">
              <a:extLst>
                <a:ext uri="{FF2B5EF4-FFF2-40B4-BE49-F238E27FC236}">
                  <a16:creationId xmlns:a16="http://schemas.microsoft.com/office/drawing/2014/main" id="{4FCA6914-E71B-4864-9751-2A8A23FF3657}"/>
                </a:ext>
              </a:extLst>
            </p:cNvPr>
            <p:cNvSpPr/>
            <p:nvPr/>
          </p:nvSpPr>
          <p:spPr>
            <a:xfrm>
              <a:off x="4597099" y="4709473"/>
              <a:ext cx="4119563" cy="558800"/>
            </a:xfrm>
            <a:prstGeom prst="roundRect">
              <a:avLst/>
            </a:prstGeom>
            <a:no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defPPr>
                <a:defRPr lang="zh-CN"/>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fontAlgn="auto"/>
              <a:endParaRPr lang="zh-CN" altLang="en-US" noProof="1">
                <a:solidFill>
                  <a:srgbClr val="C00000"/>
                </a:solidFill>
              </a:endParaRPr>
            </a:p>
          </p:txBody>
        </p:sp>
        <p:sp>
          <p:nvSpPr>
            <p:cNvPr id="19" name="矩形 18">
              <a:extLst>
                <a:ext uri="{FF2B5EF4-FFF2-40B4-BE49-F238E27FC236}">
                  <a16:creationId xmlns:a16="http://schemas.microsoft.com/office/drawing/2014/main" id="{E6A8CECD-CB36-4AE3-A210-365915DE2109}"/>
                </a:ext>
              </a:extLst>
            </p:cNvPr>
            <p:cNvSpPr/>
            <p:nvPr/>
          </p:nvSpPr>
          <p:spPr>
            <a:xfrm>
              <a:off x="5158152" y="4788818"/>
              <a:ext cx="3005951" cy="400110"/>
            </a:xfrm>
            <a:prstGeom prst="rect">
              <a:avLst/>
            </a:prstGeom>
          </p:spPr>
          <p:txBody>
            <a:bodyPr wrap="none">
              <a:spAutoFit/>
            </a:bodyPr>
            <a:lstStyle/>
            <a:p>
              <a:pPr algn="ctr"/>
              <a:r>
                <a:rPr lang="zh-CN" altLang="en-US" sz="2000" b="1">
                  <a:latin typeface="微软雅黑" panose="020B0503020204020204" pitchFamily="34" charset="-122"/>
                  <a:ea typeface="微软雅黑" panose="020B0503020204020204" pitchFamily="34" charset="-122"/>
                </a:rPr>
                <a:t>第四章：精准扶贫的例证</a:t>
              </a:r>
            </a:p>
          </p:txBody>
        </p:sp>
        <p:sp>
          <p:nvSpPr>
            <p:cNvPr id="23" name="矩形: 圆角 22">
              <a:extLst>
                <a:ext uri="{FF2B5EF4-FFF2-40B4-BE49-F238E27FC236}">
                  <a16:creationId xmlns:a16="http://schemas.microsoft.com/office/drawing/2014/main" id="{46D772F2-7906-40E3-B31A-EF54DCB2FB89}"/>
                </a:ext>
              </a:extLst>
            </p:cNvPr>
            <p:cNvSpPr/>
            <p:nvPr/>
          </p:nvSpPr>
          <p:spPr>
            <a:xfrm>
              <a:off x="3724676" y="4709473"/>
              <a:ext cx="595797" cy="5588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latin typeface="微软雅黑" panose="020B0503020204020204" pitchFamily="34" charset="-122"/>
                  <a:ea typeface="微软雅黑" panose="020B0503020204020204" pitchFamily="34" charset="-122"/>
                </a:rPr>
                <a:t>04</a:t>
              </a:r>
              <a:endParaRPr lang="zh-CN" altLang="en-US" sz="2000" b="1">
                <a:latin typeface="微软雅黑" panose="020B0503020204020204" pitchFamily="34" charset="-122"/>
                <a:ea typeface="微软雅黑" panose="020B0503020204020204" pitchFamily="34" charset="-122"/>
              </a:endParaRPr>
            </a:p>
          </p:txBody>
        </p:sp>
      </p:grpSp>
      <p:pic>
        <p:nvPicPr>
          <p:cNvPr id="33" name="Picture 7" descr="G:\2016我图\两会\ooopic_10194892_b0c64675b11c678cafbc\003.png">
            <a:extLst>
              <a:ext uri="{FF2B5EF4-FFF2-40B4-BE49-F238E27FC236}">
                <a16:creationId xmlns:a16="http://schemas.microsoft.com/office/drawing/2014/main" id="{B0C8B0A3-359A-4D99-922E-95F698A055B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5115" y="3123189"/>
            <a:ext cx="1705493" cy="3734811"/>
          </a:xfrm>
          <a:prstGeom prst="rect">
            <a:avLst/>
          </a:prstGeom>
          <a:noFill/>
          <a:extLst>
            <a:ext uri="{909E8E84-426E-40DD-AFC4-6F175D3DCCD1}">
              <a14:hiddenFill xmlns:a14="http://schemas.microsoft.com/office/drawing/2010/main">
                <a:solidFill>
                  <a:srgbClr val="FFFFFF"/>
                </a:solidFill>
              </a14:hiddenFill>
            </a:ext>
          </a:extLst>
        </p:spPr>
      </p:pic>
      <p:pic>
        <p:nvPicPr>
          <p:cNvPr id="34" name="图片 33">
            <a:extLst>
              <a:ext uri="{FF2B5EF4-FFF2-40B4-BE49-F238E27FC236}">
                <a16:creationId xmlns:a16="http://schemas.microsoft.com/office/drawing/2014/main" id="{5A97A64A-8DAA-412F-8364-6A13E931FA7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77032" y="3804157"/>
            <a:ext cx="2614968" cy="3053843"/>
          </a:xfrm>
          <a:prstGeom prst="rect">
            <a:avLst/>
          </a:prstGeom>
        </p:spPr>
      </p:pic>
      <p:pic>
        <p:nvPicPr>
          <p:cNvPr id="35" name="Picture 5" descr="C:\Documents and Settings\Administrator\桌面\05.png">
            <a:extLst>
              <a:ext uri="{FF2B5EF4-FFF2-40B4-BE49-F238E27FC236}">
                <a16:creationId xmlns:a16="http://schemas.microsoft.com/office/drawing/2014/main" id="{4E3EE5C4-1F9F-441C-9EC4-06D2F66ECCA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654884" y="263762"/>
            <a:ext cx="1935050" cy="1458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6" name="TextBox 1">
            <a:extLst>
              <a:ext uri="{FF2B5EF4-FFF2-40B4-BE49-F238E27FC236}">
                <a16:creationId xmlns:a16="http://schemas.microsoft.com/office/drawing/2014/main" id="{C3439354-9051-4C3B-87F3-3D4DCAD11BFF}"/>
              </a:ext>
            </a:extLst>
          </p:cNvPr>
          <p:cNvSpPr txBox="1"/>
          <p:nvPr/>
        </p:nvSpPr>
        <p:spPr>
          <a:xfrm>
            <a:off x="3589934" y="516376"/>
            <a:ext cx="1415700" cy="830958"/>
          </a:xfrm>
          <a:prstGeom prst="rect">
            <a:avLst/>
          </a:prstGeom>
          <a:noFill/>
        </p:spPr>
        <p:txBody>
          <a:bodyPr wrap="none" lIns="91404" tIns="45701" rIns="91404" bIns="45701">
            <a:spAutoFit/>
          </a:bodyPr>
          <a:lstStyle/>
          <a:p>
            <a:pPr algn="ctr" defTabSz="914126">
              <a:defRPr/>
            </a:pPr>
            <a:r>
              <a:rPr lang="zh-CN" altLang="en-US" sz="4800" b="1">
                <a:ln w="6350">
                  <a:noFill/>
                </a:ln>
                <a:solidFill>
                  <a:srgbClr val="C00000"/>
                </a:solidFill>
                <a:latin typeface="微软雅黑" panose="020B0503020204020204" pitchFamily="34" charset="-122"/>
                <a:ea typeface="微软雅黑" panose="020B0503020204020204" pitchFamily="34" charset="-122"/>
              </a:rPr>
              <a:t>目录</a:t>
            </a:r>
            <a:endParaRPr lang="zh-CN" altLang="en-US" sz="4800" b="1" dirty="0">
              <a:ln w="6350">
                <a:noFill/>
              </a:ln>
              <a:solidFill>
                <a:srgbClr val="C00000"/>
              </a:solidFill>
              <a:latin typeface="微软雅黑" panose="020B0503020204020204" pitchFamily="34" charset="-122"/>
              <a:ea typeface="微软雅黑" panose="020B0503020204020204" pitchFamily="34" charset="-122"/>
            </a:endParaRPr>
          </a:p>
        </p:txBody>
      </p:sp>
      <p:sp>
        <p:nvSpPr>
          <p:cNvPr id="37" name="TextBox 170">
            <a:extLst>
              <a:ext uri="{FF2B5EF4-FFF2-40B4-BE49-F238E27FC236}">
                <a16:creationId xmlns:a16="http://schemas.microsoft.com/office/drawing/2014/main" id="{8603C944-5E8D-474D-8C72-08DDDF148E05}"/>
              </a:ext>
            </a:extLst>
          </p:cNvPr>
          <p:cNvSpPr txBox="1"/>
          <p:nvPr/>
        </p:nvSpPr>
        <p:spPr>
          <a:xfrm>
            <a:off x="5005547" y="639231"/>
            <a:ext cx="2364542" cy="707886"/>
          </a:xfrm>
          <a:prstGeom prst="rect">
            <a:avLst/>
          </a:prstGeom>
          <a:noFill/>
        </p:spPr>
        <p:txBody>
          <a:bodyPr wrap="square" rtlCol="0">
            <a:spAutoFit/>
          </a:bodyPr>
          <a:lstStyle/>
          <a:p>
            <a:r>
              <a:rPr lang="en-US" altLang="zh-CN" sz="4000" dirty="0">
                <a:solidFill>
                  <a:schemeClr val="tx1">
                    <a:alpha val="57000"/>
                  </a:schemeClr>
                </a:solidFill>
                <a:latin typeface="Impact" panose="020B0806030902050204" pitchFamily="34" charset="0"/>
                <a:ea typeface="微软雅黑" panose="020B0503020204020204" pitchFamily="34" charset="-122"/>
              </a:rPr>
              <a:t>CONTENTS</a:t>
            </a:r>
            <a:endParaRPr lang="zh-CN" altLang="en-US" sz="4000" dirty="0">
              <a:solidFill>
                <a:schemeClr val="tx1">
                  <a:alpha val="57000"/>
                </a:schemeClr>
              </a:solid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77801892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9" accel="35000"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1200" fill="hold"/>
                                        <p:tgtEl>
                                          <p:spTgt spid="35"/>
                                        </p:tgtEl>
                                        <p:attrNameLst>
                                          <p:attrName>ppt_x</p:attrName>
                                        </p:attrNameLst>
                                      </p:cBhvr>
                                      <p:tavLst>
                                        <p:tav tm="0">
                                          <p:val>
                                            <p:strVal val="0-#ppt_w/2"/>
                                          </p:val>
                                        </p:tav>
                                        <p:tav tm="100000">
                                          <p:val>
                                            <p:strVal val="#ppt_x"/>
                                          </p:val>
                                        </p:tav>
                                      </p:tavLst>
                                    </p:anim>
                                    <p:anim calcmode="lin" valueType="num">
                                      <p:cBhvr additive="base">
                                        <p:cTn id="19" dur="1200" fill="hold"/>
                                        <p:tgtEl>
                                          <p:spTgt spid="35"/>
                                        </p:tgtEl>
                                        <p:attrNameLst>
                                          <p:attrName>ppt_y</p:attrName>
                                        </p:attrNameLst>
                                      </p:cBhvr>
                                      <p:tavLst>
                                        <p:tav tm="0">
                                          <p:val>
                                            <p:strVal val="0-#ppt_h/2"/>
                                          </p:val>
                                        </p:tav>
                                        <p:tav tm="100000">
                                          <p:val>
                                            <p:strVal val="#ppt_y"/>
                                          </p:val>
                                        </p:tav>
                                      </p:tavLst>
                                    </p:anim>
                                  </p:childTnLst>
                                </p:cTn>
                              </p:par>
                            </p:childTnLst>
                          </p:cTn>
                        </p:par>
                        <p:par>
                          <p:cTn id="20" fill="hold">
                            <p:stCondLst>
                              <p:cond delay="2200"/>
                            </p:stCondLst>
                            <p:childTnLst>
                              <p:par>
                                <p:cTn id="21" presetID="53" presetClass="entr" presetSubtype="16"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Effect transition="in" filter="fade">
                                      <p:cBhvr>
                                        <p:cTn id="25" dur="500"/>
                                        <p:tgtEl>
                                          <p:spTgt spid="36"/>
                                        </p:tgtEl>
                                      </p:cBhvr>
                                    </p:animEffect>
                                  </p:childTnLst>
                                </p:cTn>
                              </p:par>
                            </p:childTnLst>
                          </p:cTn>
                        </p:par>
                        <p:par>
                          <p:cTn id="26" fill="hold">
                            <p:stCondLst>
                              <p:cond delay="2700"/>
                            </p:stCondLst>
                            <p:childTnLst>
                              <p:par>
                                <p:cTn id="27" presetID="22" presetClass="entr" presetSubtype="8"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left)">
                                      <p:cBhvr>
                                        <p:cTn id="29" dur="500"/>
                                        <p:tgtEl>
                                          <p:spTgt spid="37"/>
                                        </p:tgtEl>
                                      </p:cBhvr>
                                    </p:animEffect>
                                  </p:childTnLst>
                                </p:cTn>
                              </p:par>
                            </p:childTnLst>
                          </p:cTn>
                        </p:par>
                        <p:par>
                          <p:cTn id="30" fill="hold">
                            <p:stCondLst>
                              <p:cond delay="3200"/>
                            </p:stCondLst>
                            <p:childTnLst>
                              <p:par>
                                <p:cTn id="31" presetID="42"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750"/>
                                        <p:tgtEl>
                                          <p:spTgt spid="2"/>
                                        </p:tgtEl>
                                      </p:cBhvr>
                                    </p:animEffect>
                                    <p:anim calcmode="lin" valueType="num">
                                      <p:cBhvr>
                                        <p:cTn id="34" dur="750" fill="hold"/>
                                        <p:tgtEl>
                                          <p:spTgt spid="2"/>
                                        </p:tgtEl>
                                        <p:attrNameLst>
                                          <p:attrName>ppt_x</p:attrName>
                                        </p:attrNameLst>
                                      </p:cBhvr>
                                      <p:tavLst>
                                        <p:tav tm="0">
                                          <p:val>
                                            <p:strVal val="#ppt_x"/>
                                          </p:val>
                                        </p:tav>
                                        <p:tav tm="100000">
                                          <p:val>
                                            <p:strVal val="#ppt_x"/>
                                          </p:val>
                                        </p:tav>
                                      </p:tavLst>
                                    </p:anim>
                                    <p:anim calcmode="lin" valueType="num">
                                      <p:cBhvr>
                                        <p:cTn id="35" dur="750" fill="hold"/>
                                        <p:tgtEl>
                                          <p:spTgt spid="2"/>
                                        </p:tgtEl>
                                        <p:attrNameLst>
                                          <p:attrName>ppt_y</p:attrName>
                                        </p:attrNameLst>
                                      </p:cBhvr>
                                      <p:tavLst>
                                        <p:tav tm="0">
                                          <p:val>
                                            <p:strVal val="#ppt_y+.1"/>
                                          </p:val>
                                        </p:tav>
                                        <p:tav tm="100000">
                                          <p:val>
                                            <p:strVal val="#ppt_y"/>
                                          </p:val>
                                        </p:tav>
                                      </p:tavLst>
                                    </p:anim>
                                  </p:childTnLst>
                                </p:cTn>
                              </p:par>
                            </p:childTnLst>
                          </p:cTn>
                        </p:par>
                        <p:par>
                          <p:cTn id="36" fill="hold">
                            <p:stCondLst>
                              <p:cond delay="395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750"/>
                                        <p:tgtEl>
                                          <p:spTgt spid="3"/>
                                        </p:tgtEl>
                                      </p:cBhvr>
                                    </p:animEffect>
                                    <p:anim calcmode="lin" valueType="num">
                                      <p:cBhvr>
                                        <p:cTn id="40" dur="750" fill="hold"/>
                                        <p:tgtEl>
                                          <p:spTgt spid="3"/>
                                        </p:tgtEl>
                                        <p:attrNameLst>
                                          <p:attrName>ppt_x</p:attrName>
                                        </p:attrNameLst>
                                      </p:cBhvr>
                                      <p:tavLst>
                                        <p:tav tm="0">
                                          <p:val>
                                            <p:strVal val="#ppt_x"/>
                                          </p:val>
                                        </p:tav>
                                        <p:tav tm="100000">
                                          <p:val>
                                            <p:strVal val="#ppt_x"/>
                                          </p:val>
                                        </p:tav>
                                      </p:tavLst>
                                    </p:anim>
                                    <p:anim calcmode="lin" valueType="num">
                                      <p:cBhvr>
                                        <p:cTn id="41" dur="750" fill="hold"/>
                                        <p:tgtEl>
                                          <p:spTgt spid="3"/>
                                        </p:tgtEl>
                                        <p:attrNameLst>
                                          <p:attrName>ppt_y</p:attrName>
                                        </p:attrNameLst>
                                      </p:cBhvr>
                                      <p:tavLst>
                                        <p:tav tm="0">
                                          <p:val>
                                            <p:strVal val="#ppt_y+.1"/>
                                          </p:val>
                                        </p:tav>
                                        <p:tav tm="100000">
                                          <p:val>
                                            <p:strVal val="#ppt_y"/>
                                          </p:val>
                                        </p:tav>
                                      </p:tavLst>
                                    </p:anim>
                                  </p:childTnLst>
                                </p:cTn>
                              </p:par>
                            </p:childTnLst>
                          </p:cTn>
                        </p:par>
                        <p:par>
                          <p:cTn id="42" fill="hold">
                            <p:stCondLst>
                              <p:cond delay="4700"/>
                            </p:stCondLst>
                            <p:childTnLst>
                              <p:par>
                                <p:cTn id="43" presetID="42" presetClass="entr" presetSubtype="0"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750"/>
                                        <p:tgtEl>
                                          <p:spTgt spid="5"/>
                                        </p:tgtEl>
                                      </p:cBhvr>
                                    </p:animEffect>
                                    <p:anim calcmode="lin" valueType="num">
                                      <p:cBhvr>
                                        <p:cTn id="46" dur="750" fill="hold"/>
                                        <p:tgtEl>
                                          <p:spTgt spid="5"/>
                                        </p:tgtEl>
                                        <p:attrNameLst>
                                          <p:attrName>ppt_x</p:attrName>
                                        </p:attrNameLst>
                                      </p:cBhvr>
                                      <p:tavLst>
                                        <p:tav tm="0">
                                          <p:val>
                                            <p:strVal val="#ppt_x"/>
                                          </p:val>
                                        </p:tav>
                                        <p:tav tm="100000">
                                          <p:val>
                                            <p:strVal val="#ppt_x"/>
                                          </p:val>
                                        </p:tav>
                                      </p:tavLst>
                                    </p:anim>
                                    <p:anim calcmode="lin" valueType="num">
                                      <p:cBhvr>
                                        <p:cTn id="47" dur="750" fill="hold"/>
                                        <p:tgtEl>
                                          <p:spTgt spid="5"/>
                                        </p:tgtEl>
                                        <p:attrNameLst>
                                          <p:attrName>ppt_y</p:attrName>
                                        </p:attrNameLst>
                                      </p:cBhvr>
                                      <p:tavLst>
                                        <p:tav tm="0">
                                          <p:val>
                                            <p:strVal val="#ppt_y+.1"/>
                                          </p:val>
                                        </p:tav>
                                        <p:tav tm="100000">
                                          <p:val>
                                            <p:strVal val="#ppt_y"/>
                                          </p:val>
                                        </p:tav>
                                      </p:tavLst>
                                    </p:anim>
                                  </p:childTnLst>
                                </p:cTn>
                              </p:par>
                            </p:childTnLst>
                          </p:cTn>
                        </p:par>
                        <p:par>
                          <p:cTn id="48" fill="hold">
                            <p:stCondLst>
                              <p:cond delay="5450"/>
                            </p:stCondLst>
                            <p:childTnLst>
                              <p:par>
                                <p:cTn id="49" presetID="42" presetClass="entr" presetSubtype="0"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750"/>
                                        <p:tgtEl>
                                          <p:spTgt spid="6"/>
                                        </p:tgtEl>
                                      </p:cBhvr>
                                    </p:animEffect>
                                    <p:anim calcmode="lin" valueType="num">
                                      <p:cBhvr>
                                        <p:cTn id="52" dur="750" fill="hold"/>
                                        <p:tgtEl>
                                          <p:spTgt spid="6"/>
                                        </p:tgtEl>
                                        <p:attrNameLst>
                                          <p:attrName>ppt_x</p:attrName>
                                        </p:attrNameLst>
                                      </p:cBhvr>
                                      <p:tavLst>
                                        <p:tav tm="0">
                                          <p:val>
                                            <p:strVal val="#ppt_x"/>
                                          </p:val>
                                        </p:tav>
                                        <p:tav tm="100000">
                                          <p:val>
                                            <p:strVal val="#ppt_x"/>
                                          </p:val>
                                        </p:tav>
                                      </p:tavLst>
                                    </p:anim>
                                    <p:anim calcmode="lin" valueType="num">
                                      <p:cBhvr>
                                        <p:cTn id="53"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7B6A0F8D-D85C-4E23-A40C-7F07EA09C86C}"/>
              </a:ext>
            </a:extLst>
          </p:cNvPr>
          <p:cNvSpPr/>
          <p:nvPr/>
        </p:nvSpPr>
        <p:spPr>
          <a:xfrm>
            <a:off x="3306669" y="2990239"/>
            <a:ext cx="5827236" cy="707886"/>
          </a:xfrm>
          <a:prstGeom prst="rect">
            <a:avLst/>
          </a:prstGeom>
        </p:spPr>
        <p:txBody>
          <a:bodyPr wrap="none">
            <a:spAutoFit/>
          </a:bodyPr>
          <a:lstStyle/>
          <a:p>
            <a:pPr algn="ctr"/>
            <a:r>
              <a:rPr lang="zh-CN" altLang="en-US" sz="4000" b="1">
                <a:latin typeface="微软雅黑" panose="020B0503020204020204" pitchFamily="34" charset="-122"/>
                <a:ea typeface="微软雅黑" panose="020B0503020204020204" pitchFamily="34" charset="-122"/>
              </a:rPr>
              <a:t>第一章：精准扶贫的含义</a:t>
            </a:r>
          </a:p>
        </p:txBody>
      </p:sp>
      <p:pic>
        <p:nvPicPr>
          <p:cNvPr id="13" name="Picture 3">
            <a:extLst>
              <a:ext uri="{FF2B5EF4-FFF2-40B4-BE49-F238E27FC236}">
                <a16:creationId xmlns:a16="http://schemas.microsoft.com/office/drawing/2014/main" id="{B9376777-4C19-47DA-8269-15B4DFC4873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53164" y="1204028"/>
            <a:ext cx="1494043" cy="1385668"/>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a:extLst>
              <a:ext uri="{FF2B5EF4-FFF2-40B4-BE49-F238E27FC236}">
                <a16:creationId xmlns:a16="http://schemas.microsoft.com/office/drawing/2014/main" id="{5F52C0AF-E04D-4F76-8AEC-40F3B331C5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6098958"/>
            <a:ext cx="12192000" cy="759041"/>
          </a:xfrm>
          <a:prstGeom prst="rect">
            <a:avLst/>
          </a:prstGeom>
        </p:spPr>
      </p:pic>
      <p:pic>
        <p:nvPicPr>
          <p:cNvPr id="16" name="Picture 3" descr="G:\2016我图\两会\ooopic_10194892_b0c64675b11c678cafbc\002.png">
            <a:extLst>
              <a:ext uri="{FF2B5EF4-FFF2-40B4-BE49-F238E27FC236}">
                <a16:creationId xmlns:a16="http://schemas.microsoft.com/office/drawing/2014/main" id="{5697F788-FF5F-45F4-B89A-D417AE2A8D4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4675180"/>
            <a:ext cx="4285032" cy="2182820"/>
          </a:xfrm>
          <a:prstGeom prst="rect">
            <a:avLst/>
          </a:prstGeom>
          <a:noFill/>
          <a:extLst>
            <a:ext uri="{909E8E84-426E-40DD-AFC4-6F175D3DCCD1}">
              <a14:hiddenFill xmlns:a14="http://schemas.microsoft.com/office/drawing/2010/main">
                <a:solidFill>
                  <a:srgbClr val="FFFFFF"/>
                </a:solidFill>
              </a14:hiddenFill>
            </a:ext>
          </a:extLst>
        </p:spPr>
      </p:pic>
      <p:pic>
        <p:nvPicPr>
          <p:cNvPr id="17" name="图片 16">
            <a:extLst>
              <a:ext uri="{FF2B5EF4-FFF2-40B4-BE49-F238E27FC236}">
                <a16:creationId xmlns:a16="http://schemas.microsoft.com/office/drawing/2014/main" id="{4FFD9D1D-A88B-4A57-9332-4D7BDD2ECF5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77032" y="3804157"/>
            <a:ext cx="2614968" cy="3053843"/>
          </a:xfrm>
          <a:prstGeom prst="rect">
            <a:avLst/>
          </a:prstGeom>
        </p:spPr>
      </p:pic>
    </p:spTree>
    <p:extLst>
      <p:ext uri="{BB962C8B-B14F-4D97-AF65-F5344CB8AC3E}">
        <p14:creationId xmlns:p14="http://schemas.microsoft.com/office/powerpoint/2010/main" val="305759717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par>
                                <p:cTn id="8" presetID="42"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9"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3AB7244E-589F-40F8-9DAE-809C25F77815}"/>
              </a:ext>
            </a:extLst>
          </p:cNvPr>
          <p:cNvSpPr/>
          <p:nvPr/>
        </p:nvSpPr>
        <p:spPr>
          <a:xfrm>
            <a:off x="6131998" y="2786237"/>
            <a:ext cx="5214650" cy="2585323"/>
          </a:xfrm>
          <a:prstGeom prst="rect">
            <a:avLst/>
          </a:prstGeom>
        </p:spPr>
        <p:txBody>
          <a:bodyPr wrap="square">
            <a:spAutoFit/>
          </a:bodyPr>
          <a:lstStyle/>
          <a:p>
            <a:pPr algn="just">
              <a:lnSpc>
                <a:spcPct val="150000"/>
              </a:lnSpc>
            </a:pPr>
            <a:r>
              <a:rPr lang="zh-CN" altLang="en-US" b="1">
                <a:latin typeface="微软雅黑" panose="020B0503020204020204" pitchFamily="34" charset="-122"/>
                <a:ea typeface="微软雅黑" panose="020B0503020204020204" pitchFamily="34" charset="-122"/>
              </a:rPr>
              <a:t>全面贯彻实施党的十八大和十八届二中、三中、四中、五中全会精神，以邓小平理论，“三个代表”重要思想，科学发展观为指导，深入贯彻习近平总书记系列重要讲话精神，咬定青山不放松，采取超常规举措，拿出过硬办法，举全党全社会之力，坚决打赢脱贫攻坚战。</a:t>
            </a:r>
            <a:endParaRPr lang="zh-CN" altLang="en-US" b="1"/>
          </a:p>
        </p:txBody>
      </p:sp>
      <p:pic>
        <p:nvPicPr>
          <p:cNvPr id="5" name="Picture 3">
            <a:extLst>
              <a:ext uri="{FF2B5EF4-FFF2-40B4-BE49-F238E27FC236}">
                <a16:creationId xmlns:a16="http://schemas.microsoft.com/office/drawing/2014/main" id="{E76BB055-1C05-4C92-9CB9-21CF7EF603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a:extLst>
              <a:ext uri="{FF2B5EF4-FFF2-40B4-BE49-F238E27FC236}">
                <a16:creationId xmlns:a16="http://schemas.microsoft.com/office/drawing/2014/main" id="{C85D4E14-3DC3-48E2-9393-C1E0AB8CE32F}"/>
              </a:ext>
            </a:extLst>
          </p:cNvPr>
          <p:cNvCxnSpPr>
            <a:cxnSpLocks/>
          </p:cNvCxnSpPr>
          <p:nvPr/>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B3DB0AB-4449-455D-AFCE-3C2A681DED8A}"/>
              </a:ext>
            </a:extLst>
          </p:cNvPr>
          <p:cNvGrpSpPr/>
          <p:nvPr/>
        </p:nvGrpSpPr>
        <p:grpSpPr>
          <a:xfrm>
            <a:off x="8507237" y="198226"/>
            <a:ext cx="3143883" cy="716464"/>
            <a:chOff x="8507237" y="198226"/>
            <a:chExt cx="3143883" cy="716464"/>
          </a:xfrm>
        </p:grpSpPr>
        <p:sp>
          <p:nvSpPr>
            <p:cNvPr id="8" name="TextBox 19">
              <a:extLst>
                <a:ext uri="{FF2B5EF4-FFF2-40B4-BE49-F238E27FC236}">
                  <a16:creationId xmlns:a16="http://schemas.microsoft.com/office/drawing/2014/main" id="{21B8AA95-ECE0-4283-ABB3-EC28CE0E4033}"/>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a:lnSpc>
                  <a:spcPct val="120000"/>
                </a:lnSpc>
              </a:pPr>
              <a:r>
                <a:rPr lang="en-US" altLang="zh-CN" dirty="0">
                  <a:solidFill>
                    <a:srgbClr val="C00000"/>
                  </a:solidFill>
                  <a:latin typeface="微软雅黑" panose="020B0503020204020204" pitchFamily="34" charset="-122"/>
                  <a:ea typeface="微软雅黑" panose="020B0503020204020204" pitchFamily="34" charset="-122"/>
                  <a:cs typeface="+mn-ea"/>
                  <a:sym typeface="+mn-lt"/>
                </a:rPr>
                <a:t>Communist Party of China</a:t>
              </a:r>
              <a:endParaRPr lang="zh-CN" altLang="en-US"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9" name="矩形 8">
              <a:extLst>
                <a:ext uri="{FF2B5EF4-FFF2-40B4-BE49-F238E27FC236}">
                  <a16:creationId xmlns:a16="http://schemas.microsoft.com/office/drawing/2014/main" id="{A12D4F9D-D72D-4A20-817A-08F36E0AF218}"/>
                </a:ext>
              </a:extLst>
            </p:cNvPr>
            <p:cNvSpPr/>
            <p:nvPr/>
          </p:nvSpPr>
          <p:spPr>
            <a:xfrm>
              <a:off x="9409764" y="198226"/>
              <a:ext cx="1338828" cy="424732"/>
            </a:xfrm>
            <a:prstGeom prst="rect">
              <a:avLst/>
            </a:prstGeom>
          </p:spPr>
          <p:txBody>
            <a:bodyPr wrap="none">
              <a:spAutoFit/>
            </a:bodyPr>
            <a:lstStyle/>
            <a:p>
              <a:pPr algn="r">
                <a:lnSpc>
                  <a:spcPct val="120000"/>
                </a:lnSpc>
              </a:pPr>
              <a:r>
                <a:rPr lang="zh-CN" altLang="en-US" b="1">
                  <a:solidFill>
                    <a:srgbClr val="C00000"/>
                  </a:solidFill>
                  <a:latin typeface="微软雅黑" panose="020B0503020204020204" pitchFamily="34" charset="-122"/>
                  <a:ea typeface="微软雅黑" panose="020B0503020204020204" pitchFamily="34" charset="-122"/>
                  <a:cs typeface="+mn-ea"/>
                  <a:sym typeface="+mn-lt"/>
                </a:rPr>
                <a:t>中国共产党</a:t>
              </a:r>
              <a:endParaRPr lang="en-US" altLang="zh-CN" b="1" dirty="0">
                <a:solidFill>
                  <a:srgbClr val="C00000"/>
                </a:solidFill>
                <a:latin typeface="微软雅黑" panose="020B0503020204020204" pitchFamily="34" charset="-122"/>
                <a:ea typeface="微软雅黑" panose="020B0503020204020204" pitchFamily="34" charset="-122"/>
                <a:cs typeface="+mn-ea"/>
                <a:sym typeface="+mn-lt"/>
              </a:endParaRPr>
            </a:p>
          </p:txBody>
        </p:sp>
      </p:grpSp>
      <p:sp>
        <p:nvSpPr>
          <p:cNvPr id="11" name="矩形 10">
            <a:extLst>
              <a:ext uri="{FF2B5EF4-FFF2-40B4-BE49-F238E27FC236}">
                <a16:creationId xmlns:a16="http://schemas.microsoft.com/office/drawing/2014/main" id="{EDA066A8-2B07-4071-B45A-50176AB4F67A}"/>
              </a:ext>
            </a:extLst>
          </p:cNvPr>
          <p:cNvSpPr/>
          <p:nvPr/>
        </p:nvSpPr>
        <p:spPr>
          <a:xfrm>
            <a:off x="1395864" y="287156"/>
            <a:ext cx="2954655" cy="461665"/>
          </a:xfrm>
          <a:prstGeom prst="rect">
            <a:avLst/>
          </a:prstGeom>
        </p:spPr>
        <p:txBody>
          <a:bodyPr wrap="none">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rPr>
              <a:t>精准扶贫的指导思想</a:t>
            </a:r>
          </a:p>
        </p:txBody>
      </p:sp>
      <p:pic>
        <p:nvPicPr>
          <p:cNvPr id="12" name="Picture 3">
            <a:extLst>
              <a:ext uri="{FF2B5EF4-FFF2-40B4-BE49-F238E27FC236}">
                <a16:creationId xmlns:a16="http://schemas.microsoft.com/office/drawing/2014/main" id="{A3587F7B-178A-43D1-BD59-0267B79C96C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131998" y="2049339"/>
            <a:ext cx="660405" cy="612501"/>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a:extLst>
              <a:ext uri="{FF2B5EF4-FFF2-40B4-BE49-F238E27FC236}">
                <a16:creationId xmlns:a16="http://schemas.microsoft.com/office/drawing/2014/main" id="{DBA0A905-9660-486C-AC62-619D81550A63}"/>
              </a:ext>
            </a:extLst>
          </p:cNvPr>
          <p:cNvSpPr/>
          <p:nvPr/>
        </p:nvSpPr>
        <p:spPr>
          <a:xfrm>
            <a:off x="6883516" y="2200175"/>
            <a:ext cx="1415772" cy="461665"/>
          </a:xfrm>
          <a:prstGeom prst="rect">
            <a:avLst/>
          </a:prstGeom>
        </p:spPr>
        <p:txBody>
          <a:bodyPr wrap="none">
            <a:spAutoFit/>
          </a:bodyPr>
          <a:lstStyle/>
          <a:p>
            <a:r>
              <a:rPr lang="zh-CN" altLang="en-US" sz="2400" b="1" noProof="1">
                <a:solidFill>
                  <a:srgbClr val="C00000"/>
                </a:solidFill>
                <a:latin typeface="微软雅黑" panose="020B0503020204020204" pitchFamily="34" charset="-122"/>
                <a:ea typeface="微软雅黑" panose="020B0503020204020204" pitchFamily="34" charset="-122"/>
              </a:rPr>
              <a:t>指导思想</a:t>
            </a:r>
            <a:endParaRPr lang="zh-CN" altLang="en-US" sz="2400"/>
          </a:p>
        </p:txBody>
      </p:sp>
      <p:pic>
        <p:nvPicPr>
          <p:cNvPr id="15" name="图片 14" descr="图片包含 人员, 建筑物, 户外&#10;&#10;已生成极高可信度的说明">
            <a:extLst>
              <a:ext uri="{FF2B5EF4-FFF2-40B4-BE49-F238E27FC236}">
                <a16:creationId xmlns:a16="http://schemas.microsoft.com/office/drawing/2014/main" id="{F72A0E92-14FD-4ED9-9B62-D6B283ECFA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5003" y="2200174"/>
            <a:ext cx="4167398" cy="3073161"/>
          </a:xfrm>
          <a:prstGeom prst="rect">
            <a:avLst/>
          </a:prstGeom>
        </p:spPr>
      </p:pic>
    </p:spTree>
    <p:extLst>
      <p:ext uri="{BB962C8B-B14F-4D97-AF65-F5344CB8AC3E}">
        <p14:creationId xmlns:p14="http://schemas.microsoft.com/office/powerpoint/2010/main" val="105019673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anim calcmode="lin" valueType="num">
                                      <p:cBhvr>
                                        <p:cTn id="12" dur="500" fill="hold"/>
                                        <p:tgtEl>
                                          <p:spTgt spid="15"/>
                                        </p:tgtEl>
                                        <p:attrNameLst>
                                          <p:attrName>ppt_x</p:attrName>
                                        </p:attrNameLst>
                                      </p:cBhvr>
                                      <p:tavLst>
                                        <p:tav tm="0">
                                          <p:val>
                                            <p:strVal val="#ppt_x"/>
                                          </p:val>
                                        </p:tav>
                                        <p:tav tm="100000">
                                          <p:val>
                                            <p:strVal val="#ppt_x"/>
                                          </p:val>
                                        </p:tav>
                                      </p:tavLst>
                                    </p:anim>
                                    <p:anim calcmode="lin" valueType="num">
                                      <p:cBhvr>
                                        <p:cTn id="13" dur="5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E76BB055-1C05-4C92-9CB9-21CF7EF603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a:extLst>
              <a:ext uri="{FF2B5EF4-FFF2-40B4-BE49-F238E27FC236}">
                <a16:creationId xmlns:a16="http://schemas.microsoft.com/office/drawing/2014/main" id="{C85D4E14-3DC3-48E2-9393-C1E0AB8CE32F}"/>
              </a:ext>
            </a:extLst>
          </p:cNvPr>
          <p:cNvCxnSpPr>
            <a:cxnSpLocks/>
          </p:cNvCxnSpPr>
          <p:nvPr/>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B3DB0AB-4449-455D-AFCE-3C2A681DED8A}"/>
              </a:ext>
            </a:extLst>
          </p:cNvPr>
          <p:cNvGrpSpPr/>
          <p:nvPr/>
        </p:nvGrpSpPr>
        <p:grpSpPr>
          <a:xfrm>
            <a:off x="8507237" y="198226"/>
            <a:ext cx="3143883" cy="716464"/>
            <a:chOff x="8507237" y="198226"/>
            <a:chExt cx="3143883" cy="716464"/>
          </a:xfrm>
        </p:grpSpPr>
        <p:sp>
          <p:nvSpPr>
            <p:cNvPr id="8" name="TextBox 19">
              <a:extLst>
                <a:ext uri="{FF2B5EF4-FFF2-40B4-BE49-F238E27FC236}">
                  <a16:creationId xmlns:a16="http://schemas.microsoft.com/office/drawing/2014/main" id="{21B8AA95-ECE0-4283-ABB3-EC28CE0E4033}"/>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Communist Party of China</a:t>
              </a:r>
              <a:endPar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矩形 8">
              <a:extLst>
                <a:ext uri="{FF2B5EF4-FFF2-40B4-BE49-F238E27FC236}">
                  <a16:creationId xmlns:a16="http://schemas.microsoft.com/office/drawing/2014/main" id="{A12D4F9D-D72D-4A20-817A-08F36E0AF218}"/>
                </a:ext>
              </a:extLst>
            </p:cNvPr>
            <p:cNvSpPr/>
            <p:nvPr/>
          </p:nvSpPr>
          <p:spPr>
            <a:xfrm>
              <a:off x="9409764" y="198226"/>
              <a:ext cx="1338828" cy="424732"/>
            </a:xfrm>
            <a:prstGeom prst="rect">
              <a:avLst/>
            </a:prstGeom>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中国共产党</a:t>
              </a:r>
              <a:endPar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1" name="矩形 10">
            <a:extLst>
              <a:ext uri="{FF2B5EF4-FFF2-40B4-BE49-F238E27FC236}">
                <a16:creationId xmlns:a16="http://schemas.microsoft.com/office/drawing/2014/main" id="{EDA066A8-2B07-4071-B45A-50176AB4F67A}"/>
              </a:ext>
            </a:extLst>
          </p:cNvPr>
          <p:cNvSpPr/>
          <p:nvPr/>
        </p:nvSpPr>
        <p:spPr>
          <a:xfrm>
            <a:off x="1395864" y="287156"/>
            <a:ext cx="233910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mn-cs"/>
              </a:rPr>
              <a:t>精准扶贫的</a:t>
            </a:r>
            <a:r>
              <a:rPr lang="zh-CN" altLang="en-US" sz="2400" b="1" noProof="1">
                <a:solidFill>
                  <a:srgbClr val="C00000"/>
                </a:solidFill>
                <a:latin typeface="微软雅黑" panose="020B0503020204020204" pitchFamily="34" charset="-122"/>
                <a:ea typeface="微软雅黑" panose="020B0503020204020204" pitchFamily="34" charset="-122"/>
              </a:rPr>
              <a:t>含义</a:t>
            </a:r>
            <a:endParaRPr kumimoji="0" lang="zh-CN" altLang="en-US" sz="24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2" name="矩形 1">
            <a:extLst>
              <a:ext uri="{FF2B5EF4-FFF2-40B4-BE49-F238E27FC236}">
                <a16:creationId xmlns:a16="http://schemas.microsoft.com/office/drawing/2014/main" id="{0BC73AA8-1C70-40BE-A999-2ED3DB0EC108}"/>
              </a:ext>
            </a:extLst>
          </p:cNvPr>
          <p:cNvSpPr/>
          <p:nvPr/>
        </p:nvSpPr>
        <p:spPr>
          <a:xfrm>
            <a:off x="1096328" y="1612616"/>
            <a:ext cx="4628190" cy="507831"/>
          </a:xfrm>
          <a:prstGeom prst="rect">
            <a:avLst/>
          </a:prstGeom>
        </p:spPr>
        <p:txBody>
          <a:bodyPr wrap="none">
            <a:spAutoFit/>
          </a:bodyPr>
          <a:lstStyle/>
          <a:p>
            <a:pPr marL="285750" indent="-285750">
              <a:lnSpc>
                <a:spcPct val="150000"/>
              </a:lnSpc>
              <a:buClr>
                <a:srgbClr val="C00000"/>
              </a:buClr>
              <a:buFont typeface="Wingdings" panose="05000000000000000000" pitchFamily="2" charset="2"/>
              <a:buChar char="n"/>
            </a:pPr>
            <a:r>
              <a:rPr lang="zh-CN" altLang="en-US" b="1">
                <a:solidFill>
                  <a:srgbClr val="C00000"/>
                </a:solidFill>
                <a:latin typeface="微软雅黑" panose="020B0503020204020204" pitchFamily="34" charset="-122"/>
                <a:ea typeface="微软雅黑" panose="020B0503020204020204" pitchFamily="34" charset="-122"/>
              </a:rPr>
              <a:t>改革开放以来</a:t>
            </a:r>
            <a:r>
              <a:rPr lang="zh-CN" altLang="en-US" b="1">
                <a:latin typeface="微软雅黑" panose="020B0503020204020204" pitchFamily="34" charset="-122"/>
                <a:ea typeface="微软雅黑" panose="020B0503020204020204" pitchFamily="34" charset="-122"/>
              </a:rPr>
              <a:t>，我们实施大规模扶贫开发</a:t>
            </a:r>
          </a:p>
        </p:txBody>
      </p:sp>
      <p:sp>
        <p:nvSpPr>
          <p:cNvPr id="3" name="矩形 2">
            <a:extLst>
              <a:ext uri="{FF2B5EF4-FFF2-40B4-BE49-F238E27FC236}">
                <a16:creationId xmlns:a16="http://schemas.microsoft.com/office/drawing/2014/main" id="{35AFD888-9AE5-477D-9B24-AA00690D53D2}"/>
              </a:ext>
            </a:extLst>
          </p:cNvPr>
          <p:cNvSpPr/>
          <p:nvPr/>
        </p:nvSpPr>
        <p:spPr>
          <a:xfrm>
            <a:off x="1129655" y="2346452"/>
            <a:ext cx="6155852" cy="507831"/>
          </a:xfrm>
          <a:prstGeom prst="rect">
            <a:avLst/>
          </a:prstGeom>
        </p:spPr>
        <p:txBody>
          <a:bodyPr wrap="none">
            <a:spAutoFit/>
          </a:bodyPr>
          <a:lstStyle/>
          <a:p>
            <a:pPr marL="285750" indent="-285750">
              <a:lnSpc>
                <a:spcPct val="150000"/>
              </a:lnSpc>
              <a:buClr>
                <a:srgbClr val="C00000"/>
              </a:buClr>
              <a:buFont typeface="Wingdings" panose="05000000000000000000" pitchFamily="2" charset="2"/>
              <a:buChar char="n"/>
            </a:pPr>
            <a:r>
              <a:rPr lang="en-US" altLang="zh-CN" b="1">
                <a:solidFill>
                  <a:srgbClr val="C00000"/>
                </a:solidFill>
                <a:latin typeface="微软雅黑" panose="020B0503020204020204" pitchFamily="34" charset="-122"/>
                <a:ea typeface="微软雅黑" panose="020B0503020204020204" pitchFamily="34" charset="-122"/>
              </a:rPr>
              <a:t>7</a:t>
            </a:r>
            <a:r>
              <a:rPr lang="zh-CN" altLang="en-US" b="1">
                <a:solidFill>
                  <a:srgbClr val="C00000"/>
                </a:solidFill>
                <a:latin typeface="微软雅黑" panose="020B0503020204020204" pitchFamily="34" charset="-122"/>
                <a:ea typeface="微软雅黑" panose="020B0503020204020204" pitchFamily="34" charset="-122"/>
              </a:rPr>
              <a:t>亿</a:t>
            </a:r>
            <a:r>
              <a:rPr lang="zh-CN" altLang="en-US" b="1">
                <a:latin typeface="微软雅黑" panose="020B0503020204020204" pitchFamily="34" charset="-122"/>
                <a:ea typeface="微软雅黑" panose="020B0503020204020204" pitchFamily="34" charset="-122"/>
              </a:rPr>
              <a:t>农村贫困人口摆脱贫困，取得了举世瞩目的伟大成就</a:t>
            </a:r>
          </a:p>
        </p:txBody>
      </p:sp>
      <p:sp>
        <p:nvSpPr>
          <p:cNvPr id="7" name="矩形 6">
            <a:extLst>
              <a:ext uri="{FF2B5EF4-FFF2-40B4-BE49-F238E27FC236}">
                <a16:creationId xmlns:a16="http://schemas.microsoft.com/office/drawing/2014/main" id="{D1E22FDB-6316-43CC-934A-F8885EA4D5A8}"/>
              </a:ext>
            </a:extLst>
          </p:cNvPr>
          <p:cNvSpPr/>
          <p:nvPr/>
        </p:nvSpPr>
        <p:spPr>
          <a:xfrm>
            <a:off x="1129655" y="3091736"/>
            <a:ext cx="2089033" cy="507831"/>
          </a:xfrm>
          <a:prstGeom prst="rect">
            <a:avLst/>
          </a:prstGeom>
        </p:spPr>
        <p:txBody>
          <a:bodyPr wrap="none">
            <a:spAutoFit/>
          </a:bodyPr>
          <a:lstStyle/>
          <a:p>
            <a:pPr marL="285750" indent="-285750">
              <a:lnSpc>
                <a:spcPct val="150000"/>
              </a:lnSpc>
              <a:buClr>
                <a:srgbClr val="C00000"/>
              </a:buClr>
              <a:buFont typeface="Wingdings" panose="05000000000000000000" pitchFamily="2" charset="2"/>
              <a:buChar char="n"/>
            </a:pPr>
            <a:r>
              <a:rPr lang="zh-CN" altLang="en-US" b="1">
                <a:solidFill>
                  <a:srgbClr val="C00000"/>
                </a:solidFill>
                <a:latin typeface="微软雅黑" panose="020B0503020204020204" pitchFamily="34" charset="-122"/>
                <a:ea typeface="微软雅黑" panose="020B0503020204020204" pitchFamily="34" charset="-122"/>
              </a:rPr>
              <a:t>党的十八大以来</a:t>
            </a:r>
          </a:p>
        </p:txBody>
      </p:sp>
      <p:sp>
        <p:nvSpPr>
          <p:cNvPr id="14" name="矩形 13">
            <a:extLst>
              <a:ext uri="{FF2B5EF4-FFF2-40B4-BE49-F238E27FC236}">
                <a16:creationId xmlns:a16="http://schemas.microsoft.com/office/drawing/2014/main" id="{55913A12-73DB-48C0-A0DC-830CC3987851}"/>
              </a:ext>
            </a:extLst>
          </p:cNvPr>
          <p:cNvSpPr/>
          <p:nvPr/>
        </p:nvSpPr>
        <p:spPr>
          <a:xfrm>
            <a:off x="1096328" y="3825572"/>
            <a:ext cx="4628190" cy="507831"/>
          </a:xfrm>
          <a:prstGeom prst="rect">
            <a:avLst/>
          </a:prstGeom>
        </p:spPr>
        <p:txBody>
          <a:bodyPr wrap="none">
            <a:spAutoFit/>
          </a:bodyPr>
          <a:lstStyle/>
          <a:p>
            <a:pPr marL="285750" indent="-285750">
              <a:lnSpc>
                <a:spcPct val="150000"/>
              </a:lnSpc>
              <a:buClr>
                <a:srgbClr val="C00000"/>
              </a:buClr>
              <a:buFont typeface="Wingdings" panose="05000000000000000000" pitchFamily="2" charset="2"/>
              <a:buChar char="n"/>
            </a:pPr>
            <a:r>
              <a:rPr lang="zh-CN" altLang="en-US" b="1">
                <a:latin typeface="微软雅黑" panose="020B0503020204020204" pitchFamily="34" charset="-122"/>
                <a:ea typeface="微软雅黑" panose="020B0503020204020204" pitchFamily="34" charset="-122"/>
              </a:rPr>
              <a:t>扶贫开发工作纳入</a:t>
            </a:r>
            <a:r>
              <a:rPr lang="zh-CN" altLang="en-US" b="1">
                <a:solidFill>
                  <a:srgbClr val="C00000"/>
                </a:solidFill>
                <a:latin typeface="微软雅黑" panose="020B0503020204020204" pitchFamily="34" charset="-122"/>
                <a:ea typeface="微软雅黑" panose="020B0503020204020204" pitchFamily="34" charset="-122"/>
              </a:rPr>
              <a:t>“四个全面”</a:t>
            </a:r>
            <a:r>
              <a:rPr lang="zh-CN" altLang="en-US" b="1">
                <a:latin typeface="微软雅黑" panose="020B0503020204020204" pitchFamily="34" charset="-122"/>
                <a:ea typeface="微软雅黑" panose="020B0503020204020204" pitchFamily="34" charset="-122"/>
              </a:rPr>
              <a:t>战略布局</a:t>
            </a:r>
          </a:p>
        </p:txBody>
      </p:sp>
      <p:sp>
        <p:nvSpPr>
          <p:cNvPr id="16" name="矩形 15">
            <a:extLst>
              <a:ext uri="{FF2B5EF4-FFF2-40B4-BE49-F238E27FC236}">
                <a16:creationId xmlns:a16="http://schemas.microsoft.com/office/drawing/2014/main" id="{5EC82805-9797-4BDF-94C2-F1E57E83650A}"/>
              </a:ext>
            </a:extLst>
          </p:cNvPr>
          <p:cNvSpPr/>
          <p:nvPr/>
        </p:nvSpPr>
        <p:spPr>
          <a:xfrm>
            <a:off x="1129655" y="4559408"/>
            <a:ext cx="2319866" cy="507831"/>
          </a:xfrm>
          <a:prstGeom prst="rect">
            <a:avLst/>
          </a:prstGeom>
        </p:spPr>
        <p:txBody>
          <a:bodyPr wrap="none">
            <a:spAutoFit/>
          </a:bodyPr>
          <a:lstStyle/>
          <a:p>
            <a:pPr marL="285750" indent="-285750">
              <a:lnSpc>
                <a:spcPct val="150000"/>
              </a:lnSpc>
              <a:buClr>
                <a:srgbClr val="C00000"/>
              </a:buClr>
              <a:buFont typeface="Wingdings" panose="05000000000000000000" pitchFamily="2" charset="2"/>
              <a:buChar char="n"/>
            </a:pPr>
            <a:r>
              <a:rPr lang="zh-CN" altLang="en-US" b="1">
                <a:latin typeface="微软雅黑" panose="020B0503020204020204" pitchFamily="34" charset="-122"/>
                <a:ea typeface="微软雅黑" panose="020B0503020204020204" pitchFamily="34" charset="-122"/>
              </a:rPr>
              <a:t>大力实施</a:t>
            </a:r>
            <a:r>
              <a:rPr lang="zh-CN" altLang="en-US" b="1">
                <a:solidFill>
                  <a:srgbClr val="C00000"/>
                </a:solidFill>
                <a:latin typeface="微软雅黑" panose="020B0503020204020204" pitchFamily="34" charset="-122"/>
                <a:ea typeface="微软雅黑" panose="020B0503020204020204" pitchFamily="34" charset="-122"/>
              </a:rPr>
              <a:t>精准扶贫</a:t>
            </a:r>
          </a:p>
        </p:txBody>
      </p:sp>
      <p:sp>
        <p:nvSpPr>
          <p:cNvPr id="17" name="矩形 16">
            <a:extLst>
              <a:ext uri="{FF2B5EF4-FFF2-40B4-BE49-F238E27FC236}">
                <a16:creationId xmlns:a16="http://schemas.microsoft.com/office/drawing/2014/main" id="{6907DCF5-B7AD-4FB7-AC1D-73C9AD88645A}"/>
              </a:ext>
            </a:extLst>
          </p:cNvPr>
          <p:cNvSpPr/>
          <p:nvPr/>
        </p:nvSpPr>
        <p:spPr>
          <a:xfrm>
            <a:off x="1129655" y="5293244"/>
            <a:ext cx="6096000" cy="646331"/>
          </a:xfrm>
          <a:prstGeom prst="rect">
            <a:avLst/>
          </a:prstGeom>
        </p:spPr>
        <p:txBody>
          <a:bodyPr>
            <a:spAutoFit/>
          </a:bodyPr>
          <a:lstStyle/>
          <a:p>
            <a:pPr marL="285750" indent="-285750">
              <a:buClr>
                <a:srgbClr val="C00000"/>
              </a:buClr>
              <a:buFont typeface="Wingdings" panose="05000000000000000000" pitchFamily="2" charset="2"/>
              <a:buChar char="n"/>
            </a:pPr>
            <a:r>
              <a:rPr lang="zh-CN" altLang="en-US" b="1">
                <a:latin typeface="微软雅黑" panose="020B0503020204020204" pitchFamily="34" charset="-122"/>
                <a:ea typeface="微软雅黑" panose="020B0503020204020204" pitchFamily="34" charset="-122"/>
              </a:rPr>
              <a:t>不断丰富和拓展中国特色扶贫开发道路，不断开创扶贫开发事业新局面。</a:t>
            </a:r>
            <a:endParaRPr lang="zh-CN" altLang="en-US"/>
          </a:p>
        </p:txBody>
      </p:sp>
      <p:grpSp>
        <p:nvGrpSpPr>
          <p:cNvPr id="18" name="组合 17">
            <a:extLst>
              <a:ext uri="{FF2B5EF4-FFF2-40B4-BE49-F238E27FC236}">
                <a16:creationId xmlns:a16="http://schemas.microsoft.com/office/drawing/2014/main" id="{51192793-313D-41EB-9B99-3652178DAD9D}"/>
              </a:ext>
            </a:extLst>
          </p:cNvPr>
          <p:cNvGrpSpPr/>
          <p:nvPr/>
        </p:nvGrpSpPr>
        <p:grpSpPr>
          <a:xfrm>
            <a:off x="7920166" y="1489349"/>
            <a:ext cx="1513292" cy="1513840"/>
            <a:chOff x="3686418" y="1491630"/>
            <a:chExt cx="1245622" cy="1245622"/>
          </a:xfrm>
        </p:grpSpPr>
        <p:grpSp>
          <p:nvGrpSpPr>
            <p:cNvPr id="19" name="组合 18">
              <a:extLst>
                <a:ext uri="{FF2B5EF4-FFF2-40B4-BE49-F238E27FC236}">
                  <a16:creationId xmlns:a16="http://schemas.microsoft.com/office/drawing/2014/main" id="{BE1641E2-1D7A-4FFE-A0E9-A4E2A2A3226B}"/>
                </a:ext>
              </a:extLst>
            </p:cNvPr>
            <p:cNvGrpSpPr/>
            <p:nvPr/>
          </p:nvGrpSpPr>
          <p:grpSpPr>
            <a:xfrm>
              <a:off x="3686418" y="1491630"/>
              <a:ext cx="1245622" cy="1245622"/>
              <a:chOff x="3597091" y="1563638"/>
              <a:chExt cx="1245622" cy="1245622"/>
            </a:xfrm>
          </p:grpSpPr>
          <p:sp>
            <p:nvSpPr>
              <p:cNvPr id="21" name="椭圆 20">
                <a:extLst>
                  <a:ext uri="{FF2B5EF4-FFF2-40B4-BE49-F238E27FC236}">
                    <a16:creationId xmlns:a16="http://schemas.microsoft.com/office/drawing/2014/main" id="{309F895D-A527-421B-8CDE-CFB693AF8E0A}"/>
                  </a:ext>
                </a:extLst>
              </p:cNvPr>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900">
                  <a:solidFill>
                    <a:schemeClr val="bg1"/>
                  </a:solidFill>
                  <a:latin typeface="华康俪金黑W8(P)" pitchFamily="34" charset="-122"/>
                  <a:ea typeface="华康俪金黑W8(P)" pitchFamily="34" charset="-122"/>
                </a:endParaRPr>
              </a:p>
            </p:txBody>
          </p:sp>
          <p:sp>
            <p:nvSpPr>
              <p:cNvPr id="22" name="椭圆 21">
                <a:extLst>
                  <a:ext uri="{FF2B5EF4-FFF2-40B4-BE49-F238E27FC236}">
                    <a16:creationId xmlns:a16="http://schemas.microsoft.com/office/drawing/2014/main" id="{FDB3EE59-9F47-48DD-B190-3F1A213AFAF6}"/>
                  </a:ext>
                </a:extLst>
              </p:cNvPr>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1100" kern="0">
                  <a:solidFill>
                    <a:srgbClr val="4D4D4D"/>
                  </a:solidFill>
                  <a:latin typeface="华康俪金黑W8(P)" pitchFamily="34" charset="-122"/>
                  <a:ea typeface="华康俪金黑W8(P)" pitchFamily="34" charset="-122"/>
                </a:endParaRPr>
              </a:p>
            </p:txBody>
          </p:sp>
        </p:grpSp>
        <p:sp>
          <p:nvSpPr>
            <p:cNvPr id="20" name="标题 4">
              <a:extLst>
                <a:ext uri="{FF2B5EF4-FFF2-40B4-BE49-F238E27FC236}">
                  <a16:creationId xmlns:a16="http://schemas.microsoft.com/office/drawing/2014/main" id="{B20AF301-F68E-4883-84FA-FC374A2FEE8E}"/>
                </a:ext>
              </a:extLst>
            </p:cNvPr>
            <p:cNvSpPr txBox="1">
              <a:spLocks/>
            </p:cNvSpPr>
            <p:nvPr/>
          </p:nvSpPr>
          <p:spPr>
            <a:xfrm>
              <a:off x="389141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3200" b="1">
                  <a:solidFill>
                    <a:schemeClr val="bg1"/>
                  </a:solidFill>
                  <a:latin typeface="微软雅黑" panose="020B0503020204020204" pitchFamily="34" charset="-122"/>
                  <a:ea typeface="微软雅黑" panose="020B0503020204020204" pitchFamily="34" charset="-122"/>
                  <a:cs typeface="+mn-cs"/>
                </a:rPr>
                <a:t>精确</a:t>
              </a:r>
              <a:r>
                <a:rPr lang="zh-CN" altLang="en-US" sz="3200" b="1" dirty="0">
                  <a:solidFill>
                    <a:schemeClr val="bg1"/>
                  </a:solidFill>
                  <a:latin typeface="微软雅黑" panose="020B0503020204020204" pitchFamily="34" charset="-122"/>
                  <a:ea typeface="微软雅黑" panose="020B0503020204020204" pitchFamily="34" charset="-122"/>
                  <a:cs typeface="+mn-cs"/>
                </a:rPr>
                <a:t>识别</a:t>
              </a:r>
            </a:p>
          </p:txBody>
        </p:sp>
      </p:grpSp>
      <p:grpSp>
        <p:nvGrpSpPr>
          <p:cNvPr id="38" name="组合 37">
            <a:extLst>
              <a:ext uri="{FF2B5EF4-FFF2-40B4-BE49-F238E27FC236}">
                <a16:creationId xmlns:a16="http://schemas.microsoft.com/office/drawing/2014/main" id="{060C0217-EBF3-451E-8B4A-04BF84027C41}"/>
              </a:ext>
            </a:extLst>
          </p:cNvPr>
          <p:cNvGrpSpPr/>
          <p:nvPr/>
        </p:nvGrpSpPr>
        <p:grpSpPr>
          <a:xfrm>
            <a:off x="9737364" y="3045568"/>
            <a:ext cx="1513292" cy="1513840"/>
            <a:chOff x="3686418" y="1491630"/>
            <a:chExt cx="1245622" cy="1245622"/>
          </a:xfrm>
        </p:grpSpPr>
        <p:grpSp>
          <p:nvGrpSpPr>
            <p:cNvPr id="39" name="组合 38">
              <a:extLst>
                <a:ext uri="{FF2B5EF4-FFF2-40B4-BE49-F238E27FC236}">
                  <a16:creationId xmlns:a16="http://schemas.microsoft.com/office/drawing/2014/main" id="{5BBD4CC9-5167-4FAC-BF16-01107E499C16}"/>
                </a:ext>
              </a:extLst>
            </p:cNvPr>
            <p:cNvGrpSpPr/>
            <p:nvPr/>
          </p:nvGrpSpPr>
          <p:grpSpPr>
            <a:xfrm>
              <a:off x="3686418" y="1491630"/>
              <a:ext cx="1245622" cy="1245622"/>
              <a:chOff x="3597091" y="1563638"/>
              <a:chExt cx="1245622" cy="1245622"/>
            </a:xfrm>
          </p:grpSpPr>
          <p:sp>
            <p:nvSpPr>
              <p:cNvPr id="41" name="椭圆 40">
                <a:extLst>
                  <a:ext uri="{FF2B5EF4-FFF2-40B4-BE49-F238E27FC236}">
                    <a16:creationId xmlns:a16="http://schemas.microsoft.com/office/drawing/2014/main" id="{A4405B4A-E057-431E-983C-14A50A39318B}"/>
                  </a:ext>
                </a:extLst>
              </p:cNvPr>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900">
                  <a:solidFill>
                    <a:schemeClr val="bg1"/>
                  </a:solidFill>
                  <a:latin typeface="华康俪金黑W8(P)" pitchFamily="34" charset="-122"/>
                  <a:ea typeface="华康俪金黑W8(P)" pitchFamily="34" charset="-122"/>
                </a:endParaRPr>
              </a:p>
            </p:txBody>
          </p:sp>
          <p:sp>
            <p:nvSpPr>
              <p:cNvPr id="42" name="椭圆 41">
                <a:extLst>
                  <a:ext uri="{FF2B5EF4-FFF2-40B4-BE49-F238E27FC236}">
                    <a16:creationId xmlns:a16="http://schemas.microsoft.com/office/drawing/2014/main" id="{DFE7D32E-56F1-4877-84C3-D3EB97EDB117}"/>
                  </a:ext>
                </a:extLst>
              </p:cNvPr>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1100" kern="0">
                  <a:solidFill>
                    <a:srgbClr val="4D4D4D"/>
                  </a:solidFill>
                  <a:latin typeface="华康俪金黑W8(P)" pitchFamily="34" charset="-122"/>
                  <a:ea typeface="华康俪金黑W8(P)" pitchFamily="34" charset="-122"/>
                </a:endParaRPr>
              </a:p>
            </p:txBody>
          </p:sp>
        </p:grpSp>
        <p:sp>
          <p:nvSpPr>
            <p:cNvPr id="40" name="标题 4">
              <a:extLst>
                <a:ext uri="{FF2B5EF4-FFF2-40B4-BE49-F238E27FC236}">
                  <a16:creationId xmlns:a16="http://schemas.microsoft.com/office/drawing/2014/main" id="{44D14FB9-B064-47FB-835D-C8DF4E91324B}"/>
                </a:ext>
              </a:extLst>
            </p:cNvPr>
            <p:cNvSpPr txBox="1">
              <a:spLocks/>
            </p:cNvSpPr>
            <p:nvPr/>
          </p:nvSpPr>
          <p:spPr>
            <a:xfrm>
              <a:off x="389141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3200" b="1">
                  <a:solidFill>
                    <a:schemeClr val="bg1"/>
                  </a:solidFill>
                  <a:latin typeface="微软雅黑" panose="020B0503020204020204" pitchFamily="34" charset="-122"/>
                  <a:ea typeface="微软雅黑" panose="020B0503020204020204" pitchFamily="34" charset="-122"/>
                  <a:cs typeface="+mn-cs"/>
                </a:rPr>
                <a:t>精确帮扶</a:t>
              </a:r>
              <a:endParaRPr lang="zh-CN" altLang="en-US" sz="3200" b="1" dirty="0">
                <a:solidFill>
                  <a:schemeClr val="bg1"/>
                </a:solidFill>
                <a:latin typeface="微软雅黑" panose="020B0503020204020204" pitchFamily="34" charset="-122"/>
                <a:ea typeface="微软雅黑" panose="020B0503020204020204" pitchFamily="34" charset="-122"/>
                <a:cs typeface="+mn-cs"/>
              </a:endParaRPr>
            </a:p>
          </p:txBody>
        </p:sp>
      </p:grpSp>
      <p:grpSp>
        <p:nvGrpSpPr>
          <p:cNvPr id="43" name="组合 42">
            <a:extLst>
              <a:ext uri="{FF2B5EF4-FFF2-40B4-BE49-F238E27FC236}">
                <a16:creationId xmlns:a16="http://schemas.microsoft.com/office/drawing/2014/main" id="{5754964E-348A-49F1-A18E-FB9E685035DE}"/>
              </a:ext>
            </a:extLst>
          </p:cNvPr>
          <p:cNvGrpSpPr/>
          <p:nvPr/>
        </p:nvGrpSpPr>
        <p:grpSpPr>
          <a:xfrm>
            <a:off x="8002323" y="4559408"/>
            <a:ext cx="1513292" cy="1513840"/>
            <a:chOff x="3686418" y="1491630"/>
            <a:chExt cx="1245622" cy="1245622"/>
          </a:xfrm>
        </p:grpSpPr>
        <p:grpSp>
          <p:nvGrpSpPr>
            <p:cNvPr id="44" name="组合 43">
              <a:extLst>
                <a:ext uri="{FF2B5EF4-FFF2-40B4-BE49-F238E27FC236}">
                  <a16:creationId xmlns:a16="http://schemas.microsoft.com/office/drawing/2014/main" id="{B1B776B7-0CB2-48BF-ABB9-0E8D23A067BD}"/>
                </a:ext>
              </a:extLst>
            </p:cNvPr>
            <p:cNvGrpSpPr/>
            <p:nvPr/>
          </p:nvGrpSpPr>
          <p:grpSpPr>
            <a:xfrm>
              <a:off x="3686418" y="1491630"/>
              <a:ext cx="1245622" cy="1245622"/>
              <a:chOff x="3597091" y="1563638"/>
              <a:chExt cx="1245622" cy="1245622"/>
            </a:xfrm>
          </p:grpSpPr>
          <p:sp>
            <p:nvSpPr>
              <p:cNvPr id="46" name="椭圆 45">
                <a:extLst>
                  <a:ext uri="{FF2B5EF4-FFF2-40B4-BE49-F238E27FC236}">
                    <a16:creationId xmlns:a16="http://schemas.microsoft.com/office/drawing/2014/main" id="{CE396E77-18A3-46A1-8885-252F36CF780E}"/>
                  </a:ext>
                </a:extLst>
              </p:cNvPr>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900">
                  <a:solidFill>
                    <a:schemeClr val="bg1"/>
                  </a:solidFill>
                  <a:latin typeface="华康俪金黑W8(P)" pitchFamily="34" charset="-122"/>
                  <a:ea typeface="华康俪金黑W8(P)" pitchFamily="34" charset="-122"/>
                </a:endParaRPr>
              </a:p>
            </p:txBody>
          </p:sp>
          <p:sp>
            <p:nvSpPr>
              <p:cNvPr id="47" name="椭圆 46">
                <a:extLst>
                  <a:ext uri="{FF2B5EF4-FFF2-40B4-BE49-F238E27FC236}">
                    <a16:creationId xmlns:a16="http://schemas.microsoft.com/office/drawing/2014/main" id="{17354389-986A-4137-BCDF-61132F4057AC}"/>
                  </a:ext>
                </a:extLst>
              </p:cNvPr>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1100" kern="0">
                  <a:solidFill>
                    <a:srgbClr val="4D4D4D"/>
                  </a:solidFill>
                  <a:latin typeface="华康俪金黑W8(P)" pitchFamily="34" charset="-122"/>
                  <a:ea typeface="华康俪金黑W8(P)" pitchFamily="34" charset="-122"/>
                </a:endParaRPr>
              </a:p>
            </p:txBody>
          </p:sp>
        </p:grpSp>
        <p:sp>
          <p:nvSpPr>
            <p:cNvPr id="45" name="标题 4">
              <a:extLst>
                <a:ext uri="{FF2B5EF4-FFF2-40B4-BE49-F238E27FC236}">
                  <a16:creationId xmlns:a16="http://schemas.microsoft.com/office/drawing/2014/main" id="{2F302311-9650-40AC-8633-4B01715C9E65}"/>
                </a:ext>
              </a:extLst>
            </p:cNvPr>
            <p:cNvSpPr txBox="1">
              <a:spLocks/>
            </p:cNvSpPr>
            <p:nvPr/>
          </p:nvSpPr>
          <p:spPr>
            <a:xfrm>
              <a:off x="389141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3200" b="1">
                  <a:solidFill>
                    <a:schemeClr val="bg1"/>
                  </a:solidFill>
                  <a:latin typeface="微软雅黑" panose="020B0503020204020204" pitchFamily="34" charset="-122"/>
                  <a:ea typeface="微软雅黑" panose="020B0503020204020204" pitchFamily="34" charset="-122"/>
                  <a:cs typeface="+mn-cs"/>
                </a:rPr>
                <a:t>精确管理</a:t>
              </a:r>
              <a:endParaRPr lang="zh-CN" altLang="en-US" sz="3200" b="1" dirty="0">
                <a:solidFill>
                  <a:schemeClr val="bg1"/>
                </a:solidFill>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81038441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23" presetClass="entr" presetSubtype="28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strVal val="4/3*#ppt_w"/>
                                          </p:val>
                                        </p:tav>
                                        <p:tav tm="100000">
                                          <p:val>
                                            <p:strVal val="#ppt_w"/>
                                          </p:val>
                                        </p:tav>
                                      </p:tavLst>
                                    </p:anim>
                                    <p:anim calcmode="lin" valueType="num">
                                      <p:cBhvr>
                                        <p:cTn id="48" dur="500" fill="hold"/>
                                        <p:tgtEl>
                                          <p:spTgt spid="18"/>
                                        </p:tgtEl>
                                        <p:attrNameLst>
                                          <p:attrName>ppt_h</p:attrName>
                                        </p:attrNameLst>
                                      </p:cBhvr>
                                      <p:tavLst>
                                        <p:tav tm="0">
                                          <p:val>
                                            <p:strVal val="4/3*#ppt_h"/>
                                          </p:val>
                                        </p:tav>
                                        <p:tav tm="100000">
                                          <p:val>
                                            <p:strVal val="#ppt_h"/>
                                          </p:val>
                                        </p:tav>
                                      </p:tavLst>
                                    </p:anim>
                                  </p:childTnLst>
                                </p:cTn>
                              </p:par>
                            </p:childTnLst>
                          </p:cTn>
                        </p:par>
                        <p:par>
                          <p:cTn id="49" fill="hold">
                            <p:stCondLst>
                              <p:cond delay="7000"/>
                            </p:stCondLst>
                            <p:childTnLst>
                              <p:par>
                                <p:cTn id="50" presetID="23" presetClass="entr" presetSubtype="288"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500" fill="hold"/>
                                        <p:tgtEl>
                                          <p:spTgt spid="38"/>
                                        </p:tgtEl>
                                        <p:attrNameLst>
                                          <p:attrName>ppt_w</p:attrName>
                                        </p:attrNameLst>
                                      </p:cBhvr>
                                      <p:tavLst>
                                        <p:tav tm="0">
                                          <p:val>
                                            <p:strVal val="4/3*#ppt_w"/>
                                          </p:val>
                                        </p:tav>
                                        <p:tav tm="100000">
                                          <p:val>
                                            <p:strVal val="#ppt_w"/>
                                          </p:val>
                                        </p:tav>
                                      </p:tavLst>
                                    </p:anim>
                                    <p:anim calcmode="lin" valueType="num">
                                      <p:cBhvr>
                                        <p:cTn id="53" dur="500" fill="hold"/>
                                        <p:tgtEl>
                                          <p:spTgt spid="38"/>
                                        </p:tgtEl>
                                        <p:attrNameLst>
                                          <p:attrName>ppt_h</p:attrName>
                                        </p:attrNameLst>
                                      </p:cBhvr>
                                      <p:tavLst>
                                        <p:tav tm="0">
                                          <p:val>
                                            <p:strVal val="4/3*#ppt_h"/>
                                          </p:val>
                                        </p:tav>
                                        <p:tav tm="100000">
                                          <p:val>
                                            <p:strVal val="#ppt_h"/>
                                          </p:val>
                                        </p:tav>
                                      </p:tavLst>
                                    </p:anim>
                                  </p:childTnLst>
                                </p:cTn>
                              </p:par>
                            </p:childTnLst>
                          </p:cTn>
                        </p:par>
                        <p:par>
                          <p:cTn id="54" fill="hold">
                            <p:stCondLst>
                              <p:cond delay="7500"/>
                            </p:stCondLst>
                            <p:childTnLst>
                              <p:par>
                                <p:cTn id="55" presetID="23" presetClass="entr" presetSubtype="288"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p:cTn id="57" dur="500" fill="hold"/>
                                        <p:tgtEl>
                                          <p:spTgt spid="43"/>
                                        </p:tgtEl>
                                        <p:attrNameLst>
                                          <p:attrName>ppt_w</p:attrName>
                                        </p:attrNameLst>
                                      </p:cBhvr>
                                      <p:tavLst>
                                        <p:tav tm="0">
                                          <p:val>
                                            <p:strVal val="4/3*#ppt_w"/>
                                          </p:val>
                                        </p:tav>
                                        <p:tav tm="100000">
                                          <p:val>
                                            <p:strVal val="#ppt_w"/>
                                          </p:val>
                                        </p:tav>
                                      </p:tavLst>
                                    </p:anim>
                                    <p:anim calcmode="lin" valueType="num">
                                      <p:cBhvr>
                                        <p:cTn id="58" dur="500" fill="hold"/>
                                        <p:tgtEl>
                                          <p:spTgt spid="43"/>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3" grpId="0"/>
      <p:bldP spid="7" grpId="0"/>
      <p:bldP spid="14"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E76BB055-1C05-4C92-9CB9-21CF7EF603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a:extLst>
              <a:ext uri="{FF2B5EF4-FFF2-40B4-BE49-F238E27FC236}">
                <a16:creationId xmlns:a16="http://schemas.microsoft.com/office/drawing/2014/main" id="{C85D4E14-3DC3-48E2-9393-C1E0AB8CE32F}"/>
              </a:ext>
            </a:extLst>
          </p:cNvPr>
          <p:cNvCxnSpPr>
            <a:cxnSpLocks/>
          </p:cNvCxnSpPr>
          <p:nvPr/>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B3DB0AB-4449-455D-AFCE-3C2A681DED8A}"/>
              </a:ext>
            </a:extLst>
          </p:cNvPr>
          <p:cNvGrpSpPr/>
          <p:nvPr/>
        </p:nvGrpSpPr>
        <p:grpSpPr>
          <a:xfrm>
            <a:off x="8507237" y="198226"/>
            <a:ext cx="3143883" cy="716464"/>
            <a:chOff x="8507237" y="198226"/>
            <a:chExt cx="3143883" cy="716464"/>
          </a:xfrm>
        </p:grpSpPr>
        <p:sp>
          <p:nvSpPr>
            <p:cNvPr id="8" name="TextBox 19">
              <a:extLst>
                <a:ext uri="{FF2B5EF4-FFF2-40B4-BE49-F238E27FC236}">
                  <a16:creationId xmlns:a16="http://schemas.microsoft.com/office/drawing/2014/main" id="{21B8AA95-ECE0-4283-ABB3-EC28CE0E4033}"/>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Communist Party of China</a:t>
              </a:r>
              <a:endPar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矩形 8">
              <a:extLst>
                <a:ext uri="{FF2B5EF4-FFF2-40B4-BE49-F238E27FC236}">
                  <a16:creationId xmlns:a16="http://schemas.microsoft.com/office/drawing/2014/main" id="{A12D4F9D-D72D-4A20-817A-08F36E0AF218}"/>
                </a:ext>
              </a:extLst>
            </p:cNvPr>
            <p:cNvSpPr/>
            <p:nvPr/>
          </p:nvSpPr>
          <p:spPr>
            <a:xfrm>
              <a:off x="9409764" y="198226"/>
              <a:ext cx="1338828" cy="424732"/>
            </a:xfrm>
            <a:prstGeom prst="rect">
              <a:avLst/>
            </a:prstGeom>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中国共产党</a:t>
              </a:r>
              <a:endPar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1" name="矩形 10">
            <a:extLst>
              <a:ext uri="{FF2B5EF4-FFF2-40B4-BE49-F238E27FC236}">
                <a16:creationId xmlns:a16="http://schemas.microsoft.com/office/drawing/2014/main" id="{EDA066A8-2B07-4071-B45A-50176AB4F67A}"/>
              </a:ext>
            </a:extLst>
          </p:cNvPr>
          <p:cNvSpPr/>
          <p:nvPr/>
        </p:nvSpPr>
        <p:spPr>
          <a:xfrm>
            <a:off x="1395864" y="287156"/>
            <a:ext cx="233910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mn-cs"/>
              </a:rPr>
              <a:t>精准扶贫的含义</a:t>
            </a:r>
          </a:p>
        </p:txBody>
      </p:sp>
      <p:sp>
        <p:nvSpPr>
          <p:cNvPr id="4" name="矩形 3">
            <a:extLst>
              <a:ext uri="{FF2B5EF4-FFF2-40B4-BE49-F238E27FC236}">
                <a16:creationId xmlns:a16="http://schemas.microsoft.com/office/drawing/2014/main" id="{F6D2BADD-FDB5-471B-A1F7-B762F5E3122E}"/>
              </a:ext>
            </a:extLst>
          </p:cNvPr>
          <p:cNvSpPr/>
          <p:nvPr/>
        </p:nvSpPr>
        <p:spPr>
          <a:xfrm>
            <a:off x="1096328" y="2823879"/>
            <a:ext cx="4292418" cy="2585323"/>
          </a:xfrm>
          <a:prstGeom prst="rect">
            <a:avLst/>
          </a:prstGeom>
        </p:spPr>
        <p:txBody>
          <a:bodyPr wrap="square">
            <a:spAutoFit/>
          </a:bodyPr>
          <a:lstStyle/>
          <a:p>
            <a:pPr algn="just">
              <a:lnSpc>
                <a:spcPct val="150000"/>
              </a:lnSpc>
            </a:pPr>
            <a:r>
              <a:rPr lang="zh-CN" altLang="en-US" b="1">
                <a:latin typeface="微软雅黑" panose="020B0503020204020204" pitchFamily="34" charset="-122"/>
                <a:ea typeface="微软雅黑" panose="020B0503020204020204" pitchFamily="34" charset="-122"/>
                <a:sym typeface="微软雅黑" panose="020B0503020204020204" pitchFamily="34" charset="-122"/>
              </a:rPr>
              <a:t>是粗放扶贫的对称，是指针对不同贫困区域环境、不同贫困农户状况，运用科学有效程序对扶贫对象实施精确识别、精确帮扶、精确管理的治贫方式。一般来说，精准扶贫主要是就贫困居民而言的，谁贫困就扶持谁。</a:t>
            </a:r>
            <a:endParaRPr lang="zh-CN" altLang="en-US" b="1">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E3B0D30D-B0D3-4D3E-875D-22778E28334D}"/>
              </a:ext>
            </a:extLst>
          </p:cNvPr>
          <p:cNvSpPr/>
          <p:nvPr/>
        </p:nvSpPr>
        <p:spPr>
          <a:xfrm>
            <a:off x="1193982" y="2223005"/>
            <a:ext cx="1939835" cy="4350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微软雅黑" panose="020B0503020204020204" pitchFamily="34" charset="-122"/>
                <a:ea typeface="微软雅黑" panose="020B0503020204020204" pitchFamily="34" charset="-122"/>
              </a:rPr>
              <a:t>精确帮扶</a:t>
            </a:r>
          </a:p>
        </p:txBody>
      </p:sp>
      <p:pic>
        <p:nvPicPr>
          <p:cNvPr id="15" name="图片 14" descr="图片包含 建筑物, 人员, 户外, 地面&#10;&#10;已生成极高可信度的说明">
            <a:extLst>
              <a:ext uri="{FF2B5EF4-FFF2-40B4-BE49-F238E27FC236}">
                <a16:creationId xmlns:a16="http://schemas.microsoft.com/office/drawing/2014/main" id="{DFE08628-551F-4566-BF2C-CEC9629E57C1}"/>
              </a:ext>
            </a:extLst>
          </p:cNvPr>
          <p:cNvPicPr>
            <a:picLocks noChangeAspect="1"/>
          </p:cNvPicPr>
          <p:nvPr/>
        </p:nvPicPr>
        <p:blipFill rotWithShape="1">
          <a:blip r:embed="rId4">
            <a:extLst>
              <a:ext uri="{28A0092B-C50C-407E-A947-70E740481C1C}">
                <a14:useLocalDpi xmlns:a14="http://schemas.microsoft.com/office/drawing/2010/main" val="0"/>
              </a:ext>
            </a:extLst>
          </a:blip>
          <a:srcRect b="7727"/>
          <a:stretch/>
        </p:blipFill>
        <p:spPr>
          <a:xfrm>
            <a:off x="6019061" y="2145698"/>
            <a:ext cx="2618912" cy="1589135"/>
          </a:xfrm>
          <a:prstGeom prst="rect">
            <a:avLst/>
          </a:prstGeom>
        </p:spPr>
      </p:pic>
      <p:pic>
        <p:nvPicPr>
          <p:cNvPr id="24" name="图片 23" descr="图片包含 户外, 人员, 天空, 草&#10;&#10;已生成极高可信度的说明">
            <a:extLst>
              <a:ext uri="{FF2B5EF4-FFF2-40B4-BE49-F238E27FC236}">
                <a16:creationId xmlns:a16="http://schemas.microsoft.com/office/drawing/2014/main" id="{A53DB430-66E6-4C1E-A6DC-30C188BBDE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19062" y="4160929"/>
            <a:ext cx="2618911" cy="1589135"/>
          </a:xfrm>
          <a:prstGeom prst="rect">
            <a:avLst/>
          </a:prstGeom>
        </p:spPr>
      </p:pic>
      <p:pic>
        <p:nvPicPr>
          <p:cNvPr id="37" name="Picture 2">
            <a:extLst>
              <a:ext uri="{FF2B5EF4-FFF2-40B4-BE49-F238E27FC236}">
                <a16:creationId xmlns:a16="http://schemas.microsoft.com/office/drawing/2014/main" id="{D3B3C340-B44A-4587-BAFA-193B69853F6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47303" y="2145698"/>
            <a:ext cx="2388296" cy="1589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2">
            <a:extLst>
              <a:ext uri="{FF2B5EF4-FFF2-40B4-BE49-F238E27FC236}">
                <a16:creationId xmlns:a16="http://schemas.microsoft.com/office/drawing/2014/main" id="{E41360B1-F976-4852-8B4C-0FEEBDE8B86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47303" y="4160928"/>
            <a:ext cx="2386672" cy="1589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841328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p:tgtEl>
                                          <p:spTgt spid="12"/>
                                        </p:tgtEl>
                                        <p:attrNameLst>
                                          <p:attrName>ppt_x</p:attrName>
                                        </p:attrNameLst>
                                      </p:cBhvr>
                                      <p:tavLst>
                                        <p:tav tm="0">
                                          <p:val>
                                            <p:strVal val="#ppt_x-#ppt_w*1.125000"/>
                                          </p:val>
                                        </p:tav>
                                        <p:tav tm="100000">
                                          <p:val>
                                            <p:strVal val="#ppt_x"/>
                                          </p:val>
                                        </p:tav>
                                      </p:tavLst>
                                    </p:anim>
                                    <p:animEffect transition="in" filter="wipe(right)">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42" presetClass="entr" presetSubtype="0"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anim calcmode="lin" valueType="num">
                                      <p:cBhvr>
                                        <p:cTn id="31" dur="500" fill="hold"/>
                                        <p:tgtEl>
                                          <p:spTgt spid="37"/>
                                        </p:tgtEl>
                                        <p:attrNameLst>
                                          <p:attrName>ppt_x</p:attrName>
                                        </p:attrNameLst>
                                      </p:cBhvr>
                                      <p:tavLst>
                                        <p:tav tm="0">
                                          <p:val>
                                            <p:strVal val="#ppt_x"/>
                                          </p:val>
                                        </p:tav>
                                        <p:tav tm="100000">
                                          <p:val>
                                            <p:strVal val="#ppt_x"/>
                                          </p:val>
                                        </p:tav>
                                      </p:tavLst>
                                    </p:anim>
                                    <p:anim calcmode="lin" valueType="num">
                                      <p:cBhvr>
                                        <p:cTn id="32" dur="500" fill="hold"/>
                                        <p:tgtEl>
                                          <p:spTgt spid="37"/>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42" presetClass="entr" presetSubtype="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anim calcmode="lin" valueType="num">
                                      <p:cBhvr>
                                        <p:cTn id="37" dur="500" fill="hold"/>
                                        <p:tgtEl>
                                          <p:spTgt spid="24"/>
                                        </p:tgtEl>
                                        <p:attrNameLst>
                                          <p:attrName>ppt_x</p:attrName>
                                        </p:attrNameLst>
                                      </p:cBhvr>
                                      <p:tavLst>
                                        <p:tav tm="0">
                                          <p:val>
                                            <p:strVal val="#ppt_x"/>
                                          </p:val>
                                        </p:tav>
                                        <p:tav tm="100000">
                                          <p:val>
                                            <p:strVal val="#ppt_x"/>
                                          </p:val>
                                        </p:tav>
                                      </p:tavLst>
                                    </p:anim>
                                    <p:anim calcmode="lin" valueType="num">
                                      <p:cBhvr>
                                        <p:cTn id="38" dur="500" fill="hold"/>
                                        <p:tgtEl>
                                          <p:spTgt spid="24"/>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42" presetClass="entr" presetSubtype="0" fill="hold"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500"/>
                                        <p:tgtEl>
                                          <p:spTgt spid="48"/>
                                        </p:tgtEl>
                                      </p:cBhvr>
                                    </p:animEffect>
                                    <p:anim calcmode="lin" valueType="num">
                                      <p:cBhvr>
                                        <p:cTn id="43" dur="500" fill="hold"/>
                                        <p:tgtEl>
                                          <p:spTgt spid="48"/>
                                        </p:tgtEl>
                                        <p:attrNameLst>
                                          <p:attrName>ppt_x</p:attrName>
                                        </p:attrNameLst>
                                      </p:cBhvr>
                                      <p:tavLst>
                                        <p:tav tm="0">
                                          <p:val>
                                            <p:strVal val="#ppt_x"/>
                                          </p:val>
                                        </p:tav>
                                        <p:tav tm="100000">
                                          <p:val>
                                            <p:strVal val="#ppt_x"/>
                                          </p:val>
                                        </p:tav>
                                      </p:tavLst>
                                    </p:anim>
                                    <p:anim calcmode="lin" valueType="num">
                                      <p:cBhvr>
                                        <p:cTn id="44"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E76BB055-1C05-4C92-9CB9-21CF7EF603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0938" y="112073"/>
            <a:ext cx="865390" cy="80261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a:extLst>
              <a:ext uri="{FF2B5EF4-FFF2-40B4-BE49-F238E27FC236}">
                <a16:creationId xmlns:a16="http://schemas.microsoft.com/office/drawing/2014/main" id="{C85D4E14-3DC3-48E2-9393-C1E0AB8CE32F}"/>
              </a:ext>
            </a:extLst>
          </p:cNvPr>
          <p:cNvCxnSpPr>
            <a:cxnSpLocks/>
          </p:cNvCxnSpPr>
          <p:nvPr/>
        </p:nvCxnSpPr>
        <p:spPr>
          <a:xfrm>
            <a:off x="1265003" y="790292"/>
            <a:ext cx="661836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9B3DB0AB-4449-455D-AFCE-3C2A681DED8A}"/>
              </a:ext>
            </a:extLst>
          </p:cNvPr>
          <p:cNvGrpSpPr/>
          <p:nvPr/>
        </p:nvGrpSpPr>
        <p:grpSpPr>
          <a:xfrm>
            <a:off x="8507237" y="198226"/>
            <a:ext cx="3143883" cy="716464"/>
            <a:chOff x="8507237" y="198226"/>
            <a:chExt cx="3143883" cy="716464"/>
          </a:xfrm>
        </p:grpSpPr>
        <p:sp>
          <p:nvSpPr>
            <p:cNvPr id="8" name="TextBox 19">
              <a:extLst>
                <a:ext uri="{FF2B5EF4-FFF2-40B4-BE49-F238E27FC236}">
                  <a16:creationId xmlns:a16="http://schemas.microsoft.com/office/drawing/2014/main" id="{21B8AA95-ECE0-4283-ABB3-EC28CE0E4033}"/>
                </a:ext>
              </a:extLst>
            </p:cNvPr>
            <p:cNvSpPr txBox="1"/>
            <p:nvPr/>
          </p:nvSpPr>
          <p:spPr>
            <a:xfrm>
              <a:off x="8507237" y="487389"/>
              <a:ext cx="3143883" cy="427301"/>
            </a:xfrm>
            <a:prstGeom prst="rect">
              <a:avLst/>
            </a:prstGeom>
            <a:noFill/>
            <a:effectLst/>
          </p:spPr>
          <p:txBody>
            <a:bodyPr wrap="none" lIns="121861" tIns="60930" rIns="121861" bIns="6093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Communist Party of China</a:t>
              </a:r>
              <a:endPar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矩形 8">
              <a:extLst>
                <a:ext uri="{FF2B5EF4-FFF2-40B4-BE49-F238E27FC236}">
                  <a16:creationId xmlns:a16="http://schemas.microsoft.com/office/drawing/2014/main" id="{A12D4F9D-D72D-4A20-817A-08F36E0AF218}"/>
                </a:ext>
              </a:extLst>
            </p:cNvPr>
            <p:cNvSpPr/>
            <p:nvPr/>
          </p:nvSpPr>
          <p:spPr>
            <a:xfrm>
              <a:off x="9409764" y="198226"/>
              <a:ext cx="1338828" cy="424732"/>
            </a:xfrm>
            <a:prstGeom prst="rect">
              <a:avLst/>
            </a:prstGeom>
          </p:spPr>
          <p:txBody>
            <a:bodyPr wrap="non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中国共产党</a:t>
              </a:r>
              <a:endPar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1" name="矩形 10">
            <a:extLst>
              <a:ext uri="{FF2B5EF4-FFF2-40B4-BE49-F238E27FC236}">
                <a16:creationId xmlns:a16="http://schemas.microsoft.com/office/drawing/2014/main" id="{EDA066A8-2B07-4071-B45A-50176AB4F67A}"/>
              </a:ext>
            </a:extLst>
          </p:cNvPr>
          <p:cNvSpPr/>
          <p:nvPr/>
        </p:nvSpPr>
        <p:spPr>
          <a:xfrm>
            <a:off x="1395864" y="287156"/>
            <a:ext cx="233910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mn-cs"/>
              </a:rPr>
              <a:t>精准扶贫的含义</a:t>
            </a:r>
          </a:p>
        </p:txBody>
      </p:sp>
      <p:sp>
        <p:nvSpPr>
          <p:cNvPr id="2" name="矩形 1">
            <a:extLst>
              <a:ext uri="{FF2B5EF4-FFF2-40B4-BE49-F238E27FC236}">
                <a16:creationId xmlns:a16="http://schemas.microsoft.com/office/drawing/2014/main" id="{AA854A59-C9AD-4996-8F01-5C2125347E92}"/>
              </a:ext>
            </a:extLst>
          </p:cNvPr>
          <p:cNvSpPr/>
          <p:nvPr/>
        </p:nvSpPr>
        <p:spPr>
          <a:xfrm>
            <a:off x="1395863" y="5067675"/>
            <a:ext cx="9488159" cy="879664"/>
          </a:xfrm>
          <a:prstGeom prst="rect">
            <a:avLst/>
          </a:prstGeom>
        </p:spPr>
        <p:txBody>
          <a:bodyPr wrap="square">
            <a:spAutoFit/>
          </a:bodyPr>
          <a:lstStyle/>
          <a:p>
            <a:pPr>
              <a:lnSpc>
                <a:spcPct val="150000"/>
              </a:lnSpc>
            </a:pPr>
            <a:r>
              <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经济建设、政治建设、文化建设、社会建设、生态文明建设</a:t>
            </a: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着眼于全面建成小康社会、实现社会主义现代化和中华民族伟大复兴。</a:t>
            </a:r>
            <a:endParaRPr lang="zh-CN" altLang="en-US" b="1"/>
          </a:p>
        </p:txBody>
      </p:sp>
      <p:sp>
        <p:nvSpPr>
          <p:cNvPr id="3" name="矩形 2">
            <a:extLst>
              <a:ext uri="{FF2B5EF4-FFF2-40B4-BE49-F238E27FC236}">
                <a16:creationId xmlns:a16="http://schemas.microsoft.com/office/drawing/2014/main" id="{DFD35153-19B5-4B52-AB3A-F54A55FA2F02}"/>
              </a:ext>
            </a:extLst>
          </p:cNvPr>
          <p:cNvSpPr/>
          <p:nvPr/>
        </p:nvSpPr>
        <p:spPr>
          <a:xfrm>
            <a:off x="1395864" y="1543365"/>
            <a:ext cx="8768180" cy="461665"/>
          </a:xfrm>
          <a:prstGeom prst="rect">
            <a:avLst/>
          </a:prstGeom>
        </p:spPr>
        <p:txBody>
          <a:bodyPr wrap="square">
            <a:spAutoFit/>
          </a:bodyPr>
          <a:lstStyle/>
          <a:p>
            <a:pPr marL="342900" indent="-342900" fontAlgn="auto">
              <a:buFont typeface="Wingdings" panose="05000000000000000000" pitchFamily="2" charset="2"/>
              <a:buChar char="n"/>
            </a:pPr>
            <a:r>
              <a:rPr lang="zh-CN" altLang="en-US" sz="2400" b="1" noProof="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地方要优化整合扶贫资源，实行精准扶贫，确保扶贫到村到户。</a:t>
            </a:r>
            <a:endParaRPr lang="zh-CN" altLang="en-US" sz="2400" noProof="1">
              <a:solidFill>
                <a:srgbClr val="C00000"/>
              </a:solidFill>
            </a:endParaRPr>
          </a:p>
        </p:txBody>
      </p:sp>
      <p:pic>
        <p:nvPicPr>
          <p:cNvPr id="16" name="Picture 3">
            <a:extLst>
              <a:ext uri="{FF2B5EF4-FFF2-40B4-BE49-F238E27FC236}">
                <a16:creationId xmlns:a16="http://schemas.microsoft.com/office/drawing/2014/main" id="{D2C8283F-7F90-4AF6-9311-123564D9C7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9354" y="2633704"/>
            <a:ext cx="2968625"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a:extLst>
              <a:ext uri="{FF2B5EF4-FFF2-40B4-BE49-F238E27FC236}">
                <a16:creationId xmlns:a16="http://schemas.microsoft.com/office/drawing/2014/main" id="{3B0AAE19-DE3B-4C43-AE85-D1444F7CF0B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12902" y="2633703"/>
            <a:ext cx="2968625"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558D477C-D3E0-482D-82C1-BB239EE15CD9}"/>
              </a:ext>
            </a:extLst>
          </p:cNvPr>
          <p:cNvSpPr/>
          <p:nvPr/>
        </p:nvSpPr>
        <p:spPr>
          <a:xfrm>
            <a:off x="4962616" y="2636668"/>
            <a:ext cx="2086253" cy="1975060"/>
          </a:xfrm>
          <a:prstGeom prst="rect">
            <a:avLst/>
          </a:prstGeom>
          <a:solidFill>
            <a:srgbClr val="C00000">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Picture 3">
            <a:extLst>
              <a:ext uri="{FF2B5EF4-FFF2-40B4-BE49-F238E27FC236}">
                <a16:creationId xmlns:a16="http://schemas.microsoft.com/office/drawing/2014/main" id="{D8D54C7C-64B1-486A-97F0-A322D8895BC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56607" y="3033556"/>
            <a:ext cx="1298270" cy="1204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964072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anim calcmode="lin" valueType="num">
                                      <p:cBhvr>
                                        <p:cTn id="36" dur="500" fill="hold"/>
                                        <p:tgtEl>
                                          <p:spTgt spid="21"/>
                                        </p:tgtEl>
                                        <p:attrNameLst>
                                          <p:attrName>ppt_x</p:attrName>
                                        </p:attrNameLst>
                                      </p:cBhvr>
                                      <p:tavLst>
                                        <p:tav tm="0">
                                          <p:val>
                                            <p:strVal val="#ppt_x"/>
                                          </p:val>
                                        </p:tav>
                                        <p:tav tm="100000">
                                          <p:val>
                                            <p:strVal val="#ppt_x"/>
                                          </p:val>
                                        </p:tav>
                                      </p:tavLst>
                                    </p:anim>
                                    <p:anim calcmode="lin" valueType="num">
                                      <p:cBhvr>
                                        <p:cTn id="37" dur="500" fill="hold"/>
                                        <p:tgtEl>
                                          <p:spTgt spid="21"/>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500" fill="hold"/>
                                        <p:tgtEl>
                                          <p:spTgt spid="2"/>
                                        </p:tgtEl>
                                        <p:attrNameLst>
                                          <p:attrName>ppt_w</p:attrName>
                                        </p:attrNameLst>
                                      </p:cBhvr>
                                      <p:tavLst>
                                        <p:tav tm="0">
                                          <p:val>
                                            <p:fltVal val="0"/>
                                          </p:val>
                                        </p:tav>
                                        <p:tav tm="100000">
                                          <p:val>
                                            <p:strVal val="#ppt_w"/>
                                          </p:val>
                                        </p:tav>
                                      </p:tavLst>
                                    </p:anim>
                                    <p:anim calcmode="lin" valueType="num">
                                      <p:cBhvr>
                                        <p:cTn id="42" dur="500" fill="hold"/>
                                        <p:tgtEl>
                                          <p:spTgt spid="2"/>
                                        </p:tgtEl>
                                        <p:attrNameLst>
                                          <p:attrName>ppt_h</p:attrName>
                                        </p:attrNameLst>
                                      </p:cBhvr>
                                      <p:tavLst>
                                        <p:tav tm="0">
                                          <p:val>
                                            <p:fltVal val="0"/>
                                          </p:val>
                                        </p:tav>
                                        <p:tav tm="100000">
                                          <p:val>
                                            <p:strVal val="#ppt_h"/>
                                          </p:val>
                                        </p:tav>
                                      </p:tavLst>
                                    </p:anim>
                                    <p:animEffect transition="in" filter="fade">
                                      <p:cBhvr>
                                        <p:cTn id="4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3" grpId="0"/>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7B6A0F8D-D85C-4E23-A40C-7F07EA09C86C}"/>
              </a:ext>
            </a:extLst>
          </p:cNvPr>
          <p:cNvSpPr/>
          <p:nvPr/>
        </p:nvSpPr>
        <p:spPr>
          <a:xfrm>
            <a:off x="3306669" y="2990239"/>
            <a:ext cx="5827237" cy="70788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第</a:t>
            </a:r>
            <a:r>
              <a:rPr lang="zh-CN" altLang="en-US" sz="4000" b="1">
                <a:solidFill>
                  <a:prstClr val="black"/>
                </a:solidFill>
                <a:latin typeface="微软雅黑" panose="020B0503020204020204" pitchFamily="34" charset="-122"/>
                <a:ea typeface="微软雅黑" panose="020B0503020204020204" pitchFamily="34" charset="-122"/>
              </a:rPr>
              <a:t>二</a:t>
            </a:r>
            <a:r>
              <a:rPr kumimoji="0" lang="zh-CN" altLang="en-US" sz="40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章：精准扶贫的概述</a:t>
            </a:r>
          </a:p>
        </p:txBody>
      </p:sp>
      <p:pic>
        <p:nvPicPr>
          <p:cNvPr id="13" name="Picture 3">
            <a:extLst>
              <a:ext uri="{FF2B5EF4-FFF2-40B4-BE49-F238E27FC236}">
                <a16:creationId xmlns:a16="http://schemas.microsoft.com/office/drawing/2014/main" id="{B9376777-4C19-47DA-8269-15B4DFC4873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53164" y="1204028"/>
            <a:ext cx="1494043" cy="1385668"/>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a:extLst>
              <a:ext uri="{FF2B5EF4-FFF2-40B4-BE49-F238E27FC236}">
                <a16:creationId xmlns:a16="http://schemas.microsoft.com/office/drawing/2014/main" id="{5F52C0AF-E04D-4F76-8AEC-40F3B331C5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6098958"/>
            <a:ext cx="12192000" cy="759041"/>
          </a:xfrm>
          <a:prstGeom prst="rect">
            <a:avLst/>
          </a:prstGeom>
        </p:spPr>
      </p:pic>
      <p:pic>
        <p:nvPicPr>
          <p:cNvPr id="16" name="Picture 3" descr="G:\2016我图\两会\ooopic_10194892_b0c64675b11c678cafbc\002.png">
            <a:extLst>
              <a:ext uri="{FF2B5EF4-FFF2-40B4-BE49-F238E27FC236}">
                <a16:creationId xmlns:a16="http://schemas.microsoft.com/office/drawing/2014/main" id="{5697F788-FF5F-45F4-B89A-D417AE2A8D4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4675180"/>
            <a:ext cx="4285032" cy="2182820"/>
          </a:xfrm>
          <a:prstGeom prst="rect">
            <a:avLst/>
          </a:prstGeom>
          <a:noFill/>
          <a:extLst>
            <a:ext uri="{909E8E84-426E-40DD-AFC4-6F175D3DCCD1}">
              <a14:hiddenFill xmlns:a14="http://schemas.microsoft.com/office/drawing/2010/main">
                <a:solidFill>
                  <a:srgbClr val="FFFFFF"/>
                </a:solidFill>
              </a14:hiddenFill>
            </a:ext>
          </a:extLst>
        </p:spPr>
      </p:pic>
      <p:pic>
        <p:nvPicPr>
          <p:cNvPr id="17" name="图片 16">
            <a:extLst>
              <a:ext uri="{FF2B5EF4-FFF2-40B4-BE49-F238E27FC236}">
                <a16:creationId xmlns:a16="http://schemas.microsoft.com/office/drawing/2014/main" id="{4FFD9D1D-A88B-4A57-9332-4D7BDD2ECF5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77032" y="3804157"/>
            <a:ext cx="2614968" cy="3053843"/>
          </a:xfrm>
          <a:prstGeom prst="rect">
            <a:avLst/>
          </a:prstGeom>
        </p:spPr>
      </p:pic>
    </p:spTree>
    <p:extLst>
      <p:ext uri="{BB962C8B-B14F-4D97-AF65-F5344CB8AC3E}">
        <p14:creationId xmlns:p14="http://schemas.microsoft.com/office/powerpoint/2010/main" val="343958851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anim calcmode="lin" valueType="num">
                                      <p:cBhvr>
                                        <p:cTn id="12" dur="500" fill="hold"/>
                                        <p:tgtEl>
                                          <p:spTgt spid="16"/>
                                        </p:tgtEl>
                                        <p:attrNameLst>
                                          <p:attrName>ppt_x</p:attrName>
                                        </p:attrNameLst>
                                      </p:cBhvr>
                                      <p:tavLst>
                                        <p:tav tm="0">
                                          <p:val>
                                            <p:strVal val="#ppt_x"/>
                                          </p:val>
                                        </p:tav>
                                        <p:tav tm="100000">
                                          <p:val>
                                            <p:strVal val="#ppt_x"/>
                                          </p:val>
                                        </p:tav>
                                      </p:tavLst>
                                    </p:anim>
                                    <p:anim calcmode="lin" valueType="num">
                                      <p:cBhvr>
                                        <p:cTn id="13" dur="50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anim calcmode="lin" valueType="num">
                                      <p:cBhvr>
                                        <p:cTn id="18" dur="500" fill="hold"/>
                                        <p:tgtEl>
                                          <p:spTgt spid="17"/>
                                        </p:tgtEl>
                                        <p:attrNameLst>
                                          <p:attrName>ppt_x</p:attrName>
                                        </p:attrNameLst>
                                      </p:cBhvr>
                                      <p:tavLst>
                                        <p:tav tm="0">
                                          <p:val>
                                            <p:strVal val="#ppt_x"/>
                                          </p:val>
                                        </p:tav>
                                        <p:tav tm="100000">
                                          <p:val>
                                            <p:strVal val="#ppt_x"/>
                                          </p:val>
                                        </p:tav>
                                      </p:tavLst>
                                    </p:anim>
                                    <p:anim calcmode="lin" valueType="num">
                                      <p:cBhvr>
                                        <p:cTn id="19" dur="5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9"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1"/>
</p:tagLst>
</file>

<file path=ppt/tags/tag1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9"/>
</p:tagLst>
</file>

<file path=ppt/tags/tag1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0"/>
</p:tagLst>
</file>

<file path=ppt/tags/tag1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1"/>
</p:tagLst>
</file>

<file path=ppt/tags/tag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9"/>
</p:tagLst>
</file>

<file path=ppt/tags/tag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0"/>
</p:tagLst>
</file>

<file path=ppt/tags/tag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1"/>
</p:tagLst>
</file>

<file path=ppt/tags/tag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9"/>
</p:tagLst>
</file>

<file path=ppt/tags/tag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0"/>
</p:tagLst>
</file>

<file path=ppt/tags/tag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1"/>
</p:tagLst>
</file>

<file path=ppt/tags/tag8.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9"/>
</p:tagLst>
</file>

<file path=ppt/tags/tag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651</TotalTime>
  <Words>1647</Words>
  <Application>Microsoft Office PowerPoint</Application>
  <PresentationFormat>宽屏</PresentationFormat>
  <Paragraphs>189</Paragraphs>
  <Slides>26</Slides>
  <Notes>26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26</vt:i4>
      </vt:variant>
    </vt:vector>
  </HeadingPairs>
  <TitlesOfParts>
    <vt:vector size="40" baseType="lpstr">
      <vt:lpstr>Bebas Neue</vt:lpstr>
      <vt:lpstr>Lato Light</vt:lpstr>
      <vt:lpstr>MS PGothic</vt:lpstr>
      <vt:lpstr>等线</vt:lpstr>
      <vt:lpstr>等线 Light</vt:lpstr>
      <vt:lpstr>黑体</vt:lpstr>
      <vt:lpstr>华康俪金黑W8(P)</vt:lpstr>
      <vt:lpstr>华文行楷</vt:lpstr>
      <vt:lpstr>微软雅黑</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33</cp:revision>
  <dcterms:created xsi:type="dcterms:W3CDTF">2017-09-17T04:21:06Z</dcterms:created>
  <dcterms:modified xsi:type="dcterms:W3CDTF">2017-09-18T05:22:12Z</dcterms:modified>
</cp:coreProperties>
</file>