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5" r:id="rId31"/>
  </p:sldIdLst>
  <p:sldSz cx="24479250" cy="13679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45" userDrawn="1">
          <p15:clr>
            <a:srgbClr val="A4A3A4"/>
          </p15:clr>
        </p15:guide>
        <p15:guide id="2" pos="76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sualin" initials="V" lastIdx="1" clrIdx="0">
    <p:extLst>
      <p:ext uri="{19B8F6BF-5375-455C-9EA6-DF929625EA0E}">
        <p15:presenceInfo xmlns:p15="http://schemas.microsoft.com/office/powerpoint/2012/main" userId="Visua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186" y="318"/>
      </p:cViewPr>
      <p:guideLst>
        <p:guide orient="horz" pos="4445"/>
        <p:guide pos="76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284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6D2-4043-9882-9EF294A7B2E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6D2-4043-9882-9EF294A7B2E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6D2-4043-9882-9EF294A7B2E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6D2-4043-9882-9EF294A7B2E6}"/>
              </c:ext>
            </c:extLst>
          </c:dPt>
          <c:cat>
            <c:strRef>
              <c:f>Sheet1!$A$2:$A$5</c:f>
              <c:strCache>
                <c:ptCount val="4"/>
                <c:pt idx="0">
                  <c:v>linkin</c:v>
                </c:pt>
                <c:pt idx="1">
                  <c:v>facebpok</c:v>
                </c:pt>
                <c:pt idx="2">
                  <c:v>Instagram</c:v>
                </c:pt>
                <c:pt idx="3">
                  <c:v>Twitter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7.5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6D2-4043-9882-9EF294A7B2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005872"/>
        <c:axId val="1"/>
      </c:barChart>
      <c:catAx>
        <c:axId val="123005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2122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668" b="0" i="0" u="none" strike="noStrike" kern="1200" baseline="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pPr>
            <a:endParaRPr lang="zh-CN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b"/>
        <c:majorGridlines>
          <c:spPr>
            <a:ln w="21228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668" b="0" i="0" u="none" strike="noStrike" kern="1200" baseline="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pPr>
            <a:endParaRPr lang="zh-CN"/>
          </a:p>
        </c:txPr>
        <c:crossAx val="123005872"/>
        <c:crosses val="autoZero"/>
        <c:crossBetween val="between"/>
      </c:valAx>
      <c:spPr>
        <a:noFill/>
        <a:ln w="5660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Raleway" panose="020B0503030101060003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1C871D-B758-44E2-8853-2020C622BD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E17716-7C5F-43D3-A294-4C1FFBFDE1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D18F7-720A-4C3E-AAAE-76992337255A}" type="datetimeFigureOut">
              <a:rPr lang="en-ID" smtClean="0"/>
              <a:t>3/23/2020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CAD55E-9354-4F65-8104-9020F30795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7D77B3-9684-4C12-8A70-56A855CA83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4CFE4-C070-4EA7-8C07-4ACDFF57BB9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6465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A6E04FE-9795-47E0-9A58-6100980B01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98473" y="0"/>
            <a:ext cx="19380775" cy="13679488"/>
          </a:xfrm>
          <a:custGeom>
            <a:avLst/>
            <a:gdLst>
              <a:gd name="connsiteX0" fmla="*/ 0 w 19380775"/>
              <a:gd name="connsiteY0" fmla="*/ 0 h 13679488"/>
              <a:gd name="connsiteX1" fmla="*/ 19380775 w 19380775"/>
              <a:gd name="connsiteY1" fmla="*/ 0 h 13679488"/>
              <a:gd name="connsiteX2" fmla="*/ 19380775 w 19380775"/>
              <a:gd name="connsiteY2" fmla="*/ 13679488 h 13679488"/>
              <a:gd name="connsiteX3" fmla="*/ 0 w 19380775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0775" h="13679488">
                <a:moveTo>
                  <a:pt x="0" y="0"/>
                </a:moveTo>
                <a:lnTo>
                  <a:pt x="19380775" y="0"/>
                </a:lnTo>
                <a:lnTo>
                  <a:pt x="19380775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13652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AB538E4-FDDE-4C55-886F-E1174DDCBC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2982" y="969818"/>
            <a:ext cx="7980218" cy="7980218"/>
          </a:xfrm>
          <a:custGeom>
            <a:avLst/>
            <a:gdLst>
              <a:gd name="connsiteX0" fmla="*/ 0 w 7980218"/>
              <a:gd name="connsiteY0" fmla="*/ 0 h 7980218"/>
              <a:gd name="connsiteX1" fmla="*/ 7980218 w 7980218"/>
              <a:gd name="connsiteY1" fmla="*/ 0 h 7980218"/>
              <a:gd name="connsiteX2" fmla="*/ 7980218 w 7980218"/>
              <a:gd name="connsiteY2" fmla="*/ 7980218 h 7980218"/>
              <a:gd name="connsiteX3" fmla="*/ 0 w 7980218"/>
              <a:gd name="connsiteY3" fmla="*/ 7980218 h 798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0218" h="7980218">
                <a:moveTo>
                  <a:pt x="0" y="0"/>
                </a:moveTo>
                <a:lnTo>
                  <a:pt x="7980218" y="0"/>
                </a:lnTo>
                <a:lnTo>
                  <a:pt x="7980218" y="7980218"/>
                </a:lnTo>
                <a:lnTo>
                  <a:pt x="0" y="7980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2B0E175-22B6-423B-A098-C206659888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038312" y="2457709"/>
            <a:ext cx="3906980" cy="3906982"/>
          </a:xfrm>
          <a:custGeom>
            <a:avLst/>
            <a:gdLst>
              <a:gd name="connsiteX0" fmla="*/ 0 w 3906980"/>
              <a:gd name="connsiteY0" fmla="*/ 0 h 3906982"/>
              <a:gd name="connsiteX1" fmla="*/ 3906980 w 3906980"/>
              <a:gd name="connsiteY1" fmla="*/ 0 h 3906982"/>
              <a:gd name="connsiteX2" fmla="*/ 3906980 w 3906980"/>
              <a:gd name="connsiteY2" fmla="*/ 3906982 h 3906982"/>
              <a:gd name="connsiteX3" fmla="*/ 0 w 3906980"/>
              <a:gd name="connsiteY3" fmla="*/ 3906982 h 390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6980" h="3906982">
                <a:moveTo>
                  <a:pt x="0" y="0"/>
                </a:moveTo>
                <a:lnTo>
                  <a:pt x="3906980" y="0"/>
                </a:lnTo>
                <a:lnTo>
                  <a:pt x="3906980" y="3906982"/>
                </a:lnTo>
                <a:lnTo>
                  <a:pt x="0" y="39069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62116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00FFFE-396D-422D-A736-C3346FC407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88605" y="1448883"/>
            <a:ext cx="4156364" cy="5390861"/>
          </a:xfrm>
          <a:custGeom>
            <a:avLst/>
            <a:gdLst>
              <a:gd name="connsiteX0" fmla="*/ 0 w 4156364"/>
              <a:gd name="connsiteY0" fmla="*/ 0 h 5390861"/>
              <a:gd name="connsiteX1" fmla="*/ 4156364 w 4156364"/>
              <a:gd name="connsiteY1" fmla="*/ 0 h 5390861"/>
              <a:gd name="connsiteX2" fmla="*/ 4156364 w 4156364"/>
              <a:gd name="connsiteY2" fmla="*/ 5390861 h 5390861"/>
              <a:gd name="connsiteX3" fmla="*/ 0 w 4156364"/>
              <a:gd name="connsiteY3" fmla="*/ 5390861 h 5390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6364" h="5390861">
                <a:moveTo>
                  <a:pt x="0" y="0"/>
                </a:moveTo>
                <a:lnTo>
                  <a:pt x="4156364" y="0"/>
                </a:lnTo>
                <a:lnTo>
                  <a:pt x="4156364" y="5390861"/>
                </a:lnTo>
                <a:lnTo>
                  <a:pt x="0" y="53908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B7BAD8-0B1A-42AB-9275-9B94CE71B06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96359" y="1469837"/>
            <a:ext cx="4156364" cy="5390861"/>
          </a:xfrm>
          <a:custGeom>
            <a:avLst/>
            <a:gdLst>
              <a:gd name="connsiteX0" fmla="*/ 0 w 4156364"/>
              <a:gd name="connsiteY0" fmla="*/ 0 h 5390861"/>
              <a:gd name="connsiteX1" fmla="*/ 4156364 w 4156364"/>
              <a:gd name="connsiteY1" fmla="*/ 0 h 5390861"/>
              <a:gd name="connsiteX2" fmla="*/ 4156364 w 4156364"/>
              <a:gd name="connsiteY2" fmla="*/ 5390861 h 5390861"/>
              <a:gd name="connsiteX3" fmla="*/ 0 w 4156364"/>
              <a:gd name="connsiteY3" fmla="*/ 5390861 h 5390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6364" h="5390861">
                <a:moveTo>
                  <a:pt x="0" y="0"/>
                </a:moveTo>
                <a:lnTo>
                  <a:pt x="4156364" y="0"/>
                </a:lnTo>
                <a:lnTo>
                  <a:pt x="4156364" y="5390861"/>
                </a:lnTo>
                <a:lnTo>
                  <a:pt x="0" y="53908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C5B9657-D4DC-48BF-8B02-9B31E5EC77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80851" y="1469837"/>
            <a:ext cx="4156364" cy="5390861"/>
          </a:xfrm>
          <a:custGeom>
            <a:avLst/>
            <a:gdLst>
              <a:gd name="connsiteX0" fmla="*/ 0 w 4156364"/>
              <a:gd name="connsiteY0" fmla="*/ 0 h 5390861"/>
              <a:gd name="connsiteX1" fmla="*/ 4156364 w 4156364"/>
              <a:gd name="connsiteY1" fmla="*/ 0 h 5390861"/>
              <a:gd name="connsiteX2" fmla="*/ 4156364 w 4156364"/>
              <a:gd name="connsiteY2" fmla="*/ 5390861 h 5390861"/>
              <a:gd name="connsiteX3" fmla="*/ 0 w 4156364"/>
              <a:gd name="connsiteY3" fmla="*/ 5390861 h 5390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6364" h="5390861">
                <a:moveTo>
                  <a:pt x="0" y="0"/>
                </a:moveTo>
                <a:lnTo>
                  <a:pt x="4156364" y="0"/>
                </a:lnTo>
                <a:lnTo>
                  <a:pt x="4156364" y="5390861"/>
                </a:lnTo>
                <a:lnTo>
                  <a:pt x="0" y="53908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301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9CDA50-9580-47C2-AB85-0533B6EE6D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7164" y="0"/>
            <a:ext cx="10668000" cy="13679488"/>
          </a:xfrm>
          <a:custGeom>
            <a:avLst/>
            <a:gdLst>
              <a:gd name="connsiteX0" fmla="*/ 0 w 10668000"/>
              <a:gd name="connsiteY0" fmla="*/ 0 h 13679488"/>
              <a:gd name="connsiteX1" fmla="*/ 10668000 w 10668000"/>
              <a:gd name="connsiteY1" fmla="*/ 0 h 13679488"/>
              <a:gd name="connsiteX2" fmla="*/ 10668000 w 10668000"/>
              <a:gd name="connsiteY2" fmla="*/ 13679488 h 13679488"/>
              <a:gd name="connsiteX3" fmla="*/ 0 w 10668000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00" h="13679488">
                <a:moveTo>
                  <a:pt x="0" y="0"/>
                </a:moveTo>
                <a:lnTo>
                  <a:pt x="10668000" y="0"/>
                </a:lnTo>
                <a:lnTo>
                  <a:pt x="10668000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9182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86EAE4-E82F-4ECD-A2DF-2AB54C778E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52510" y="0"/>
            <a:ext cx="16526741" cy="13679488"/>
          </a:xfrm>
          <a:custGeom>
            <a:avLst/>
            <a:gdLst>
              <a:gd name="connsiteX0" fmla="*/ 0 w 16526741"/>
              <a:gd name="connsiteY0" fmla="*/ 0 h 13679488"/>
              <a:gd name="connsiteX1" fmla="*/ 16526741 w 16526741"/>
              <a:gd name="connsiteY1" fmla="*/ 0 h 13679488"/>
              <a:gd name="connsiteX2" fmla="*/ 16526741 w 16526741"/>
              <a:gd name="connsiteY2" fmla="*/ 13679488 h 13679488"/>
              <a:gd name="connsiteX3" fmla="*/ 0 w 16526741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26741" h="13679488">
                <a:moveTo>
                  <a:pt x="0" y="0"/>
                </a:moveTo>
                <a:lnTo>
                  <a:pt x="16526741" y="0"/>
                </a:lnTo>
                <a:lnTo>
                  <a:pt x="16526741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231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95400A-1D8F-4F7E-826F-99544E82C3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813964" cy="13679488"/>
          </a:xfrm>
          <a:custGeom>
            <a:avLst/>
            <a:gdLst>
              <a:gd name="connsiteX0" fmla="*/ 0 w 7813964"/>
              <a:gd name="connsiteY0" fmla="*/ 0 h 13679488"/>
              <a:gd name="connsiteX1" fmla="*/ 7813964 w 7813964"/>
              <a:gd name="connsiteY1" fmla="*/ 0 h 13679488"/>
              <a:gd name="connsiteX2" fmla="*/ 7813964 w 7813964"/>
              <a:gd name="connsiteY2" fmla="*/ 13679488 h 13679488"/>
              <a:gd name="connsiteX3" fmla="*/ 0 w 7813964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13964" h="13679488">
                <a:moveTo>
                  <a:pt x="0" y="0"/>
                </a:moveTo>
                <a:lnTo>
                  <a:pt x="7813964" y="0"/>
                </a:lnTo>
                <a:lnTo>
                  <a:pt x="7813964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08134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978C2C-786B-4633-A1EB-7AE2A8D4C0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9965" y="3797588"/>
            <a:ext cx="18189283" cy="6012873"/>
          </a:xfrm>
          <a:custGeom>
            <a:avLst/>
            <a:gdLst>
              <a:gd name="connsiteX0" fmla="*/ 0 w 18189283"/>
              <a:gd name="connsiteY0" fmla="*/ 0 h 6012873"/>
              <a:gd name="connsiteX1" fmla="*/ 18189283 w 18189283"/>
              <a:gd name="connsiteY1" fmla="*/ 0 h 6012873"/>
              <a:gd name="connsiteX2" fmla="*/ 18189283 w 18189283"/>
              <a:gd name="connsiteY2" fmla="*/ 6012873 h 6012873"/>
              <a:gd name="connsiteX3" fmla="*/ 0 w 18189283"/>
              <a:gd name="connsiteY3" fmla="*/ 6012873 h 601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89283" h="6012873">
                <a:moveTo>
                  <a:pt x="0" y="0"/>
                </a:moveTo>
                <a:lnTo>
                  <a:pt x="18189283" y="0"/>
                </a:lnTo>
                <a:lnTo>
                  <a:pt x="18189283" y="6012873"/>
                </a:lnTo>
                <a:lnTo>
                  <a:pt x="0" y="60128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23419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40599E-09A2-4A20-AA90-F320AAAE9C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28364" y="3797589"/>
            <a:ext cx="8312728" cy="6012873"/>
          </a:xfrm>
          <a:custGeom>
            <a:avLst/>
            <a:gdLst>
              <a:gd name="connsiteX0" fmla="*/ 0 w 8312728"/>
              <a:gd name="connsiteY0" fmla="*/ 0 h 6012873"/>
              <a:gd name="connsiteX1" fmla="*/ 8312728 w 8312728"/>
              <a:gd name="connsiteY1" fmla="*/ 0 h 6012873"/>
              <a:gd name="connsiteX2" fmla="*/ 8312728 w 8312728"/>
              <a:gd name="connsiteY2" fmla="*/ 6012873 h 6012873"/>
              <a:gd name="connsiteX3" fmla="*/ 0 w 8312728"/>
              <a:gd name="connsiteY3" fmla="*/ 6012873 h 601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2728" h="6012873">
                <a:moveTo>
                  <a:pt x="0" y="0"/>
                </a:moveTo>
                <a:lnTo>
                  <a:pt x="8312728" y="0"/>
                </a:lnTo>
                <a:lnTo>
                  <a:pt x="8312728" y="6012873"/>
                </a:lnTo>
                <a:lnTo>
                  <a:pt x="0" y="60128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48D59D4-AE90-49C9-B9BF-69DB0005B5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97589"/>
            <a:ext cx="8312727" cy="6012873"/>
          </a:xfrm>
          <a:custGeom>
            <a:avLst/>
            <a:gdLst>
              <a:gd name="connsiteX0" fmla="*/ 0 w 8312727"/>
              <a:gd name="connsiteY0" fmla="*/ 0 h 6012873"/>
              <a:gd name="connsiteX1" fmla="*/ 8312727 w 8312727"/>
              <a:gd name="connsiteY1" fmla="*/ 0 h 6012873"/>
              <a:gd name="connsiteX2" fmla="*/ 8312727 w 8312727"/>
              <a:gd name="connsiteY2" fmla="*/ 6012873 h 6012873"/>
              <a:gd name="connsiteX3" fmla="*/ 0 w 8312727"/>
              <a:gd name="connsiteY3" fmla="*/ 6012873 h 601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2727" h="6012873">
                <a:moveTo>
                  <a:pt x="0" y="0"/>
                </a:moveTo>
                <a:lnTo>
                  <a:pt x="8312727" y="0"/>
                </a:lnTo>
                <a:lnTo>
                  <a:pt x="8312727" y="6012873"/>
                </a:lnTo>
                <a:lnTo>
                  <a:pt x="0" y="60128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53503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4DC1EC-7A55-4D45-86CA-CA2853838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0062" y="1699779"/>
            <a:ext cx="21419126" cy="10640291"/>
          </a:xfrm>
          <a:custGeom>
            <a:avLst/>
            <a:gdLst>
              <a:gd name="connsiteX0" fmla="*/ 0 w 21419126"/>
              <a:gd name="connsiteY0" fmla="*/ 0 h 10640291"/>
              <a:gd name="connsiteX1" fmla="*/ 21419126 w 21419126"/>
              <a:gd name="connsiteY1" fmla="*/ 0 h 10640291"/>
              <a:gd name="connsiteX2" fmla="*/ 21419126 w 21419126"/>
              <a:gd name="connsiteY2" fmla="*/ 10640291 h 10640291"/>
              <a:gd name="connsiteX3" fmla="*/ 0 w 21419126"/>
              <a:gd name="connsiteY3" fmla="*/ 10640291 h 1064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19126" h="10640291">
                <a:moveTo>
                  <a:pt x="0" y="0"/>
                </a:moveTo>
                <a:lnTo>
                  <a:pt x="21419126" y="0"/>
                </a:lnTo>
                <a:lnTo>
                  <a:pt x="21419126" y="10640291"/>
                </a:lnTo>
                <a:lnTo>
                  <a:pt x="0" y="106402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74642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744D7B8-3CB5-4A49-A435-F9DBBC9C7A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84073" y="4421043"/>
            <a:ext cx="4765964" cy="4765964"/>
          </a:xfrm>
          <a:custGeom>
            <a:avLst/>
            <a:gdLst>
              <a:gd name="connsiteX0" fmla="*/ 0 w 4765964"/>
              <a:gd name="connsiteY0" fmla="*/ 0 h 4765964"/>
              <a:gd name="connsiteX1" fmla="*/ 4765964 w 4765964"/>
              <a:gd name="connsiteY1" fmla="*/ 0 h 4765964"/>
              <a:gd name="connsiteX2" fmla="*/ 4765964 w 4765964"/>
              <a:gd name="connsiteY2" fmla="*/ 4765964 h 4765964"/>
              <a:gd name="connsiteX3" fmla="*/ 0 w 4765964"/>
              <a:gd name="connsiteY3" fmla="*/ 4765964 h 476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964" h="4765964">
                <a:moveTo>
                  <a:pt x="0" y="0"/>
                </a:moveTo>
                <a:lnTo>
                  <a:pt x="4765964" y="0"/>
                </a:lnTo>
                <a:lnTo>
                  <a:pt x="4765964" y="4765964"/>
                </a:lnTo>
                <a:lnTo>
                  <a:pt x="0" y="4765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0DD4705-F312-432A-A13D-12DA7DA3D4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856643" y="4421043"/>
            <a:ext cx="4765964" cy="4765964"/>
          </a:xfrm>
          <a:custGeom>
            <a:avLst/>
            <a:gdLst>
              <a:gd name="connsiteX0" fmla="*/ 0 w 4765964"/>
              <a:gd name="connsiteY0" fmla="*/ 0 h 4765964"/>
              <a:gd name="connsiteX1" fmla="*/ 4765964 w 4765964"/>
              <a:gd name="connsiteY1" fmla="*/ 0 h 4765964"/>
              <a:gd name="connsiteX2" fmla="*/ 4765964 w 4765964"/>
              <a:gd name="connsiteY2" fmla="*/ 4765964 h 4765964"/>
              <a:gd name="connsiteX3" fmla="*/ 0 w 4765964"/>
              <a:gd name="connsiteY3" fmla="*/ 4765964 h 476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964" h="4765964">
                <a:moveTo>
                  <a:pt x="0" y="0"/>
                </a:moveTo>
                <a:lnTo>
                  <a:pt x="4765964" y="0"/>
                </a:lnTo>
                <a:lnTo>
                  <a:pt x="4765964" y="4765964"/>
                </a:lnTo>
                <a:lnTo>
                  <a:pt x="0" y="4765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388E24-0828-4B2D-B436-6FF02CC6B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529213" y="4421043"/>
            <a:ext cx="4765963" cy="4765964"/>
          </a:xfrm>
          <a:custGeom>
            <a:avLst/>
            <a:gdLst>
              <a:gd name="connsiteX0" fmla="*/ 0 w 4765963"/>
              <a:gd name="connsiteY0" fmla="*/ 0 h 4765964"/>
              <a:gd name="connsiteX1" fmla="*/ 4765963 w 4765963"/>
              <a:gd name="connsiteY1" fmla="*/ 0 h 4765964"/>
              <a:gd name="connsiteX2" fmla="*/ 4765963 w 4765963"/>
              <a:gd name="connsiteY2" fmla="*/ 4765964 h 4765964"/>
              <a:gd name="connsiteX3" fmla="*/ 0 w 4765963"/>
              <a:gd name="connsiteY3" fmla="*/ 4765964 h 476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963" h="4765964">
                <a:moveTo>
                  <a:pt x="0" y="0"/>
                </a:moveTo>
                <a:lnTo>
                  <a:pt x="4765963" y="0"/>
                </a:lnTo>
                <a:lnTo>
                  <a:pt x="4765963" y="4765964"/>
                </a:lnTo>
                <a:lnTo>
                  <a:pt x="0" y="4765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0496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783B88C-F1F5-4A65-8489-AC4346703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16554" y="0"/>
            <a:ext cx="19062694" cy="13679488"/>
          </a:xfrm>
          <a:custGeom>
            <a:avLst/>
            <a:gdLst>
              <a:gd name="connsiteX0" fmla="*/ 2007805 w 19062694"/>
              <a:gd name="connsiteY0" fmla="*/ 0 h 13679488"/>
              <a:gd name="connsiteX1" fmla="*/ 19062694 w 19062694"/>
              <a:gd name="connsiteY1" fmla="*/ 0 h 13679488"/>
              <a:gd name="connsiteX2" fmla="*/ 19062694 w 19062694"/>
              <a:gd name="connsiteY2" fmla="*/ 13679488 h 13679488"/>
              <a:gd name="connsiteX3" fmla="*/ 2056325 w 19062694"/>
              <a:gd name="connsiteY3" fmla="*/ 13679488 h 13679488"/>
              <a:gd name="connsiteX4" fmla="*/ 1968009 w 19062694"/>
              <a:gd name="connsiteY4" fmla="*/ 13549460 h 13679488"/>
              <a:gd name="connsiteX5" fmla="*/ 0 w 19062694"/>
              <a:gd name="connsiteY5" fmla="*/ 6804025 h 13679488"/>
              <a:gd name="connsiteX6" fmla="*/ 1968009 w 19062694"/>
              <a:gd name="connsiteY6" fmla="*/ 58591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62694" h="13679488">
                <a:moveTo>
                  <a:pt x="2007805" y="0"/>
                </a:moveTo>
                <a:lnTo>
                  <a:pt x="19062694" y="0"/>
                </a:lnTo>
                <a:lnTo>
                  <a:pt x="19062694" y="13679488"/>
                </a:lnTo>
                <a:lnTo>
                  <a:pt x="2056325" y="13679488"/>
                </a:lnTo>
                <a:lnTo>
                  <a:pt x="1968009" y="13549460"/>
                </a:lnTo>
                <a:cubicBezTo>
                  <a:pt x="725509" y="11623936"/>
                  <a:pt x="0" y="9302686"/>
                  <a:pt x="0" y="6804025"/>
                </a:cubicBezTo>
                <a:cubicBezTo>
                  <a:pt x="0" y="4305364"/>
                  <a:pt x="725509" y="1984114"/>
                  <a:pt x="1968009" y="5859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369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25115F-BE99-43E3-95F2-6B03AA3E24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5201" y="2216727"/>
            <a:ext cx="17164049" cy="11462761"/>
          </a:xfrm>
          <a:custGeom>
            <a:avLst/>
            <a:gdLst>
              <a:gd name="connsiteX0" fmla="*/ 0 w 17164049"/>
              <a:gd name="connsiteY0" fmla="*/ 0 h 11462761"/>
              <a:gd name="connsiteX1" fmla="*/ 17164049 w 17164049"/>
              <a:gd name="connsiteY1" fmla="*/ 0 h 11462761"/>
              <a:gd name="connsiteX2" fmla="*/ 17164049 w 17164049"/>
              <a:gd name="connsiteY2" fmla="*/ 11462761 h 11462761"/>
              <a:gd name="connsiteX3" fmla="*/ 0 w 17164049"/>
              <a:gd name="connsiteY3" fmla="*/ 11462761 h 1146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049" h="11462761">
                <a:moveTo>
                  <a:pt x="0" y="0"/>
                </a:moveTo>
                <a:lnTo>
                  <a:pt x="17164049" y="0"/>
                </a:lnTo>
                <a:lnTo>
                  <a:pt x="17164049" y="11462761"/>
                </a:lnTo>
                <a:lnTo>
                  <a:pt x="0" y="114627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86170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1AF5F90-C696-46EF-87CE-241CE02F4E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347200" cy="13679488"/>
          </a:xfrm>
          <a:custGeom>
            <a:avLst/>
            <a:gdLst>
              <a:gd name="connsiteX0" fmla="*/ 0 w 9347200"/>
              <a:gd name="connsiteY0" fmla="*/ 0 h 13679488"/>
              <a:gd name="connsiteX1" fmla="*/ 7327318 w 9347200"/>
              <a:gd name="connsiteY1" fmla="*/ 0 h 13679488"/>
              <a:gd name="connsiteX2" fmla="*/ 7540295 w 9347200"/>
              <a:gd name="connsiteY2" fmla="*/ 332212 h 13679488"/>
              <a:gd name="connsiteX3" fmla="*/ 9347200 w 9347200"/>
              <a:gd name="connsiteY3" fmla="*/ 6804025 h 13679488"/>
              <a:gd name="connsiteX4" fmla="*/ 7540295 w 9347200"/>
              <a:gd name="connsiteY4" fmla="*/ 13275838 h 13679488"/>
              <a:gd name="connsiteX5" fmla="*/ 7281520 w 9347200"/>
              <a:gd name="connsiteY5" fmla="*/ 13679488 h 13679488"/>
              <a:gd name="connsiteX6" fmla="*/ 0 w 9347200"/>
              <a:gd name="connsiteY6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7200" h="13679488">
                <a:moveTo>
                  <a:pt x="0" y="0"/>
                </a:moveTo>
                <a:lnTo>
                  <a:pt x="7327318" y="0"/>
                </a:lnTo>
                <a:lnTo>
                  <a:pt x="7540295" y="332212"/>
                </a:lnTo>
                <a:cubicBezTo>
                  <a:pt x="8686911" y="2219290"/>
                  <a:pt x="9347200" y="4434548"/>
                  <a:pt x="9347200" y="6804025"/>
                </a:cubicBezTo>
                <a:cubicBezTo>
                  <a:pt x="9347200" y="9173502"/>
                  <a:pt x="8686911" y="11388760"/>
                  <a:pt x="7540295" y="13275838"/>
                </a:cubicBezTo>
                <a:lnTo>
                  <a:pt x="7281520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26845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4387FD2-5294-4C32-8491-BD9A1B1595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6644" y="2447925"/>
            <a:ext cx="6164825" cy="9144000"/>
          </a:xfrm>
          <a:custGeom>
            <a:avLst/>
            <a:gdLst>
              <a:gd name="connsiteX0" fmla="*/ 0 w 6164825"/>
              <a:gd name="connsiteY0" fmla="*/ 0 h 9144000"/>
              <a:gd name="connsiteX1" fmla="*/ 6164825 w 6164825"/>
              <a:gd name="connsiteY1" fmla="*/ 0 h 9144000"/>
              <a:gd name="connsiteX2" fmla="*/ 6164825 w 6164825"/>
              <a:gd name="connsiteY2" fmla="*/ 9144000 h 9144000"/>
              <a:gd name="connsiteX3" fmla="*/ 0 w 6164825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4825" h="9144000">
                <a:moveTo>
                  <a:pt x="0" y="0"/>
                </a:moveTo>
                <a:lnTo>
                  <a:pt x="6164825" y="0"/>
                </a:lnTo>
                <a:lnTo>
                  <a:pt x="6164825" y="9144000"/>
                </a:lnTo>
                <a:lnTo>
                  <a:pt x="0" y="91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50177CC-0B46-48E5-A5FB-F709B64AD4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217444" y="2447925"/>
            <a:ext cx="3746092" cy="9144000"/>
          </a:xfrm>
          <a:custGeom>
            <a:avLst/>
            <a:gdLst>
              <a:gd name="connsiteX0" fmla="*/ 0 w 3746092"/>
              <a:gd name="connsiteY0" fmla="*/ 0 h 9144000"/>
              <a:gd name="connsiteX1" fmla="*/ 3746092 w 3746092"/>
              <a:gd name="connsiteY1" fmla="*/ 0 h 9144000"/>
              <a:gd name="connsiteX2" fmla="*/ 3746092 w 3746092"/>
              <a:gd name="connsiteY2" fmla="*/ 9144000 h 9144000"/>
              <a:gd name="connsiteX3" fmla="*/ 0 w 3746092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6092" h="9144000">
                <a:moveTo>
                  <a:pt x="0" y="0"/>
                </a:moveTo>
                <a:lnTo>
                  <a:pt x="3746092" y="0"/>
                </a:lnTo>
                <a:lnTo>
                  <a:pt x="3746092" y="9144000"/>
                </a:lnTo>
                <a:lnTo>
                  <a:pt x="0" y="91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F7D23BD-A559-460A-A6D9-D500597606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99510" y="2447926"/>
            <a:ext cx="3746090" cy="3598914"/>
          </a:xfrm>
          <a:custGeom>
            <a:avLst/>
            <a:gdLst>
              <a:gd name="connsiteX0" fmla="*/ 0 w 3746090"/>
              <a:gd name="connsiteY0" fmla="*/ 0 h 3598914"/>
              <a:gd name="connsiteX1" fmla="*/ 3746090 w 3746090"/>
              <a:gd name="connsiteY1" fmla="*/ 0 h 3598914"/>
              <a:gd name="connsiteX2" fmla="*/ 3746090 w 3746090"/>
              <a:gd name="connsiteY2" fmla="*/ 3598914 h 3598914"/>
              <a:gd name="connsiteX3" fmla="*/ 0 w 3746090"/>
              <a:gd name="connsiteY3" fmla="*/ 3598914 h 359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6090" h="3598914">
                <a:moveTo>
                  <a:pt x="0" y="0"/>
                </a:moveTo>
                <a:lnTo>
                  <a:pt x="3746090" y="0"/>
                </a:lnTo>
                <a:lnTo>
                  <a:pt x="3746090" y="3598914"/>
                </a:lnTo>
                <a:lnTo>
                  <a:pt x="0" y="3598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86BA2C2-7FED-4884-9EA7-E732068E53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199508" y="6312310"/>
            <a:ext cx="3746092" cy="5279616"/>
          </a:xfrm>
          <a:custGeom>
            <a:avLst/>
            <a:gdLst>
              <a:gd name="connsiteX0" fmla="*/ 0 w 3746092"/>
              <a:gd name="connsiteY0" fmla="*/ 0 h 5279616"/>
              <a:gd name="connsiteX1" fmla="*/ 3746092 w 3746092"/>
              <a:gd name="connsiteY1" fmla="*/ 0 h 5279616"/>
              <a:gd name="connsiteX2" fmla="*/ 3746092 w 3746092"/>
              <a:gd name="connsiteY2" fmla="*/ 5279616 h 5279616"/>
              <a:gd name="connsiteX3" fmla="*/ 0 w 3746092"/>
              <a:gd name="connsiteY3" fmla="*/ 5279616 h 5279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6092" h="5279616">
                <a:moveTo>
                  <a:pt x="0" y="0"/>
                </a:moveTo>
                <a:lnTo>
                  <a:pt x="3746092" y="0"/>
                </a:lnTo>
                <a:lnTo>
                  <a:pt x="3746092" y="5279616"/>
                </a:lnTo>
                <a:lnTo>
                  <a:pt x="0" y="52796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3662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798FD5-E5AC-4D7C-B893-83FE729D26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99356" y="5758792"/>
            <a:ext cx="6268833" cy="7006295"/>
          </a:xfrm>
          <a:custGeom>
            <a:avLst/>
            <a:gdLst>
              <a:gd name="connsiteX0" fmla="*/ 0 w 6268833"/>
              <a:gd name="connsiteY0" fmla="*/ 0 h 7006295"/>
              <a:gd name="connsiteX1" fmla="*/ 6268833 w 6268833"/>
              <a:gd name="connsiteY1" fmla="*/ 0 h 7006295"/>
              <a:gd name="connsiteX2" fmla="*/ 6268833 w 6268833"/>
              <a:gd name="connsiteY2" fmla="*/ 7006295 h 7006295"/>
              <a:gd name="connsiteX3" fmla="*/ 0 w 6268833"/>
              <a:gd name="connsiteY3" fmla="*/ 7006295 h 700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8833" h="7006295">
                <a:moveTo>
                  <a:pt x="0" y="0"/>
                </a:moveTo>
                <a:lnTo>
                  <a:pt x="6268833" y="0"/>
                </a:lnTo>
                <a:lnTo>
                  <a:pt x="6268833" y="7006295"/>
                </a:lnTo>
                <a:lnTo>
                  <a:pt x="0" y="70062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20741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CEE5F44-0053-4640-A989-A1DE500517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8100" y="0"/>
            <a:ext cx="10297448" cy="13679488"/>
          </a:xfrm>
          <a:custGeom>
            <a:avLst/>
            <a:gdLst>
              <a:gd name="connsiteX0" fmla="*/ 0 w 10297448"/>
              <a:gd name="connsiteY0" fmla="*/ 0 h 13679488"/>
              <a:gd name="connsiteX1" fmla="*/ 10297448 w 10297448"/>
              <a:gd name="connsiteY1" fmla="*/ 0 h 13679488"/>
              <a:gd name="connsiteX2" fmla="*/ 10297448 w 10297448"/>
              <a:gd name="connsiteY2" fmla="*/ 13679488 h 13679488"/>
              <a:gd name="connsiteX3" fmla="*/ 0 w 10297448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7448" h="13679488">
                <a:moveTo>
                  <a:pt x="0" y="0"/>
                </a:moveTo>
                <a:lnTo>
                  <a:pt x="10297448" y="0"/>
                </a:lnTo>
                <a:lnTo>
                  <a:pt x="10297448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7703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20153-57F2-4AA8-8F44-1FD93DCB90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18118"/>
            <a:ext cx="3805084" cy="6843252"/>
          </a:xfrm>
          <a:custGeom>
            <a:avLst/>
            <a:gdLst>
              <a:gd name="connsiteX0" fmla="*/ 0 w 3805084"/>
              <a:gd name="connsiteY0" fmla="*/ 0 h 6843252"/>
              <a:gd name="connsiteX1" fmla="*/ 3805084 w 3805084"/>
              <a:gd name="connsiteY1" fmla="*/ 0 h 6843252"/>
              <a:gd name="connsiteX2" fmla="*/ 3805084 w 3805084"/>
              <a:gd name="connsiteY2" fmla="*/ 6843252 h 6843252"/>
              <a:gd name="connsiteX3" fmla="*/ 0 w 3805084"/>
              <a:gd name="connsiteY3" fmla="*/ 6843252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5084" h="6843252">
                <a:moveTo>
                  <a:pt x="0" y="0"/>
                </a:moveTo>
                <a:lnTo>
                  <a:pt x="3805084" y="0"/>
                </a:lnTo>
                <a:lnTo>
                  <a:pt x="3805084" y="6843252"/>
                </a:lnTo>
                <a:lnTo>
                  <a:pt x="0" y="68432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AD8B49-2670-400F-A192-0512BFED96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4516" y="3418118"/>
            <a:ext cx="6253316" cy="6843252"/>
          </a:xfrm>
          <a:custGeom>
            <a:avLst/>
            <a:gdLst>
              <a:gd name="connsiteX0" fmla="*/ 0 w 6253316"/>
              <a:gd name="connsiteY0" fmla="*/ 0 h 6843252"/>
              <a:gd name="connsiteX1" fmla="*/ 6253316 w 6253316"/>
              <a:gd name="connsiteY1" fmla="*/ 0 h 6843252"/>
              <a:gd name="connsiteX2" fmla="*/ 6253316 w 6253316"/>
              <a:gd name="connsiteY2" fmla="*/ 6843252 h 6843252"/>
              <a:gd name="connsiteX3" fmla="*/ 0 w 6253316"/>
              <a:gd name="connsiteY3" fmla="*/ 6843252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3316" h="6843252">
                <a:moveTo>
                  <a:pt x="0" y="0"/>
                </a:moveTo>
                <a:lnTo>
                  <a:pt x="6253316" y="0"/>
                </a:lnTo>
                <a:lnTo>
                  <a:pt x="6253316" y="6843252"/>
                </a:lnTo>
                <a:lnTo>
                  <a:pt x="0" y="68432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4473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91C18BE-A033-465A-988B-77D4BD1CE5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7510" y="1113862"/>
            <a:ext cx="9586450" cy="11946194"/>
          </a:xfrm>
          <a:custGeom>
            <a:avLst/>
            <a:gdLst>
              <a:gd name="connsiteX0" fmla="*/ 0 w 9586450"/>
              <a:gd name="connsiteY0" fmla="*/ 0 h 11946194"/>
              <a:gd name="connsiteX1" fmla="*/ 9586450 w 9586450"/>
              <a:gd name="connsiteY1" fmla="*/ 0 h 11946194"/>
              <a:gd name="connsiteX2" fmla="*/ 9586450 w 9586450"/>
              <a:gd name="connsiteY2" fmla="*/ 11946194 h 11946194"/>
              <a:gd name="connsiteX3" fmla="*/ 0 w 9586450"/>
              <a:gd name="connsiteY3" fmla="*/ 11946194 h 119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86450" h="11946194">
                <a:moveTo>
                  <a:pt x="0" y="0"/>
                </a:moveTo>
                <a:lnTo>
                  <a:pt x="9586450" y="0"/>
                </a:lnTo>
                <a:lnTo>
                  <a:pt x="9586450" y="11946194"/>
                </a:lnTo>
                <a:lnTo>
                  <a:pt x="0" y="119461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5430F6D-0ACF-46FF-9C26-BBFC441659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1316" y="8340572"/>
            <a:ext cx="3687097" cy="4719484"/>
          </a:xfrm>
          <a:custGeom>
            <a:avLst/>
            <a:gdLst>
              <a:gd name="connsiteX0" fmla="*/ 0 w 3687097"/>
              <a:gd name="connsiteY0" fmla="*/ 0 h 4719484"/>
              <a:gd name="connsiteX1" fmla="*/ 3687097 w 3687097"/>
              <a:gd name="connsiteY1" fmla="*/ 0 h 4719484"/>
              <a:gd name="connsiteX2" fmla="*/ 3687097 w 3687097"/>
              <a:gd name="connsiteY2" fmla="*/ 4719484 h 4719484"/>
              <a:gd name="connsiteX3" fmla="*/ 0 w 3687097"/>
              <a:gd name="connsiteY3" fmla="*/ 4719484 h 471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097" h="4719484">
                <a:moveTo>
                  <a:pt x="0" y="0"/>
                </a:moveTo>
                <a:lnTo>
                  <a:pt x="3687097" y="0"/>
                </a:lnTo>
                <a:lnTo>
                  <a:pt x="3687097" y="4719484"/>
                </a:lnTo>
                <a:lnTo>
                  <a:pt x="0" y="47194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7FEAF0F-6DF6-4996-A4CD-460AE380E9A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65289" y="8340572"/>
            <a:ext cx="3687097" cy="4719484"/>
          </a:xfrm>
          <a:custGeom>
            <a:avLst/>
            <a:gdLst>
              <a:gd name="connsiteX0" fmla="*/ 0 w 3687097"/>
              <a:gd name="connsiteY0" fmla="*/ 0 h 4719484"/>
              <a:gd name="connsiteX1" fmla="*/ 3687097 w 3687097"/>
              <a:gd name="connsiteY1" fmla="*/ 0 h 4719484"/>
              <a:gd name="connsiteX2" fmla="*/ 3687097 w 3687097"/>
              <a:gd name="connsiteY2" fmla="*/ 4719484 h 4719484"/>
              <a:gd name="connsiteX3" fmla="*/ 0 w 3687097"/>
              <a:gd name="connsiteY3" fmla="*/ 4719484 h 471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097" h="4719484">
                <a:moveTo>
                  <a:pt x="0" y="0"/>
                </a:moveTo>
                <a:lnTo>
                  <a:pt x="3687097" y="0"/>
                </a:lnTo>
                <a:lnTo>
                  <a:pt x="3687097" y="4719484"/>
                </a:lnTo>
                <a:lnTo>
                  <a:pt x="0" y="47194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1750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3C6BF-53A3-405D-BCA7-DDB7C575D3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8800" y="966378"/>
            <a:ext cx="6843252" cy="11562736"/>
          </a:xfrm>
          <a:custGeom>
            <a:avLst/>
            <a:gdLst>
              <a:gd name="connsiteX0" fmla="*/ 0 w 6843252"/>
              <a:gd name="connsiteY0" fmla="*/ 0 h 11562736"/>
              <a:gd name="connsiteX1" fmla="*/ 6843252 w 6843252"/>
              <a:gd name="connsiteY1" fmla="*/ 0 h 11562736"/>
              <a:gd name="connsiteX2" fmla="*/ 6843252 w 6843252"/>
              <a:gd name="connsiteY2" fmla="*/ 11562736 h 11562736"/>
              <a:gd name="connsiteX3" fmla="*/ 0 w 6843252"/>
              <a:gd name="connsiteY3" fmla="*/ 11562736 h 1156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3252" h="11562736">
                <a:moveTo>
                  <a:pt x="0" y="0"/>
                </a:moveTo>
                <a:lnTo>
                  <a:pt x="6843252" y="0"/>
                </a:lnTo>
                <a:lnTo>
                  <a:pt x="6843252" y="11562736"/>
                </a:lnTo>
                <a:lnTo>
                  <a:pt x="0" y="1156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129088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DC61BD0-558A-4FD9-84F9-A9FA64FC8C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1" y="1515576"/>
            <a:ext cx="18229005" cy="10648335"/>
          </a:xfrm>
          <a:custGeom>
            <a:avLst/>
            <a:gdLst>
              <a:gd name="connsiteX0" fmla="*/ 0 w 18229005"/>
              <a:gd name="connsiteY0" fmla="*/ 0 h 10648335"/>
              <a:gd name="connsiteX1" fmla="*/ 18229005 w 18229005"/>
              <a:gd name="connsiteY1" fmla="*/ 0 h 10648335"/>
              <a:gd name="connsiteX2" fmla="*/ 18229005 w 18229005"/>
              <a:gd name="connsiteY2" fmla="*/ 10648335 h 10648335"/>
              <a:gd name="connsiteX3" fmla="*/ 0 w 18229005"/>
              <a:gd name="connsiteY3" fmla="*/ 10648335 h 1064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9005" h="10648335">
                <a:moveTo>
                  <a:pt x="0" y="0"/>
                </a:moveTo>
                <a:lnTo>
                  <a:pt x="18229005" y="0"/>
                </a:lnTo>
                <a:lnTo>
                  <a:pt x="18229005" y="10648335"/>
                </a:lnTo>
                <a:lnTo>
                  <a:pt x="0" y="106483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2941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19A1759-0CDC-45D0-81EA-43E86E4E5F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20336" y="5043949"/>
            <a:ext cx="5692877" cy="7138219"/>
          </a:xfrm>
          <a:custGeom>
            <a:avLst/>
            <a:gdLst>
              <a:gd name="connsiteX0" fmla="*/ 0 w 5692877"/>
              <a:gd name="connsiteY0" fmla="*/ 0 h 7138219"/>
              <a:gd name="connsiteX1" fmla="*/ 5692877 w 5692877"/>
              <a:gd name="connsiteY1" fmla="*/ 0 h 7138219"/>
              <a:gd name="connsiteX2" fmla="*/ 5692877 w 5692877"/>
              <a:gd name="connsiteY2" fmla="*/ 7138219 h 7138219"/>
              <a:gd name="connsiteX3" fmla="*/ 0 w 5692877"/>
              <a:gd name="connsiteY3" fmla="*/ 7138219 h 713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92877" h="7138219">
                <a:moveTo>
                  <a:pt x="0" y="0"/>
                </a:moveTo>
                <a:lnTo>
                  <a:pt x="5692877" y="0"/>
                </a:lnTo>
                <a:lnTo>
                  <a:pt x="5692877" y="7138219"/>
                </a:lnTo>
                <a:lnTo>
                  <a:pt x="0" y="71382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9510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2CCF869-6201-4880-81DA-DEFB3239F1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8303" y="-579875"/>
            <a:ext cx="8563700" cy="10405554"/>
          </a:xfrm>
          <a:custGeom>
            <a:avLst/>
            <a:gdLst>
              <a:gd name="connsiteX0" fmla="*/ 4914853 w 8563700"/>
              <a:gd name="connsiteY0" fmla="*/ 184 h 10405554"/>
              <a:gd name="connsiteX1" fmla="*/ 5303194 w 8563700"/>
              <a:gd name="connsiteY1" fmla="*/ 107999 h 10405554"/>
              <a:gd name="connsiteX2" fmla="*/ 8150324 w 8563700"/>
              <a:gd name="connsiteY2" fmla="*/ 1733653 h 10405554"/>
              <a:gd name="connsiteX3" fmla="*/ 8455702 w 8563700"/>
              <a:gd name="connsiteY3" fmla="*/ 2851882 h 10405554"/>
              <a:gd name="connsiteX4" fmla="*/ 4378736 w 8563700"/>
              <a:gd name="connsiteY4" fmla="*/ 9992177 h 10405554"/>
              <a:gd name="connsiteX5" fmla="*/ 3260508 w 8563700"/>
              <a:gd name="connsiteY5" fmla="*/ 10297555 h 10405554"/>
              <a:gd name="connsiteX6" fmla="*/ 413378 w 8563700"/>
              <a:gd name="connsiteY6" fmla="*/ 8671901 h 10405554"/>
              <a:gd name="connsiteX7" fmla="*/ 108000 w 8563700"/>
              <a:gd name="connsiteY7" fmla="*/ 7553672 h 10405554"/>
              <a:gd name="connsiteX8" fmla="*/ 4184965 w 8563700"/>
              <a:gd name="connsiteY8" fmla="*/ 413377 h 10405554"/>
              <a:gd name="connsiteX9" fmla="*/ 4914853 w 8563700"/>
              <a:gd name="connsiteY9" fmla="*/ 184 h 1040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3700" h="10405554">
                <a:moveTo>
                  <a:pt x="4914853" y="184"/>
                </a:moveTo>
                <a:cubicBezTo>
                  <a:pt x="5046994" y="2982"/>
                  <a:pt x="5180345" y="37855"/>
                  <a:pt x="5303194" y="107999"/>
                </a:cubicBezTo>
                <a:lnTo>
                  <a:pt x="8150324" y="1733653"/>
                </a:lnTo>
                <a:cubicBezTo>
                  <a:pt x="8543442" y="1958116"/>
                  <a:pt x="8680164" y="2458764"/>
                  <a:pt x="8455702" y="2851882"/>
                </a:cubicBezTo>
                <a:lnTo>
                  <a:pt x="4378736" y="9992177"/>
                </a:lnTo>
                <a:cubicBezTo>
                  <a:pt x="4154273" y="10385295"/>
                  <a:pt x="3653626" y="10522018"/>
                  <a:pt x="3260508" y="10297555"/>
                </a:cubicBezTo>
                <a:lnTo>
                  <a:pt x="413378" y="8671901"/>
                </a:lnTo>
                <a:cubicBezTo>
                  <a:pt x="20259" y="8447439"/>
                  <a:pt x="-116463" y="7946791"/>
                  <a:pt x="108000" y="7553672"/>
                </a:cubicBezTo>
                <a:lnTo>
                  <a:pt x="4184965" y="413377"/>
                </a:lnTo>
                <a:cubicBezTo>
                  <a:pt x="4339283" y="143108"/>
                  <a:pt x="4624142" y="-5973"/>
                  <a:pt x="4914853" y="18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6B684A9-960F-4E55-93DA-E4CD44ED79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58111" y="6238079"/>
            <a:ext cx="8563700" cy="10405554"/>
          </a:xfrm>
          <a:custGeom>
            <a:avLst/>
            <a:gdLst>
              <a:gd name="connsiteX0" fmla="*/ 4914853 w 8563700"/>
              <a:gd name="connsiteY0" fmla="*/ 184 h 10405554"/>
              <a:gd name="connsiteX1" fmla="*/ 5303194 w 8563700"/>
              <a:gd name="connsiteY1" fmla="*/ 107999 h 10405554"/>
              <a:gd name="connsiteX2" fmla="*/ 8150323 w 8563700"/>
              <a:gd name="connsiteY2" fmla="*/ 1733654 h 10405554"/>
              <a:gd name="connsiteX3" fmla="*/ 8455701 w 8563700"/>
              <a:gd name="connsiteY3" fmla="*/ 2851882 h 10405554"/>
              <a:gd name="connsiteX4" fmla="*/ 4378736 w 8563700"/>
              <a:gd name="connsiteY4" fmla="*/ 9992177 h 10405554"/>
              <a:gd name="connsiteX5" fmla="*/ 3260507 w 8563700"/>
              <a:gd name="connsiteY5" fmla="*/ 10297555 h 10405554"/>
              <a:gd name="connsiteX6" fmla="*/ 413378 w 8563700"/>
              <a:gd name="connsiteY6" fmla="*/ 8671901 h 10405554"/>
              <a:gd name="connsiteX7" fmla="*/ 108000 w 8563700"/>
              <a:gd name="connsiteY7" fmla="*/ 7553672 h 10405554"/>
              <a:gd name="connsiteX8" fmla="*/ 4184965 w 8563700"/>
              <a:gd name="connsiteY8" fmla="*/ 413377 h 10405554"/>
              <a:gd name="connsiteX9" fmla="*/ 4914853 w 8563700"/>
              <a:gd name="connsiteY9" fmla="*/ 184 h 1040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3700" h="10405554">
                <a:moveTo>
                  <a:pt x="4914853" y="184"/>
                </a:moveTo>
                <a:cubicBezTo>
                  <a:pt x="5046994" y="2982"/>
                  <a:pt x="5180345" y="37855"/>
                  <a:pt x="5303194" y="107999"/>
                </a:cubicBezTo>
                <a:lnTo>
                  <a:pt x="8150323" y="1733654"/>
                </a:lnTo>
                <a:cubicBezTo>
                  <a:pt x="8543442" y="1958116"/>
                  <a:pt x="8680164" y="2458763"/>
                  <a:pt x="8455701" y="2851882"/>
                </a:cubicBezTo>
                <a:lnTo>
                  <a:pt x="4378736" y="9992177"/>
                </a:lnTo>
                <a:cubicBezTo>
                  <a:pt x="4154274" y="10385295"/>
                  <a:pt x="3653626" y="10522018"/>
                  <a:pt x="3260507" y="10297555"/>
                </a:cubicBezTo>
                <a:lnTo>
                  <a:pt x="413378" y="8671901"/>
                </a:lnTo>
                <a:cubicBezTo>
                  <a:pt x="20260" y="8447438"/>
                  <a:pt x="-116463" y="7946791"/>
                  <a:pt x="108000" y="7553672"/>
                </a:cubicBezTo>
                <a:lnTo>
                  <a:pt x="4184965" y="413377"/>
                </a:lnTo>
                <a:cubicBezTo>
                  <a:pt x="4339283" y="143109"/>
                  <a:pt x="4624142" y="-5973"/>
                  <a:pt x="4914853" y="18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2374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6853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9274BB-D550-464F-8EB1-706237AD09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890684"/>
            <a:ext cx="9792929" cy="6813755"/>
          </a:xfrm>
          <a:custGeom>
            <a:avLst/>
            <a:gdLst>
              <a:gd name="connsiteX0" fmla="*/ 0 w 9792929"/>
              <a:gd name="connsiteY0" fmla="*/ 0 h 6813755"/>
              <a:gd name="connsiteX1" fmla="*/ 9792929 w 9792929"/>
              <a:gd name="connsiteY1" fmla="*/ 0 h 6813755"/>
              <a:gd name="connsiteX2" fmla="*/ 9792929 w 9792929"/>
              <a:gd name="connsiteY2" fmla="*/ 6813755 h 6813755"/>
              <a:gd name="connsiteX3" fmla="*/ 0 w 9792929"/>
              <a:gd name="connsiteY3" fmla="*/ 6813755 h 6813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2929" h="6813755">
                <a:moveTo>
                  <a:pt x="0" y="0"/>
                </a:moveTo>
                <a:lnTo>
                  <a:pt x="9792929" y="0"/>
                </a:lnTo>
                <a:lnTo>
                  <a:pt x="9792929" y="6813755"/>
                </a:lnTo>
                <a:lnTo>
                  <a:pt x="0" y="68137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91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59DE07B-1B0A-4BE6-BC8A-5C7AF4460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89018" y="1219200"/>
            <a:ext cx="8091055" cy="6954982"/>
          </a:xfrm>
          <a:custGeom>
            <a:avLst/>
            <a:gdLst>
              <a:gd name="connsiteX0" fmla="*/ 0 w 8091055"/>
              <a:gd name="connsiteY0" fmla="*/ 0 h 6954982"/>
              <a:gd name="connsiteX1" fmla="*/ 8091055 w 8091055"/>
              <a:gd name="connsiteY1" fmla="*/ 0 h 6954982"/>
              <a:gd name="connsiteX2" fmla="*/ 8091055 w 8091055"/>
              <a:gd name="connsiteY2" fmla="*/ 6954982 h 6954982"/>
              <a:gd name="connsiteX3" fmla="*/ 0 w 8091055"/>
              <a:gd name="connsiteY3" fmla="*/ 6954982 h 695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1055" h="6954982">
                <a:moveTo>
                  <a:pt x="0" y="0"/>
                </a:moveTo>
                <a:lnTo>
                  <a:pt x="8091055" y="0"/>
                </a:lnTo>
                <a:lnTo>
                  <a:pt x="8091055" y="6954982"/>
                </a:lnTo>
                <a:lnTo>
                  <a:pt x="0" y="69549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8DDD168-0CB4-4349-ABEA-2D8F07D242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21238" y="8581016"/>
            <a:ext cx="3241963" cy="3879272"/>
          </a:xfrm>
          <a:custGeom>
            <a:avLst/>
            <a:gdLst>
              <a:gd name="connsiteX0" fmla="*/ 0 w 3241963"/>
              <a:gd name="connsiteY0" fmla="*/ 0 h 3879272"/>
              <a:gd name="connsiteX1" fmla="*/ 3241963 w 3241963"/>
              <a:gd name="connsiteY1" fmla="*/ 0 h 3879272"/>
              <a:gd name="connsiteX2" fmla="*/ 3241963 w 3241963"/>
              <a:gd name="connsiteY2" fmla="*/ 3879272 h 3879272"/>
              <a:gd name="connsiteX3" fmla="*/ 0 w 3241963"/>
              <a:gd name="connsiteY3" fmla="*/ 3879272 h 38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963" h="3879272">
                <a:moveTo>
                  <a:pt x="0" y="0"/>
                </a:moveTo>
                <a:lnTo>
                  <a:pt x="3241963" y="0"/>
                </a:lnTo>
                <a:lnTo>
                  <a:pt x="3241963" y="3879272"/>
                </a:lnTo>
                <a:lnTo>
                  <a:pt x="0" y="38792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EB07000-46AB-4B08-AD20-4D112EFD78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256327" y="8581016"/>
            <a:ext cx="3241963" cy="3879273"/>
          </a:xfrm>
          <a:custGeom>
            <a:avLst/>
            <a:gdLst>
              <a:gd name="connsiteX0" fmla="*/ 0 w 3241963"/>
              <a:gd name="connsiteY0" fmla="*/ 0 h 3879273"/>
              <a:gd name="connsiteX1" fmla="*/ 3241963 w 3241963"/>
              <a:gd name="connsiteY1" fmla="*/ 0 h 3879273"/>
              <a:gd name="connsiteX2" fmla="*/ 3241963 w 3241963"/>
              <a:gd name="connsiteY2" fmla="*/ 3879273 h 3879273"/>
              <a:gd name="connsiteX3" fmla="*/ 0 w 3241963"/>
              <a:gd name="connsiteY3" fmla="*/ 3879273 h 387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963" h="3879273">
                <a:moveTo>
                  <a:pt x="0" y="0"/>
                </a:moveTo>
                <a:lnTo>
                  <a:pt x="3241963" y="0"/>
                </a:lnTo>
                <a:lnTo>
                  <a:pt x="3241963" y="3879273"/>
                </a:lnTo>
                <a:lnTo>
                  <a:pt x="0" y="38792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57826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96E91A6-D443-467F-A2F2-C652E8AF09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4486" y="2244436"/>
            <a:ext cx="19839708" cy="7259782"/>
          </a:xfrm>
          <a:custGeom>
            <a:avLst/>
            <a:gdLst>
              <a:gd name="connsiteX0" fmla="*/ 0 w 19839708"/>
              <a:gd name="connsiteY0" fmla="*/ 0 h 7259782"/>
              <a:gd name="connsiteX1" fmla="*/ 19839708 w 19839708"/>
              <a:gd name="connsiteY1" fmla="*/ 0 h 7259782"/>
              <a:gd name="connsiteX2" fmla="*/ 19839708 w 19839708"/>
              <a:gd name="connsiteY2" fmla="*/ 7259782 h 7259782"/>
              <a:gd name="connsiteX3" fmla="*/ 0 w 19839708"/>
              <a:gd name="connsiteY3" fmla="*/ 7259782 h 7259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39708" h="7259782">
                <a:moveTo>
                  <a:pt x="0" y="0"/>
                </a:moveTo>
                <a:lnTo>
                  <a:pt x="19839708" y="0"/>
                </a:lnTo>
                <a:lnTo>
                  <a:pt x="19839708" y="7259782"/>
                </a:lnTo>
                <a:lnTo>
                  <a:pt x="0" y="72597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7398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621ED7-263A-4E48-8E96-1C08CB1E34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62109" cy="13679488"/>
          </a:xfrm>
          <a:custGeom>
            <a:avLst/>
            <a:gdLst>
              <a:gd name="connsiteX0" fmla="*/ 0 w 8562109"/>
              <a:gd name="connsiteY0" fmla="*/ 0 h 13679488"/>
              <a:gd name="connsiteX1" fmla="*/ 8562109 w 8562109"/>
              <a:gd name="connsiteY1" fmla="*/ 0 h 13679488"/>
              <a:gd name="connsiteX2" fmla="*/ 8562109 w 8562109"/>
              <a:gd name="connsiteY2" fmla="*/ 13679488 h 13679488"/>
              <a:gd name="connsiteX3" fmla="*/ 0 w 8562109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2109" h="13679488">
                <a:moveTo>
                  <a:pt x="0" y="0"/>
                </a:moveTo>
                <a:lnTo>
                  <a:pt x="8562109" y="0"/>
                </a:lnTo>
                <a:lnTo>
                  <a:pt x="8562109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05B2A5E-BD3C-4BFC-9205-A8305EBCB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710" y="1690256"/>
            <a:ext cx="13023273" cy="7204363"/>
          </a:xfrm>
          <a:custGeom>
            <a:avLst/>
            <a:gdLst>
              <a:gd name="connsiteX0" fmla="*/ 0 w 13023273"/>
              <a:gd name="connsiteY0" fmla="*/ 0 h 7204363"/>
              <a:gd name="connsiteX1" fmla="*/ 13023273 w 13023273"/>
              <a:gd name="connsiteY1" fmla="*/ 0 h 7204363"/>
              <a:gd name="connsiteX2" fmla="*/ 13023273 w 13023273"/>
              <a:gd name="connsiteY2" fmla="*/ 7204363 h 7204363"/>
              <a:gd name="connsiteX3" fmla="*/ 0 w 13023273"/>
              <a:gd name="connsiteY3" fmla="*/ 7204363 h 72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3273" h="7204363">
                <a:moveTo>
                  <a:pt x="0" y="0"/>
                </a:moveTo>
                <a:lnTo>
                  <a:pt x="13023273" y="0"/>
                </a:lnTo>
                <a:lnTo>
                  <a:pt x="13023273" y="7204363"/>
                </a:lnTo>
                <a:lnTo>
                  <a:pt x="0" y="7204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88718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8D5F15-5A59-4C83-9D4F-769F072610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89017" y="2687781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EE3A1-4632-4AF1-BB4E-1E03C9B272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74327" y="2687782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A457B8C-01E6-43BD-9731-A7D78E2BD7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59636" y="2687781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443E8FC-2CA7-4B38-A663-CD186F10A3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89017" y="6373091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38A09FFA-81F0-4705-AF3F-10BE5F6A9B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74327" y="6373091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A3F680C-173B-4D05-BF14-958BFA2D11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59635" y="6373090"/>
            <a:ext cx="3685309" cy="3685309"/>
          </a:xfrm>
          <a:custGeom>
            <a:avLst/>
            <a:gdLst>
              <a:gd name="connsiteX0" fmla="*/ 0 w 3685309"/>
              <a:gd name="connsiteY0" fmla="*/ 0 h 3685309"/>
              <a:gd name="connsiteX1" fmla="*/ 3685309 w 3685309"/>
              <a:gd name="connsiteY1" fmla="*/ 0 h 3685309"/>
              <a:gd name="connsiteX2" fmla="*/ 3685309 w 3685309"/>
              <a:gd name="connsiteY2" fmla="*/ 3685309 h 3685309"/>
              <a:gd name="connsiteX3" fmla="*/ 0 w 3685309"/>
              <a:gd name="connsiteY3" fmla="*/ 3685309 h 368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9" h="3685309">
                <a:moveTo>
                  <a:pt x="0" y="0"/>
                </a:moveTo>
                <a:lnTo>
                  <a:pt x="3685309" y="0"/>
                </a:lnTo>
                <a:lnTo>
                  <a:pt x="3685309" y="3685309"/>
                </a:lnTo>
                <a:lnTo>
                  <a:pt x="0" y="3685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4BBE86B-F333-4112-9442-E6C3FE8759F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397316" y="0"/>
            <a:ext cx="9081934" cy="13679488"/>
          </a:xfrm>
          <a:custGeom>
            <a:avLst/>
            <a:gdLst>
              <a:gd name="connsiteX0" fmla="*/ 0 w 9081934"/>
              <a:gd name="connsiteY0" fmla="*/ 0 h 13679488"/>
              <a:gd name="connsiteX1" fmla="*/ 9081934 w 9081934"/>
              <a:gd name="connsiteY1" fmla="*/ 0 h 13679488"/>
              <a:gd name="connsiteX2" fmla="*/ 9081934 w 9081934"/>
              <a:gd name="connsiteY2" fmla="*/ 13679488 h 13679488"/>
              <a:gd name="connsiteX3" fmla="*/ 0 w 9081934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81934" h="13679488">
                <a:moveTo>
                  <a:pt x="0" y="0"/>
                </a:moveTo>
                <a:lnTo>
                  <a:pt x="9081934" y="0"/>
                </a:lnTo>
                <a:lnTo>
                  <a:pt x="9081934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3780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36B5A55-7156-442B-9D35-DA0881E442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6291" y="1496291"/>
            <a:ext cx="10743334" cy="5791200"/>
          </a:xfrm>
          <a:custGeom>
            <a:avLst/>
            <a:gdLst>
              <a:gd name="connsiteX0" fmla="*/ 0 w 10743334"/>
              <a:gd name="connsiteY0" fmla="*/ 0 h 5791200"/>
              <a:gd name="connsiteX1" fmla="*/ 10743334 w 10743334"/>
              <a:gd name="connsiteY1" fmla="*/ 0 h 5791200"/>
              <a:gd name="connsiteX2" fmla="*/ 10743334 w 10743334"/>
              <a:gd name="connsiteY2" fmla="*/ 5791200 h 5791200"/>
              <a:gd name="connsiteX3" fmla="*/ 0 w 10743334"/>
              <a:gd name="connsiteY3" fmla="*/ 5791200 h 57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3334" h="5791200">
                <a:moveTo>
                  <a:pt x="0" y="0"/>
                </a:moveTo>
                <a:lnTo>
                  <a:pt x="10743334" y="0"/>
                </a:lnTo>
                <a:lnTo>
                  <a:pt x="10743334" y="5791200"/>
                </a:lnTo>
                <a:lnTo>
                  <a:pt x="0" y="5791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3D446E-755D-44D7-B945-47948843D7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96290" y="7287492"/>
            <a:ext cx="10743334" cy="4599710"/>
          </a:xfrm>
          <a:custGeom>
            <a:avLst/>
            <a:gdLst>
              <a:gd name="connsiteX0" fmla="*/ 0 w 5561733"/>
              <a:gd name="connsiteY0" fmla="*/ 0 h 3491345"/>
              <a:gd name="connsiteX1" fmla="*/ 5561733 w 5561733"/>
              <a:gd name="connsiteY1" fmla="*/ 0 h 3491345"/>
              <a:gd name="connsiteX2" fmla="*/ 5561733 w 5561733"/>
              <a:gd name="connsiteY2" fmla="*/ 3491345 h 3491345"/>
              <a:gd name="connsiteX3" fmla="*/ 0 w 5561733"/>
              <a:gd name="connsiteY3" fmla="*/ 3491345 h 349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1733" h="3491345">
                <a:moveTo>
                  <a:pt x="0" y="0"/>
                </a:moveTo>
                <a:lnTo>
                  <a:pt x="5561733" y="0"/>
                </a:lnTo>
                <a:lnTo>
                  <a:pt x="5561733" y="3491345"/>
                </a:lnTo>
                <a:lnTo>
                  <a:pt x="0" y="34913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18850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3BD7802-49ED-4120-B591-030B9C8B2B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79249" cy="9033164"/>
          </a:xfrm>
          <a:custGeom>
            <a:avLst/>
            <a:gdLst>
              <a:gd name="connsiteX0" fmla="*/ 0 w 19285527"/>
              <a:gd name="connsiteY0" fmla="*/ 0 h 7620000"/>
              <a:gd name="connsiteX1" fmla="*/ 19285527 w 19285527"/>
              <a:gd name="connsiteY1" fmla="*/ 0 h 7620000"/>
              <a:gd name="connsiteX2" fmla="*/ 19285527 w 19285527"/>
              <a:gd name="connsiteY2" fmla="*/ 7620000 h 7620000"/>
              <a:gd name="connsiteX3" fmla="*/ 0 w 19285527"/>
              <a:gd name="connsiteY3" fmla="*/ 7620000 h 7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85527" h="7620000">
                <a:moveTo>
                  <a:pt x="0" y="0"/>
                </a:moveTo>
                <a:lnTo>
                  <a:pt x="19285527" y="0"/>
                </a:lnTo>
                <a:lnTo>
                  <a:pt x="19285527" y="7620000"/>
                </a:lnTo>
                <a:lnTo>
                  <a:pt x="0" y="762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9968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82949" y="728307"/>
            <a:ext cx="21113353" cy="2644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2949" y="3641531"/>
            <a:ext cx="21113353" cy="8679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82949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501CB-D160-4402-8A6F-0A2272E444AA}" type="datetimeFigureOut">
              <a:rPr lang="en-ID" smtClean="0"/>
              <a:t>3/23/2020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08752" y="12678860"/>
            <a:ext cx="8261747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88470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BE2C7-99AC-4D34-9894-B2079CC97B0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2095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xStyles>
    <p:titleStyle>
      <a:lvl1pPr algn="l" defTabSz="1823954" rtl="0" eaLnBrk="1" latinLnBrk="0" hangingPunct="1">
        <a:lnSpc>
          <a:spcPct val="90000"/>
        </a:lnSpc>
        <a:spcBef>
          <a:spcPct val="0"/>
        </a:spcBef>
        <a:buNone/>
        <a:defRPr sz="8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988" indent="-455988" algn="l" defTabSz="1823954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5" kern="1200">
          <a:solidFill>
            <a:schemeClr val="tx1"/>
          </a:solidFill>
          <a:latin typeface="+mn-lt"/>
          <a:ea typeface="+mn-ea"/>
          <a:cs typeface="+mn-cs"/>
        </a:defRPr>
      </a:lvl1pPr>
      <a:lvl2pPr marL="1367965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4787" kern="1200">
          <a:solidFill>
            <a:schemeClr val="tx1"/>
          </a:solidFill>
          <a:latin typeface="+mn-lt"/>
          <a:ea typeface="+mn-ea"/>
          <a:cs typeface="+mn-cs"/>
        </a:defRPr>
      </a:lvl2pPr>
      <a:lvl3pPr marL="2279942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989" kern="1200">
          <a:solidFill>
            <a:schemeClr val="tx1"/>
          </a:solidFill>
          <a:latin typeface="+mn-lt"/>
          <a:ea typeface="+mn-ea"/>
          <a:cs typeface="+mn-cs"/>
        </a:defRPr>
      </a:lvl3pPr>
      <a:lvl4pPr marL="319191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410389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501587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92784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83982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75180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91197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82395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3pPr>
      <a:lvl4pPr marL="273593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364790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455988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47186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383838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295815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4D3BEDEC-91E3-4B39-9E89-5EF177F886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A75AAB-236F-4C2F-BADA-F39060E372D3}"/>
              </a:ext>
            </a:extLst>
          </p:cNvPr>
          <p:cNvSpPr/>
          <p:nvPr/>
        </p:nvSpPr>
        <p:spPr>
          <a:xfrm>
            <a:off x="0" y="0"/>
            <a:ext cx="5098473" cy="136794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A2EEA2-893D-4FA8-9C1B-4C3E79DFA46F}"/>
              </a:ext>
            </a:extLst>
          </p:cNvPr>
          <p:cNvSpPr/>
          <p:nvPr/>
        </p:nvSpPr>
        <p:spPr>
          <a:xfrm>
            <a:off x="18776469" y="10692790"/>
            <a:ext cx="39865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Design has the power to pull people closer, guiding them visually so they can easily engage with your brand. 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841133-6863-4206-AB9F-223B71EB51DF}"/>
              </a:ext>
            </a:extLst>
          </p:cNvPr>
          <p:cNvSpPr txBox="1">
            <a:spLocks/>
          </p:cNvSpPr>
          <p:nvPr/>
        </p:nvSpPr>
        <p:spPr>
          <a:xfrm>
            <a:off x="21751637" y="692727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01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4E91B0B-3001-447E-8B45-9D1118E4BC17}"/>
              </a:ext>
            </a:extLst>
          </p:cNvPr>
          <p:cNvGrpSpPr/>
          <p:nvPr/>
        </p:nvGrpSpPr>
        <p:grpSpPr>
          <a:xfrm>
            <a:off x="432623" y="3834464"/>
            <a:ext cx="11716364" cy="4508927"/>
            <a:chOff x="415311" y="4356584"/>
            <a:chExt cx="11716364" cy="450892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F386DA1-D716-47D2-9961-03145B0AE267}"/>
                </a:ext>
              </a:extLst>
            </p:cNvPr>
            <p:cNvSpPr/>
            <p:nvPr/>
          </p:nvSpPr>
          <p:spPr>
            <a:xfrm>
              <a:off x="415311" y="4356584"/>
              <a:ext cx="11313225" cy="4508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D" sz="28700" dirty="0">
                  <a:solidFill>
                    <a:schemeClr val="bg1"/>
                  </a:solidFill>
                  <a:latin typeface="Kunstler Script" panose="030304020206070D0D06" pitchFamily="66" charset="0"/>
                </a:rPr>
                <a:t>Sienna</a:t>
              </a:r>
              <a:endParaRPr lang="en-ID" sz="28700" b="0" dirty="0">
                <a:solidFill>
                  <a:schemeClr val="bg1"/>
                </a:solidFill>
                <a:effectLst/>
                <a:latin typeface="Kunstler Script" panose="030304020206070D0D06" pitchFamily="66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6DCA972-6C70-4027-911D-A4520A945D34}"/>
                </a:ext>
              </a:extLst>
            </p:cNvPr>
            <p:cNvSpPr/>
            <p:nvPr/>
          </p:nvSpPr>
          <p:spPr>
            <a:xfrm>
              <a:off x="3938876" y="8342291"/>
              <a:ext cx="81927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D" sz="28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Power point template</a:t>
              </a:r>
              <a:endParaRPr lang="en-ID" sz="2800" b="0" dirty="0">
                <a:solidFill>
                  <a:schemeClr val="bg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45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89846BD-19E3-42AC-A37B-13D497CC00A7}"/>
              </a:ext>
            </a:extLst>
          </p:cNvPr>
          <p:cNvSpPr/>
          <p:nvPr/>
        </p:nvSpPr>
        <p:spPr>
          <a:xfrm>
            <a:off x="-1" y="796413"/>
            <a:ext cx="17580077" cy="7108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BCC6CE-7D61-4BED-828D-5F9E5098AD24}"/>
              </a:ext>
            </a:extLst>
          </p:cNvPr>
          <p:cNvSpPr/>
          <p:nvPr/>
        </p:nvSpPr>
        <p:spPr>
          <a:xfrm>
            <a:off x="1767068" y="8903788"/>
            <a:ext cx="1144307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Garamond" panose="02020404030301010803" pitchFamily="18" charset="0"/>
                <a:cs typeface="Poppins" panose="00000500000000000000" pitchFamily="2" charset="0"/>
              </a:rPr>
              <a:t>Tailor made platform which combines e‑learning features with employees' competence management. Fully scalable, can be adjusted to your organization structure.</a:t>
            </a:r>
            <a:endParaRPr lang="en-ID" sz="44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13EFD72-138C-48E7-9526-0CF59775206F}"/>
              </a:ext>
            </a:extLst>
          </p:cNvPr>
          <p:cNvSpPr/>
          <p:nvPr/>
        </p:nvSpPr>
        <p:spPr>
          <a:xfrm>
            <a:off x="16842658" y="10110816"/>
            <a:ext cx="5757095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Tailor made platform which combines e‑learning features with employees' competence management.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F81206-63B0-404C-9FCE-384B0062FE5A}"/>
              </a:ext>
            </a:extLst>
          </p:cNvPr>
          <p:cNvSpPr/>
          <p:nvPr/>
        </p:nvSpPr>
        <p:spPr>
          <a:xfrm>
            <a:off x="20625198" y="8633775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2A5A262-73A4-4236-ACE5-13D38D1E8FFE}"/>
              </a:ext>
            </a:extLst>
          </p:cNvPr>
          <p:cNvSpPr txBox="1">
            <a:spLocks/>
          </p:cNvSpPr>
          <p:nvPr/>
        </p:nvSpPr>
        <p:spPr>
          <a:xfrm>
            <a:off x="21195220" y="796413"/>
            <a:ext cx="14131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dirty="0">
                <a:solidFill>
                  <a:schemeClr val="accent6">
                    <a:lumMod val="50000"/>
                  </a:schemeClr>
                </a:solidFill>
                <a:latin typeface="Garamond" panose="02020404030301010803" pitchFamily="18" charset="0"/>
              </a:rPr>
              <a:t>10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B1BCACFA-5734-4535-A4EF-1FA89A8E52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D77792D-CD91-4BA7-B920-556347038C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743197A2-F21D-4B8E-8B61-146FCC229A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31222CF-95E4-4BFA-9DC7-91613E974DC7}"/>
              </a:ext>
            </a:extLst>
          </p:cNvPr>
          <p:cNvSpPr txBox="1">
            <a:spLocks/>
          </p:cNvSpPr>
          <p:nvPr/>
        </p:nvSpPr>
        <p:spPr>
          <a:xfrm>
            <a:off x="11644969" y="4165267"/>
            <a:ext cx="11741252" cy="267215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200" dirty="0" err="1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Beaut</a:t>
            </a:r>
            <a:r>
              <a:rPr lang="en-US" sz="20200" dirty="0" err="1">
                <a:latin typeface="Marthin Slant" panose="02000500000000000000" pitchFamily="50" charset="0"/>
                <a:ea typeface="EB Garamond 12" panose="02020502060206020403" pitchFamily="18" charset="0"/>
              </a:rPr>
              <a:t>ifull</a:t>
            </a:r>
            <a:endParaRPr lang="en-ID" sz="20200" dirty="0"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30EDC4B0-1969-45B8-A87F-D86A0BCBAC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1CD96A-F177-4BFC-A508-8D834A9DD7E2}"/>
              </a:ext>
            </a:extLst>
          </p:cNvPr>
          <p:cNvSpPr/>
          <p:nvPr/>
        </p:nvSpPr>
        <p:spPr>
          <a:xfrm>
            <a:off x="0" y="0"/>
            <a:ext cx="2937164" cy="136794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ED59F0-32E5-4530-AC30-338DA8C1E223}"/>
              </a:ext>
            </a:extLst>
          </p:cNvPr>
          <p:cNvSpPr/>
          <p:nvPr/>
        </p:nvSpPr>
        <p:spPr>
          <a:xfrm>
            <a:off x="723101" y="5765150"/>
            <a:ext cx="1131322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8700" dirty="0">
                <a:solidFill>
                  <a:schemeClr val="bg1"/>
                </a:solidFill>
                <a:latin typeface="Marthin Slant" panose="02000500000000000000" pitchFamily="50" charset="0"/>
              </a:rPr>
              <a:t>Sienna</a:t>
            </a:r>
            <a:endParaRPr lang="en-ID" sz="28700" b="0" dirty="0">
              <a:solidFill>
                <a:schemeClr val="bg1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10DCDF2-DB9B-4052-B168-E4687FB02175}"/>
              </a:ext>
            </a:extLst>
          </p:cNvPr>
          <p:cNvSpPr txBox="1">
            <a:spLocks/>
          </p:cNvSpPr>
          <p:nvPr/>
        </p:nvSpPr>
        <p:spPr>
          <a:xfrm>
            <a:off x="22176198" y="1305804"/>
            <a:ext cx="14131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dirty="0">
                <a:latin typeface="Garamond" panose="02020404030301010803" pitchFamily="18" charset="0"/>
              </a:rPr>
              <a:t>11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E95AAA2-C811-44A6-B93C-D89E538865A5}"/>
              </a:ext>
            </a:extLst>
          </p:cNvPr>
          <p:cNvGrpSpPr/>
          <p:nvPr/>
        </p:nvGrpSpPr>
        <p:grpSpPr>
          <a:xfrm>
            <a:off x="15815562" y="5451407"/>
            <a:ext cx="6926688" cy="5228677"/>
            <a:chOff x="14977156" y="5244930"/>
            <a:chExt cx="6926688" cy="5228677"/>
          </a:xfrm>
        </p:grpSpPr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id="{DCFE0C51-13FA-4AAA-A335-5A656BF8BCE4}"/>
                </a:ext>
              </a:extLst>
            </p:cNvPr>
            <p:cNvSpPr txBox="1">
              <a:spLocks/>
            </p:cNvSpPr>
            <p:nvPr/>
          </p:nvSpPr>
          <p:spPr>
            <a:xfrm>
              <a:off x="14977156" y="5244930"/>
              <a:ext cx="6926688" cy="402834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Visible integrates with the applications you’re already using to run your business. Easily pull all of your KPIs &amp; data into Visible and start telling your story to the people that matter.</a:t>
              </a:r>
              <a:endParaRPr lang="en-US" sz="48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C6083C1-650C-42B7-8399-A06B99302833}"/>
                </a:ext>
              </a:extLst>
            </p:cNvPr>
            <p:cNvSpPr/>
            <p:nvPr/>
          </p:nvSpPr>
          <p:spPr>
            <a:xfrm>
              <a:off x="19929289" y="9273278"/>
              <a:ext cx="197455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3600" dirty="0">
                  <a:latin typeface="Garamond" panose="02020404030301010803" pitchFamily="18" charset="0"/>
                  <a:ea typeface="Roboto" pitchFamily="2" charset="0"/>
                  <a:cs typeface="Poppins" panose="00000500000000000000" pitchFamily="2" charset="0"/>
                </a:rPr>
                <a:t>Who We Are</a:t>
              </a:r>
              <a:endParaRPr lang="en-ID" sz="3600" dirty="0">
                <a:latin typeface="Garamond" panose="02020404030301010803" pitchFamily="18" charset="0"/>
                <a:cs typeface="Poppins" panose="00000500000000000000" pitchFamily="2" charset="0"/>
              </a:endParaRPr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827DB859-97F8-4BA2-A112-A00ACEBF8BC8}"/>
              </a:ext>
            </a:extLst>
          </p:cNvPr>
          <p:cNvSpPr txBox="1">
            <a:spLocks/>
          </p:cNvSpPr>
          <p:nvPr/>
        </p:nvSpPr>
        <p:spPr>
          <a:xfrm>
            <a:off x="8407654" y="4829493"/>
            <a:ext cx="4294908" cy="26725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600" dirty="0">
                <a:solidFill>
                  <a:schemeClr val="bg1"/>
                </a:solidFill>
                <a:latin typeface="Garamond" panose="02020404030301010803" pitchFamily="18" charset="0"/>
              </a:rPr>
              <a:t>#01</a:t>
            </a:r>
          </a:p>
        </p:txBody>
      </p:sp>
    </p:spTree>
    <p:extLst>
      <p:ext uri="{BB962C8B-B14F-4D97-AF65-F5344CB8AC3E}">
        <p14:creationId xmlns:p14="http://schemas.microsoft.com/office/powerpoint/2010/main" val="38253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CD196F1-2D84-4E5D-BD29-CD7BA6C744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587609F-D0CE-4925-A911-47691492253F}"/>
              </a:ext>
            </a:extLst>
          </p:cNvPr>
          <p:cNvSpPr/>
          <p:nvPr/>
        </p:nvSpPr>
        <p:spPr>
          <a:xfrm>
            <a:off x="0" y="0"/>
            <a:ext cx="10087897" cy="136794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68300" dist="571500" sx="96000" sy="96000" algn="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E345F4-6BFC-49EB-9C3F-3E5BCD2BCDBC}"/>
              </a:ext>
            </a:extLst>
          </p:cNvPr>
          <p:cNvSpPr/>
          <p:nvPr/>
        </p:nvSpPr>
        <p:spPr>
          <a:xfrm rot="5400000">
            <a:off x="15952209" y="3955587"/>
            <a:ext cx="124354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We found that creating a simple and manageable solution is contingent on choosing the right tools for the job.</a:t>
            </a:r>
            <a:endParaRPr lang="en-ID" sz="72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3186E3-ABEB-43C4-8739-DF05F73C3124}"/>
              </a:ext>
            </a:extLst>
          </p:cNvPr>
          <p:cNvSpPr/>
          <p:nvPr/>
        </p:nvSpPr>
        <p:spPr>
          <a:xfrm>
            <a:off x="911328" y="2047611"/>
            <a:ext cx="1306328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34400" dirty="0">
                <a:solidFill>
                  <a:schemeClr val="bg1"/>
                </a:solidFill>
                <a:latin typeface="Marthin Slant" panose="02000500000000000000" pitchFamily="50" charset="0"/>
              </a:rPr>
              <a:t>Sienna</a:t>
            </a:r>
            <a:endParaRPr lang="en-ID" sz="34400" b="0" dirty="0">
              <a:solidFill>
                <a:schemeClr val="bg1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9B76D5-11E4-43E0-B602-C5E07662B363}"/>
              </a:ext>
            </a:extLst>
          </p:cNvPr>
          <p:cNvSpPr txBox="1">
            <a:spLocks/>
          </p:cNvSpPr>
          <p:nvPr/>
        </p:nvSpPr>
        <p:spPr>
          <a:xfrm>
            <a:off x="1155134" y="10460594"/>
            <a:ext cx="3520674" cy="19748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1800" dirty="0">
                <a:solidFill>
                  <a:schemeClr val="bg1"/>
                </a:solidFill>
                <a:latin typeface="Garamond" panose="02020404030301010803" pitchFamily="18" charset="0"/>
              </a:rPr>
              <a:t>#12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EB7E16-6438-437E-879A-62720FBE0DDE}"/>
              </a:ext>
            </a:extLst>
          </p:cNvPr>
          <p:cNvSpPr/>
          <p:nvPr/>
        </p:nvSpPr>
        <p:spPr>
          <a:xfrm>
            <a:off x="1961586" y="7513421"/>
            <a:ext cx="6713112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found that creating a simple and manageable solution is contingent on choosing the right tools for the job.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07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E97A9E-A600-4967-8D89-52178C4AB4F9}"/>
              </a:ext>
            </a:extLst>
          </p:cNvPr>
          <p:cNvSpPr/>
          <p:nvPr/>
        </p:nvSpPr>
        <p:spPr>
          <a:xfrm>
            <a:off x="3569110" y="0"/>
            <a:ext cx="15308825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3E6BE4BD-585C-4CD7-9EA6-DB1D7BD445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5F22BD6-18A0-43D1-8D44-7202C6499016}"/>
              </a:ext>
            </a:extLst>
          </p:cNvPr>
          <p:cNvSpPr/>
          <p:nvPr/>
        </p:nvSpPr>
        <p:spPr>
          <a:xfrm>
            <a:off x="2637637" y="7503480"/>
            <a:ext cx="1147424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Marthin Slant" panose="02000500000000000000" pitchFamily="50" charset="0"/>
              </a:rPr>
              <a:t>Relying On</a:t>
            </a:r>
          </a:p>
          <a:p>
            <a:r>
              <a:rPr lang="en-US" sz="16600" dirty="0">
                <a:solidFill>
                  <a:schemeClr val="bg1"/>
                </a:solidFill>
                <a:latin typeface="Marthin Slant" panose="02000500000000000000" pitchFamily="50" charset="0"/>
              </a:rPr>
              <a:t>Styled </a:t>
            </a:r>
            <a:endParaRPr lang="en-ID" sz="166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5FEA0-2CA8-422B-8019-BB6E18D99AE9}"/>
              </a:ext>
            </a:extLst>
          </p:cNvPr>
          <p:cNvSpPr/>
          <p:nvPr/>
        </p:nvSpPr>
        <p:spPr>
          <a:xfrm>
            <a:off x="8935555" y="4335232"/>
            <a:ext cx="5176328" cy="1895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Styled-components was the perfect tool for this job, since it includes built-in theming capabilities, and remains flexible by supporting all of CSS.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C7697B1-32E9-48D2-A5EE-5891F1D828DA}"/>
              </a:ext>
            </a:extLst>
          </p:cNvPr>
          <p:cNvSpPr txBox="1">
            <a:spLocks/>
          </p:cNvSpPr>
          <p:nvPr/>
        </p:nvSpPr>
        <p:spPr>
          <a:xfrm>
            <a:off x="8684559" y="2774170"/>
            <a:ext cx="2538963" cy="117295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Pg.13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479848-CF2C-4160-82EC-A26935254898}"/>
              </a:ext>
            </a:extLst>
          </p:cNvPr>
          <p:cNvSpPr/>
          <p:nvPr/>
        </p:nvSpPr>
        <p:spPr>
          <a:xfrm rot="5400000">
            <a:off x="15619517" y="5198291"/>
            <a:ext cx="127049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rgbClr val="25242C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It replaces confusion with clarity and brings understanding</a:t>
            </a:r>
            <a:endParaRPr lang="en-ID" sz="72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C40673-1550-4A23-ADF9-CC9B429870B3}"/>
              </a:ext>
            </a:extLst>
          </p:cNvPr>
          <p:cNvSpPr/>
          <p:nvPr/>
        </p:nvSpPr>
        <p:spPr>
          <a:xfrm>
            <a:off x="15762240" y="11504575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26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F51E8C-2407-4A8C-A949-C65421CB4C47}"/>
              </a:ext>
            </a:extLst>
          </p:cNvPr>
          <p:cNvSpPr/>
          <p:nvPr/>
        </p:nvSpPr>
        <p:spPr>
          <a:xfrm>
            <a:off x="8996515" y="0"/>
            <a:ext cx="15482735" cy="136794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10221F74-1F32-4C4B-9493-EB6DD58145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9965" y="3797588"/>
            <a:ext cx="18189283" cy="6012873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5D2D6-C1FA-4DC3-8CA9-C42852B620AD}"/>
              </a:ext>
            </a:extLst>
          </p:cNvPr>
          <p:cNvSpPr/>
          <p:nvPr/>
        </p:nvSpPr>
        <p:spPr>
          <a:xfrm>
            <a:off x="1103357" y="4403938"/>
            <a:ext cx="9192803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solidFill>
                  <a:schemeClr val="accent2"/>
                </a:solidFill>
                <a:latin typeface="Marthin Slant" panose="02000500000000000000" pitchFamily="50" charset="0"/>
              </a:rPr>
              <a:t>What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F0E364-F3D4-4BD4-BE27-16376153FDD2}"/>
              </a:ext>
            </a:extLst>
          </p:cNvPr>
          <p:cNvSpPr/>
          <p:nvPr/>
        </p:nvSpPr>
        <p:spPr>
          <a:xfrm>
            <a:off x="5420289" y="5728586"/>
            <a:ext cx="715245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9900" dirty="0">
                <a:solidFill>
                  <a:schemeClr val="accent2"/>
                </a:solidFill>
                <a:latin typeface="Marthin Slant" panose="02000500000000000000" pitchFamily="50" charset="0"/>
              </a:rPr>
              <a:t>we do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D891092-B1B5-4B64-A54E-D4D7839FC145}"/>
              </a:ext>
            </a:extLst>
          </p:cNvPr>
          <p:cNvSpPr/>
          <p:nvPr/>
        </p:nvSpPr>
        <p:spPr>
          <a:xfrm>
            <a:off x="1509648" y="10418246"/>
            <a:ext cx="7696777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Styled-system allowed us to create building-block components that only permit specific properties to be configured, providing the exact limitations we needed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1082910-C124-4973-B029-9622187F9949}"/>
              </a:ext>
            </a:extLst>
          </p:cNvPr>
          <p:cNvSpPr txBox="1">
            <a:spLocks/>
          </p:cNvSpPr>
          <p:nvPr/>
        </p:nvSpPr>
        <p:spPr>
          <a:xfrm>
            <a:off x="1502641" y="900414"/>
            <a:ext cx="1511385" cy="72190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Garamond" panose="02020404030301010803" pitchFamily="18" charset="0"/>
              </a:rPr>
              <a:t>Pg.14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7A372FD-CCF2-4535-90F9-1292AF99B940}"/>
              </a:ext>
            </a:extLst>
          </p:cNvPr>
          <p:cNvSpPr/>
          <p:nvPr/>
        </p:nvSpPr>
        <p:spPr>
          <a:xfrm>
            <a:off x="9534548" y="9966717"/>
            <a:ext cx="96654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48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Important to prevent future developers.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A7C982-025E-4211-A298-FA9CF5AA5EFE}"/>
              </a:ext>
            </a:extLst>
          </p:cNvPr>
          <p:cNvSpPr/>
          <p:nvPr/>
        </p:nvSpPr>
        <p:spPr>
          <a:xfrm rot="5400000">
            <a:off x="15952209" y="3955587"/>
            <a:ext cx="124354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We found that creating a simple and manageable solution is contingent on choosing the right tools for the job.</a:t>
            </a:r>
            <a:endParaRPr lang="en-ID" sz="72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74D266-7BA4-40B5-92B3-E1207E4183EE}"/>
              </a:ext>
            </a:extLst>
          </p:cNvPr>
          <p:cNvSpPr/>
          <p:nvPr/>
        </p:nvSpPr>
        <p:spPr>
          <a:xfrm>
            <a:off x="1588076" y="8925945"/>
            <a:ext cx="2181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Your Title Here</a:t>
            </a:r>
            <a:endParaRPr lang="en-ID" sz="3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7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04EBA8-6E77-4BAD-A87F-A76CFF723BBC}"/>
              </a:ext>
            </a:extLst>
          </p:cNvPr>
          <p:cNvSpPr/>
          <p:nvPr/>
        </p:nvSpPr>
        <p:spPr>
          <a:xfrm>
            <a:off x="12239625" y="0"/>
            <a:ext cx="12239625" cy="136794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285E6EAE-44D6-4019-B932-D63646D881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A537854D-739D-4EC1-9264-D9BEFEE966F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88F0EB6-EE96-4771-AFE9-D5F5C0F1F428}"/>
              </a:ext>
            </a:extLst>
          </p:cNvPr>
          <p:cNvSpPr/>
          <p:nvPr/>
        </p:nvSpPr>
        <p:spPr>
          <a:xfrm>
            <a:off x="988943" y="6010127"/>
            <a:ext cx="869377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3800" dirty="0">
                <a:solidFill>
                  <a:schemeClr val="bg1"/>
                </a:solidFill>
                <a:latin typeface="Marthin Slant" panose="02000500000000000000" pitchFamily="50" charset="0"/>
              </a:rPr>
              <a:t>Support this.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94AC648-0C1B-4398-A12C-BF49302CE3DE}"/>
              </a:ext>
            </a:extLst>
          </p:cNvPr>
          <p:cNvSpPr/>
          <p:nvPr/>
        </p:nvSpPr>
        <p:spPr>
          <a:xfrm>
            <a:off x="1211024" y="9054608"/>
            <a:ext cx="1181609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600" dirty="0">
                <a:solidFill>
                  <a:schemeClr val="accent1"/>
                </a:solidFill>
                <a:latin typeface="Marthin Slant" panose="02000500000000000000" pitchFamily="50" charset="0"/>
              </a:rPr>
              <a:t>customization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393630-4148-423F-B372-B8E692BD34CF}"/>
              </a:ext>
            </a:extLst>
          </p:cNvPr>
          <p:cNvSpPr txBox="1">
            <a:spLocks/>
          </p:cNvSpPr>
          <p:nvPr/>
        </p:nvSpPr>
        <p:spPr>
          <a:xfrm>
            <a:off x="988943" y="1304269"/>
            <a:ext cx="1240559" cy="138705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atin typeface="Garamond" panose="02020404030301010803" pitchFamily="18" charset="0"/>
              </a:rPr>
              <a:t>15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AC99AAB-41B1-4FB6-A694-D0646F28ED13}"/>
              </a:ext>
            </a:extLst>
          </p:cNvPr>
          <p:cNvSpPr/>
          <p:nvPr/>
        </p:nvSpPr>
        <p:spPr>
          <a:xfrm>
            <a:off x="15811089" y="6839744"/>
            <a:ext cx="4448915" cy="2357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 a final example, take a look at how easy it is to translate a real-world style guide, like Airbnb’s, directly into a system-components theme: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9B9BD7-22E0-43CD-B4AA-366FE23AD257}"/>
              </a:ext>
            </a:extLst>
          </p:cNvPr>
          <p:cNvSpPr/>
          <p:nvPr/>
        </p:nvSpPr>
        <p:spPr>
          <a:xfrm>
            <a:off x="15733785" y="5193268"/>
            <a:ext cx="2181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Your Title Here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792DBD-6ABA-4287-BDDF-061EAEBE0524}"/>
              </a:ext>
            </a:extLst>
          </p:cNvPr>
          <p:cNvSpPr/>
          <p:nvPr/>
        </p:nvSpPr>
        <p:spPr>
          <a:xfrm rot="5400000">
            <a:off x="15917674" y="5153522"/>
            <a:ext cx="128923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We found that creating a simple and manageable solution is contingent on choosing the right tools for the job.</a:t>
            </a:r>
            <a:endParaRPr lang="en-ID" sz="54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78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83E49B-E5F4-493B-B0C2-6A57975BD802}"/>
              </a:ext>
            </a:extLst>
          </p:cNvPr>
          <p:cNvSpPr/>
          <p:nvPr/>
        </p:nvSpPr>
        <p:spPr>
          <a:xfrm>
            <a:off x="0" y="0"/>
            <a:ext cx="24479250" cy="136794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14B433B1-2E32-4B24-B4E0-9056530036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0EB79F1-0A73-47A6-BE8C-D4B167A949BD}"/>
              </a:ext>
            </a:extLst>
          </p:cNvPr>
          <p:cNvSpPr/>
          <p:nvPr/>
        </p:nvSpPr>
        <p:spPr>
          <a:xfrm>
            <a:off x="5386695" y="7406892"/>
            <a:ext cx="1404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Colors, Fonts, And Spacing.</a:t>
            </a:r>
            <a:endParaRPr lang="en-ID" sz="413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EF0B8-6A1D-495B-B932-19BEADB2BE85}"/>
              </a:ext>
            </a:extLst>
          </p:cNvPr>
          <p:cNvSpPr/>
          <p:nvPr/>
        </p:nvSpPr>
        <p:spPr>
          <a:xfrm>
            <a:off x="6325533" y="3406400"/>
            <a:ext cx="12890067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900" dirty="0" err="1">
                <a:solidFill>
                  <a:schemeClr val="bg1"/>
                </a:solidFill>
                <a:latin typeface="Marthin Slant" panose="02000500000000000000" pitchFamily="50" charset="0"/>
              </a:rPr>
              <a:t>upporting</a:t>
            </a:r>
            <a:r>
              <a:rPr lang="en-US" sz="23900" dirty="0">
                <a:solidFill>
                  <a:schemeClr val="bg1"/>
                </a:solidFill>
                <a:latin typeface="Marthin Slant" panose="02000500000000000000" pitchFamily="50" charset="0"/>
              </a:rPr>
              <a:t> </a:t>
            </a:r>
            <a:endParaRPr lang="en-ID" sz="239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F5E957-51F5-4552-AE46-998C7441381F}"/>
              </a:ext>
            </a:extLst>
          </p:cNvPr>
          <p:cNvSpPr/>
          <p:nvPr/>
        </p:nvSpPr>
        <p:spPr>
          <a:xfrm>
            <a:off x="10864884" y="6638041"/>
            <a:ext cx="30909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Themeable</a:t>
            </a:r>
            <a:endParaRPr lang="en-ID" sz="4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9A4FB1-CBA4-45A7-8DDD-1DE6528D7AC7}"/>
              </a:ext>
            </a:extLst>
          </p:cNvPr>
          <p:cNvSpPr/>
          <p:nvPr/>
        </p:nvSpPr>
        <p:spPr>
          <a:xfrm>
            <a:off x="7768699" y="8637736"/>
            <a:ext cx="1209986" cy="1323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946206-1596-4250-8A68-74048D105B4A}"/>
              </a:ext>
            </a:extLst>
          </p:cNvPr>
          <p:cNvSpPr/>
          <p:nvPr/>
        </p:nvSpPr>
        <p:spPr>
          <a:xfrm>
            <a:off x="9324488" y="8637736"/>
            <a:ext cx="1209986" cy="1323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95A346-1315-478F-BFA5-C16EE1909B39}"/>
              </a:ext>
            </a:extLst>
          </p:cNvPr>
          <p:cNvSpPr/>
          <p:nvPr/>
        </p:nvSpPr>
        <p:spPr>
          <a:xfrm>
            <a:off x="10880277" y="8637736"/>
            <a:ext cx="1209986" cy="13234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77EACE-2539-4D9D-B1DD-5D8AFE54DC0C}"/>
              </a:ext>
            </a:extLst>
          </p:cNvPr>
          <p:cNvSpPr/>
          <p:nvPr/>
        </p:nvSpPr>
        <p:spPr>
          <a:xfrm>
            <a:off x="12410339" y="8637736"/>
            <a:ext cx="1209986" cy="13234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F56BFFF-9761-45ED-A025-A939B99EBF90}"/>
              </a:ext>
            </a:extLst>
          </p:cNvPr>
          <p:cNvSpPr/>
          <p:nvPr/>
        </p:nvSpPr>
        <p:spPr>
          <a:xfrm>
            <a:off x="14107766" y="8637736"/>
            <a:ext cx="1209986" cy="13234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19266D-FF06-4A55-BA65-4C5FEE31BF6A}"/>
              </a:ext>
            </a:extLst>
          </p:cNvPr>
          <p:cNvSpPr/>
          <p:nvPr/>
        </p:nvSpPr>
        <p:spPr>
          <a:xfrm>
            <a:off x="15832021" y="8637736"/>
            <a:ext cx="1209986" cy="1323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227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E76DD18-7972-4DC1-B7BE-D124A3E7FD86}"/>
              </a:ext>
            </a:extLst>
          </p:cNvPr>
          <p:cNvSpPr/>
          <p:nvPr/>
        </p:nvSpPr>
        <p:spPr>
          <a:xfrm>
            <a:off x="0" y="3158836"/>
            <a:ext cx="24479250" cy="78139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4A8C82E8-1D2D-43C8-A71E-57C4C8709E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3B2CA0F1-A4D9-4C1C-A139-09C4C66214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ACEC56F-4970-428A-A17B-1857E6DAF4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0ED50AC-54F8-4124-ADB9-B3A45D0C8456}"/>
              </a:ext>
            </a:extLst>
          </p:cNvPr>
          <p:cNvSpPr/>
          <p:nvPr/>
        </p:nvSpPr>
        <p:spPr>
          <a:xfrm rot="21352082">
            <a:off x="5579216" y="7290568"/>
            <a:ext cx="764824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900" dirty="0">
                <a:solidFill>
                  <a:schemeClr val="bg1"/>
                </a:solidFill>
                <a:latin typeface="Marthin Slant" panose="02000500000000000000" pitchFamily="50" charset="0"/>
              </a:rPr>
              <a:t>Mood</a:t>
            </a:r>
            <a:endParaRPr lang="en-ID" sz="239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DB14B9-8AA4-45CB-B1B7-806F2349AFB9}"/>
              </a:ext>
            </a:extLst>
          </p:cNvPr>
          <p:cNvSpPr/>
          <p:nvPr/>
        </p:nvSpPr>
        <p:spPr>
          <a:xfrm rot="21352082">
            <a:off x="12365327" y="7115644"/>
            <a:ext cx="7794121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900" dirty="0">
                <a:solidFill>
                  <a:schemeClr val="bg1"/>
                </a:solidFill>
                <a:latin typeface="Marthin Slant" panose="02000500000000000000" pitchFamily="50" charset="0"/>
              </a:rPr>
              <a:t>Board</a:t>
            </a:r>
            <a:endParaRPr lang="en-ID" sz="239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836F0E-F727-48E1-B6BA-4DBC505AA0EE}"/>
              </a:ext>
            </a:extLst>
          </p:cNvPr>
          <p:cNvSpPr txBox="1">
            <a:spLocks/>
          </p:cNvSpPr>
          <p:nvPr/>
        </p:nvSpPr>
        <p:spPr>
          <a:xfrm>
            <a:off x="19955115" y="1075414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18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7BE39E-5031-4329-B0EF-76B2019FA41E}"/>
              </a:ext>
            </a:extLst>
          </p:cNvPr>
          <p:cNvSpPr/>
          <p:nvPr/>
        </p:nvSpPr>
        <p:spPr>
          <a:xfrm>
            <a:off x="3844013" y="11646637"/>
            <a:ext cx="16451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What they needed was a styling escape hatch. A solution that would let the end-user customize whatever they wanted to without our client’s intervention.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1AC4BF-E74E-43A9-BEB2-6379975152B5}"/>
              </a:ext>
            </a:extLst>
          </p:cNvPr>
          <p:cNvSpPr/>
          <p:nvPr/>
        </p:nvSpPr>
        <p:spPr>
          <a:xfrm>
            <a:off x="10198235" y="2226412"/>
            <a:ext cx="3518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28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Color</a:t>
            </a:r>
            <a:r>
              <a:rPr lang="en-ID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mood board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7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B5949A7-1C22-49FF-BDA3-0555BC2C5F7C}"/>
              </a:ext>
            </a:extLst>
          </p:cNvPr>
          <p:cNvSpPr/>
          <p:nvPr/>
        </p:nvSpPr>
        <p:spPr>
          <a:xfrm>
            <a:off x="0" y="0"/>
            <a:ext cx="10825316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D6C6C7E6-8B16-4C56-BD14-5AE0047D31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F98E7B5-720B-48D1-A50A-763BE8FDF5DB}"/>
              </a:ext>
            </a:extLst>
          </p:cNvPr>
          <p:cNvSpPr/>
          <p:nvPr/>
        </p:nvSpPr>
        <p:spPr>
          <a:xfrm>
            <a:off x="8271937" y="6332304"/>
            <a:ext cx="1448156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900" dirty="0" err="1">
                <a:latin typeface="Marthin Slant" panose="02000500000000000000" pitchFamily="50" charset="0"/>
              </a:rPr>
              <a:t>Beautifull</a:t>
            </a:r>
            <a:endParaRPr lang="en-ID" sz="23900" dirty="0">
              <a:latin typeface="Marthin Slant" panose="020005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CC993F6-3BF5-402D-A638-1E4400B91AEF}"/>
              </a:ext>
            </a:extLst>
          </p:cNvPr>
          <p:cNvSpPr/>
          <p:nvPr/>
        </p:nvSpPr>
        <p:spPr>
          <a:xfrm>
            <a:off x="8583245" y="10097460"/>
            <a:ext cx="9205991" cy="1702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Meet our client’s needs, we needed to extend this customization further. What they needed was a styling escape hatch. A solution that would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A973473-3EDD-4D40-B3AC-67248EFFF8B4}"/>
              </a:ext>
            </a:extLst>
          </p:cNvPr>
          <p:cNvSpPr txBox="1">
            <a:spLocks/>
          </p:cNvSpPr>
          <p:nvPr/>
        </p:nvSpPr>
        <p:spPr>
          <a:xfrm>
            <a:off x="8583245" y="1473834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18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59FFAE-1207-4590-ABB0-0E7F0368A441}"/>
              </a:ext>
            </a:extLst>
          </p:cNvPr>
          <p:cNvSpPr/>
          <p:nvPr/>
        </p:nvSpPr>
        <p:spPr>
          <a:xfrm rot="16200000">
            <a:off x="-4351943" y="5408583"/>
            <a:ext cx="135079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latin typeface="Garamond" panose="02020404030301010803" pitchFamily="18" charset="0"/>
                <a:cs typeface="Poppins" panose="00000500000000000000" pitchFamily="2" charset="0"/>
              </a:rPr>
              <a:t>After investigating our options, we found that this functionality called for global CSS </a:t>
            </a:r>
            <a:r>
              <a:rPr lang="en-US" sz="6000" dirty="0" err="1">
                <a:latin typeface="Garamond" panose="02020404030301010803" pitchFamily="18" charset="0"/>
                <a:cs typeface="Poppins" panose="00000500000000000000" pitchFamily="2" charset="0"/>
              </a:rPr>
              <a:t>injectione</a:t>
            </a:r>
            <a:endParaRPr lang="en-ID" sz="60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7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C651145D-88AC-4F6F-9824-F346FC66DA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45B667-062A-4478-A382-1412F8D2C3EB}"/>
              </a:ext>
            </a:extLst>
          </p:cNvPr>
          <p:cNvSpPr/>
          <p:nvPr/>
        </p:nvSpPr>
        <p:spPr>
          <a:xfrm>
            <a:off x="11333771" y="3368163"/>
            <a:ext cx="63560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latin typeface="Poppins" panose="00000500000000000000" pitchFamily="2" charset="0"/>
                <a:cs typeface="Poppins" panose="00000500000000000000" pitchFamily="2" charset="0"/>
              </a:rPr>
              <a:t>Design and brand guidelines.</a:t>
            </a:r>
            <a:endParaRPr lang="en-ID" sz="49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FE0FF3-B251-4081-A081-3684112CFD7B}"/>
              </a:ext>
            </a:extLst>
          </p:cNvPr>
          <p:cNvSpPr/>
          <p:nvPr/>
        </p:nvSpPr>
        <p:spPr>
          <a:xfrm>
            <a:off x="1181099" y="8178609"/>
            <a:ext cx="11547472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900" dirty="0">
                <a:solidFill>
                  <a:schemeClr val="bg1"/>
                </a:solidFill>
                <a:latin typeface="Marthin Slant" panose="02000500000000000000" pitchFamily="50" charset="0"/>
                <a:cs typeface="Poppins" panose="00000500000000000000" pitchFamily="2" charset="0"/>
              </a:rPr>
              <a:t>Design</a:t>
            </a:r>
            <a:endParaRPr lang="en-ID" sz="368400" dirty="0">
              <a:solidFill>
                <a:schemeClr val="bg1"/>
              </a:solidFill>
              <a:latin typeface="Marthin Slant" panose="020005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A6AA37-2CFC-450B-B039-3168F2EE3A7D}"/>
              </a:ext>
            </a:extLst>
          </p:cNvPr>
          <p:cNvSpPr/>
          <p:nvPr/>
        </p:nvSpPr>
        <p:spPr>
          <a:xfrm>
            <a:off x="1181099" y="10518683"/>
            <a:ext cx="51539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Marthin Slant" panose="02000500000000000000" pitchFamily="50" charset="0"/>
                <a:cs typeface="Poppins" panose="00000500000000000000" pitchFamily="2" charset="0"/>
              </a:rPr>
              <a:t>guidelines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BD2B4D-2AD7-42C9-A072-91DADEABDB94}"/>
              </a:ext>
            </a:extLst>
          </p:cNvPr>
          <p:cNvSpPr/>
          <p:nvPr/>
        </p:nvSpPr>
        <p:spPr>
          <a:xfrm>
            <a:off x="11333771" y="5639415"/>
            <a:ext cx="9551275" cy="225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Introducing constraints will not only ensure that your app doesn’t break on an edge case, but it will also drive creativity. Following these approaches to instantiate a design system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0919D0-2338-40F8-99C8-CB559E8C8DC3}"/>
              </a:ext>
            </a:extLst>
          </p:cNvPr>
          <p:cNvSpPr/>
          <p:nvPr/>
        </p:nvSpPr>
        <p:spPr>
          <a:xfrm>
            <a:off x="11333771" y="9318354"/>
            <a:ext cx="10328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Stack mirroring: Designing for code and coding for design.</a:t>
            </a:r>
            <a:endParaRPr lang="en-US" sz="3600" b="0" i="0" dirty="0">
              <a:solidFill>
                <a:srgbClr val="000000"/>
              </a:solidFill>
              <a:effectLst/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D41DF6-E8CF-4B81-9266-095162CDAC65}"/>
              </a:ext>
            </a:extLst>
          </p:cNvPr>
          <p:cNvSpPr txBox="1">
            <a:spLocks/>
          </p:cNvSpPr>
          <p:nvPr/>
        </p:nvSpPr>
        <p:spPr>
          <a:xfrm>
            <a:off x="20517488" y="811157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19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BE22E3-AB30-45A9-BFAA-CCF27332E117}"/>
              </a:ext>
            </a:extLst>
          </p:cNvPr>
          <p:cNvSpPr/>
          <p:nvPr/>
        </p:nvSpPr>
        <p:spPr>
          <a:xfrm>
            <a:off x="23491653" y="0"/>
            <a:ext cx="987595" cy="136794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092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C3B0677-ACF9-4385-BA57-0850CC9536D9}"/>
              </a:ext>
            </a:extLst>
          </p:cNvPr>
          <p:cNvSpPr/>
          <p:nvPr/>
        </p:nvSpPr>
        <p:spPr>
          <a:xfrm>
            <a:off x="12239625" y="0"/>
            <a:ext cx="12239625" cy="280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D55F5998-01D7-4A8D-9872-C4DF5D0430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7AA729A-EB82-4BF1-B3EA-E0B563DF34AD}"/>
              </a:ext>
            </a:extLst>
          </p:cNvPr>
          <p:cNvSpPr txBox="1">
            <a:spLocks/>
          </p:cNvSpPr>
          <p:nvPr/>
        </p:nvSpPr>
        <p:spPr>
          <a:xfrm>
            <a:off x="1733535" y="9131839"/>
            <a:ext cx="3382642" cy="174567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2000" dirty="0">
                <a:latin typeface="Roboto" pitchFamily="2" charset="0"/>
                <a:ea typeface="Roboto" pitchFamily="2" charset="0"/>
              </a:rPr>
              <a:t>Design has the power to pull people closer, guiding them visually so they can easily engage with your brand. </a:t>
            </a:r>
            <a:endParaRPr lang="en-US" sz="2000" dirty="0">
              <a:latin typeface="Roboto" pitchFamily="2" charset="0"/>
              <a:ea typeface="Roboto" pitchFamily="2" charset="0"/>
              <a:cs typeface="Lato Light" panose="020F0502020204030203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F6433E-1F8D-4056-915A-1A542FB655F4}"/>
              </a:ext>
            </a:extLst>
          </p:cNvPr>
          <p:cNvSpPr txBox="1">
            <a:spLocks/>
          </p:cNvSpPr>
          <p:nvPr/>
        </p:nvSpPr>
        <p:spPr>
          <a:xfrm>
            <a:off x="1233053" y="1246910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latin typeface="Garamond" panose="02020404030301010803" pitchFamily="18" charset="0"/>
              </a:rPr>
              <a:t>02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CEC7BF-FF79-4AEE-B687-53F64969016A}"/>
              </a:ext>
            </a:extLst>
          </p:cNvPr>
          <p:cNvSpPr txBox="1">
            <a:spLocks/>
          </p:cNvSpPr>
          <p:nvPr/>
        </p:nvSpPr>
        <p:spPr>
          <a:xfrm>
            <a:off x="1733535" y="4272099"/>
            <a:ext cx="7707597" cy="25892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3800" dirty="0">
                <a:latin typeface="Marthin Slant" panose="02000500000000000000" pitchFamily="50" charset="0"/>
                <a:ea typeface="EB Garamond 12" panose="02020502060206020403" pitchFamily="18" charset="0"/>
              </a:rPr>
              <a:t>Design is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EC980-B873-4AE9-8541-47F74F2F7250}"/>
              </a:ext>
            </a:extLst>
          </p:cNvPr>
          <p:cNvSpPr txBox="1">
            <a:spLocks/>
          </p:cNvSpPr>
          <p:nvPr/>
        </p:nvSpPr>
        <p:spPr>
          <a:xfrm>
            <a:off x="2852358" y="6232933"/>
            <a:ext cx="7707597" cy="2589207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3800" dirty="0">
                <a:latin typeface="Marthin Slant" panose="02000500000000000000" pitchFamily="50" charset="0"/>
                <a:ea typeface="EB Garamond 12" panose="02020502060206020403" pitchFamily="18" charset="0"/>
              </a:rPr>
              <a:t>the </a:t>
            </a:r>
            <a:r>
              <a:rPr lang="en-ID" sz="13800" dirty="0" err="1">
                <a:latin typeface="Marthin Slant" panose="02000500000000000000" pitchFamily="50" charset="0"/>
                <a:ea typeface="EB Garamond 12" panose="02020502060206020403" pitchFamily="18" charset="0"/>
              </a:rPr>
              <a:t>solutionz</a:t>
            </a:r>
            <a:endParaRPr lang="en-ID" sz="13800" dirty="0"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3CAE5A-0314-4492-A62F-0B4B61070046}"/>
              </a:ext>
            </a:extLst>
          </p:cNvPr>
          <p:cNvSpPr/>
          <p:nvPr/>
        </p:nvSpPr>
        <p:spPr>
          <a:xfrm>
            <a:off x="6407393" y="12211665"/>
            <a:ext cx="1815615" cy="14678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504C38-B72A-4580-99B0-11C66EA9C685}"/>
              </a:ext>
            </a:extLst>
          </p:cNvPr>
          <p:cNvSpPr/>
          <p:nvPr/>
        </p:nvSpPr>
        <p:spPr>
          <a:xfrm rot="5400000">
            <a:off x="16312115" y="5363166"/>
            <a:ext cx="1275321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It begins to further approximate the actual with the static.</a:t>
            </a:r>
            <a:endParaRPr lang="en-ID" sz="6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50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D234531-D78A-47A3-BFD4-5FCE1E69B96A}"/>
              </a:ext>
            </a:extLst>
          </p:cNvPr>
          <p:cNvSpPr/>
          <p:nvPr/>
        </p:nvSpPr>
        <p:spPr>
          <a:xfrm>
            <a:off x="2576945" y="7914545"/>
            <a:ext cx="9116291" cy="26980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6F5DB6-E127-432E-8407-B0764CE63775}"/>
              </a:ext>
            </a:extLst>
          </p:cNvPr>
          <p:cNvSpPr txBox="1">
            <a:spLocks/>
          </p:cNvSpPr>
          <p:nvPr/>
        </p:nvSpPr>
        <p:spPr>
          <a:xfrm>
            <a:off x="1507403" y="8211549"/>
            <a:ext cx="10695710" cy="326268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 sz="13800" dirty="0">
                <a:latin typeface="Marthin Slant" panose="02000500000000000000" pitchFamily="50" charset="0"/>
                <a:ea typeface="EB Garamond 12" panose="02020502060206020403" pitchFamily="18" charset="0"/>
              </a:rPr>
              <a:t>Typography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B95EAD-9178-46BF-887D-CB87007A1A3A}"/>
              </a:ext>
            </a:extLst>
          </p:cNvPr>
          <p:cNvSpPr/>
          <p:nvPr/>
        </p:nvSpPr>
        <p:spPr>
          <a:xfrm>
            <a:off x="2807554" y="4457899"/>
            <a:ext cx="8386919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However, the theme, the instantiation of those blocks, had to be sourced dynamically so each user could have a unique, custom experience.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AFBD47-1411-4683-AE22-E35233E7C081}"/>
              </a:ext>
            </a:extLst>
          </p:cNvPr>
          <p:cNvSpPr txBox="1">
            <a:spLocks/>
          </p:cNvSpPr>
          <p:nvPr/>
        </p:nvSpPr>
        <p:spPr>
          <a:xfrm>
            <a:off x="13688291" y="5051908"/>
            <a:ext cx="4599709" cy="32626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900" dirty="0" err="1">
                <a:latin typeface="Garamond" panose="02020404030301010803" pitchFamily="18" charset="0"/>
                <a:ea typeface="EB Garamond 12" panose="02020502060206020403" pitchFamily="18" charset="0"/>
              </a:rPr>
              <a:t>aB</a:t>
            </a:r>
            <a:endParaRPr lang="en-ID" sz="19900" dirty="0">
              <a:latin typeface="Garamond" panose="02020404030301010803" pitchFamily="18" charset="0"/>
              <a:ea typeface="EB Garamond 12" panose="02020502060206020403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FEF7C-9415-442C-A961-B0C09069313A}"/>
              </a:ext>
            </a:extLst>
          </p:cNvPr>
          <p:cNvSpPr txBox="1">
            <a:spLocks/>
          </p:cNvSpPr>
          <p:nvPr/>
        </p:nvSpPr>
        <p:spPr>
          <a:xfrm>
            <a:off x="18398837" y="5051908"/>
            <a:ext cx="4599709" cy="32626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900" dirty="0" err="1">
                <a:latin typeface="Garamond" panose="02020404030301010803" pitchFamily="18" charset="0"/>
                <a:ea typeface="EB Garamond 12" panose="02020502060206020403" pitchFamily="18" charset="0"/>
              </a:rPr>
              <a:t>bB</a:t>
            </a:r>
            <a:endParaRPr lang="en-ID" sz="19900" dirty="0">
              <a:latin typeface="Garamond" panose="02020404030301010803" pitchFamily="18" charset="0"/>
              <a:ea typeface="EB Garamond 12" panose="02020502060206020403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8A6FC4-08AC-4613-AB28-A561775B7C94}"/>
              </a:ext>
            </a:extLst>
          </p:cNvPr>
          <p:cNvSpPr/>
          <p:nvPr/>
        </p:nvSpPr>
        <p:spPr>
          <a:xfrm>
            <a:off x="13825555" y="4457899"/>
            <a:ext cx="3011909" cy="59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EB Garamond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AB8AD0-B1C5-4E4D-B30B-3A750B199FB7}"/>
              </a:ext>
            </a:extLst>
          </p:cNvPr>
          <p:cNvSpPr/>
          <p:nvPr/>
        </p:nvSpPr>
        <p:spPr>
          <a:xfrm>
            <a:off x="13825555" y="7914545"/>
            <a:ext cx="3011909" cy="59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Poppins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520703-429D-484B-9EF9-CCD746631F32}"/>
              </a:ext>
            </a:extLst>
          </p:cNvPr>
          <p:cNvSpPr txBox="1">
            <a:spLocks/>
          </p:cNvSpPr>
          <p:nvPr/>
        </p:nvSpPr>
        <p:spPr>
          <a:xfrm>
            <a:off x="13688291" y="8314590"/>
            <a:ext cx="4599709" cy="32626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900" dirty="0" err="1">
                <a:latin typeface="Poppins" panose="00000500000000000000" pitchFamily="2" charset="0"/>
                <a:ea typeface="EB Garamond 12" panose="02020502060206020403" pitchFamily="18" charset="0"/>
                <a:cs typeface="Poppins" panose="00000500000000000000" pitchFamily="2" charset="0"/>
              </a:rPr>
              <a:t>aB</a:t>
            </a:r>
            <a:endParaRPr lang="en-ID" sz="19900" dirty="0">
              <a:latin typeface="Poppins" panose="00000500000000000000" pitchFamily="2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929339A-5F14-4631-9967-8B92107C5417}"/>
              </a:ext>
            </a:extLst>
          </p:cNvPr>
          <p:cNvSpPr txBox="1">
            <a:spLocks/>
          </p:cNvSpPr>
          <p:nvPr/>
        </p:nvSpPr>
        <p:spPr>
          <a:xfrm>
            <a:off x="18398837" y="8314590"/>
            <a:ext cx="4599709" cy="32626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9900" dirty="0" err="1">
                <a:latin typeface="Poppins" panose="00000500000000000000" pitchFamily="2" charset="0"/>
                <a:ea typeface="EB Garamond 12" panose="02020502060206020403" pitchFamily="18" charset="0"/>
                <a:cs typeface="Poppins" panose="00000500000000000000" pitchFamily="2" charset="0"/>
              </a:rPr>
              <a:t>bB</a:t>
            </a:r>
            <a:endParaRPr lang="en-ID" sz="19900" dirty="0">
              <a:latin typeface="Poppins" panose="00000500000000000000" pitchFamily="2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34A5F0-E39A-4859-88EA-E36615F2221D}"/>
              </a:ext>
            </a:extLst>
          </p:cNvPr>
          <p:cNvSpPr/>
          <p:nvPr/>
        </p:nvSpPr>
        <p:spPr>
          <a:xfrm>
            <a:off x="13825556" y="2912703"/>
            <a:ext cx="85633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It replaces confusion with clarity and brings understanding to those who encounter your work.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B7A6BE-648A-4D53-A774-A95C557EA000}"/>
              </a:ext>
            </a:extLst>
          </p:cNvPr>
          <p:cNvSpPr/>
          <p:nvPr/>
        </p:nvSpPr>
        <p:spPr>
          <a:xfrm>
            <a:off x="2807554" y="3434810"/>
            <a:ext cx="3011909" cy="59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Marthin</a:t>
            </a:r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Slant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55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13F54589-ECD8-4402-9777-3796CF3AF3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5B4DB22C-8F53-4AF3-9B6D-F5C56B7674F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BFC1C76A-83BD-4B0C-A223-BCA814A02D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6C69BCB6-F31A-48B8-A781-6ACC4D008F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8A76639-7A4B-46D7-B318-27D83F0E0282}"/>
              </a:ext>
            </a:extLst>
          </p:cNvPr>
          <p:cNvSpPr/>
          <p:nvPr/>
        </p:nvSpPr>
        <p:spPr>
          <a:xfrm>
            <a:off x="2533650" y="2447925"/>
            <a:ext cx="5047019" cy="9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A520F1-F0BC-4667-AFCE-30FEEC561BAA}"/>
              </a:ext>
            </a:extLst>
          </p:cNvPr>
          <p:cNvSpPr/>
          <p:nvPr/>
        </p:nvSpPr>
        <p:spPr>
          <a:xfrm rot="21331740">
            <a:off x="8243134" y="7911916"/>
            <a:ext cx="1360019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Marthin Slant" panose="02000500000000000000" pitchFamily="50" charset="0"/>
              </a:rPr>
              <a:t>Dependencies</a:t>
            </a:r>
            <a:endParaRPr lang="en-ID" sz="199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56865F-1EFB-4B34-BEF3-A870CDE865E4}"/>
              </a:ext>
            </a:extLst>
          </p:cNvPr>
          <p:cNvSpPr/>
          <p:nvPr/>
        </p:nvSpPr>
        <p:spPr>
          <a:xfrm rot="16200000">
            <a:off x="579243" y="5069872"/>
            <a:ext cx="85377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After investigating our options, we found that this functionality called for global CSS </a:t>
            </a:r>
            <a:r>
              <a:rPr lang="en-US" sz="6000" dirty="0" err="1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injectione</a:t>
            </a:r>
            <a:endParaRPr lang="en-ID" sz="60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5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00781FC-0425-4531-A2C1-B5B84F749A2E}"/>
              </a:ext>
            </a:extLst>
          </p:cNvPr>
          <p:cNvSpPr/>
          <p:nvPr/>
        </p:nvSpPr>
        <p:spPr>
          <a:xfrm>
            <a:off x="-21547" y="0"/>
            <a:ext cx="9195044" cy="136794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D53C74-A332-4DD7-89F6-CA9F728FA327}"/>
              </a:ext>
            </a:extLst>
          </p:cNvPr>
          <p:cNvSpPr/>
          <p:nvPr/>
        </p:nvSpPr>
        <p:spPr>
          <a:xfrm>
            <a:off x="13596494" y="6143816"/>
            <a:ext cx="1601334" cy="18565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9B1F97-C810-4A3B-8A33-AE55B056B21B}"/>
              </a:ext>
            </a:extLst>
          </p:cNvPr>
          <p:cNvSpPr/>
          <p:nvPr/>
        </p:nvSpPr>
        <p:spPr>
          <a:xfrm>
            <a:off x="16258903" y="6143816"/>
            <a:ext cx="1601334" cy="18565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894A9B-82F9-4CC9-A255-3752F4CF2C9E}"/>
              </a:ext>
            </a:extLst>
          </p:cNvPr>
          <p:cNvSpPr/>
          <p:nvPr/>
        </p:nvSpPr>
        <p:spPr>
          <a:xfrm>
            <a:off x="18944649" y="6143818"/>
            <a:ext cx="1601334" cy="18565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E27B65-9123-4F17-893D-423EB962DE25}"/>
              </a:ext>
            </a:extLst>
          </p:cNvPr>
          <p:cNvSpPr/>
          <p:nvPr/>
        </p:nvSpPr>
        <p:spPr>
          <a:xfrm>
            <a:off x="13596494" y="8422956"/>
            <a:ext cx="1601334" cy="18565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EF4D8F-26E1-488C-A0F4-26B31A2810E3}"/>
              </a:ext>
            </a:extLst>
          </p:cNvPr>
          <p:cNvSpPr/>
          <p:nvPr/>
        </p:nvSpPr>
        <p:spPr>
          <a:xfrm>
            <a:off x="16258903" y="8422956"/>
            <a:ext cx="1601334" cy="185657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E928D7-8819-46D8-9552-0CB832A76646}"/>
              </a:ext>
            </a:extLst>
          </p:cNvPr>
          <p:cNvSpPr/>
          <p:nvPr/>
        </p:nvSpPr>
        <p:spPr>
          <a:xfrm>
            <a:off x="18944649" y="8422957"/>
            <a:ext cx="1601334" cy="185657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F4B28A-B367-4182-BC6D-F4F8D3F946FA}"/>
              </a:ext>
            </a:extLst>
          </p:cNvPr>
          <p:cNvSpPr/>
          <p:nvPr/>
        </p:nvSpPr>
        <p:spPr>
          <a:xfrm>
            <a:off x="10833001" y="1689682"/>
            <a:ext cx="726724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900" dirty="0">
                <a:latin typeface="Marthin Slant" panose="02000500000000000000" pitchFamily="50" charset="0"/>
                <a:cs typeface="Poppins" panose="00000500000000000000" pitchFamily="2" charset="0"/>
              </a:rPr>
              <a:t>Color</a:t>
            </a:r>
            <a:endParaRPr lang="en-ID" sz="307000" dirty="0">
              <a:latin typeface="Marthin Slant" panose="020005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88F3AF-42EC-4FCB-B581-42303C2337AA}"/>
              </a:ext>
            </a:extLst>
          </p:cNvPr>
          <p:cNvSpPr/>
          <p:nvPr/>
        </p:nvSpPr>
        <p:spPr>
          <a:xfrm>
            <a:off x="15305755" y="2789657"/>
            <a:ext cx="763843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 err="1">
                <a:latin typeface="Marthin Slant" panose="02000500000000000000" pitchFamily="50" charset="0"/>
                <a:cs typeface="Poppins" panose="00000500000000000000" pitchFamily="2" charset="0"/>
              </a:rPr>
              <a:t>pallate</a:t>
            </a:r>
            <a:endParaRPr lang="en-ID" sz="255800" dirty="0">
              <a:latin typeface="Marthin Slant" panose="020005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9ED5B8-0D07-4B88-853B-709E67F9DB77}"/>
              </a:ext>
            </a:extLst>
          </p:cNvPr>
          <p:cNvSpPr/>
          <p:nvPr/>
        </p:nvSpPr>
        <p:spPr>
          <a:xfrm rot="16200000">
            <a:off x="-3306880" y="5671865"/>
            <a:ext cx="128759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So if </a:t>
            </a:r>
            <a:r>
              <a:rPr lang="en-US" sz="6600" dirty="0" err="1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i’m</a:t>
            </a:r>
            <a:r>
              <a:rPr lang="en-US" sz="6600" dirty="0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 working on a new onboarding flow for the web, </a:t>
            </a:r>
            <a:r>
              <a:rPr lang="en-US" sz="6600" dirty="0" err="1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i’ll</a:t>
            </a:r>
            <a:r>
              <a:rPr lang="en-US" sz="6600" dirty="0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 use web and core and it’s as easy as that.</a:t>
            </a:r>
            <a:endParaRPr lang="en-ID" sz="6600" dirty="0">
              <a:latin typeface="Garamond" panose="02020404030301010803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020A60-1671-47E5-B6E0-8BEA8C8947B3}"/>
              </a:ext>
            </a:extLst>
          </p:cNvPr>
          <p:cNvSpPr/>
          <p:nvPr/>
        </p:nvSpPr>
        <p:spPr>
          <a:xfrm>
            <a:off x="13596494" y="10978611"/>
            <a:ext cx="7638436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use a shared namespace and model to facilitate scalability, efficiency, and iteration in our fast-paced environment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2F813E1-76A7-44C6-9C8E-A8A36322D362}"/>
              </a:ext>
            </a:extLst>
          </p:cNvPr>
          <p:cNvSpPr txBox="1">
            <a:spLocks/>
          </p:cNvSpPr>
          <p:nvPr/>
        </p:nvSpPr>
        <p:spPr>
          <a:xfrm>
            <a:off x="22214903" y="803563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22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16AC9777-4C74-4AFC-AA4E-537366EAD9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436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DA88FCE0-09A8-4D47-9EFE-BD77AEAAF5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4C9B37B-37BF-47DB-928B-F2FF08362946}"/>
              </a:ext>
            </a:extLst>
          </p:cNvPr>
          <p:cNvSpPr/>
          <p:nvPr/>
        </p:nvSpPr>
        <p:spPr>
          <a:xfrm>
            <a:off x="17845548" y="0"/>
            <a:ext cx="6633702" cy="13679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3C6664-194E-45FE-99D0-D16980FF1446}"/>
              </a:ext>
            </a:extLst>
          </p:cNvPr>
          <p:cNvSpPr/>
          <p:nvPr/>
        </p:nvSpPr>
        <p:spPr>
          <a:xfrm>
            <a:off x="1587959" y="4407648"/>
            <a:ext cx="41855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400" dirty="0">
                <a:solidFill>
                  <a:srgbClr val="000000"/>
                </a:solidFill>
                <a:latin typeface="Garamond" panose="02020404030301010803" pitchFamily="18" charset="0"/>
              </a:rPr>
              <a:t>Development And Design.</a:t>
            </a:r>
            <a:endParaRPr lang="en-ID" sz="4400" dirty="0">
              <a:latin typeface="Garamond" panose="02020404030301010803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2AFC9E-7ADC-457D-9636-9DE1DC2B50E1}"/>
              </a:ext>
            </a:extLst>
          </p:cNvPr>
          <p:cNvSpPr/>
          <p:nvPr/>
        </p:nvSpPr>
        <p:spPr>
          <a:xfrm>
            <a:off x="1587959" y="6469865"/>
            <a:ext cx="4185503" cy="1895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Keeping development and design concurrent means your product is easier to maintain, test, and update.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F53A52-C5C4-48C6-8CA7-D5A2FF4EF39F}"/>
              </a:ext>
            </a:extLst>
          </p:cNvPr>
          <p:cNvSpPr/>
          <p:nvPr/>
        </p:nvSpPr>
        <p:spPr>
          <a:xfrm>
            <a:off x="1175891" y="9656993"/>
            <a:ext cx="12673662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latin typeface="Marthin Slant" panose="02000500000000000000" pitchFamily="50" charset="0"/>
              </a:rPr>
              <a:t>Develo</a:t>
            </a:r>
            <a:r>
              <a:rPr lang="en-ID" sz="19900" dirty="0">
                <a:solidFill>
                  <a:schemeClr val="bg1"/>
                </a:solidFill>
                <a:latin typeface="Marthin Slant" panose="02000500000000000000" pitchFamily="50" charset="0"/>
              </a:rPr>
              <a:t>pment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83CCFA-2A34-488D-A393-3E96525C1DA8}"/>
              </a:ext>
            </a:extLst>
          </p:cNvPr>
          <p:cNvSpPr txBox="1">
            <a:spLocks/>
          </p:cNvSpPr>
          <p:nvPr/>
        </p:nvSpPr>
        <p:spPr>
          <a:xfrm>
            <a:off x="1587959" y="1200687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142131-8651-4AD5-8E84-7DCC5C9272E4}"/>
              </a:ext>
            </a:extLst>
          </p:cNvPr>
          <p:cNvSpPr/>
          <p:nvPr/>
        </p:nvSpPr>
        <p:spPr>
          <a:xfrm rot="5400000">
            <a:off x="14985111" y="4868301"/>
            <a:ext cx="128759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So if </a:t>
            </a:r>
            <a:r>
              <a:rPr lang="en-US" sz="6600" dirty="0" err="1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i’m</a:t>
            </a:r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 working on a new onboarding flow for the web, </a:t>
            </a:r>
            <a:r>
              <a:rPr lang="en-US" sz="6600" dirty="0" err="1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i’ll</a:t>
            </a:r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 use web and core and it’s as easy as that.</a:t>
            </a:r>
            <a:endParaRPr lang="en-ID" sz="6600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46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7D3F1B3-712F-4F68-97D6-338EE2451B2D}"/>
              </a:ext>
            </a:extLst>
          </p:cNvPr>
          <p:cNvSpPr/>
          <p:nvPr/>
        </p:nvSpPr>
        <p:spPr>
          <a:xfrm>
            <a:off x="0" y="0"/>
            <a:ext cx="12239625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770F5F94-7914-4ADC-BCE8-F6BE1C678F9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4516" y="3418118"/>
            <a:ext cx="6253316" cy="6843252"/>
          </a:xfrm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260B0A17-8015-4A3B-8AC6-82AC99654E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4207903-2BA1-41EF-92D9-43B8368989FA}"/>
              </a:ext>
            </a:extLst>
          </p:cNvPr>
          <p:cNvSpPr txBox="1">
            <a:spLocks/>
          </p:cNvSpPr>
          <p:nvPr/>
        </p:nvSpPr>
        <p:spPr>
          <a:xfrm>
            <a:off x="22234474" y="896859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051D59-79F6-41B1-9CEA-A9B37A792A91}"/>
              </a:ext>
            </a:extLst>
          </p:cNvPr>
          <p:cNvSpPr/>
          <p:nvPr/>
        </p:nvSpPr>
        <p:spPr>
          <a:xfrm>
            <a:off x="13670331" y="6122880"/>
            <a:ext cx="6612724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Similar to React, this allows for the independent management and integration of the component. When handling a component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548C13-AA3F-4119-B4B9-4B01AE2E5DE5}"/>
              </a:ext>
            </a:extLst>
          </p:cNvPr>
          <p:cNvSpPr/>
          <p:nvPr/>
        </p:nvSpPr>
        <p:spPr>
          <a:xfrm>
            <a:off x="13670331" y="8273470"/>
            <a:ext cx="799817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000000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There is power in design mirroring code and vice versa. It begins to further approximate the actual with the static.</a:t>
            </a:r>
            <a:endParaRPr lang="en-ID" sz="44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A48153-1BEB-499D-A5BC-76C1D1783CCF}"/>
              </a:ext>
            </a:extLst>
          </p:cNvPr>
          <p:cNvSpPr/>
          <p:nvPr/>
        </p:nvSpPr>
        <p:spPr>
          <a:xfrm>
            <a:off x="1380931" y="8273470"/>
            <a:ext cx="9477761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solidFill>
                  <a:schemeClr val="bg1"/>
                </a:solidFill>
                <a:latin typeface="Marthin Slant" panose="02000500000000000000" pitchFamily="50" charset="0"/>
                <a:cs typeface="Poppins" panose="00000500000000000000" pitchFamily="2" charset="0"/>
              </a:rPr>
              <a:t>Luxury Of Starting.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AD5E25-E154-4CA0-8C92-50AE281BD3AA}"/>
              </a:ext>
            </a:extLst>
          </p:cNvPr>
          <p:cNvSpPr/>
          <p:nvPr/>
        </p:nvSpPr>
        <p:spPr>
          <a:xfrm>
            <a:off x="13670331" y="2759138"/>
            <a:ext cx="947776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600" dirty="0">
                <a:latin typeface="Marthin Slant" panose="02000500000000000000" pitchFamily="50" charset="0"/>
                <a:cs typeface="Poppins" panose="00000500000000000000" pitchFamily="2" charset="0"/>
              </a:rPr>
              <a:t>Starting.</a:t>
            </a:r>
            <a:endParaRPr lang="en-ID" sz="2800" dirty="0"/>
          </a:p>
        </p:txBody>
      </p:sp>
    </p:spTree>
    <p:extLst>
      <p:ext uri="{BB962C8B-B14F-4D97-AF65-F5344CB8AC3E}">
        <p14:creationId xmlns:p14="http://schemas.microsoft.com/office/powerpoint/2010/main" val="6995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0F25493-018B-490D-972D-AEA7F9AB0172}"/>
              </a:ext>
            </a:extLst>
          </p:cNvPr>
          <p:cNvSpPr/>
          <p:nvPr/>
        </p:nvSpPr>
        <p:spPr>
          <a:xfrm>
            <a:off x="1" y="4904508"/>
            <a:ext cx="24479249" cy="87749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3A6D9C8-5EA5-4F56-B5EF-2CCBDEFBDC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2741746-560C-4FD6-A8DB-888C4ABD9C36}"/>
              </a:ext>
            </a:extLst>
          </p:cNvPr>
          <p:cNvSpPr/>
          <p:nvPr/>
        </p:nvSpPr>
        <p:spPr>
          <a:xfrm>
            <a:off x="-125925" y="820321"/>
            <a:ext cx="15947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  <a:cs typeface="Poppins" panose="00000500000000000000" pitchFamily="2" charset="0"/>
              </a:rPr>
              <a:t>your team to communicate better, and reduce the number of decisions designers have to make in a day</a:t>
            </a:r>
            <a:endParaRPr lang="en-ID" sz="6600" dirty="0">
              <a:latin typeface="Garamond" panose="02020404030301010803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2642BC-F2A7-405C-A606-3BB615DD0A32}"/>
              </a:ext>
            </a:extLst>
          </p:cNvPr>
          <p:cNvSpPr/>
          <p:nvPr/>
        </p:nvSpPr>
        <p:spPr>
          <a:xfrm>
            <a:off x="1265289" y="6678843"/>
            <a:ext cx="8322056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spatial system is a set of rules for how you measure, size, and space your UI elements. Uniformity on a spatial level allows your product to be more consistent, 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11B15A4-3D21-40AC-8E7C-9D4646B3BE87}"/>
              </a:ext>
            </a:extLst>
          </p:cNvPr>
          <p:cNvSpPr/>
          <p:nvPr/>
        </p:nvSpPr>
        <p:spPr>
          <a:xfrm>
            <a:off x="9937343" y="8340572"/>
            <a:ext cx="772315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  <a:latin typeface="Marthin Slant" panose="02000500000000000000" pitchFamily="50" charset="0"/>
              </a:rPr>
              <a:t>What is a spatial system?</a:t>
            </a:r>
            <a:endParaRPr lang="en-US" sz="8800" b="0" i="0" dirty="0">
              <a:solidFill>
                <a:schemeClr val="bg1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6AF55FE-ED77-45CE-A4E7-B3911126906F}"/>
              </a:ext>
            </a:extLst>
          </p:cNvPr>
          <p:cNvSpPr txBox="1">
            <a:spLocks/>
          </p:cNvSpPr>
          <p:nvPr/>
        </p:nvSpPr>
        <p:spPr>
          <a:xfrm>
            <a:off x="22240199" y="1657027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AF6206-9FF3-4370-8964-F76B6AFE7FBA}"/>
              </a:ext>
            </a:extLst>
          </p:cNvPr>
          <p:cNvSpPr/>
          <p:nvPr/>
        </p:nvSpPr>
        <p:spPr>
          <a:xfrm>
            <a:off x="1265289" y="5595345"/>
            <a:ext cx="3205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Your Title Here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AE9C74E1-B086-4905-AA68-EF1E9618514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B4549CEE-5873-40B7-A996-6A8259D5EE2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0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B04CDD-50C7-46BF-BC3A-7CD692F7698E}"/>
              </a:ext>
            </a:extLst>
          </p:cNvPr>
          <p:cNvSpPr/>
          <p:nvPr/>
        </p:nvSpPr>
        <p:spPr>
          <a:xfrm>
            <a:off x="0" y="0"/>
            <a:ext cx="5604387" cy="13885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CD6F39B7-9257-4254-A982-13B139901D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904C7CF-6C12-46B0-B88A-33611723F9D6}"/>
              </a:ext>
            </a:extLst>
          </p:cNvPr>
          <p:cNvSpPr/>
          <p:nvPr/>
        </p:nvSpPr>
        <p:spPr>
          <a:xfrm>
            <a:off x="10169457" y="3434146"/>
            <a:ext cx="600356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solidFill>
                  <a:srgbClr val="000000"/>
                </a:solidFill>
                <a:latin typeface="Garamond" panose="02020404030301010803" pitchFamily="18" charset="0"/>
              </a:rPr>
              <a:t>Element first</a:t>
            </a:r>
          </a:p>
          <a:p>
            <a:r>
              <a:rPr lang="en-US" sz="5400" dirty="0">
                <a:solidFill>
                  <a:srgbClr val="000000"/>
                </a:solidFill>
                <a:latin typeface="Garamond" panose="02020404030301010803" pitchFamily="18" charset="0"/>
              </a:rPr>
              <a:t>(strict element sizing)</a:t>
            </a:r>
            <a:endParaRPr lang="en-US" sz="5400" b="0" i="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CCBADD-F1EF-4B7D-982E-5C1DF910E47C}"/>
              </a:ext>
            </a:extLst>
          </p:cNvPr>
          <p:cNvSpPr/>
          <p:nvPr/>
        </p:nvSpPr>
        <p:spPr>
          <a:xfrm>
            <a:off x="14541381" y="7024708"/>
            <a:ext cx="60035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sizing of solid elements takes priority when matched to your predetermined spatial system.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935B9F-7457-4340-844C-1522AC654A83}"/>
              </a:ext>
            </a:extLst>
          </p:cNvPr>
          <p:cNvSpPr/>
          <p:nvPr/>
        </p:nvSpPr>
        <p:spPr>
          <a:xfrm>
            <a:off x="10262446" y="6047278"/>
            <a:ext cx="3738457" cy="3483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57C5A7-1D22-4255-97AD-2220D0BC5381}"/>
              </a:ext>
            </a:extLst>
          </p:cNvPr>
          <p:cNvSpPr/>
          <p:nvPr/>
        </p:nvSpPr>
        <p:spPr>
          <a:xfrm rot="16200000">
            <a:off x="-1549349" y="5516304"/>
            <a:ext cx="752321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Marthin Slant" panose="02000500000000000000" pitchFamily="50" charset="0"/>
              </a:rPr>
              <a:t>Element</a:t>
            </a:r>
            <a:endParaRPr lang="en-ID" sz="166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779D44-1D04-4DEF-BEB7-93636ECD1017}"/>
              </a:ext>
            </a:extLst>
          </p:cNvPr>
          <p:cNvSpPr txBox="1">
            <a:spLocks/>
          </p:cNvSpPr>
          <p:nvPr/>
        </p:nvSpPr>
        <p:spPr>
          <a:xfrm>
            <a:off x="21148818" y="966378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28045C-4938-4A60-A74D-C84B5C9BFE45}"/>
              </a:ext>
            </a:extLst>
          </p:cNvPr>
          <p:cNvSpPr/>
          <p:nvPr/>
        </p:nvSpPr>
        <p:spPr>
          <a:xfrm>
            <a:off x="10169457" y="10287142"/>
            <a:ext cx="11232882" cy="646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Applying the spatial scale to your UI elements can come in the form of padding, margin, height, and width definitions.</a:t>
            </a:r>
            <a:endParaRPr lang="en-ID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D2547F6-95A7-4179-81E3-D3B01060F70A}"/>
              </a:ext>
            </a:extLst>
          </p:cNvPr>
          <p:cNvGrpSpPr/>
          <p:nvPr/>
        </p:nvGrpSpPr>
        <p:grpSpPr>
          <a:xfrm>
            <a:off x="11485071" y="7277903"/>
            <a:ext cx="1293207" cy="1022690"/>
            <a:chOff x="11947953" y="9475793"/>
            <a:chExt cx="875965" cy="692728"/>
          </a:xfrm>
          <a:solidFill>
            <a:schemeClr val="bg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5574D3F-D1A3-4276-9965-5C7AF81C9391}"/>
                </a:ext>
              </a:extLst>
            </p:cNvPr>
            <p:cNvSpPr/>
            <p:nvPr/>
          </p:nvSpPr>
          <p:spPr>
            <a:xfrm rot="16200000">
              <a:off x="11947953" y="10029975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8333314-6781-4548-BD48-A0F3BE316672}"/>
                </a:ext>
              </a:extLst>
            </p:cNvPr>
            <p:cNvSpPr/>
            <p:nvPr/>
          </p:nvSpPr>
          <p:spPr>
            <a:xfrm rot="16200000">
              <a:off x="11947953" y="9752884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1107F14-20B9-49E8-8CAD-F2E69893927F}"/>
                </a:ext>
              </a:extLst>
            </p:cNvPr>
            <p:cNvSpPr/>
            <p:nvPr/>
          </p:nvSpPr>
          <p:spPr>
            <a:xfrm rot="16200000">
              <a:off x="11947953" y="947579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B57E9DF-5939-47A0-9D7D-B62AD90A29AC}"/>
                </a:ext>
              </a:extLst>
            </p:cNvPr>
            <p:cNvSpPr/>
            <p:nvPr/>
          </p:nvSpPr>
          <p:spPr>
            <a:xfrm rot="16200000">
              <a:off x="12331411" y="10029975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168876C-870C-4C15-B825-FEDDC7B7BC65}"/>
                </a:ext>
              </a:extLst>
            </p:cNvPr>
            <p:cNvSpPr/>
            <p:nvPr/>
          </p:nvSpPr>
          <p:spPr>
            <a:xfrm rot="16200000">
              <a:off x="12331411" y="9752884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CE4E873-7481-4F4C-9769-C29810A5979C}"/>
                </a:ext>
              </a:extLst>
            </p:cNvPr>
            <p:cNvSpPr/>
            <p:nvPr/>
          </p:nvSpPr>
          <p:spPr>
            <a:xfrm rot="16200000">
              <a:off x="12331411" y="947579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11608C7-5473-4DA8-8266-F4FCC2863540}"/>
                </a:ext>
              </a:extLst>
            </p:cNvPr>
            <p:cNvSpPr/>
            <p:nvPr/>
          </p:nvSpPr>
          <p:spPr>
            <a:xfrm rot="16200000">
              <a:off x="12685372" y="10029975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ACB708D-6088-49B9-A658-6C6F6A4A55FB}"/>
                </a:ext>
              </a:extLst>
            </p:cNvPr>
            <p:cNvSpPr/>
            <p:nvPr/>
          </p:nvSpPr>
          <p:spPr>
            <a:xfrm rot="16200000">
              <a:off x="12685372" y="9752884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24008FF-0B1A-4BEB-9A52-B544B3A4C674}"/>
                </a:ext>
              </a:extLst>
            </p:cNvPr>
            <p:cNvSpPr/>
            <p:nvPr/>
          </p:nvSpPr>
          <p:spPr>
            <a:xfrm rot="16200000">
              <a:off x="12685372" y="947579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4228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E12F0AE-43A4-4439-A9BB-F1C5A784384C}"/>
              </a:ext>
            </a:extLst>
          </p:cNvPr>
          <p:cNvSpPr/>
          <p:nvPr/>
        </p:nvSpPr>
        <p:spPr>
          <a:xfrm>
            <a:off x="11356257" y="0"/>
            <a:ext cx="13122993" cy="136794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03A4ABDB-49CE-47FF-8B52-FFEAC2DA3E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8"/>
          <a:stretch/>
        </p:blipFill>
        <p:spPr>
          <a:xfrm>
            <a:off x="4572001" y="1515576"/>
            <a:ext cx="18229005" cy="10648335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6AD7A94-B3D4-4D1A-9172-42ADFC8D9E51}"/>
              </a:ext>
            </a:extLst>
          </p:cNvPr>
          <p:cNvSpPr/>
          <p:nvPr/>
        </p:nvSpPr>
        <p:spPr>
          <a:xfrm>
            <a:off x="2207629" y="3310028"/>
            <a:ext cx="1087509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>
                <a:solidFill>
                  <a:srgbClr val="000000"/>
                </a:solidFill>
                <a:latin typeface="Marthin Slant" panose="02000500000000000000" pitchFamily="50" charset="0"/>
              </a:rPr>
              <a:t>Content first</a:t>
            </a:r>
            <a:endParaRPr lang="en-US" sz="16600" b="0" i="0" dirty="0">
              <a:solidFill>
                <a:srgbClr val="000000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684016E-4792-4CE7-9461-A54D05532013}"/>
              </a:ext>
            </a:extLst>
          </p:cNvPr>
          <p:cNvSpPr/>
          <p:nvPr/>
        </p:nvSpPr>
        <p:spPr>
          <a:xfrm>
            <a:off x="2417460" y="10859785"/>
            <a:ext cx="13368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These element’s sizes may still fall into your spatial system’s rules but that is secondary to the spacing around the content. 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645B16-3B7C-4C67-8120-2996AC8D7740}"/>
              </a:ext>
            </a:extLst>
          </p:cNvPr>
          <p:cNvSpPr/>
          <p:nvPr/>
        </p:nvSpPr>
        <p:spPr>
          <a:xfrm>
            <a:off x="2207629" y="6714694"/>
            <a:ext cx="8694801" cy="225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we will want to enforce strict internal padding and allow element sizes to be dictated by their content. 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4736E97-9C71-47A1-8D81-DA7C44E3A26C}"/>
              </a:ext>
            </a:extLst>
          </p:cNvPr>
          <p:cNvSpPr txBox="1">
            <a:spLocks/>
          </p:cNvSpPr>
          <p:nvPr/>
        </p:nvSpPr>
        <p:spPr>
          <a:xfrm>
            <a:off x="21119321" y="703196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27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E225DD0-A7F2-4C35-80AB-69A85F145F19}"/>
              </a:ext>
            </a:extLst>
          </p:cNvPr>
          <p:cNvSpPr/>
          <p:nvPr/>
        </p:nvSpPr>
        <p:spPr>
          <a:xfrm>
            <a:off x="0" y="0"/>
            <a:ext cx="914400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381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8571C2-679D-4D16-B5F9-E9637036B5BC}"/>
              </a:ext>
            </a:extLst>
          </p:cNvPr>
          <p:cNvSpPr/>
          <p:nvPr/>
        </p:nvSpPr>
        <p:spPr>
          <a:xfrm>
            <a:off x="0" y="0"/>
            <a:ext cx="5397910" cy="13679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82836E-DC7A-4C58-8F30-4D22517C5ADA}"/>
              </a:ext>
            </a:extLst>
          </p:cNvPr>
          <p:cNvSpPr/>
          <p:nvPr/>
        </p:nvSpPr>
        <p:spPr>
          <a:xfrm>
            <a:off x="7340067" y="1591449"/>
            <a:ext cx="8190063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rgbClr val="000000"/>
                </a:solidFill>
                <a:latin typeface="Marthin Slant" panose="02000500000000000000" pitchFamily="50" charset="0"/>
              </a:rPr>
              <a:t>Creative</a:t>
            </a:r>
            <a:endParaRPr lang="en-US" sz="19900" b="0" i="0" dirty="0">
              <a:solidFill>
                <a:srgbClr val="000000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78C1BE-E2AA-4E90-9F83-16E4DB72D057}"/>
              </a:ext>
            </a:extLst>
          </p:cNvPr>
          <p:cNvSpPr/>
          <p:nvPr/>
        </p:nvSpPr>
        <p:spPr>
          <a:xfrm>
            <a:off x="14317891" y="2824158"/>
            <a:ext cx="527259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b="0" i="0" dirty="0">
                <a:solidFill>
                  <a:srgbClr val="000000"/>
                </a:solidFill>
                <a:effectLst/>
                <a:latin typeface="Marthin Slant" panose="02000500000000000000" pitchFamily="50" charset="0"/>
              </a:rPr>
              <a:t>ideas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4AFD34-30DE-43D5-97BA-40DB7B94C45D}"/>
              </a:ext>
            </a:extLst>
          </p:cNvPr>
          <p:cNvSpPr/>
          <p:nvPr/>
        </p:nvSpPr>
        <p:spPr>
          <a:xfrm rot="16200000">
            <a:off x="-2941260" y="5777915"/>
            <a:ext cx="112804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There is power in design mirroring code and vice versa. It begins to further approximate the actual with the static.</a:t>
            </a:r>
            <a:endParaRPr lang="en-ID" sz="44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EE4C9A-3A51-4C0D-9406-30CD95D1999B}"/>
              </a:ext>
            </a:extLst>
          </p:cNvPr>
          <p:cNvSpPr/>
          <p:nvPr/>
        </p:nvSpPr>
        <p:spPr>
          <a:xfrm>
            <a:off x="6319365" y="7211577"/>
            <a:ext cx="85175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era of design systems is booming, and with good reason. The methodologies behind design systems can simplify development tremendously.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077E39-902E-4311-915E-E7B013EE08FB}"/>
              </a:ext>
            </a:extLst>
          </p:cNvPr>
          <p:cNvSpPr/>
          <p:nvPr/>
        </p:nvSpPr>
        <p:spPr>
          <a:xfrm>
            <a:off x="10154572" y="9325249"/>
            <a:ext cx="467628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latin typeface="Garamond" panose="02020404030301010803" pitchFamily="18" charset="0"/>
              </a:rPr>
              <a:t>95%</a:t>
            </a:r>
            <a:endParaRPr lang="en-US" sz="19900" b="0" i="0" dirty="0">
              <a:effectLst/>
              <a:latin typeface="Garamond" panose="02020404030301010803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AE9D544-EE43-4786-BB35-46EA11BF1480}"/>
              </a:ext>
            </a:extLst>
          </p:cNvPr>
          <p:cNvSpPr txBox="1">
            <a:spLocks/>
          </p:cNvSpPr>
          <p:nvPr/>
        </p:nvSpPr>
        <p:spPr>
          <a:xfrm>
            <a:off x="21119321" y="703196"/>
            <a:ext cx="987595" cy="812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Garamond" panose="02020404030301010803" pitchFamily="18" charset="0"/>
              </a:rPr>
              <a:t>28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DB9057F-F07B-44DF-AF4C-2D4863AB618C}"/>
              </a:ext>
            </a:extLst>
          </p:cNvPr>
          <p:cNvSpPr txBox="1">
            <a:spLocks/>
          </p:cNvSpPr>
          <p:nvPr/>
        </p:nvSpPr>
        <p:spPr>
          <a:xfrm rot="16200000">
            <a:off x="20950136" y="9701373"/>
            <a:ext cx="2008135" cy="6013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25242C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Your picture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ACACFD2-4BB8-49CE-A970-4E684F465DB7}"/>
              </a:ext>
            </a:extLst>
          </p:cNvPr>
          <p:cNvCxnSpPr>
            <a:cxnSpLocks/>
          </p:cNvCxnSpPr>
          <p:nvPr/>
        </p:nvCxnSpPr>
        <p:spPr>
          <a:xfrm flipH="1">
            <a:off x="21815658" y="11006097"/>
            <a:ext cx="1" cy="8089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4201B6B2-28D7-47F8-8338-B1ECB4C83C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66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DAF121A-76C6-4566-9444-C34B5030C578}"/>
              </a:ext>
            </a:extLst>
          </p:cNvPr>
          <p:cNvSpPr/>
          <p:nvPr/>
        </p:nvSpPr>
        <p:spPr>
          <a:xfrm>
            <a:off x="3200308" y="0"/>
            <a:ext cx="6196478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6CDAFF04-F510-4752-B3E0-44788F14C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00">
            <a:off x="-1002892" y="2019403"/>
            <a:ext cx="1025288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F838CD77-6B5C-4C82-A4C1-9253EBD2A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00">
            <a:off x="1622322" y="8833157"/>
            <a:ext cx="1025288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Chart 7">
            <a:extLst>
              <a:ext uri="{FF2B5EF4-FFF2-40B4-BE49-F238E27FC236}">
                <a16:creationId xmlns:a16="http://schemas.microsoft.com/office/drawing/2014/main" id="{9B96D3F4-0BB9-4833-B1BF-9EBC8026BD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7769798"/>
              </p:ext>
            </p:extLst>
          </p:nvPr>
        </p:nvGraphicFramePr>
        <p:xfrm>
          <a:off x="12575153" y="8664293"/>
          <a:ext cx="9635837" cy="3269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8FA56C4-8300-4113-A51C-F8B1519E4374}"/>
              </a:ext>
            </a:extLst>
          </p:cNvPr>
          <p:cNvSpPr/>
          <p:nvPr/>
        </p:nvSpPr>
        <p:spPr>
          <a:xfrm>
            <a:off x="12874780" y="6660142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1617ED6E-5903-4A28-84BF-6512B9553AF9}"/>
              </a:ext>
            </a:extLst>
          </p:cNvPr>
          <p:cNvSpPr>
            <a:spLocks/>
          </p:cNvSpPr>
          <p:nvPr/>
        </p:nvSpPr>
        <p:spPr bwMode="auto">
          <a:xfrm>
            <a:off x="13116579" y="6945480"/>
            <a:ext cx="548493" cy="447295"/>
          </a:xfrm>
          <a:custGeom>
            <a:avLst/>
            <a:gdLst>
              <a:gd name="T0" fmla="*/ 431085 w 368"/>
              <a:gd name="T1" fmla="*/ 42179 h 299"/>
              <a:gd name="T2" fmla="*/ 379542 w 368"/>
              <a:gd name="T3" fmla="*/ 56239 h 299"/>
              <a:gd name="T4" fmla="*/ 419371 w 368"/>
              <a:gd name="T5" fmla="*/ 7030 h 299"/>
              <a:gd name="T6" fmla="*/ 363142 w 368"/>
              <a:gd name="T7" fmla="*/ 28119 h 299"/>
              <a:gd name="T8" fmla="*/ 298714 w 368"/>
              <a:gd name="T9" fmla="*/ 0 h 299"/>
              <a:gd name="T10" fmla="*/ 209685 w 368"/>
              <a:gd name="T11" fmla="*/ 89044 h 299"/>
              <a:gd name="T12" fmla="*/ 212028 w 368"/>
              <a:gd name="T13" fmla="*/ 108962 h 299"/>
              <a:gd name="T14" fmla="*/ 29286 w 368"/>
              <a:gd name="T15" fmla="*/ 16403 h 299"/>
              <a:gd name="T16" fmla="*/ 17571 w 368"/>
              <a:gd name="T17" fmla="*/ 60925 h 299"/>
              <a:gd name="T18" fmla="*/ 57400 w 368"/>
              <a:gd name="T19" fmla="*/ 134738 h 299"/>
              <a:gd name="T20" fmla="*/ 17571 w 368"/>
              <a:gd name="T21" fmla="*/ 124193 h 299"/>
              <a:gd name="T22" fmla="*/ 16400 w 368"/>
              <a:gd name="T23" fmla="*/ 124193 h 299"/>
              <a:gd name="T24" fmla="*/ 87857 w 368"/>
              <a:gd name="T25" fmla="*/ 212066 h 299"/>
              <a:gd name="T26" fmla="*/ 64428 w 368"/>
              <a:gd name="T27" fmla="*/ 214409 h 299"/>
              <a:gd name="T28" fmla="*/ 48028 w 368"/>
              <a:gd name="T29" fmla="*/ 213238 h 299"/>
              <a:gd name="T30" fmla="*/ 130028 w 368"/>
              <a:gd name="T31" fmla="*/ 274163 h 299"/>
              <a:gd name="T32" fmla="*/ 21086 w 368"/>
              <a:gd name="T33" fmla="*/ 312827 h 299"/>
              <a:gd name="T34" fmla="*/ 0 w 368"/>
              <a:gd name="T35" fmla="*/ 310483 h 299"/>
              <a:gd name="T36" fmla="*/ 134714 w 368"/>
              <a:gd name="T37" fmla="*/ 350319 h 299"/>
              <a:gd name="T38" fmla="*/ 386571 w 368"/>
              <a:gd name="T39" fmla="*/ 99589 h 299"/>
              <a:gd name="T40" fmla="*/ 386571 w 368"/>
              <a:gd name="T41" fmla="*/ 87873 h 299"/>
              <a:gd name="T42" fmla="*/ 431085 w 368"/>
              <a:gd name="T43" fmla="*/ 42179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rgbClr val="25242C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9970289-C13D-4D00-834C-3AED55F43E9B}"/>
              </a:ext>
            </a:extLst>
          </p:cNvPr>
          <p:cNvSpPr/>
          <p:nvPr/>
        </p:nvSpPr>
        <p:spPr>
          <a:xfrm>
            <a:off x="14565035" y="6660142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Freeform 26">
            <a:extLst>
              <a:ext uri="{FF2B5EF4-FFF2-40B4-BE49-F238E27FC236}">
                <a16:creationId xmlns:a16="http://schemas.microsoft.com/office/drawing/2014/main" id="{D030E28A-4D07-489E-A4F8-70A23B20D658}"/>
              </a:ext>
            </a:extLst>
          </p:cNvPr>
          <p:cNvSpPr>
            <a:spLocks noEditPoints="1"/>
          </p:cNvSpPr>
          <p:nvPr/>
        </p:nvSpPr>
        <p:spPr bwMode="auto">
          <a:xfrm>
            <a:off x="14806712" y="6908034"/>
            <a:ext cx="509302" cy="511607"/>
          </a:xfrm>
          <a:custGeom>
            <a:avLst/>
            <a:gdLst>
              <a:gd name="T0" fmla="*/ 283008 w 198"/>
              <a:gd name="T1" fmla="*/ 0 h 198"/>
              <a:gd name="T2" fmla="*/ 67214 w 198"/>
              <a:gd name="T3" fmla="*/ 0 h 198"/>
              <a:gd name="T4" fmla="*/ 0 w 198"/>
              <a:gd name="T5" fmla="*/ 67501 h 198"/>
              <a:gd name="T6" fmla="*/ 0 w 198"/>
              <a:gd name="T7" fmla="*/ 138556 h 198"/>
              <a:gd name="T8" fmla="*/ 0 w 198"/>
              <a:gd name="T9" fmla="*/ 282440 h 198"/>
              <a:gd name="T10" fmla="*/ 67214 w 198"/>
              <a:gd name="T11" fmla="*/ 351718 h 198"/>
              <a:gd name="T12" fmla="*/ 283008 w 198"/>
              <a:gd name="T13" fmla="*/ 351718 h 198"/>
              <a:gd name="T14" fmla="*/ 350222 w 198"/>
              <a:gd name="T15" fmla="*/ 282440 h 198"/>
              <a:gd name="T16" fmla="*/ 350222 w 198"/>
              <a:gd name="T17" fmla="*/ 138556 h 198"/>
              <a:gd name="T18" fmla="*/ 350222 w 198"/>
              <a:gd name="T19" fmla="*/ 67501 h 198"/>
              <a:gd name="T20" fmla="*/ 283008 w 198"/>
              <a:gd name="T21" fmla="*/ 0 h 198"/>
              <a:gd name="T22" fmla="*/ 302464 w 198"/>
              <a:gd name="T23" fmla="*/ 39080 h 198"/>
              <a:gd name="T24" fmla="*/ 309540 w 198"/>
              <a:gd name="T25" fmla="*/ 39080 h 198"/>
              <a:gd name="T26" fmla="*/ 309540 w 198"/>
              <a:gd name="T27" fmla="*/ 47962 h 198"/>
              <a:gd name="T28" fmla="*/ 309540 w 198"/>
              <a:gd name="T29" fmla="*/ 99476 h 198"/>
              <a:gd name="T30" fmla="*/ 251169 w 198"/>
              <a:gd name="T31" fmla="*/ 99476 h 198"/>
              <a:gd name="T32" fmla="*/ 251169 w 198"/>
              <a:gd name="T33" fmla="*/ 39080 h 198"/>
              <a:gd name="T34" fmla="*/ 302464 w 198"/>
              <a:gd name="T35" fmla="*/ 39080 h 198"/>
              <a:gd name="T36" fmla="*/ 125585 w 198"/>
              <a:gd name="T37" fmla="*/ 138556 h 198"/>
              <a:gd name="T38" fmla="*/ 175111 w 198"/>
              <a:gd name="T39" fmla="*/ 113687 h 198"/>
              <a:gd name="T40" fmla="*/ 224637 w 198"/>
              <a:gd name="T41" fmla="*/ 138556 h 198"/>
              <a:gd name="T42" fmla="*/ 237019 w 198"/>
              <a:gd name="T43" fmla="*/ 175859 h 198"/>
              <a:gd name="T44" fmla="*/ 175111 w 198"/>
              <a:gd name="T45" fmla="*/ 238031 h 198"/>
              <a:gd name="T46" fmla="*/ 113203 w 198"/>
              <a:gd name="T47" fmla="*/ 175859 h 198"/>
              <a:gd name="T48" fmla="*/ 125585 w 198"/>
              <a:gd name="T49" fmla="*/ 138556 h 198"/>
              <a:gd name="T50" fmla="*/ 316615 w 198"/>
              <a:gd name="T51" fmla="*/ 282440 h 198"/>
              <a:gd name="T52" fmla="*/ 283008 w 198"/>
              <a:gd name="T53" fmla="*/ 316191 h 198"/>
              <a:gd name="T54" fmla="*/ 67214 w 198"/>
              <a:gd name="T55" fmla="*/ 316191 h 198"/>
              <a:gd name="T56" fmla="*/ 33607 w 198"/>
              <a:gd name="T57" fmla="*/ 282440 h 198"/>
              <a:gd name="T58" fmla="*/ 33607 w 198"/>
              <a:gd name="T59" fmla="*/ 138556 h 198"/>
              <a:gd name="T60" fmla="*/ 86671 w 198"/>
              <a:gd name="T61" fmla="*/ 138556 h 198"/>
              <a:gd name="T62" fmla="*/ 79596 w 198"/>
              <a:gd name="T63" fmla="*/ 175859 h 198"/>
              <a:gd name="T64" fmla="*/ 175111 w 198"/>
              <a:gd name="T65" fmla="*/ 271782 h 198"/>
              <a:gd name="T66" fmla="*/ 270626 w 198"/>
              <a:gd name="T67" fmla="*/ 175859 h 198"/>
              <a:gd name="T68" fmla="*/ 263551 w 198"/>
              <a:gd name="T69" fmla="*/ 138556 h 198"/>
              <a:gd name="T70" fmla="*/ 316615 w 198"/>
              <a:gd name="T71" fmla="*/ 138556 h 198"/>
              <a:gd name="T72" fmla="*/ 316615 w 198"/>
              <a:gd name="T73" fmla="*/ 282440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60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1"/>
                  <a:pt x="17" y="198"/>
                  <a:pt x="38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8" y="181"/>
                  <a:pt x="198" y="159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1" y="0"/>
                  <a:pt x="160" y="0"/>
                </a:cubicBezTo>
                <a:close/>
                <a:moveTo>
                  <a:pt x="171" y="22"/>
                </a:moveTo>
                <a:cubicBezTo>
                  <a:pt x="175" y="22"/>
                  <a:pt x="175" y="22"/>
                  <a:pt x="175" y="22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2"/>
                  <a:pt x="142" y="22"/>
                  <a:pt x="142" y="22"/>
                </a:cubicBezTo>
                <a:lnTo>
                  <a:pt x="171" y="22"/>
                </a:lnTo>
                <a:close/>
                <a:moveTo>
                  <a:pt x="71" y="78"/>
                </a:moveTo>
                <a:cubicBezTo>
                  <a:pt x="77" y="70"/>
                  <a:pt x="87" y="64"/>
                  <a:pt x="99" y="64"/>
                </a:cubicBezTo>
                <a:cubicBezTo>
                  <a:pt x="111" y="64"/>
                  <a:pt x="121" y="70"/>
                  <a:pt x="127" y="78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8" y="134"/>
                  <a:pt x="99" y="134"/>
                </a:cubicBezTo>
                <a:cubicBezTo>
                  <a:pt x="80" y="134"/>
                  <a:pt x="64" y="118"/>
                  <a:pt x="64" y="99"/>
                </a:cubicBezTo>
                <a:cubicBezTo>
                  <a:pt x="64" y="91"/>
                  <a:pt x="67" y="84"/>
                  <a:pt x="71" y="78"/>
                </a:cubicBezTo>
                <a:close/>
                <a:moveTo>
                  <a:pt x="179" y="159"/>
                </a:moveTo>
                <a:cubicBezTo>
                  <a:pt x="179" y="170"/>
                  <a:pt x="170" y="178"/>
                  <a:pt x="160" y="178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28" y="178"/>
                  <a:pt x="19" y="170"/>
                  <a:pt x="19" y="159"/>
                </a:cubicBezTo>
                <a:cubicBezTo>
                  <a:pt x="19" y="78"/>
                  <a:pt x="19" y="78"/>
                  <a:pt x="1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85"/>
                  <a:pt x="45" y="91"/>
                  <a:pt x="45" y="99"/>
                </a:cubicBezTo>
                <a:cubicBezTo>
                  <a:pt x="45" y="129"/>
                  <a:pt x="69" y="153"/>
                  <a:pt x="99" y="153"/>
                </a:cubicBezTo>
                <a:cubicBezTo>
                  <a:pt x="129" y="153"/>
                  <a:pt x="153" y="129"/>
                  <a:pt x="153" y="99"/>
                </a:cubicBezTo>
                <a:cubicBezTo>
                  <a:pt x="153" y="91"/>
                  <a:pt x="152" y="85"/>
                  <a:pt x="149" y="78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C35A6E5-0539-4E0A-A054-D127F12738FD}"/>
              </a:ext>
            </a:extLst>
          </p:cNvPr>
          <p:cNvSpPr/>
          <p:nvPr/>
        </p:nvSpPr>
        <p:spPr>
          <a:xfrm>
            <a:off x="16255290" y="6660142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37CCCB47-F33E-4022-BAD8-7FB821324627}"/>
              </a:ext>
            </a:extLst>
          </p:cNvPr>
          <p:cNvSpPr>
            <a:spLocks/>
          </p:cNvSpPr>
          <p:nvPr/>
        </p:nvSpPr>
        <p:spPr bwMode="auto">
          <a:xfrm>
            <a:off x="16506869" y="6924296"/>
            <a:ext cx="502055" cy="499740"/>
          </a:xfrm>
          <a:custGeom>
            <a:avLst/>
            <a:gdLst>
              <a:gd name="T0" fmla="*/ 343911 w 360"/>
              <a:gd name="T1" fmla="*/ 57385 h 360"/>
              <a:gd name="T2" fmla="*/ 286593 w 360"/>
              <a:gd name="T3" fmla="*/ 0 h 360"/>
              <a:gd name="T4" fmla="*/ 57319 w 360"/>
              <a:gd name="T5" fmla="*/ 0 h 360"/>
              <a:gd name="T6" fmla="*/ 0 w 360"/>
              <a:gd name="T7" fmla="*/ 57385 h 360"/>
              <a:gd name="T8" fmla="*/ 0 w 360"/>
              <a:gd name="T9" fmla="*/ 286927 h 360"/>
              <a:gd name="T10" fmla="*/ 57319 w 360"/>
              <a:gd name="T11" fmla="*/ 344312 h 360"/>
              <a:gd name="T12" fmla="*/ 171956 w 360"/>
              <a:gd name="T13" fmla="*/ 344312 h 360"/>
              <a:gd name="T14" fmla="*/ 171956 w 360"/>
              <a:gd name="T15" fmla="*/ 214239 h 360"/>
              <a:gd name="T16" fmla="*/ 129922 w 360"/>
              <a:gd name="T17" fmla="*/ 214239 h 360"/>
              <a:gd name="T18" fmla="*/ 129922 w 360"/>
              <a:gd name="T19" fmla="*/ 156853 h 360"/>
              <a:gd name="T20" fmla="*/ 171956 w 360"/>
              <a:gd name="T21" fmla="*/ 156853 h 360"/>
              <a:gd name="T22" fmla="*/ 171956 w 360"/>
              <a:gd name="T23" fmla="*/ 134856 h 360"/>
              <a:gd name="T24" fmla="*/ 236916 w 360"/>
              <a:gd name="T25" fmla="*/ 61211 h 360"/>
              <a:gd name="T26" fmla="*/ 282771 w 360"/>
              <a:gd name="T27" fmla="*/ 61211 h 360"/>
              <a:gd name="T28" fmla="*/ 282771 w 360"/>
              <a:gd name="T29" fmla="*/ 118596 h 360"/>
              <a:gd name="T30" fmla="*/ 236916 w 360"/>
              <a:gd name="T31" fmla="*/ 118596 h 360"/>
              <a:gd name="T32" fmla="*/ 225453 w 360"/>
              <a:gd name="T33" fmla="*/ 133899 h 360"/>
              <a:gd name="T34" fmla="*/ 225453 w 360"/>
              <a:gd name="T35" fmla="*/ 156853 h 360"/>
              <a:gd name="T36" fmla="*/ 282771 w 360"/>
              <a:gd name="T37" fmla="*/ 156853 h 360"/>
              <a:gd name="T38" fmla="*/ 282771 w 360"/>
              <a:gd name="T39" fmla="*/ 214239 h 360"/>
              <a:gd name="T40" fmla="*/ 225453 w 360"/>
              <a:gd name="T41" fmla="*/ 214239 h 360"/>
              <a:gd name="T42" fmla="*/ 225453 w 360"/>
              <a:gd name="T43" fmla="*/ 344312 h 360"/>
              <a:gd name="T44" fmla="*/ 286593 w 360"/>
              <a:gd name="T45" fmla="*/ 344312 h 360"/>
              <a:gd name="T46" fmla="*/ 343911 w 360"/>
              <a:gd name="T47" fmla="*/ 286927 h 360"/>
              <a:gd name="T48" fmla="*/ 343911 w 360"/>
              <a:gd name="T49" fmla="*/ 57385 h 3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rgbClr val="25242C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7F69CD1-A85D-4788-A688-BD07F6A92E60}"/>
              </a:ext>
            </a:extLst>
          </p:cNvPr>
          <p:cNvSpPr/>
          <p:nvPr/>
        </p:nvSpPr>
        <p:spPr>
          <a:xfrm>
            <a:off x="17934442" y="6660142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77ADFAA4-6FF0-4E88-BDD7-9114730E7374}"/>
              </a:ext>
            </a:extLst>
          </p:cNvPr>
          <p:cNvSpPr>
            <a:spLocks noEditPoints="1"/>
          </p:cNvSpPr>
          <p:nvPr/>
        </p:nvSpPr>
        <p:spPr bwMode="auto">
          <a:xfrm>
            <a:off x="18248399" y="6937423"/>
            <a:ext cx="455390" cy="455390"/>
          </a:xfrm>
          <a:custGeom>
            <a:avLst/>
            <a:gdLst>
              <a:gd name="T0" fmla="*/ 330283 w 360"/>
              <a:gd name="T1" fmla="*/ 0 h 360"/>
              <a:gd name="T2" fmla="*/ 25788 w 360"/>
              <a:gd name="T3" fmla="*/ 0 h 360"/>
              <a:gd name="T4" fmla="*/ 0 w 360"/>
              <a:gd name="T5" fmla="*/ 24825 h 360"/>
              <a:gd name="T6" fmla="*/ 0 w 360"/>
              <a:gd name="T7" fmla="*/ 331661 h 360"/>
              <a:gd name="T8" fmla="*/ 25788 w 360"/>
              <a:gd name="T9" fmla="*/ 357479 h 360"/>
              <a:gd name="T10" fmla="*/ 330283 w 360"/>
              <a:gd name="T11" fmla="*/ 357479 h 360"/>
              <a:gd name="T12" fmla="*/ 357063 w 360"/>
              <a:gd name="T13" fmla="*/ 331661 h 360"/>
              <a:gd name="T14" fmla="*/ 357063 w 360"/>
              <a:gd name="T15" fmla="*/ 24825 h 360"/>
              <a:gd name="T16" fmla="*/ 330283 w 360"/>
              <a:gd name="T17" fmla="*/ 0 h 360"/>
              <a:gd name="T18" fmla="*/ 108111 w 360"/>
              <a:gd name="T19" fmla="*/ 298892 h 360"/>
              <a:gd name="T20" fmla="*/ 53559 w 360"/>
              <a:gd name="T21" fmla="*/ 298892 h 360"/>
              <a:gd name="T22" fmla="*/ 53559 w 360"/>
              <a:gd name="T23" fmla="*/ 137034 h 360"/>
              <a:gd name="T24" fmla="*/ 108111 w 360"/>
              <a:gd name="T25" fmla="*/ 137034 h 360"/>
              <a:gd name="T26" fmla="*/ 108111 w 360"/>
              <a:gd name="T27" fmla="*/ 298892 h 360"/>
              <a:gd name="T28" fmla="*/ 81331 w 360"/>
              <a:gd name="T29" fmla="*/ 115188 h 360"/>
              <a:gd name="T30" fmla="*/ 80339 w 360"/>
              <a:gd name="T31" fmla="*/ 115188 h 360"/>
              <a:gd name="T32" fmla="*/ 50584 w 360"/>
              <a:gd name="T33" fmla="*/ 87384 h 360"/>
              <a:gd name="T34" fmla="*/ 81331 w 360"/>
              <a:gd name="T35" fmla="*/ 59580 h 360"/>
              <a:gd name="T36" fmla="*/ 111086 w 360"/>
              <a:gd name="T37" fmla="*/ 87384 h 360"/>
              <a:gd name="T38" fmla="*/ 81331 w 360"/>
              <a:gd name="T39" fmla="*/ 115188 h 360"/>
              <a:gd name="T40" fmla="*/ 302512 w 360"/>
              <a:gd name="T41" fmla="*/ 298892 h 360"/>
              <a:gd name="T42" fmla="*/ 248952 w 360"/>
              <a:gd name="T43" fmla="*/ 298892 h 360"/>
              <a:gd name="T44" fmla="*/ 248952 w 360"/>
              <a:gd name="T45" fmla="*/ 212501 h 360"/>
              <a:gd name="T46" fmla="*/ 221181 w 360"/>
              <a:gd name="T47" fmla="*/ 175761 h 360"/>
              <a:gd name="T48" fmla="*/ 193409 w 360"/>
              <a:gd name="T49" fmla="*/ 195620 h 360"/>
              <a:gd name="T50" fmla="*/ 191425 w 360"/>
              <a:gd name="T51" fmla="*/ 208529 h 360"/>
              <a:gd name="T52" fmla="*/ 191425 w 360"/>
              <a:gd name="T53" fmla="*/ 298892 h 360"/>
              <a:gd name="T54" fmla="*/ 137866 w 360"/>
              <a:gd name="T55" fmla="*/ 298892 h 360"/>
              <a:gd name="T56" fmla="*/ 137866 w 360"/>
              <a:gd name="T57" fmla="*/ 137034 h 360"/>
              <a:gd name="T58" fmla="*/ 191425 w 360"/>
              <a:gd name="T59" fmla="*/ 137034 h 360"/>
              <a:gd name="T60" fmla="*/ 191425 w 360"/>
              <a:gd name="T61" fmla="*/ 159873 h 360"/>
              <a:gd name="T62" fmla="*/ 240026 w 360"/>
              <a:gd name="T63" fmla="*/ 134055 h 360"/>
              <a:gd name="T64" fmla="*/ 302512 w 360"/>
              <a:gd name="T65" fmla="*/ 206543 h 360"/>
              <a:gd name="T66" fmla="*/ 302512 w 360"/>
              <a:gd name="T67" fmla="*/ 298892 h 360"/>
              <a:gd name="T68" fmla="*/ 191425 w 360"/>
              <a:gd name="T69" fmla="*/ 160866 h 360"/>
              <a:gd name="T70" fmla="*/ 191425 w 360"/>
              <a:gd name="T71" fmla="*/ 159873 h 360"/>
              <a:gd name="T72" fmla="*/ 191425 w 360"/>
              <a:gd name="T73" fmla="*/ 160866 h 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rgbClr val="25242C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89F01-78E7-4648-99BB-7031BDD87246}"/>
              </a:ext>
            </a:extLst>
          </p:cNvPr>
          <p:cNvSpPr txBox="1">
            <a:spLocks/>
          </p:cNvSpPr>
          <p:nvPr/>
        </p:nvSpPr>
        <p:spPr>
          <a:xfrm>
            <a:off x="12436080" y="2083102"/>
            <a:ext cx="11951552" cy="231496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0" dirty="0">
                <a:solidFill>
                  <a:sysClr val="windowText" lastClr="000000"/>
                </a:solidFill>
                <a:latin typeface="Marthin Slant" panose="020005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Social Media</a:t>
            </a:r>
            <a:endParaRPr lang="en-US" sz="14000" dirty="0">
              <a:solidFill>
                <a:schemeClr val="bg1"/>
              </a:solidFill>
              <a:latin typeface="Marthin Slant" panose="02000500000000000000" pitchFamily="50" charset="0"/>
              <a:ea typeface="Inter Medium" panose="02000603000000020004" pitchFamily="50" charset="0"/>
              <a:cs typeface="Poppins SemiBold" panose="000007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967DD5E-0632-4370-B188-B336A8241A63}"/>
              </a:ext>
            </a:extLst>
          </p:cNvPr>
          <p:cNvSpPr txBox="1">
            <a:spLocks/>
          </p:cNvSpPr>
          <p:nvPr/>
        </p:nvSpPr>
        <p:spPr>
          <a:xfrm>
            <a:off x="12527698" y="3380319"/>
            <a:ext cx="11951552" cy="231496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0" dirty="0">
                <a:solidFill>
                  <a:sysClr val="windowText" lastClr="000000"/>
                </a:solidFill>
                <a:latin typeface="Marthin Slant" panose="020005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mockup.</a:t>
            </a:r>
            <a:endParaRPr lang="en-US" sz="14000" dirty="0">
              <a:solidFill>
                <a:schemeClr val="bg1"/>
              </a:solidFill>
              <a:latin typeface="Marthin Slant" panose="02000500000000000000" pitchFamily="50" charset="0"/>
              <a:ea typeface="Inter Medium" panose="02000603000000020004" pitchFamily="50" charset="0"/>
              <a:cs typeface="Poppins SemiBold" panose="000007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C144D90-CFD0-46A2-9985-2898ED61FD1C}"/>
              </a:ext>
            </a:extLst>
          </p:cNvPr>
          <p:cNvSpPr/>
          <p:nvPr/>
        </p:nvSpPr>
        <p:spPr>
          <a:xfrm>
            <a:off x="12633408" y="5495224"/>
            <a:ext cx="8517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era of design systems is booming, and with good reason.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63B3BBC-9557-4AA9-9960-CC4FC3F59C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47774BD6-3C6F-4118-BD4A-700CDBC8E9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47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8D79CEE-6B99-4D97-9C25-8575B6C43ACC}"/>
              </a:ext>
            </a:extLst>
          </p:cNvPr>
          <p:cNvSpPr/>
          <p:nvPr/>
        </p:nvSpPr>
        <p:spPr>
          <a:xfrm>
            <a:off x="8359206" y="0"/>
            <a:ext cx="10695710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C8CAC9-20E9-4DC9-B2C2-69E25E694973}"/>
              </a:ext>
            </a:extLst>
          </p:cNvPr>
          <p:cNvSpPr/>
          <p:nvPr/>
        </p:nvSpPr>
        <p:spPr>
          <a:xfrm rot="5400000">
            <a:off x="6810514" y="4671493"/>
            <a:ext cx="1146664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rgbClr val="25242C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It replaces confusion with clarity and brings understanding</a:t>
            </a:r>
            <a:endParaRPr lang="en-ID" sz="6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241A30-1E3C-4241-B608-38CC625AC0E5}"/>
              </a:ext>
            </a:extLst>
          </p:cNvPr>
          <p:cNvSpPr txBox="1">
            <a:spLocks/>
          </p:cNvSpPr>
          <p:nvPr/>
        </p:nvSpPr>
        <p:spPr>
          <a:xfrm>
            <a:off x="20945460" y="1194049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dirty="0">
                <a:latin typeface="Garamond" panose="02020404030301010803" pitchFamily="18" charset="0"/>
              </a:rPr>
              <a:t>03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E5A990-2514-4000-AC16-138AC3511200}"/>
              </a:ext>
            </a:extLst>
          </p:cNvPr>
          <p:cNvSpPr txBox="1">
            <a:spLocks/>
          </p:cNvSpPr>
          <p:nvPr/>
        </p:nvSpPr>
        <p:spPr>
          <a:xfrm rot="16200000">
            <a:off x="10025572" y="10346626"/>
            <a:ext cx="2008135" cy="6013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25242C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Your picture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7590E7B-37FE-4F2D-A9F1-B7AB42B2A34E}"/>
              </a:ext>
            </a:extLst>
          </p:cNvPr>
          <p:cNvSpPr txBox="1">
            <a:spLocks/>
          </p:cNvSpPr>
          <p:nvPr/>
        </p:nvSpPr>
        <p:spPr>
          <a:xfrm rot="16200000">
            <a:off x="17063682" y="10346627"/>
            <a:ext cx="2008135" cy="6013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25242C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Your picture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7B7F6F-B494-43C3-B6E1-AC3B09AE1E0F}"/>
              </a:ext>
            </a:extLst>
          </p:cNvPr>
          <p:cNvCxnSpPr>
            <a:cxnSpLocks/>
          </p:cNvCxnSpPr>
          <p:nvPr/>
        </p:nvCxnSpPr>
        <p:spPr>
          <a:xfrm flipH="1">
            <a:off x="10891094" y="11651350"/>
            <a:ext cx="1" cy="8089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D8380C7-86F8-4FB2-8B03-3BD55DBAAC1F}"/>
              </a:ext>
            </a:extLst>
          </p:cNvPr>
          <p:cNvCxnSpPr>
            <a:cxnSpLocks/>
          </p:cNvCxnSpPr>
          <p:nvPr/>
        </p:nvCxnSpPr>
        <p:spPr>
          <a:xfrm flipH="1">
            <a:off x="17901494" y="11651350"/>
            <a:ext cx="1" cy="8089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1418B383-BC61-4546-AA53-F04A4A624822}"/>
              </a:ext>
            </a:extLst>
          </p:cNvPr>
          <p:cNvSpPr txBox="1">
            <a:spLocks/>
          </p:cNvSpPr>
          <p:nvPr/>
        </p:nvSpPr>
        <p:spPr>
          <a:xfrm>
            <a:off x="14967822" y="5318332"/>
            <a:ext cx="10695710" cy="326268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6600" dirty="0">
                <a:latin typeface="Marthin Slant" panose="02000500000000000000" pitchFamily="50" charset="0"/>
                <a:ea typeface="EB Garamond 12" panose="02020502060206020403" pitchFamily="18" charset="0"/>
              </a:rPr>
              <a:t>Branding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CC8C894-9BA5-4A4E-A081-E818202074D4}"/>
              </a:ext>
            </a:extLst>
          </p:cNvPr>
          <p:cNvSpPr/>
          <p:nvPr/>
        </p:nvSpPr>
        <p:spPr>
          <a:xfrm>
            <a:off x="2321572" y="10776707"/>
            <a:ext cx="4535719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Unsure how to share the importance of your work, the heart of your mission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0BE91E-64A6-4DA7-8E5B-F0A0540C3B6E}"/>
              </a:ext>
            </a:extLst>
          </p:cNvPr>
          <p:cNvSpPr/>
          <p:nvPr/>
        </p:nvSpPr>
        <p:spPr>
          <a:xfrm>
            <a:off x="20993669" y="11051185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rgbClr val="25242C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9A4F253-2DBD-4B04-9DD0-BADBCBCACF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8"/>
          <a:stretch/>
        </p:blipFill>
        <p:spPr>
          <a:xfrm>
            <a:off x="2189018" y="1219200"/>
            <a:ext cx="8091055" cy="6954982"/>
          </a:xfrm>
        </p:spPr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DE30696A-87A9-4CB5-BFE1-953606A4B9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70A8D882-2761-4460-93AB-2F0AAE3DAC7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176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874D74-90C3-4C02-8644-D8C2CAAEE4AC}"/>
              </a:ext>
            </a:extLst>
          </p:cNvPr>
          <p:cNvSpPr/>
          <p:nvPr/>
        </p:nvSpPr>
        <p:spPr>
          <a:xfrm>
            <a:off x="2212258" y="1917290"/>
            <a:ext cx="20411768" cy="97044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E88F3D5-3A78-4F03-BF42-569029BC5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01887"/>
            <a:ext cx="11418670" cy="847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12F7CF2-FC3A-4E5C-A150-20AD439919E3}"/>
              </a:ext>
            </a:extLst>
          </p:cNvPr>
          <p:cNvSpPr/>
          <p:nvPr/>
        </p:nvSpPr>
        <p:spPr>
          <a:xfrm>
            <a:off x="11857370" y="8678036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9042061A-D1F5-47DD-A40F-40BCC11D5416}"/>
              </a:ext>
            </a:extLst>
          </p:cNvPr>
          <p:cNvSpPr>
            <a:spLocks/>
          </p:cNvSpPr>
          <p:nvPr/>
        </p:nvSpPr>
        <p:spPr bwMode="auto">
          <a:xfrm>
            <a:off x="12099169" y="8963374"/>
            <a:ext cx="548493" cy="447295"/>
          </a:xfrm>
          <a:custGeom>
            <a:avLst/>
            <a:gdLst>
              <a:gd name="T0" fmla="*/ 431085 w 368"/>
              <a:gd name="T1" fmla="*/ 42179 h 299"/>
              <a:gd name="T2" fmla="*/ 379542 w 368"/>
              <a:gd name="T3" fmla="*/ 56239 h 299"/>
              <a:gd name="T4" fmla="*/ 419371 w 368"/>
              <a:gd name="T5" fmla="*/ 7030 h 299"/>
              <a:gd name="T6" fmla="*/ 363142 w 368"/>
              <a:gd name="T7" fmla="*/ 28119 h 299"/>
              <a:gd name="T8" fmla="*/ 298714 w 368"/>
              <a:gd name="T9" fmla="*/ 0 h 299"/>
              <a:gd name="T10" fmla="*/ 209685 w 368"/>
              <a:gd name="T11" fmla="*/ 89044 h 299"/>
              <a:gd name="T12" fmla="*/ 212028 w 368"/>
              <a:gd name="T13" fmla="*/ 108962 h 299"/>
              <a:gd name="T14" fmla="*/ 29286 w 368"/>
              <a:gd name="T15" fmla="*/ 16403 h 299"/>
              <a:gd name="T16" fmla="*/ 17571 w 368"/>
              <a:gd name="T17" fmla="*/ 60925 h 299"/>
              <a:gd name="T18" fmla="*/ 57400 w 368"/>
              <a:gd name="T19" fmla="*/ 134738 h 299"/>
              <a:gd name="T20" fmla="*/ 17571 w 368"/>
              <a:gd name="T21" fmla="*/ 124193 h 299"/>
              <a:gd name="T22" fmla="*/ 16400 w 368"/>
              <a:gd name="T23" fmla="*/ 124193 h 299"/>
              <a:gd name="T24" fmla="*/ 87857 w 368"/>
              <a:gd name="T25" fmla="*/ 212066 h 299"/>
              <a:gd name="T26" fmla="*/ 64428 w 368"/>
              <a:gd name="T27" fmla="*/ 214409 h 299"/>
              <a:gd name="T28" fmla="*/ 48028 w 368"/>
              <a:gd name="T29" fmla="*/ 213238 h 299"/>
              <a:gd name="T30" fmla="*/ 130028 w 368"/>
              <a:gd name="T31" fmla="*/ 274163 h 299"/>
              <a:gd name="T32" fmla="*/ 21086 w 368"/>
              <a:gd name="T33" fmla="*/ 312827 h 299"/>
              <a:gd name="T34" fmla="*/ 0 w 368"/>
              <a:gd name="T35" fmla="*/ 310483 h 299"/>
              <a:gd name="T36" fmla="*/ 134714 w 368"/>
              <a:gd name="T37" fmla="*/ 350319 h 299"/>
              <a:gd name="T38" fmla="*/ 386571 w 368"/>
              <a:gd name="T39" fmla="*/ 99589 h 299"/>
              <a:gd name="T40" fmla="*/ 386571 w 368"/>
              <a:gd name="T41" fmla="*/ 87873 h 299"/>
              <a:gd name="T42" fmla="*/ 431085 w 368"/>
              <a:gd name="T43" fmla="*/ 42179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428819F-5822-454B-A0EF-DB05E062BCDF}"/>
              </a:ext>
            </a:extLst>
          </p:cNvPr>
          <p:cNvSpPr/>
          <p:nvPr/>
        </p:nvSpPr>
        <p:spPr>
          <a:xfrm>
            <a:off x="13547625" y="8678036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CFE82BEA-6BB5-4503-B51C-852DC782E6C7}"/>
              </a:ext>
            </a:extLst>
          </p:cNvPr>
          <p:cNvSpPr>
            <a:spLocks noEditPoints="1"/>
          </p:cNvSpPr>
          <p:nvPr/>
        </p:nvSpPr>
        <p:spPr bwMode="auto">
          <a:xfrm>
            <a:off x="13789302" y="8925928"/>
            <a:ext cx="509302" cy="511607"/>
          </a:xfrm>
          <a:custGeom>
            <a:avLst/>
            <a:gdLst>
              <a:gd name="T0" fmla="*/ 283008 w 198"/>
              <a:gd name="T1" fmla="*/ 0 h 198"/>
              <a:gd name="T2" fmla="*/ 67214 w 198"/>
              <a:gd name="T3" fmla="*/ 0 h 198"/>
              <a:gd name="T4" fmla="*/ 0 w 198"/>
              <a:gd name="T5" fmla="*/ 67501 h 198"/>
              <a:gd name="T6" fmla="*/ 0 w 198"/>
              <a:gd name="T7" fmla="*/ 138556 h 198"/>
              <a:gd name="T8" fmla="*/ 0 w 198"/>
              <a:gd name="T9" fmla="*/ 282440 h 198"/>
              <a:gd name="T10" fmla="*/ 67214 w 198"/>
              <a:gd name="T11" fmla="*/ 351718 h 198"/>
              <a:gd name="T12" fmla="*/ 283008 w 198"/>
              <a:gd name="T13" fmla="*/ 351718 h 198"/>
              <a:gd name="T14" fmla="*/ 350222 w 198"/>
              <a:gd name="T15" fmla="*/ 282440 h 198"/>
              <a:gd name="T16" fmla="*/ 350222 w 198"/>
              <a:gd name="T17" fmla="*/ 138556 h 198"/>
              <a:gd name="T18" fmla="*/ 350222 w 198"/>
              <a:gd name="T19" fmla="*/ 67501 h 198"/>
              <a:gd name="T20" fmla="*/ 283008 w 198"/>
              <a:gd name="T21" fmla="*/ 0 h 198"/>
              <a:gd name="T22" fmla="*/ 302464 w 198"/>
              <a:gd name="T23" fmla="*/ 39080 h 198"/>
              <a:gd name="T24" fmla="*/ 309540 w 198"/>
              <a:gd name="T25" fmla="*/ 39080 h 198"/>
              <a:gd name="T26" fmla="*/ 309540 w 198"/>
              <a:gd name="T27" fmla="*/ 47962 h 198"/>
              <a:gd name="T28" fmla="*/ 309540 w 198"/>
              <a:gd name="T29" fmla="*/ 99476 h 198"/>
              <a:gd name="T30" fmla="*/ 251169 w 198"/>
              <a:gd name="T31" fmla="*/ 99476 h 198"/>
              <a:gd name="T32" fmla="*/ 251169 w 198"/>
              <a:gd name="T33" fmla="*/ 39080 h 198"/>
              <a:gd name="T34" fmla="*/ 302464 w 198"/>
              <a:gd name="T35" fmla="*/ 39080 h 198"/>
              <a:gd name="T36" fmla="*/ 125585 w 198"/>
              <a:gd name="T37" fmla="*/ 138556 h 198"/>
              <a:gd name="T38" fmla="*/ 175111 w 198"/>
              <a:gd name="T39" fmla="*/ 113687 h 198"/>
              <a:gd name="T40" fmla="*/ 224637 w 198"/>
              <a:gd name="T41" fmla="*/ 138556 h 198"/>
              <a:gd name="T42" fmla="*/ 237019 w 198"/>
              <a:gd name="T43" fmla="*/ 175859 h 198"/>
              <a:gd name="T44" fmla="*/ 175111 w 198"/>
              <a:gd name="T45" fmla="*/ 238031 h 198"/>
              <a:gd name="T46" fmla="*/ 113203 w 198"/>
              <a:gd name="T47" fmla="*/ 175859 h 198"/>
              <a:gd name="T48" fmla="*/ 125585 w 198"/>
              <a:gd name="T49" fmla="*/ 138556 h 198"/>
              <a:gd name="T50" fmla="*/ 316615 w 198"/>
              <a:gd name="T51" fmla="*/ 282440 h 198"/>
              <a:gd name="T52" fmla="*/ 283008 w 198"/>
              <a:gd name="T53" fmla="*/ 316191 h 198"/>
              <a:gd name="T54" fmla="*/ 67214 w 198"/>
              <a:gd name="T55" fmla="*/ 316191 h 198"/>
              <a:gd name="T56" fmla="*/ 33607 w 198"/>
              <a:gd name="T57" fmla="*/ 282440 h 198"/>
              <a:gd name="T58" fmla="*/ 33607 w 198"/>
              <a:gd name="T59" fmla="*/ 138556 h 198"/>
              <a:gd name="T60" fmla="*/ 86671 w 198"/>
              <a:gd name="T61" fmla="*/ 138556 h 198"/>
              <a:gd name="T62" fmla="*/ 79596 w 198"/>
              <a:gd name="T63" fmla="*/ 175859 h 198"/>
              <a:gd name="T64" fmla="*/ 175111 w 198"/>
              <a:gd name="T65" fmla="*/ 271782 h 198"/>
              <a:gd name="T66" fmla="*/ 270626 w 198"/>
              <a:gd name="T67" fmla="*/ 175859 h 198"/>
              <a:gd name="T68" fmla="*/ 263551 w 198"/>
              <a:gd name="T69" fmla="*/ 138556 h 198"/>
              <a:gd name="T70" fmla="*/ 316615 w 198"/>
              <a:gd name="T71" fmla="*/ 138556 h 198"/>
              <a:gd name="T72" fmla="*/ 316615 w 198"/>
              <a:gd name="T73" fmla="*/ 282440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60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1"/>
                  <a:pt x="17" y="198"/>
                  <a:pt x="38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8" y="181"/>
                  <a:pt x="198" y="159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1" y="0"/>
                  <a:pt x="160" y="0"/>
                </a:cubicBezTo>
                <a:close/>
                <a:moveTo>
                  <a:pt x="171" y="22"/>
                </a:moveTo>
                <a:cubicBezTo>
                  <a:pt x="175" y="22"/>
                  <a:pt x="175" y="22"/>
                  <a:pt x="175" y="22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2"/>
                  <a:pt x="142" y="22"/>
                  <a:pt x="142" y="22"/>
                </a:cubicBezTo>
                <a:lnTo>
                  <a:pt x="171" y="22"/>
                </a:lnTo>
                <a:close/>
                <a:moveTo>
                  <a:pt x="71" y="78"/>
                </a:moveTo>
                <a:cubicBezTo>
                  <a:pt x="77" y="70"/>
                  <a:pt x="87" y="64"/>
                  <a:pt x="99" y="64"/>
                </a:cubicBezTo>
                <a:cubicBezTo>
                  <a:pt x="111" y="64"/>
                  <a:pt x="121" y="70"/>
                  <a:pt x="127" y="78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8" y="134"/>
                  <a:pt x="99" y="134"/>
                </a:cubicBezTo>
                <a:cubicBezTo>
                  <a:pt x="80" y="134"/>
                  <a:pt x="64" y="118"/>
                  <a:pt x="64" y="99"/>
                </a:cubicBezTo>
                <a:cubicBezTo>
                  <a:pt x="64" y="91"/>
                  <a:pt x="67" y="84"/>
                  <a:pt x="71" y="78"/>
                </a:cubicBezTo>
                <a:close/>
                <a:moveTo>
                  <a:pt x="179" y="159"/>
                </a:moveTo>
                <a:cubicBezTo>
                  <a:pt x="179" y="170"/>
                  <a:pt x="170" y="178"/>
                  <a:pt x="160" y="178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28" y="178"/>
                  <a:pt x="19" y="170"/>
                  <a:pt x="19" y="159"/>
                </a:cubicBezTo>
                <a:cubicBezTo>
                  <a:pt x="19" y="78"/>
                  <a:pt x="19" y="78"/>
                  <a:pt x="1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85"/>
                  <a:pt x="45" y="91"/>
                  <a:pt x="45" y="99"/>
                </a:cubicBezTo>
                <a:cubicBezTo>
                  <a:pt x="45" y="129"/>
                  <a:pt x="69" y="153"/>
                  <a:pt x="99" y="153"/>
                </a:cubicBezTo>
                <a:cubicBezTo>
                  <a:pt x="129" y="153"/>
                  <a:pt x="153" y="129"/>
                  <a:pt x="153" y="99"/>
                </a:cubicBezTo>
                <a:cubicBezTo>
                  <a:pt x="153" y="91"/>
                  <a:pt x="152" y="85"/>
                  <a:pt x="149" y="78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F7D05CF-6E78-4F11-AAD8-6D3CD0A9F2D6}"/>
              </a:ext>
            </a:extLst>
          </p:cNvPr>
          <p:cNvSpPr/>
          <p:nvPr/>
        </p:nvSpPr>
        <p:spPr>
          <a:xfrm>
            <a:off x="15237880" y="8678036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04F4EFE0-C333-4ADC-8E62-38E5D04736E2}"/>
              </a:ext>
            </a:extLst>
          </p:cNvPr>
          <p:cNvSpPr>
            <a:spLocks/>
          </p:cNvSpPr>
          <p:nvPr/>
        </p:nvSpPr>
        <p:spPr bwMode="auto">
          <a:xfrm>
            <a:off x="15489459" y="8942190"/>
            <a:ext cx="502055" cy="499740"/>
          </a:xfrm>
          <a:custGeom>
            <a:avLst/>
            <a:gdLst>
              <a:gd name="T0" fmla="*/ 343911 w 360"/>
              <a:gd name="T1" fmla="*/ 57385 h 360"/>
              <a:gd name="T2" fmla="*/ 286593 w 360"/>
              <a:gd name="T3" fmla="*/ 0 h 360"/>
              <a:gd name="T4" fmla="*/ 57319 w 360"/>
              <a:gd name="T5" fmla="*/ 0 h 360"/>
              <a:gd name="T6" fmla="*/ 0 w 360"/>
              <a:gd name="T7" fmla="*/ 57385 h 360"/>
              <a:gd name="T8" fmla="*/ 0 w 360"/>
              <a:gd name="T9" fmla="*/ 286927 h 360"/>
              <a:gd name="T10" fmla="*/ 57319 w 360"/>
              <a:gd name="T11" fmla="*/ 344312 h 360"/>
              <a:gd name="T12" fmla="*/ 171956 w 360"/>
              <a:gd name="T13" fmla="*/ 344312 h 360"/>
              <a:gd name="T14" fmla="*/ 171956 w 360"/>
              <a:gd name="T15" fmla="*/ 214239 h 360"/>
              <a:gd name="T16" fmla="*/ 129922 w 360"/>
              <a:gd name="T17" fmla="*/ 214239 h 360"/>
              <a:gd name="T18" fmla="*/ 129922 w 360"/>
              <a:gd name="T19" fmla="*/ 156853 h 360"/>
              <a:gd name="T20" fmla="*/ 171956 w 360"/>
              <a:gd name="T21" fmla="*/ 156853 h 360"/>
              <a:gd name="T22" fmla="*/ 171956 w 360"/>
              <a:gd name="T23" fmla="*/ 134856 h 360"/>
              <a:gd name="T24" fmla="*/ 236916 w 360"/>
              <a:gd name="T25" fmla="*/ 61211 h 360"/>
              <a:gd name="T26" fmla="*/ 282771 w 360"/>
              <a:gd name="T27" fmla="*/ 61211 h 360"/>
              <a:gd name="T28" fmla="*/ 282771 w 360"/>
              <a:gd name="T29" fmla="*/ 118596 h 360"/>
              <a:gd name="T30" fmla="*/ 236916 w 360"/>
              <a:gd name="T31" fmla="*/ 118596 h 360"/>
              <a:gd name="T32" fmla="*/ 225453 w 360"/>
              <a:gd name="T33" fmla="*/ 133899 h 360"/>
              <a:gd name="T34" fmla="*/ 225453 w 360"/>
              <a:gd name="T35" fmla="*/ 156853 h 360"/>
              <a:gd name="T36" fmla="*/ 282771 w 360"/>
              <a:gd name="T37" fmla="*/ 156853 h 360"/>
              <a:gd name="T38" fmla="*/ 282771 w 360"/>
              <a:gd name="T39" fmla="*/ 214239 h 360"/>
              <a:gd name="T40" fmla="*/ 225453 w 360"/>
              <a:gd name="T41" fmla="*/ 214239 h 360"/>
              <a:gd name="T42" fmla="*/ 225453 w 360"/>
              <a:gd name="T43" fmla="*/ 344312 h 360"/>
              <a:gd name="T44" fmla="*/ 286593 w 360"/>
              <a:gd name="T45" fmla="*/ 344312 h 360"/>
              <a:gd name="T46" fmla="*/ 343911 w 360"/>
              <a:gd name="T47" fmla="*/ 286927 h 360"/>
              <a:gd name="T48" fmla="*/ 343911 w 360"/>
              <a:gd name="T49" fmla="*/ 57385 h 3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B5F8640-ABA8-4847-8513-48F78F2FA6C4}"/>
              </a:ext>
            </a:extLst>
          </p:cNvPr>
          <p:cNvSpPr/>
          <p:nvPr/>
        </p:nvSpPr>
        <p:spPr>
          <a:xfrm>
            <a:off x="16917032" y="8678036"/>
            <a:ext cx="1026403" cy="1026403"/>
          </a:xfrm>
          <a:prstGeom prst="roundRect">
            <a:avLst/>
          </a:prstGeom>
          <a:solidFill>
            <a:srgbClr val="252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236B13F9-EB65-4040-B665-099AF5A21E23}"/>
              </a:ext>
            </a:extLst>
          </p:cNvPr>
          <p:cNvSpPr>
            <a:spLocks noEditPoints="1"/>
          </p:cNvSpPr>
          <p:nvPr/>
        </p:nvSpPr>
        <p:spPr bwMode="auto">
          <a:xfrm>
            <a:off x="17230989" y="8955317"/>
            <a:ext cx="455390" cy="455390"/>
          </a:xfrm>
          <a:custGeom>
            <a:avLst/>
            <a:gdLst>
              <a:gd name="T0" fmla="*/ 330283 w 360"/>
              <a:gd name="T1" fmla="*/ 0 h 360"/>
              <a:gd name="T2" fmla="*/ 25788 w 360"/>
              <a:gd name="T3" fmla="*/ 0 h 360"/>
              <a:gd name="T4" fmla="*/ 0 w 360"/>
              <a:gd name="T5" fmla="*/ 24825 h 360"/>
              <a:gd name="T6" fmla="*/ 0 w 360"/>
              <a:gd name="T7" fmla="*/ 331661 h 360"/>
              <a:gd name="T8" fmla="*/ 25788 w 360"/>
              <a:gd name="T9" fmla="*/ 357479 h 360"/>
              <a:gd name="T10" fmla="*/ 330283 w 360"/>
              <a:gd name="T11" fmla="*/ 357479 h 360"/>
              <a:gd name="T12" fmla="*/ 357063 w 360"/>
              <a:gd name="T13" fmla="*/ 331661 h 360"/>
              <a:gd name="T14" fmla="*/ 357063 w 360"/>
              <a:gd name="T15" fmla="*/ 24825 h 360"/>
              <a:gd name="T16" fmla="*/ 330283 w 360"/>
              <a:gd name="T17" fmla="*/ 0 h 360"/>
              <a:gd name="T18" fmla="*/ 108111 w 360"/>
              <a:gd name="T19" fmla="*/ 298892 h 360"/>
              <a:gd name="T20" fmla="*/ 53559 w 360"/>
              <a:gd name="T21" fmla="*/ 298892 h 360"/>
              <a:gd name="T22" fmla="*/ 53559 w 360"/>
              <a:gd name="T23" fmla="*/ 137034 h 360"/>
              <a:gd name="T24" fmla="*/ 108111 w 360"/>
              <a:gd name="T25" fmla="*/ 137034 h 360"/>
              <a:gd name="T26" fmla="*/ 108111 w 360"/>
              <a:gd name="T27" fmla="*/ 298892 h 360"/>
              <a:gd name="T28" fmla="*/ 81331 w 360"/>
              <a:gd name="T29" fmla="*/ 115188 h 360"/>
              <a:gd name="T30" fmla="*/ 80339 w 360"/>
              <a:gd name="T31" fmla="*/ 115188 h 360"/>
              <a:gd name="T32" fmla="*/ 50584 w 360"/>
              <a:gd name="T33" fmla="*/ 87384 h 360"/>
              <a:gd name="T34" fmla="*/ 81331 w 360"/>
              <a:gd name="T35" fmla="*/ 59580 h 360"/>
              <a:gd name="T36" fmla="*/ 111086 w 360"/>
              <a:gd name="T37" fmla="*/ 87384 h 360"/>
              <a:gd name="T38" fmla="*/ 81331 w 360"/>
              <a:gd name="T39" fmla="*/ 115188 h 360"/>
              <a:gd name="T40" fmla="*/ 302512 w 360"/>
              <a:gd name="T41" fmla="*/ 298892 h 360"/>
              <a:gd name="T42" fmla="*/ 248952 w 360"/>
              <a:gd name="T43" fmla="*/ 298892 h 360"/>
              <a:gd name="T44" fmla="*/ 248952 w 360"/>
              <a:gd name="T45" fmla="*/ 212501 h 360"/>
              <a:gd name="T46" fmla="*/ 221181 w 360"/>
              <a:gd name="T47" fmla="*/ 175761 h 360"/>
              <a:gd name="T48" fmla="*/ 193409 w 360"/>
              <a:gd name="T49" fmla="*/ 195620 h 360"/>
              <a:gd name="T50" fmla="*/ 191425 w 360"/>
              <a:gd name="T51" fmla="*/ 208529 h 360"/>
              <a:gd name="T52" fmla="*/ 191425 w 360"/>
              <a:gd name="T53" fmla="*/ 298892 h 360"/>
              <a:gd name="T54" fmla="*/ 137866 w 360"/>
              <a:gd name="T55" fmla="*/ 298892 h 360"/>
              <a:gd name="T56" fmla="*/ 137866 w 360"/>
              <a:gd name="T57" fmla="*/ 137034 h 360"/>
              <a:gd name="T58" fmla="*/ 191425 w 360"/>
              <a:gd name="T59" fmla="*/ 137034 h 360"/>
              <a:gd name="T60" fmla="*/ 191425 w 360"/>
              <a:gd name="T61" fmla="*/ 159873 h 360"/>
              <a:gd name="T62" fmla="*/ 240026 w 360"/>
              <a:gd name="T63" fmla="*/ 134055 h 360"/>
              <a:gd name="T64" fmla="*/ 302512 w 360"/>
              <a:gd name="T65" fmla="*/ 206543 h 360"/>
              <a:gd name="T66" fmla="*/ 302512 w 360"/>
              <a:gd name="T67" fmla="*/ 298892 h 360"/>
              <a:gd name="T68" fmla="*/ 191425 w 360"/>
              <a:gd name="T69" fmla="*/ 160866 h 360"/>
              <a:gd name="T70" fmla="*/ 191425 w 360"/>
              <a:gd name="T71" fmla="*/ 159873 h 360"/>
              <a:gd name="T72" fmla="*/ 191425 w 360"/>
              <a:gd name="T73" fmla="*/ 160866 h 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B6225-346F-4A7B-8225-A3F25444E04D}"/>
              </a:ext>
            </a:extLst>
          </p:cNvPr>
          <p:cNvSpPr txBox="1">
            <a:spLocks/>
          </p:cNvSpPr>
          <p:nvPr/>
        </p:nvSpPr>
        <p:spPr>
          <a:xfrm>
            <a:off x="11418670" y="4100996"/>
            <a:ext cx="11951552" cy="231496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0" dirty="0">
                <a:solidFill>
                  <a:schemeClr val="bg1"/>
                </a:solidFill>
                <a:latin typeface="Marthin Slant" panose="020005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Social Media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F8A3B3-C307-4645-9207-949109D607DF}"/>
              </a:ext>
            </a:extLst>
          </p:cNvPr>
          <p:cNvSpPr txBox="1">
            <a:spLocks/>
          </p:cNvSpPr>
          <p:nvPr/>
        </p:nvSpPr>
        <p:spPr>
          <a:xfrm>
            <a:off x="11510288" y="5398213"/>
            <a:ext cx="11951552" cy="231496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0" dirty="0">
                <a:solidFill>
                  <a:schemeClr val="bg1"/>
                </a:solidFill>
                <a:latin typeface="Marthin Slant" panose="020005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mockup.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BF47284-4E93-4E5D-9E1A-0D6B1CA47A05}"/>
              </a:ext>
            </a:extLst>
          </p:cNvPr>
          <p:cNvSpPr/>
          <p:nvPr/>
        </p:nvSpPr>
        <p:spPr>
          <a:xfrm>
            <a:off x="11615998" y="7513118"/>
            <a:ext cx="8517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era of design systems is booming, and with good reason. 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E5DF33CE-1608-42C6-B0CD-3A771ACE70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663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5D9669E-7537-4EF9-99A6-3E24BF474AF5}"/>
              </a:ext>
            </a:extLst>
          </p:cNvPr>
          <p:cNvSpPr/>
          <p:nvPr/>
        </p:nvSpPr>
        <p:spPr>
          <a:xfrm>
            <a:off x="6547775" y="1397"/>
            <a:ext cx="17934038" cy="136794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965F61FE-2634-498C-AC14-A6E993CBEA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4486" y="2244436"/>
            <a:ext cx="19839708" cy="7259782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48E66C5-FAD0-4945-B1D4-93F737B8DDDE}"/>
              </a:ext>
            </a:extLst>
          </p:cNvPr>
          <p:cNvSpPr txBox="1">
            <a:spLocks/>
          </p:cNvSpPr>
          <p:nvPr/>
        </p:nvSpPr>
        <p:spPr>
          <a:xfrm>
            <a:off x="21169744" y="819409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04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3E43B5-0B86-4E98-9064-E6E115646ACB}"/>
              </a:ext>
            </a:extLst>
          </p:cNvPr>
          <p:cNvSpPr txBox="1">
            <a:spLocks/>
          </p:cNvSpPr>
          <p:nvPr/>
        </p:nvSpPr>
        <p:spPr>
          <a:xfrm>
            <a:off x="2644486" y="1135475"/>
            <a:ext cx="2687784" cy="58105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Garamond" panose="02020404030301010803" pitchFamily="18" charset="0"/>
              </a:rPr>
              <a:t>Photography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93BE328A-45EC-4B08-A8E0-BEC51C8F53F3}"/>
              </a:ext>
            </a:extLst>
          </p:cNvPr>
          <p:cNvSpPr txBox="1">
            <a:spLocks/>
          </p:cNvSpPr>
          <p:nvPr/>
        </p:nvSpPr>
        <p:spPr>
          <a:xfrm>
            <a:off x="12385372" y="10324588"/>
            <a:ext cx="4017820" cy="13331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Design has the power to pull people closer, guiding them visually.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001B06-D3F1-4D84-86F8-2E3F81EF0DD9}"/>
              </a:ext>
            </a:extLst>
          </p:cNvPr>
          <p:cNvSpPr/>
          <p:nvPr/>
        </p:nvSpPr>
        <p:spPr>
          <a:xfrm rot="5400000">
            <a:off x="15872002" y="6135898"/>
            <a:ext cx="90261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It begins to further approximate the actual with the static.</a:t>
            </a:r>
            <a:endParaRPr lang="en-ID" sz="6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7EFBEE-41FE-4578-B040-EE4D62D717CE}"/>
              </a:ext>
            </a:extLst>
          </p:cNvPr>
          <p:cNvSpPr/>
          <p:nvPr/>
        </p:nvSpPr>
        <p:spPr>
          <a:xfrm rot="16200000">
            <a:off x="-836242" y="4909811"/>
            <a:ext cx="1131322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8700" dirty="0">
                <a:solidFill>
                  <a:schemeClr val="accent1">
                    <a:lumMod val="60000"/>
                    <a:lumOff val="40000"/>
                  </a:schemeClr>
                </a:solidFill>
                <a:latin typeface="Marthin Slant" panose="02000500000000000000" pitchFamily="50" charset="0"/>
              </a:rPr>
              <a:t>S</a:t>
            </a:r>
            <a:r>
              <a:rPr lang="en-ID" sz="28700" dirty="0">
                <a:solidFill>
                  <a:schemeClr val="bg1"/>
                </a:solidFill>
                <a:latin typeface="Marthin Slant" panose="02000500000000000000" pitchFamily="50" charset="0"/>
              </a:rPr>
              <a:t>ienna</a:t>
            </a:r>
            <a:endParaRPr lang="en-ID" sz="28700" b="0" dirty="0">
              <a:solidFill>
                <a:schemeClr val="bg1"/>
              </a:solidFill>
              <a:effectLst/>
              <a:latin typeface="Marthin Slant" panose="02000500000000000000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D783E6-BE49-4939-9692-552D1E0B3E47}"/>
              </a:ext>
            </a:extLst>
          </p:cNvPr>
          <p:cNvSpPr/>
          <p:nvPr/>
        </p:nvSpPr>
        <p:spPr>
          <a:xfrm>
            <a:off x="7842347" y="10457452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6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23C9BE43-A743-42E9-B016-4E704157CD6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D1392E3-3180-459D-923D-EB8E8A9AF047}"/>
              </a:ext>
            </a:extLst>
          </p:cNvPr>
          <p:cNvSpPr/>
          <p:nvPr/>
        </p:nvSpPr>
        <p:spPr>
          <a:xfrm>
            <a:off x="0" y="4228195"/>
            <a:ext cx="1286742" cy="16706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B643C6-3A00-41C7-AFF4-A072B8C0D34C}"/>
              </a:ext>
            </a:extLst>
          </p:cNvPr>
          <p:cNvSpPr/>
          <p:nvPr/>
        </p:nvSpPr>
        <p:spPr>
          <a:xfrm>
            <a:off x="8562109" y="0"/>
            <a:ext cx="15917141" cy="136794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DB6A9B-A1D9-4623-A14F-684315CA209D}"/>
              </a:ext>
            </a:extLst>
          </p:cNvPr>
          <p:cNvSpPr/>
          <p:nvPr/>
        </p:nvSpPr>
        <p:spPr>
          <a:xfrm>
            <a:off x="17170445" y="8557717"/>
            <a:ext cx="5757095" cy="2357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Tailor made platform which combines e‑learning features with employees' competence management. Fully scalable, can be adjusted to your organization structure.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95FA0E-9E70-4424-B4F2-1E2B861E02FB}"/>
              </a:ext>
            </a:extLst>
          </p:cNvPr>
          <p:cNvSpPr txBox="1">
            <a:spLocks/>
          </p:cNvSpPr>
          <p:nvPr/>
        </p:nvSpPr>
        <p:spPr>
          <a:xfrm>
            <a:off x="18632632" y="1742212"/>
            <a:ext cx="4294908" cy="26725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6600" dirty="0">
                <a:solidFill>
                  <a:schemeClr val="bg1"/>
                </a:solidFill>
                <a:latin typeface="Garamond" panose="02020404030301010803" pitchFamily="18" charset="0"/>
              </a:rPr>
              <a:t>#01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BF8F54-7DD2-4DC1-88F1-64E24BA750CD}"/>
              </a:ext>
            </a:extLst>
          </p:cNvPr>
          <p:cNvSpPr/>
          <p:nvPr/>
        </p:nvSpPr>
        <p:spPr>
          <a:xfrm>
            <a:off x="4434110" y="9134675"/>
            <a:ext cx="854112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3800" dirty="0">
                <a:solidFill>
                  <a:schemeClr val="bg1"/>
                </a:solidFill>
                <a:latin typeface="Marthin Slant" panose="02000500000000000000" pitchFamily="50" charset="0"/>
              </a:rPr>
              <a:t>Competence?</a:t>
            </a:r>
            <a:endParaRPr lang="en-ID" sz="138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33FA1B3-0766-4727-9ACB-003153748648}"/>
              </a:ext>
            </a:extLst>
          </p:cNvPr>
          <p:cNvSpPr/>
          <p:nvPr/>
        </p:nvSpPr>
        <p:spPr>
          <a:xfrm>
            <a:off x="20952985" y="6760081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3DE6D942-4E26-4AFA-B7A2-C66CD77490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0AC2CA8-B388-48CF-95FF-2D976F19D9EF}"/>
              </a:ext>
            </a:extLst>
          </p:cNvPr>
          <p:cNvSpPr/>
          <p:nvPr/>
        </p:nvSpPr>
        <p:spPr>
          <a:xfrm>
            <a:off x="1981107" y="7550629"/>
            <a:ext cx="709681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6600" dirty="0">
                <a:solidFill>
                  <a:schemeClr val="bg1"/>
                </a:solidFill>
                <a:latin typeface="Marthin Slant" panose="02000500000000000000" pitchFamily="50" charset="0"/>
              </a:rPr>
              <a:t>What's</a:t>
            </a:r>
            <a:endParaRPr lang="en-ID" sz="16600" i="0" dirty="0">
              <a:solidFill>
                <a:schemeClr val="bg1"/>
              </a:solidFill>
              <a:effectLst/>
              <a:latin typeface="Marthin Slant" panose="02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1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456BAAE-F3C1-4DE5-8966-55BB23639355}"/>
              </a:ext>
            </a:extLst>
          </p:cNvPr>
          <p:cNvSpPr/>
          <p:nvPr/>
        </p:nvSpPr>
        <p:spPr>
          <a:xfrm>
            <a:off x="0" y="0"/>
            <a:ext cx="15397316" cy="13679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7E7804BA-C5FB-4ED8-9374-ADC9C7C723F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A6E2DAE1-0108-4D93-9DCA-D393DEE6DB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FB3EA65A-A27C-4399-9040-B0F7DBD744E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409F8B19-599A-4D18-8A2E-82B945764B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679E365-F9CE-458D-961C-2781339A25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1D93253F-8216-4E82-B23B-8D276CD182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80F22F9C-C809-4ADF-A51A-35D48366858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E38AB609-4E02-49A5-8B07-A9167E5BAD73}"/>
              </a:ext>
            </a:extLst>
          </p:cNvPr>
          <p:cNvSpPr txBox="1">
            <a:spLocks/>
          </p:cNvSpPr>
          <p:nvPr/>
        </p:nvSpPr>
        <p:spPr>
          <a:xfrm>
            <a:off x="2189017" y="10633797"/>
            <a:ext cx="7125705" cy="218517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Meanwhile, you can see a simple timeline below or view my recent work on </a:t>
            </a:r>
            <a:r>
              <a:rPr lang="en-US" sz="2000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Dribbble</a:t>
            </a:r>
            <a:r>
              <a:rPr lang="en-US" sz="20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; I'll be more than happy to present and talk about the previous projects over a video call.</a:t>
            </a:r>
            <a:endParaRPr lang="en-US" sz="100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Lato Light" panose="020F0502020204030203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BB43E96-8364-4A64-8F66-10CD40450BB7}"/>
              </a:ext>
            </a:extLst>
          </p:cNvPr>
          <p:cNvSpPr txBox="1">
            <a:spLocks/>
          </p:cNvSpPr>
          <p:nvPr/>
        </p:nvSpPr>
        <p:spPr>
          <a:xfrm>
            <a:off x="2189017" y="1308448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06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86034D-0255-4F9A-8909-A85971515F0C}"/>
              </a:ext>
            </a:extLst>
          </p:cNvPr>
          <p:cNvSpPr/>
          <p:nvPr/>
        </p:nvSpPr>
        <p:spPr>
          <a:xfrm rot="5400000">
            <a:off x="17354589" y="3683446"/>
            <a:ext cx="103533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It begins to further approximate the actual with the static.</a:t>
            </a:r>
            <a:endParaRPr lang="en-ID" sz="6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794DAB-76D9-418A-96BA-26E20B312FB6}"/>
              </a:ext>
            </a:extLst>
          </p:cNvPr>
          <p:cNvSpPr/>
          <p:nvPr/>
        </p:nvSpPr>
        <p:spPr>
          <a:xfrm>
            <a:off x="3745326" y="5633884"/>
            <a:ext cx="7693297" cy="13146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8B64BF9-4D91-4B64-A5D1-9CAB64725175}"/>
              </a:ext>
            </a:extLst>
          </p:cNvPr>
          <p:cNvSpPr txBox="1">
            <a:spLocks/>
          </p:cNvSpPr>
          <p:nvPr/>
        </p:nvSpPr>
        <p:spPr>
          <a:xfrm>
            <a:off x="3675720" y="5208052"/>
            <a:ext cx="8701954" cy="29054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800" dirty="0" err="1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Indentity</a:t>
            </a:r>
            <a:endParaRPr lang="en-ID" sz="16800" dirty="0">
              <a:solidFill>
                <a:schemeClr val="bg1"/>
              </a:solidFill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45D36FD-64F9-4A11-974B-3A8B650A2FA8}"/>
              </a:ext>
            </a:extLst>
          </p:cNvPr>
          <p:cNvSpPr/>
          <p:nvPr/>
        </p:nvSpPr>
        <p:spPr>
          <a:xfrm>
            <a:off x="11390396" y="1193191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88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7E1A955-E1ED-4415-84F4-3D302E9B32C0}"/>
              </a:ext>
            </a:extLst>
          </p:cNvPr>
          <p:cNvSpPr/>
          <p:nvPr/>
        </p:nvSpPr>
        <p:spPr>
          <a:xfrm>
            <a:off x="-1" y="0"/>
            <a:ext cx="13951975" cy="13679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9EB1E2D8-1CB9-4885-AE6E-248B6E7014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79663C4A-A598-4604-B527-8B7D959D35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ED527B-017C-4FDD-BAF7-28008A08569B}"/>
              </a:ext>
            </a:extLst>
          </p:cNvPr>
          <p:cNvSpPr txBox="1">
            <a:spLocks/>
          </p:cNvSpPr>
          <p:nvPr/>
        </p:nvSpPr>
        <p:spPr>
          <a:xfrm>
            <a:off x="15660671" y="8735040"/>
            <a:ext cx="6705600" cy="244697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It’s been an awesome, but intense, [summer/fall/winter/spring]. Many things are tracking well, but there are some challenges we’re working through.</a:t>
            </a:r>
            <a:endParaRPr lang="en-US" sz="100" dirty="0">
              <a:solidFill>
                <a:schemeClr val="accent6">
                  <a:lumMod val="50000"/>
                </a:schemeClr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241753-7FBB-48B3-A06A-BDEEB0F8AD4A}"/>
              </a:ext>
            </a:extLst>
          </p:cNvPr>
          <p:cNvSpPr txBox="1">
            <a:spLocks/>
          </p:cNvSpPr>
          <p:nvPr/>
        </p:nvSpPr>
        <p:spPr>
          <a:xfrm>
            <a:off x="15660671" y="6948488"/>
            <a:ext cx="4433454" cy="14976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9600" spc="-300" dirty="0">
                <a:solidFill>
                  <a:schemeClr val="accent6">
                    <a:lumMod val="50000"/>
                  </a:schemeClr>
                </a:solidFill>
                <a:latin typeface="Garamond" panose="02020404030301010803" pitchFamily="18" charset="0"/>
              </a:rPr>
              <a:t>$4,789.75</a:t>
            </a:r>
            <a:endParaRPr lang="en-ID" sz="257000" b="1" spc="-300" dirty="0">
              <a:solidFill>
                <a:schemeClr val="accent6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C77ED08-17F0-46AB-AA4C-1CB9E4E3F8CD}"/>
              </a:ext>
            </a:extLst>
          </p:cNvPr>
          <p:cNvSpPr txBox="1">
            <a:spLocks/>
          </p:cNvSpPr>
          <p:nvPr/>
        </p:nvSpPr>
        <p:spPr>
          <a:xfrm>
            <a:off x="21779344" y="526472"/>
            <a:ext cx="14131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dirty="0">
                <a:solidFill>
                  <a:schemeClr val="accent6">
                    <a:lumMod val="50000"/>
                  </a:schemeClr>
                </a:solidFill>
                <a:latin typeface="Garamond" panose="02020404030301010803" pitchFamily="18" charset="0"/>
              </a:rPr>
              <a:t>07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6B84BC-ED79-41A8-8DFB-287A1EE2F667}"/>
              </a:ext>
            </a:extLst>
          </p:cNvPr>
          <p:cNvSpPr/>
          <p:nvPr/>
        </p:nvSpPr>
        <p:spPr>
          <a:xfrm>
            <a:off x="15660671" y="2838702"/>
            <a:ext cx="77599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Garamond" panose="02020404030301010803" pitchFamily="18" charset="0"/>
                <a:cs typeface="Poppins" panose="00000500000000000000" pitchFamily="2" charset="0"/>
              </a:rPr>
              <a:t>There is power in design mirroring code and vice versa. </a:t>
            </a:r>
            <a:endParaRPr lang="en-ID" sz="7200" dirty="0">
              <a:solidFill>
                <a:schemeClr val="accent6">
                  <a:lumMod val="50000"/>
                </a:schemeClr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76FD7C-DA4B-4B7D-88D8-9364A449BF01}"/>
              </a:ext>
            </a:extLst>
          </p:cNvPr>
          <p:cNvSpPr txBox="1">
            <a:spLocks/>
          </p:cNvSpPr>
          <p:nvPr/>
        </p:nvSpPr>
        <p:spPr>
          <a:xfrm rot="21449562">
            <a:off x="2101061" y="5110381"/>
            <a:ext cx="11458548" cy="459971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31800" spc="-300" dirty="0">
                <a:solidFill>
                  <a:schemeClr val="bg1"/>
                </a:solidFill>
                <a:latin typeface="Marthin Slant" panose="02000500000000000000" pitchFamily="50" charset="0"/>
              </a:rPr>
              <a:t>Growth</a:t>
            </a:r>
            <a:endParaRPr lang="en-ID" sz="400000" b="1" spc="-300" dirty="0">
              <a:solidFill>
                <a:schemeClr val="bg1"/>
              </a:solidFill>
              <a:latin typeface="Marthin Slant" panose="02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5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09A75F36-B29D-4919-A75D-8D240D86DC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AB54B43-E49F-4B15-8128-BC60CB66CD98}"/>
              </a:ext>
            </a:extLst>
          </p:cNvPr>
          <p:cNvSpPr txBox="1">
            <a:spLocks/>
          </p:cNvSpPr>
          <p:nvPr/>
        </p:nvSpPr>
        <p:spPr>
          <a:xfrm>
            <a:off x="4205130" y="1404460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08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0E03ED0-2931-4305-9E9F-196C38A3CAD5}"/>
              </a:ext>
            </a:extLst>
          </p:cNvPr>
          <p:cNvSpPr txBox="1">
            <a:spLocks/>
          </p:cNvSpPr>
          <p:nvPr/>
        </p:nvSpPr>
        <p:spPr>
          <a:xfrm>
            <a:off x="4953931" y="9883343"/>
            <a:ext cx="8998043" cy="2391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Visible integrates with the applications you’re already using to run your business. Easily pull all of your KPIs &amp; data into Visible and start telling your story to the people that matter.</a:t>
            </a:r>
            <a:endParaRPr lang="en-US" sz="4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C40F2B-5E38-402C-95B1-ADDE6A8C8540}"/>
              </a:ext>
            </a:extLst>
          </p:cNvPr>
          <p:cNvSpPr/>
          <p:nvPr/>
        </p:nvSpPr>
        <p:spPr>
          <a:xfrm rot="16200000">
            <a:off x="-3754785" y="5777915"/>
            <a:ext cx="115411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It replaces </a:t>
            </a:r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confusion with clarity </a:t>
            </a:r>
            <a:r>
              <a:rPr lang="en-US" sz="6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and brings </a:t>
            </a:r>
            <a:r>
              <a:rPr lang="en-US" sz="660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understanding</a:t>
            </a:r>
            <a:endParaRPr lang="en-ID" sz="6600" dirty="0">
              <a:solidFill>
                <a:schemeClr val="bg1"/>
              </a:solidFill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B70F32-B8AC-4AF9-ACA6-75C81DC57DC4}"/>
              </a:ext>
            </a:extLst>
          </p:cNvPr>
          <p:cNvSpPr/>
          <p:nvPr/>
        </p:nvSpPr>
        <p:spPr>
          <a:xfrm>
            <a:off x="15791928" y="11079185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593C9D-7EC2-48E1-B134-1E2EF9F1BA73}"/>
              </a:ext>
            </a:extLst>
          </p:cNvPr>
          <p:cNvSpPr/>
          <p:nvPr/>
        </p:nvSpPr>
        <p:spPr>
          <a:xfrm>
            <a:off x="4205130" y="501445"/>
            <a:ext cx="10286344" cy="12712541"/>
          </a:xfrm>
          <a:prstGeom prst="rect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FACF29-4EF5-48F4-AE1C-535C527C4AAA}"/>
              </a:ext>
            </a:extLst>
          </p:cNvPr>
          <p:cNvSpPr txBox="1">
            <a:spLocks/>
          </p:cNvSpPr>
          <p:nvPr/>
        </p:nvSpPr>
        <p:spPr>
          <a:xfrm>
            <a:off x="12203113" y="2595114"/>
            <a:ext cx="9337971" cy="2615869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500" dirty="0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Point of</a:t>
            </a:r>
            <a:endParaRPr lang="en-ID" sz="21500" dirty="0">
              <a:solidFill>
                <a:schemeClr val="bg1"/>
              </a:solidFill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C11589C-CE0C-4FF0-82F8-F5A1AACA2A18}"/>
              </a:ext>
            </a:extLst>
          </p:cNvPr>
          <p:cNvSpPr txBox="1">
            <a:spLocks/>
          </p:cNvSpPr>
          <p:nvPr/>
        </p:nvSpPr>
        <p:spPr>
          <a:xfrm>
            <a:off x="14884840" y="3903049"/>
            <a:ext cx="10026798" cy="217533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800" dirty="0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View</a:t>
            </a:r>
            <a:endParaRPr lang="en-ID" sz="34800" dirty="0">
              <a:solidFill>
                <a:schemeClr val="bg1"/>
              </a:solidFill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3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306637F-51B6-483D-8DBF-9F85FCF77B8B}"/>
              </a:ext>
            </a:extLst>
          </p:cNvPr>
          <p:cNvSpPr/>
          <p:nvPr/>
        </p:nvSpPr>
        <p:spPr>
          <a:xfrm>
            <a:off x="-238558" y="0"/>
            <a:ext cx="12239625" cy="136794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CB150D24-E853-4C5C-94CA-2EB2BB8E72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EBE3E0-A5E0-447B-AB13-46A26CFC48CC}"/>
              </a:ext>
            </a:extLst>
          </p:cNvPr>
          <p:cNvSpPr/>
          <p:nvPr/>
        </p:nvSpPr>
        <p:spPr>
          <a:xfrm>
            <a:off x="18509218" y="1821647"/>
            <a:ext cx="3252788" cy="34877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BDCA64-0AE5-4797-A04F-E6CF26FFCF9E}"/>
              </a:ext>
            </a:extLst>
          </p:cNvPr>
          <p:cNvSpPr txBox="1">
            <a:spLocks/>
          </p:cNvSpPr>
          <p:nvPr/>
        </p:nvSpPr>
        <p:spPr>
          <a:xfrm rot="5400000">
            <a:off x="8048171" y="4953645"/>
            <a:ext cx="10917138" cy="30829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6600" dirty="0">
                <a:latin typeface="Garamond" panose="02020404030301010803" pitchFamily="18" charset="0"/>
                <a:ea typeface="Roboto" pitchFamily="2" charset="0"/>
              </a:rPr>
              <a:t>Together we created a cohesive and congruent world.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C6B4514-22C2-4E8C-A092-17A59B15BF5A}"/>
              </a:ext>
            </a:extLst>
          </p:cNvPr>
          <p:cNvSpPr txBox="1">
            <a:spLocks/>
          </p:cNvSpPr>
          <p:nvPr/>
        </p:nvSpPr>
        <p:spPr>
          <a:xfrm>
            <a:off x="738857" y="851830"/>
            <a:ext cx="2022764" cy="9698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  <a:latin typeface="Garamond" panose="02020404030301010803" pitchFamily="18" charset="0"/>
              </a:rPr>
              <a:t>09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BC01C2-6A38-4E1D-B5D6-1B31E4312770}"/>
              </a:ext>
            </a:extLst>
          </p:cNvPr>
          <p:cNvSpPr txBox="1">
            <a:spLocks/>
          </p:cNvSpPr>
          <p:nvPr/>
        </p:nvSpPr>
        <p:spPr>
          <a:xfrm>
            <a:off x="934764" y="7521697"/>
            <a:ext cx="7897092" cy="2615869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200" dirty="0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Graphic</a:t>
            </a:r>
            <a:endParaRPr lang="en-ID" sz="20200" dirty="0">
              <a:solidFill>
                <a:schemeClr val="bg1"/>
              </a:solidFill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A8E692-7DA5-4ABC-90DE-627E36A9F20E}"/>
              </a:ext>
            </a:extLst>
          </p:cNvPr>
          <p:cNvSpPr txBox="1">
            <a:spLocks/>
          </p:cNvSpPr>
          <p:nvPr/>
        </p:nvSpPr>
        <p:spPr>
          <a:xfrm>
            <a:off x="2379816" y="9310702"/>
            <a:ext cx="7897092" cy="2615869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200" dirty="0">
                <a:solidFill>
                  <a:schemeClr val="bg1"/>
                </a:solidFill>
                <a:latin typeface="Marthin Slant" panose="02000500000000000000" pitchFamily="50" charset="0"/>
                <a:ea typeface="EB Garamond 12" panose="02020502060206020403" pitchFamily="18" charset="0"/>
              </a:rPr>
              <a:t>layout</a:t>
            </a:r>
            <a:endParaRPr lang="en-ID" sz="20200" dirty="0">
              <a:solidFill>
                <a:schemeClr val="bg1"/>
              </a:solidFill>
              <a:latin typeface="Marthin Slant" panose="02000500000000000000" pitchFamily="50" charset="0"/>
              <a:ea typeface="EB Garamond 12" panose="02020502060206020403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CD5196-0CC2-4F72-A08C-6A4FC4523E60}"/>
              </a:ext>
            </a:extLst>
          </p:cNvPr>
          <p:cNvSpPr/>
          <p:nvPr/>
        </p:nvSpPr>
        <p:spPr>
          <a:xfrm>
            <a:off x="17170445" y="9112434"/>
            <a:ext cx="5757095" cy="2357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Tailor made platform which combines e‑learning features with employees' competence management. Fully scalable, can be adjusted to your organization structure.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F96EEB-3226-488B-89BF-49BF4384FFDC}"/>
              </a:ext>
            </a:extLst>
          </p:cNvPr>
          <p:cNvSpPr/>
          <p:nvPr/>
        </p:nvSpPr>
        <p:spPr>
          <a:xfrm>
            <a:off x="20952985" y="7314798"/>
            <a:ext cx="1974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latin typeface="Garamond" panose="02020404030301010803" pitchFamily="18" charset="0"/>
                <a:ea typeface="Roboto" pitchFamily="2" charset="0"/>
                <a:cs typeface="Poppins" panose="00000500000000000000" pitchFamily="2" charset="0"/>
              </a:rPr>
              <a:t>Who We Are</a:t>
            </a:r>
            <a:endParaRPr lang="en-ID" sz="3600" dirty="0">
              <a:latin typeface="Garamond" panose="02020404030301010803" pitchFamily="18" charset="0"/>
              <a:cs typeface="Poppins" panose="00000500000000000000" pitchFamily="2" charset="0"/>
            </a:endParaRP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F9A4527E-7C80-4755-96DD-D4BF9FB404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845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Rose Fol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D4930"/>
      </a:accent1>
      <a:accent2>
        <a:srgbClr val="BC513B"/>
      </a:accent2>
      <a:accent3>
        <a:srgbClr val="E5AD7D"/>
      </a:accent3>
      <a:accent4>
        <a:srgbClr val="BB7D68"/>
      </a:accent4>
      <a:accent5>
        <a:srgbClr val="CAA986"/>
      </a:accent5>
      <a:accent6>
        <a:srgbClr val="B27B52"/>
      </a:accent6>
      <a:hlink>
        <a:srgbClr val="344535"/>
      </a:hlink>
      <a:folHlink>
        <a:srgbClr val="0E2128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Words>1234</Words>
  <Application>Microsoft Office PowerPoint</Application>
  <PresentationFormat>自定义</PresentationFormat>
  <Paragraphs>155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Marthin Slant</vt:lpstr>
      <vt:lpstr>Poppins</vt:lpstr>
      <vt:lpstr>Poppins Medium</vt:lpstr>
      <vt:lpstr>Arial</vt:lpstr>
      <vt:lpstr>Calibri</vt:lpstr>
      <vt:lpstr>Calibri Light</vt:lpstr>
      <vt:lpstr>Garamond</vt:lpstr>
      <vt:lpstr>Kunstler Script</vt:lpstr>
      <vt:lpstr>Roboto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Visualin</dc:creator>
  <cp:lastModifiedBy>Administrator</cp:lastModifiedBy>
  <cp:revision>78</cp:revision>
  <dcterms:created xsi:type="dcterms:W3CDTF">2019-10-23T17:31:23Z</dcterms:created>
  <dcterms:modified xsi:type="dcterms:W3CDTF">2020-03-23T02:23:23Z</dcterms:modified>
</cp:coreProperties>
</file>